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377737ca94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377737ca94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377737ca94_0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377737ca94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377737ca94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377737ca94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Compuesto de anillos fibrosos: estructuras rígidas que conforman el “esqueleto” de tejido fibroso del corazón. Sostienen y rodean a las valvas: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Izquierdo: de valva bicúspide (color verde)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Derecho: de valva tricúspide (color amarillo)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Anterior: de valva pulmonar (azul)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Medio: de valva aórtica (rojo)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Otros hitos: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Trígono fibroso izquierdo: entre anillos izquierdo, de valva pulmonar y aórtica.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Trígono fibroso derecho: entre anillo derecho, izquierdo y de valva aórtica.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377737ca94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377737ca94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377737ca94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377737ca94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377737ca94_0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377737ca94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377737ca94_0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377737ca94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377737ca94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377737ca94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377737ca94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377737ca94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377737ca94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377737ca94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377737ca94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377737ca94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377737ca94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377737ca94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377737ca94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377737ca94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377737ca94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377737ca94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377737ca94_0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377737ca94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377737ca94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377737ca94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377737ca94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377737ca94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Seno transverso: se puede revisar laarteria pulmonar con el dedo ( theile)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Seno oblicuo: Se puede acceder a la cava inferior, venas pulmonares izquierdas y atrio izquierdo.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377737ca94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377737ca94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377737ca94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377737ca94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377737ca94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377737ca94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377737ca94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377737ca94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377737ca94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377737ca94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377737ca94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377737ca94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377737ca94_0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377737ca94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377737ca94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377737ca94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377737ca94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2377737ca94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377737ca94_0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377737ca94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377737ca94_0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377737ca94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377737ca9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377737ca9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377737ca94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377737ca94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377737ca94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377737ca94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377737ca94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377737ca94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Relationship Id="rId4" Type="http://schemas.openxmlformats.org/officeDocument/2006/relationships/image" Target="../media/image21.png"/><Relationship Id="rId5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Relationship Id="rId4" Type="http://schemas.openxmlformats.org/officeDocument/2006/relationships/image" Target="../media/image3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Relationship Id="rId4" Type="http://schemas.openxmlformats.org/officeDocument/2006/relationships/image" Target="../media/image3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Corazón y mediastino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175" y="2858139"/>
            <a:ext cx="9144000" cy="1719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0"/>
            <a:ext cx="2052600" cy="205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Pregunta 2</a:t>
            </a:r>
            <a:endParaRPr/>
          </a:p>
        </p:txBody>
      </p:sp>
      <p:sp>
        <p:nvSpPr>
          <p:cNvPr id="124" name="Google Shape;124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De las valvas atrioventriculares, es correcto afirmar que: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a) </a:t>
            </a:r>
            <a:r>
              <a:rPr lang="es"/>
              <a:t>Del borde adherente se relacionan las cuerdas tendíneas.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b) La valva atrioventricular izquierda posee una cúspide septal.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c) Permanecen cerradas durante la sístole ventricular.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/>
              <a:t>d) Permanecen cerradas durante diástole ventricular.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Pregunta 2</a:t>
            </a:r>
            <a:endParaRPr/>
          </a:p>
        </p:txBody>
      </p:sp>
      <p:sp>
        <p:nvSpPr>
          <p:cNvPr id="130" name="Google Shape;130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De las valvas atrioventriculares, es correcto afirmar que: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a) Del borde adherente se relacionan las cuerdas tendíneas.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b) La valva atrioventricular izquierda posee una cúspide septal.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00"/>
                </a:solidFill>
              </a:rPr>
              <a:t>c) Permanecen cerradas durante la sístole ventricular.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/>
              <a:t>d) Permanecen cerradas durante diástole ventricular.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Esqueleto fibroso del corazón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555575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0375" y="1017725"/>
            <a:ext cx="4030270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4"/>
          <p:cNvSpPr/>
          <p:nvPr/>
        </p:nvSpPr>
        <p:spPr>
          <a:xfrm>
            <a:off x="1825323" y="1359475"/>
            <a:ext cx="1109250" cy="1071700"/>
          </a:xfrm>
          <a:custGeom>
            <a:rect b="b" l="l" r="r" t="t"/>
            <a:pathLst>
              <a:path extrusionOk="0" h="42868" w="44370">
                <a:moveTo>
                  <a:pt x="17077" y="0"/>
                </a:moveTo>
                <a:cubicBezTo>
                  <a:pt x="12009" y="0"/>
                  <a:pt x="6333" y="2180"/>
                  <a:pt x="3166" y="6137"/>
                </a:cubicBezTo>
                <a:cubicBezTo>
                  <a:pt x="-1032" y="11381"/>
                  <a:pt x="-196" y="19597"/>
                  <a:pt x="1121" y="26184"/>
                </a:cubicBezTo>
                <a:cubicBezTo>
                  <a:pt x="3049" y="35827"/>
                  <a:pt x="16026" y="44482"/>
                  <a:pt x="25668" y="42550"/>
                </a:cubicBezTo>
                <a:cubicBezTo>
                  <a:pt x="33082" y="41064"/>
                  <a:pt x="39881" y="34994"/>
                  <a:pt x="43261" y="28230"/>
                </a:cubicBezTo>
                <a:cubicBezTo>
                  <a:pt x="45469" y="23811"/>
                  <a:pt x="43834" y="17919"/>
                  <a:pt x="41624" y="13501"/>
                </a:cubicBezTo>
                <a:cubicBezTo>
                  <a:pt x="37422" y="5100"/>
                  <a:pt x="25066" y="4618"/>
                  <a:pt x="16668" y="409"/>
                </a:cubicBezTo>
              </a:path>
            </a:pathLst>
          </a:cu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9" name="Google Shape;139;p24"/>
          <p:cNvSpPr/>
          <p:nvPr/>
        </p:nvSpPr>
        <p:spPr>
          <a:xfrm>
            <a:off x="2106328" y="2431184"/>
            <a:ext cx="1043800" cy="1162450"/>
          </a:xfrm>
          <a:custGeom>
            <a:rect b="b" l="l" r="r" t="t"/>
            <a:pathLst>
              <a:path extrusionOk="0" h="46498" w="41752">
                <a:moveTo>
                  <a:pt x="25066" y="2335"/>
                </a:moveTo>
                <a:cubicBezTo>
                  <a:pt x="19114" y="353"/>
                  <a:pt x="11143" y="-1585"/>
                  <a:pt x="6246" y="2335"/>
                </a:cubicBezTo>
                <a:cubicBezTo>
                  <a:pt x="3248" y="4735"/>
                  <a:pt x="3904" y="9655"/>
                  <a:pt x="2973" y="13381"/>
                </a:cubicBezTo>
                <a:cubicBezTo>
                  <a:pt x="1439" y="19519"/>
                  <a:pt x="-1016" y="26063"/>
                  <a:pt x="518" y="32201"/>
                </a:cubicBezTo>
                <a:cubicBezTo>
                  <a:pt x="2826" y="41432"/>
                  <a:pt x="17373" y="49548"/>
                  <a:pt x="25884" y="45293"/>
                </a:cubicBezTo>
                <a:cubicBezTo>
                  <a:pt x="34754" y="40858"/>
                  <a:pt x="43375" y="29652"/>
                  <a:pt x="41431" y="19927"/>
                </a:cubicBezTo>
                <a:cubicBezTo>
                  <a:pt x="39480" y="10165"/>
                  <a:pt x="27833" y="4741"/>
                  <a:pt x="18929" y="289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0" name="Google Shape;140;p24"/>
          <p:cNvSpPr/>
          <p:nvPr/>
        </p:nvSpPr>
        <p:spPr>
          <a:xfrm>
            <a:off x="869963" y="2779443"/>
            <a:ext cx="1249000" cy="1392700"/>
          </a:xfrm>
          <a:custGeom>
            <a:rect b="b" l="l" r="r" t="t"/>
            <a:pathLst>
              <a:path extrusionOk="0" h="55708" w="49960">
                <a:moveTo>
                  <a:pt x="33607" y="7633"/>
                </a:moveTo>
                <a:cubicBezTo>
                  <a:pt x="23470" y="5607"/>
                  <a:pt x="9126" y="-5137"/>
                  <a:pt x="2923" y="3132"/>
                </a:cubicBezTo>
                <a:cubicBezTo>
                  <a:pt x="689" y="6110"/>
                  <a:pt x="2016" y="10529"/>
                  <a:pt x="1286" y="14179"/>
                </a:cubicBezTo>
                <a:cubicBezTo>
                  <a:pt x="-1308" y="27153"/>
                  <a:pt x="-727" y="46716"/>
                  <a:pt x="11105" y="52637"/>
                </a:cubicBezTo>
                <a:cubicBezTo>
                  <a:pt x="22468" y="58323"/>
                  <a:pt x="43612" y="56250"/>
                  <a:pt x="48336" y="44454"/>
                </a:cubicBezTo>
                <a:cubicBezTo>
                  <a:pt x="50774" y="38365"/>
                  <a:pt x="50364" y="30510"/>
                  <a:pt x="47108" y="24816"/>
                </a:cubicBezTo>
                <a:cubicBezTo>
                  <a:pt x="43385" y="18305"/>
                  <a:pt x="36958" y="13524"/>
                  <a:pt x="33607" y="6814"/>
                </a:cubicBezTo>
              </a:path>
            </a:pathLst>
          </a:cu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1" name="Google Shape;141;p24"/>
          <p:cNvSpPr/>
          <p:nvPr/>
        </p:nvSpPr>
        <p:spPr>
          <a:xfrm>
            <a:off x="2870435" y="3072282"/>
            <a:ext cx="1055475" cy="813925"/>
          </a:xfrm>
          <a:custGeom>
            <a:rect b="b" l="l" r="r" t="t"/>
            <a:pathLst>
              <a:path extrusionOk="0" h="32557" w="42219">
                <a:moveTo>
                  <a:pt x="41552" y="9421"/>
                </a:moveTo>
                <a:cubicBezTo>
                  <a:pt x="32073" y="10775"/>
                  <a:pt x="22704" y="-3455"/>
                  <a:pt x="14140" y="829"/>
                </a:cubicBezTo>
                <a:cubicBezTo>
                  <a:pt x="7676" y="4063"/>
                  <a:pt x="4437" y="12228"/>
                  <a:pt x="2684" y="19240"/>
                </a:cubicBezTo>
                <a:cubicBezTo>
                  <a:pt x="1898" y="22385"/>
                  <a:pt x="-660" y="25533"/>
                  <a:pt x="230" y="28650"/>
                </a:cubicBezTo>
                <a:cubicBezTo>
                  <a:pt x="1475" y="33009"/>
                  <a:pt x="8807" y="32742"/>
                  <a:pt x="13322" y="32332"/>
                </a:cubicBezTo>
                <a:cubicBezTo>
                  <a:pt x="22578" y="31491"/>
                  <a:pt x="33753" y="31951"/>
                  <a:pt x="40324" y="25377"/>
                </a:cubicBezTo>
                <a:cubicBezTo>
                  <a:pt x="44392" y="21308"/>
                  <a:pt x="40506" y="13652"/>
                  <a:pt x="38688" y="8193"/>
                </a:cubicBezTo>
              </a:path>
            </a:pathLst>
          </a:custGeom>
          <a:noFill/>
          <a:ln cap="flat" cmpd="sng" w="28575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2" name="Google Shape;142;p24"/>
          <p:cNvSpPr/>
          <p:nvPr/>
        </p:nvSpPr>
        <p:spPr>
          <a:xfrm>
            <a:off x="6185600" y="1221250"/>
            <a:ext cx="986345" cy="889833"/>
          </a:xfrm>
          <a:custGeom>
            <a:rect b="b" l="l" r="r" t="t"/>
            <a:pathLst>
              <a:path extrusionOk="0" h="42868" w="44370">
                <a:moveTo>
                  <a:pt x="17077" y="0"/>
                </a:moveTo>
                <a:cubicBezTo>
                  <a:pt x="12009" y="0"/>
                  <a:pt x="6333" y="2180"/>
                  <a:pt x="3166" y="6137"/>
                </a:cubicBezTo>
                <a:cubicBezTo>
                  <a:pt x="-1032" y="11381"/>
                  <a:pt x="-196" y="19597"/>
                  <a:pt x="1121" y="26184"/>
                </a:cubicBezTo>
                <a:cubicBezTo>
                  <a:pt x="3049" y="35827"/>
                  <a:pt x="16026" y="44482"/>
                  <a:pt x="25668" y="42550"/>
                </a:cubicBezTo>
                <a:cubicBezTo>
                  <a:pt x="33082" y="41064"/>
                  <a:pt x="39881" y="34994"/>
                  <a:pt x="43261" y="28230"/>
                </a:cubicBezTo>
                <a:cubicBezTo>
                  <a:pt x="45469" y="23811"/>
                  <a:pt x="43834" y="17919"/>
                  <a:pt x="41624" y="13501"/>
                </a:cubicBezTo>
                <a:cubicBezTo>
                  <a:pt x="37422" y="5100"/>
                  <a:pt x="25066" y="4618"/>
                  <a:pt x="16668" y="409"/>
                </a:cubicBezTo>
              </a:path>
            </a:pathLst>
          </a:cu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3" name="Google Shape;143;p24"/>
          <p:cNvSpPr/>
          <p:nvPr/>
        </p:nvSpPr>
        <p:spPr>
          <a:xfrm>
            <a:off x="6294925" y="2111077"/>
            <a:ext cx="986391" cy="961230"/>
          </a:xfrm>
          <a:custGeom>
            <a:rect b="b" l="l" r="r" t="t"/>
            <a:pathLst>
              <a:path extrusionOk="0" h="46498" w="41752">
                <a:moveTo>
                  <a:pt x="25066" y="2335"/>
                </a:moveTo>
                <a:cubicBezTo>
                  <a:pt x="19114" y="353"/>
                  <a:pt x="11143" y="-1585"/>
                  <a:pt x="6246" y="2335"/>
                </a:cubicBezTo>
                <a:cubicBezTo>
                  <a:pt x="3248" y="4735"/>
                  <a:pt x="3904" y="9655"/>
                  <a:pt x="2973" y="13381"/>
                </a:cubicBezTo>
                <a:cubicBezTo>
                  <a:pt x="1439" y="19519"/>
                  <a:pt x="-1016" y="26063"/>
                  <a:pt x="518" y="32201"/>
                </a:cubicBezTo>
                <a:cubicBezTo>
                  <a:pt x="2826" y="41432"/>
                  <a:pt x="17373" y="49548"/>
                  <a:pt x="25884" y="45293"/>
                </a:cubicBezTo>
                <a:cubicBezTo>
                  <a:pt x="34754" y="40858"/>
                  <a:pt x="43375" y="29652"/>
                  <a:pt x="41431" y="19927"/>
                </a:cubicBezTo>
                <a:cubicBezTo>
                  <a:pt x="39480" y="10165"/>
                  <a:pt x="27833" y="4741"/>
                  <a:pt x="18929" y="289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4" name="Google Shape;144;p24"/>
          <p:cNvSpPr/>
          <p:nvPr/>
        </p:nvSpPr>
        <p:spPr>
          <a:xfrm>
            <a:off x="5494575" y="2779449"/>
            <a:ext cx="1205660" cy="1248416"/>
          </a:xfrm>
          <a:custGeom>
            <a:rect b="b" l="l" r="r" t="t"/>
            <a:pathLst>
              <a:path extrusionOk="0" h="55708" w="49960">
                <a:moveTo>
                  <a:pt x="33607" y="7633"/>
                </a:moveTo>
                <a:cubicBezTo>
                  <a:pt x="23470" y="5607"/>
                  <a:pt x="9126" y="-5137"/>
                  <a:pt x="2923" y="3132"/>
                </a:cubicBezTo>
                <a:cubicBezTo>
                  <a:pt x="689" y="6110"/>
                  <a:pt x="2016" y="10529"/>
                  <a:pt x="1286" y="14179"/>
                </a:cubicBezTo>
                <a:cubicBezTo>
                  <a:pt x="-1308" y="27153"/>
                  <a:pt x="-727" y="46716"/>
                  <a:pt x="11105" y="52637"/>
                </a:cubicBezTo>
                <a:cubicBezTo>
                  <a:pt x="22468" y="58323"/>
                  <a:pt x="43612" y="56250"/>
                  <a:pt x="48336" y="44454"/>
                </a:cubicBezTo>
                <a:cubicBezTo>
                  <a:pt x="50774" y="38365"/>
                  <a:pt x="50364" y="30510"/>
                  <a:pt x="47108" y="24816"/>
                </a:cubicBezTo>
                <a:cubicBezTo>
                  <a:pt x="43385" y="18305"/>
                  <a:pt x="36958" y="13524"/>
                  <a:pt x="33607" y="6814"/>
                </a:cubicBezTo>
              </a:path>
            </a:pathLst>
          </a:cu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5" name="Google Shape;145;p24"/>
          <p:cNvSpPr/>
          <p:nvPr/>
        </p:nvSpPr>
        <p:spPr>
          <a:xfrm>
            <a:off x="6883033" y="2786150"/>
            <a:ext cx="1417075" cy="1498050"/>
          </a:xfrm>
          <a:custGeom>
            <a:rect b="b" l="l" r="r" t="t"/>
            <a:pathLst>
              <a:path extrusionOk="0" h="59922" w="56683">
                <a:moveTo>
                  <a:pt x="18105" y="819"/>
                </a:moveTo>
                <a:cubicBezTo>
                  <a:pt x="30649" y="819"/>
                  <a:pt x="48700" y="-2298"/>
                  <a:pt x="54927" y="8592"/>
                </a:cubicBezTo>
                <a:cubicBezTo>
                  <a:pt x="58868" y="15484"/>
                  <a:pt x="54806" y="24619"/>
                  <a:pt x="52881" y="32321"/>
                </a:cubicBezTo>
                <a:cubicBezTo>
                  <a:pt x="51332" y="38518"/>
                  <a:pt x="52080" y="46216"/>
                  <a:pt x="47562" y="50732"/>
                </a:cubicBezTo>
                <a:cubicBezTo>
                  <a:pt x="43621" y="54670"/>
                  <a:pt x="37445" y="55616"/>
                  <a:pt x="32016" y="56869"/>
                </a:cubicBezTo>
                <a:cubicBezTo>
                  <a:pt x="26095" y="58235"/>
                  <a:pt x="20043" y="60486"/>
                  <a:pt x="14014" y="59733"/>
                </a:cubicBezTo>
                <a:cubicBezTo>
                  <a:pt x="7405" y="58907"/>
                  <a:pt x="1704" y="51557"/>
                  <a:pt x="513" y="45004"/>
                </a:cubicBezTo>
                <a:cubicBezTo>
                  <a:pt x="-1333" y="34848"/>
                  <a:pt x="3384" y="23989"/>
                  <a:pt x="8695" y="15138"/>
                </a:cubicBezTo>
                <a:cubicBezTo>
                  <a:pt x="11951" y="9712"/>
                  <a:pt x="14491" y="2830"/>
                  <a:pt x="20151" y="0"/>
                </a:cubicBezTo>
              </a:path>
            </a:pathLst>
          </a:custGeom>
          <a:noFill/>
          <a:ln cap="flat" cmpd="sng" w="28575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146" name="Google Shape;146;p24"/>
          <p:cNvCxnSpPr/>
          <p:nvPr/>
        </p:nvCxnSpPr>
        <p:spPr>
          <a:xfrm flipH="1">
            <a:off x="6906225" y="1691750"/>
            <a:ext cx="1472700" cy="1483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7" name="Google Shape;147;p24"/>
          <p:cNvSpPr/>
          <p:nvPr/>
        </p:nvSpPr>
        <p:spPr>
          <a:xfrm rot="3404634">
            <a:off x="6523532" y="2980520"/>
            <a:ext cx="406468" cy="306785"/>
          </a:xfrm>
          <a:prstGeom prst="triangle">
            <a:avLst>
              <a:gd fmla="val 50000" name="adj"/>
            </a:avLst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4"/>
          <p:cNvSpPr/>
          <p:nvPr/>
        </p:nvSpPr>
        <p:spPr>
          <a:xfrm rot="8531954">
            <a:off x="5980583" y="2523462"/>
            <a:ext cx="406254" cy="306821"/>
          </a:xfrm>
          <a:prstGeom prst="triangle">
            <a:avLst>
              <a:gd fmla="val 50000" name="adj"/>
            </a:avLst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Valvas cardíacas: atrioventriculares</a:t>
            </a:r>
            <a:endParaRPr/>
          </a:p>
        </p:txBody>
      </p:sp>
      <p:pic>
        <p:nvPicPr>
          <p:cNvPr id="154" name="Google Shape;15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1950" y="1466725"/>
            <a:ext cx="2758350" cy="261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0300" y="1903687"/>
            <a:ext cx="2969000" cy="174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214930"/>
            <a:ext cx="2991950" cy="16552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7" name="Google Shape;157;p25"/>
          <p:cNvCxnSpPr/>
          <p:nvPr/>
        </p:nvCxnSpPr>
        <p:spPr>
          <a:xfrm rot="10800000">
            <a:off x="1239675" y="2734950"/>
            <a:ext cx="2618400" cy="81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8" name="Google Shape;158;p25"/>
          <p:cNvCxnSpPr/>
          <p:nvPr/>
        </p:nvCxnSpPr>
        <p:spPr>
          <a:xfrm rot="10800000">
            <a:off x="2170575" y="2888550"/>
            <a:ext cx="1360200" cy="3681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9" name="Google Shape;159;p25"/>
          <p:cNvCxnSpPr/>
          <p:nvPr/>
        </p:nvCxnSpPr>
        <p:spPr>
          <a:xfrm flipH="1" rot="10800000">
            <a:off x="4901350" y="2745325"/>
            <a:ext cx="2935500" cy="7875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0" name="Google Shape;160;p25"/>
          <p:cNvCxnSpPr/>
          <p:nvPr/>
        </p:nvCxnSpPr>
        <p:spPr>
          <a:xfrm flipH="1" rot="10800000">
            <a:off x="4911575" y="2786050"/>
            <a:ext cx="2250300" cy="174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1" name="Google Shape;161;p25"/>
          <p:cNvCxnSpPr/>
          <p:nvPr/>
        </p:nvCxnSpPr>
        <p:spPr>
          <a:xfrm flipH="1" rot="10800000">
            <a:off x="4563825" y="2714500"/>
            <a:ext cx="1800300" cy="521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Valvas cardíacas: aórtica y pulmonar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528100"/>
            <a:ext cx="4023450" cy="280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2300" y="1528101"/>
            <a:ext cx="2451575" cy="2660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9" name="Google Shape;169;p26"/>
          <p:cNvCxnSpPr/>
          <p:nvPr/>
        </p:nvCxnSpPr>
        <p:spPr>
          <a:xfrm rot="10800000">
            <a:off x="2620575" y="2326000"/>
            <a:ext cx="3958200" cy="910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0" name="Google Shape;170;p26"/>
          <p:cNvCxnSpPr/>
          <p:nvPr/>
        </p:nvCxnSpPr>
        <p:spPr>
          <a:xfrm rot="10800000">
            <a:off x="994275" y="2775775"/>
            <a:ext cx="6024300" cy="2661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Pregunta 3</a:t>
            </a:r>
            <a:endParaRPr/>
          </a:p>
        </p:txBody>
      </p:sp>
      <p:sp>
        <p:nvSpPr>
          <p:cNvPr id="176" name="Google Shape;176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El seno coronario presenta los siguientes afluentes excepto: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a) Vena marginal izquierda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b) Venas cardíacas anteriores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c) Vena cardíaca magna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d) Vena cardíaca media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Pregunta 3</a:t>
            </a:r>
            <a:endParaRPr/>
          </a:p>
        </p:txBody>
      </p:sp>
      <p:sp>
        <p:nvSpPr>
          <p:cNvPr id="182" name="Google Shape;182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El seno coronario presenta los siguientes afluentes excepto: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a) Vena marginal izquierda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00"/>
                </a:solidFill>
              </a:rPr>
              <a:t>b) Venas cardíacas anteriores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c) Vena cardíaca magna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d) Vena cardíaca media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Irrigación corazón: arterias coronarias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350" y="1017725"/>
            <a:ext cx="3192207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7275" y="1063125"/>
            <a:ext cx="3517550" cy="333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Irrigación corazón: art. coronaria izquierda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050" y="962888"/>
            <a:ext cx="3192207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0"/>
          <p:cNvPicPr preferRelativeResize="0"/>
          <p:nvPr/>
        </p:nvPicPr>
        <p:blipFill rotWithShape="1">
          <a:blip r:embed="rId4">
            <a:alphaModFix/>
          </a:blip>
          <a:srcRect b="11426" l="5401" r="0" t="0"/>
          <a:stretch/>
        </p:blipFill>
        <p:spPr>
          <a:xfrm>
            <a:off x="6312625" y="1017725"/>
            <a:ext cx="2380101" cy="3384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7" name="Google Shape;197;p30"/>
          <p:cNvCxnSpPr/>
          <p:nvPr/>
        </p:nvCxnSpPr>
        <p:spPr>
          <a:xfrm flipH="1">
            <a:off x="2354950" y="1677925"/>
            <a:ext cx="1851000" cy="725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8" name="Google Shape;198;p30"/>
          <p:cNvCxnSpPr/>
          <p:nvPr/>
        </p:nvCxnSpPr>
        <p:spPr>
          <a:xfrm>
            <a:off x="5759225" y="1631400"/>
            <a:ext cx="2083500" cy="678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9" name="Google Shape;199;p30"/>
          <p:cNvSpPr txBox="1"/>
          <p:nvPr/>
        </p:nvSpPr>
        <p:spPr>
          <a:xfrm>
            <a:off x="4261750" y="1380275"/>
            <a:ext cx="175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Rama </a:t>
            </a:r>
            <a:r>
              <a:rPr lang="es" sz="1000"/>
              <a:t>interventricular ant.</a:t>
            </a:r>
            <a:endParaRPr sz="800"/>
          </a:p>
        </p:txBody>
      </p:sp>
      <p:sp>
        <p:nvSpPr>
          <p:cNvPr id="200" name="Google Shape;200;p30"/>
          <p:cNvSpPr txBox="1"/>
          <p:nvPr/>
        </p:nvSpPr>
        <p:spPr>
          <a:xfrm>
            <a:off x="4261738" y="2081525"/>
            <a:ext cx="175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Rama diagonal</a:t>
            </a:r>
            <a:r>
              <a:rPr lang="es" sz="1000"/>
              <a:t> </a:t>
            </a:r>
            <a:endParaRPr sz="800"/>
          </a:p>
        </p:txBody>
      </p:sp>
      <p:cxnSp>
        <p:nvCxnSpPr>
          <p:cNvPr id="201" name="Google Shape;201;p30"/>
          <p:cNvCxnSpPr/>
          <p:nvPr/>
        </p:nvCxnSpPr>
        <p:spPr>
          <a:xfrm flipH="1" rot="10800000">
            <a:off x="5554625" y="2887050"/>
            <a:ext cx="2948400" cy="2811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2" name="Google Shape;202;p30"/>
          <p:cNvCxnSpPr/>
          <p:nvPr/>
        </p:nvCxnSpPr>
        <p:spPr>
          <a:xfrm flipH="1">
            <a:off x="2559550" y="2310300"/>
            <a:ext cx="1702200" cy="306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3" name="Google Shape;203;p30"/>
          <p:cNvSpPr txBox="1"/>
          <p:nvPr/>
        </p:nvSpPr>
        <p:spPr>
          <a:xfrm>
            <a:off x="4038500" y="2998800"/>
            <a:ext cx="175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Rama marginal izquierda</a:t>
            </a:r>
            <a:endParaRPr sz="800"/>
          </a:p>
        </p:txBody>
      </p:sp>
      <p:cxnSp>
        <p:nvCxnSpPr>
          <p:cNvPr id="204" name="Google Shape;204;p30"/>
          <p:cNvCxnSpPr>
            <a:stCxn id="203" idx="1"/>
          </p:cNvCxnSpPr>
          <p:nvPr/>
        </p:nvCxnSpPr>
        <p:spPr>
          <a:xfrm rot="10800000">
            <a:off x="2680700" y="2449950"/>
            <a:ext cx="1357800" cy="7182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5" name="Google Shape;205;p30"/>
          <p:cNvCxnSpPr/>
          <p:nvPr/>
        </p:nvCxnSpPr>
        <p:spPr>
          <a:xfrm>
            <a:off x="5257000" y="2310300"/>
            <a:ext cx="2464800" cy="688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6" name="Google Shape;206;p30"/>
          <p:cNvSpPr txBox="1"/>
          <p:nvPr/>
        </p:nvSpPr>
        <p:spPr>
          <a:xfrm>
            <a:off x="4153713" y="2639700"/>
            <a:ext cx="175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Rama circunfleja</a:t>
            </a:r>
            <a:endParaRPr sz="800"/>
          </a:p>
        </p:txBody>
      </p:sp>
      <p:cxnSp>
        <p:nvCxnSpPr>
          <p:cNvPr id="207" name="Google Shape;207;p30"/>
          <p:cNvCxnSpPr/>
          <p:nvPr/>
        </p:nvCxnSpPr>
        <p:spPr>
          <a:xfrm flipH="1" rot="10800000">
            <a:off x="5340675" y="2263950"/>
            <a:ext cx="2781000" cy="5673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8" name="Google Shape;208;p30"/>
          <p:cNvCxnSpPr>
            <a:stCxn id="206" idx="1"/>
          </p:cNvCxnSpPr>
          <p:nvPr/>
        </p:nvCxnSpPr>
        <p:spPr>
          <a:xfrm rot="10800000">
            <a:off x="2773713" y="1966350"/>
            <a:ext cx="1380000" cy="8427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9" name="Google Shape;209;p30"/>
          <p:cNvSpPr txBox="1"/>
          <p:nvPr/>
        </p:nvSpPr>
        <p:spPr>
          <a:xfrm>
            <a:off x="4150150" y="3621850"/>
            <a:ext cx="1702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Otras: 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Rama posterolateral de circunfleja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Rama para cono arterioso de intervent. ant.</a:t>
            </a:r>
            <a:endParaRPr sz="1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Irrigación corazón: art. coronaria derecha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31"/>
          <p:cNvSpPr txBox="1"/>
          <p:nvPr/>
        </p:nvSpPr>
        <p:spPr>
          <a:xfrm>
            <a:off x="3833875" y="1523175"/>
            <a:ext cx="175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Rama interventricular inf.</a:t>
            </a:r>
            <a:endParaRPr sz="800"/>
          </a:p>
        </p:txBody>
      </p:sp>
      <p:sp>
        <p:nvSpPr>
          <p:cNvPr id="216" name="Google Shape;216;p31"/>
          <p:cNvSpPr txBox="1"/>
          <p:nvPr/>
        </p:nvSpPr>
        <p:spPr>
          <a:xfrm>
            <a:off x="3833863" y="1945338"/>
            <a:ext cx="175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Rama nodo SA </a:t>
            </a:r>
            <a:endParaRPr sz="800"/>
          </a:p>
        </p:txBody>
      </p:sp>
      <p:sp>
        <p:nvSpPr>
          <p:cNvPr id="217" name="Google Shape;217;p31"/>
          <p:cNvSpPr txBox="1"/>
          <p:nvPr/>
        </p:nvSpPr>
        <p:spPr>
          <a:xfrm>
            <a:off x="3833875" y="2367313"/>
            <a:ext cx="1758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Rama atriales y cono arterioso</a:t>
            </a:r>
            <a:endParaRPr sz="800"/>
          </a:p>
        </p:txBody>
      </p:sp>
      <p:sp>
        <p:nvSpPr>
          <p:cNvPr id="218" name="Google Shape;218;p31"/>
          <p:cNvSpPr txBox="1"/>
          <p:nvPr/>
        </p:nvSpPr>
        <p:spPr>
          <a:xfrm>
            <a:off x="3833863" y="2943200"/>
            <a:ext cx="175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Rama marginal derecha</a:t>
            </a:r>
            <a:endParaRPr sz="800"/>
          </a:p>
        </p:txBody>
      </p:sp>
      <p:pic>
        <p:nvPicPr>
          <p:cNvPr id="219" name="Google Shape;21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3126" y="1082650"/>
            <a:ext cx="2699175" cy="366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800" y="1270206"/>
            <a:ext cx="3065825" cy="32857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1" name="Google Shape;221;p31"/>
          <p:cNvCxnSpPr>
            <a:stCxn id="215" idx="1"/>
          </p:cNvCxnSpPr>
          <p:nvPr/>
        </p:nvCxnSpPr>
        <p:spPr>
          <a:xfrm flipH="1">
            <a:off x="1462075" y="1692525"/>
            <a:ext cx="2371800" cy="1334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2" name="Google Shape;222;p31"/>
          <p:cNvCxnSpPr>
            <a:stCxn id="215" idx="3"/>
          </p:cNvCxnSpPr>
          <p:nvPr/>
        </p:nvCxnSpPr>
        <p:spPr>
          <a:xfrm>
            <a:off x="5591875" y="1692525"/>
            <a:ext cx="1878900" cy="2171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3" name="Google Shape;223;p31"/>
          <p:cNvCxnSpPr/>
          <p:nvPr/>
        </p:nvCxnSpPr>
        <p:spPr>
          <a:xfrm>
            <a:off x="5005850" y="2152275"/>
            <a:ext cx="2009100" cy="297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4" name="Google Shape;224;p31"/>
          <p:cNvCxnSpPr/>
          <p:nvPr/>
        </p:nvCxnSpPr>
        <p:spPr>
          <a:xfrm>
            <a:off x="5359275" y="3194000"/>
            <a:ext cx="1143900" cy="707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Corazón: caras y vértice</a:t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2213" y="1451025"/>
            <a:ext cx="2199575" cy="302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8813" y="1713338"/>
            <a:ext cx="2571750" cy="2495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" name="Google Shape;64;p14"/>
          <p:cNvCxnSpPr/>
          <p:nvPr/>
        </p:nvCxnSpPr>
        <p:spPr>
          <a:xfrm rot="10800000">
            <a:off x="8093900" y="3017275"/>
            <a:ext cx="920700" cy="4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65" name="Google Shape;65;p14"/>
          <p:cNvPicPr preferRelativeResize="0"/>
          <p:nvPr/>
        </p:nvPicPr>
        <p:blipFill rotWithShape="1">
          <a:blip r:embed="rId5">
            <a:alphaModFix/>
          </a:blip>
          <a:srcRect b="0" l="16693" r="27901" t="4525"/>
          <a:stretch/>
        </p:blipFill>
        <p:spPr>
          <a:xfrm>
            <a:off x="311700" y="1713350"/>
            <a:ext cx="2982595" cy="255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Drenaje venoso: seno coronario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17850"/>
            <a:ext cx="2937988" cy="298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2"/>
          <p:cNvPicPr preferRelativeResize="0"/>
          <p:nvPr/>
        </p:nvPicPr>
        <p:blipFill rotWithShape="1">
          <a:blip r:embed="rId4">
            <a:alphaModFix/>
          </a:blip>
          <a:srcRect b="0" l="7407" r="0" t="0"/>
          <a:stretch/>
        </p:blipFill>
        <p:spPr>
          <a:xfrm>
            <a:off x="5824350" y="1147775"/>
            <a:ext cx="3147475" cy="298537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2"/>
          <p:cNvSpPr txBox="1"/>
          <p:nvPr/>
        </p:nvSpPr>
        <p:spPr>
          <a:xfrm>
            <a:off x="3639425" y="2079488"/>
            <a:ext cx="17952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Vena cardíaca magna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Vena cardiaca mediana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Vena cardiaca menor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*Venas cardiacas anteriores</a:t>
            </a:r>
            <a:endParaRPr sz="1000"/>
          </a:p>
        </p:txBody>
      </p:sp>
      <p:cxnSp>
        <p:nvCxnSpPr>
          <p:cNvPr id="233" name="Google Shape;233;p32"/>
          <p:cNvCxnSpPr/>
          <p:nvPr/>
        </p:nvCxnSpPr>
        <p:spPr>
          <a:xfrm>
            <a:off x="5033750" y="2245275"/>
            <a:ext cx="2994900" cy="1302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4" name="Google Shape;234;p32"/>
          <p:cNvCxnSpPr/>
          <p:nvPr/>
        </p:nvCxnSpPr>
        <p:spPr>
          <a:xfrm flipH="1">
            <a:off x="1899175" y="2524325"/>
            <a:ext cx="1720800" cy="4557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5" name="Google Shape;235;p32"/>
          <p:cNvCxnSpPr/>
          <p:nvPr/>
        </p:nvCxnSpPr>
        <p:spPr>
          <a:xfrm flipH="1">
            <a:off x="2810875" y="2896350"/>
            <a:ext cx="809100" cy="558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6" name="Google Shape;236;p32"/>
          <p:cNvCxnSpPr/>
          <p:nvPr/>
        </p:nvCxnSpPr>
        <p:spPr>
          <a:xfrm flipH="1" rot="10800000">
            <a:off x="5480200" y="2859200"/>
            <a:ext cx="818400" cy="3255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7" name="Google Shape;237;p32"/>
          <p:cNvCxnSpPr/>
          <p:nvPr/>
        </p:nvCxnSpPr>
        <p:spPr>
          <a:xfrm flipH="1" rot="10800000">
            <a:off x="5489500" y="2543000"/>
            <a:ext cx="1078800" cy="6417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3"/>
          <p:cNvSpPr txBox="1"/>
          <p:nvPr>
            <p:ph type="title"/>
          </p:nvPr>
        </p:nvSpPr>
        <p:spPr>
          <a:xfrm>
            <a:off x="311700" y="231100"/>
            <a:ext cx="509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Inervación del corazón: plexo cardiaco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33"/>
          <p:cNvSpPr txBox="1"/>
          <p:nvPr>
            <p:ph idx="1" type="body"/>
          </p:nvPr>
        </p:nvSpPr>
        <p:spPr>
          <a:xfrm>
            <a:off x="311700" y="1152475"/>
            <a:ext cx="2805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</a:rPr>
              <a:t>Simpática: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</a:rPr>
              <a:t>Ramos postganglionares de tronco simpático.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44" name="Google Shape;244;p33"/>
          <p:cNvSpPr txBox="1"/>
          <p:nvPr/>
        </p:nvSpPr>
        <p:spPr>
          <a:xfrm>
            <a:off x="343050" y="2715050"/>
            <a:ext cx="2743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/>
              <a:t>Parasimpática: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/>
              <a:t>Ramos preganglionares de nervio vago (X).</a:t>
            </a:r>
            <a:endParaRPr sz="1500"/>
          </a:p>
        </p:txBody>
      </p:sp>
      <p:pic>
        <p:nvPicPr>
          <p:cNvPr id="245" name="Google Shape;24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4725" y="250241"/>
            <a:ext cx="2805900" cy="4643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Sistema de conducción eléctrica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" name="Google Shape;25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675" y="1368000"/>
            <a:ext cx="3718725" cy="328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5525" y="1390338"/>
            <a:ext cx="3860650" cy="324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Pregunta 4</a:t>
            </a:r>
            <a:endParaRPr/>
          </a:p>
        </p:txBody>
      </p:sp>
      <p:sp>
        <p:nvSpPr>
          <p:cNvPr id="258" name="Google Shape;258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Una de las siguientes consideraciones sobre el pericardio es falsa: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a) </a:t>
            </a:r>
            <a:r>
              <a:rPr lang="es"/>
              <a:t>El pericardio seroso es sensible al dolor.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b) El techo del seno transverso está limitado por la arteria pulmonar derecha.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c) El seno oblicuo se relaciona posteriormente, a través del pericardio, con el esófago.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d) El epicardio está irrigado por las arterias coronarias.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Pregunta 4</a:t>
            </a:r>
            <a:endParaRPr/>
          </a:p>
        </p:txBody>
      </p:sp>
      <p:sp>
        <p:nvSpPr>
          <p:cNvPr id="264" name="Google Shape;264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Una de las siguientes consideraciones sobre el pericardio es falsa: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00"/>
                </a:solidFill>
              </a:rPr>
              <a:t>a) El pericardio seroso es sensible al dolor.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b) El techo del seno transverso está limitado por la arteria pulmonar derecha.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c) El seno oblicuo se relaciona posteriormente, a través del pericardio, con el esófago.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d) El epicardio está irrigado por las arterias coronarias.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Pericardio</a:t>
            </a:r>
            <a:endParaRPr/>
          </a:p>
        </p:txBody>
      </p:sp>
      <p:pic>
        <p:nvPicPr>
          <p:cNvPr id="270" name="Google Shape;270;p37"/>
          <p:cNvPicPr preferRelativeResize="0"/>
          <p:nvPr/>
        </p:nvPicPr>
        <p:blipFill rotWithShape="1">
          <a:blip r:embed="rId3">
            <a:alphaModFix/>
          </a:blip>
          <a:srcRect b="0" l="5804" r="4211" t="5589"/>
          <a:stretch/>
        </p:blipFill>
        <p:spPr>
          <a:xfrm>
            <a:off x="5015150" y="1017725"/>
            <a:ext cx="3292600" cy="360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475" y="1017725"/>
            <a:ext cx="3280492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Mediastino: superior e inferior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7" name="Google Shape;2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29150"/>
            <a:ext cx="4901174" cy="347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5274" y="1170125"/>
            <a:ext cx="3626326" cy="3467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Mediastino inferior: anterior, medio y posterior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4" name="Google Shape;28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29150"/>
            <a:ext cx="4901174" cy="347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5274" y="1170125"/>
            <a:ext cx="3088185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Pregunta 5</a:t>
            </a:r>
            <a:endParaRPr/>
          </a:p>
        </p:txBody>
      </p:sp>
      <p:sp>
        <p:nvSpPr>
          <p:cNvPr id="291" name="Google Shape;291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¿Cuál de las siguientes estructuras no pertenece al mediastino superior?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a) Timo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b) Arco de la ácigos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c) Tráquea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d) Nervio vago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Pregunta 5</a:t>
            </a:r>
            <a:endParaRPr/>
          </a:p>
        </p:txBody>
      </p:sp>
      <p:sp>
        <p:nvSpPr>
          <p:cNvPr id="297" name="Google Shape;297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</a:t>
            </a:r>
            <a:r>
              <a:rPr lang="es"/>
              <a:t>Cuál de las siguientes estructuras no pertenece al mediastino superior?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a) Timo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00"/>
                </a:solidFill>
              </a:rPr>
              <a:t>b) Arco de la ácigos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c) Tráquea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d) Nervio vago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Corazón</a:t>
            </a: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600" y="1017725"/>
            <a:ext cx="3987414" cy="397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0339" y="853875"/>
            <a:ext cx="3389995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Estructuras mediastínicas</a:t>
            </a:r>
            <a:endParaRPr/>
          </a:p>
        </p:txBody>
      </p:sp>
      <p:pic>
        <p:nvPicPr>
          <p:cNvPr id="303" name="Google Shape;30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7925" y="1017725"/>
            <a:ext cx="5122041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3"/>
          <p:cNvSpPr txBox="1"/>
          <p:nvPr>
            <p:ph type="title"/>
          </p:nvPr>
        </p:nvSpPr>
        <p:spPr>
          <a:xfrm>
            <a:off x="311700" y="249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Mediastino izquierdo</a:t>
            </a:r>
            <a:endParaRPr/>
          </a:p>
        </p:txBody>
      </p:sp>
      <p:pic>
        <p:nvPicPr>
          <p:cNvPr id="309" name="Google Shape;309;p43"/>
          <p:cNvPicPr preferRelativeResize="0"/>
          <p:nvPr/>
        </p:nvPicPr>
        <p:blipFill rotWithShape="1">
          <a:blip r:embed="rId3">
            <a:alphaModFix/>
          </a:blip>
          <a:srcRect b="7454" l="19792" r="20122" t="11951"/>
          <a:stretch/>
        </p:blipFill>
        <p:spPr>
          <a:xfrm>
            <a:off x="1201700" y="1064225"/>
            <a:ext cx="2365474" cy="377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1249" y="944100"/>
            <a:ext cx="2480093" cy="401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4"/>
          <p:cNvSpPr txBox="1"/>
          <p:nvPr>
            <p:ph type="title"/>
          </p:nvPr>
        </p:nvSpPr>
        <p:spPr>
          <a:xfrm>
            <a:off x="311700" y="249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Mediastino derecho</a:t>
            </a:r>
            <a:endParaRPr/>
          </a:p>
        </p:txBody>
      </p:sp>
      <p:pic>
        <p:nvPicPr>
          <p:cNvPr id="316" name="Google Shape;316;p44"/>
          <p:cNvPicPr preferRelativeResize="0"/>
          <p:nvPr/>
        </p:nvPicPr>
        <p:blipFill rotWithShape="1">
          <a:blip r:embed="rId3">
            <a:alphaModFix/>
          </a:blip>
          <a:srcRect b="7689" l="21351" r="20737" t="12876"/>
          <a:stretch/>
        </p:blipFill>
        <p:spPr>
          <a:xfrm>
            <a:off x="848250" y="822400"/>
            <a:ext cx="2340618" cy="385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2093" y="744138"/>
            <a:ext cx="3293289" cy="401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Bibliografía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Imágenes obtenidas de: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s"/>
              <a:t>“Atlas de anatomía humana”. Frank H. Netter. 7ma edición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"/>
              <a:t>“Anatomy, a photographic atlas”. Yokochi, Rochen, Lütjen-Drecoll. 8va edición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"/>
              <a:t>“</a:t>
            </a:r>
            <a:r>
              <a:rPr lang="es"/>
              <a:t>Atlas of Anatomy”. Gilroy. 2008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Pregunta 1</a:t>
            </a:r>
            <a:endParaRPr/>
          </a:p>
        </p:txBody>
      </p:sp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¿Cuál de las siguientes características es común para ambos ventrículos?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a) Presenta músculos pectíneos en diversas posiciones.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b) Poseen un orificio arterial y uno atrioventricular.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c) Sus paredes son todas del mismo grosor.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d) Representan la base del corazón.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Pregunta 1</a:t>
            </a:r>
            <a:endParaRPr/>
          </a:p>
        </p:txBody>
      </p:sp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¿Cuál de las siguientes características es común para ambos ventrículos?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a) Presenta músculos pectíneos en diversas posiciones.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00"/>
                </a:solidFill>
              </a:rPr>
              <a:t>b) Poseen un orificio arterial y uno atrioventricular.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c) Sus paredes son todas del mismo grosor.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d) Representan la base del corazón.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Cámaras cardíacas: Atrio derecho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80375"/>
            <a:ext cx="4436225" cy="355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8626" y="1180375"/>
            <a:ext cx="2603757" cy="355092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8"/>
          <p:cNvSpPr/>
          <p:nvPr/>
        </p:nvSpPr>
        <p:spPr>
          <a:xfrm>
            <a:off x="5909796" y="2111100"/>
            <a:ext cx="1176000" cy="1194025"/>
          </a:xfrm>
          <a:custGeom>
            <a:rect b="b" l="l" r="r" t="t"/>
            <a:pathLst>
              <a:path extrusionOk="0" h="47761" w="47040">
                <a:moveTo>
                  <a:pt x="25531" y="0"/>
                </a:moveTo>
                <a:cubicBezTo>
                  <a:pt x="28831" y="4397"/>
                  <a:pt x="29828" y="10431"/>
                  <a:pt x="33714" y="14319"/>
                </a:cubicBezTo>
                <a:cubicBezTo>
                  <a:pt x="39195" y="19804"/>
                  <a:pt x="44926" y="26025"/>
                  <a:pt x="46806" y="33548"/>
                </a:cubicBezTo>
                <a:cubicBezTo>
                  <a:pt x="48516" y="40394"/>
                  <a:pt x="37810" y="46299"/>
                  <a:pt x="30850" y="47459"/>
                </a:cubicBezTo>
                <a:cubicBezTo>
                  <a:pt x="19200" y="49401"/>
                  <a:pt x="5857" y="39612"/>
                  <a:pt x="575" y="29048"/>
                </a:cubicBezTo>
                <a:cubicBezTo>
                  <a:pt x="-840" y="26219"/>
                  <a:pt x="802" y="22639"/>
                  <a:pt x="1802" y="19638"/>
                </a:cubicBezTo>
                <a:cubicBezTo>
                  <a:pt x="2817" y="16593"/>
                  <a:pt x="1843" y="12735"/>
                  <a:pt x="3848" y="10228"/>
                </a:cubicBezTo>
                <a:cubicBezTo>
                  <a:pt x="8816" y="4018"/>
                  <a:pt x="17989" y="1227"/>
                  <a:pt x="25941" y="1227"/>
                </a:cubicBezTo>
              </a:path>
            </a:pathLst>
          </a:cu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Cámaras cardíacas: Atrio izquierdo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19"/>
          <p:cNvPicPr preferRelativeResize="0"/>
          <p:nvPr/>
        </p:nvPicPr>
        <p:blipFill rotWithShape="1">
          <a:blip r:embed="rId3">
            <a:alphaModFix/>
          </a:blip>
          <a:srcRect b="4436" l="8355" r="17636" t="4281"/>
          <a:stretch/>
        </p:blipFill>
        <p:spPr>
          <a:xfrm>
            <a:off x="311700" y="1149650"/>
            <a:ext cx="4101526" cy="34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2051" y="1149650"/>
            <a:ext cx="2767785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9"/>
          <p:cNvSpPr/>
          <p:nvPr/>
        </p:nvSpPr>
        <p:spPr>
          <a:xfrm>
            <a:off x="5616031" y="1850869"/>
            <a:ext cx="1460700" cy="1212725"/>
          </a:xfrm>
          <a:custGeom>
            <a:rect b="b" l="l" r="r" t="t"/>
            <a:pathLst>
              <a:path extrusionOk="0" h="48509" w="58428">
                <a:moveTo>
                  <a:pt x="18872" y="3045"/>
                </a:moveTo>
                <a:cubicBezTo>
                  <a:pt x="14609" y="3045"/>
                  <a:pt x="10325" y="2441"/>
                  <a:pt x="6189" y="1408"/>
                </a:cubicBezTo>
                <a:cubicBezTo>
                  <a:pt x="4449" y="973"/>
                  <a:pt x="1865" y="-903"/>
                  <a:pt x="870" y="590"/>
                </a:cubicBezTo>
                <a:cubicBezTo>
                  <a:pt x="-2050" y="4970"/>
                  <a:pt x="3416" y="10840"/>
                  <a:pt x="5370" y="15728"/>
                </a:cubicBezTo>
                <a:cubicBezTo>
                  <a:pt x="8316" y="23095"/>
                  <a:pt x="10233" y="31216"/>
                  <a:pt x="15190" y="37411"/>
                </a:cubicBezTo>
                <a:cubicBezTo>
                  <a:pt x="21523" y="45326"/>
                  <a:pt x="35802" y="52032"/>
                  <a:pt x="44238" y="46412"/>
                </a:cubicBezTo>
                <a:cubicBezTo>
                  <a:pt x="49264" y="43064"/>
                  <a:pt x="49768" y="35654"/>
                  <a:pt x="52011" y="30047"/>
                </a:cubicBezTo>
                <a:cubicBezTo>
                  <a:pt x="53122" y="27270"/>
                  <a:pt x="57561" y="26434"/>
                  <a:pt x="58148" y="23501"/>
                </a:cubicBezTo>
                <a:cubicBezTo>
                  <a:pt x="59037" y="19056"/>
                  <a:pt x="57299" y="13948"/>
                  <a:pt x="54466" y="10409"/>
                </a:cubicBezTo>
                <a:cubicBezTo>
                  <a:pt x="52229" y="7614"/>
                  <a:pt x="50984" y="3094"/>
                  <a:pt x="47511" y="2226"/>
                </a:cubicBezTo>
                <a:cubicBezTo>
                  <a:pt x="41160" y="639"/>
                  <a:pt x="34379" y="1503"/>
                  <a:pt x="27873" y="2226"/>
                </a:cubicBezTo>
                <a:cubicBezTo>
                  <a:pt x="23798" y="2679"/>
                  <a:pt x="18497" y="144"/>
                  <a:pt x="15599" y="3045"/>
                </a:cubicBezTo>
              </a:path>
            </a:pathLst>
          </a:cu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1" name="Google Shape;101;p19"/>
          <p:cNvSpPr/>
          <p:nvPr/>
        </p:nvSpPr>
        <p:spPr>
          <a:xfrm>
            <a:off x="2820197" y="2175663"/>
            <a:ext cx="1383225" cy="1724675"/>
          </a:xfrm>
          <a:custGeom>
            <a:rect b="b" l="l" r="r" t="t"/>
            <a:pathLst>
              <a:path extrusionOk="0" h="68987" w="55329">
                <a:moveTo>
                  <a:pt x="1420" y="24010"/>
                </a:moveTo>
                <a:cubicBezTo>
                  <a:pt x="8694" y="31284"/>
                  <a:pt x="6709" y="44608"/>
                  <a:pt x="4693" y="54695"/>
                </a:cubicBezTo>
                <a:cubicBezTo>
                  <a:pt x="3863" y="58847"/>
                  <a:pt x="-929" y="63446"/>
                  <a:pt x="1420" y="66969"/>
                </a:cubicBezTo>
                <a:cubicBezTo>
                  <a:pt x="4145" y="71055"/>
                  <a:pt x="11237" y="67378"/>
                  <a:pt x="16149" y="67378"/>
                </a:cubicBezTo>
                <a:cubicBezTo>
                  <a:pt x="27632" y="67378"/>
                  <a:pt x="42920" y="67524"/>
                  <a:pt x="49288" y="57968"/>
                </a:cubicBezTo>
                <a:cubicBezTo>
                  <a:pt x="53753" y="51268"/>
                  <a:pt x="57391" y="41438"/>
                  <a:pt x="53789" y="34238"/>
                </a:cubicBezTo>
                <a:cubicBezTo>
                  <a:pt x="50653" y="27969"/>
                  <a:pt x="43709" y="23972"/>
                  <a:pt x="41106" y="17464"/>
                </a:cubicBezTo>
                <a:cubicBezTo>
                  <a:pt x="39381" y="13151"/>
                  <a:pt x="36611" y="7954"/>
                  <a:pt x="32105" y="6827"/>
                </a:cubicBezTo>
                <a:cubicBezTo>
                  <a:pt x="29595" y="6199"/>
                  <a:pt x="26570" y="7452"/>
                  <a:pt x="24741" y="9282"/>
                </a:cubicBezTo>
                <a:cubicBezTo>
                  <a:pt x="23292" y="10732"/>
                  <a:pt x="25782" y="13969"/>
                  <a:pt x="24332" y="15419"/>
                </a:cubicBezTo>
                <a:cubicBezTo>
                  <a:pt x="23422" y="16329"/>
                  <a:pt x="21969" y="14283"/>
                  <a:pt x="21059" y="13373"/>
                </a:cubicBezTo>
                <a:cubicBezTo>
                  <a:pt x="18859" y="11175"/>
                  <a:pt x="20329" y="6960"/>
                  <a:pt x="18604" y="4372"/>
                </a:cubicBezTo>
                <a:cubicBezTo>
                  <a:pt x="16567" y="1316"/>
                  <a:pt x="11601" y="2027"/>
                  <a:pt x="7966" y="1508"/>
                </a:cubicBezTo>
                <a:cubicBezTo>
                  <a:pt x="5521" y="1159"/>
                  <a:pt x="2348" y="-1056"/>
                  <a:pt x="602" y="690"/>
                </a:cubicBezTo>
                <a:cubicBezTo>
                  <a:pt x="-2046" y="3338"/>
                  <a:pt x="5348" y="6623"/>
                  <a:pt x="6739" y="10100"/>
                </a:cubicBezTo>
                <a:cubicBezTo>
                  <a:pt x="8656" y="14893"/>
                  <a:pt x="8362" y="23602"/>
                  <a:pt x="3466" y="25238"/>
                </a:cubicBezTo>
              </a:path>
            </a:pathLst>
          </a:cu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Cámaras cardíacas: Ventrículo derecho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20"/>
          <p:cNvPicPr preferRelativeResize="0"/>
          <p:nvPr/>
        </p:nvPicPr>
        <p:blipFill rotWithShape="1">
          <a:blip r:embed="rId3">
            <a:alphaModFix/>
          </a:blip>
          <a:srcRect b="5240" l="13268" r="23608" t="0"/>
          <a:stretch/>
        </p:blipFill>
        <p:spPr>
          <a:xfrm>
            <a:off x="370250" y="1139450"/>
            <a:ext cx="3518501" cy="362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5851" y="1139450"/>
            <a:ext cx="2801755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0"/>
          <p:cNvSpPr/>
          <p:nvPr/>
        </p:nvSpPr>
        <p:spPr>
          <a:xfrm>
            <a:off x="6353750" y="2336430"/>
            <a:ext cx="1704650" cy="1840000"/>
          </a:xfrm>
          <a:custGeom>
            <a:rect b="b" l="l" r="r" t="t"/>
            <a:pathLst>
              <a:path extrusionOk="0" h="73600" w="68186">
                <a:moveTo>
                  <a:pt x="27002" y="26990"/>
                </a:moveTo>
                <a:cubicBezTo>
                  <a:pt x="27002" y="33294"/>
                  <a:pt x="20991" y="39376"/>
                  <a:pt x="15138" y="41719"/>
                </a:cubicBezTo>
                <a:cubicBezTo>
                  <a:pt x="10129" y="43724"/>
                  <a:pt x="0" y="42052"/>
                  <a:pt x="0" y="47447"/>
                </a:cubicBezTo>
                <a:cubicBezTo>
                  <a:pt x="0" y="56712"/>
                  <a:pt x="10962" y="62993"/>
                  <a:pt x="18820" y="67903"/>
                </a:cubicBezTo>
                <a:cubicBezTo>
                  <a:pt x="24206" y="71268"/>
                  <a:pt x="31333" y="75170"/>
                  <a:pt x="37231" y="72812"/>
                </a:cubicBezTo>
                <a:cubicBezTo>
                  <a:pt x="42729" y="70614"/>
                  <a:pt x="43654" y="62601"/>
                  <a:pt x="48277" y="58902"/>
                </a:cubicBezTo>
                <a:cubicBezTo>
                  <a:pt x="53867" y="54430"/>
                  <a:pt x="60673" y="50950"/>
                  <a:pt x="64642" y="44992"/>
                </a:cubicBezTo>
                <a:cubicBezTo>
                  <a:pt x="69051" y="38374"/>
                  <a:pt x="68404" y="29106"/>
                  <a:pt x="67097" y="21262"/>
                </a:cubicBezTo>
                <a:cubicBezTo>
                  <a:pt x="66066" y="15074"/>
                  <a:pt x="69901" y="8054"/>
                  <a:pt x="67097" y="2442"/>
                </a:cubicBezTo>
                <a:cubicBezTo>
                  <a:pt x="65252" y="-1250"/>
                  <a:pt x="58909" y="222"/>
                  <a:pt x="54823" y="806"/>
                </a:cubicBezTo>
                <a:cubicBezTo>
                  <a:pt x="47147" y="1902"/>
                  <a:pt x="46032" y="13583"/>
                  <a:pt x="41731" y="20035"/>
                </a:cubicBezTo>
                <a:cubicBezTo>
                  <a:pt x="36200" y="28331"/>
                  <a:pt x="27738" y="34805"/>
                  <a:pt x="18820" y="39264"/>
                </a:cubicBezTo>
              </a:path>
            </a:pathLst>
          </a:cu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libri"/>
                <a:ea typeface="Calibri"/>
                <a:cs typeface="Calibri"/>
                <a:sym typeface="Calibri"/>
              </a:rPr>
              <a:t>Cámaras cardíacas: Ventrículo izquierdo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21"/>
          <p:cNvPicPr preferRelativeResize="0"/>
          <p:nvPr/>
        </p:nvPicPr>
        <p:blipFill rotWithShape="1">
          <a:blip r:embed="rId3">
            <a:alphaModFix/>
          </a:blip>
          <a:srcRect b="4436" l="8355" r="17636" t="4281"/>
          <a:stretch/>
        </p:blipFill>
        <p:spPr>
          <a:xfrm>
            <a:off x="311700" y="1149650"/>
            <a:ext cx="4101526" cy="34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2051" y="1149650"/>
            <a:ext cx="2767785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1"/>
          <p:cNvSpPr/>
          <p:nvPr/>
        </p:nvSpPr>
        <p:spPr>
          <a:xfrm>
            <a:off x="5785073" y="2656614"/>
            <a:ext cx="1735975" cy="1596100"/>
          </a:xfrm>
          <a:custGeom>
            <a:rect b="b" l="l" r="r" t="t"/>
            <a:pathLst>
              <a:path extrusionOk="0" h="63844" w="69439">
                <a:moveTo>
                  <a:pt x="34203" y="16637"/>
                </a:moveTo>
                <a:cubicBezTo>
                  <a:pt x="37270" y="15615"/>
                  <a:pt x="40855" y="14724"/>
                  <a:pt x="42794" y="12137"/>
                </a:cubicBezTo>
                <a:cubicBezTo>
                  <a:pt x="44927" y="9291"/>
                  <a:pt x="41098" y="4014"/>
                  <a:pt x="43613" y="1499"/>
                </a:cubicBezTo>
                <a:cubicBezTo>
                  <a:pt x="47733" y="-2621"/>
                  <a:pt x="55837" y="2771"/>
                  <a:pt x="60387" y="6409"/>
                </a:cubicBezTo>
                <a:cubicBezTo>
                  <a:pt x="66420" y="11233"/>
                  <a:pt x="67055" y="20517"/>
                  <a:pt x="68569" y="28092"/>
                </a:cubicBezTo>
                <a:cubicBezTo>
                  <a:pt x="70846" y="39481"/>
                  <a:pt x="68823" y="55198"/>
                  <a:pt x="59159" y="61641"/>
                </a:cubicBezTo>
                <a:cubicBezTo>
                  <a:pt x="54165" y="64970"/>
                  <a:pt x="46852" y="63947"/>
                  <a:pt x="41158" y="62050"/>
                </a:cubicBezTo>
                <a:cubicBezTo>
                  <a:pt x="22209" y="55736"/>
                  <a:pt x="-2579" y="38045"/>
                  <a:pt x="245" y="18273"/>
                </a:cubicBezTo>
                <a:cubicBezTo>
                  <a:pt x="1025" y="12811"/>
                  <a:pt x="7517" y="6554"/>
                  <a:pt x="12928" y="7636"/>
                </a:cubicBezTo>
                <a:cubicBezTo>
                  <a:pt x="20129" y="9076"/>
                  <a:pt x="26815" y="19103"/>
                  <a:pt x="33384" y="15819"/>
                </a:cubicBezTo>
              </a:path>
            </a:pathLst>
          </a:cu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8" name="Google Shape;118;p21"/>
          <p:cNvSpPr/>
          <p:nvPr/>
        </p:nvSpPr>
        <p:spPr>
          <a:xfrm>
            <a:off x="642810" y="2377664"/>
            <a:ext cx="2381825" cy="2121625"/>
          </a:xfrm>
          <a:custGeom>
            <a:rect b="b" l="l" r="r" t="t"/>
            <a:pathLst>
              <a:path extrusionOk="0" h="84865" w="95273">
                <a:moveTo>
                  <a:pt x="89744" y="4066"/>
                </a:moveTo>
                <a:cubicBezTo>
                  <a:pt x="83511" y="4066"/>
                  <a:pt x="77481" y="1819"/>
                  <a:pt x="71333" y="792"/>
                </a:cubicBezTo>
                <a:cubicBezTo>
                  <a:pt x="55216" y="-1900"/>
                  <a:pt x="36426" y="2605"/>
                  <a:pt x="23874" y="13066"/>
                </a:cubicBezTo>
                <a:cubicBezTo>
                  <a:pt x="16415" y="19282"/>
                  <a:pt x="14941" y="30354"/>
                  <a:pt x="9555" y="38432"/>
                </a:cubicBezTo>
                <a:cubicBezTo>
                  <a:pt x="3334" y="47762"/>
                  <a:pt x="-3236" y="61134"/>
                  <a:pt x="1781" y="71162"/>
                </a:cubicBezTo>
                <a:cubicBezTo>
                  <a:pt x="5602" y="78798"/>
                  <a:pt x="16220" y="81559"/>
                  <a:pt x="24693" y="82618"/>
                </a:cubicBezTo>
                <a:cubicBezTo>
                  <a:pt x="30806" y="83382"/>
                  <a:pt x="37202" y="86026"/>
                  <a:pt x="43103" y="84255"/>
                </a:cubicBezTo>
                <a:cubicBezTo>
                  <a:pt x="48489" y="82638"/>
                  <a:pt x="53316" y="79488"/>
                  <a:pt x="58650" y="77708"/>
                </a:cubicBezTo>
                <a:cubicBezTo>
                  <a:pt x="66565" y="75066"/>
                  <a:pt x="76521" y="77804"/>
                  <a:pt x="83198" y="72799"/>
                </a:cubicBezTo>
                <a:cubicBezTo>
                  <a:pt x="87587" y="69509"/>
                  <a:pt x="91278" y="64620"/>
                  <a:pt x="92608" y="59298"/>
                </a:cubicBezTo>
                <a:cubicBezTo>
                  <a:pt x="92892" y="58160"/>
                  <a:pt x="91165" y="57440"/>
                  <a:pt x="90562" y="56434"/>
                </a:cubicBezTo>
                <a:cubicBezTo>
                  <a:pt x="88597" y="53157"/>
                  <a:pt x="89404" y="48725"/>
                  <a:pt x="90153" y="44978"/>
                </a:cubicBezTo>
                <a:cubicBezTo>
                  <a:pt x="90823" y="41624"/>
                  <a:pt x="93415" y="38886"/>
                  <a:pt x="94244" y="35568"/>
                </a:cubicBezTo>
                <a:cubicBezTo>
                  <a:pt x="95864" y="29084"/>
                  <a:pt x="93835" y="22205"/>
                  <a:pt x="93835" y="15521"/>
                </a:cubicBezTo>
                <a:cubicBezTo>
                  <a:pt x="93835" y="12358"/>
                  <a:pt x="95829" y="9180"/>
                  <a:pt x="95062" y="6111"/>
                </a:cubicBezTo>
                <a:cubicBezTo>
                  <a:pt x="94512" y="3909"/>
                  <a:pt x="91365" y="3444"/>
                  <a:pt x="89335" y="2429"/>
                </a:cubicBezTo>
              </a:path>
            </a:pathLst>
          </a:cu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