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16" roundtripDataSignature="AMtx7mhyA4smWgCE0zWjngAHTsBfs+/R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acb9a93b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acb9a93b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cb9a93b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cb9a93b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cb9a93b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cb9a93b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Músculos del Dorso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75" y="2858139"/>
            <a:ext cx="9144000" cy="171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0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acb9a93b5_1_11"/>
          <p:cNvSpPr txBox="1"/>
          <p:nvPr>
            <p:ph type="title"/>
          </p:nvPr>
        </p:nvSpPr>
        <p:spPr>
          <a:xfrm>
            <a:off x="311700" y="445025"/>
            <a:ext cx="8520600" cy="1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¿Cuál de las siguientes es una característica de los músculos multífidos?</a:t>
            </a:r>
            <a:endParaRPr/>
          </a:p>
        </p:txBody>
      </p:sp>
      <p:sp>
        <p:nvSpPr>
          <p:cNvPr id="120" name="Google Shape;120;g23acb9a93b5_1_11"/>
          <p:cNvSpPr txBox="1"/>
          <p:nvPr>
            <p:ph idx="1" type="body"/>
          </p:nvPr>
        </p:nvSpPr>
        <p:spPr>
          <a:xfrm>
            <a:off x="311700" y="1641650"/>
            <a:ext cx="8520600" cy="28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Se encuentran inervados por ramos ventrales de los nervios espinales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Se insertan entre vértebras separadas por 3 o 4 niveles vertebrales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Se disponen laterales y oblicuos al proceso transverso vertebral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Se encuentran inmediatamente profundos al ms iliocostal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239500" y="2968475"/>
            <a:ext cx="394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Musculatura hipaxial y Musculatura epaxial 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239500" y="1061600"/>
            <a:ext cx="4014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Musculatura intrínseca y Musculatura extrínseca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7396" l="20939" r="23457" t="15951"/>
          <a:stretch/>
        </p:blipFill>
        <p:spPr>
          <a:xfrm>
            <a:off x="4254400" y="200000"/>
            <a:ext cx="4684051" cy="36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239500" y="116575"/>
            <a:ext cx="275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Clasificaciones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169325" y="90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Músculos Hipaxiales</a:t>
            </a:r>
            <a:endParaRPr/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10248" l="6622" r="75144" t="20727"/>
          <a:stretch/>
        </p:blipFill>
        <p:spPr>
          <a:xfrm>
            <a:off x="6874175" y="-12"/>
            <a:ext cx="2269824" cy="48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4">
            <a:alphaModFix/>
          </a:blip>
          <a:srcRect b="9107" l="28288" r="32724" t="15625"/>
          <a:stretch/>
        </p:blipFill>
        <p:spPr>
          <a:xfrm>
            <a:off x="169325" y="663000"/>
            <a:ext cx="3843720" cy="417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title"/>
          </p:nvPr>
        </p:nvSpPr>
        <p:spPr>
          <a:xfrm>
            <a:off x="75225" y="108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Músculos Epaxiales</a:t>
            </a:r>
            <a:endParaRPr/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6286" l="8824" r="75946" t="40705"/>
          <a:stretch/>
        </p:blipFill>
        <p:spPr>
          <a:xfrm>
            <a:off x="6174775" y="681575"/>
            <a:ext cx="2135251" cy="41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4">
            <a:alphaModFix/>
          </a:blip>
          <a:srcRect b="12685" l="7909" r="75962" t="78693"/>
          <a:stretch/>
        </p:blipFill>
        <p:spPr>
          <a:xfrm>
            <a:off x="6174775" y="39475"/>
            <a:ext cx="2135251" cy="64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/>
          <p:nvPr/>
        </p:nvSpPr>
        <p:spPr>
          <a:xfrm>
            <a:off x="75225" y="770475"/>
            <a:ext cx="60996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longitudinal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–&gt; Más superficial, a lo largo del eje. Encontramos el ms longísimo, ms iliocostal y ms espinal (cada uno con sus </a:t>
            </a:r>
            <a:r>
              <a:rPr lang="es">
                <a:solidFill>
                  <a:schemeClr val="dk1"/>
                </a:solidFill>
              </a:rPr>
              <a:t>3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porciones).</a:t>
            </a:r>
            <a:b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oblicuo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–&gt; Más profundo, sus fibras son más oblicuas. Encontramos al ms esplenio de la cabeza y del cuello, ms semiespinal, ms multífidos, ms rotadores largos y cortos.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03275" y="2434175"/>
            <a:ext cx="60435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 superficial: Músculos espinotransversos (esplenios) </a:t>
            </a:r>
            <a:br>
              <a:rPr b="0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Músculo esplenio de la cabeza</a:t>
            </a:r>
            <a:b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Músculo esplenio del cuello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 intermedio: Músculos erectores de la columna (3)</a:t>
            </a:r>
            <a:br>
              <a:rPr b="0" i="1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Músculo iliocostal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Músculo longísimo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Músculo espinal</a:t>
            </a: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70400" y="-3050"/>
            <a:ext cx="3519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Músculos Epaxiales</a:t>
            </a:r>
            <a:endParaRPr/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 b="9105" l="7910" r="75358" t="86859"/>
          <a:stretch/>
        </p:blipFill>
        <p:spPr>
          <a:xfrm>
            <a:off x="6005000" y="121575"/>
            <a:ext cx="2385000" cy="32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 b="9293" l="9106" r="68576" t="22264"/>
          <a:stretch/>
        </p:blipFill>
        <p:spPr>
          <a:xfrm>
            <a:off x="6005000" y="445025"/>
            <a:ext cx="2385000" cy="411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5">
            <a:alphaModFix/>
          </a:blip>
          <a:srcRect b="19252" l="29527" r="32213" t="16488"/>
          <a:stretch/>
        </p:blipFill>
        <p:spPr>
          <a:xfrm>
            <a:off x="70400" y="1160450"/>
            <a:ext cx="4215326" cy="39830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0" y="445025"/>
            <a:ext cx="60051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 profundo: Músculos suboccipitales, músculos transversoespinales, músculos interespinales e intertransversos. </a:t>
            </a:r>
            <a:endParaRPr b="0" i="1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159300" y="114825"/>
            <a:ext cx="313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Músculos Epaxiales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6532" l="27593" r="31278" t="16068"/>
          <a:stretch/>
        </p:blipFill>
        <p:spPr>
          <a:xfrm>
            <a:off x="3566725" y="0"/>
            <a:ext cx="48588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70400" y="0"/>
            <a:ext cx="29511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Músculos suboccipitales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59367" l="8824" r="75946" t="20614"/>
          <a:stretch/>
        </p:blipFill>
        <p:spPr>
          <a:xfrm>
            <a:off x="6721500" y="287950"/>
            <a:ext cx="2284474" cy="16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4">
            <a:alphaModFix/>
          </a:blip>
          <a:srcRect b="69347" l="31285" r="32214" t="17662"/>
          <a:stretch/>
        </p:blipFill>
        <p:spPr>
          <a:xfrm>
            <a:off x="3021575" y="133350"/>
            <a:ext cx="3699926" cy="7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5">
            <a:alphaModFix/>
          </a:blip>
          <a:srcRect b="6362" l="28194" r="31457" t="15658"/>
          <a:stretch/>
        </p:blipFill>
        <p:spPr>
          <a:xfrm>
            <a:off x="337100" y="963000"/>
            <a:ext cx="3796598" cy="412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acb9a93b5_1_1"/>
          <p:cNvSpPr txBox="1"/>
          <p:nvPr>
            <p:ph type="title"/>
          </p:nvPr>
        </p:nvSpPr>
        <p:spPr>
          <a:xfrm>
            <a:off x="2350425" y="1703850"/>
            <a:ext cx="4779600" cy="17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020"/>
              <a:t>Preguntas tipo certamen</a:t>
            </a:r>
            <a:endParaRPr sz="50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acb9a93b5_1_6"/>
          <p:cNvSpPr txBox="1"/>
          <p:nvPr>
            <p:ph type="title"/>
          </p:nvPr>
        </p:nvSpPr>
        <p:spPr>
          <a:xfrm>
            <a:off x="311700" y="445025"/>
            <a:ext cx="85206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¿Cuál de los siguientes músculos hipaxiales se encuentra en un plano más profundo?</a:t>
            </a:r>
            <a:endParaRPr/>
          </a:p>
        </p:txBody>
      </p:sp>
      <p:sp>
        <p:nvSpPr>
          <p:cNvPr id="114" name="Google Shape;114;g23acb9a93b5_1_6"/>
          <p:cNvSpPr txBox="1"/>
          <p:nvPr>
            <p:ph idx="1" type="body"/>
          </p:nvPr>
        </p:nvSpPr>
        <p:spPr>
          <a:xfrm>
            <a:off x="311700" y="1539675"/>
            <a:ext cx="8520600" cy="27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Trapecio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iliocostal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serrato posterosuperior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s"/>
              <a:t>romboides mayor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