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  <p:sldMasterId id="214748365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y="6858000" cx="9144000"/>
  <p:notesSz cx="6858000" cy="9144000"/>
  <p:embeddedFontLs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2" roundtripDataSignature="AMtx7mjpiyB+PMViDl6u+vHieZ1ki3bk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BA2924D-C8D8-427C-81B5-F1A15BB56236}">
  <a:tblStyle styleId="{0BA2924D-C8D8-427C-81B5-F1A15BB5623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CF4"/>
          </a:solidFill>
        </a:fill>
      </a:tcStyle>
    </a:wholeTbl>
    <a:band1H>
      <a:tcTxStyle b="off" i="off"/>
      <a:tcStyle>
        <a:fill>
          <a:solidFill>
            <a:srgbClr val="CFD7E7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FD7E7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4.xml"/><Relationship Id="rId22" Type="http://customschemas.google.com/relationships/presentationmetadata" Target="metadata"/><Relationship Id="rId10" Type="http://schemas.openxmlformats.org/officeDocument/2006/relationships/slide" Target="slides/slide3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font" Target="fonts/ArialNarrow-bold.fntdata"/><Relationship Id="rId6" Type="http://schemas.openxmlformats.org/officeDocument/2006/relationships/slideMaster" Target="slideMasters/slideMaster2.xml"/><Relationship Id="rId18" Type="http://schemas.openxmlformats.org/officeDocument/2006/relationships/font" Target="fonts/ArialNarrow-regular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1f3aaa54a5_1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9" name="Google Shape;159;g11f3aaa54a5_1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1f3aaa5497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11f3aaa549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1f3aaa549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g11f3aaa5497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1f3aaa5497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g11f3aaa5497_1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1f3aaa5497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g11f3aaa5497_1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1f3aaa54a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g11f3aaa54a5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1f3aaa54a5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9" name="Google Shape;139;g11f3aaa54a5_1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1f3aaa54a5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4" name="Google Shape;144;g11f3aaa54a5_1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1f3aaa54a5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g11f3aaa54a5_1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ctrTitle"/>
          </p:nvPr>
        </p:nvSpPr>
        <p:spPr>
          <a:xfrm>
            <a:off x="457200" y="2401887"/>
            <a:ext cx="8458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rebuchet MS"/>
              <a:buNone/>
              <a:defRPr sz="4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subTitle"/>
          </p:nvPr>
        </p:nvSpPr>
        <p:spPr>
          <a:xfrm>
            <a:off x="457200" y="3899938"/>
            <a:ext cx="4953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6705600" y="4206875"/>
            <a:ext cx="9604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5410200" y="4205287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320087" y="1587"/>
            <a:ext cx="747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/>
          <p:nvPr>
            <p:ph type="title"/>
          </p:nvPr>
        </p:nvSpPr>
        <p:spPr>
          <a:xfrm>
            <a:off x="722313" y="1981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300"/>
              <a:buFont typeface="Trebuchet MS"/>
              <a:buNone/>
              <a:defRPr b="1" sz="4300" cap="none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4"/>
          <p:cNvSpPr txBox="1"/>
          <p:nvPr>
            <p:ph idx="1" type="body"/>
          </p:nvPr>
        </p:nvSpPr>
        <p:spPr>
          <a:xfrm>
            <a:off x="722313" y="3367088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100"/>
              <a:buNone/>
              <a:defRPr b="0" sz="21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9" name="Google Shape;99;p14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4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4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11f3aaa5497_1_89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g11f3aaa5497_1_8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6" name="Google Shape;56;g11f3aaa5497_1_8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g11f3aaa5497_1_89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g11f3aaa5497_1_8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type="title"/>
          </p:nvPr>
        </p:nvSpPr>
        <p:spPr>
          <a:xfrm rot="5400000">
            <a:off x="4991100" y="2933700"/>
            <a:ext cx="54864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idx="1" type="body"/>
          </p:nvPr>
        </p:nvSpPr>
        <p:spPr>
          <a:xfrm rot="5400000">
            <a:off x="838200" y="762000"/>
            <a:ext cx="5486400" cy="624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" type="body"/>
          </p:nvPr>
        </p:nvSpPr>
        <p:spPr>
          <a:xfrm rot="5400000">
            <a:off x="2409825" y="296862"/>
            <a:ext cx="432435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/>
          <p:nvPr>
            <p:ph type="title"/>
          </p:nvPr>
        </p:nvSpPr>
        <p:spPr>
          <a:xfrm rot="-5400000">
            <a:off x="3393017" y="3156577"/>
            <a:ext cx="4681637" cy="5868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/>
          <p:nvPr>
            <p:ph idx="2" type="pic"/>
          </p:nvPr>
        </p:nvSpPr>
        <p:spPr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cap="flat" cmpd="sng" w="508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7150" rotWithShape="0" algn="tl" dir="4800000" dist="31750">
              <a:srgbClr val="000000">
                <a:alpha val="24313"/>
              </a:srgbClr>
            </a:outerShdw>
          </a:effectLst>
        </p:spPr>
      </p:sp>
      <p:sp>
        <p:nvSpPr>
          <p:cNvPr id="74" name="Google Shape;74;p10"/>
          <p:cNvSpPr txBox="1"/>
          <p:nvPr>
            <p:ph idx="1" type="body"/>
          </p:nvPr>
        </p:nvSpPr>
        <p:spPr>
          <a:xfrm>
            <a:off x="6088443" y="3274308"/>
            <a:ext cx="2590800" cy="2516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457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Georgia"/>
              <a:buNone/>
              <a:defRPr sz="13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00"/>
              <a:buFont typeface="Georgia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00"/>
              <a:buFont typeface="Georgia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Font typeface="Georgia"/>
              <a:buNone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type="title"/>
          </p:nvPr>
        </p:nvSpPr>
        <p:spPr>
          <a:xfrm>
            <a:off x="5353496" y="1101970"/>
            <a:ext cx="3383280" cy="8778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/>
              <a:buNone/>
              <a:defRPr b="1"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" type="body"/>
          </p:nvPr>
        </p:nvSpPr>
        <p:spPr>
          <a:xfrm>
            <a:off x="5353496" y="2010727"/>
            <a:ext cx="3383280" cy="4617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2" type="body"/>
          </p:nvPr>
        </p:nvSpPr>
        <p:spPr>
          <a:xfrm>
            <a:off x="152400" y="776287"/>
            <a:ext cx="5102352" cy="58521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800"/>
              <a:buChar char="▫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400"/>
              <a:buChar char="●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▫"/>
              <a:defRPr sz="20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1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" type="body"/>
          </p:nvPr>
        </p:nvSpPr>
        <p:spPr>
          <a:xfrm>
            <a:off x="457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492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2" name="Google Shape;92;p13"/>
          <p:cNvSpPr txBox="1"/>
          <p:nvPr>
            <p:ph idx="2" type="body"/>
          </p:nvPr>
        </p:nvSpPr>
        <p:spPr>
          <a:xfrm>
            <a:off x="4648200" y="2249424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2000"/>
              <a:buChar char="•"/>
              <a:defRPr sz="2000"/>
            </a:lvl1pPr>
            <a:lvl2pPr indent="-3492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900"/>
              <a:buChar char="▫"/>
              <a:defRPr sz="1900"/>
            </a:lvl2pPr>
            <a:lvl3pPr indent="-3429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indent="-342900" lvl="6" marL="3200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indent="-342900" lvl="7" marL="3657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/>
        </p:txBody>
      </p:sp>
      <p:sp>
        <p:nvSpPr>
          <p:cNvPr id="93" name="Google Shape;93;p13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3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3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0" Type="http://schemas.openxmlformats.org/officeDocument/2006/relationships/theme" Target="../theme/theme3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/>
        </p:nvSpPr>
        <p:spPr>
          <a:xfrm flipH="1" rot="10800000">
            <a:off x="5410200" y="3810000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" name="Google Shape;7;p4"/>
          <p:cNvSpPr txBox="1"/>
          <p:nvPr/>
        </p:nvSpPr>
        <p:spPr>
          <a:xfrm flipH="1" rot="10800000">
            <a:off x="5410200" y="3897312"/>
            <a:ext cx="3733800" cy="192087"/>
          </a:xfrm>
          <a:prstGeom prst="rect">
            <a:avLst/>
          </a:prstGeom>
          <a:solidFill>
            <a:schemeClr val="accent2">
              <a:alpha val="4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" name="Google Shape;8;p4"/>
          <p:cNvSpPr txBox="1"/>
          <p:nvPr/>
        </p:nvSpPr>
        <p:spPr>
          <a:xfrm flipH="1" rot="10800000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431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" name="Google Shape;9;p4"/>
          <p:cNvSpPr txBox="1"/>
          <p:nvPr/>
        </p:nvSpPr>
        <p:spPr>
          <a:xfrm flipH="1" rot="10800000">
            <a:off x="5410200" y="4164012"/>
            <a:ext cx="1965325" cy="19050"/>
          </a:xfrm>
          <a:prstGeom prst="rect">
            <a:avLst/>
          </a:prstGeom>
          <a:solidFill>
            <a:schemeClr val="accent2">
              <a:alpha val="59215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" name="Google Shape;10;p4"/>
          <p:cNvSpPr txBox="1"/>
          <p:nvPr/>
        </p:nvSpPr>
        <p:spPr>
          <a:xfrm flipH="1" rot="10800000">
            <a:off x="5410200" y="4198937"/>
            <a:ext cx="1965325" cy="9525"/>
          </a:xfrm>
          <a:prstGeom prst="rect">
            <a:avLst/>
          </a:prstGeom>
          <a:solidFill>
            <a:schemeClr val="accent2">
              <a:alpha val="64313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11;p4"/>
          <p:cNvSpPr/>
          <p:nvPr/>
        </p:nvSpPr>
        <p:spPr>
          <a:xfrm>
            <a:off x="5410200" y="3962400"/>
            <a:ext cx="3063875" cy="2698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12;p4"/>
          <p:cNvSpPr/>
          <p:nvPr/>
        </p:nvSpPr>
        <p:spPr>
          <a:xfrm>
            <a:off x="7377112" y="4060825"/>
            <a:ext cx="1600200" cy="3651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" name="Google Shape;13;p4"/>
          <p:cNvSpPr txBox="1"/>
          <p:nvPr/>
        </p:nvSpPr>
        <p:spPr>
          <a:xfrm>
            <a:off x="0" y="3649662"/>
            <a:ext cx="9144000" cy="244475"/>
          </a:xfrm>
          <a:prstGeom prst="rect">
            <a:avLst/>
          </a:prstGeom>
          <a:solidFill>
            <a:schemeClr val="accent2">
              <a:alpha val="4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" name="Google Shape;14;p4"/>
          <p:cNvSpPr txBox="1"/>
          <p:nvPr/>
        </p:nvSpPr>
        <p:spPr>
          <a:xfrm>
            <a:off x="0" y="3675062"/>
            <a:ext cx="9144000" cy="1412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" name="Google Shape;15;p4"/>
          <p:cNvSpPr txBox="1"/>
          <p:nvPr/>
        </p:nvSpPr>
        <p:spPr>
          <a:xfrm flipH="1" rot="10800000">
            <a:off x="6413500" y="3643312"/>
            <a:ext cx="2730500" cy="247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" name="Google Shape;16;p4"/>
          <p:cNvSpPr txBox="1"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" name="Google Shape;17;p4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93700" lvl="1" marL="914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b="0" i="0" sz="26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6830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b="0" i="0" sz="20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b="0" i="0" sz="18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b="0" i="0" sz="16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23850" lvl="7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b="0" i="0" sz="15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b="0" i="0" sz="14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6705600" y="4206875"/>
            <a:ext cx="9604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5410200" y="4205287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320087" y="1587"/>
            <a:ext cx="7477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None/>
              <a:defRPr b="0" i="0" sz="18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/>
        </p:nvSpPr>
        <p:spPr>
          <a:xfrm>
            <a:off x="0" y="366712"/>
            <a:ext cx="9144000" cy="84137"/>
          </a:xfrm>
          <a:prstGeom prst="rect">
            <a:avLst/>
          </a:prstGeom>
          <a:solidFill>
            <a:schemeClr val="accent2">
              <a:alpha val="4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0" name="Google Shape;30;p6"/>
          <p:cNvSpPr txBox="1"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1" name="Google Shape;31;p6"/>
          <p:cNvSpPr txBox="1"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2" name="Google Shape;32;p6"/>
          <p:cNvSpPr txBox="1"/>
          <p:nvPr/>
        </p:nvSpPr>
        <p:spPr>
          <a:xfrm flipH="1" rot="10800000">
            <a:off x="5410200" y="360362"/>
            <a:ext cx="3733800" cy="904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3" name="Google Shape;33;p6"/>
          <p:cNvSpPr txBox="1"/>
          <p:nvPr/>
        </p:nvSpPr>
        <p:spPr>
          <a:xfrm flipH="1" rot="10800000">
            <a:off x="5410200" y="439737"/>
            <a:ext cx="3733800" cy="180975"/>
          </a:xfrm>
          <a:prstGeom prst="rect">
            <a:avLst/>
          </a:prstGeom>
          <a:solidFill>
            <a:schemeClr val="accent2">
              <a:alpha val="4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4" name="Google Shape;34;p6"/>
          <p:cNvSpPr/>
          <p:nvPr/>
        </p:nvSpPr>
        <p:spPr>
          <a:xfrm>
            <a:off x="5407025" y="496887"/>
            <a:ext cx="3063875" cy="28575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5" name="Google Shape;35;p6"/>
          <p:cNvSpPr/>
          <p:nvPr/>
        </p:nvSpPr>
        <p:spPr>
          <a:xfrm>
            <a:off x="7373937" y="588962"/>
            <a:ext cx="1600200" cy="36512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6" name="Google Shape;36;p6"/>
          <p:cNvSpPr txBox="1"/>
          <p:nvPr/>
        </p:nvSpPr>
        <p:spPr>
          <a:xfrm>
            <a:off x="9085262" y="-1587"/>
            <a:ext cx="57150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7" name="Google Shape;37;p6"/>
          <p:cNvSpPr txBox="1"/>
          <p:nvPr/>
        </p:nvSpPr>
        <p:spPr>
          <a:xfrm>
            <a:off x="9043987" y="-1587"/>
            <a:ext cx="2857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8" name="Google Shape;38;p6"/>
          <p:cNvSpPr txBox="1"/>
          <p:nvPr/>
        </p:nvSpPr>
        <p:spPr>
          <a:xfrm>
            <a:off x="9024937" y="-1587"/>
            <a:ext cx="9525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9" name="Google Shape;39;p6"/>
          <p:cNvSpPr txBox="1"/>
          <p:nvPr/>
        </p:nvSpPr>
        <p:spPr>
          <a:xfrm>
            <a:off x="8975725" y="-1587"/>
            <a:ext cx="26987" cy="6207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0" name="Google Shape;40;p6"/>
          <p:cNvSpPr txBox="1"/>
          <p:nvPr/>
        </p:nvSpPr>
        <p:spPr>
          <a:xfrm>
            <a:off x="8915400" y="0"/>
            <a:ext cx="55562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1" name="Google Shape;41;p6"/>
          <p:cNvSpPr txBox="1"/>
          <p:nvPr/>
        </p:nvSpPr>
        <p:spPr>
          <a:xfrm>
            <a:off x="8874125" y="0"/>
            <a:ext cx="7937" cy="5857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Trebuchet MS"/>
              <a:buNone/>
              <a:defRPr b="0" i="0" sz="4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457200" y="2249487"/>
            <a:ext cx="8229600" cy="4324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800"/>
              <a:buFont typeface="Georgia"/>
              <a:buChar char="•"/>
              <a:defRPr b="0" i="0" sz="28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393700" lvl="1" marL="914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2600"/>
              <a:buFont typeface="Georgia"/>
              <a:buChar char="▫"/>
              <a:defRPr b="0" i="0" sz="2600" u="none" cap="none" strike="noStrike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●"/>
              <a:defRPr b="0" i="0" sz="24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68300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accen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Georgia"/>
              <a:buChar char="▫"/>
              <a:defRPr b="0" i="0" sz="20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Georgia"/>
              <a:buChar char="▫"/>
              <a:defRPr b="0" i="0" sz="18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Georgia"/>
              <a:buChar char="▫"/>
              <a:defRPr b="0" i="0" sz="16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323850" lvl="7" marL="36576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Georgia"/>
              <a:buChar char="◦"/>
              <a:defRPr b="0" i="0" sz="15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Georgia"/>
              <a:buChar char="◦"/>
              <a:defRPr b="0" i="0" sz="1400" u="none" cap="none" strike="noStrike">
                <a:solidFill>
                  <a:schemeClr val="accent3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0" type="dt"/>
          </p:nvPr>
        </p:nvSpPr>
        <p:spPr>
          <a:xfrm>
            <a:off x="6586537" y="612775"/>
            <a:ext cx="9572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1" type="ftr"/>
          </p:nvPr>
        </p:nvSpPr>
        <p:spPr>
          <a:xfrm>
            <a:off x="5257800" y="612775"/>
            <a:ext cx="13255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174037" y="1587"/>
            <a:ext cx="7620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Verdana"/>
              <a:buNone/>
              <a:defRPr b="0" i="0" sz="1800" u="none" cap="none" strike="noStrik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"/>
          <p:cNvSpPr txBox="1"/>
          <p:nvPr>
            <p:ph type="ctrTitle"/>
          </p:nvPr>
        </p:nvSpPr>
        <p:spPr>
          <a:xfrm>
            <a:off x="827087" y="404812"/>
            <a:ext cx="7273925" cy="280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rebuchet MS"/>
              <a:buNone/>
            </a:pP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n-US" sz="59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Unit 1 </a:t>
            </a:r>
            <a:endParaRPr sz="59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Trebuchet MS"/>
              <a:buNone/>
            </a:pPr>
            <a:r>
              <a:rPr lang="en-US" sz="5900"/>
              <a:t>Parts of the body and symptoms</a:t>
            </a:r>
            <a:br>
              <a:rPr b="0" i="0" lang="en-US" sz="4000" u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/>
          </a:p>
        </p:txBody>
      </p:sp>
      <p:sp>
        <p:nvSpPr>
          <p:cNvPr id="107" name="Google Shape;107;p1"/>
          <p:cNvSpPr txBox="1"/>
          <p:nvPr>
            <p:ph idx="1" type="subTitle"/>
          </p:nvPr>
        </p:nvSpPr>
        <p:spPr>
          <a:xfrm>
            <a:off x="533400" y="3786187"/>
            <a:ext cx="785495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635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r>
              <a:t/>
            </a:r>
            <a:endParaRPr b="0" i="0" sz="1000" u="none">
              <a:solidFill>
                <a:schemeClr val="dk2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64008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00"/>
              <a:buNone/>
            </a:pPr>
            <a:r>
              <a:t/>
            </a:r>
            <a:endParaRPr b="0" i="0" sz="1000" u="none">
              <a:solidFill>
                <a:schemeClr val="dk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8" name="Google Shape;108;p1"/>
          <p:cNvSpPr txBox="1"/>
          <p:nvPr/>
        </p:nvSpPr>
        <p:spPr>
          <a:xfrm>
            <a:off x="3500437" y="4357687"/>
            <a:ext cx="4500562" cy="1616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				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Narrow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Miruska Osorio Hevia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English Programme Coordinator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Faculty of Medicine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 Narrow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Universidad de Chile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1f3aaa54a5_1_21"/>
          <p:cNvSpPr txBox="1"/>
          <p:nvPr>
            <p:ph type="title"/>
          </p:nvPr>
        </p:nvSpPr>
        <p:spPr>
          <a:xfrm>
            <a:off x="611560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en-US" sz="2200"/>
            </a:br>
            <a:r>
              <a:rPr b="1" lang="en-US" sz="2200"/>
              <a:t>IV.	Write a 5- line- dialogue about  an appointment with Doctor Robinson.</a:t>
            </a:r>
            <a:br>
              <a:rPr lang="en-US"/>
            </a:br>
            <a:endParaRPr b="1"/>
          </a:p>
        </p:txBody>
      </p:sp>
      <p:sp>
        <p:nvSpPr>
          <p:cNvPr id="162" name="Google Shape;162;g11f3aaa54a5_1_21"/>
          <p:cNvSpPr txBox="1"/>
          <p:nvPr>
            <p:ph idx="1" type="body"/>
          </p:nvPr>
        </p:nvSpPr>
        <p:spPr>
          <a:xfrm>
            <a:off x="457200" y="2249487"/>
            <a:ext cx="8229600" cy="43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b="1" lang="en-US" sz="2000"/>
              <a:t>A: Doctor, B: Patient.</a:t>
            </a:r>
            <a:endParaRPr sz="20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 </a:t>
            </a:r>
            <a:endParaRPr sz="20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    Eg. A: Good morning. What is the matter?  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         B: I …….………………………………………………………..</a:t>
            </a:r>
            <a:endParaRPr sz="20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         A: …………………………………………………………………….		</a:t>
            </a:r>
            <a:endParaRPr sz="20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         B. ……………………………………………………………………..</a:t>
            </a:r>
            <a:endParaRPr sz="20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        A………………………………………………………………………		</a:t>
            </a:r>
            <a:endParaRPr sz="2000"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        B………………………………………………………………………</a:t>
            </a:r>
            <a:endParaRPr sz="2000"/>
          </a:p>
          <a:p>
            <a:pPr indent="-215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/>
          </a:p>
        </p:txBody>
      </p:sp>
      <p:pic>
        <p:nvPicPr>
          <p:cNvPr descr="C:\Program Files (x86)\Microsoft Office\MEDIA\CAGCAT10\j0240719.wmf" id="163" name="Google Shape;163;g11f3aaa54a5_1_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6989" y="4653136"/>
            <a:ext cx="1164031" cy="18269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arts-of-the-body-english-680x700" id="113" name="Google Shape;113;g11f3aaa5497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67744" y="476672"/>
            <a:ext cx="4752528" cy="48917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1f3aaa5497_1_0"/>
          <p:cNvSpPr txBox="1"/>
          <p:nvPr>
            <p:ph type="ctrTitle"/>
          </p:nvPr>
        </p:nvSpPr>
        <p:spPr>
          <a:xfrm>
            <a:off x="685800" y="1124745"/>
            <a:ext cx="7772400" cy="115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Calibri"/>
              <a:buNone/>
            </a:pPr>
            <a:r>
              <a:rPr b="1" lang="en-US"/>
              <a:t>Body and Symptoms</a:t>
            </a:r>
            <a:br>
              <a:rPr lang="en-US"/>
            </a:br>
            <a:r>
              <a:rPr b="1" lang="en-US"/>
              <a:t>       </a:t>
            </a:r>
            <a:endParaRPr/>
          </a:p>
        </p:txBody>
      </p:sp>
      <p:graphicFrame>
        <p:nvGraphicFramePr>
          <p:cNvPr id="119" name="Google Shape;119;g11f3aaa5497_1_0"/>
          <p:cNvGraphicFramePr/>
          <p:nvPr/>
        </p:nvGraphicFramePr>
        <p:xfrm>
          <a:off x="1547664" y="1988838"/>
          <a:ext cx="3000000" cy="3000000"/>
        </p:xfrm>
        <a:graphic>
          <a:graphicData uri="http://schemas.openxmlformats.org/drawingml/2006/table">
            <a:tbl>
              <a:tblPr bandCol="1" bandRow="1" firstCol="1" firstRow="1">
                <a:noFill/>
                <a:tableStyleId>{0BA2924D-C8D8-427C-81B5-F1A15BB56236}</a:tableStyleId>
              </a:tblPr>
              <a:tblGrid>
                <a:gridCol w="2462400"/>
                <a:gridCol w="2938200"/>
              </a:tblGrid>
              <a:tr h="41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SPANISH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ENGLISH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1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ojos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eyes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1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boca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Mouth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1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oreja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Ear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1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nariz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Nose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1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cuello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Neck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1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espalda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Back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1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pecho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Chest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17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estómago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Stomach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578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diente-dientes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Tooth – teeth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204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Google Shape;124;g11f3aaa5497_1_6"/>
          <p:cNvGraphicFramePr/>
          <p:nvPr/>
        </p:nvGraphicFramePr>
        <p:xfrm>
          <a:off x="1475656" y="76470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{0BA2924D-C8D8-427C-81B5-F1A15BB56236}</a:tableStyleId>
              </a:tblPr>
              <a:tblGrid>
                <a:gridCol w="3276375"/>
                <a:gridCol w="3276375"/>
              </a:tblGrid>
              <a:tr h="511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SPANISH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ENGLISH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532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Brazo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arm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71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codo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Elbow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8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mano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Hand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513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muñeca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Wrist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4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pierna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Leg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30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rodilla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Knee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547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pie-pies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Foot – feet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607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dedos pies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Toes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95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tobillo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ankle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g11f3aaa5497_1_10"/>
          <p:cNvGraphicFramePr/>
          <p:nvPr/>
        </p:nvGraphicFramePr>
        <p:xfrm>
          <a:off x="1475656" y="76470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{0BA2924D-C8D8-427C-81B5-F1A15BB56236}</a:tableStyleId>
              </a:tblPr>
              <a:tblGrid>
                <a:gridCol w="3276375"/>
                <a:gridCol w="3276375"/>
              </a:tblGrid>
              <a:tr h="511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Headache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Dolor de cabeza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532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Stomachache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Dolor de estómago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71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Backache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Dolor de espalda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85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Toothache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Dolor de dientes/ muelas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513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earache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Dolor de oído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44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Resfrío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30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Fever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Fiebre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547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Cough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607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Sorethroat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Dolor de garganta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958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alibri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diarrhea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diarrea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1f3aaa54a5_1_0"/>
          <p:cNvSpPr txBox="1"/>
          <p:nvPr>
            <p:ph type="ctrTitle"/>
          </p:nvPr>
        </p:nvSpPr>
        <p:spPr>
          <a:xfrm>
            <a:off x="685800" y="1124745"/>
            <a:ext cx="7772400" cy="115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Calibri"/>
              <a:buNone/>
            </a:pPr>
            <a:r>
              <a:rPr b="1" lang="en-US"/>
              <a:t>Body and Symptoms</a:t>
            </a:r>
            <a:br>
              <a:rPr lang="en-US"/>
            </a:br>
            <a:r>
              <a:rPr b="1" lang="en-US"/>
              <a:t>       </a:t>
            </a:r>
            <a:endParaRPr/>
          </a:p>
        </p:txBody>
      </p:sp>
      <p:sp>
        <p:nvSpPr>
          <p:cNvPr id="135" name="Google Shape;135;g11f3aaa54a5_1_0"/>
          <p:cNvSpPr txBox="1"/>
          <p:nvPr>
            <p:ph idx="1" type="subTitle"/>
          </p:nvPr>
        </p:nvSpPr>
        <p:spPr>
          <a:xfrm>
            <a:off x="611560" y="1916832"/>
            <a:ext cx="78489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00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14285"/>
              <a:buNone/>
            </a:pPr>
            <a:r>
              <a:rPr b="1" lang="en-US"/>
              <a:t>I. Complete the table with the right word in English.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Clr>
                <a:srgbClr val="888888"/>
              </a:buClr>
              <a:buSzPct val="114285"/>
              <a:buNone/>
            </a:pPr>
            <a:r>
              <a:t/>
            </a:r>
            <a:endParaRPr b="1"/>
          </a:p>
          <a:p>
            <a:pPr indent="0" lvl="0" marL="0" rtl="0" algn="l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Clr>
                <a:srgbClr val="888888"/>
              </a:buClr>
              <a:buSzPct val="114285"/>
              <a:buNone/>
            </a:pPr>
            <a:r>
              <a:t/>
            </a:r>
            <a:endParaRPr/>
          </a:p>
        </p:txBody>
      </p:sp>
      <p:graphicFrame>
        <p:nvGraphicFramePr>
          <p:cNvPr id="136" name="Google Shape;136;g11f3aaa54a5_1_0"/>
          <p:cNvGraphicFramePr/>
          <p:nvPr/>
        </p:nvGraphicFramePr>
        <p:xfrm>
          <a:off x="2483768" y="2636912"/>
          <a:ext cx="3000000" cy="3000000"/>
        </p:xfrm>
        <a:graphic>
          <a:graphicData uri="http://schemas.openxmlformats.org/drawingml/2006/table">
            <a:tbl>
              <a:tblPr bandCol="1" bandRow="1" firstCol="1" firstRow="1">
                <a:noFill/>
                <a:tableStyleId>{0BA2924D-C8D8-427C-81B5-F1A15BB56236}</a:tableStyleId>
              </a:tblPr>
              <a:tblGrid>
                <a:gridCol w="2035575"/>
                <a:gridCol w="2428925"/>
              </a:tblGrid>
              <a:tr h="357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SPANISH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ENGLISH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576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ojos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576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boca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576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oreja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576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nariz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576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cuello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576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espalda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576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pecho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576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estómago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496175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diente-dientes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173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Google Shape;141;g11f3aaa54a5_1_6"/>
          <p:cNvGraphicFramePr/>
          <p:nvPr/>
        </p:nvGraphicFramePr>
        <p:xfrm>
          <a:off x="1475656" y="76470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{0BA2924D-C8D8-427C-81B5-F1A15BB56236}</a:tableStyleId>
              </a:tblPr>
              <a:tblGrid>
                <a:gridCol w="3276375"/>
                <a:gridCol w="3276375"/>
              </a:tblGrid>
              <a:tr h="511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SPANISH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ENGLISH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532125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Brazo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71975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codo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858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mano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51360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muñeca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4420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pierna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30325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rodilla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547850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pie-pies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607075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dedos pies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  <a:tr h="495825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AutoNum type="arabicPeriod"/>
                      </a:pPr>
                      <a:r>
                        <a:rPr lang="en-US" sz="1000" u="none" cap="none" strike="noStrike"/>
                        <a:t>tobillo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 u="none" cap="none" strike="noStrike"/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44450" marL="44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1f3aaa54a5_1_10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Calibri"/>
              <a:buNone/>
            </a:pPr>
            <a:r>
              <a:rPr b="1" lang="en-US"/>
              <a:t>II.	Complete the sentences. </a:t>
            </a:r>
            <a:br>
              <a:rPr lang="en-US"/>
            </a:br>
            <a:endParaRPr/>
          </a:p>
        </p:txBody>
      </p:sp>
      <p:sp>
        <p:nvSpPr>
          <p:cNvPr id="147" name="Google Shape;147;g11f3aaa54a5_1_10"/>
          <p:cNvSpPr txBox="1"/>
          <p:nvPr>
            <p:ph idx="1" type="body"/>
          </p:nvPr>
        </p:nvSpPr>
        <p:spPr>
          <a:xfrm>
            <a:off x="457200" y="2249487"/>
            <a:ext cx="8229600" cy="43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2766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•"/>
            </a:pPr>
            <a:r>
              <a:rPr lang="en-US"/>
              <a:t>I have got a pain in my _______________________ I can´t walk.</a:t>
            </a:r>
            <a:endParaRPr/>
          </a:p>
          <a:p>
            <a:pPr indent="-32766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•"/>
            </a:pPr>
            <a:r>
              <a:rPr lang="en-US"/>
              <a:t>I have got some spots all over my______________ I need some cream.</a:t>
            </a:r>
            <a:endParaRPr/>
          </a:p>
          <a:p>
            <a:pPr indent="-32766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•"/>
            </a:pPr>
            <a:r>
              <a:rPr lang="en-US"/>
              <a:t>I am having trouble with my ___________________ I can´t write.</a:t>
            </a:r>
            <a:endParaRPr/>
          </a:p>
          <a:p>
            <a:pPr indent="-32766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14285"/>
              <a:buChar char="•"/>
            </a:pPr>
            <a:r>
              <a:rPr lang="en-US"/>
              <a:t>I have a pain in my ___________________________ I can´t move my feet.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t/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14285"/>
              <a:buNone/>
            </a:pPr>
            <a:r>
              <a:t/>
            </a:r>
            <a:endParaRPr/>
          </a:p>
        </p:txBody>
      </p:sp>
      <p:sp>
        <p:nvSpPr>
          <p:cNvPr id="148" name="Google Shape;148;g11f3aaa54a5_1_10"/>
          <p:cNvSpPr txBox="1"/>
          <p:nvPr/>
        </p:nvSpPr>
        <p:spPr>
          <a:xfrm>
            <a:off x="552450" y="2419350"/>
            <a:ext cx="7692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b="0" i="0" sz="3000" u="none" cap="none" strike="noStrike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9" name="Google Shape;149;g11f3aaa54a5_1_10"/>
          <p:cNvSpPr txBox="1"/>
          <p:nvPr/>
        </p:nvSpPr>
        <p:spPr>
          <a:xfrm>
            <a:off x="1562100" y="3275400"/>
            <a:ext cx="7345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endParaRPr b="0" i="0" sz="3000" u="none" cap="none" strike="noStrike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1f3aaa54a5_1_15"/>
          <p:cNvSpPr txBox="1"/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b="1" lang="en-US">
                <a:latin typeface="Arial"/>
                <a:ea typeface="Arial"/>
                <a:cs typeface="Arial"/>
                <a:sym typeface="Arial"/>
              </a:rPr>
              <a:t>Look at the following symptoms and complete the sentences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.	</a:t>
            </a:r>
            <a:endParaRPr/>
          </a:p>
        </p:txBody>
      </p:sp>
      <p:graphicFrame>
        <p:nvGraphicFramePr>
          <p:cNvPr id="155" name="Google Shape;155;g11f3aaa54a5_1_15"/>
          <p:cNvGraphicFramePr/>
          <p:nvPr/>
        </p:nvGraphicFramePr>
        <p:xfrm>
          <a:off x="2160349" y="660866"/>
          <a:ext cx="3000000" cy="3000000"/>
        </p:xfrm>
        <a:graphic>
          <a:graphicData uri="http://schemas.openxmlformats.org/drawingml/2006/table">
            <a:tbl>
              <a:tblPr bandCol="1" bandRow="1" firstCol="1" firstRow="1">
                <a:noFill/>
                <a:tableStyleId>{0BA2924D-C8D8-427C-81B5-F1A15BB56236}</a:tableStyleId>
              </a:tblPr>
              <a:tblGrid>
                <a:gridCol w="7056775"/>
              </a:tblGrid>
              <a:tr h="18722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en-US" sz="3000" u="none" cap="none" strike="noStrike"/>
                        <a:t> </a:t>
                      </a:r>
                      <a:endParaRPr sz="3000" u="none" cap="none" strike="noStrike"/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en-US" sz="3000" u="none" cap="none" strike="noStrike"/>
                        <a:t>headache         stomachache        backache     toothache       earache</a:t>
                      </a:r>
                      <a:endParaRPr sz="3000" u="none" cap="none" strike="noStrike"/>
                    </a:p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000"/>
                        <a:buFont typeface="Arial"/>
                        <a:buNone/>
                      </a:pPr>
                      <a:r>
                        <a:rPr lang="en-US" sz="3000" u="none" cap="none" strike="noStrike"/>
                        <a:t>cold                  fever                      cough           sore throat      diarrhea</a:t>
                      </a:r>
                      <a:endParaRPr sz="3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sp>
        <p:nvSpPr>
          <p:cNvPr id="156" name="Google Shape;156;g11f3aaa54a5_1_15"/>
          <p:cNvSpPr/>
          <p:nvPr/>
        </p:nvSpPr>
        <p:spPr>
          <a:xfrm>
            <a:off x="171450" y="3645031"/>
            <a:ext cx="7950000" cy="293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b="1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II.	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have a strong </a:t>
            </a:r>
            <a:r>
              <a:rPr lang="en-US" sz="3000">
                <a:solidFill>
                  <a:schemeClr val="dk1"/>
                </a:solidFill>
              </a:rPr>
              <a:t>___________</a:t>
            </a: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 need an aspirin.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My son has a bad ________________. He has a pulmonary disturbance.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My mom will have to go to the dentist. She has a __________________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 can´t speak. I have a _______________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Urbano">
  <a:themeElements>
    <a:clrScheme name="Urbano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Urbano">
  <a:themeElements>
    <a:clrScheme name="Urbano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2009-11-11T18:14:07Z</dcterms:created>
  <dc:creator>Fac. de Medicina</dc:creator>
</cp:coreProperties>
</file>