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2" roundtripDataSignature="AMtx7mj+hlohmGvCfI/7IEqagXYKGM7p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ed526dda25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ged526dda2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cd884a8dc8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" name="Google Shape;158;gcd884a8d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4" name="Google Shape;16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e8838a045f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ge8838a045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6" name="Google Shape;176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cd884a8dc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2" name="Google Shape;182;gcd884a8dc8_0_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8" name="Google Shape;188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1a17cacbd8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g11a17cacbd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1a17cacbd8_0_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g11a17cacbd8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4" name="Google Shape;134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0" name="Google Shape;14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6" name="Google Shape;14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sites.google.com/view/programa-de-ingles-medicina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lacastillo@uchile.cl" TargetMode="External"/><Relationship Id="rId4" Type="http://schemas.openxmlformats.org/officeDocument/2006/relationships/hyperlink" Target="mailto:clausoto@uchile.cl" TargetMode="External"/><Relationship Id="rId5" Type="http://schemas.openxmlformats.org/officeDocument/2006/relationships/hyperlink" Target="mailto:sandrarivas@med.uchile.cl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dpi.med.uchile.cl/estudiantes/informar/justificacion/" TargetMode="External"/><Relationship Id="rId4" Type="http://schemas.openxmlformats.org/officeDocument/2006/relationships/hyperlink" Target="http://consultaaulas.med.uchile.cl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553513" y="3212976"/>
            <a:ext cx="8037000" cy="24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76923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PROGRAMA DE INGLÉS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76923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2023-1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36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https://sites.google.com/view/programa-de-ingles-medicina</a:t>
            </a:r>
            <a:r>
              <a:rPr b="1" i="0" lang="en-US" sz="3600" u="none" cap="none" strike="noStrike">
                <a:solidFill>
                  <a:srgbClr val="76923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i="0" sz="3600" u="none" cap="none" strike="noStrike">
              <a:solidFill>
                <a:srgbClr val="76923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2428632" y="836712"/>
            <a:ext cx="444762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UNIVERSIDAD DE CHILE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                      FACULTAD DE MEDICINA</a:t>
            </a:r>
            <a:endParaRPr b="1" i="0" sz="1600" u="none" cap="none" strike="noStrike">
              <a:solidFill>
                <a:srgbClr val="7692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Facultad de Medicina - Universidad de Chile" id="86" name="Google Shape;8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1640" y="376623"/>
            <a:ext cx="952500" cy="15049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ed526dda25_0_0"/>
          <p:cNvSpPr txBox="1"/>
          <p:nvPr>
            <p:ph idx="1" type="body"/>
          </p:nvPr>
        </p:nvSpPr>
        <p:spPr>
          <a:xfrm>
            <a:off x="233680" y="1531850"/>
            <a:ext cx="845297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46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46"/>
              <a:buNone/>
            </a:pPr>
            <a:r>
              <a:rPr lang="en-US" sz="3000"/>
              <a:t>Utilizará bloques: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46"/>
              <a:buNone/>
            </a:pPr>
            <a:r>
              <a:rPr lang="en-US" sz="3000"/>
              <a:t>15:00-16:30 (bloque 4) o </a:t>
            </a:r>
            <a:endParaRPr sz="3000"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46"/>
              <a:buNone/>
            </a:pPr>
            <a:r>
              <a:rPr lang="en-US" sz="3000"/>
              <a:t>16:45- 18:15(bloque 5).</a:t>
            </a:r>
            <a:endParaRPr sz="3000"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46"/>
              <a:buNone/>
            </a:pPr>
            <a:r>
              <a:t/>
            </a:r>
            <a:endParaRPr/>
          </a:p>
          <a:p>
            <a:pPr indent="-352167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46"/>
              <a:buChar char="•"/>
            </a:pPr>
            <a:r>
              <a:rPr lang="en-US">
                <a:solidFill>
                  <a:srgbClr val="17365D"/>
                </a:solidFill>
              </a:rPr>
              <a:t>Lunes 27 de marzo-(B:4)</a:t>
            </a:r>
            <a:endParaRPr/>
          </a:p>
          <a:p>
            <a:pPr indent="-352167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46"/>
              <a:buChar char="•"/>
            </a:pPr>
            <a:r>
              <a:rPr lang="en-US">
                <a:solidFill>
                  <a:srgbClr val="17365D"/>
                </a:solidFill>
              </a:rPr>
              <a:t>Martes 25 de abril (B:5)</a:t>
            </a:r>
            <a:endParaRPr/>
          </a:p>
          <a:p>
            <a:pPr indent="-352167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46"/>
              <a:buChar char="•"/>
            </a:pPr>
            <a:r>
              <a:rPr lang="en-US">
                <a:solidFill>
                  <a:srgbClr val="17365D"/>
                </a:solidFill>
              </a:rPr>
              <a:t>Miércoles 31 de mayo(B:4)</a:t>
            </a:r>
            <a:endParaRPr>
              <a:solidFill>
                <a:srgbClr val="17365D"/>
              </a:solidFill>
            </a:endParaRPr>
          </a:p>
          <a:p>
            <a:pPr indent="-352167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46"/>
              <a:buChar char="•"/>
            </a:pPr>
            <a:r>
              <a:rPr lang="en-US">
                <a:solidFill>
                  <a:srgbClr val="17365D"/>
                </a:solidFill>
              </a:rPr>
              <a:t>Martes 27 de junio (B:5)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46"/>
              <a:buNone/>
            </a:pPr>
            <a:r>
              <a:t/>
            </a:r>
            <a:endParaRPr/>
          </a:p>
        </p:txBody>
      </p:sp>
      <p:sp>
        <p:nvSpPr>
          <p:cNvPr id="155" name="Google Shape;155;ged526dda25_0_0"/>
          <p:cNvSpPr txBox="1"/>
          <p:nvPr/>
        </p:nvSpPr>
        <p:spPr>
          <a:xfrm>
            <a:off x="683575" y="503250"/>
            <a:ext cx="7926900" cy="11430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HORARIOS PROTEGIDOS</a:t>
            </a:r>
            <a:endParaRPr b="1" i="0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cd884a8dc8_0_0"/>
          <p:cNvSpPr txBox="1"/>
          <p:nvPr>
            <p:ph idx="1" type="body"/>
          </p:nvPr>
        </p:nvSpPr>
        <p:spPr>
          <a:xfrm>
            <a:off x="1046100" y="1894400"/>
            <a:ext cx="7741200" cy="44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Inscripción asignaturas hasta el 24 de Marzo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b="1" lang="en-US"/>
              <a:t>Semana Mechona</a:t>
            </a:r>
            <a:r>
              <a:rPr lang="en-US"/>
              <a:t>:  Desde el 27 al 31 de Marzo, los estudiantes están eximidos de actividades académicas a partir de las 13:00 hrs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b="1" lang="en-US"/>
              <a:t>Vacaciones de invierno</a:t>
            </a:r>
            <a:r>
              <a:rPr lang="en-US"/>
              <a:t>:  Desde el 24 de Julio al 4 de Agosto </a:t>
            </a:r>
            <a:endParaRPr sz="2740"/>
          </a:p>
        </p:txBody>
      </p:sp>
      <p:sp>
        <p:nvSpPr>
          <p:cNvPr id="161" name="Google Shape;161;gcd884a8dc8_0_0"/>
          <p:cNvSpPr txBox="1"/>
          <p:nvPr/>
        </p:nvSpPr>
        <p:spPr>
          <a:xfrm>
            <a:off x="683575" y="503250"/>
            <a:ext cx="7926900" cy="11430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OTRAS FECHAS IMPORTANTES</a:t>
            </a:r>
            <a:endParaRPr b="1" i="0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"/>
          <p:cNvSpPr txBox="1"/>
          <p:nvPr>
            <p:ph idx="1" type="body"/>
          </p:nvPr>
        </p:nvSpPr>
        <p:spPr>
          <a:xfrm>
            <a:off x="457200" y="2162274"/>
            <a:ext cx="8229600" cy="39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Viernes 7 de abril (Viernes Santo)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Lunes 1 de Mayo (Día del trabajo)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Miércoles 21 de Junio (Día Nacional de los Pueblos Indígenas)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Lunes 26 de junio (San Pedro y San Pablo) </a:t>
            </a:r>
            <a:endParaRPr/>
          </a:p>
        </p:txBody>
      </p:sp>
      <p:sp>
        <p:nvSpPr>
          <p:cNvPr id="167" name="Google Shape;167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b="1" lang="en-US" sz="3600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FERIADOS</a:t>
            </a:r>
            <a:endParaRPr b="1" i="0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e8838a045f_0_0"/>
          <p:cNvSpPr txBox="1"/>
          <p:nvPr>
            <p:ph idx="1" type="body"/>
          </p:nvPr>
        </p:nvSpPr>
        <p:spPr>
          <a:xfrm>
            <a:off x="457200" y="2209800"/>
            <a:ext cx="8229600" cy="3099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/>
              <a:t>Participation assessment or Online activities:  lunes a viernes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/>
              <a:t>( 00:00-23:59)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/>
              <a:t>*Casos particulares se verán por nivel.</a:t>
            </a:r>
            <a:endParaRPr/>
          </a:p>
        </p:txBody>
      </p:sp>
      <p:sp>
        <p:nvSpPr>
          <p:cNvPr id="173" name="Google Shape;173;ge8838a045f_0_0"/>
          <p:cNvSpPr txBox="1"/>
          <p:nvPr/>
        </p:nvSpPr>
        <p:spPr>
          <a:xfrm>
            <a:off x="683575" y="503250"/>
            <a:ext cx="7926900" cy="11430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EVALUACIONES EN LÍNEA</a:t>
            </a:r>
            <a:endParaRPr b="1" i="0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2"/>
          <p:cNvSpPr/>
          <p:nvPr/>
        </p:nvSpPr>
        <p:spPr>
          <a:xfrm>
            <a:off x="714625" y="1980525"/>
            <a:ext cx="7926900" cy="42825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chemeClr val="lt1">
                <a:alpha val="49019"/>
              </a:schemeClr>
            </a:outerShdw>
          </a:effectLst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Noto Sans Symbols"/>
              <a:buChar char="⮚"/>
            </a:pPr>
            <a:r>
              <a:rPr b="1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 reglamento, los justificativos </a:t>
            </a:r>
            <a:r>
              <a:rPr b="1" i="0" lang="en-US" sz="27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RECUPERAN ASISTENCIA</a:t>
            </a:r>
            <a:r>
              <a:rPr b="1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1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Noto Sans Symbols"/>
              <a:buChar char="⮚"/>
            </a:pPr>
            <a:r>
              <a:rPr b="1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b="1" i="0" lang="en-US" sz="27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asistencia mínima a clases presenciales es de un 80%</a:t>
            </a:r>
            <a:r>
              <a:rPr b="1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1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2"/>
          <p:cNvSpPr txBox="1"/>
          <p:nvPr/>
        </p:nvSpPr>
        <p:spPr>
          <a:xfrm>
            <a:off x="683575" y="503250"/>
            <a:ext cx="7926900" cy="11430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ASISTENCIA</a:t>
            </a:r>
            <a:endParaRPr b="1" i="0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cd884a8dc8_0_12"/>
          <p:cNvSpPr/>
          <p:nvPr/>
        </p:nvSpPr>
        <p:spPr>
          <a:xfrm>
            <a:off x="755424" y="2439659"/>
            <a:ext cx="7783200" cy="33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937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600"/>
              <a:buFont typeface="Calibri"/>
              <a:buChar char="➢"/>
            </a:pPr>
            <a:r>
              <a:rPr b="1" i="0" lang="en-US" sz="26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La nota final se calcula 70% nota de presentación y 30% el examen.</a:t>
            </a:r>
            <a:endParaRPr b="1" i="0" sz="2600" u="none" cap="none" strike="noStrik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600"/>
              <a:buFont typeface="Calibri"/>
              <a:buChar char="➢"/>
            </a:pPr>
            <a:r>
              <a:rPr b="1" i="0" lang="en-US" sz="26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5"/>
                  </a:ext>
                </a:extLst>
              </a:rPr>
              <a:t>L</a:t>
            </a:r>
            <a:r>
              <a:rPr b="1" i="0" lang="en-US" sz="26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6"/>
                  </a:ext>
                </a:extLst>
              </a:rPr>
              <a:t>a nota de eximición es 5,45.</a:t>
            </a:r>
            <a:endParaRPr b="1" i="0" sz="2600" u="none" cap="none" strike="noStrik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600"/>
              <a:buFont typeface="Calibri"/>
              <a:buChar char="➢"/>
            </a:pPr>
            <a:r>
              <a:rPr b="1" i="0" lang="en-US" sz="26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7"/>
                  </a:ext>
                </a:extLst>
              </a:rPr>
              <a:t>El examen NO es reprobatorio</a:t>
            </a:r>
            <a:r>
              <a:rPr b="1" i="0" lang="en-US" sz="26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, a excepción del nivel intermedio.</a:t>
            </a:r>
            <a:endParaRPr b="1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cd884a8dc8_0_12"/>
          <p:cNvSpPr txBox="1"/>
          <p:nvPr/>
        </p:nvSpPr>
        <p:spPr>
          <a:xfrm>
            <a:off x="683575" y="503250"/>
            <a:ext cx="7926900" cy="11430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CIERRE DE SEMESTRE</a:t>
            </a:r>
            <a:endParaRPr b="1" i="0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4"/>
          <p:cNvSpPr txBox="1"/>
          <p:nvPr>
            <p:ph type="title"/>
          </p:nvPr>
        </p:nvSpPr>
        <p:spPr>
          <a:xfrm>
            <a:off x="1043608" y="274638"/>
            <a:ext cx="7414592" cy="1354137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rmAutofit fontScale="90000"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ct val="111111"/>
              <a:buFont typeface="Noto Sans Symbols"/>
              <a:buNone/>
            </a:pPr>
            <a:r>
              <a:rPr b="0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MATERIAL EXTRA </a:t>
            </a: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(2)</a:t>
            </a:r>
            <a:b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https://plataforma.uchile.cl/ingles/</a:t>
            </a:r>
            <a:b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1" i="1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1" name="Google Shape;191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8922" y="1600200"/>
            <a:ext cx="8046156" cy="4525963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14"/>
          <p:cNvSpPr/>
          <p:nvPr/>
        </p:nvSpPr>
        <p:spPr>
          <a:xfrm rot="2094261">
            <a:off x="6134738" y="2729127"/>
            <a:ext cx="977900" cy="484188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4"/>
          <p:cNvGrpSpPr/>
          <p:nvPr/>
        </p:nvGrpSpPr>
        <p:grpSpPr>
          <a:xfrm>
            <a:off x="857224" y="829534"/>
            <a:ext cx="7429551" cy="5390561"/>
            <a:chOff x="71438" y="568886"/>
            <a:chExt cx="7429551" cy="5390561"/>
          </a:xfrm>
        </p:grpSpPr>
        <p:sp>
          <p:nvSpPr>
            <p:cNvPr id="92" name="Google Shape;92;p4"/>
            <p:cNvSpPr/>
            <p:nvPr/>
          </p:nvSpPr>
          <p:spPr>
            <a:xfrm>
              <a:off x="71438" y="1800200"/>
              <a:ext cx="3802709" cy="1960216"/>
            </a:xfrm>
            <a:prstGeom prst="roundRect">
              <a:avLst>
                <a:gd fmla="val 10000" name="adj"/>
              </a:avLst>
            </a:prstGeom>
            <a:solidFill>
              <a:srgbClr val="92D050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254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4"/>
            <p:cNvSpPr txBox="1"/>
            <p:nvPr/>
          </p:nvSpPr>
          <p:spPr>
            <a:xfrm>
              <a:off x="128851" y="1857613"/>
              <a:ext cx="3687883" cy="18453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1" i="0" sz="1400" u="none" cap="none" strike="noStrike">
                <a:solidFill>
                  <a:srgbClr val="974806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97480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COORDINADORA GENERAL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97480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PROGRAMA DE INGLÉS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Sub-Coordinadora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Obstetricia y  T. Ocupacional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 Niveles Beginner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Prof. </a:t>
              </a:r>
              <a:r>
                <a:rPr b="1" i="0" lang="en-US" sz="1400" u="none" cap="none" strike="noStrike">
                  <a:solidFill>
                    <a:srgbClr val="97480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MIRUSKA OSORIO HEVIA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1" i="0" sz="1400" u="none" cap="none" strike="noStrike">
                <a:solidFill>
                  <a:srgbClr val="974806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97480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miruskaosorio@uchile.cl</a:t>
              </a:r>
              <a:endParaRPr b="1" i="0" sz="1400" u="none" cap="none" strike="noStrike">
                <a:solidFill>
                  <a:srgbClr val="974806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 cap="none" strike="noStrike">
                <a:solidFill>
                  <a:srgbClr val="49442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4"/>
            <p:cNvSpPr/>
            <p:nvPr/>
          </p:nvSpPr>
          <p:spPr>
            <a:xfrm rot="-4831763">
              <a:off x="3257314" y="2049582"/>
              <a:ext cx="1476635" cy="4944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rgbClr val="3887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4"/>
            <p:cNvSpPr txBox="1"/>
            <p:nvPr/>
          </p:nvSpPr>
          <p:spPr>
            <a:xfrm rot="-4831763">
              <a:off x="3958716" y="2015138"/>
              <a:ext cx="73831" cy="738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49442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4117115" y="568886"/>
              <a:ext cx="3152974" cy="1509826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FFBB82"/>
                </a:gs>
                <a:gs pos="35000">
                  <a:srgbClr val="FFCFA8"/>
                </a:gs>
                <a:gs pos="100000">
                  <a:srgbClr val="FFEBD9"/>
                </a:gs>
              </a:gsLst>
              <a:lin ang="16200000" scaled="0"/>
            </a:gradFill>
            <a:ln cap="flat" cmpd="sng" w="9525">
              <a:solidFill>
                <a:srgbClr val="F5913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254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4"/>
            <p:cNvSpPr txBox="1"/>
            <p:nvPr/>
          </p:nvSpPr>
          <p:spPr>
            <a:xfrm>
              <a:off x="4161336" y="613107"/>
              <a:ext cx="3064532" cy="14213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Sub-Coordinadora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Enfermería - Nutrición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 Niveles Intermedio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Prof. KAREN MARDONES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(Con licencia)</a:t>
              </a:r>
              <a:endParaRPr b="1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8" name="Google Shape;98;p4"/>
            <p:cNvSpPr/>
            <p:nvPr/>
          </p:nvSpPr>
          <p:spPr>
            <a:xfrm rot="2288959">
              <a:off x="3828639" y="2909444"/>
              <a:ext cx="426115" cy="4944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rgbClr val="3887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4"/>
            <p:cNvSpPr txBox="1"/>
            <p:nvPr/>
          </p:nvSpPr>
          <p:spPr>
            <a:xfrm rot="2288959">
              <a:off x="4031044" y="2901264"/>
              <a:ext cx="21305" cy="213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49442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4"/>
            <p:cNvSpPr/>
            <p:nvPr/>
          </p:nvSpPr>
          <p:spPr>
            <a:xfrm>
              <a:off x="4209246" y="2160239"/>
              <a:ext cx="3291743" cy="1766571"/>
            </a:xfrm>
            <a:prstGeom prst="roundRect">
              <a:avLst>
                <a:gd fmla="val 10000" name="adj"/>
              </a:avLst>
            </a:prstGeom>
            <a:solidFill>
              <a:srgbClr val="D99593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254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4"/>
            <p:cNvSpPr txBox="1"/>
            <p:nvPr/>
          </p:nvSpPr>
          <p:spPr>
            <a:xfrm>
              <a:off x="4260987" y="2211980"/>
              <a:ext cx="3188261" cy="16630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Sub-Coordinadora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Medicina - Kinesiología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 Niveles Starter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Prof. LAURA CASTILLO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sng" cap="none" strike="noStrike">
                  <a:solidFill>
                    <a:srgbClr val="E36C09"/>
                  </a:solidFill>
                  <a:latin typeface="Arial"/>
                  <a:ea typeface="Arial"/>
                  <a:cs typeface="Arial"/>
                  <a:sym typeface="Arial"/>
                  <a:hlinkClick r:id="rId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lacastillo@uchile.cl</a:t>
              </a:r>
              <a:endParaRPr b="1" i="0" sz="1400" u="none" cap="none" strike="noStrike">
                <a:solidFill>
                  <a:srgbClr val="E36C0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02" name="Google Shape;102;p4"/>
            <p:cNvSpPr/>
            <p:nvPr/>
          </p:nvSpPr>
          <p:spPr>
            <a:xfrm rot="5489432">
              <a:off x="2681340" y="3940010"/>
              <a:ext cx="2325134" cy="4944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rgbClr val="3887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4"/>
            <p:cNvSpPr txBox="1"/>
            <p:nvPr/>
          </p:nvSpPr>
          <p:spPr>
            <a:xfrm rot="-5310568">
              <a:off x="3785779" y="3884354"/>
              <a:ext cx="116256" cy="1162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49442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3813667" y="4249863"/>
              <a:ext cx="3547401" cy="1709584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9FC3FF"/>
                </a:gs>
                <a:gs pos="35000">
                  <a:srgbClr val="BDD5FF"/>
                </a:gs>
                <a:gs pos="100000">
                  <a:srgbClr val="E4EEFF"/>
                </a:gs>
              </a:gsLst>
              <a:lin ang="16200000" scaled="0"/>
            </a:gradFill>
            <a:ln cap="flat" cmpd="sng" w="9525">
              <a:solidFill>
                <a:srgbClr val="4A7DBA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254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4"/>
            <p:cNvSpPr txBox="1"/>
            <p:nvPr/>
          </p:nvSpPr>
          <p:spPr>
            <a:xfrm>
              <a:off x="3863739" y="4299935"/>
              <a:ext cx="3447257" cy="16094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Sub-Coordinador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Fonoaudiología y Tecnología Médica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 Niveles Pre-intermedio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49442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Prof. CLAUDIO SOTO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sng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clausoto@uchile.cl</a:t>
              </a:r>
              <a:endParaRPr b="1" i="0" sz="1400" u="none" cap="none" strike="noStrike">
                <a:solidFill>
                  <a:srgbClr val="49442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 cap="none" strike="noStrike">
                <a:solidFill>
                  <a:srgbClr val="49442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06" name="Google Shape;106;p4"/>
          <p:cNvSpPr txBox="1"/>
          <p:nvPr/>
        </p:nvSpPr>
        <p:spPr>
          <a:xfrm>
            <a:off x="857224" y="476672"/>
            <a:ext cx="3214710" cy="138499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Equipo de Trabajo y Organización Funcional.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4"/>
          <p:cNvSpPr/>
          <p:nvPr/>
        </p:nvSpPr>
        <p:spPr>
          <a:xfrm>
            <a:off x="629920" y="4734560"/>
            <a:ext cx="3576320" cy="1493521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Secretaria Unidad de Formación común-Programa de Inglés: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Sandra Rivas Araya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sandrarivas@med.uchile.cl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/>
          <p:nvPr>
            <p:ph idx="1" type="body"/>
          </p:nvPr>
        </p:nvSpPr>
        <p:spPr>
          <a:xfrm>
            <a:off x="114625" y="1188375"/>
            <a:ext cx="8922000" cy="55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925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900"/>
              <a:buFont typeface="Times New Roman"/>
              <a:buChar char="•"/>
            </a:pPr>
            <a:r>
              <a:rPr b="1" lang="en-US" sz="1900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Desarrollo de los cursos de inglés en sus 4 niveles para los estudiantes del currículum innovado, vinculando el idioma inglés a las otras asignaturas. El programa basa sus niveles en el </a:t>
            </a:r>
            <a:r>
              <a:rPr b="1" lang="en-US" sz="1900" u="sng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Common European Framework for Languages</a:t>
            </a:r>
            <a:r>
              <a:rPr b="1" lang="en-US" sz="1900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CFEL</a:t>
            </a:r>
            <a:endParaRPr sz="3500"/>
          </a:p>
          <a:p>
            <a:pPr indent="-2413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r>
              <a:t/>
            </a:r>
            <a:endParaRPr b="1" sz="1900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925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900"/>
              <a:buFont typeface="Times New Roman"/>
              <a:buChar char="•"/>
            </a:pPr>
            <a:r>
              <a:rPr b="1" lang="en-US" sz="1900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Confección del material didáctico para cada nivel.</a:t>
            </a:r>
            <a:endParaRPr sz="3500"/>
          </a:p>
          <a:p>
            <a:pPr indent="-2413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r>
              <a:t/>
            </a:r>
            <a:endParaRPr b="1" sz="1900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925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900"/>
              <a:buFont typeface="Times New Roman"/>
              <a:buChar char="•"/>
            </a:pPr>
            <a:r>
              <a:rPr b="1" lang="en-US" sz="1900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Coordinación con las Escuelas de pregrado  mediante asistencia a los respectivos consejos de nivel de manera presencial o a distancia. </a:t>
            </a:r>
            <a:endParaRPr b="1" sz="1900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13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r>
              <a:t/>
            </a:r>
            <a:endParaRPr b="1" sz="1900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925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900"/>
              <a:buFont typeface="Times New Roman"/>
              <a:buChar char="•"/>
            </a:pPr>
            <a:r>
              <a:rPr b="1" lang="en-US" sz="1900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Resolución de situaciones especiales y atención de consultas planteadas por escuelas y estudiantes en particular. </a:t>
            </a:r>
            <a:endParaRPr sz="3500"/>
          </a:p>
          <a:p>
            <a:pPr indent="-2413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r>
              <a:t/>
            </a:r>
            <a:endParaRPr b="1" sz="1900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925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900"/>
              <a:buFont typeface="Times New Roman"/>
              <a:buChar char="•"/>
            </a:pPr>
            <a:r>
              <a:rPr b="1" lang="en-US" sz="1900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Trámites, cómo confección de certificados (eximición, homologación, término de nivel, etc.).</a:t>
            </a:r>
            <a:endParaRPr sz="3500"/>
          </a:p>
          <a:p>
            <a:pPr indent="-2413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r>
              <a:t/>
            </a:r>
            <a:endParaRPr b="1" sz="1900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800"/>
              <a:buFont typeface="Times New Roman"/>
              <a:buChar char="•"/>
            </a:pPr>
            <a:r>
              <a:rPr b="1" lang="en-US" sz="1900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Evaluación final de competencias a estudiantes que terminan nivel intermedio, mediante el examen de suficiencia realizado por el Programa de Inglés dependiente de la Dirección de Pregrado de la Universidad de Ch</a:t>
            </a:r>
            <a:r>
              <a:rPr b="1" lang="en-US" sz="2100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ile.</a:t>
            </a:r>
            <a:endParaRPr b="1" sz="2100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1115616" y="244475"/>
            <a:ext cx="7633097" cy="9525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ACTIVIDADES PRINCIPALES DEL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PROGRAMA DE INGLÉS</a:t>
            </a:r>
            <a:r>
              <a:rPr b="0" i="0" lang="en-US" sz="42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i="0" sz="28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/>
          <p:nvPr>
            <p:ph type="title"/>
          </p:nvPr>
        </p:nvSpPr>
        <p:spPr>
          <a:xfrm>
            <a:off x="929525" y="244124"/>
            <a:ext cx="7498200" cy="8301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Calibri"/>
              <a:buNone/>
            </a:pPr>
            <a:r>
              <a:rPr lang="en-US" sz="3600">
                <a:solidFill>
                  <a:srgbClr val="07121F"/>
                </a:solidFill>
              </a:rPr>
              <a:t>METODOLOGÍA</a:t>
            </a:r>
            <a:endParaRPr b="1" sz="3600">
              <a:solidFill>
                <a:srgbClr val="07121F"/>
              </a:solidFill>
            </a:endParaRPr>
          </a:p>
        </p:txBody>
      </p:sp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380075" y="2033200"/>
            <a:ext cx="8652000" cy="3308100"/>
          </a:xfrm>
          <a:prstGeom prst="rect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24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200"/>
              <a:buChar char="⮚"/>
            </a:pPr>
            <a:r>
              <a:rPr b="1" lang="en-US" sz="2200">
                <a:solidFill>
                  <a:srgbClr val="07121F"/>
                </a:solidFill>
              </a:rPr>
              <a:t>Mayor autonomía de los y las estudiantes: rol más activo como gestor/a de su propio aprendizaje.</a:t>
            </a:r>
            <a:endParaRPr b="1" sz="2200">
              <a:solidFill>
                <a:srgbClr val="07121F"/>
              </a:solidFill>
            </a:endParaRPr>
          </a:p>
          <a:p>
            <a:pPr indent="-3124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200"/>
              <a:buChar char="⮚"/>
            </a:pPr>
            <a:r>
              <a:rPr b="1" lang="en-US" sz="2200">
                <a:solidFill>
                  <a:srgbClr val="07121F"/>
                </a:solidFill>
              </a:rPr>
              <a:t>Docentes como facilitador y guía.</a:t>
            </a:r>
            <a:endParaRPr sz="3800"/>
          </a:p>
          <a:p>
            <a:pPr indent="-3124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2200"/>
              <a:buFont typeface="Noto Sans Symbols"/>
              <a:buChar char="⮚"/>
            </a:pPr>
            <a:r>
              <a:rPr b="1" lang="en-US" sz="2200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Trabajos individuales, en pares y/o grupales (Individual or team presentations, and an oral presentation)</a:t>
            </a:r>
            <a:endParaRPr sz="3800"/>
          </a:p>
          <a:p>
            <a:pPr indent="-312420" lvl="0" marL="3429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2200"/>
              <a:buFont typeface="Noto Sans Symbols"/>
              <a:buChar char="⮚"/>
            </a:pPr>
            <a:r>
              <a:rPr b="1" lang="en-US" sz="2200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Conversaciones guiadas y diálogos breves 	</a:t>
            </a:r>
            <a:endParaRPr b="1" sz="2200">
              <a:solidFill>
                <a:srgbClr val="07121F"/>
              </a:solidFill>
            </a:endParaRPr>
          </a:p>
          <a:p>
            <a:pPr indent="-312420" lvl="0" marL="3429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2200"/>
              <a:buFont typeface="Noto Sans Symbols"/>
              <a:buChar char="⮚"/>
            </a:pPr>
            <a:r>
              <a:rPr b="1" lang="en-US" sz="2200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Tareas escritas y lectura personal (Text analysis)</a:t>
            </a:r>
            <a:endParaRPr sz="3800"/>
          </a:p>
          <a:p>
            <a:pPr indent="-312420" lvl="0" marL="342900" rtl="0" algn="l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2200"/>
              <a:buFont typeface="Noto Sans Symbols"/>
              <a:buChar char="⮚"/>
            </a:pPr>
            <a:r>
              <a:rPr b="1" lang="en-US" sz="2200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Audiciones de material grabado en inglés                        </a:t>
            </a:r>
            <a:endParaRPr sz="3800"/>
          </a:p>
          <a:p>
            <a:pPr indent="0" lvl="0" marL="68580" rtl="0" algn="l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None/>
            </a:pPr>
            <a:r>
              <a:t/>
            </a:r>
            <a:endParaRPr b="1" sz="22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1a17cacbd8_0_0"/>
          <p:cNvSpPr txBox="1"/>
          <p:nvPr>
            <p:ph type="title"/>
          </p:nvPr>
        </p:nvSpPr>
        <p:spPr>
          <a:xfrm>
            <a:off x="929525" y="244124"/>
            <a:ext cx="7498200" cy="8301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Calibri"/>
              <a:buNone/>
            </a:pPr>
            <a:r>
              <a:rPr lang="en-US" sz="3600">
                <a:solidFill>
                  <a:srgbClr val="07121F"/>
                </a:solidFill>
              </a:rPr>
              <a:t>METODOLOGÍA PRESENCIAL</a:t>
            </a:r>
            <a:endParaRPr b="1" sz="3600">
              <a:solidFill>
                <a:srgbClr val="07121F"/>
              </a:solidFill>
            </a:endParaRPr>
          </a:p>
        </p:txBody>
      </p:sp>
      <p:sp>
        <p:nvSpPr>
          <p:cNvPr id="125" name="Google Shape;125;g11a17cacbd8_0_0"/>
          <p:cNvSpPr txBox="1"/>
          <p:nvPr/>
        </p:nvSpPr>
        <p:spPr>
          <a:xfrm>
            <a:off x="280200" y="1632150"/>
            <a:ext cx="8736600" cy="47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23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Habrá dos sesiones presenciales a la semana a menos que la situación lo amerite. En ellas habrá lecciones y práctica de las competencias a trabajar, se discutirá el programa incluyendo fechas, contenidos e instrucciones de las actividades, evaluaciones, rúbricas, plazos que se aproximen, etc. </a:t>
            </a:r>
            <a:endParaRPr b="0" i="0" sz="23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rPr b="1" i="0" lang="en-US" sz="2300" u="none" cap="none" strike="noStrike">
                <a:solidFill>
                  <a:srgbClr val="0000FF"/>
                </a:solidFill>
                <a:latin typeface="Trebuchet MS"/>
                <a:ea typeface="Trebuchet MS"/>
                <a:cs typeface="Trebuchet MS"/>
                <a:sym typeface="Trebuchet MS"/>
              </a:rPr>
              <a:t>APM (assessments for participation mark)</a:t>
            </a:r>
            <a:r>
              <a:rPr b="0" i="0" lang="en-US" sz="2300" u="none" cap="none" strike="noStrike">
                <a:solidFill>
                  <a:srgbClr val="0000FF"/>
                </a:solidFill>
                <a:latin typeface="Trebuchet MS"/>
                <a:ea typeface="Trebuchet MS"/>
                <a:cs typeface="Trebuchet MS"/>
                <a:sym typeface="Trebuchet MS"/>
              </a:rPr>
              <a:t>: En parte importante de las semanas, habrá actividades a ser realizadas con plazo determinado, las cuales tendrán un puntaje acumulativo conducente a una de las notas para final de semestre, ponderable a la Nota Presentación.</a:t>
            </a:r>
            <a:endParaRPr b="0" i="0" sz="2300" u="none" cap="none" strike="noStrike">
              <a:solidFill>
                <a:srgbClr val="0000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1a17cacbd8_0_9"/>
          <p:cNvSpPr txBox="1"/>
          <p:nvPr>
            <p:ph type="title"/>
          </p:nvPr>
        </p:nvSpPr>
        <p:spPr>
          <a:xfrm>
            <a:off x="929525" y="244124"/>
            <a:ext cx="7498200" cy="8301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Calibri"/>
              <a:buNone/>
            </a:pPr>
            <a:r>
              <a:rPr lang="en-US" sz="3600">
                <a:solidFill>
                  <a:srgbClr val="07121F"/>
                </a:solidFill>
              </a:rPr>
              <a:t>RECORDATORIO</a:t>
            </a:r>
            <a:endParaRPr b="1" sz="3600">
              <a:solidFill>
                <a:srgbClr val="07121F"/>
              </a:solidFill>
            </a:endParaRPr>
          </a:p>
        </p:txBody>
      </p:sp>
      <p:sp>
        <p:nvSpPr>
          <p:cNvPr id="131" name="Google Shape;131;g11a17cacbd8_0_9"/>
          <p:cNvSpPr txBox="1"/>
          <p:nvPr/>
        </p:nvSpPr>
        <p:spPr>
          <a:xfrm>
            <a:off x="1028025" y="1474400"/>
            <a:ext cx="73998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 el contexto actual, es responsabilidad de cada estudiante </a:t>
            </a:r>
            <a:r>
              <a:rPr b="0" i="0" lang="en-US" sz="3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revisar semanalmente y con anticipación </a:t>
            </a:r>
            <a:r>
              <a:rPr b="0" i="0" lang="en-US" sz="3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los contenidos, tareas y evaluaciones explicitados en el programa.</a:t>
            </a:r>
            <a:endParaRPr b="0" i="0" sz="3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Los materiales serán publicados semanalmente.</a:t>
            </a:r>
            <a:endParaRPr b="0" i="0" sz="3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 txBox="1"/>
          <p:nvPr>
            <p:ph type="title"/>
          </p:nvPr>
        </p:nvSpPr>
        <p:spPr>
          <a:xfrm>
            <a:off x="395536" y="332656"/>
            <a:ext cx="8229600" cy="11430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ASPECTOS IMPORTANTES (1)</a:t>
            </a:r>
            <a:endParaRPr/>
          </a:p>
        </p:txBody>
      </p:sp>
      <p:sp>
        <p:nvSpPr>
          <p:cNvPr id="137" name="Google Shape;137;p6"/>
          <p:cNvSpPr txBox="1"/>
          <p:nvPr>
            <p:ph idx="1" type="body"/>
          </p:nvPr>
        </p:nvSpPr>
        <p:spPr>
          <a:xfrm>
            <a:off x="397475" y="1758325"/>
            <a:ext cx="8352000" cy="483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17500" lvl="0" marL="37719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100"/>
              <a:buFont typeface="Noto Sans Symbols"/>
              <a:buChar char="⮚"/>
            </a:pPr>
            <a:r>
              <a:rPr b="1" i="0" lang="en-US" sz="2100" u="sng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b="1" i="0" lang="en-US" sz="21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se dan puntos base ni extras por actividades ajenas a la evaluación.</a:t>
            </a:r>
            <a:endParaRPr b="1" i="0" sz="2100" u="none" cap="none" strike="noStrik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377190" marR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2100"/>
              <a:buFont typeface="Noto Sans Symbols"/>
              <a:buChar char="⮚"/>
            </a:pPr>
            <a:r>
              <a:rPr b="1" i="0" lang="en-US" sz="2100" u="sng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b="1" lang="en-US" sz="2100">
                <a:solidFill>
                  <a:srgbClr val="07121F"/>
                </a:solidFill>
              </a:rPr>
              <a:t> </a:t>
            </a:r>
            <a:r>
              <a:rPr b="1" i="0" lang="en-US" sz="21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se dan trabajos para subir notas.</a:t>
            </a:r>
            <a:endParaRPr b="1" i="0" sz="2100" u="none" cap="none" strike="noStrik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377190" marR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2100"/>
              <a:buFont typeface="Noto Sans Symbols"/>
              <a:buChar char="⮚"/>
            </a:pPr>
            <a:r>
              <a:rPr b="1" i="0" lang="en-US" sz="2100" u="sng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b="1" i="0" lang="en-US" sz="21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se envían </a:t>
            </a:r>
            <a:r>
              <a:rPr b="1" lang="en-US" sz="2100">
                <a:solidFill>
                  <a:srgbClr val="07121F"/>
                </a:solidFill>
              </a:rPr>
              <a:t>nóminas</a:t>
            </a:r>
            <a:r>
              <a:rPr b="1" i="0" lang="en-US" sz="2100" u="none" cap="none" strike="noStrik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de notas por correo.</a:t>
            </a:r>
            <a:endParaRPr b="1" i="0" sz="2100" u="none" cap="none" strike="noStrik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377190" marR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2100"/>
              <a:buChar char="⮚"/>
            </a:pPr>
            <a:r>
              <a:rPr b="1" lang="en-US" sz="2100">
                <a:solidFill>
                  <a:srgbClr val="07121F"/>
                </a:solidFill>
              </a:rPr>
              <a:t>Se responderá en horario de </a:t>
            </a:r>
            <a:r>
              <a:rPr b="1" lang="en-US" sz="2100">
                <a:solidFill>
                  <a:srgbClr val="07121F"/>
                </a:solidFill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oficina</a:t>
            </a:r>
            <a:r>
              <a:rPr b="1" lang="en-US" sz="2100">
                <a:solidFill>
                  <a:srgbClr val="07121F"/>
                </a:solidFill>
              </a:rPr>
              <a:t> </a:t>
            </a:r>
            <a:r>
              <a:rPr b="1" i="1" lang="en-US" sz="2100" u="sng">
                <a:solidFill>
                  <a:schemeClr val="accent2"/>
                </a:solidFill>
                <a:highlight>
                  <a:schemeClr val="lt1"/>
                </a:highlight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según la disponibilidad horaria de los PECs ya que en su mayoría están a </a:t>
            </a:r>
            <a:r>
              <a:rPr b="1" i="1" lang="en-US" sz="2100" u="sng">
                <a:solidFill>
                  <a:schemeClr val="accent2"/>
                </a:solidFill>
                <a:highlight>
                  <a:schemeClr val="lt1"/>
                </a:highlight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jornada</a:t>
            </a:r>
            <a:r>
              <a:rPr b="1" i="1" lang="en-US" sz="2100" u="sng">
                <a:solidFill>
                  <a:schemeClr val="accent2"/>
                </a:solidFill>
                <a:highlight>
                  <a:schemeClr val="lt1"/>
                </a:highlight>
                <a:extLst>
                  <a:ext uri="http://customooxmlschemas.google.com/">
                    <go:slidesCustomData xmlns:go="http://customooxmlschemas.google.com/" textRoundtripDataId="3"/>
                  </a:ext>
                </a:extLst>
              </a:rPr>
              <a:t> parcial</a:t>
            </a:r>
            <a:r>
              <a:rPr b="1" lang="en-US" sz="2100">
                <a:solidFill>
                  <a:schemeClr val="accent2"/>
                </a:solidFill>
                <a:highlight>
                  <a:schemeClr val="lt1"/>
                </a:highlight>
              </a:rPr>
              <a:t>. </a:t>
            </a:r>
            <a:endParaRPr b="1" sz="2100">
              <a:solidFill>
                <a:schemeClr val="accent2"/>
              </a:solidFill>
              <a:highlight>
                <a:schemeClr val="lt1"/>
              </a:highlight>
            </a:endParaRPr>
          </a:p>
          <a:p>
            <a:pPr indent="-36195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7121F"/>
              </a:buClr>
              <a:buSzPts val="2100"/>
              <a:buFont typeface="Noto Sans Symbols"/>
              <a:buChar char="⮚"/>
            </a:pPr>
            <a:r>
              <a:rPr b="1" lang="en-US" sz="2100">
                <a:solidFill>
                  <a:srgbClr val="07121F"/>
                </a:solidFill>
              </a:rPr>
              <a:t>Mantener un ambiente grato donde los alumnos se sientan cómodos y libres de expresarse en inglés sin temor a ser objeto de burlas o risas.</a:t>
            </a:r>
            <a:endParaRPr b="1" sz="2100">
              <a:solidFill>
                <a:schemeClr val="accent2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"/>
          <p:cNvSpPr txBox="1"/>
          <p:nvPr>
            <p:ph idx="1" type="body"/>
          </p:nvPr>
        </p:nvSpPr>
        <p:spPr>
          <a:xfrm>
            <a:off x="171925" y="1660000"/>
            <a:ext cx="8883000" cy="50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9250" lvl="0" marL="4343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100"/>
              <a:buFont typeface="Noto Sans Symbols"/>
              <a:buChar char="➢"/>
            </a:pPr>
            <a:r>
              <a:rPr b="1" lang="en-US" sz="2100" u="sng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Si no asiste a una evaluación,</a:t>
            </a:r>
            <a:r>
              <a:rPr b="1" lang="en-US" sz="2100">
                <a:solidFill>
                  <a:srgbClr val="07121F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21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el/la estudiante</a:t>
            </a: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  debe ingresar al formulario dispuesto en el Portal de Estudiantes. </a:t>
            </a:r>
            <a:r>
              <a:rPr b="1" lang="en-US" sz="2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http://dpi.med.uchile.cl/estudiantes/informar/justificacion/</a:t>
            </a:r>
            <a:endParaRPr b="1" sz="2100">
              <a:solidFill>
                <a:srgbClr val="0712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100"/>
              <a:buFont typeface="Noto Sans Symbols"/>
              <a:buChar char="➢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Se debe adjuntar la documentación que </a:t>
            </a:r>
            <a:r>
              <a:rPr b="1" lang="en-US" sz="2100"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4"/>
                  </a:ext>
                </a:extLst>
              </a:rPr>
              <a:t>respalde</a:t>
            </a: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 la solicitud. En caso de casos COVID, se debe adjuntar justificativo médico o</a:t>
            </a:r>
            <a:r>
              <a:rPr b="1" i="1" lang="en-US" sz="2100">
                <a:latin typeface="Arial"/>
                <a:ea typeface="Arial"/>
                <a:cs typeface="Arial"/>
                <a:sym typeface="Arial"/>
              </a:rPr>
              <a:t> PCR. Fotos de pruebas de antígeno no serán validadas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.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➢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Para casos que no sean médicos, recuerden que pueden contactar a su asistente social de escuela o coordinador.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100"/>
              <a:buChar char="➢"/>
            </a:pPr>
            <a:r>
              <a:rPr b="1" lang="en-US" sz="21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Revisión de sala en link.</a:t>
            </a: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2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http://consultaaulas.med.uchile.cl/</a:t>
            </a:r>
            <a:endParaRPr b="1" sz="2100">
              <a:solidFill>
                <a:srgbClr val="0712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9250" lvl="0" marL="4343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100"/>
              <a:buChar char="➢"/>
            </a:pPr>
            <a:r>
              <a:rPr b="1" lang="en-US" sz="21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Se recomienda especificar su sección, nivel y PEC a su escuela a la hora de justificar. </a:t>
            </a:r>
            <a:endParaRPr b="1" sz="2100">
              <a:solidFill>
                <a:srgbClr val="0712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9250" lvl="0" marL="4343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100"/>
              <a:buChar char="➢"/>
            </a:pPr>
            <a:r>
              <a:rPr b="1" lang="en-US" sz="2100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rPr>
              <a:t>Las evaluaciones pendientes y debidamente justificadas se toman al final del semestre en la fecha estipulada según el programa. Estas evaluaciones se toman a través de una evaluación tipo examen, excepto en el caso de las evaluaciones orales.</a:t>
            </a:r>
            <a:endParaRPr sz="2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7"/>
          <p:cNvSpPr txBox="1"/>
          <p:nvPr/>
        </p:nvSpPr>
        <p:spPr>
          <a:xfrm>
            <a:off x="683575" y="427050"/>
            <a:ext cx="7926900" cy="11430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ASPECTOS IMPORTANTES (2)</a:t>
            </a:r>
            <a:endParaRPr b="1" i="0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"/>
          <p:cNvSpPr txBox="1"/>
          <p:nvPr>
            <p:ph idx="1" type="body"/>
          </p:nvPr>
        </p:nvSpPr>
        <p:spPr>
          <a:xfrm>
            <a:off x="152825" y="1298100"/>
            <a:ext cx="8883000" cy="53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56250"/>
              <a:buNone/>
            </a:pPr>
            <a:r>
              <a:t/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Inicio Primer  Semestre: 20 de marzo 2023</a:t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 u="sng">
                <a:solidFill>
                  <a:srgbClr val="002060"/>
                </a:solidFill>
              </a:rPr>
              <a:t>Inicio de clases Programa Inglés</a:t>
            </a:r>
            <a:r>
              <a:rPr b="1" lang="en-US">
                <a:solidFill>
                  <a:srgbClr val="002060"/>
                </a:solidFill>
              </a:rPr>
              <a:t>: 20 marzo 2023</a:t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 u="sng">
                <a:solidFill>
                  <a:srgbClr val="002060"/>
                </a:solidFill>
              </a:rPr>
              <a:t>Término de clases</a:t>
            </a:r>
            <a:r>
              <a:rPr b="1" lang="en-US">
                <a:solidFill>
                  <a:srgbClr val="002060"/>
                </a:solidFill>
              </a:rPr>
              <a:t>: 21 de julio 2023</a:t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>
              <a:solidFill>
                <a:srgbClr val="002060"/>
              </a:solidFill>
            </a:endParaRPr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buNone/>
            </a:pPr>
            <a:r>
              <a:rPr b="1" lang="en-US">
                <a:solidFill>
                  <a:srgbClr val="17365D"/>
                </a:solidFill>
              </a:rPr>
              <a:t>Pausa académica 1er semestre: </a:t>
            </a:r>
            <a:endParaRPr b="1">
              <a:solidFill>
                <a:srgbClr val="17365D"/>
              </a:solidFill>
            </a:endParaRPr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buNone/>
            </a:pPr>
            <a:r>
              <a:rPr b="1" lang="en-US">
                <a:solidFill>
                  <a:srgbClr val="17365D"/>
                </a:solidFill>
              </a:rPr>
              <a:t>Desde el 1 al 5 de Mayo</a:t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>
              <a:solidFill>
                <a:srgbClr val="002060"/>
              </a:solidFill>
            </a:endParaRPr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49" name="Google Shape;149;p9"/>
          <p:cNvSpPr txBox="1"/>
          <p:nvPr/>
        </p:nvSpPr>
        <p:spPr>
          <a:xfrm>
            <a:off x="683575" y="503250"/>
            <a:ext cx="7926900" cy="1143000"/>
          </a:xfrm>
          <a:prstGeom prst="rect">
            <a:avLst/>
          </a:prstGeom>
          <a:solidFill>
            <a:srgbClr val="B6DDE7"/>
          </a:solidFill>
          <a:ln cap="flat" cmpd="sng" w="57150">
            <a:solidFill>
              <a:srgbClr val="0F243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0" spcFirstLastPara="1" rIns="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b="1" i="0" lang="en-US" sz="3600" u="none" cap="none" strike="noStrik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FECHAS IMPORTANTES</a:t>
            </a:r>
            <a:endParaRPr b="1" i="0" sz="3600" u="none" cap="none" strike="noStrik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2014-08-04T19:22:44Z</dcterms:created>
  <dc:creator>Klario</dc:creator>
</cp:coreProperties>
</file>