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</p:sldIdLst>
  <p:sldSz cy="6858000" cx="9144000"/>
  <p:notesSz cx="6858000" cy="9144000"/>
  <p:embeddedFontLst>
    <p:embeddedFont>
      <p:font typeface="Proxima Nova"/>
      <p:regular r:id="rId11"/>
      <p:bold r:id="rId12"/>
      <p:italic r:id="rId13"/>
      <p:boldItalic r:id="rId14"/>
    </p:embeddedFont>
    <p:embeddedFont>
      <p:font typeface="Arial Narrow"/>
      <p:regular r:id="rId15"/>
      <p:bold r:id="rId16"/>
      <p:italic r:id="rId17"/>
      <p:boldItalic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http://customooxmlschemas.google.com/">
      <go:slidesCustomData xmlns:go="http://customooxmlschemas.google.com/" r:id="rId19" roundtripDataSignature="AMtx7miC1fQMjgSHk2wzWHrFUAySui2/+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DA3215A1-160C-4B0B-9ABB-51BA50DB80DA}">
  <a:tblStyle styleId="{DA3215A1-160C-4B0B-9ABB-51BA50DB80DA}" styleName="Table_0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ProximaNova-regular.fntdata"/><Relationship Id="rId10" Type="http://schemas.openxmlformats.org/officeDocument/2006/relationships/slide" Target="slides/slide4.xml"/><Relationship Id="rId13" Type="http://schemas.openxmlformats.org/officeDocument/2006/relationships/font" Target="fonts/ProximaNova-italic.fntdata"/><Relationship Id="rId12" Type="http://schemas.openxmlformats.org/officeDocument/2006/relationships/font" Target="fonts/ProximaNova-bold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font" Target="fonts/ArialNarrow-regular.fntdata"/><Relationship Id="rId14" Type="http://schemas.openxmlformats.org/officeDocument/2006/relationships/font" Target="fonts/ProximaNova-boldItalic.fntdata"/><Relationship Id="rId17" Type="http://schemas.openxmlformats.org/officeDocument/2006/relationships/font" Target="fonts/ArialNarrow-italic.fntdata"/><Relationship Id="rId16" Type="http://schemas.openxmlformats.org/officeDocument/2006/relationships/font" Target="fonts/ArialNarrow-bold.fntdata"/><Relationship Id="rId5" Type="http://schemas.openxmlformats.org/officeDocument/2006/relationships/slideMaster" Target="slideMasters/slideMaster1.xml"/><Relationship Id="rId19" Type="http://customschemas.google.com/relationships/presentationmetadata" Target="metadata"/><Relationship Id="rId6" Type="http://schemas.openxmlformats.org/officeDocument/2006/relationships/notesMaster" Target="notesMasters/notesMaster1.xml"/><Relationship Id="rId18" Type="http://schemas.openxmlformats.org/officeDocument/2006/relationships/font" Target="fonts/ArialNarrow-boldItalic.fntdata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s-CL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1405b469c7c_1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g1405b469c7c_1_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1405b469c7c_1_4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g1405b469c7c_1_428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1405b469c7c_1_50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g1405b469c7c_1_50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6" name="Google Shape;86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dk1"/>
        </a:solidFill>
      </p:bgPr>
    </p:bg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Google Shape;14;g1405b469c7c_1_1080"/>
          <p:cNvCxnSpPr/>
          <p:nvPr/>
        </p:nvCxnSpPr>
        <p:spPr>
          <a:xfrm>
            <a:off x="0" y="3997533"/>
            <a:ext cx="9144000" cy="0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5" name="Google Shape;15;g1405b469c7c_1_1080"/>
          <p:cNvSpPr txBox="1"/>
          <p:nvPr>
            <p:ph type="ctrTitle"/>
          </p:nvPr>
        </p:nvSpPr>
        <p:spPr>
          <a:xfrm>
            <a:off x="510450" y="1676400"/>
            <a:ext cx="8123100" cy="2118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6" name="Google Shape;16;g1405b469c7c_1_1080"/>
          <p:cNvSpPr txBox="1"/>
          <p:nvPr>
            <p:ph idx="1" type="subTitle"/>
          </p:nvPr>
        </p:nvSpPr>
        <p:spPr>
          <a:xfrm>
            <a:off x="510450" y="4243083"/>
            <a:ext cx="8123100" cy="84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7" name="Google Shape;17;g1405b469c7c_1_1080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g1405b469c7c_1_1119"/>
          <p:cNvSpPr/>
          <p:nvPr/>
        </p:nvSpPr>
        <p:spPr>
          <a:xfrm>
            <a:off x="0" y="6727600"/>
            <a:ext cx="9144000" cy="130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" name="Google Shape;54;g1405b469c7c_1_1119"/>
          <p:cNvSpPr txBox="1"/>
          <p:nvPr>
            <p:ph hasCustomPrompt="1" type="title"/>
          </p:nvPr>
        </p:nvSpPr>
        <p:spPr>
          <a:xfrm>
            <a:off x="311700" y="1321967"/>
            <a:ext cx="8520600" cy="2557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9pPr>
          </a:lstStyle>
          <a:p>
            <a:r>
              <a:t>xx%</a:t>
            </a:r>
          </a:p>
        </p:txBody>
      </p:sp>
      <p:sp>
        <p:nvSpPr>
          <p:cNvPr id="55" name="Google Shape;55;g1405b469c7c_1_1119"/>
          <p:cNvSpPr txBox="1"/>
          <p:nvPr>
            <p:ph idx="1" type="body"/>
          </p:nvPr>
        </p:nvSpPr>
        <p:spPr>
          <a:xfrm>
            <a:off x="311700" y="4095067"/>
            <a:ext cx="8520600" cy="120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6" name="Google Shape;56;g1405b469c7c_1_1119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405b469c7c_1_1124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objetos" type="obj">
  <p:cSld name="OBJECT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1405b469c7c_1_1126"/>
          <p:cNvSpPr txBox="1"/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61" name="Google Shape;61;g1405b469c7c_1_1126"/>
          <p:cNvSpPr txBox="1"/>
          <p:nvPr>
            <p:ph idx="1" type="body"/>
          </p:nvPr>
        </p:nvSpPr>
        <p:spPr>
          <a:xfrm>
            <a:off x="457200" y="2249487"/>
            <a:ext cx="8229600" cy="432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rtl="0" algn="l">
              <a:spcBef>
                <a:spcPts val="300"/>
              </a:spcBef>
              <a:spcAft>
                <a:spcPts val="0"/>
              </a:spcAft>
              <a:buSzPts val="1800"/>
              <a:buChar char="●"/>
              <a:defRPr/>
            </a:lvl1pPr>
            <a:lvl2pPr indent="-342900" lvl="1" marL="914400" rtl="0" algn="l">
              <a:spcBef>
                <a:spcPts val="1200"/>
              </a:spcBef>
              <a:spcAft>
                <a:spcPts val="0"/>
              </a:spcAft>
              <a:buSzPts val="1800"/>
              <a:buChar char="○"/>
              <a:defRPr/>
            </a:lvl2pPr>
            <a:lvl3pPr indent="-342900" lvl="2" marL="1371600" rtl="0" algn="l">
              <a:spcBef>
                <a:spcPts val="120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rtl="0" algn="l">
              <a:spcBef>
                <a:spcPts val="120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 rtl="0" algn="l">
              <a:spcBef>
                <a:spcPts val="120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rtl="0" algn="l">
              <a:spcBef>
                <a:spcPts val="120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 rtl="0" algn="l">
              <a:spcBef>
                <a:spcPts val="1200"/>
              </a:spcBef>
              <a:spcAft>
                <a:spcPts val="120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62" name="Google Shape;62;g1405b469c7c_1_1126"/>
          <p:cNvSpPr txBox="1"/>
          <p:nvPr>
            <p:ph idx="10" type="dt"/>
          </p:nvPr>
        </p:nvSpPr>
        <p:spPr>
          <a:xfrm>
            <a:off x="6586537" y="612775"/>
            <a:ext cx="9573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g1405b469c7c_1_1126"/>
          <p:cNvSpPr txBox="1"/>
          <p:nvPr>
            <p:ph idx="11" type="ftr"/>
          </p:nvPr>
        </p:nvSpPr>
        <p:spPr>
          <a:xfrm>
            <a:off x="5257800" y="612775"/>
            <a:ext cx="13257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g1405b469c7c_1_1126"/>
          <p:cNvSpPr txBox="1"/>
          <p:nvPr>
            <p:ph idx="12" type="sldNum"/>
          </p:nvPr>
        </p:nvSpPr>
        <p:spPr>
          <a:xfrm>
            <a:off x="8174037" y="1587"/>
            <a:ext cx="762000" cy="366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Verdana"/>
              <a:buNone/>
              <a:defRPr b="0" i="0" sz="1800" u="non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Verdana"/>
              <a:buNone/>
              <a:defRPr b="0" i="0" sz="1800" u="non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Verdana"/>
              <a:buNone/>
              <a:defRPr b="0" i="0" sz="1800" u="non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Verdana"/>
              <a:buNone/>
              <a:defRPr b="0" i="0" sz="1800" u="non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Verdana"/>
              <a:buNone/>
              <a:defRPr b="0" i="0" sz="1800" u="non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Verdana"/>
              <a:buNone/>
              <a:defRPr b="0" i="0" sz="1800" u="non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Verdana"/>
              <a:buNone/>
              <a:defRPr b="0" i="0" sz="1800" u="non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Verdana"/>
              <a:buNone/>
              <a:defRPr b="0" i="0" sz="1800" u="non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Verdana"/>
              <a:buNone/>
              <a:defRPr b="0" i="0" sz="1800" u="non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 sz="1000">
              <a:solidFill>
                <a:schemeClr val="dk1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Google Shape;19;g1405b469c7c_1_1085"/>
          <p:cNvCxnSpPr/>
          <p:nvPr/>
        </p:nvCxnSpPr>
        <p:spPr>
          <a:xfrm>
            <a:off x="0" y="3997533"/>
            <a:ext cx="9144000" cy="0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0" name="Google Shape;20;g1405b469c7c_1_1085"/>
          <p:cNvSpPr txBox="1"/>
          <p:nvPr>
            <p:ph type="title"/>
          </p:nvPr>
        </p:nvSpPr>
        <p:spPr>
          <a:xfrm>
            <a:off x="510450" y="2743200"/>
            <a:ext cx="8123100" cy="1038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1" name="Google Shape;21;g1405b469c7c_1_1085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g1405b469c7c_1_1089"/>
          <p:cNvSpPr/>
          <p:nvPr/>
        </p:nvSpPr>
        <p:spPr>
          <a:xfrm>
            <a:off x="0" y="6727600"/>
            <a:ext cx="9144000" cy="130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" name="Google Shape;24;g1405b469c7c_1_1089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5" name="Google Shape;25;g1405b469c7c_1_1089"/>
          <p:cNvSpPr txBox="1"/>
          <p:nvPr>
            <p:ph idx="1" type="body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6" name="Google Shape;26;g1405b469c7c_1_1089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g1405b469c7c_1_1094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9" name="Google Shape;29;g1405b469c7c_1_1094"/>
          <p:cNvSpPr txBox="1"/>
          <p:nvPr>
            <p:ph idx="1" type="body"/>
          </p:nvPr>
        </p:nvSpPr>
        <p:spPr>
          <a:xfrm>
            <a:off x="311700" y="1536633"/>
            <a:ext cx="3999900" cy="455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0" name="Google Shape;30;g1405b469c7c_1_1094"/>
          <p:cNvSpPr txBox="1"/>
          <p:nvPr>
            <p:ph idx="2" type="body"/>
          </p:nvPr>
        </p:nvSpPr>
        <p:spPr>
          <a:xfrm>
            <a:off x="4832400" y="1536633"/>
            <a:ext cx="3999900" cy="455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g1405b469c7c_1_1094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g1405b469c7c_1_1099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34" name="Google Shape;34;g1405b469c7c_1_1099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g1405b469c7c_1_1102"/>
          <p:cNvSpPr txBox="1"/>
          <p:nvPr>
            <p:ph type="title"/>
          </p:nvPr>
        </p:nvSpPr>
        <p:spPr>
          <a:xfrm>
            <a:off x="311700" y="740800"/>
            <a:ext cx="2808000" cy="100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7" name="Google Shape;37;g1405b469c7c_1_1102"/>
          <p:cNvSpPr txBox="1"/>
          <p:nvPr>
            <p:ph idx="1" type="body"/>
          </p:nvPr>
        </p:nvSpPr>
        <p:spPr>
          <a:xfrm>
            <a:off x="311700" y="1852800"/>
            <a:ext cx="2808000" cy="423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8" name="Google Shape;38;g1405b469c7c_1_1102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lt2"/>
        </a:solidFill>
      </p:bgPr>
    </p:bg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g1405b469c7c_1_1106"/>
          <p:cNvSpPr txBox="1"/>
          <p:nvPr>
            <p:ph type="title"/>
          </p:nvPr>
        </p:nvSpPr>
        <p:spPr>
          <a:xfrm>
            <a:off x="490250" y="701800"/>
            <a:ext cx="5797500" cy="5454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41" name="Google Shape;41;g1405b469c7c_1_1106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g1405b469c7c_1_1109"/>
          <p:cNvSpPr/>
          <p:nvPr/>
        </p:nvSpPr>
        <p:spPr>
          <a:xfrm>
            <a:off x="4572000" y="100"/>
            <a:ext cx="4572000" cy="68580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4" name="Google Shape;44;g1405b469c7c_1_1109"/>
          <p:cNvCxnSpPr/>
          <p:nvPr/>
        </p:nvCxnSpPr>
        <p:spPr>
          <a:xfrm>
            <a:off x="5029675" y="59940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5" name="Google Shape;45;g1405b469c7c_1_1109"/>
          <p:cNvSpPr txBox="1"/>
          <p:nvPr>
            <p:ph type="title"/>
          </p:nvPr>
        </p:nvSpPr>
        <p:spPr>
          <a:xfrm>
            <a:off x="265500" y="1607767"/>
            <a:ext cx="4045200" cy="2012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6" name="Google Shape;46;g1405b469c7c_1_1109"/>
          <p:cNvSpPr txBox="1"/>
          <p:nvPr>
            <p:ph idx="1" type="subTitle"/>
          </p:nvPr>
        </p:nvSpPr>
        <p:spPr>
          <a:xfrm>
            <a:off x="265500" y="3692001"/>
            <a:ext cx="4045200" cy="179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7" name="Google Shape;47;g1405b469c7c_1_1109"/>
          <p:cNvSpPr txBox="1"/>
          <p:nvPr>
            <p:ph idx="2" type="body"/>
          </p:nvPr>
        </p:nvSpPr>
        <p:spPr>
          <a:xfrm>
            <a:off x="4939500" y="965600"/>
            <a:ext cx="3837000" cy="4926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8" name="Google Shape;48;g1405b469c7c_1_1109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g1405b469c7c_1_1116"/>
          <p:cNvSpPr txBox="1"/>
          <p:nvPr>
            <p:ph idx="1" type="body"/>
          </p:nvPr>
        </p:nvSpPr>
        <p:spPr>
          <a:xfrm>
            <a:off x="311700" y="5649100"/>
            <a:ext cx="5998800" cy="798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</a:lstStyle>
          <a:p/>
        </p:txBody>
      </p:sp>
      <p:sp>
        <p:nvSpPr>
          <p:cNvPr id="51" name="Google Shape;51;g1405b469c7c_1_1116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pearmint"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g1405b469c7c_1_1076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/>
        </p:txBody>
      </p:sp>
      <p:sp>
        <p:nvSpPr>
          <p:cNvPr id="11" name="Google Shape;11;g1405b469c7c_1_1076"/>
          <p:cNvSpPr txBox="1"/>
          <p:nvPr>
            <p:ph idx="1" type="body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roxima Nova"/>
              <a:buChar char="●"/>
              <a:defRPr sz="1800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○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■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●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○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■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●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○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■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/>
        </p:txBody>
      </p:sp>
      <p:sp>
        <p:nvSpPr>
          <p:cNvPr id="12" name="Google Shape;12;g1405b469c7c_1_1076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lvl="1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lvl="2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lvl="3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lvl="4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lvl="5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lvl="6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lvl="7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lvl="8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1405b469c7c_1_6"/>
          <p:cNvSpPr txBox="1"/>
          <p:nvPr>
            <p:ph type="ctrTitle"/>
          </p:nvPr>
        </p:nvSpPr>
        <p:spPr>
          <a:xfrm>
            <a:off x="827087" y="404812"/>
            <a:ext cx="7273800" cy="28083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Trebuchet MS"/>
              <a:buNone/>
            </a:pPr>
            <a:br>
              <a:rPr b="0" i="0" lang="es-CL" sz="5900" u="none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rPr>
            </a:br>
            <a:br>
              <a:rPr lang="es-CL" sz="5900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rPr>
            </a:br>
            <a:br>
              <a:rPr b="0" i="0" lang="es-CL" sz="5900" u="none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rPr>
            </a:br>
            <a:br>
              <a:rPr b="0" i="0" lang="es-CL" sz="5900" u="none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rPr>
            </a:br>
            <a:br>
              <a:rPr b="0" i="0" lang="es-CL" sz="5900" u="none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rPr>
            </a:br>
            <a:br>
              <a:rPr b="0" i="0" lang="es-CL" sz="5900" u="none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rPr>
            </a:br>
            <a:br>
              <a:rPr b="0" i="0" lang="es-CL" sz="5900" u="none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rPr>
            </a:br>
            <a:br>
              <a:rPr b="0" i="0" lang="es-CL" sz="5900" u="none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rPr>
            </a:br>
            <a:br>
              <a:rPr b="0" i="0" lang="es-CL" sz="5900" u="none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rPr>
            </a:br>
            <a:br>
              <a:rPr b="0" i="0" lang="es-CL" sz="5900" u="none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rPr>
            </a:br>
            <a:br>
              <a:rPr b="0" i="0" lang="es-CL" sz="5900" u="none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rPr>
            </a:br>
            <a:br>
              <a:rPr b="0" i="0" lang="es-CL" sz="5900" u="none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rPr>
            </a:br>
            <a:br>
              <a:rPr b="0" i="0" lang="es-CL" sz="5900" u="none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rPr>
            </a:br>
            <a:br>
              <a:rPr b="0" i="0" lang="es-CL" sz="5900" u="none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rPr>
            </a:br>
            <a:br>
              <a:rPr b="0" i="0" lang="es-CL" sz="5900" u="none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rPr>
            </a:br>
            <a:r>
              <a:rPr b="0" i="0" lang="es-CL" sz="5900" u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Unit 1 </a:t>
            </a:r>
            <a:br>
              <a:rPr b="0" i="0" lang="es-CL" sz="5900" u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</a:br>
            <a:r>
              <a:rPr b="0" i="0" lang="es-CL" sz="4000" u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Classroom Language And Tips</a:t>
            </a:r>
            <a:br>
              <a:rPr b="0" i="0" lang="es-CL" sz="4000" u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</a:br>
            <a:br>
              <a:rPr b="0" i="0" lang="es-CL" sz="4000" u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</a:br>
            <a:endParaRPr/>
          </a:p>
        </p:txBody>
      </p:sp>
      <p:sp>
        <p:nvSpPr>
          <p:cNvPr id="70" name="Google Shape;70;g1405b469c7c_1_6"/>
          <p:cNvSpPr txBox="1"/>
          <p:nvPr>
            <p:ph idx="1" type="subTitle"/>
          </p:nvPr>
        </p:nvSpPr>
        <p:spPr>
          <a:xfrm>
            <a:off x="533400" y="3786187"/>
            <a:ext cx="7854900" cy="17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635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r>
              <a:t/>
            </a:r>
            <a:endParaRPr b="0" i="0" sz="1000" u="none">
              <a:solidFill>
                <a:schemeClr val="dk2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64008" rtl="0" algn="l">
              <a:spcBef>
                <a:spcPts val="300"/>
              </a:spcBef>
              <a:spcAft>
                <a:spcPts val="0"/>
              </a:spcAft>
              <a:buSzPts val="1000"/>
              <a:buNone/>
            </a:pPr>
            <a:r>
              <a:t/>
            </a:r>
            <a:endParaRPr b="0" i="0" sz="1000" u="none">
              <a:solidFill>
                <a:schemeClr val="dk2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71" name="Google Shape;71;g1405b469c7c_1_6"/>
          <p:cNvSpPr txBox="1"/>
          <p:nvPr/>
        </p:nvSpPr>
        <p:spPr>
          <a:xfrm>
            <a:off x="2838587" y="4343587"/>
            <a:ext cx="4500600" cy="161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 Narrow"/>
              <a:buNone/>
            </a:pPr>
            <a:r>
              <a:rPr b="0" i="0" lang="es-CL" sz="3200" u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				</a:t>
            </a:r>
            <a:endParaRPr>
              <a:solidFill>
                <a:schemeClr val="lt1"/>
              </a:solidFill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 Narrow"/>
              <a:buNone/>
            </a:pPr>
            <a:r>
              <a:rPr b="0" i="0" lang="es-CL" sz="2400" u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Miruska Osorio Hevia</a:t>
            </a:r>
            <a:endParaRPr>
              <a:solidFill>
                <a:schemeClr val="lt1"/>
              </a:solidFill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 Narrow"/>
              <a:buNone/>
            </a:pPr>
            <a:r>
              <a:rPr b="0" i="0" lang="es-CL" sz="1800" u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English Programme Coordinator</a:t>
            </a:r>
            <a:endParaRPr>
              <a:solidFill>
                <a:schemeClr val="lt1"/>
              </a:solidFill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 Narrow"/>
              <a:buNone/>
            </a:pPr>
            <a:r>
              <a:rPr b="0" i="0" lang="es-CL" sz="1800" u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Faculty of Medicine</a:t>
            </a:r>
            <a:endParaRPr>
              <a:solidFill>
                <a:schemeClr val="lt1"/>
              </a:solidFill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 Narrow"/>
              <a:buNone/>
            </a:pPr>
            <a:r>
              <a:rPr b="0" i="0" lang="es-CL" sz="1800" u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Universidad de Chile</a:t>
            </a: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1405b469c7c_1_428"/>
          <p:cNvSpPr txBox="1"/>
          <p:nvPr>
            <p:ph idx="1" type="body"/>
          </p:nvPr>
        </p:nvSpPr>
        <p:spPr>
          <a:xfrm>
            <a:off x="822325" y="620712"/>
            <a:ext cx="7350000" cy="568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55587" lvl="0" marL="36512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C1C1C"/>
              </a:buClr>
              <a:buSzPts val="1400"/>
              <a:buFont typeface="Georgia"/>
              <a:buChar char="•"/>
            </a:pPr>
            <a:r>
              <a:rPr b="0" i="0" lang="es-CL" sz="1400" u="none" cap="none" strike="noStrike">
                <a:solidFill>
                  <a:srgbClr val="1C1C1C"/>
                </a:solidFill>
                <a:latin typeface="Georgia"/>
                <a:ea typeface="Georgia"/>
                <a:cs typeface="Georgia"/>
                <a:sym typeface="Georgia"/>
              </a:rPr>
              <a:t>A.  </a:t>
            </a:r>
            <a:r>
              <a:rPr b="0" i="0" lang="es-CL" sz="1400" u="sng" cap="none" strike="noStrike">
                <a:solidFill>
                  <a:srgbClr val="1C1C1C"/>
                </a:solidFill>
                <a:latin typeface="Georgia"/>
                <a:ea typeface="Georgia"/>
                <a:cs typeface="Georgia"/>
                <a:sym typeface="Georgia"/>
              </a:rPr>
              <a:t>Expressions used by the student</a:t>
            </a:r>
            <a:r>
              <a:rPr b="0" i="0" lang="es-CL" sz="1400" u="none" cap="none" strike="noStrike">
                <a:solidFill>
                  <a:srgbClr val="1C1C1C"/>
                </a:solidFill>
                <a:latin typeface="Georgia"/>
                <a:ea typeface="Georgia"/>
                <a:cs typeface="Georgia"/>
                <a:sym typeface="Georgia"/>
              </a:rPr>
              <a:t>:</a:t>
            </a:r>
            <a:endParaRPr>
              <a:solidFill>
                <a:srgbClr val="1C1C1C"/>
              </a:solidFill>
            </a:endParaRPr>
          </a:p>
          <a:p>
            <a:pPr indent="-255587" lvl="0" marL="365125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1C1C1C"/>
              </a:buClr>
              <a:buSzPts val="1400"/>
              <a:buFont typeface="Georgia"/>
              <a:buChar char="•"/>
            </a:pPr>
            <a:r>
              <a:rPr b="0" i="0" lang="es-CL" sz="1400" u="none" cap="none" strike="noStrike">
                <a:solidFill>
                  <a:srgbClr val="1C1C1C"/>
                </a:solidFill>
                <a:latin typeface="Georgia"/>
                <a:ea typeface="Georgia"/>
                <a:cs typeface="Georgia"/>
                <a:sym typeface="Georgia"/>
              </a:rPr>
              <a:t> </a:t>
            </a:r>
            <a:endParaRPr>
              <a:solidFill>
                <a:srgbClr val="1C1C1C"/>
              </a:solidFill>
            </a:endParaRPr>
          </a:p>
          <a:p>
            <a:pPr indent="-255587" lvl="0" marL="365125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1C1C1C"/>
              </a:buClr>
              <a:buSzPts val="1400"/>
              <a:buFont typeface="Georgia"/>
              <a:buChar char="•"/>
            </a:pPr>
            <a:r>
              <a:rPr b="0" i="0" lang="es-CL" sz="1400" u="none" cap="none" strike="noStrike">
                <a:solidFill>
                  <a:srgbClr val="1C1C1C"/>
                </a:solidFill>
                <a:latin typeface="Georgia"/>
                <a:ea typeface="Georgia"/>
                <a:cs typeface="Georgia"/>
                <a:sym typeface="Georgia"/>
              </a:rPr>
              <a:t>	¿Cómo se dice ______(en inglés)?		=   How do you say ______ (in English)?</a:t>
            </a:r>
            <a:endParaRPr>
              <a:solidFill>
                <a:srgbClr val="1C1C1C"/>
              </a:solidFill>
            </a:endParaRPr>
          </a:p>
          <a:p>
            <a:pPr indent="-255587" lvl="0" marL="365125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1C1C1C"/>
              </a:buClr>
              <a:buSzPts val="1400"/>
              <a:buFont typeface="Georgia"/>
              <a:buChar char="•"/>
            </a:pPr>
            <a:r>
              <a:rPr b="0" i="0" lang="es-CL" sz="1400" u="none" cap="none" strike="noStrike">
                <a:solidFill>
                  <a:srgbClr val="1C1C1C"/>
                </a:solidFill>
                <a:latin typeface="Georgia"/>
                <a:ea typeface="Georgia"/>
                <a:cs typeface="Georgia"/>
                <a:sym typeface="Georgia"/>
              </a:rPr>
              <a:t>	¿Cómo se escribe/deletrea </a:t>
            </a:r>
            <a:r>
              <a:rPr b="0" i="0" lang="es-CL" sz="1400" u="sng" cap="none" strike="noStrike">
                <a:solidFill>
                  <a:srgbClr val="1C1C1C"/>
                </a:solidFill>
                <a:latin typeface="Georgia"/>
                <a:ea typeface="Georgia"/>
                <a:cs typeface="Georgia"/>
                <a:sym typeface="Georgia"/>
              </a:rPr>
              <a:t>(sonido)?</a:t>
            </a:r>
            <a:r>
              <a:rPr b="0" i="0" lang="es-CL" sz="1400" u="none" cap="none" strike="noStrike">
                <a:solidFill>
                  <a:srgbClr val="1C1C1C"/>
                </a:solidFill>
                <a:latin typeface="Georgia"/>
                <a:ea typeface="Georgia"/>
                <a:cs typeface="Georgia"/>
                <a:sym typeface="Georgia"/>
              </a:rPr>
              <a:t>	=   How do you spell _________?</a:t>
            </a:r>
            <a:endParaRPr>
              <a:solidFill>
                <a:srgbClr val="1C1C1C"/>
              </a:solidFill>
            </a:endParaRPr>
          </a:p>
          <a:p>
            <a:pPr indent="-255587" lvl="0" marL="365125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1C1C1C"/>
              </a:buClr>
              <a:buSzPts val="1400"/>
              <a:buFont typeface="Georgia"/>
              <a:buChar char="•"/>
            </a:pPr>
            <a:r>
              <a:rPr b="0" i="0" lang="es-CL" sz="1400" u="none" cap="none" strike="noStrike">
                <a:solidFill>
                  <a:srgbClr val="1C1C1C"/>
                </a:solidFill>
                <a:latin typeface="Georgia"/>
                <a:ea typeface="Georgia"/>
                <a:cs typeface="Georgia"/>
                <a:sym typeface="Georgia"/>
              </a:rPr>
              <a:t>	¿Cómo se pronuncia esta/esa palabra?	=   How do you pronounce this/that word?</a:t>
            </a:r>
            <a:endParaRPr>
              <a:solidFill>
                <a:srgbClr val="1C1C1C"/>
              </a:solidFill>
            </a:endParaRPr>
          </a:p>
          <a:p>
            <a:pPr indent="-255587" lvl="0" marL="365125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1C1C1C"/>
              </a:buClr>
              <a:buSzPts val="1400"/>
              <a:buFont typeface="Georgia"/>
              <a:buChar char="•"/>
            </a:pPr>
            <a:r>
              <a:rPr b="0" i="0" lang="es-CL" sz="1400" u="none" cap="none" strike="noStrike">
                <a:solidFill>
                  <a:srgbClr val="1C1C1C"/>
                </a:solidFill>
                <a:latin typeface="Georgia"/>
                <a:ea typeface="Georgia"/>
                <a:cs typeface="Georgia"/>
                <a:sym typeface="Georgia"/>
              </a:rPr>
              <a:t>	¿Qué significa xxx ?			=   What’s the meaning of xxx? [Míning]</a:t>
            </a:r>
            <a:endParaRPr>
              <a:solidFill>
                <a:srgbClr val="1C1C1C"/>
              </a:solidFill>
            </a:endParaRPr>
          </a:p>
          <a:p>
            <a:pPr indent="-255587" lvl="0" marL="365125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1C1C1C"/>
              </a:buClr>
              <a:buSzPts val="1400"/>
              <a:buFont typeface="Georgia"/>
              <a:buChar char="•"/>
            </a:pPr>
            <a:r>
              <a:rPr b="0" i="0" lang="es-CL" sz="1400" u="none" cap="none" strike="noStrike">
                <a:solidFill>
                  <a:srgbClr val="1C1C1C"/>
                </a:solidFill>
                <a:latin typeface="Georgia"/>
                <a:ea typeface="Georgia"/>
                <a:cs typeface="Georgia"/>
                <a:sym typeface="Georgia"/>
              </a:rPr>
              <a:t>	Perdón, ¿Me puede repetir?			=   Pardon. Could you repeat, please?</a:t>
            </a:r>
            <a:endParaRPr>
              <a:solidFill>
                <a:srgbClr val="1C1C1C"/>
              </a:solidFill>
            </a:endParaRPr>
          </a:p>
          <a:p>
            <a:pPr indent="-255587" lvl="0" marL="365125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1C1C1C"/>
              </a:buClr>
              <a:buSzPts val="1400"/>
              <a:buFont typeface="Georgia"/>
              <a:buChar char="•"/>
            </a:pPr>
            <a:r>
              <a:rPr b="0" i="0" lang="es-CL" sz="1400" u="none" cap="none" strike="noStrike">
                <a:solidFill>
                  <a:srgbClr val="1C1C1C"/>
                </a:solidFill>
                <a:latin typeface="Georgia"/>
                <a:ea typeface="Georgia"/>
                <a:cs typeface="Georgia"/>
                <a:sym typeface="Georgia"/>
              </a:rPr>
              <a:t>	Lo siento, no entiendo.			=   Sorry, I don't understand. </a:t>
            </a:r>
            <a:endParaRPr>
              <a:solidFill>
                <a:srgbClr val="1C1C1C"/>
              </a:solidFill>
            </a:endParaRPr>
          </a:p>
          <a:p>
            <a:pPr indent="-255587" lvl="0" marL="365125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1C1C1C"/>
              </a:buClr>
              <a:buSzPts val="1400"/>
              <a:buFont typeface="Georgia"/>
              <a:buChar char="•"/>
            </a:pPr>
            <a:r>
              <a:rPr b="0" i="0" lang="es-CL" sz="1400" u="none" cap="none" strike="noStrike">
                <a:solidFill>
                  <a:srgbClr val="1C1C1C"/>
                </a:solidFill>
                <a:latin typeface="Georgia"/>
                <a:ea typeface="Georgia"/>
                <a:cs typeface="Georgia"/>
                <a:sym typeface="Georgia"/>
              </a:rPr>
              <a:t>	¿Me podría explicar _________?		=   Could you explain __________? </a:t>
            </a:r>
            <a:endParaRPr>
              <a:solidFill>
                <a:srgbClr val="1C1C1C"/>
              </a:solidFill>
            </a:endParaRPr>
          </a:p>
          <a:p>
            <a:pPr indent="-255587" lvl="0" marL="365125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1C1C1C"/>
              </a:buClr>
              <a:buSzPts val="1400"/>
              <a:buFont typeface="Georgia"/>
              <a:buChar char="•"/>
            </a:pPr>
            <a:r>
              <a:rPr b="0" i="0" lang="es-CL" sz="1400" u="none" cap="none" strike="noStrike">
                <a:solidFill>
                  <a:srgbClr val="1C1C1C"/>
                </a:solidFill>
                <a:latin typeface="Georgia"/>
                <a:ea typeface="Georgia"/>
                <a:cs typeface="Georgia"/>
                <a:sym typeface="Georgia"/>
              </a:rPr>
              <a:t>[kudllu    ikspléin]</a:t>
            </a:r>
            <a:endParaRPr>
              <a:solidFill>
                <a:srgbClr val="1C1C1C"/>
              </a:solidFill>
            </a:endParaRPr>
          </a:p>
          <a:p>
            <a:pPr indent="-255587" lvl="0" marL="365125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1C1C1C"/>
              </a:buClr>
              <a:buSzPts val="1400"/>
              <a:buFont typeface="Georgia"/>
              <a:buChar char="•"/>
            </a:pPr>
            <a:r>
              <a:rPr b="0" i="0" lang="es-CL" sz="1400" u="none" cap="none" strike="noStrike">
                <a:solidFill>
                  <a:srgbClr val="1C1C1C"/>
                </a:solidFill>
                <a:latin typeface="Georgia"/>
                <a:ea typeface="Georgia"/>
                <a:cs typeface="Georgia"/>
                <a:sym typeface="Georgia"/>
              </a:rPr>
              <a:t>	¿Puede hablar más lento, por favor?		=   Could you speak more slowly, please?</a:t>
            </a:r>
            <a:endParaRPr>
              <a:solidFill>
                <a:srgbClr val="1C1C1C"/>
              </a:solidFill>
            </a:endParaRPr>
          </a:p>
          <a:p>
            <a:pPr indent="-255587" lvl="0" marL="365125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1C1C1C"/>
              </a:buClr>
              <a:buSzPts val="1400"/>
              <a:buFont typeface="Georgia"/>
              <a:buChar char="•"/>
            </a:pPr>
            <a:r>
              <a:rPr b="0" i="0" lang="es-CL" sz="1400" u="none" cap="none" strike="noStrike">
                <a:solidFill>
                  <a:srgbClr val="1C1C1C"/>
                </a:solidFill>
                <a:latin typeface="Georgia"/>
                <a:ea typeface="Georgia"/>
                <a:cs typeface="Georgia"/>
                <a:sym typeface="Georgia"/>
              </a:rPr>
              <a:t>							     [kudllu    spíik     mor  slouli, plíis]</a:t>
            </a:r>
            <a:endParaRPr>
              <a:solidFill>
                <a:srgbClr val="1C1C1C"/>
              </a:solidFill>
            </a:endParaRPr>
          </a:p>
          <a:p>
            <a:pPr indent="-255587" lvl="0" marL="365125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1C1C1C"/>
              </a:buClr>
              <a:buSzPts val="1400"/>
              <a:buFont typeface="Georgia"/>
              <a:buChar char="•"/>
            </a:pPr>
            <a:r>
              <a:rPr b="0" i="0" lang="es-CL" sz="1400" u="none" cap="none" strike="noStrike">
                <a:solidFill>
                  <a:srgbClr val="1C1C1C"/>
                </a:solidFill>
                <a:latin typeface="Georgia"/>
                <a:ea typeface="Georgia"/>
                <a:cs typeface="Georgia"/>
                <a:sym typeface="Georgia"/>
              </a:rPr>
              <a:t>	No sé.					=   I don't know.</a:t>
            </a:r>
            <a:endParaRPr>
              <a:solidFill>
                <a:srgbClr val="1C1C1C"/>
              </a:solidFill>
            </a:endParaRPr>
          </a:p>
          <a:p>
            <a:pPr indent="-255587" lvl="0" marL="365125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1C1C1C"/>
              </a:buClr>
              <a:buSzPts val="1400"/>
              <a:buFont typeface="Georgia"/>
              <a:buChar char="•"/>
            </a:pPr>
            <a:r>
              <a:rPr b="0" i="0" lang="es-CL" sz="1400" u="none" cap="none" strike="noStrike">
                <a:solidFill>
                  <a:srgbClr val="1C1C1C"/>
                </a:solidFill>
                <a:latin typeface="Georgia"/>
                <a:ea typeface="Georgia"/>
                <a:cs typeface="Georgia"/>
                <a:sym typeface="Georgia"/>
              </a:rPr>
              <a:t>	Disculpe, .... (para atraer la atención)	=   Excuse me, ...</a:t>
            </a:r>
            <a:endParaRPr>
              <a:solidFill>
                <a:srgbClr val="1C1C1C"/>
              </a:solidFill>
            </a:endParaRPr>
          </a:p>
          <a:p>
            <a:pPr indent="-255587" lvl="0" marL="365125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1C1C1C"/>
              </a:buClr>
              <a:buSzPts val="1400"/>
              <a:buFont typeface="Georgia"/>
              <a:buChar char="•"/>
            </a:pPr>
            <a:r>
              <a:rPr b="0" i="0" lang="es-CL" sz="1400" u="none" cap="none" strike="noStrike">
                <a:solidFill>
                  <a:srgbClr val="1C1C1C"/>
                </a:solidFill>
                <a:latin typeface="Georgia"/>
                <a:ea typeface="Georgia"/>
                <a:cs typeface="Georgia"/>
                <a:sym typeface="Georgia"/>
              </a:rPr>
              <a:t>	Señor / Señora (para dirigirse al profesor/a)	 = Sir [ser] / Madam [mádam]</a:t>
            </a:r>
            <a:endParaRPr>
              <a:solidFill>
                <a:srgbClr val="1C1C1C"/>
              </a:solidFill>
            </a:endParaRPr>
          </a:p>
          <a:p>
            <a:pPr indent="-255587" lvl="0" marL="365125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1C1C1C"/>
              </a:buClr>
              <a:buSzPts val="1400"/>
              <a:buFont typeface="Georgia"/>
              <a:buChar char="•"/>
            </a:pPr>
            <a:r>
              <a:rPr b="0" i="0" lang="es-CL" sz="1400" u="none" cap="none" strike="noStrike">
                <a:solidFill>
                  <a:srgbClr val="1C1C1C"/>
                </a:solidFill>
                <a:latin typeface="Georgia"/>
                <a:ea typeface="Georgia"/>
                <a:cs typeface="Georgia"/>
                <a:sym typeface="Georgia"/>
              </a:rPr>
              <a:t> </a:t>
            </a:r>
            <a:endParaRPr>
              <a:solidFill>
                <a:srgbClr val="1C1C1C"/>
              </a:solidFill>
            </a:endParaRPr>
          </a:p>
          <a:p>
            <a:pPr indent="-167131" lvl="0" marL="365760" marR="0" rtl="0" algn="l">
              <a:spcBef>
                <a:spcPts val="300"/>
              </a:spcBef>
              <a:spcAft>
                <a:spcPts val="1200"/>
              </a:spcAft>
              <a:buClr>
                <a:schemeClr val="accent3"/>
              </a:buClr>
              <a:buSzPts val="1400"/>
              <a:buFont typeface="Georgia"/>
              <a:buNone/>
            </a:pPr>
            <a:r>
              <a:t/>
            </a:r>
            <a:endParaRPr b="0" i="0" sz="1400" u="none">
              <a:solidFill>
                <a:srgbClr val="1C1C1C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1405b469c7c_1_506"/>
          <p:cNvSpPr txBox="1"/>
          <p:nvPr>
            <p:ph type="title"/>
          </p:nvPr>
        </p:nvSpPr>
        <p:spPr>
          <a:xfrm>
            <a:off x="457200" y="692150"/>
            <a:ext cx="8229600" cy="576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1" i="0" lang="es-CL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GRAMMAR TIPS:  Parts of a Sentence:</a:t>
            </a:r>
            <a:endParaRPr/>
          </a:p>
        </p:txBody>
      </p:sp>
      <p:sp>
        <p:nvSpPr>
          <p:cNvPr id="82" name="Google Shape;82;g1405b469c7c_1_506"/>
          <p:cNvSpPr txBox="1"/>
          <p:nvPr>
            <p:ph idx="1" type="body"/>
          </p:nvPr>
        </p:nvSpPr>
        <p:spPr>
          <a:xfrm>
            <a:off x="457200" y="2249487"/>
            <a:ext cx="8229600" cy="432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41287" lvl="0" marL="365125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A04DA3"/>
              </a:buClr>
              <a:buSzPts val="1800"/>
              <a:buFont typeface="Georgia"/>
              <a:buNone/>
            </a:pPr>
            <a:r>
              <a:t/>
            </a:r>
            <a:endParaRPr b="1" i="0" sz="1800" u="none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-160337" lvl="0" marL="365125" marR="0" rtl="0" algn="l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rgbClr val="A04DA3"/>
              </a:buClr>
              <a:buSzPts val="1500"/>
              <a:buFont typeface="Georgia"/>
              <a:buNone/>
            </a:pPr>
            <a:r>
              <a:t/>
            </a:r>
            <a:endParaRPr b="0" i="0" sz="1500" u="non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-160782" lvl="0" marL="365760" marR="0" rtl="0" algn="l">
              <a:spcBef>
                <a:spcPts val="300"/>
              </a:spcBef>
              <a:spcAft>
                <a:spcPts val="1200"/>
              </a:spcAft>
              <a:buClr>
                <a:schemeClr val="accent3"/>
              </a:buClr>
              <a:buSzPts val="1500"/>
              <a:buFont typeface="Georgia"/>
              <a:buNone/>
            </a:pPr>
            <a:r>
              <a:t/>
            </a:r>
            <a:endParaRPr b="0" i="0" sz="1500" u="non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graphicFrame>
        <p:nvGraphicFramePr>
          <p:cNvPr id="83" name="Google Shape;83;g1405b469c7c_1_506"/>
          <p:cNvGraphicFramePr/>
          <p:nvPr/>
        </p:nvGraphicFramePr>
        <p:xfrm>
          <a:off x="611187" y="1341437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{DA3215A1-160C-4B0B-9ABB-51BA50DB80DA}</a:tableStyleId>
              </a:tblPr>
              <a:tblGrid>
                <a:gridCol w="3671875"/>
                <a:gridCol w="4465625"/>
              </a:tblGrid>
              <a:tr h="21590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400"/>
                        <a:buFont typeface="Georgia"/>
                        <a:buNone/>
                      </a:pPr>
                      <a:r>
                        <a:rPr b="1" i="0" lang="es-CL" sz="1400" u="none" cap="none" strike="noStrike">
                          <a:solidFill>
                            <a:srgbClr val="FFFFFF"/>
                          </a:solidFill>
                          <a:latin typeface="Georgia"/>
                          <a:ea typeface="Georgia"/>
                          <a:cs typeface="Georgia"/>
                          <a:sym typeface="Georgia"/>
                        </a:rPr>
                        <a:t> 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400"/>
                        <a:buFont typeface="Georgia"/>
                        <a:buNone/>
                      </a:pPr>
                      <a:r>
                        <a:rPr b="1" i="0" lang="es-CL" sz="1400" u="none" cap="none" strike="noStrike">
                          <a:solidFill>
                            <a:srgbClr val="FFFFFF"/>
                          </a:solidFill>
                          <a:latin typeface="Georgia"/>
                          <a:ea typeface="Georgia"/>
                          <a:cs typeface="Georgia"/>
                          <a:sym typeface="Georgia"/>
                        </a:rPr>
                        <a:t>TENSES( auxiliaries and verbs)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400"/>
                        <a:buFont typeface="Georgia"/>
                        <a:buNone/>
                      </a:pPr>
                      <a:r>
                        <a:rPr b="1" i="0" lang="es-CL" sz="1400" u="none" cap="none" strike="noStrike">
                          <a:solidFill>
                            <a:srgbClr val="FFFFFF"/>
                          </a:solidFill>
                          <a:latin typeface="Georgia"/>
                          <a:ea typeface="Georgia"/>
                          <a:cs typeface="Georgia"/>
                          <a:sym typeface="Georgia"/>
                        </a:rPr>
                        <a:t> </a:t>
                      </a:r>
                      <a:endParaRPr/>
                    </a:p>
                  </a:txBody>
                  <a:tcPr marT="0" marB="0" marR="68575" marL="68575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400"/>
                        <a:buFont typeface="Georgia"/>
                        <a:buNone/>
                      </a:pPr>
                      <a:r>
                        <a:rPr b="1" i="0" lang="es-CL" sz="1400" u="none" cap="none" strike="noStrike">
                          <a:solidFill>
                            <a:srgbClr val="FFFFFF"/>
                          </a:solidFill>
                          <a:latin typeface="Georgia"/>
                          <a:ea typeface="Georgia"/>
                          <a:cs typeface="Georgia"/>
                          <a:sym typeface="Georgia"/>
                        </a:rPr>
                        <a:t>-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400"/>
                        <a:buFont typeface="Georgia"/>
                        <a:buNone/>
                      </a:pPr>
                      <a:r>
                        <a:rPr b="1" i="0" lang="es-CL" sz="1400" u="none" cap="none" strike="noStrike">
                          <a:solidFill>
                            <a:srgbClr val="FFFFFF"/>
                          </a:solidFill>
                          <a:latin typeface="Georgia"/>
                          <a:ea typeface="Georgia"/>
                          <a:cs typeface="Georgia"/>
                          <a:sym typeface="Georgia"/>
                        </a:rPr>
                        <a:t>-SIMPLE PRESENT: Eg.  I play tennis.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400"/>
                        <a:buFont typeface="Georgia"/>
                        <a:buNone/>
                      </a:pPr>
                      <a:r>
                        <a:rPr b="1" i="0" lang="es-CL" sz="1400" u="none" cap="none" strike="noStrike">
                          <a:solidFill>
                            <a:srgbClr val="FFFFFF"/>
                          </a:solidFill>
                          <a:latin typeface="Georgia"/>
                          <a:ea typeface="Georgia"/>
                          <a:cs typeface="Georgia"/>
                          <a:sym typeface="Georgia"/>
                        </a:rPr>
                        <a:t>-PRESENT PROGRESSIVE: Eg.I am writing.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400"/>
                        <a:buFont typeface="Georgia"/>
                        <a:buNone/>
                      </a:pPr>
                      <a:r>
                        <a:rPr b="1" i="0" lang="es-CL" sz="1400" u="none" cap="none" strike="noStrike">
                          <a:solidFill>
                            <a:srgbClr val="FFFFFF"/>
                          </a:solidFill>
                          <a:latin typeface="Georgia"/>
                          <a:ea typeface="Georgia"/>
                          <a:cs typeface="Georgia"/>
                          <a:sym typeface="Georgia"/>
                        </a:rPr>
                        <a:t>-SIMPLE PAST: Eg. I went to school.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400"/>
                        <a:buFont typeface="Georgia"/>
                        <a:buNone/>
                      </a:pPr>
                      <a:r>
                        <a:rPr b="1" i="0" lang="es-CL" sz="1400" u="none" cap="none" strike="noStrike">
                          <a:solidFill>
                            <a:srgbClr val="FFFFFF"/>
                          </a:solidFill>
                          <a:latin typeface="Georgia"/>
                          <a:ea typeface="Georgia"/>
                          <a:cs typeface="Georgia"/>
                          <a:sym typeface="Georgia"/>
                        </a:rPr>
                        <a:t>-PAST PROGRESSIVE: Eg. I was eating.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400"/>
                        <a:buFont typeface="Georgia"/>
                        <a:buNone/>
                      </a:pPr>
                      <a:r>
                        <a:rPr b="1" i="0" lang="es-CL" sz="1400" u="none" cap="none" strike="noStrike">
                          <a:solidFill>
                            <a:srgbClr val="FFFFFF"/>
                          </a:solidFill>
                          <a:latin typeface="Georgia"/>
                          <a:ea typeface="Georgia"/>
                          <a:cs typeface="Georgia"/>
                          <a:sym typeface="Georgia"/>
                        </a:rPr>
                        <a:t>-FUTURE: Eg. I will travel/I am going to travel.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400"/>
                        <a:buFont typeface="Georgia"/>
                        <a:buNone/>
                      </a:pPr>
                      <a:r>
                        <a:rPr b="1" i="0" lang="es-CL" sz="1400" u="none" cap="none" strike="noStrike">
                          <a:solidFill>
                            <a:srgbClr val="FFFFFF"/>
                          </a:solidFill>
                          <a:latin typeface="Georgia"/>
                          <a:ea typeface="Georgia"/>
                          <a:cs typeface="Georgia"/>
                          <a:sym typeface="Georgia"/>
                        </a:rPr>
                        <a:t>-PRESENT PERFECT: I have lived in Santiago for 10 years.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400"/>
                        <a:buFont typeface="Georgia"/>
                        <a:buNone/>
                      </a:pPr>
                      <a:r>
                        <a:rPr b="1" i="0" lang="es-CL" sz="1400" u="none" cap="none" strike="noStrike">
                          <a:solidFill>
                            <a:srgbClr val="FFFFFF"/>
                          </a:solidFill>
                          <a:latin typeface="Georgia"/>
                          <a:ea typeface="Georgia"/>
                          <a:cs typeface="Georgia"/>
                          <a:sym typeface="Georgia"/>
                        </a:rPr>
                        <a:t> 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400"/>
                        <a:buFont typeface="Georgia"/>
                        <a:buNone/>
                      </a:pPr>
                      <a:r>
                        <a:rPr b="1" i="0" lang="es-CL" sz="1400" u="none" cap="none" strike="noStrike">
                          <a:solidFill>
                            <a:srgbClr val="FFFFFF"/>
                          </a:solidFill>
                          <a:latin typeface="Georgia"/>
                          <a:ea typeface="Georgia"/>
                          <a:cs typeface="Georgia"/>
                          <a:sym typeface="Georgia"/>
                        </a:rPr>
                        <a:t> </a:t>
                      </a:r>
                      <a:endParaRPr/>
                    </a:p>
                  </a:txBody>
                  <a:tcPr marT="0" marB="0" marR="68575" marL="68575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</a:tr>
              <a:tr h="6413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400"/>
                        <a:buFont typeface="Georgia"/>
                        <a:buNone/>
                      </a:pPr>
                      <a:r>
                        <a:rPr b="1" i="0" lang="es-CL" sz="1400" u="none" cap="none" strike="noStrike">
                          <a:solidFill>
                            <a:srgbClr val="FFFFFF"/>
                          </a:solidFill>
                          <a:latin typeface="Georgia"/>
                          <a:ea typeface="Georgia"/>
                          <a:cs typeface="Georgia"/>
                          <a:sym typeface="Georgia"/>
                        </a:rPr>
                        <a:t> 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400"/>
                        <a:buFont typeface="Georgia"/>
                        <a:buNone/>
                      </a:pPr>
                      <a:r>
                        <a:rPr b="1" i="0" lang="es-CL" sz="1400" u="none" cap="none" strike="noStrike">
                          <a:solidFill>
                            <a:srgbClr val="FFFFFF"/>
                          </a:solidFill>
                          <a:latin typeface="Georgia"/>
                          <a:ea typeface="Georgia"/>
                          <a:cs typeface="Georgia"/>
                          <a:sym typeface="Georgia"/>
                        </a:rPr>
                        <a:t>ARTICLE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400"/>
                        <a:buFont typeface="Georgia"/>
                        <a:buNone/>
                      </a:pPr>
                      <a:r>
                        <a:rPr b="1" i="0" lang="es-CL" sz="1400" u="none" cap="none" strike="noStrike">
                          <a:solidFill>
                            <a:srgbClr val="FFFFFF"/>
                          </a:solidFill>
                          <a:latin typeface="Georgia"/>
                          <a:ea typeface="Georgia"/>
                          <a:cs typeface="Georgia"/>
                          <a:sym typeface="Georgia"/>
                        </a:rPr>
                        <a:t> </a:t>
                      </a:r>
                      <a:endParaRPr/>
                    </a:p>
                  </a:txBody>
                  <a:tcPr marT="0" marB="0" marR="68575" marL="68575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Georgia"/>
                        <a:buNone/>
                      </a:pPr>
                      <a:r>
                        <a:rPr b="0" i="0" lang="es-CL" sz="1400" u="none" cap="none" strike="noStrike">
                          <a:solidFill>
                            <a:srgbClr val="000000"/>
                          </a:solidFill>
                          <a:latin typeface="Georgia"/>
                          <a:ea typeface="Georgia"/>
                          <a:cs typeface="Georgia"/>
                          <a:sym typeface="Georgia"/>
                        </a:rPr>
                        <a:t>DEFINITE ARTICLE ( Eg. The)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Georgia"/>
                        <a:buNone/>
                      </a:pPr>
                      <a:r>
                        <a:rPr b="0" i="0" lang="es-CL" sz="1400" u="none" cap="none" strike="noStrike">
                          <a:solidFill>
                            <a:srgbClr val="000000"/>
                          </a:solidFill>
                          <a:latin typeface="Georgia"/>
                          <a:ea typeface="Georgia"/>
                          <a:cs typeface="Georgia"/>
                          <a:sym typeface="Georgia"/>
                        </a:rPr>
                        <a:t>INDEFINITE ARTICLE ( Eg. A/An)</a:t>
                      </a:r>
                      <a:endParaRPr/>
                    </a:p>
                  </a:txBody>
                  <a:tcPr marT="0" marB="0" marR="68575" marL="68575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1D1DA"/>
                    </a:solidFill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400"/>
                        <a:buFont typeface="Georgia"/>
                        <a:buNone/>
                      </a:pPr>
                      <a:r>
                        <a:rPr b="1" i="0" lang="es-CL" sz="1400" u="none" cap="none" strike="noStrike">
                          <a:solidFill>
                            <a:srgbClr val="FFFFFF"/>
                          </a:solidFill>
                          <a:latin typeface="Georgia"/>
                          <a:ea typeface="Georgia"/>
                          <a:cs typeface="Georgia"/>
                          <a:sym typeface="Georgia"/>
                        </a:rPr>
                        <a:t> 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400"/>
                        <a:buFont typeface="Georgia"/>
                        <a:buNone/>
                      </a:pPr>
                      <a:r>
                        <a:rPr b="1" i="0" lang="es-CL" sz="1400" u="none" cap="none" strike="noStrike">
                          <a:solidFill>
                            <a:srgbClr val="FFFFFF"/>
                          </a:solidFill>
                          <a:latin typeface="Georgia"/>
                          <a:ea typeface="Georgia"/>
                          <a:cs typeface="Georgia"/>
                          <a:sym typeface="Georgia"/>
                        </a:rPr>
                        <a:t>NOUNS(Sustantivo)</a:t>
                      </a:r>
                      <a:endParaRPr/>
                    </a:p>
                  </a:txBody>
                  <a:tcPr marT="0" marB="0" marR="68575" marL="68575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Georgia"/>
                        <a:buNone/>
                      </a:pPr>
                      <a:r>
                        <a:rPr b="0" i="0" lang="es-CL" sz="1400" u="none" cap="none" strike="noStrike">
                          <a:solidFill>
                            <a:srgbClr val="000000"/>
                          </a:solidFill>
                          <a:latin typeface="Georgia"/>
                          <a:ea typeface="Georgia"/>
                          <a:cs typeface="Georgia"/>
                          <a:sym typeface="Georgia"/>
                        </a:rPr>
                        <a:t>SINGULAR (Eg. Boy)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Georgia"/>
                        <a:buNone/>
                      </a:pPr>
                      <a:r>
                        <a:rPr b="0" i="0" lang="es-CL" sz="1400" u="none" cap="none" strike="noStrike">
                          <a:solidFill>
                            <a:srgbClr val="000000"/>
                          </a:solidFill>
                          <a:latin typeface="Georgia"/>
                          <a:ea typeface="Georgia"/>
                          <a:cs typeface="Georgia"/>
                          <a:sym typeface="Georgia"/>
                        </a:rPr>
                        <a:t>PLURAL( Eg. Boys)</a:t>
                      </a:r>
                      <a:endParaRPr/>
                    </a:p>
                  </a:txBody>
                  <a:tcPr marT="0" marB="0" marR="68575" marL="68575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9E9ED"/>
                    </a:solidFill>
                  </a:tcPr>
                </a:tc>
              </a:tr>
              <a:tr h="7080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400"/>
                        <a:buFont typeface="Georgia"/>
                        <a:buNone/>
                      </a:pPr>
                      <a:r>
                        <a:rPr b="1" i="0" lang="es-CL" sz="1400" u="none" cap="none" strike="noStrike">
                          <a:solidFill>
                            <a:srgbClr val="FFFFFF"/>
                          </a:solidFill>
                          <a:latin typeface="Georgia"/>
                          <a:ea typeface="Georgia"/>
                          <a:cs typeface="Georgia"/>
                          <a:sym typeface="Georgia"/>
                        </a:rPr>
                        <a:t> 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400"/>
                        <a:buFont typeface="Georgia"/>
                        <a:buNone/>
                      </a:pPr>
                      <a:r>
                        <a:rPr b="1" i="0" lang="es-CL" sz="1400" u="none" cap="none" strike="noStrike">
                          <a:solidFill>
                            <a:srgbClr val="FFFFFF"/>
                          </a:solidFill>
                          <a:latin typeface="Georgia"/>
                          <a:ea typeface="Georgia"/>
                          <a:cs typeface="Georgia"/>
                          <a:sym typeface="Georgia"/>
                        </a:rPr>
                        <a:t>PRONOUNS(Pronombres)</a:t>
                      </a:r>
                      <a:endParaRPr/>
                    </a:p>
                  </a:txBody>
                  <a:tcPr marT="0" marB="0" marR="68575" marL="68575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Georgia"/>
                        <a:buNone/>
                      </a:pPr>
                      <a:r>
                        <a:rPr b="0" i="0" lang="es-CL" sz="1400" u="none" cap="none" strike="noStrike">
                          <a:solidFill>
                            <a:srgbClr val="000000"/>
                          </a:solidFill>
                          <a:latin typeface="Georgia"/>
                          <a:ea typeface="Georgia"/>
                          <a:cs typeface="Georgia"/>
                          <a:sym typeface="Georgia"/>
                        </a:rPr>
                        <a:t>PERSONAL PRONOUNS (Eg. He, she,etc)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Georgia"/>
                        <a:buNone/>
                      </a:pPr>
                      <a:r>
                        <a:rPr b="0" i="0" lang="es-CL" sz="1400" u="none" cap="none" strike="noStrike">
                          <a:solidFill>
                            <a:srgbClr val="000000"/>
                          </a:solidFill>
                          <a:latin typeface="Georgia"/>
                          <a:ea typeface="Georgia"/>
                          <a:cs typeface="Georgia"/>
                          <a:sym typeface="Georgia"/>
                        </a:rPr>
                        <a:t>POSSESSIVE ADJECTIVES (Eg. My, his, her, our, their,your)</a:t>
                      </a:r>
                      <a:endParaRPr/>
                    </a:p>
                  </a:txBody>
                  <a:tcPr marT="0" marB="0" marR="68575" marL="68575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1D1DA"/>
                    </a:solidFill>
                  </a:tcPr>
                </a:tc>
              </a:tr>
              <a:tr h="4556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400"/>
                        <a:buFont typeface="Georgia"/>
                        <a:buNone/>
                      </a:pPr>
                      <a:r>
                        <a:rPr b="1" i="0" lang="es-CL" sz="1400" u="none" cap="none" strike="noStrike">
                          <a:solidFill>
                            <a:srgbClr val="FFFFFF"/>
                          </a:solidFill>
                          <a:latin typeface="Georgia"/>
                          <a:ea typeface="Georgia"/>
                          <a:cs typeface="Georgia"/>
                          <a:sym typeface="Georgia"/>
                        </a:rPr>
                        <a:t> 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400"/>
                        <a:buFont typeface="Georgia"/>
                        <a:buNone/>
                      </a:pPr>
                      <a:r>
                        <a:rPr b="1" i="0" lang="es-CL" sz="1400" u="none" cap="none" strike="noStrike">
                          <a:solidFill>
                            <a:srgbClr val="FFFFFF"/>
                          </a:solidFill>
                          <a:latin typeface="Georgia"/>
                          <a:ea typeface="Georgia"/>
                          <a:cs typeface="Georgia"/>
                          <a:sym typeface="Georgia"/>
                        </a:rPr>
                        <a:t>PREPOSITIONS( Location)</a:t>
                      </a:r>
                      <a:endParaRPr/>
                    </a:p>
                  </a:txBody>
                  <a:tcPr marT="0" marB="0" marR="68575" marL="68575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Georgia"/>
                        <a:buNone/>
                      </a:pPr>
                      <a:r>
                        <a:rPr b="0" i="0" lang="es-CL" sz="1400" u="none" cap="none" strike="noStrike">
                          <a:solidFill>
                            <a:srgbClr val="000000"/>
                          </a:solidFill>
                          <a:latin typeface="Georgia"/>
                          <a:ea typeface="Georgia"/>
                          <a:cs typeface="Georgia"/>
                          <a:sym typeface="Georgia"/>
                        </a:rPr>
                        <a:t>PREPOSITIONS ( Eg. On, in, to, between, under,etc)</a:t>
                      </a:r>
                      <a:endParaRPr/>
                    </a:p>
                  </a:txBody>
                  <a:tcPr marT="0" marB="0" marR="68575" marL="68575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9E9ED"/>
                    </a:solidFill>
                  </a:tcPr>
                </a:tc>
              </a:tr>
              <a:tr h="6397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400"/>
                        <a:buFont typeface="Georgia"/>
                        <a:buNone/>
                      </a:pPr>
                      <a:r>
                        <a:rPr b="1" i="0" lang="es-CL" sz="1400" u="none" cap="none" strike="noStrike">
                          <a:solidFill>
                            <a:srgbClr val="FFFFFF"/>
                          </a:solidFill>
                          <a:latin typeface="Georgia"/>
                          <a:ea typeface="Georgia"/>
                          <a:cs typeface="Georgia"/>
                          <a:sym typeface="Georgia"/>
                        </a:rPr>
                        <a:t> 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400"/>
                        <a:buFont typeface="Georgia"/>
                        <a:buNone/>
                      </a:pPr>
                      <a:r>
                        <a:rPr b="1" i="0" lang="es-CL" sz="1400" u="none" cap="none" strike="noStrike">
                          <a:solidFill>
                            <a:srgbClr val="FFFFFF"/>
                          </a:solidFill>
                          <a:latin typeface="Georgia"/>
                          <a:ea typeface="Georgia"/>
                          <a:cs typeface="Georgia"/>
                          <a:sym typeface="Georgia"/>
                        </a:rPr>
                        <a:t>ADJECTIVES( An attribute to modify a noun)</a:t>
                      </a:r>
                      <a:endParaRPr/>
                    </a:p>
                  </a:txBody>
                  <a:tcPr marT="0" marB="0" marR="68575" marL="68575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Georgia"/>
                        <a:buNone/>
                      </a:pPr>
                      <a:r>
                        <a:rPr b="0" i="0" lang="es-CL" sz="1400" u="none" cap="none" strike="noStrike">
                          <a:solidFill>
                            <a:srgbClr val="000000"/>
                          </a:solidFill>
                          <a:latin typeface="Georgia"/>
                          <a:ea typeface="Georgia"/>
                          <a:cs typeface="Georgia"/>
                          <a:sym typeface="Georgia"/>
                        </a:rPr>
                        <a:t>ADJECTIVES (Eg. Beautiful, bad, sick, expensive, healthy, etc)</a:t>
                      </a:r>
                      <a:endParaRPr/>
                    </a:p>
                  </a:txBody>
                  <a:tcPr marT="0" marB="0" marR="68575" marL="68575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1D1DA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 txBox="1"/>
          <p:nvPr>
            <p:ph type="title"/>
          </p:nvPr>
        </p:nvSpPr>
        <p:spPr>
          <a:xfrm>
            <a:off x="311700" y="227105"/>
            <a:ext cx="8520600" cy="93115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FF8C3C"/>
              </a:buClr>
              <a:buSzPts val="2800"/>
              <a:buFont typeface="Verdana"/>
              <a:buNone/>
            </a:pPr>
            <a:r>
              <a:rPr lang="es-CL" sz="2400"/>
              <a:t>               </a:t>
            </a:r>
            <a:br>
              <a:rPr lang="es-CL" sz="2400"/>
            </a:br>
            <a:r>
              <a:rPr lang="es-CL" sz="2400"/>
              <a:t> Activity 1: </a:t>
            </a:r>
            <a:r>
              <a:rPr lang="es-CL" sz="2400">
                <a:solidFill>
                  <a:srgbClr val="252525"/>
                </a:solidFill>
              </a:rPr>
              <a:t>Introducing yourself</a:t>
            </a:r>
            <a:br>
              <a:rPr lang="es-CL" sz="2400">
                <a:solidFill>
                  <a:srgbClr val="252525"/>
                </a:solidFill>
              </a:rPr>
            </a:br>
            <a:br>
              <a:rPr lang="es-CL" sz="2400">
                <a:solidFill>
                  <a:srgbClr val="252525"/>
                </a:solidFill>
              </a:rPr>
            </a:br>
            <a:r>
              <a:rPr lang="es-CL" sz="2400">
                <a:solidFill>
                  <a:srgbClr val="252525"/>
                </a:solidFill>
              </a:rPr>
              <a:t>Answer the following questions: </a:t>
            </a:r>
            <a:br>
              <a:rPr lang="es-CL" sz="2400">
                <a:solidFill>
                  <a:srgbClr val="252525"/>
                </a:solidFill>
              </a:rPr>
            </a:br>
            <a:br>
              <a:rPr lang="es-CL" sz="2400"/>
            </a:br>
            <a:endParaRPr>
              <a:solidFill>
                <a:srgbClr val="252525"/>
              </a:solidFill>
            </a:endParaRPr>
          </a:p>
        </p:txBody>
      </p:sp>
      <p:sp>
        <p:nvSpPr>
          <p:cNvPr id="89" name="Google Shape;89;p1"/>
          <p:cNvSpPr txBox="1"/>
          <p:nvPr>
            <p:ph idx="1" type="body"/>
          </p:nvPr>
        </p:nvSpPr>
        <p:spPr>
          <a:xfrm>
            <a:off x="291314" y="1229991"/>
            <a:ext cx="8492434" cy="470158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11430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  <a:p>
            <a:pPr indent="-342900" lvl="0" marL="571500" rtl="0" algn="l">
              <a:spcBef>
                <a:spcPts val="0"/>
              </a:spcBef>
              <a:spcAft>
                <a:spcPts val="0"/>
              </a:spcAft>
              <a:buSzPts val="1800"/>
              <a:buFont typeface="Verdana"/>
              <a:buNone/>
            </a:pPr>
            <a:r>
              <a:t/>
            </a:r>
            <a:endParaRPr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457200" lvl="0" marL="571500" rtl="0" algn="l">
              <a:spcBef>
                <a:spcPts val="0"/>
              </a:spcBef>
              <a:spcAft>
                <a:spcPts val="0"/>
              </a:spcAft>
              <a:buSzPts val="1800"/>
              <a:buFont typeface="Verdana"/>
              <a:buAutoNum type="arabicPeriod"/>
            </a:pPr>
            <a:r>
              <a:rPr lang="es-CL"/>
              <a:t>What is your name?</a:t>
            </a:r>
            <a:endParaRPr/>
          </a:p>
          <a:p>
            <a:pPr indent="-457200" lvl="0" marL="571500" rtl="0" algn="l">
              <a:spcBef>
                <a:spcPts val="0"/>
              </a:spcBef>
              <a:spcAft>
                <a:spcPts val="0"/>
              </a:spcAft>
              <a:buSzPts val="1800"/>
              <a:buFont typeface="Verdana"/>
              <a:buAutoNum type="arabicPeriod"/>
            </a:pPr>
            <a:r>
              <a:rPr lang="es-CL"/>
              <a:t>How old are you?</a:t>
            </a:r>
            <a:endParaRPr/>
          </a:p>
          <a:p>
            <a:pPr indent="-457200" lvl="0" marL="571500" rtl="0" algn="l">
              <a:spcBef>
                <a:spcPts val="0"/>
              </a:spcBef>
              <a:spcAft>
                <a:spcPts val="0"/>
              </a:spcAft>
              <a:buSzPts val="1800"/>
              <a:buFont typeface="Verdana"/>
              <a:buAutoNum type="arabicPeriod"/>
            </a:pPr>
            <a:r>
              <a:rPr lang="es-CL"/>
              <a:t>Where are you from?</a:t>
            </a:r>
            <a:endParaRPr/>
          </a:p>
          <a:p>
            <a:pPr indent="-457200" lvl="0" marL="571500" rtl="0" algn="l">
              <a:spcBef>
                <a:spcPts val="0"/>
              </a:spcBef>
              <a:spcAft>
                <a:spcPts val="0"/>
              </a:spcAft>
              <a:buSzPts val="1800"/>
              <a:buFont typeface="Verdana"/>
              <a:buAutoNum type="arabicPeriod"/>
            </a:pPr>
            <a:r>
              <a:rPr lang="es-CL"/>
              <a:t>Where do you live?</a:t>
            </a:r>
            <a:endParaRPr/>
          </a:p>
          <a:p>
            <a:pPr indent="-457200" lvl="0" marL="571500" rtl="0" algn="l">
              <a:spcBef>
                <a:spcPts val="0"/>
              </a:spcBef>
              <a:spcAft>
                <a:spcPts val="0"/>
              </a:spcAft>
              <a:buSzPts val="1800"/>
              <a:buFont typeface="Verdana"/>
              <a:buAutoNum type="arabicPeriod"/>
            </a:pPr>
            <a:r>
              <a:rPr lang="es-CL"/>
              <a:t>Do you have brothers or sisters?</a:t>
            </a:r>
            <a:endParaRPr/>
          </a:p>
          <a:p>
            <a:pPr indent="-457200" lvl="0" marL="571500" rtl="0" algn="l">
              <a:spcBef>
                <a:spcPts val="0"/>
              </a:spcBef>
              <a:spcAft>
                <a:spcPts val="0"/>
              </a:spcAft>
              <a:buSzPts val="1800"/>
              <a:buFont typeface="Verdana"/>
              <a:buAutoNum type="arabicPeriod"/>
            </a:pPr>
            <a:r>
              <a:rPr lang="es-CL"/>
              <a:t>Who do you live with?</a:t>
            </a:r>
            <a:endParaRPr/>
          </a:p>
          <a:p>
            <a:pPr indent="-457200" lvl="0" marL="571500" rtl="0" algn="l">
              <a:spcBef>
                <a:spcPts val="0"/>
              </a:spcBef>
              <a:spcAft>
                <a:spcPts val="0"/>
              </a:spcAft>
              <a:buSzPts val="1800"/>
              <a:buFont typeface="Verdana"/>
              <a:buAutoNum type="arabicPeriod"/>
            </a:pPr>
            <a:r>
              <a:rPr lang="es-CL"/>
              <a:t>Name something you like and something you don’t like</a:t>
            </a:r>
            <a:endParaRPr/>
          </a:p>
          <a:p>
            <a:pPr indent="-342900" lvl="0" marL="571500" rtl="0" algn="l">
              <a:spcBef>
                <a:spcPts val="0"/>
              </a:spcBef>
              <a:spcAft>
                <a:spcPts val="0"/>
              </a:spcAft>
              <a:buSzPts val="1800"/>
              <a:buFont typeface="Verdana"/>
              <a:buNone/>
            </a:pPr>
            <a:r>
              <a:t/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Spearmint">
  <a:themeElements>
    <a:clrScheme name="Spearmint">
      <a:dk1>
        <a:srgbClr val="202729"/>
      </a:dk1>
      <a:lt1>
        <a:srgbClr val="FFFFFF"/>
      </a:lt1>
      <a:dk2>
        <a:srgbClr val="4BA173"/>
      </a:dk2>
      <a:lt2>
        <a:srgbClr val="63D297"/>
      </a:lt2>
      <a:accent1>
        <a:srgbClr val="353744"/>
      </a:accent1>
      <a:accent2>
        <a:srgbClr val="424242"/>
      </a:accent2>
      <a:accent3>
        <a:srgbClr val="616161"/>
      </a:accent3>
      <a:accent4>
        <a:srgbClr val="999999"/>
      </a:accent4>
      <a:accent5>
        <a:srgbClr val="FF5252"/>
      </a:accent5>
      <a:accent6>
        <a:srgbClr val="FFF176"/>
      </a:accent6>
      <a:hlink>
        <a:srgbClr val="FF5252"/>
      </a:hlink>
      <a:folHlink>
        <a:srgbClr val="FF525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a de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2020-04-13T15:53:05Z</dcterms:created>
  <dc:creator>Usuario</dc:creator>
</cp:coreProperties>
</file>