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gGqJSSN0p4a7CG65beA494rpWx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b="0" i="0" lang="es-C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3" name="Google Shape;93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5" name="Google Shape;105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1" name="Google Shape;111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7" name="Google Shape;117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1"/>
          <p:cNvSpPr txBox="1"/>
          <p:nvPr>
            <p:ph type="ctrTitle"/>
          </p:nvPr>
        </p:nvSpPr>
        <p:spPr>
          <a:xfrm>
            <a:off x="342900" y="4960137"/>
            <a:ext cx="5829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1"/>
          <p:cNvSpPr txBox="1"/>
          <p:nvPr>
            <p:ph idx="1" type="subTitle"/>
          </p:nvPr>
        </p:nvSpPr>
        <p:spPr>
          <a:xfrm>
            <a:off x="6457950" y="4960137"/>
            <a:ext cx="2400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0C0C0C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21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1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1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cxnSp>
        <p:nvCxnSpPr>
          <p:cNvPr id="22" name="Google Shape;22;p21"/>
          <p:cNvCxnSpPr/>
          <p:nvPr/>
        </p:nvCxnSpPr>
        <p:spPr>
          <a:xfrm rot="10800000">
            <a:off x="629013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rgbClr val="739A2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21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0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0"/>
          <p:cNvSpPr txBox="1"/>
          <p:nvPr>
            <p:ph idx="1" type="body"/>
          </p:nvPr>
        </p:nvSpPr>
        <p:spPr>
          <a:xfrm rot="5400000">
            <a:off x="2401444" y="652653"/>
            <a:ext cx="4023360" cy="729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81" name="Google Shape;81;p30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0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0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1"/>
          <p:cNvSpPr txBox="1"/>
          <p:nvPr>
            <p:ph type="title"/>
          </p:nvPr>
        </p:nvSpPr>
        <p:spPr>
          <a:xfrm rot="5400000">
            <a:off x="4824414" y="2481263"/>
            <a:ext cx="5410200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45700" spcFirstLastPara="1" rIns="45700" wrap="square" tIns="9142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1"/>
          <p:cNvSpPr txBox="1"/>
          <p:nvPr>
            <p:ph idx="1" type="body"/>
          </p:nvPr>
        </p:nvSpPr>
        <p:spPr>
          <a:xfrm rot="5400000">
            <a:off x="881064" y="623888"/>
            <a:ext cx="5410200" cy="5686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87" name="Google Shape;87;p31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1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1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cxnSp>
        <p:nvCxnSpPr>
          <p:cNvPr id="90" name="Google Shape;90;p31"/>
          <p:cNvCxnSpPr/>
          <p:nvPr/>
        </p:nvCxnSpPr>
        <p:spPr>
          <a:xfrm rot="10800000">
            <a:off x="7543800" y="173563"/>
            <a:ext cx="0" cy="6858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2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2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27" name="Google Shape;27;p22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2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2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3"/>
          <p:cNvSpPr txBox="1"/>
          <p:nvPr>
            <p:ph type="title"/>
          </p:nvPr>
        </p:nvSpPr>
        <p:spPr>
          <a:xfrm>
            <a:off x="342900" y="4960137"/>
            <a:ext cx="5829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  <a:defRPr b="0"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3"/>
          <p:cNvSpPr txBox="1"/>
          <p:nvPr>
            <p:ph idx="1" type="body"/>
          </p:nvPr>
        </p:nvSpPr>
        <p:spPr>
          <a:xfrm>
            <a:off x="6457950" y="4960137"/>
            <a:ext cx="2400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23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3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3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sp>
        <p:nvSpPr>
          <p:cNvPr id="36" name="Google Shape;36;p23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7" name="Google Shape;37;p23"/>
          <p:cNvCxnSpPr/>
          <p:nvPr/>
        </p:nvCxnSpPr>
        <p:spPr>
          <a:xfrm rot="10800000">
            <a:off x="629013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4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4"/>
          <p:cNvSpPr txBox="1"/>
          <p:nvPr>
            <p:ph idx="1" type="body"/>
          </p:nvPr>
        </p:nvSpPr>
        <p:spPr>
          <a:xfrm>
            <a:off x="768096" y="2286000"/>
            <a:ext cx="35661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41" name="Google Shape;41;p24"/>
          <p:cNvSpPr txBox="1"/>
          <p:nvPr>
            <p:ph idx="2" type="body"/>
          </p:nvPr>
        </p:nvSpPr>
        <p:spPr>
          <a:xfrm>
            <a:off x="4491990" y="2286000"/>
            <a:ext cx="35661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4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5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5"/>
          <p:cNvSpPr txBox="1"/>
          <p:nvPr>
            <p:ph idx="1" type="body"/>
          </p:nvPr>
        </p:nvSpPr>
        <p:spPr>
          <a:xfrm>
            <a:off x="768096" y="2179636"/>
            <a:ext cx="3566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25"/>
          <p:cNvSpPr txBox="1"/>
          <p:nvPr>
            <p:ph idx="2" type="body"/>
          </p:nvPr>
        </p:nvSpPr>
        <p:spPr>
          <a:xfrm>
            <a:off x="768096" y="2967788"/>
            <a:ext cx="356616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49" name="Google Shape;49;p25"/>
          <p:cNvSpPr txBox="1"/>
          <p:nvPr>
            <p:ph idx="3" type="body"/>
          </p:nvPr>
        </p:nvSpPr>
        <p:spPr>
          <a:xfrm>
            <a:off x="4491990" y="2179636"/>
            <a:ext cx="3566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25"/>
          <p:cNvSpPr txBox="1"/>
          <p:nvPr>
            <p:ph idx="4" type="body"/>
          </p:nvPr>
        </p:nvSpPr>
        <p:spPr>
          <a:xfrm>
            <a:off x="4491990" y="2967788"/>
            <a:ext cx="356616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5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6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6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7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7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7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8"/>
          <p:cNvSpPr txBox="1"/>
          <p:nvPr>
            <p:ph type="title"/>
          </p:nvPr>
        </p:nvSpPr>
        <p:spPr>
          <a:xfrm>
            <a:off x="768096" y="471509"/>
            <a:ext cx="329184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600"/>
              <a:buFont typeface="Twentieth Century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8"/>
          <p:cNvSpPr txBox="1"/>
          <p:nvPr>
            <p:ph idx="1" type="body"/>
          </p:nvPr>
        </p:nvSpPr>
        <p:spPr>
          <a:xfrm>
            <a:off x="4286250" y="822960"/>
            <a:ext cx="4258818" cy="5184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 "/>
              <a:defRPr sz="20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🢝"/>
              <a:defRPr sz="1600"/>
            </a:lvl2pPr>
            <a:lvl3pPr indent="-3048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3pPr>
            <a:lvl4pPr indent="-3048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4pPr>
            <a:lvl5pPr indent="-3048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5pPr>
            <a:lvl6pPr indent="-3048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6pPr>
            <a:lvl7pPr indent="-3048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7pPr>
            <a:lvl8pPr indent="-3048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8pPr>
            <a:lvl9pPr indent="-3048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00"/>
              <a:buChar char="🢝"/>
              <a:defRPr sz="1200"/>
            </a:lvl9pPr>
          </a:lstStyle>
          <a:p/>
        </p:txBody>
      </p:sp>
      <p:sp>
        <p:nvSpPr>
          <p:cNvPr id="66" name="Google Shape;66;p28"/>
          <p:cNvSpPr txBox="1"/>
          <p:nvPr>
            <p:ph idx="2" type="body"/>
          </p:nvPr>
        </p:nvSpPr>
        <p:spPr>
          <a:xfrm>
            <a:off x="768096" y="2257506"/>
            <a:ext cx="3291840" cy="37622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28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8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8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9"/>
          <p:cNvSpPr txBox="1"/>
          <p:nvPr>
            <p:ph type="title"/>
          </p:nvPr>
        </p:nvSpPr>
        <p:spPr>
          <a:xfrm>
            <a:off x="342900" y="4960138"/>
            <a:ext cx="5829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9"/>
          <p:cNvSpPr/>
          <p:nvPr>
            <p:ph idx="2" type="pic"/>
          </p:nvPr>
        </p:nvSpPr>
        <p:spPr>
          <a:xfrm>
            <a:off x="0" y="-1"/>
            <a:ext cx="9141714" cy="4572000"/>
          </a:xfrm>
          <a:prstGeom prst="rect">
            <a:avLst/>
          </a:prstGeom>
          <a:solidFill>
            <a:srgbClr val="C1DF87"/>
          </a:solidFill>
          <a:ln>
            <a:noFill/>
          </a:ln>
        </p:spPr>
      </p:sp>
      <p:sp>
        <p:nvSpPr>
          <p:cNvPr id="73" name="Google Shape;73;p29"/>
          <p:cNvSpPr txBox="1"/>
          <p:nvPr>
            <p:ph idx="1" type="body"/>
          </p:nvPr>
        </p:nvSpPr>
        <p:spPr>
          <a:xfrm>
            <a:off x="6457950" y="4960138"/>
            <a:ext cx="2400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50"/>
              <a:buNone/>
              <a:defRPr sz="750"/>
            </a:lvl9pPr>
          </a:lstStyle>
          <a:p/>
        </p:txBody>
      </p:sp>
      <p:sp>
        <p:nvSpPr>
          <p:cNvPr id="74" name="Google Shape;74;p29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9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9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cxnSp>
        <p:nvCxnSpPr>
          <p:cNvPr id="77" name="Google Shape;77;p29"/>
          <p:cNvCxnSpPr/>
          <p:nvPr/>
        </p:nvCxnSpPr>
        <p:spPr>
          <a:xfrm rot="10800000">
            <a:off x="629013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  <a:defRPr b="0" i="0" sz="44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0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wentieth Century"/>
              <a:buChar char=" 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302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🢝"/>
              <a:defRPr b="0" i="0" sz="16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048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048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048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048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048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2" name="Google Shape;12;p20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3" name="Google Shape;13;p20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4" name="Google Shape;14;p20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Twentieth Century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cxnSp>
        <p:nvCxnSpPr>
          <p:cNvPr id="15" name="Google Shape;15;p20"/>
          <p:cNvCxnSpPr/>
          <p:nvPr/>
        </p:nvCxnSpPr>
        <p:spPr>
          <a:xfrm rot="10800000">
            <a:off x="571500" y="826324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ctrTitle"/>
          </p:nvPr>
        </p:nvSpPr>
        <p:spPr>
          <a:xfrm>
            <a:off x="342900" y="4960137"/>
            <a:ext cx="5829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4500"/>
              <a:buFont typeface="Verdana"/>
              <a:buNone/>
            </a:pPr>
            <a:r>
              <a:rPr lang="es-CL"/>
              <a:t>UNIT 4:PRONOUN PRACTICE</a:t>
            </a:r>
            <a:endParaRPr/>
          </a:p>
        </p:txBody>
      </p:sp>
      <p:sp>
        <p:nvSpPr>
          <p:cNvPr id="96" name="Google Shape;96;p15"/>
          <p:cNvSpPr txBox="1"/>
          <p:nvPr>
            <p:ph idx="1" type="subTitle"/>
          </p:nvPr>
        </p:nvSpPr>
        <p:spPr>
          <a:xfrm>
            <a:off x="6457950" y="4960137"/>
            <a:ext cx="2400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rmAutofit/>
          </a:bodyPr>
          <a:lstStyle/>
          <a:p>
            <a:pPr indent="0" lvl="0" marL="3657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ct val="90909"/>
              <a:buFont typeface="Verdana"/>
              <a:buNone/>
            </a:pPr>
            <a:r>
              <a:rPr b="0" lang="es-CL"/>
              <a:t>I.	WRITE THE CORRECT PRONOUN FORM ON THE LINE TO COMPLETE THE SENTENCE.</a:t>
            </a:r>
            <a:endParaRPr b="0"/>
          </a:p>
        </p:txBody>
      </p:sp>
      <p:sp>
        <p:nvSpPr>
          <p:cNvPr id="102" name="Google Shape;102;p16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265176" lvl="0" marL="26517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89"/>
              <a:buChar char="●"/>
            </a:pPr>
            <a:r>
              <a:rPr lang="es-CL"/>
              <a:t>1. Samuel is in my class. </a:t>
            </a:r>
            <a:r>
              <a:rPr lang="es-CL" u="sng"/>
              <a:t>                      </a:t>
            </a:r>
            <a:r>
              <a:rPr lang="es-CL"/>
              <a:t>(He/Him) is my friend.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489"/>
              <a:buNone/>
            </a:pPr>
            <a:r>
              <a:rPr lang="es-CL"/>
              <a:t> </a:t>
            </a:r>
            <a:endParaRPr/>
          </a:p>
          <a:p>
            <a:pPr indent="-265176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489"/>
              <a:buChar char="●"/>
            </a:pPr>
            <a:r>
              <a:rPr lang="es-CL"/>
              <a:t>2. My mother and I bought some things at the store. The store will deliver them to___________(we/us).</a:t>
            </a:r>
            <a:r>
              <a:rPr lang="es-CL" u="sng"/>
              <a:t>                          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489"/>
              <a:buNone/>
            </a:pPr>
            <a:r>
              <a:rPr lang="es-CL"/>
              <a:t> </a:t>
            </a:r>
            <a:endParaRPr/>
          </a:p>
          <a:p>
            <a:pPr indent="-265176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489"/>
              <a:buChar char="●"/>
            </a:pPr>
            <a:r>
              <a:rPr lang="es-CL"/>
              <a:t>3. I baked a cake for Grandma Shirley. I couldn’t wait until Sunday to give it to</a:t>
            </a:r>
            <a:r>
              <a:rPr lang="es-CL" u="sng"/>
              <a:t>                       </a:t>
            </a:r>
            <a:r>
              <a:rPr lang="es-CL"/>
              <a:t> (she/her).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489"/>
              <a:buNone/>
            </a:pPr>
            <a:r>
              <a:rPr lang="es-CL"/>
              <a:t> </a:t>
            </a:r>
            <a:endParaRPr/>
          </a:p>
          <a:p>
            <a:pPr indent="-265176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489"/>
              <a:buChar char="●"/>
            </a:pPr>
            <a:r>
              <a:rPr lang="es-CL"/>
              <a:t>4. Uncle Joe is coming to visit in December. </a:t>
            </a:r>
            <a:r>
              <a:rPr lang="es-CL" u="sng"/>
              <a:t>                </a:t>
            </a:r>
            <a:r>
              <a:rPr lang="es-CL"/>
              <a:t>(He/Him) will stay in our guest room.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489"/>
              <a:buNone/>
            </a:pPr>
            <a:r>
              <a:rPr lang="es-CL"/>
              <a:t> </a:t>
            </a:r>
            <a:endParaRPr/>
          </a:p>
          <a:p>
            <a:pPr indent="-265176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489"/>
              <a:buChar char="●"/>
            </a:pPr>
            <a:r>
              <a:rPr lang="es-CL"/>
              <a:t>5. We are taking a trip New York. Our neighbor is going to watch our house for________ (we/us).</a:t>
            </a:r>
            <a:r>
              <a:rPr lang="es-CL" u="sng"/>
              <a:t>         </a:t>
            </a:r>
            <a:endParaRPr/>
          </a:p>
          <a:p>
            <a:pPr indent="-165607" lvl="0" marL="265176" rtl="0" algn="l">
              <a:lnSpc>
                <a:spcPct val="90000"/>
              </a:lnSpc>
              <a:spcBef>
                <a:spcPts val="250"/>
              </a:spcBef>
              <a:spcAft>
                <a:spcPts val="1200"/>
              </a:spcAft>
              <a:buSzPts val="248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ct val="90909"/>
              <a:buFont typeface="Verdana"/>
              <a:buNone/>
            </a:pPr>
            <a:r>
              <a:rPr b="0" lang="es-CL"/>
              <a:t>I.	WRITE THE CORRECT PRONOUN FORM ON THE LINE TO COMPLETE THE SENTENCE.</a:t>
            </a:r>
            <a:endParaRPr b="0"/>
          </a:p>
        </p:txBody>
      </p:sp>
      <p:sp>
        <p:nvSpPr>
          <p:cNvPr id="108" name="Google Shape;108;p17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92500" lnSpcReduction="10000"/>
          </a:bodyPr>
          <a:lstStyle/>
          <a:p>
            <a:pPr indent="-265175" lvl="0" marL="26517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4443"/>
              <a:buChar char="●"/>
            </a:pPr>
            <a:r>
              <a:rPr lang="es-CL"/>
              <a:t>6. Andrew and his sister will arrive on the next plane. I am going to pick</a:t>
            </a:r>
            <a:r>
              <a:rPr lang="es-CL" u="sng"/>
              <a:t>                     </a:t>
            </a:r>
            <a:r>
              <a:rPr lang="es-CL"/>
              <a:t> (they/them) up.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ct val="124443"/>
              <a:buNone/>
            </a:pPr>
            <a:r>
              <a:t/>
            </a:r>
            <a:endParaRPr/>
          </a:p>
          <a:p>
            <a:pPr indent="-265175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ct val="124443"/>
              <a:buChar char="●"/>
            </a:pPr>
            <a:r>
              <a:rPr lang="es-CL"/>
              <a:t>7. Next summer, Eric is taking the train to Oregon. </a:t>
            </a:r>
            <a:r>
              <a:rPr lang="es-CL" u="sng"/>
              <a:t>               </a:t>
            </a:r>
            <a:r>
              <a:rPr lang="es-CL"/>
              <a:t>(He/Him) already bought the train tickets.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ct val="124443"/>
              <a:buNone/>
            </a:pPr>
            <a:r>
              <a:rPr lang="es-CL"/>
              <a:t> </a:t>
            </a:r>
            <a:endParaRPr/>
          </a:p>
          <a:p>
            <a:pPr indent="-265175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ct val="124443"/>
              <a:buChar char="●"/>
            </a:pPr>
            <a:r>
              <a:rPr lang="es-CL"/>
              <a:t>8. Studying for school is important to Vanessa. </a:t>
            </a:r>
            <a:r>
              <a:rPr lang="es-CL" u="sng"/>
              <a:t>              </a:t>
            </a:r>
            <a:r>
              <a:rPr lang="es-CL"/>
              <a:t>(She/Her) wants to get good grades this year.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ct val="124443"/>
              <a:buNone/>
            </a:pPr>
            <a:r>
              <a:rPr lang="es-CL"/>
              <a:t> </a:t>
            </a:r>
            <a:endParaRPr/>
          </a:p>
          <a:p>
            <a:pPr indent="-265175" lvl="0" marL="265176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ct val="124443"/>
              <a:buChar char="●"/>
            </a:pPr>
            <a:r>
              <a:rPr lang="es-CL"/>
              <a:t>9. The TV and the stereo were not working correctly. My dad asked the man to repair ­­­­­____ (they/them). </a:t>
            </a:r>
            <a:r>
              <a:rPr lang="es-CL" u="sng"/>
              <a:t>                                        </a:t>
            </a:r>
            <a:r>
              <a:rPr lang="es-CL"/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ct val="124443"/>
              <a:buNone/>
            </a:pPr>
            <a:r>
              <a:rPr lang="es-CL"/>
              <a:t> </a:t>
            </a:r>
            <a:endParaRPr/>
          </a:p>
          <a:p>
            <a:pPr indent="-265175" lvl="0" marL="265176" rtl="0" algn="l">
              <a:lnSpc>
                <a:spcPct val="90000"/>
              </a:lnSpc>
              <a:spcBef>
                <a:spcPts val="250"/>
              </a:spcBef>
              <a:spcAft>
                <a:spcPts val="1200"/>
              </a:spcAft>
              <a:buSzPct val="124443"/>
              <a:buChar char="●"/>
            </a:pPr>
            <a:r>
              <a:rPr lang="es-CL"/>
              <a:t>10. We’re planning to go to the movies on tomorrow. Would you like to come with _________(we/us?)</a:t>
            </a:r>
            <a:r>
              <a:rPr lang="es-CL" u="sng"/>
              <a:t>                                        </a:t>
            </a:r>
            <a:r>
              <a:rPr lang="es-CL"/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</a:pPr>
            <a:r>
              <a:rPr lang="es-CL"/>
              <a:t>II. 	CROSS OUT THE WRONG WORD.</a:t>
            </a:r>
            <a:endParaRPr/>
          </a:p>
        </p:txBody>
      </p:sp>
      <p:sp>
        <p:nvSpPr>
          <p:cNvPr id="114" name="Google Shape;114;p18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342900" lvl="0" marL="3429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40"/>
              <a:buFont typeface="Verdana"/>
              <a:buAutoNum type="arabicPeriod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It ´s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their / theirs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 problem, not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our / ours.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This is a nice camera. Is it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your/ yours?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My jacket is bigger than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hers / her.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Can I use your computer?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Our /Ours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 is broken.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Veronica is going out with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her /hers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 friends this evening.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They have 2 children but I don’t know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their/ theirs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 names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</a:pPr>
            <a:r>
              <a:rPr lang="es-CL"/>
              <a:t>II. 	CROSS OUT THE WRONG WORD.</a:t>
            </a:r>
            <a:endParaRPr/>
          </a:p>
        </p:txBody>
      </p:sp>
      <p:sp>
        <p:nvSpPr>
          <p:cNvPr id="120" name="Google Shape;120;p19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514350" lvl="0" marL="51435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240"/>
              <a:buFont typeface="Verdana"/>
              <a:buAutoNum type="arabicPeriod" startAt="7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Whose books are these?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Your / Yours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 or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my / mine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?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 startAt="7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That is not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mine / my 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cell phone.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My / Mine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 is black. 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 startAt="7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Some people talk about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their /theirs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 job all the time.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 startAt="7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Did your sister pass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her/ hers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 exams?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 startAt="7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Where are my keys? Where did I put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them/ they?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Verdana"/>
              <a:buAutoNum type="arabicPeriod" startAt="7"/>
            </a:pPr>
            <a:r>
              <a:rPr lang="es-CL">
                <a:latin typeface="Arial"/>
                <a:ea typeface="Arial"/>
                <a:cs typeface="Arial"/>
                <a:sym typeface="Arial"/>
              </a:rPr>
              <a:t>This letter is for Bill. Can you give it to </a:t>
            </a:r>
            <a:r>
              <a:rPr lang="es-CL" u="sng">
                <a:latin typeface="Arial"/>
                <a:ea typeface="Arial"/>
                <a:cs typeface="Arial"/>
                <a:sym typeface="Arial"/>
              </a:rPr>
              <a:t>he / him</a:t>
            </a:r>
            <a:r>
              <a:rPr lang="es-CL">
                <a:latin typeface="Arial"/>
                <a:ea typeface="Arial"/>
                <a:cs typeface="Arial"/>
                <a:sym typeface="Arial"/>
              </a:rPr>
              <a:t>?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Integral">
  <a:themeElements>
    <a:clrScheme name="Integral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2020-03-24T23:11:59Z</dcterms:created>
  <dc:creator>Usuario</dc:creator>
</cp:coreProperties>
</file>