
<file path=[Content_Types].xml><?xml version="1.0" encoding="utf-8"?>
<Types xmlns="http://schemas.openxmlformats.org/package/2006/content-types">
  <Default ContentType="application/vnd.openxmlformats-officedocument.vmlDrawing" Extension="vml"/>
  <Default ContentType="application/xml" Extension="xml"/>
  <Default ContentType="image/png" Extension="png"/>
  <Default ContentType="application/vnd.openxmlformats-officedocument.wordprocessingml.document" Extension="docx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wordprocessingml.document" PartName="/ppt/embeddings/Microsoft_Office_Word_Document2.docx"/>
  <Override ContentType="application/vnd.openxmlformats-officedocument.wordprocessingml.document" PartName="/ppt/embeddings/Microsoft_Office_Word_Document1.docx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41" roundtripDataSignature="AMtx7mi3Rk/POxiX42bWAiQ4yGTkrvrx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FD8E750-D858-4CB7-AA81-433690D79AC2}">
  <a:tblStyle styleId="{4FD8E750-D858-4CB7-AA81-433690D79AC2}" styleName="Table_0">
    <a:wholeTbl>
      <a:tcTxStyle b="off" i="off">
        <a:font>
          <a:latin typeface="Verdana"/>
          <a:ea typeface="Verdana"/>
          <a:cs typeface="Verdana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CE6"/>
          </a:solidFill>
        </a:fill>
      </a:tcStyle>
    </a:wholeTbl>
    <a:band1H>
      <a:tcTxStyle b="off" i="off"/>
      <a:tcStyle>
        <a:fill>
          <a:solidFill>
            <a:srgbClr val="F9D7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F9D7CA"/>
          </a:solidFill>
        </a:fill>
      </a:tcStyle>
    </a:band1V>
    <a:band2V>
      <a:tcTxStyle b="off" i="off"/>
    </a:band2V>
    <a:lastCol>
      <a:tcTxStyle b="on" i="off">
        <a:font>
          <a:latin typeface="Verdana"/>
          <a:ea typeface="Verdana"/>
          <a:cs typeface="Verdana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Verdana"/>
          <a:ea typeface="Verdana"/>
          <a:cs typeface="Verdana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C3932B5B-4AAE-4886-A52D-ACA97732ABE2}" styleName="Table_1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1" Type="http://customschemas.google.com/relationships/presentationmetadata" Target="meta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C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2" name="Google Shape;15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8" name="Google Shape;15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3" name="Google Shape;16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8" name="Google Shape;16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4" name="Google Shape;174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1" name="Google Shape;18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8" name="Google Shape;18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5" name="Google Shape;195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01" name="Google Shape;201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11" name="Google Shape;211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21" name="Google Shape;221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7" name="Google Shape;227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3" name="Google Shape;233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4" name="Google Shape;244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9" name="Google Shape;249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4" name="Google Shape;254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9" name="Google Shape;259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4" name="Google Shape;264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0" name="Google Shape;270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6" name="Google Shape;276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2" name="Google Shape;282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7" name="Google Shape;287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2" name="Google Shape;292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Google Shape;19;p36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fmla="val 4578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" name="Google Shape;20;p36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4500"/>
              <a:buFont typeface="Verdana"/>
              <a:buNone/>
              <a:defRPr b="1" sz="4500">
                <a:solidFill>
                  <a:srgbClr val="FF8C3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6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8766F"/>
                </a:solidFill>
              </a:defRPr>
            </a:lvl1pPr>
            <a:lvl2pPr lvl="1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None/>
              <a:defRPr/>
            </a:lvl4pPr>
            <a:lvl5pPr lvl="4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2" name="Google Shape;22;p36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6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6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5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5"/>
          <p:cNvSpPr txBox="1"/>
          <p:nvPr>
            <p:ph idx="1" type="body"/>
          </p:nvPr>
        </p:nvSpPr>
        <p:spPr>
          <a:xfrm rot="5400000">
            <a:off x="2500884" y="-1467612"/>
            <a:ext cx="4187952" cy="8183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4" name="Google Shape;84;p45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5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45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6"/>
          <p:cNvSpPr txBox="1"/>
          <p:nvPr>
            <p:ph type="title"/>
          </p:nvPr>
        </p:nvSpPr>
        <p:spPr>
          <a:xfrm rot="5400000">
            <a:off x="4991100" y="2171704"/>
            <a:ext cx="5257799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46"/>
          <p:cNvSpPr txBox="1"/>
          <p:nvPr>
            <p:ph idx="1" type="body"/>
          </p:nvPr>
        </p:nvSpPr>
        <p:spPr>
          <a:xfrm rot="5400000">
            <a:off x="876300" y="190503"/>
            <a:ext cx="5257801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90" name="Google Shape;90;p46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46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46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7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7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8" name="Google Shape;28;p37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7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7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showMasterSp="0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8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3" name="Google Shape;33;p38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" name="Google Shape;34;p38"/>
          <p:cNvSpPr txBox="1"/>
          <p:nvPr>
            <p:ph type="title"/>
          </p:nvPr>
        </p:nvSpPr>
        <p:spPr>
          <a:xfrm>
            <a:off x="468344" y="4928616"/>
            <a:ext cx="8183880" cy="6766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3600"/>
              <a:buFont typeface="Verdana"/>
              <a:buNone/>
              <a:defRPr b="0" sz="3600" cap="none">
                <a:solidFill>
                  <a:srgbClr val="78766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8"/>
          <p:cNvSpPr txBox="1"/>
          <p:nvPr>
            <p:ph idx="1" type="body"/>
          </p:nvPr>
        </p:nvSpPr>
        <p:spPr>
          <a:xfrm>
            <a:off x="468344" y="5624484"/>
            <a:ext cx="8183880" cy="420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18850" spcFirstLastPara="1" rIns="91425" wrap="square" tIns="0">
            <a:normAutofit/>
          </a:bodyPr>
          <a:lstStyle>
            <a:lvl1pPr indent="-228600" lvl="0" marL="457200" marR="365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  <a:defRPr b="0" sz="1800">
                <a:solidFill>
                  <a:srgbClr val="B75C00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568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6" name="Google Shape;36;p38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8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8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9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9"/>
          <p:cNvSpPr txBox="1"/>
          <p:nvPr>
            <p:ph idx="1" type="body"/>
          </p:nvPr>
        </p:nvSpPr>
        <p:spPr>
          <a:xfrm>
            <a:off x="514352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6068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80"/>
              <a:buChar char="⚫"/>
              <a:defRPr sz="2600"/>
            </a:lvl1pPr>
            <a:lvl2pPr indent="-3683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2" name="Google Shape;42;p39"/>
          <p:cNvSpPr txBox="1"/>
          <p:nvPr>
            <p:ph idx="2" type="body"/>
          </p:nvPr>
        </p:nvSpPr>
        <p:spPr>
          <a:xfrm>
            <a:off x="4755360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6068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80"/>
              <a:buChar char="⚫"/>
              <a:defRPr sz="2600"/>
            </a:lvl1pPr>
            <a:lvl2pPr indent="-3683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3" name="Google Shape;43;p39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9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9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0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  <a:defRPr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0"/>
          <p:cNvSpPr txBox="1"/>
          <p:nvPr>
            <p:ph idx="1" type="body"/>
          </p:nvPr>
        </p:nvSpPr>
        <p:spPr>
          <a:xfrm>
            <a:off x="607224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46300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9" name="Google Shape;49;p40"/>
          <p:cNvSpPr txBox="1"/>
          <p:nvPr>
            <p:ph idx="2" type="body"/>
          </p:nvPr>
        </p:nvSpPr>
        <p:spPr>
          <a:xfrm>
            <a:off x="4652169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0" name="Google Shape;50;p40"/>
          <p:cNvSpPr txBox="1"/>
          <p:nvPr>
            <p:ph idx="3" type="body"/>
          </p:nvPr>
        </p:nvSpPr>
        <p:spPr>
          <a:xfrm>
            <a:off x="607224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5052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392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1" name="Google Shape;51;p40"/>
          <p:cNvSpPr txBox="1"/>
          <p:nvPr>
            <p:ph idx="4" type="body"/>
          </p:nvPr>
        </p:nvSpPr>
        <p:spPr>
          <a:xfrm>
            <a:off x="4652169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5052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392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2" name="Google Shape;52;p40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0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0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1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1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41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1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2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2" name="Google Shape;62;p42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2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2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3"/>
          <p:cNvSpPr txBox="1"/>
          <p:nvPr>
            <p:ph type="title"/>
          </p:nvPr>
        </p:nvSpPr>
        <p:spPr>
          <a:xfrm>
            <a:off x="5538784" y="533400"/>
            <a:ext cx="2971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  <a:defRPr b="1" sz="22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3"/>
          <p:cNvSpPr txBox="1"/>
          <p:nvPr>
            <p:ph idx="1" type="body"/>
          </p:nvPr>
        </p:nvSpPr>
        <p:spPr>
          <a:xfrm>
            <a:off x="5538847" y="1447802"/>
            <a:ext cx="2971800" cy="420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marR="1828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dk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>
                <a:solidFill>
                  <a:schemeClr val="dk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008"/>
              <a:buNone/>
              <a:defRPr sz="900">
                <a:solidFill>
                  <a:schemeClr val="dk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>
                <a:solidFill>
                  <a:schemeClr val="dk1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8" name="Google Shape;68;p43"/>
          <p:cNvSpPr txBox="1"/>
          <p:nvPr>
            <p:ph idx="2" type="body"/>
          </p:nvPr>
        </p:nvSpPr>
        <p:spPr>
          <a:xfrm>
            <a:off x="761372" y="930144"/>
            <a:ext cx="4626159" cy="4724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708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  <a:defRPr sz="2800">
                <a:solidFill>
                  <a:schemeClr val="dk1"/>
                </a:solidFill>
              </a:defRPr>
            </a:lvl1pPr>
            <a:lvl2pPr indent="-3937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600"/>
              <a:buChar char="◦"/>
              <a:defRPr sz="2600">
                <a:solidFill>
                  <a:schemeClr val="dk1"/>
                </a:solidFill>
              </a:defRPr>
            </a:lvl2pPr>
            <a:lvl3pPr indent="-3810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400"/>
              <a:buChar char="●"/>
              <a:defRPr sz="2400">
                <a:solidFill>
                  <a:schemeClr val="dk1"/>
                </a:solidFill>
              </a:defRPr>
            </a:lvl3pPr>
            <a:lvl4pPr indent="-370839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240"/>
              <a:buChar char="◦"/>
              <a:defRPr sz="2000">
                <a:solidFill>
                  <a:schemeClr val="dk1"/>
                </a:solidFill>
              </a:defRPr>
            </a:lvl4pPr>
            <a:lvl5pPr indent="-355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>
                <a:solidFill>
                  <a:schemeClr val="dk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700"/>
              <a:buNone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9" name="Google Shape;69;p43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3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3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showMasterSp="0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4" name="Google Shape;74;p44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fmla="val 2748" name="adj"/>
            </a:avLst>
          </a:prstGeom>
          <a:solidFill>
            <a:srgbClr val="1C1C1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5" name="Google Shape;75;p44"/>
          <p:cNvSpPr txBox="1"/>
          <p:nvPr>
            <p:ph type="title"/>
          </p:nvPr>
        </p:nvSpPr>
        <p:spPr>
          <a:xfrm>
            <a:off x="457200" y="5012056"/>
            <a:ext cx="822960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3600"/>
              <a:buFont typeface="Verdana"/>
              <a:buNone/>
              <a:defRPr b="0" sz="3600">
                <a:solidFill>
                  <a:srgbClr val="78766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4"/>
          <p:cNvSpPr txBox="1"/>
          <p:nvPr>
            <p:ph idx="1" type="body"/>
          </p:nvPr>
        </p:nvSpPr>
        <p:spPr>
          <a:xfrm>
            <a:off x="6462712" y="533400"/>
            <a:ext cx="2240280" cy="42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FFFFFF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200"/>
              <a:buChar char="◦"/>
              <a:defRPr sz="1200">
                <a:solidFill>
                  <a:srgbClr val="FFFFFF"/>
                </a:solidFill>
              </a:defRPr>
            </a:lvl2pPr>
            <a:lvl3pPr indent="-2921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000"/>
              <a:buChar char="●"/>
              <a:defRPr sz="1000">
                <a:solidFill>
                  <a:srgbClr val="FFFFFF"/>
                </a:solidFill>
              </a:defRPr>
            </a:lvl3pPr>
            <a:lvl4pPr indent="-292608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008"/>
              <a:buChar char="◦"/>
              <a:defRPr sz="900">
                <a:solidFill>
                  <a:srgbClr val="FFFFFF"/>
                </a:solidFill>
              </a:defRPr>
            </a:lvl4pPr>
            <a:lvl5pPr indent="-28575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900"/>
              <a:buChar char="●"/>
              <a:defRPr sz="900">
                <a:solidFill>
                  <a:srgbClr val="FFFFFF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7" name="Google Shape;77;p44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4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4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sp>
        <p:nvSpPr>
          <p:cNvPr id="80" name="Google Shape;80;p44"/>
          <p:cNvSpPr/>
          <p:nvPr>
            <p:ph idx="2" type="pic"/>
          </p:nvPr>
        </p:nvSpPr>
        <p:spPr>
          <a:xfrm>
            <a:off x="421480" y="435768"/>
            <a:ext cx="5925312" cy="4343400"/>
          </a:xfrm>
          <a:prstGeom prst="snipRoundRect">
            <a:avLst>
              <a:gd fmla="val 1040" name="adj1"/>
              <a:gd fmla="val 0" name="adj2"/>
            </a:avLst>
          </a:prstGeom>
          <a:solidFill>
            <a:srgbClr val="4F4D49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5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11;p35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12;p35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  <a:defRPr b="1" i="0" sz="3600" u="none" cap="none" strike="noStrik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35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70840" lvl="0" marL="4572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⚫"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68300" lvl="2" marL="13716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63728" lvl="3" marL="1828800" marR="0" rtl="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b="0" i="0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36550" lvl="5" marL="27432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b="0" i="0" sz="17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23850" lvl="6" marL="3200400" marR="0" rtl="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23850" lvl="8" marL="4114800" marR="0" rtl="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4" name="Google Shape;14;p35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5" name="Google Shape;15;p35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6" name="Google Shape;16;p35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Relationship Id="rId5" Type="http://schemas.openxmlformats.org/officeDocument/2006/relationships/package" Target="../embeddings/Microsoft_Office_Word_Document1.docx"/><Relationship Id="rId6" Type="http://schemas.openxmlformats.org/officeDocument/2006/relationships/image" Target="../media/image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vmlDrawing" Target="../drawings/vmlDrawing2.vml"/><Relationship Id="rId4" Type="http://schemas.openxmlformats.org/officeDocument/2006/relationships/package" Target="../embeddings/Microsoft_Office_Word_Document2.docx"/><Relationship Id="rId5" Type="http://schemas.openxmlformats.org/officeDocument/2006/relationships/package" Target="../embeddings/Microsoft_Office_Word_Document2.docx"/><Relationship Id="rId6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4500"/>
              <a:buFont typeface="Verdana"/>
              <a:buNone/>
            </a:pPr>
            <a:r>
              <a:rPr lang="es-CL"/>
              <a:t>Adverbs of Frequency</a:t>
            </a:r>
            <a:endParaRPr/>
          </a:p>
        </p:txBody>
      </p:sp>
      <p:sp>
        <p:nvSpPr>
          <p:cNvPr id="98" name="Google Shape;98;p1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/>
          <a:p>
            <a:pPr indent="0" lvl="0" marL="3657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lang="es-CL"/>
              <a:t>Work in pairs and answer the following questions.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b="1" lang="es-CL"/>
              <a:t> 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AutoNum type="arabicPeriod"/>
            </a:pPr>
            <a:r>
              <a:rPr lang="es-CL"/>
              <a:t>How often do you take a shower? 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AutoNum type="arabicPeriod"/>
            </a:pPr>
            <a:r>
              <a:rPr lang="es-CL"/>
              <a:t>What do you usually do on Mondays? 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AutoNum type="arabicPeriod"/>
            </a:pPr>
            <a:r>
              <a:rPr lang="es-CL"/>
              <a:t>What do you never do on Fridays? 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AutoNum type="arabicPeriod"/>
            </a:pPr>
            <a:r>
              <a:rPr lang="es-CL"/>
              <a:t>How often do you go to the doctor? 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AutoNum type="arabicPeriod"/>
            </a:pPr>
            <a:r>
              <a:rPr lang="es-CL"/>
              <a:t>How often are you sick? 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AutoNum type="arabicPeriod"/>
            </a:pPr>
            <a:r>
              <a:rPr lang="es-CL"/>
              <a:t>Can you tell me something you always do at home?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AutoNum type="arabicPeriod"/>
            </a:pPr>
            <a:r>
              <a:rPr lang="es-CL"/>
              <a:t>What is something that you never do, but you would like to do?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4500"/>
              <a:buFont typeface="Verdana"/>
              <a:buNone/>
            </a:pPr>
            <a:r>
              <a:rPr lang="es-CL"/>
              <a:t>Present Simple</a:t>
            </a:r>
            <a:endParaRPr/>
          </a:p>
        </p:txBody>
      </p:sp>
      <p:sp>
        <p:nvSpPr>
          <p:cNvPr id="155" name="Google Shape;155;p11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/>
          <a:p>
            <a:pPr indent="0" lvl="0" marL="3657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s-CL"/>
              <a:t>We use the present tense: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b="1" lang="es-CL"/>
              <a:t>1. For repeated or regular actions in the present time period.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I </a:t>
            </a:r>
            <a:r>
              <a:rPr b="1" lang="es-CL"/>
              <a:t>take</a:t>
            </a:r>
            <a:r>
              <a:rPr lang="es-CL"/>
              <a:t> the train to the office.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The train to Berlin </a:t>
            </a:r>
            <a:r>
              <a:rPr b="1" lang="es-CL"/>
              <a:t>leaves</a:t>
            </a:r>
            <a:r>
              <a:rPr lang="es-CL"/>
              <a:t> every hour.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John </a:t>
            </a:r>
            <a:r>
              <a:rPr b="1" lang="es-CL"/>
              <a:t>sleeps</a:t>
            </a:r>
            <a:r>
              <a:rPr lang="es-CL"/>
              <a:t> eight hours every night during the week.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b="1" lang="es-CL"/>
              <a:t>2. For habits.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I </a:t>
            </a:r>
            <a:r>
              <a:rPr b="1" lang="es-CL"/>
              <a:t>get up</a:t>
            </a:r>
            <a:r>
              <a:rPr lang="es-CL"/>
              <a:t> early every day.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Carol </a:t>
            </a:r>
            <a:r>
              <a:rPr b="1" lang="es-CL"/>
              <a:t>brushes</a:t>
            </a:r>
            <a:r>
              <a:rPr lang="es-CL"/>
              <a:t> her teeth twice a day.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They </a:t>
            </a:r>
            <a:r>
              <a:rPr b="1" lang="es-CL"/>
              <a:t>travel</a:t>
            </a:r>
            <a:r>
              <a:rPr lang="es-CL"/>
              <a:t> to their country house every weekend. </a:t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"/>
          <p:cNvSpPr txBox="1"/>
          <p:nvPr>
            <p:ph idx="1" type="body"/>
          </p:nvPr>
        </p:nvSpPr>
        <p:spPr>
          <a:xfrm>
            <a:off x="502920" y="530352"/>
            <a:ext cx="8183880" cy="5274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lang="es-CL"/>
              <a:t>3. For facts.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The President of The USA </a:t>
            </a:r>
            <a:r>
              <a:rPr b="1" lang="es-CL"/>
              <a:t>lives</a:t>
            </a:r>
            <a:r>
              <a:rPr lang="es-CL"/>
              <a:t> in The White House.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A dog </a:t>
            </a:r>
            <a:r>
              <a:rPr b="1" lang="es-CL"/>
              <a:t>has</a:t>
            </a:r>
            <a:r>
              <a:rPr lang="es-CL"/>
              <a:t> four legs.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We </a:t>
            </a:r>
            <a:r>
              <a:rPr b="1" lang="es-CL"/>
              <a:t>come</a:t>
            </a:r>
            <a:r>
              <a:rPr lang="es-CL"/>
              <a:t> from Switzerland.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b="1" lang="es-CL"/>
              <a:t>4. For things that are always / generally true.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It </a:t>
            </a:r>
            <a:r>
              <a:rPr b="1" lang="es-CL"/>
              <a:t>rains</a:t>
            </a:r>
            <a:r>
              <a:rPr lang="es-CL"/>
              <a:t> a lot in winter.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The Queen of England </a:t>
            </a:r>
            <a:r>
              <a:rPr b="1" lang="es-CL"/>
              <a:t>lives</a:t>
            </a:r>
            <a:r>
              <a:rPr lang="es-CL"/>
              <a:t> in Buckingham Palace.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They </a:t>
            </a:r>
            <a:r>
              <a:rPr b="1" lang="es-CL"/>
              <a:t>speak</a:t>
            </a:r>
            <a:r>
              <a:rPr lang="es-CL"/>
              <a:t> English at work.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171" name="Google Shape;171;p14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es-CL"/>
              <a:t>1. The verb adds </a:t>
            </a:r>
            <a:r>
              <a:rPr b="1" lang="es-CL"/>
              <a:t>~s </a:t>
            </a:r>
            <a:r>
              <a:rPr lang="es-CL"/>
              <a:t>for 3rd person singular (he/she/it)</a:t>
            </a:r>
            <a:endParaRPr/>
          </a:p>
          <a:p>
            <a:pPr indent="-393446" lvl="0" marL="51435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I play the piano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You arrive late every class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Font typeface="Noto Sans Symbols"/>
              <a:buChar char="❖"/>
            </a:pPr>
            <a:r>
              <a:rPr lang="es-CL"/>
              <a:t>He work</a:t>
            </a:r>
            <a:r>
              <a:rPr b="1" lang="es-CL"/>
              <a:t>s </a:t>
            </a:r>
            <a:r>
              <a:rPr lang="es-CL"/>
              <a:t>in a hospital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Font typeface="Noto Sans Symbols"/>
              <a:buChar char="❖"/>
            </a:pPr>
            <a:r>
              <a:rPr lang="es-CL"/>
              <a:t>She live</a:t>
            </a:r>
            <a:r>
              <a:rPr b="1" lang="es-CL"/>
              <a:t>s</a:t>
            </a:r>
            <a:r>
              <a:rPr lang="es-CL"/>
              <a:t> near here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Font typeface="Noto Sans Symbols"/>
              <a:buChar char="❖"/>
            </a:pPr>
            <a:r>
              <a:rPr lang="es-CL"/>
              <a:t>It is an excellent idea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We love English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They like pop music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There is one exception: MODAL VERBS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5"/>
          <p:cNvSpPr txBox="1"/>
          <p:nvPr>
            <p:ph type="title"/>
          </p:nvPr>
        </p:nvSpPr>
        <p:spPr>
          <a:xfrm>
            <a:off x="468313" y="476250"/>
            <a:ext cx="8183562" cy="10525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177" name="Google Shape;177;p15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1. The verb adds </a:t>
            </a:r>
            <a:r>
              <a:rPr b="1" lang="es-CL" sz="2400"/>
              <a:t>~s </a:t>
            </a:r>
            <a:r>
              <a:rPr lang="es-CL" sz="2400"/>
              <a:t>for 3rd person singular (he/she/it)</a:t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  <p:graphicFrame>
        <p:nvGraphicFramePr>
          <p:cNvPr id="178" name="Google Shape;178;p15"/>
          <p:cNvGraphicFramePr/>
          <p:nvPr/>
        </p:nvGraphicFramePr>
        <p:xfrm>
          <a:off x="395536" y="2531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{C3932B5B-4AAE-4886-A52D-ACA97732ABE2}</a:tableStyleId>
              </a:tblPr>
              <a:tblGrid>
                <a:gridCol w="8280925"/>
              </a:tblGrid>
              <a:tr h="44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/>
                        <a:t>Be careful when you add the ~s to the verb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2779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For verbs that end in 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~O, ~CH, ~SH, ~SS, ~X,</a:t>
                      </a: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or 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~Z</a:t>
                      </a: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we add 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~ES</a:t>
                      </a: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in the third person.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go – go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</a:rPr>
                        <a:t>es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catch – catch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</a:rPr>
                        <a:t>es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wash – wash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</a:rPr>
                        <a:t>es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kiss – kiss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</a:rPr>
                        <a:t>es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fix – fix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</a:rPr>
                        <a:t>es</a:t>
                      </a:r>
                      <a:endParaRPr b="1"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buzz – buzz</a:t>
                      </a:r>
                      <a:r>
                        <a:rPr b="1" lang="es-CL" sz="2400" u="none" cap="none" strike="noStrike">
                          <a:solidFill>
                            <a:schemeClr val="dk1"/>
                          </a:solidFill>
                        </a:rPr>
                        <a:t>es</a:t>
                      </a:r>
                      <a:r>
                        <a:rPr lang="es-CL" sz="24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</a:t>
                      </a:r>
                      <a:endParaRPr sz="2400" u="none" cap="none" strike="noStrike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6"/>
          <p:cNvSpPr txBox="1"/>
          <p:nvPr>
            <p:ph type="title"/>
          </p:nvPr>
        </p:nvSpPr>
        <p:spPr>
          <a:xfrm>
            <a:off x="468313" y="476250"/>
            <a:ext cx="8183562" cy="1052513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184" name="Google Shape;184;p16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1. The verb adds </a:t>
            </a:r>
            <a:r>
              <a:rPr b="1" lang="es-CL" sz="2400"/>
              <a:t>~s </a:t>
            </a:r>
            <a:r>
              <a:rPr lang="es-CL" sz="2400"/>
              <a:t>for 3rd person singular (he/she/it)</a:t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  <p:graphicFrame>
        <p:nvGraphicFramePr>
          <p:cNvPr id="185" name="Google Shape;185;p16"/>
          <p:cNvGraphicFramePr/>
          <p:nvPr/>
        </p:nvGraphicFramePr>
        <p:xfrm>
          <a:off x="395536" y="2531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{C3932B5B-4AAE-4886-A52D-ACA97732ABE2}</a:tableStyleId>
              </a:tblPr>
              <a:tblGrid>
                <a:gridCol w="8280925"/>
              </a:tblGrid>
              <a:tr h="44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/>
                        <a:t>Be careful when you add the ~s to the verb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2779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For verbs that end in a 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consonant + Y</a:t>
                      </a: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, we remove the 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Y</a:t>
                      </a: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 and add </a:t>
                      </a:r>
                      <a:r>
                        <a:rPr b="1" lang="es-CL" sz="2800" u="none" cap="none" strike="noStrike"/>
                        <a:t>~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IES</a:t>
                      </a: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.</a:t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marry – marr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</a:rPr>
                        <a:t>ies</a:t>
                      </a:r>
                      <a:endParaRPr b="1" sz="28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study – stud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</a:rPr>
                        <a:t>ies</a:t>
                      </a:r>
                      <a:endParaRPr b="1" sz="28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carry – carr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</a:rPr>
                        <a:t>ies</a:t>
                      </a:r>
                      <a:endParaRPr b="1" sz="28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worry – worr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</a:rPr>
                        <a:t>ies</a:t>
                      </a:r>
                      <a:endParaRPr b="1"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7"/>
          <p:cNvSpPr txBox="1"/>
          <p:nvPr>
            <p:ph type="title"/>
          </p:nvPr>
        </p:nvSpPr>
        <p:spPr>
          <a:xfrm>
            <a:off x="468313" y="476250"/>
            <a:ext cx="8183562" cy="10525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191" name="Google Shape;191;p17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1. The verb adds </a:t>
            </a:r>
            <a:r>
              <a:rPr b="1" lang="es-CL" sz="2400"/>
              <a:t>~s </a:t>
            </a:r>
            <a:r>
              <a:rPr lang="es-CL" sz="2400"/>
              <a:t>for 3rd person singular (he/she/it)</a:t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  <p:graphicFrame>
        <p:nvGraphicFramePr>
          <p:cNvPr id="192" name="Google Shape;192;p17"/>
          <p:cNvGraphicFramePr/>
          <p:nvPr/>
        </p:nvGraphicFramePr>
        <p:xfrm>
          <a:off x="395536" y="2531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{C3932B5B-4AAE-4886-A52D-ACA97732ABE2}</a:tableStyleId>
              </a:tblPr>
              <a:tblGrid>
                <a:gridCol w="8280925"/>
              </a:tblGrid>
              <a:tr h="44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Verdana"/>
                        <a:buNone/>
                      </a:pPr>
                      <a:r>
                        <a:rPr lang="es-CL" sz="2400" u="none" cap="none" strike="noStrike"/>
                        <a:t>Be careful when you add the ~s to the verb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2779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For verbs that end in a 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vowel + Y</a:t>
                      </a: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, we just add </a:t>
                      </a:r>
                      <a:r>
                        <a:rPr b="1"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~S</a:t>
                      </a: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.</a:t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play – plays</a:t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enjoy – enjoys</a:t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Verdana"/>
                        <a:buNone/>
                      </a:pPr>
                      <a:r>
                        <a:rPr lang="es-CL" sz="2800" u="none" cap="none" strike="noStrike">
                          <a:solidFill>
                            <a:schemeClr val="dk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say – says </a:t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8"/>
          <p:cNvSpPr txBox="1"/>
          <p:nvPr>
            <p:ph type="title"/>
          </p:nvPr>
        </p:nvSpPr>
        <p:spPr>
          <a:xfrm>
            <a:off x="468313" y="476250"/>
            <a:ext cx="8183562" cy="10525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198" name="Google Shape;198;p18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2. The verb adds the auxiliary </a:t>
            </a:r>
            <a:r>
              <a:rPr b="1" lang="es-CL" sz="2400"/>
              <a:t>do</a:t>
            </a:r>
            <a:r>
              <a:rPr lang="es-CL" sz="2400"/>
              <a:t> for questions and negatives.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I need a dictionary</a:t>
            </a:r>
            <a:endParaRPr sz="2400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Font typeface="Noto Sans Symbols"/>
              <a:buChar char="❖"/>
            </a:pPr>
            <a:r>
              <a:rPr b="1" lang="es-CL" sz="2400"/>
              <a:t>Do</a:t>
            </a:r>
            <a:r>
              <a:rPr lang="es-CL" sz="2400"/>
              <a:t> you need a dictionary?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Font typeface="Noto Sans Symbols"/>
              <a:buChar char="❖"/>
            </a:pPr>
            <a:r>
              <a:rPr lang="es-CL" sz="2400"/>
              <a:t>I </a:t>
            </a:r>
            <a:r>
              <a:rPr b="1" lang="es-CL" sz="2400"/>
              <a:t>don’t</a:t>
            </a:r>
            <a:r>
              <a:rPr lang="es-CL" sz="2400"/>
              <a:t> need a dictionary (</a:t>
            </a:r>
            <a:r>
              <a:rPr b="1" lang="es-CL" sz="2400"/>
              <a:t>don’t</a:t>
            </a:r>
            <a:r>
              <a:rPr lang="es-CL" sz="2400"/>
              <a:t> = </a:t>
            </a:r>
            <a:r>
              <a:rPr b="1" lang="es-CL" sz="2400"/>
              <a:t>do not</a:t>
            </a:r>
            <a:r>
              <a:rPr lang="es-CL" sz="2400"/>
              <a:t>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They play tennis professionally</a:t>
            </a:r>
            <a:endParaRPr sz="2400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Font typeface="Noto Sans Symbols"/>
              <a:buChar char="❖"/>
            </a:pPr>
            <a:r>
              <a:rPr b="1" lang="es-CL" sz="2400"/>
              <a:t>Do</a:t>
            </a:r>
            <a:r>
              <a:rPr lang="es-CL" sz="2400"/>
              <a:t> they play tennis professionally?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Font typeface="Noto Sans Symbols"/>
              <a:buChar char="❖"/>
            </a:pPr>
            <a:r>
              <a:rPr lang="es-CL" sz="2400"/>
              <a:t>They </a:t>
            </a:r>
            <a:r>
              <a:rPr b="1" lang="es-CL" sz="2400"/>
              <a:t>don’t</a:t>
            </a:r>
            <a:r>
              <a:rPr lang="es-CL" sz="2400"/>
              <a:t> play tennis professionally</a:t>
            </a:r>
            <a:endParaRPr sz="2400"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Noto Sans Symbols"/>
              <a:buNone/>
            </a:pPr>
            <a:r>
              <a:t/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9"/>
          <p:cNvSpPr txBox="1"/>
          <p:nvPr>
            <p:ph type="title"/>
          </p:nvPr>
        </p:nvSpPr>
        <p:spPr>
          <a:xfrm>
            <a:off x="468313" y="476250"/>
            <a:ext cx="8183562" cy="10525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204" name="Google Shape;204;p19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2. The verb adds the auxiliary do for questions and negatives.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  <p:graphicFrame>
        <p:nvGraphicFramePr>
          <p:cNvPr id="205" name="Google Shape;205;p19"/>
          <p:cNvGraphicFramePr/>
          <p:nvPr/>
        </p:nvGraphicFramePr>
        <p:xfrm>
          <a:off x="467544" y="285293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{C3932B5B-4AAE-4886-A52D-ACA97732ABE2}</a:tableStyleId>
              </a:tblPr>
              <a:tblGrid>
                <a:gridCol w="8208900"/>
              </a:tblGrid>
              <a:tr h="695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Verdana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18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Verdana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854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Verdana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06" name="Google Shape;206;p19"/>
          <p:cNvSpPr txBox="1"/>
          <p:nvPr/>
        </p:nvSpPr>
        <p:spPr>
          <a:xfrm>
            <a:off x="539552" y="2852936"/>
            <a:ext cx="784887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b="0" i="0" lang="es-CL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Exceptions to this rule</a:t>
            </a:r>
            <a:endParaRPr b="0" i="0" sz="2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7" name="Google Shape;207;p19"/>
          <p:cNvSpPr txBox="1"/>
          <p:nvPr/>
        </p:nvSpPr>
        <p:spPr>
          <a:xfrm>
            <a:off x="539552" y="3533838"/>
            <a:ext cx="813690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b="0" i="0" lang="es-CL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a. The verb to be: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8" name="Google Shape;208;p19"/>
          <p:cNvSpPr txBox="1"/>
          <p:nvPr/>
        </p:nvSpPr>
        <p:spPr>
          <a:xfrm>
            <a:off x="510352" y="4149080"/>
            <a:ext cx="8136904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 am tired this morning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Are you tired this morning?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 am not tired this morning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They are sick in bed today.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Are they sick in bed today?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No, they aren’t sick in bed today (aren’t = are not)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>
            <p:ph type="title"/>
          </p:nvPr>
        </p:nvSpPr>
        <p:spPr>
          <a:xfrm>
            <a:off x="483751" y="473257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000"/>
              <a:buFont typeface="Verdana"/>
              <a:buNone/>
            </a:pPr>
            <a:r>
              <a:rPr lang="es-CL" sz="2000"/>
              <a:t>The adverbs of frequency tell us how often we do something and often include the following</a:t>
            </a:r>
            <a:endParaRPr sz="2000"/>
          </a:p>
        </p:txBody>
      </p:sp>
      <p:graphicFrame>
        <p:nvGraphicFramePr>
          <p:cNvPr id="104" name="Google Shape;104;p2"/>
          <p:cNvGraphicFramePr/>
          <p:nvPr/>
        </p:nvGraphicFramePr>
        <p:xfrm>
          <a:off x="468313" y="17002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{4FD8E750-D858-4CB7-AA81-433690D79AC2}</a:tableStyleId>
              </a:tblPr>
              <a:tblGrid>
                <a:gridCol w="1655425"/>
                <a:gridCol w="2880325"/>
                <a:gridCol w="36478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Frequency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7625" marB="47625" marR="95250" marL="4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Adverb of Frequency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7625" marB="47625" marR="95250" marL="4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Example Sentence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7625" marB="47625" marR="95250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always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always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go to bed before 11pm.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90%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usually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usually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have cereal for breakfast.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80%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normally / generally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normally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go to the gym.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often* / frequently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often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surf the internet.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sometimes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sometimes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forget my wife's birthday.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occasionally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occasionally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eat junk food.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seldom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seldom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read the newspaper.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hardly ever / rarely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hardly ever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drink alcohol.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0%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never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never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swim in the sea.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* Some people pronounce the “T” in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often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but many others do not.</a:t>
                      </a:r>
                      <a:endParaRPr sz="16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47625" marL="47625" anchor="ctr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0"/>
          <p:cNvSpPr txBox="1"/>
          <p:nvPr>
            <p:ph type="title"/>
          </p:nvPr>
        </p:nvSpPr>
        <p:spPr>
          <a:xfrm>
            <a:off x="468313" y="476250"/>
            <a:ext cx="8183562" cy="10525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214" name="Google Shape;214;p20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2. The verb adds the auxiliary do for questions and negatives.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  <p:graphicFrame>
        <p:nvGraphicFramePr>
          <p:cNvPr id="215" name="Google Shape;215;p20"/>
          <p:cNvGraphicFramePr/>
          <p:nvPr/>
        </p:nvGraphicFramePr>
        <p:xfrm>
          <a:off x="467544" y="285293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{C3932B5B-4AAE-4886-A52D-ACA97732ABE2}</a:tableStyleId>
              </a:tblPr>
              <a:tblGrid>
                <a:gridCol w="8208900"/>
              </a:tblGrid>
              <a:tr h="695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Verdana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18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Verdana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1854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Verdana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16" name="Google Shape;216;p20"/>
          <p:cNvSpPr txBox="1"/>
          <p:nvPr/>
        </p:nvSpPr>
        <p:spPr>
          <a:xfrm>
            <a:off x="539552" y="2852936"/>
            <a:ext cx="784887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b="0" i="0" lang="es-CL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Exceptions to this rule</a:t>
            </a:r>
            <a:endParaRPr b="0" i="0" sz="2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7" name="Google Shape;217;p20"/>
          <p:cNvSpPr txBox="1"/>
          <p:nvPr/>
        </p:nvSpPr>
        <p:spPr>
          <a:xfrm>
            <a:off x="539552" y="3533838"/>
            <a:ext cx="813690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b="0" i="0" lang="es-CL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b. Modal verbs (can; must; should; etc)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8" name="Google Shape;218;p20"/>
          <p:cNvSpPr txBox="1"/>
          <p:nvPr/>
        </p:nvSpPr>
        <p:spPr>
          <a:xfrm>
            <a:off x="395536" y="4149080"/>
            <a:ext cx="8136904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They can play football really well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Can they play football really well?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They can’t play football really well (can’t = can not)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 should study harder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Should you study harder?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</a:pPr>
            <a:r>
              <a:rPr b="0" i="0" lang="es-CL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You shouldn’t study harder</a:t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1"/>
          <p:cNvSpPr txBox="1"/>
          <p:nvPr>
            <p:ph type="title"/>
          </p:nvPr>
        </p:nvSpPr>
        <p:spPr>
          <a:xfrm>
            <a:off x="468313" y="476250"/>
            <a:ext cx="8183562" cy="10525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The present simple has 2 main characteristics:</a:t>
            </a:r>
            <a:endParaRPr sz="2800"/>
          </a:p>
        </p:txBody>
      </p:sp>
      <p:sp>
        <p:nvSpPr>
          <p:cNvPr id="224" name="Google Shape;224;p21"/>
          <p:cNvSpPr txBox="1"/>
          <p:nvPr>
            <p:ph idx="1" type="body"/>
          </p:nvPr>
        </p:nvSpPr>
        <p:spPr>
          <a:xfrm>
            <a:off x="467544" y="1700808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3</a:t>
            </a:r>
            <a:r>
              <a:rPr lang="es-CL"/>
              <a:t>. When a sentence has a subject in 3rd person singular (Rule 1) and is interrogative or negative (Rule 2), you must use the auxiliary </a:t>
            </a:r>
            <a:r>
              <a:rPr b="1" lang="es-CL"/>
              <a:t>does </a:t>
            </a:r>
            <a:r>
              <a:rPr lang="es-CL"/>
              <a:t>(</a:t>
            </a:r>
            <a:r>
              <a:rPr b="1" lang="es-CL"/>
              <a:t>do</a:t>
            </a:r>
            <a:r>
              <a:rPr lang="es-CL"/>
              <a:t> + </a:t>
            </a:r>
            <a:r>
              <a:rPr b="1" lang="es-CL"/>
              <a:t>~s</a:t>
            </a:r>
            <a:r>
              <a:rPr lang="es-CL"/>
              <a:t>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Mary lives in Temuco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Noto Sans Symbols"/>
              <a:buChar char="❖"/>
            </a:pPr>
            <a:r>
              <a:rPr b="1" lang="es-CL"/>
              <a:t>Does</a:t>
            </a:r>
            <a:r>
              <a:rPr lang="es-CL"/>
              <a:t> Mary live in Temuco?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Font typeface="Noto Sans Symbols"/>
              <a:buChar char="❖"/>
            </a:pPr>
            <a:r>
              <a:rPr lang="es-CL"/>
              <a:t>Mary </a:t>
            </a:r>
            <a:r>
              <a:rPr b="1" lang="es-CL"/>
              <a:t>doesn’t</a:t>
            </a:r>
            <a:r>
              <a:rPr lang="es-CL"/>
              <a:t> live in Temuco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(</a:t>
            </a:r>
            <a:r>
              <a:rPr b="1" lang="es-CL"/>
              <a:t>doesn’t</a:t>
            </a:r>
            <a:r>
              <a:rPr lang="es-CL"/>
              <a:t> = </a:t>
            </a:r>
            <a:r>
              <a:rPr b="1" lang="es-CL"/>
              <a:t>do</a:t>
            </a:r>
            <a:r>
              <a:rPr lang="es-CL"/>
              <a:t> + </a:t>
            </a:r>
            <a:r>
              <a:rPr b="1" lang="es-CL"/>
              <a:t>~s </a:t>
            </a:r>
            <a:r>
              <a:rPr lang="es-CL"/>
              <a:t>+ </a:t>
            </a:r>
            <a:r>
              <a:rPr b="1" lang="es-CL"/>
              <a:t>not</a:t>
            </a:r>
            <a:r>
              <a:rPr lang="es-CL"/>
              <a:t>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122931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2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rPr lang="es-CL"/>
              <a:t>Now let’s do these exercises!</a:t>
            </a:r>
            <a:endParaRPr/>
          </a:p>
        </p:txBody>
      </p:sp>
      <p:sp>
        <p:nvSpPr>
          <p:cNvPr id="230" name="Google Shape;230;p22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122932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3"/>
          <p:cNvSpPr txBox="1"/>
          <p:nvPr>
            <p:ph idx="1" type="body"/>
          </p:nvPr>
        </p:nvSpPr>
        <p:spPr>
          <a:xfrm>
            <a:off x="467544" y="476672"/>
            <a:ext cx="8183880" cy="5412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b="1" lang="es-CL" sz="1800"/>
              <a:t>Complete the sentences. Use:</a:t>
            </a:r>
            <a:endParaRPr/>
          </a:p>
          <a:p>
            <a:pPr indent="-173734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 sz="1800"/>
          </a:p>
          <a:p>
            <a:pPr indent="-173734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173734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800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1 Maria </a:t>
            </a:r>
            <a:r>
              <a:rPr lang="es-CL" sz="2400" u="sng"/>
              <a:t>speaks</a:t>
            </a:r>
            <a:r>
              <a:rPr lang="es-CL" sz="2400"/>
              <a:t> four languages.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2 The shops in the city centre usually </a:t>
            </a:r>
            <a:r>
              <a:rPr lang="es-CL" sz="2400" u="sng"/>
              <a:t>		</a:t>
            </a:r>
            <a:r>
              <a:rPr lang="es-CL" sz="2400"/>
              <a:t>at 9 o'clock in the morning.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3 The City Museum </a:t>
            </a:r>
            <a:r>
              <a:rPr lang="es-CL" sz="2400" u="sng"/>
              <a:t>			</a:t>
            </a:r>
            <a:r>
              <a:rPr lang="es-CL" sz="2400"/>
              <a:t> at 5 o'clock in the evening.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4 Tina is a teacher. She </a:t>
            </a:r>
            <a:r>
              <a:rPr lang="es-CL" sz="2400" u="sng"/>
              <a:t>		</a:t>
            </a:r>
            <a:r>
              <a:rPr lang="es-CL" sz="2400"/>
              <a:t> mathematics to young children.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5 My job is very interesting. I </a:t>
            </a:r>
            <a:r>
              <a:rPr lang="es-CL" sz="2400" u="sng"/>
              <a:t>		</a:t>
            </a:r>
            <a:r>
              <a:rPr lang="es-CL" sz="2400"/>
              <a:t> a lot of people.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6 Peter's car is always dirty. He never </a:t>
            </a:r>
            <a:r>
              <a:rPr lang="es-CL" sz="2400" u="sng"/>
              <a:t>		</a:t>
            </a:r>
            <a:r>
              <a:rPr lang="es-CL" sz="2400"/>
              <a:t> it.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7 Food is expensive. It </a:t>
            </a:r>
            <a:r>
              <a:rPr lang="es-CL" sz="2400" u="sng"/>
              <a:t>	 	</a:t>
            </a:r>
            <a:r>
              <a:rPr lang="es-CL" sz="2400"/>
              <a:t> a lot of money.</a:t>
            </a:r>
            <a:endParaRPr sz="2400"/>
          </a:p>
        </p:txBody>
      </p:sp>
      <p:graphicFrame>
        <p:nvGraphicFramePr>
          <p:cNvPr id="236" name="Google Shape;236;p23"/>
          <p:cNvGraphicFramePr/>
          <p:nvPr/>
        </p:nvGraphicFramePr>
        <p:xfrm>
          <a:off x="1187624" y="8367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{4FD8E750-D858-4CB7-AA81-433690D79AC2}</a:tableStyleId>
              </a:tblPr>
              <a:tblGrid>
                <a:gridCol w="6432375"/>
              </a:tblGrid>
              <a:tr h="720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s-CL" sz="1800" u="none" cap="none" strike="noStrike"/>
                        <a:t>close cost like meet open </a:t>
                      </a:r>
                      <a:r>
                        <a:rPr b="1" lang="es-CL" sz="1800" u="none" cap="none" strike="sngStrike"/>
                        <a:t>speak</a:t>
                      </a:r>
                      <a:r>
                        <a:rPr b="1" lang="es-CL" sz="1800" u="none" cap="none" strike="noStrike"/>
                        <a:t> teach wash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4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925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Write sentences about yourself. Use always/never/often/usually/sometimes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 (watch TV in the evening) </a:t>
            </a:r>
            <a:r>
              <a:rPr lang="es-CL" u="sng"/>
              <a:t>I usually watch TV in the evening.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2 (read in bed) </a:t>
            </a:r>
            <a:r>
              <a:rPr lang="es-CL" u="sng"/>
              <a:t>		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3 (get up before 7 o'clock) 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4 (go to work/school by bus) 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5 (drink coffee in the morning) </a:t>
            </a:r>
            <a:r>
              <a:rPr lang="es-CL" u="sng"/>
              <a:t>										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5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Write sentences describing a brother / sister / best friend. Use the following verbs:</a:t>
            </a:r>
            <a:endParaRPr/>
          </a:p>
          <a:p>
            <a:pPr indent="-122932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Live – like – play – study - </a:t>
            </a:r>
            <a:r>
              <a:rPr lang="es-CL" strike="sngStrike"/>
              <a:t>be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1. </a:t>
            </a:r>
            <a:r>
              <a:rPr lang="es-CL" u="sng"/>
              <a:t>My best friend is a musician</a:t>
            </a:r>
            <a:r>
              <a:rPr lang="es-CL"/>
              <a:t>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2. </a:t>
            </a:r>
            <a:r>
              <a:rPr lang="es-CL" u="sng"/>
              <a:t>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3. </a:t>
            </a:r>
            <a:r>
              <a:rPr lang="es-CL" u="sng"/>
              <a:t>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4. </a:t>
            </a:r>
            <a:r>
              <a:rPr lang="es-CL" u="sng"/>
              <a:t>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5. </a:t>
            </a:r>
            <a:r>
              <a:rPr lang="es-CL" u="sng"/>
              <a:t>								</a:t>
            </a:r>
            <a:endParaRPr/>
          </a:p>
          <a:p>
            <a:pPr indent="-122932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122932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122932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122932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-122932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6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77500" lnSpcReduction="200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Complete the sentences. All of them are negative. Use don't/doesn't + these verbs: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b="1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cost go know </a:t>
            </a:r>
            <a:r>
              <a:rPr b="1" lang="es-CL" strike="sngStrike"/>
              <a:t>rain</a:t>
            </a:r>
            <a:r>
              <a:rPr b="1" lang="es-CL"/>
              <a:t> see use wear</a:t>
            </a:r>
            <a:endParaRPr/>
          </a:p>
          <a:p>
            <a:pPr indent="-154939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b="1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 The weather here is usually nice. It </a:t>
            </a:r>
            <a:r>
              <a:rPr lang="es-CL" u="sng"/>
              <a:t>doesn’t rain </a:t>
            </a:r>
            <a:r>
              <a:rPr lang="es-CL"/>
              <a:t>much.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2 Paul has a car, but he </a:t>
            </a:r>
            <a:r>
              <a:rPr lang="es-CL" u="sng"/>
              <a:t>				</a:t>
            </a:r>
            <a:r>
              <a:rPr lang="es-CL"/>
              <a:t> it very often.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3 Paul and his friends like films, but they </a:t>
            </a:r>
            <a:r>
              <a:rPr lang="es-CL" u="sng"/>
              <a:t>			</a:t>
            </a:r>
            <a:r>
              <a:rPr lang="es-CL"/>
              <a:t> to the cinema very often.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4 Amanda is married but she </a:t>
            </a:r>
            <a:r>
              <a:rPr lang="es-CL" u="sng"/>
              <a:t>			</a:t>
            </a:r>
            <a:r>
              <a:rPr lang="es-CL"/>
              <a:t>a ring.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5 I </a:t>
            </a:r>
            <a:r>
              <a:rPr lang="es-CL" u="sng"/>
              <a:t>				</a:t>
            </a:r>
            <a:r>
              <a:rPr lang="es-CL"/>
              <a:t>much about politics. I'm not interested in it.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6 The Regent Hotel isn't expensive. It </a:t>
            </a:r>
            <a:r>
              <a:rPr lang="es-CL" u="sng"/>
              <a:t>				</a:t>
            </a:r>
            <a:r>
              <a:rPr lang="es-CL"/>
              <a:t>much to stay there.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7 Ed lives very near us, but we </a:t>
            </a:r>
            <a:r>
              <a:rPr lang="es-CL" u="sng"/>
              <a:t>			 </a:t>
            </a:r>
            <a:r>
              <a:rPr lang="es-CL"/>
              <a:t>him very often.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7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77500" lnSpcReduction="200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Make questions from these words + do/does. Put the words in the right order.</a:t>
            </a:r>
            <a:endParaRPr/>
          </a:p>
          <a:p>
            <a:pPr indent="-154939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b="1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 (where / live / your parents) </a:t>
            </a:r>
            <a:r>
              <a:rPr lang="es-CL" u="sng"/>
              <a:t>Where do your parents live?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2 (you / early / always / get up) </a:t>
            </a:r>
            <a:r>
              <a:rPr lang="es-CL" u="sng"/>
              <a:t>Do you always get up early?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3 (how often / TV / you / watch)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4 (you / want / what / for dinner)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5 (like / you / football)</a:t>
            </a:r>
            <a:r>
              <a:rPr lang="es-CL" u="sng"/>
              <a:t>	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6 (your brother / like / football)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7 (what / you / do / in your free time)</a:t>
            </a:r>
            <a:r>
              <a:rPr lang="es-CL" u="sng"/>
              <a:t>										</a:t>
            </a:r>
            <a:endParaRPr/>
          </a:p>
          <a:p>
            <a:pPr indent="-154939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8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77500" lnSpcReduction="200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Make questions from these words + do/does. Put the words in the right order.</a:t>
            </a:r>
            <a:endParaRPr/>
          </a:p>
          <a:p>
            <a:pPr indent="-154939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b="1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8 (your sister / work / where)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9 (breakfast / always / you / have)</a:t>
            </a:r>
            <a:r>
              <a:rPr lang="es-CL" u="sng"/>
              <a:t>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10 (what / mean / this word)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11 (in winter / snow / it / here)</a:t>
            </a:r>
            <a:r>
              <a:rPr lang="es-CL" u="sng"/>
              <a:t>		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12 (go / usually / to bed / what time / you)</a:t>
            </a:r>
            <a:r>
              <a:rPr lang="es-CL" u="sng"/>
              <a:t>	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13 (how much / to phone New York / it / cost)</a:t>
            </a:r>
            <a:r>
              <a:rPr lang="es-CL" u="sng"/>
              <a:t>								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14 (you / for breakfast / have / usually / what)</a:t>
            </a:r>
            <a:r>
              <a:rPr lang="es-CL" u="sng"/>
              <a:t>								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9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rPr lang="es-CL"/>
              <a:t>Present simple, QUESTIONS!!!</a:t>
            </a:r>
            <a:endParaRPr/>
          </a:p>
        </p:txBody>
      </p:sp>
      <p:sp>
        <p:nvSpPr>
          <p:cNvPr id="267" name="Google Shape;267;p29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122932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3"/>
          <p:cNvGraphicFramePr/>
          <p:nvPr/>
        </p:nvGraphicFramePr>
        <p:xfrm>
          <a:off x="395536" y="4766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{4FD8E750-D858-4CB7-AA81-433690D79AC2}</a:tableStyleId>
              </a:tblPr>
              <a:tblGrid>
                <a:gridCol w="81835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Verdana"/>
                        <a:buNone/>
                      </a:pPr>
                      <a:r>
                        <a:rPr b="1" lang="es-CL" sz="1400" u="none" cap="none" strike="noStrik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 adverb of frequency goes before a main verb (except with To Be).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Subject + adverb + </a:t>
                      </a:r>
                      <a:r>
                        <a:rPr b="1"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main verb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7625" marB="47625" marR="95250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always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remember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to do my homework.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He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normally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gets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good marks in exams.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</a:tbl>
          </a:graphicData>
        </a:graphic>
      </p:graphicFrame>
      <p:graphicFrame>
        <p:nvGraphicFramePr>
          <p:cNvPr id="110" name="Google Shape;110;p3"/>
          <p:cNvGraphicFramePr/>
          <p:nvPr/>
        </p:nvGraphicFramePr>
        <p:xfrm>
          <a:off x="467544" y="22768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{4FD8E750-D858-4CB7-AA81-433690D79AC2}</a:tableStyleId>
              </a:tblPr>
              <a:tblGrid>
                <a:gridCol w="8208900"/>
              </a:tblGrid>
              <a:tr h="424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Verdana"/>
                        <a:buNone/>
                      </a:pPr>
                      <a:r>
                        <a:rPr b="1" lang="es-CL" sz="1600" u="none" cap="none" strike="noStrik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An adverb of frequency goes after the verb To be. </a:t>
                      </a:r>
                      <a:endParaRPr b="1" sz="1600" u="none" cap="none" strike="noStrike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  <a:tr h="424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Subject + </a:t>
                      </a:r>
                      <a:r>
                        <a:rPr b="1"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be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+ adverb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7625" marB="47625" marR="95250" marL="47625" anchor="ctr"/>
                </a:tc>
              </a:tr>
              <a:tr h="424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They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are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never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pleased to see me.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424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She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isn't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usually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bad tempered.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</a:tbl>
          </a:graphicData>
        </a:graphic>
      </p:graphicFrame>
      <p:graphicFrame>
        <p:nvGraphicFramePr>
          <p:cNvPr id="111" name="Google Shape;111;p3"/>
          <p:cNvGraphicFramePr/>
          <p:nvPr/>
        </p:nvGraphicFramePr>
        <p:xfrm>
          <a:off x="467544" y="40770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{4FD8E750-D858-4CB7-AA81-433690D79AC2}</a:tableStyleId>
              </a:tblPr>
              <a:tblGrid>
                <a:gridCol w="82809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Subject + </a:t>
                      </a:r>
                      <a:r>
                        <a:rPr b="1"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auxiliary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+ adverb + </a:t>
                      </a:r>
                      <a:r>
                        <a:rPr b="1"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main verb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7625" marB="47625" marR="95250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She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can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sometimes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beat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me in a race.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would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hardly ever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be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unkind to someone.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They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might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never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see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each other again.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They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could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occasionally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i="1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be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heard laughing.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47625" marL="476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0"/>
          <p:cNvSpPr txBox="1"/>
          <p:nvPr>
            <p:ph idx="1" type="body"/>
          </p:nvPr>
        </p:nvSpPr>
        <p:spPr>
          <a:xfrm>
            <a:off x="502920" y="530352"/>
            <a:ext cx="8183880" cy="4986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Ask these questions in small groups </a:t>
            </a:r>
            <a:endParaRPr/>
          </a:p>
        </p:txBody>
      </p:sp>
      <p:graphicFrame>
        <p:nvGraphicFramePr>
          <p:cNvPr id="273" name="Google Shape;273;p30"/>
          <p:cNvGraphicFramePr/>
          <p:nvPr/>
        </p:nvGraphicFramePr>
        <p:xfrm>
          <a:off x="1658938" y="1528763"/>
          <a:ext cx="5826125" cy="3800475"/>
        </p:xfrm>
        <a:graphic>
          <a:graphicData uri="http://schemas.openxmlformats.org/presentationml/2006/ole">
            <mc:AlternateContent>
              <mc:Choice Requires="v">
                <p:oleObj r:id="rId4" imgH="3800475" imgW="5826125" progId="Word.Document.12" spid="_x0000_s1">
                  <p:embed/>
                </p:oleObj>
              </mc:Choice>
              <mc:Fallback>
                <p:oleObj r:id="rId5" imgH="3800475" imgW="5826125" progId="Word.Document.12">
                  <p:embed/>
                  <p:pic>
                    <p:nvPicPr>
                      <p:cNvPr id="273" name="Google Shape;273;p30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658938" y="1528763"/>
                        <a:ext cx="5826125" cy="380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/>
          <p:nvPr>
            <p:ph idx="1" type="body"/>
          </p:nvPr>
        </p:nvSpPr>
        <p:spPr>
          <a:xfrm>
            <a:off x="502920" y="530352"/>
            <a:ext cx="8183880" cy="4986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Char char="⚫"/>
            </a:pPr>
            <a:r>
              <a:rPr lang="es-CL"/>
              <a:t>Ask these questions in small groups </a:t>
            </a:r>
            <a:endParaRPr/>
          </a:p>
        </p:txBody>
      </p:sp>
      <p:graphicFrame>
        <p:nvGraphicFramePr>
          <p:cNvPr id="279" name="Google Shape;279;p31"/>
          <p:cNvGraphicFramePr/>
          <p:nvPr/>
        </p:nvGraphicFramePr>
        <p:xfrm>
          <a:off x="1658938" y="1601788"/>
          <a:ext cx="5826125" cy="3654425"/>
        </p:xfrm>
        <a:graphic>
          <a:graphicData uri="http://schemas.openxmlformats.org/presentationml/2006/ole">
            <mc:AlternateContent>
              <mc:Choice Requires="v">
                <p:oleObj r:id="rId4" imgH="3654425" imgW="5826125" progId="Word.Document.12" spid="_x0000_s1">
                  <p:embed/>
                </p:oleObj>
              </mc:Choice>
              <mc:Fallback>
                <p:oleObj r:id="rId5" imgH="3654425" imgW="5826125" progId="Word.Document.12">
                  <p:embed/>
                  <p:pic>
                    <p:nvPicPr>
                      <p:cNvPr id="279" name="Google Shape;279;p3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658938" y="1601788"/>
                        <a:ext cx="5826125" cy="365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2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92500" lnSpcReduction="200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Write questions for the following sentences.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1. 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I have a sore throat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2. 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The nurse wears a white apron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3. 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The cardiologist works from Monday to Thursday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4. 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Your teacher says your English is pretty good.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5. 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Francisca feels very happy today.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3"/>
          <p:cNvSpPr txBox="1"/>
          <p:nvPr>
            <p:ph idx="1" type="body"/>
          </p:nvPr>
        </p:nvSpPr>
        <p:spPr>
          <a:xfrm>
            <a:off x="502920" y="530352"/>
            <a:ext cx="8184000" cy="53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85000" lnSpcReduction="200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Write questions for the following sentences.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b="1" u="sng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6. </a:t>
            </a:r>
            <a:r>
              <a:rPr lang="es-CL" u="sng"/>
              <a:t>								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I never go to the pharmacy.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7.								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I am a speech therapist.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8.								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That tall man works in the X-ray Department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9.								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She is an oncologist.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10.								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Yes. I am always late for school.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11.								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Sometimes we go to the intensive care unit to visit patients.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4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92500" lnSpcReduction="200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b="1" lang="es-CL"/>
              <a:t>Write questions for the following sentences. Check in class using the PPT.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b="1" lang="es-CL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12.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I am 22 years old.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13.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The teacher is 65 years old.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14.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The physiotherapist lives alone in a big old house.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15.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My mother always collects coins and stamps.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u="sng"/>
              <a:t>16.								</a:t>
            </a:r>
            <a:r>
              <a:rPr lang="es-CL"/>
              <a:t>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No, I don’t.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77500" lnSpcReduction="20000"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We can also use the following adverbs at the beginning</a:t>
            </a:r>
            <a:r>
              <a:rPr lang="es-CL" u="sng"/>
              <a:t> </a:t>
            </a:r>
            <a:r>
              <a:rPr lang="es-CL"/>
              <a:t>of a sentence: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Usually, normally, often, frequently, sometimes, occasionally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Occasionally, I like to eat Thai food.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BUT we </a:t>
            </a:r>
            <a:r>
              <a:rPr b="1" lang="es-CL"/>
              <a:t>cannot</a:t>
            </a:r>
            <a:r>
              <a:rPr lang="es-CL"/>
              <a:t> use the following at the beginning of a sentence: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Always, seldom, rarely, hardly, ever, never.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We use </a:t>
            </a:r>
            <a:r>
              <a:rPr b="1" lang="es-CL"/>
              <a:t>hardly ever</a:t>
            </a:r>
            <a:r>
              <a:rPr lang="es-CL"/>
              <a:t> and </a:t>
            </a:r>
            <a:r>
              <a:rPr b="1" lang="es-CL"/>
              <a:t>never</a:t>
            </a:r>
            <a:r>
              <a:rPr lang="es-CL"/>
              <a:t> with positive, </a:t>
            </a:r>
            <a:r>
              <a:rPr b="1" lang="es-CL"/>
              <a:t>not</a:t>
            </a:r>
            <a:r>
              <a:rPr lang="es-CL"/>
              <a:t> negative verbs: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She </a:t>
            </a:r>
            <a:r>
              <a:rPr b="1" lang="es-CL"/>
              <a:t>hardly ever</a:t>
            </a:r>
            <a:r>
              <a:rPr lang="es-CL"/>
              <a:t> comes to my parties.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They </a:t>
            </a:r>
            <a:r>
              <a:rPr b="1" lang="es-CL"/>
              <a:t>never </a:t>
            </a:r>
            <a:r>
              <a:rPr lang="es-CL"/>
              <a:t>say 'thank you'.</a:t>
            </a:r>
            <a:endParaRPr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Char char="⚫"/>
            </a:pPr>
            <a:r>
              <a:rPr lang="es-CL"/>
              <a:t>We use </a:t>
            </a:r>
            <a:r>
              <a:rPr b="1" lang="es-CL"/>
              <a:t>ever</a:t>
            </a:r>
            <a:r>
              <a:rPr lang="es-CL"/>
              <a:t> in questions and negative statements: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Have you </a:t>
            </a:r>
            <a:r>
              <a:rPr b="1" lang="es-CL"/>
              <a:t>ever</a:t>
            </a:r>
            <a:r>
              <a:rPr lang="es-CL"/>
              <a:t> been to New Zealand?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I haven't </a:t>
            </a:r>
            <a:r>
              <a:rPr b="1" lang="es-CL"/>
              <a:t>ever</a:t>
            </a:r>
            <a:r>
              <a:rPr lang="es-CL"/>
              <a:t> been to Switzerland. (The same as 'I have never been Switzerland').</a:t>
            </a:r>
            <a:endParaRPr/>
          </a:p>
          <a:p>
            <a:pPr indent="-154939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-154939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t/>
            </a:r>
            <a:endParaRPr/>
          </a:p>
        </p:txBody>
      </p:sp>
      <p:sp>
        <p:nvSpPr>
          <p:cNvPr id="122" name="Google Shape;122;p5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We can also use the following expressions when we want to be more specific about the frequency: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 </a:t>
            </a:r>
            <a:r>
              <a:rPr i="1" lang="es-CL" sz="2400"/>
              <a:t>every day - once a month - twice a year - four times a day - every other week</a:t>
            </a:r>
            <a:endParaRPr sz="2400"/>
          </a:p>
          <a:p>
            <a:pPr indent="-265176" lvl="0" marL="265176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</a:pPr>
            <a:r>
              <a:rPr lang="es-CL" sz="2400"/>
              <a:t>But we use them at the end of the sentence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None/>
            </a:pPr>
            <a:r>
              <a:rPr lang="es-CL" sz="2400"/>
              <a:t>I go to the gym three times a week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rPr lang="es-CL"/>
              <a:t>Now Practice time!</a:t>
            </a:r>
            <a:endParaRPr/>
          </a:p>
        </p:txBody>
      </p:sp>
      <p:sp>
        <p:nvSpPr>
          <p:cNvPr id="128" name="Google Shape;128;p6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122932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800"/>
              <a:t>Exercise: unscramble these sentences</a:t>
            </a:r>
            <a:endParaRPr sz="2800"/>
          </a:p>
        </p:txBody>
      </p:sp>
      <p:sp>
        <p:nvSpPr>
          <p:cNvPr id="134" name="Google Shape;134;p7"/>
          <p:cNvSpPr txBox="1"/>
          <p:nvPr>
            <p:ph idx="1" type="body"/>
          </p:nvPr>
        </p:nvSpPr>
        <p:spPr>
          <a:xfrm>
            <a:off x="467544" y="1700808"/>
            <a:ext cx="8183880" cy="44644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5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es-CL"/>
              <a:t>1. weekends / must / on / often / she / work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_________________________________________________________________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2. the / occasionally / we / go / movies / to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_________________________________________________________________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3. they / go / holidays / The Dominican Republic / for / to / usually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_________________________________________________________________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4. never / my / rude / I / parents / am / to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_________________________________________________________________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5. always / the / children / morning / eat / my / breakfast / in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/>
              <a:t>_________________________________________________________________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502920" y="530352"/>
            <a:ext cx="8183880" cy="5634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4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6. mother / weekend / she / on / rings / normally / her / the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_________________________________________________________________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7. listen / music / you / to / often / ? / reggaeton / do / how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_________________________________________________________________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8. because / eats / food / unhealthy / is / seldom / he / it / fast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_________________________________________________________________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 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9. dream / now / ? / you / Spanish / sometimes / in / do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_________________________________________________________________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 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10. you / night / program / watch / which / at / do / usually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_________________________________________________________________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 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11. hardly ever / strangers / dog / barks / our / at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_________________________________________________________________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3200"/>
              <a:t> </a:t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idx="1" type="body"/>
          </p:nvPr>
        </p:nvSpPr>
        <p:spPr>
          <a:xfrm>
            <a:off x="502920" y="530352"/>
            <a:ext cx="8184000" cy="53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12. forgets / names / frequently / the / students’ / teacher / the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______________________________________________________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 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13.was / until / above / weight / 100kg / the / my / always / diet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______________________________________________________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 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14. be / speak / if / will / employed / She / she / English / never / doesn't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______________________________________________________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 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15. Italian / you / parents / speak / your / Do / ? / normally / in / with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______________________________________________________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 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16. me / on / can / find / a / in / weekend / you / the / usually / pub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______________________________________________________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 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17. his / night / neighbour / out / take/ Sunday / my / to / rubbish / never / on / remembers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______________________________________________________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 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18. sing / do / shower / ? / often / the / How / you / in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rPr lang="es-CL" sz="6400"/>
              <a:t>____________________________________________________________</a:t>
            </a:r>
            <a:endParaRPr sz="64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 sz="7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8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specto">
  <a:themeElements>
    <a:clrScheme name="Aspecto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2020-03-24T23:11:59Z</dcterms:created>
  <dc:creator>Usuario</dc:creator>
</cp:coreProperties>
</file>