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41"/>
  </p:notesMasterIdLst>
  <p:sldIdLst>
    <p:sldId id="256" r:id="rId3"/>
    <p:sldId id="432" r:id="rId4"/>
    <p:sldId id="434" r:id="rId5"/>
    <p:sldId id="257" r:id="rId6"/>
    <p:sldId id="258" r:id="rId7"/>
    <p:sldId id="260" r:id="rId8"/>
    <p:sldId id="261" r:id="rId9"/>
    <p:sldId id="262" r:id="rId10"/>
    <p:sldId id="263" r:id="rId11"/>
    <p:sldId id="264" r:id="rId12"/>
    <p:sldId id="265" r:id="rId13"/>
    <p:sldId id="266" r:id="rId14"/>
    <p:sldId id="291" r:id="rId15"/>
    <p:sldId id="269" r:id="rId16"/>
    <p:sldId id="271" r:id="rId17"/>
    <p:sldId id="272" r:id="rId18"/>
    <p:sldId id="273" r:id="rId19"/>
    <p:sldId id="274" r:id="rId20"/>
    <p:sldId id="288" r:id="rId21"/>
    <p:sldId id="275" r:id="rId22"/>
    <p:sldId id="276" r:id="rId23"/>
    <p:sldId id="289" r:id="rId24"/>
    <p:sldId id="435" r:id="rId25"/>
    <p:sldId id="290" r:id="rId26"/>
    <p:sldId id="433" r:id="rId27"/>
    <p:sldId id="436" r:id="rId28"/>
    <p:sldId id="437" r:id="rId29"/>
    <p:sldId id="279" r:id="rId30"/>
    <p:sldId id="280" r:id="rId31"/>
    <p:sldId id="281" r:id="rId32"/>
    <p:sldId id="282" r:id="rId33"/>
    <p:sldId id="283" r:id="rId34"/>
    <p:sldId id="284" r:id="rId35"/>
    <p:sldId id="285" r:id="rId36"/>
    <p:sldId id="286" r:id="rId37"/>
    <p:sldId id="267" r:id="rId38"/>
    <p:sldId id="277" r:id="rId39"/>
    <p:sldId id="287" r:id="rId40"/>
  </p:sldIdLst>
  <p:sldSz cx="12192000" cy="6858000"/>
  <p:notesSz cx="6858000" cy="9144000"/>
  <p:embeddedFontLst>
    <p:embeddedFont>
      <p:font typeface="Lato" panose="020B0604020202020204" charset="0"/>
      <p:regular r:id="rId42"/>
      <p:bold r:id="rId43"/>
      <p:italic r:id="rId44"/>
      <p:boldItalic r:id="rId45"/>
    </p:embeddedFont>
    <p:embeddedFont>
      <p:font typeface="PT Serif" panose="020B0604020202020204" charset="0"/>
      <p:regular r:id="rId46"/>
      <p:bold r:id="rId47"/>
      <p:italic r:id="rId48"/>
      <p:boldItalic r:id="rId49"/>
    </p:embeddedFont>
    <p:embeddedFont>
      <p:font typeface="Calibri" panose="020F0502020204030204" pitchFamily="34" charset="0"/>
      <p:regular r:id="rId50"/>
      <p:bold r:id="rId51"/>
      <p:italic r:id="rId52"/>
      <p:boldItalic r:id="rId53"/>
    </p:embeddedFont>
    <p:embeddedFont>
      <p:font typeface="Verdana" panose="020B0604030504040204" pitchFamily="34" charset="0"/>
      <p:regular r:id="rId54"/>
      <p:bold r:id="rId55"/>
      <p:italic r:id="rId56"/>
      <p:boldItalic r:id="rId57"/>
    </p:embeddedFont>
    <p:embeddedFont>
      <p:font typeface="Tahoma" panose="020B0604030504040204" pitchFamily="34" charset="0"/>
      <p:regular r:id="rId58"/>
      <p:bold r:id="rId59"/>
    </p:embeddedFont>
    <p:embeddedFont>
      <p:font typeface="Arial Narrow" panose="020B060602020203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4" roundtripDataSignature="AMtx7mj6P3AqtXe1MvX9tqiNoBhcLuOnv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A089B0-F2F8-468E-8F79-187AEB842591}">
  <a:tblStyle styleId="{14A089B0-F2F8-468E-8F79-187AEB84259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font" Target="fonts/font22.fntdata"/><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font" Target="fonts/font20.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customschemas.google.com/relationships/presentationmetadata" Target="metadata"/><Relationship Id="rId8" Type="http://schemas.openxmlformats.org/officeDocument/2006/relationships/slide" Target="slides/slide6.xml"/><Relationship Id="rId51" Type="http://schemas.openxmlformats.org/officeDocument/2006/relationships/font" Target="fonts/font10.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59" Type="http://schemas.openxmlformats.org/officeDocument/2006/relationships/font" Target="fonts/font18.fntdata"/><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L"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5" name="Google Shape;23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9174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9518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3809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30</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3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Verdan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80"/>
        <p:cNvGrpSpPr/>
        <p:nvPr/>
      </p:nvGrpSpPr>
      <p:grpSpPr>
        <a:xfrm>
          <a:off x="0" y="0"/>
          <a:ext cx="0" cy="0"/>
          <a:chOff x="0" y="0"/>
          <a:chExt cx="0" cy="0"/>
        </a:xfrm>
      </p:grpSpPr>
      <p:sp>
        <p:nvSpPr>
          <p:cNvPr id="81" name="Google Shape;81;p4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92"/>
        <p:cNvGrpSpPr/>
        <p:nvPr/>
      </p:nvGrpSpPr>
      <p:grpSpPr>
        <a:xfrm>
          <a:off x="0" y="0"/>
          <a:ext cx="0" cy="0"/>
          <a:chOff x="0" y="0"/>
          <a:chExt cx="0" cy="0"/>
        </a:xfrm>
      </p:grpSpPr>
      <p:sp>
        <p:nvSpPr>
          <p:cNvPr id="93" name="Google Shape;93;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5" name="Google Shape;9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
        <p:nvSpPr>
          <p:cNvPr id="98" name="Google Shape;98;p38"/>
          <p:cNvSpPr txBox="1"/>
          <p:nvPr/>
        </p:nvSpPr>
        <p:spPr>
          <a:xfrm>
            <a:off x="0" y="6550223"/>
            <a:ext cx="12192000" cy="307777"/>
          </a:xfrm>
          <a:prstGeom prst="rect">
            <a:avLst/>
          </a:prstGeom>
          <a:gradFill>
            <a:gsLst>
              <a:gs pos="0">
                <a:srgbClr val="006D84"/>
              </a:gs>
              <a:gs pos="50000">
                <a:srgbClr val="009EBF"/>
              </a:gs>
              <a:gs pos="100000">
                <a:srgbClr val="00BDE4"/>
              </a:gs>
            </a:gsLst>
            <a:lin ang="8100000" scaled="0"/>
          </a:gradFill>
          <a:ln w="9525" cap="flat" cmpd="sng">
            <a:solidFill>
              <a:srgbClr val="00B3D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chemeClr val="lt1"/>
              </a:solidFill>
              <a:latin typeface="Verdana"/>
              <a:ea typeface="Verdana"/>
              <a:cs typeface="Verdana"/>
              <a:sym typeface="Verdana"/>
            </a:endParaRPr>
          </a:p>
        </p:txBody>
      </p:sp>
      <p:pic>
        <p:nvPicPr>
          <p:cNvPr id="99" name="Google Shape;99;p38" descr="DPI"/>
          <p:cNvPicPr preferRelativeResize="0"/>
          <p:nvPr/>
        </p:nvPicPr>
        <p:blipFill rotWithShape="1">
          <a:blip r:embed="rId2">
            <a:alphaModFix/>
          </a:blip>
          <a:srcRect/>
          <a:stretch/>
        </p:blipFill>
        <p:spPr>
          <a:xfrm>
            <a:off x="11226019" y="5273346"/>
            <a:ext cx="805215" cy="109024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
        <p:nvSpPr>
          <p:cNvPr id="27" name="Google Shape;27;p35"/>
          <p:cNvSpPr txBox="1"/>
          <p:nvPr/>
        </p:nvSpPr>
        <p:spPr>
          <a:xfrm>
            <a:off x="0" y="6550223"/>
            <a:ext cx="12192000" cy="307777"/>
          </a:xfrm>
          <a:prstGeom prst="rect">
            <a:avLst/>
          </a:prstGeom>
          <a:gradFill>
            <a:gsLst>
              <a:gs pos="0">
                <a:srgbClr val="006D84"/>
              </a:gs>
              <a:gs pos="50000">
                <a:srgbClr val="009EBF"/>
              </a:gs>
              <a:gs pos="100000">
                <a:srgbClr val="00BDE4"/>
              </a:gs>
            </a:gsLst>
            <a:lin ang="8100000" scaled="0"/>
          </a:gradFill>
          <a:ln w="9525" cap="flat" cmpd="sng">
            <a:solidFill>
              <a:srgbClr val="00B3D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chemeClr val="dk1"/>
              </a:solidFill>
              <a:latin typeface="Verdana"/>
              <a:ea typeface="Verdana"/>
              <a:cs typeface="Verdana"/>
              <a:sym typeface="Verdana"/>
            </a:endParaRPr>
          </a:p>
        </p:txBody>
      </p:sp>
      <p:pic>
        <p:nvPicPr>
          <p:cNvPr id="28" name="Google Shape;28;p35" descr="DPI"/>
          <p:cNvPicPr preferRelativeResize="0"/>
          <p:nvPr/>
        </p:nvPicPr>
        <p:blipFill rotWithShape="1">
          <a:blip r:embed="rId2">
            <a:alphaModFix/>
          </a:blip>
          <a:srcRect/>
          <a:stretch/>
        </p:blipFill>
        <p:spPr>
          <a:xfrm>
            <a:off x="11226019" y="5273346"/>
            <a:ext cx="805215" cy="109024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9"/>
        <p:cNvGrpSpPr/>
        <p:nvPr/>
      </p:nvGrpSpPr>
      <p:grpSpPr>
        <a:xfrm>
          <a:off x="0" y="0"/>
          <a:ext cx="0" cy="0"/>
          <a:chOff x="0" y="0"/>
          <a:chExt cx="0" cy="0"/>
        </a:xfrm>
      </p:grpSpPr>
      <p:sp>
        <p:nvSpPr>
          <p:cNvPr id="30" name="Google Shape;3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Verdan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9"/>
        <p:cNvGrpSpPr/>
        <p:nvPr/>
      </p:nvGrpSpPr>
      <p:grpSpPr>
        <a:xfrm>
          <a:off x="0" y="0"/>
          <a:ext cx="0" cy="0"/>
          <a:chOff x="0" y="0"/>
          <a:chExt cx="0" cy="0"/>
        </a:xfrm>
      </p:grpSpPr>
      <p:sp>
        <p:nvSpPr>
          <p:cNvPr id="40" name="Google Shape;40;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6"/>
        <p:cNvGrpSpPr/>
        <p:nvPr/>
      </p:nvGrpSpPr>
      <p:grpSpPr>
        <a:xfrm>
          <a:off x="0" y="0"/>
          <a:ext cx="0" cy="0"/>
          <a:chOff x="0" y="0"/>
          <a:chExt cx="0" cy="0"/>
        </a:xfrm>
      </p:grpSpPr>
      <p:sp>
        <p:nvSpPr>
          <p:cNvPr id="47" name="Google Shape;47;p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4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4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5"/>
        <p:cNvGrpSpPr/>
        <p:nvPr/>
      </p:nvGrpSpPr>
      <p:grpSpPr>
        <a:xfrm>
          <a:off x="0" y="0"/>
          <a:ext cx="0" cy="0"/>
          <a:chOff x="0" y="0"/>
          <a:chExt cx="0" cy="0"/>
        </a:xfrm>
      </p:grpSpPr>
      <p:sp>
        <p:nvSpPr>
          <p:cNvPr id="56" name="Google Shape;56;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0"/>
        <p:cNvGrpSpPr/>
        <p:nvPr/>
      </p:nvGrpSpPr>
      <p:grpSpPr>
        <a:xfrm>
          <a:off x="0" y="0"/>
          <a:ext cx="0" cy="0"/>
          <a:chOff x="0" y="0"/>
          <a:chExt cx="0" cy="0"/>
        </a:xfrm>
      </p:grpSpPr>
      <p:sp>
        <p:nvSpPr>
          <p:cNvPr id="61" name="Google Shape;61;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Verdan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4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7"/>
        <p:cNvGrpSpPr/>
        <p:nvPr/>
      </p:nvGrpSpPr>
      <p:grpSpPr>
        <a:xfrm>
          <a:off x="0" y="0"/>
          <a:ext cx="0" cy="0"/>
          <a:chOff x="0" y="0"/>
          <a:chExt cx="0" cy="0"/>
        </a:xfrm>
      </p:grpSpPr>
      <p:sp>
        <p:nvSpPr>
          <p:cNvPr id="68" name="Google Shape;68;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Verdan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44"/>
          <p:cNvSpPr>
            <a:spLocks noGrp="1"/>
          </p:cNvSpPr>
          <p:nvPr>
            <p:ph type="pic" idx="2"/>
          </p:nvPr>
        </p:nvSpPr>
        <p:spPr>
          <a:xfrm>
            <a:off x="5183188" y="987425"/>
            <a:ext cx="6172200" cy="4873625"/>
          </a:xfrm>
          <a:prstGeom prst="rect">
            <a:avLst/>
          </a:prstGeom>
          <a:noFill/>
          <a:ln>
            <a:noFill/>
          </a:ln>
        </p:spPr>
      </p:sp>
      <p:sp>
        <p:nvSpPr>
          <p:cNvPr id="70" name="Google Shape;70;p4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Verdana"/>
              <a:buNone/>
              <a:defRPr sz="44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Verdana"/>
                <a:ea typeface="Verdana"/>
                <a:cs typeface="Verdana"/>
                <a:sym typeface="Verdana"/>
              </a:defRPr>
            </a:lvl1pPr>
            <a:lvl2pPr marL="0" marR="0" lvl="1" indent="0" algn="r" rtl="0">
              <a:spcBef>
                <a:spcPts val="0"/>
              </a:spcBef>
              <a:buNone/>
              <a:defRPr sz="1200" b="0" i="0" u="none" strike="noStrike" cap="none">
                <a:solidFill>
                  <a:srgbClr val="888888"/>
                </a:solidFill>
                <a:latin typeface="Verdana"/>
                <a:ea typeface="Verdana"/>
                <a:cs typeface="Verdana"/>
                <a:sym typeface="Verdana"/>
              </a:defRPr>
            </a:lvl2pPr>
            <a:lvl3pPr marL="0" marR="0" lvl="2" indent="0" algn="r" rtl="0">
              <a:spcBef>
                <a:spcPts val="0"/>
              </a:spcBef>
              <a:buNone/>
              <a:defRPr sz="1200" b="0" i="0" u="none" strike="noStrike" cap="none">
                <a:solidFill>
                  <a:srgbClr val="888888"/>
                </a:solidFill>
                <a:latin typeface="Verdana"/>
                <a:ea typeface="Verdana"/>
                <a:cs typeface="Verdana"/>
                <a:sym typeface="Verdana"/>
              </a:defRPr>
            </a:lvl3pPr>
            <a:lvl4pPr marL="0" marR="0" lvl="3" indent="0" algn="r" rtl="0">
              <a:spcBef>
                <a:spcPts val="0"/>
              </a:spcBef>
              <a:buNone/>
              <a:defRPr sz="1200" b="0" i="0" u="none" strike="noStrike" cap="none">
                <a:solidFill>
                  <a:srgbClr val="888888"/>
                </a:solidFill>
                <a:latin typeface="Verdana"/>
                <a:ea typeface="Verdana"/>
                <a:cs typeface="Verdana"/>
                <a:sym typeface="Verdana"/>
              </a:defRPr>
            </a:lvl4pPr>
            <a:lvl5pPr marL="0" marR="0" lvl="4" indent="0" algn="r" rtl="0">
              <a:spcBef>
                <a:spcPts val="0"/>
              </a:spcBef>
              <a:buNone/>
              <a:defRPr sz="1200" b="0" i="0" u="none" strike="noStrike" cap="none">
                <a:solidFill>
                  <a:srgbClr val="888888"/>
                </a:solidFill>
                <a:latin typeface="Verdana"/>
                <a:ea typeface="Verdana"/>
                <a:cs typeface="Verdana"/>
                <a:sym typeface="Verdana"/>
              </a:defRPr>
            </a:lvl5pPr>
            <a:lvl6pPr marL="0" marR="0" lvl="5" indent="0" algn="r" rtl="0">
              <a:spcBef>
                <a:spcPts val="0"/>
              </a:spcBef>
              <a:buNone/>
              <a:defRPr sz="1200" b="0" i="0" u="none" strike="noStrike" cap="none">
                <a:solidFill>
                  <a:srgbClr val="888888"/>
                </a:solidFill>
                <a:latin typeface="Verdana"/>
                <a:ea typeface="Verdana"/>
                <a:cs typeface="Verdana"/>
                <a:sym typeface="Verdana"/>
              </a:defRPr>
            </a:lvl6pPr>
            <a:lvl7pPr marL="0" marR="0" lvl="6" indent="0" algn="r" rtl="0">
              <a:spcBef>
                <a:spcPts val="0"/>
              </a:spcBef>
              <a:buNone/>
              <a:defRPr sz="1200" b="0" i="0" u="none" strike="noStrike" cap="none">
                <a:solidFill>
                  <a:srgbClr val="888888"/>
                </a:solidFill>
                <a:latin typeface="Verdana"/>
                <a:ea typeface="Verdana"/>
                <a:cs typeface="Verdana"/>
                <a:sym typeface="Verdana"/>
              </a:defRPr>
            </a:lvl7pPr>
            <a:lvl8pPr marL="0" marR="0" lvl="7" indent="0" algn="r" rtl="0">
              <a:spcBef>
                <a:spcPts val="0"/>
              </a:spcBef>
              <a:buNone/>
              <a:defRPr sz="1200" b="0" i="0" u="none" strike="noStrike" cap="none">
                <a:solidFill>
                  <a:srgbClr val="888888"/>
                </a:solidFill>
                <a:latin typeface="Verdana"/>
                <a:ea typeface="Verdana"/>
                <a:cs typeface="Verdana"/>
                <a:sym typeface="Verdana"/>
              </a:defRPr>
            </a:lvl8pPr>
            <a:lvl9pPr marL="0" marR="0" lvl="8" indent="0" algn="r" rtl="0">
              <a:spcBef>
                <a:spcPts val="0"/>
              </a:spcBef>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L"/>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6"/>
        <p:cNvGrpSpPr/>
        <p:nvPr/>
      </p:nvGrpSpPr>
      <p:grpSpPr>
        <a:xfrm>
          <a:off x="0" y="0"/>
          <a:ext cx="0" cy="0"/>
          <a:chOff x="0" y="0"/>
          <a:chExt cx="0" cy="0"/>
        </a:xfrm>
      </p:grpSpPr>
      <p:sp>
        <p:nvSpPr>
          <p:cNvPr id="87" name="Google Shape;87;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Verdana"/>
              <a:buNone/>
              <a:defRPr sz="4400" b="0" i="0" u="none" strike="noStrike" cap="none">
                <a:solidFill>
                  <a:schemeClr val="lt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Google Shape;88;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Verdana"/>
                <a:ea typeface="Verdana"/>
                <a:cs typeface="Verdana"/>
                <a:sym typeface="Verdana"/>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Verdana"/>
                <a:ea typeface="Verdana"/>
                <a:cs typeface="Verdana"/>
                <a:sym typeface="Verdana"/>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Verdana"/>
                <a:ea typeface="Verdana"/>
                <a:cs typeface="Verdana"/>
                <a:sym typeface="Verdana"/>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Verdana"/>
                <a:ea typeface="Verdana"/>
                <a:cs typeface="Verdana"/>
                <a:sym typeface="Verdana"/>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Verdana"/>
                <a:ea typeface="Verdana"/>
                <a:cs typeface="Verdana"/>
                <a:sym typeface="Verdana"/>
              </a:defRPr>
            </a:lvl9pPr>
          </a:lstStyle>
          <a:p>
            <a:endParaRPr/>
          </a:p>
        </p:txBody>
      </p:sp>
      <p:sp>
        <p:nvSpPr>
          <p:cNvPr id="89" name="Google Shape;8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90" name="Google Shape;9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91" name="Google Shape;9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Verdana"/>
                <a:ea typeface="Verdana"/>
                <a:cs typeface="Verdana"/>
                <a:sym typeface="Verdana"/>
              </a:defRPr>
            </a:lvl1pPr>
            <a:lvl2pPr marL="0" marR="0" lvl="1" indent="0" algn="r" rtl="0">
              <a:spcBef>
                <a:spcPts val="0"/>
              </a:spcBef>
              <a:buNone/>
              <a:defRPr sz="1200" b="0" u="none">
                <a:solidFill>
                  <a:schemeClr val="lt1"/>
                </a:solidFill>
                <a:latin typeface="Verdana"/>
                <a:ea typeface="Verdana"/>
                <a:cs typeface="Verdana"/>
                <a:sym typeface="Verdana"/>
              </a:defRPr>
            </a:lvl2pPr>
            <a:lvl3pPr marL="0" marR="0" lvl="2" indent="0" algn="r" rtl="0">
              <a:spcBef>
                <a:spcPts val="0"/>
              </a:spcBef>
              <a:buNone/>
              <a:defRPr sz="1200" b="0" u="none">
                <a:solidFill>
                  <a:schemeClr val="lt1"/>
                </a:solidFill>
                <a:latin typeface="Verdana"/>
                <a:ea typeface="Verdana"/>
                <a:cs typeface="Verdana"/>
                <a:sym typeface="Verdana"/>
              </a:defRPr>
            </a:lvl3pPr>
            <a:lvl4pPr marL="0" marR="0" lvl="3" indent="0" algn="r" rtl="0">
              <a:spcBef>
                <a:spcPts val="0"/>
              </a:spcBef>
              <a:buNone/>
              <a:defRPr sz="1200" b="0" u="none">
                <a:solidFill>
                  <a:schemeClr val="lt1"/>
                </a:solidFill>
                <a:latin typeface="Verdana"/>
                <a:ea typeface="Verdana"/>
                <a:cs typeface="Verdana"/>
                <a:sym typeface="Verdana"/>
              </a:defRPr>
            </a:lvl4pPr>
            <a:lvl5pPr marL="0" marR="0" lvl="4" indent="0" algn="r" rtl="0">
              <a:spcBef>
                <a:spcPts val="0"/>
              </a:spcBef>
              <a:buNone/>
              <a:defRPr sz="1200" b="0" u="none">
                <a:solidFill>
                  <a:schemeClr val="lt1"/>
                </a:solidFill>
                <a:latin typeface="Verdana"/>
                <a:ea typeface="Verdana"/>
                <a:cs typeface="Verdana"/>
                <a:sym typeface="Verdana"/>
              </a:defRPr>
            </a:lvl5pPr>
            <a:lvl6pPr marL="0" marR="0" lvl="5" indent="0" algn="r" rtl="0">
              <a:spcBef>
                <a:spcPts val="0"/>
              </a:spcBef>
              <a:buNone/>
              <a:defRPr sz="1200" b="0" u="none">
                <a:solidFill>
                  <a:schemeClr val="lt1"/>
                </a:solidFill>
                <a:latin typeface="Verdana"/>
                <a:ea typeface="Verdana"/>
                <a:cs typeface="Verdana"/>
                <a:sym typeface="Verdana"/>
              </a:defRPr>
            </a:lvl6pPr>
            <a:lvl7pPr marL="0" marR="0" lvl="6" indent="0" algn="r" rtl="0">
              <a:spcBef>
                <a:spcPts val="0"/>
              </a:spcBef>
              <a:buNone/>
              <a:defRPr sz="1200" b="0" u="none">
                <a:solidFill>
                  <a:schemeClr val="lt1"/>
                </a:solidFill>
                <a:latin typeface="Verdana"/>
                <a:ea typeface="Verdana"/>
                <a:cs typeface="Verdana"/>
                <a:sym typeface="Verdana"/>
              </a:defRPr>
            </a:lvl7pPr>
            <a:lvl8pPr marL="0" marR="0" lvl="7" indent="0" algn="r" rtl="0">
              <a:spcBef>
                <a:spcPts val="0"/>
              </a:spcBef>
              <a:buNone/>
              <a:defRPr sz="1200" b="0" u="none">
                <a:solidFill>
                  <a:schemeClr val="lt1"/>
                </a:solidFill>
                <a:latin typeface="Verdana"/>
                <a:ea typeface="Verdana"/>
                <a:cs typeface="Verdana"/>
                <a:sym typeface="Verdana"/>
              </a:defRPr>
            </a:lvl8pPr>
            <a:lvl9pPr marL="0" marR="0" lvl="8" indent="0" algn="r" rtl="0">
              <a:spcBef>
                <a:spcPts val="0"/>
              </a:spcBef>
              <a:buNone/>
              <a:defRPr sz="1200" b="0" u="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L"/>
              <a:t>‹Nº›</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redcdpd.net/revista/index.php/revista/article/view/208/117"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 descr="Imagen de la pantalla de un celular de una persona con una bicicleta&#10;&#10;Descripción generada automáticamente con confianza media"/>
          <p:cNvPicPr preferRelativeResize="0"/>
          <p:nvPr/>
        </p:nvPicPr>
        <p:blipFill rotWithShape="1">
          <a:blip r:embed="rId3">
            <a:alphaModFix/>
          </a:blip>
          <a:srcRect r="17042" b="26154"/>
          <a:stretch/>
        </p:blipFill>
        <p:spPr>
          <a:xfrm>
            <a:off x="0" y="0"/>
            <a:ext cx="5689209" cy="5064369"/>
          </a:xfrm>
          <a:prstGeom prst="rect">
            <a:avLst/>
          </a:prstGeom>
          <a:noFill/>
          <a:ln>
            <a:noFill/>
          </a:ln>
        </p:spPr>
      </p:pic>
      <p:sp>
        <p:nvSpPr>
          <p:cNvPr id="106" name="Google Shape;106;p1"/>
          <p:cNvSpPr txBox="1"/>
          <p:nvPr/>
        </p:nvSpPr>
        <p:spPr>
          <a:xfrm>
            <a:off x="8707902" y="407962"/>
            <a:ext cx="3484098" cy="400110"/>
          </a:xfrm>
          <a:prstGeom prst="rect">
            <a:avLst/>
          </a:prstGeom>
          <a:solidFill>
            <a:srgbClr val="FF7600"/>
          </a:soli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s-CL" sz="2000" b="1" i="0" u="none" strike="noStrike" cap="none">
                <a:solidFill>
                  <a:schemeClr val="lt1"/>
                </a:solidFill>
                <a:latin typeface="Verdana"/>
                <a:ea typeface="Verdana"/>
                <a:cs typeface="Verdana"/>
                <a:sym typeface="Verdana"/>
              </a:rPr>
              <a:t>Módulo I</a:t>
            </a:r>
            <a:endParaRPr/>
          </a:p>
        </p:txBody>
      </p:sp>
      <p:pic>
        <p:nvPicPr>
          <p:cNvPr id="107" name="Google Shape;107;p1" descr="DPI"/>
          <p:cNvPicPr preferRelativeResize="0"/>
          <p:nvPr/>
        </p:nvPicPr>
        <p:blipFill rotWithShape="1">
          <a:blip r:embed="rId4">
            <a:alphaModFix/>
          </a:blip>
          <a:srcRect/>
          <a:stretch/>
        </p:blipFill>
        <p:spPr>
          <a:xfrm>
            <a:off x="0" y="5296113"/>
            <a:ext cx="1153551" cy="1561888"/>
          </a:xfrm>
          <a:prstGeom prst="rect">
            <a:avLst/>
          </a:prstGeom>
          <a:noFill/>
          <a:ln>
            <a:noFill/>
          </a:ln>
        </p:spPr>
      </p:pic>
      <p:sp>
        <p:nvSpPr>
          <p:cNvPr id="108" name="Google Shape;108;p1"/>
          <p:cNvSpPr txBox="1"/>
          <p:nvPr/>
        </p:nvSpPr>
        <p:spPr>
          <a:xfrm>
            <a:off x="5847348" y="2193741"/>
            <a:ext cx="5991726"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4000" b="1" i="0">
                <a:solidFill>
                  <a:srgbClr val="000000"/>
                </a:solidFill>
                <a:latin typeface="Verdana"/>
                <a:ea typeface="Verdana"/>
                <a:cs typeface="Verdana"/>
                <a:sym typeface="Verdana"/>
              </a:rPr>
              <a:t>Aspectos conceptuales de discapacidad</a:t>
            </a:r>
            <a:endParaRPr sz="7200" b="1">
              <a:solidFill>
                <a:schemeClr val="dk1"/>
              </a:solidFill>
              <a:latin typeface="Verdana"/>
              <a:ea typeface="Verdana"/>
              <a:cs typeface="Verdana"/>
              <a:sym typeface="Verdana"/>
            </a:endParaRPr>
          </a:p>
        </p:txBody>
      </p:sp>
      <p:sp>
        <p:nvSpPr>
          <p:cNvPr id="109" name="Google Shape;109;p1"/>
          <p:cNvSpPr txBox="1"/>
          <p:nvPr/>
        </p:nvSpPr>
        <p:spPr>
          <a:xfrm>
            <a:off x="6395432" y="4574003"/>
            <a:ext cx="4895557"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2000" b="1">
                <a:solidFill>
                  <a:srgbClr val="3F3F3F"/>
                </a:solidFill>
                <a:latin typeface="Verdana"/>
                <a:ea typeface="Verdana"/>
                <a:cs typeface="Verdana"/>
                <a:sym typeface="Verdana"/>
              </a:rPr>
              <a:t>Mauro Tamayo Rozas</a:t>
            </a:r>
            <a:endParaRPr/>
          </a:p>
          <a:p>
            <a:pPr marL="0" marR="0" lvl="0" indent="0" algn="ctr" rtl="0">
              <a:spcBef>
                <a:spcPts val="0"/>
              </a:spcBef>
              <a:spcAft>
                <a:spcPts val="0"/>
              </a:spcAft>
              <a:buNone/>
            </a:pPr>
            <a:r>
              <a:rPr lang="es-CL" sz="2000" b="1">
                <a:solidFill>
                  <a:srgbClr val="3F3F3F"/>
                </a:solidFill>
                <a:latin typeface="Verdana"/>
                <a:ea typeface="Verdana"/>
                <a:cs typeface="Verdana"/>
                <a:sym typeface="Verdana"/>
              </a:rPr>
              <a:t>Profesor Asistente</a:t>
            </a:r>
            <a:endParaRPr/>
          </a:p>
          <a:p>
            <a:pPr marL="0" marR="0" lvl="0" indent="0" algn="ctr" rtl="0">
              <a:spcBef>
                <a:spcPts val="0"/>
              </a:spcBef>
              <a:spcAft>
                <a:spcPts val="0"/>
              </a:spcAft>
              <a:buNone/>
            </a:pPr>
            <a:r>
              <a:rPr lang="es-CL" sz="2000" b="1">
                <a:solidFill>
                  <a:srgbClr val="3F3F3F"/>
                </a:solidFill>
                <a:latin typeface="Verdana"/>
                <a:ea typeface="Verdana"/>
                <a:cs typeface="Verdana"/>
                <a:sym typeface="Verdana"/>
              </a:rPr>
              <a:t>Universidad de Chile</a:t>
            </a:r>
            <a:endParaRPr/>
          </a:p>
        </p:txBody>
      </p:sp>
      <p:sp>
        <p:nvSpPr>
          <p:cNvPr id="110" name="Google Shape;110;p1"/>
          <p:cNvSpPr txBox="1"/>
          <p:nvPr/>
        </p:nvSpPr>
        <p:spPr>
          <a:xfrm>
            <a:off x="1575582" y="6450038"/>
            <a:ext cx="10616418" cy="307777"/>
          </a:xfrm>
          <a:prstGeom prst="rect">
            <a:avLst/>
          </a:prstGeom>
          <a:solidFill>
            <a:srgbClr val="00B3D5"/>
          </a:solidFill>
          <a:ln w="9525" cap="flat" cmpd="sng">
            <a:solidFill>
              <a:srgbClr val="00B3D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s-CL" sz="1400">
                <a:solidFill>
                  <a:schemeClr val="dk1"/>
                </a:solidFill>
                <a:latin typeface="Verdana"/>
                <a:ea typeface="Verdana"/>
                <a:cs typeface="Verdana"/>
                <a:sym typeface="Verdana"/>
              </a:rPr>
              <a:t>Rehabilitación Basada en la Comunidad</a:t>
            </a:r>
            <a:endParaRPr/>
          </a:p>
        </p:txBody>
      </p:sp>
      <p:sp>
        <p:nvSpPr>
          <p:cNvPr id="111" name="Google Shape;111;p1"/>
          <p:cNvSpPr txBox="1"/>
          <p:nvPr/>
        </p:nvSpPr>
        <p:spPr>
          <a:xfrm>
            <a:off x="1589650" y="6163382"/>
            <a:ext cx="411362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400" b="1">
                <a:solidFill>
                  <a:srgbClr val="FF7600"/>
                </a:solidFill>
                <a:latin typeface="Verdana"/>
                <a:ea typeface="Verdana"/>
                <a:cs typeface="Verdana"/>
                <a:sym typeface="Verdana"/>
              </a:rPr>
              <a:t>Diploma de Postítulo</a:t>
            </a:r>
            <a:endParaRPr sz="1400" b="1">
              <a:solidFill>
                <a:srgbClr val="FF7600"/>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76"/>
        <p:cNvGrpSpPr/>
        <p:nvPr/>
      </p:nvGrpSpPr>
      <p:grpSpPr>
        <a:xfrm>
          <a:off x="0" y="0"/>
          <a:ext cx="0" cy="0"/>
          <a:chOff x="0" y="0"/>
          <a:chExt cx="0" cy="0"/>
        </a:xfrm>
      </p:grpSpPr>
      <p:sp>
        <p:nvSpPr>
          <p:cNvPr id="177" name="Google Shape;177;p9"/>
          <p:cNvSpPr txBox="1">
            <a:spLocks noGrp="1"/>
          </p:cNvSpPr>
          <p:nvPr>
            <p:ph type="title"/>
          </p:nvPr>
        </p:nvSpPr>
        <p:spPr>
          <a:xfrm>
            <a:off x="6230271" y="3794336"/>
            <a:ext cx="5242259" cy="192225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Font typeface="Verdana"/>
              <a:buNone/>
            </a:pPr>
            <a:r>
              <a:rPr lang="es-CL" sz="4800">
                <a:solidFill>
                  <a:schemeClr val="lt1"/>
                </a:solidFill>
                <a:latin typeface="Verdana"/>
                <a:ea typeface="Verdana"/>
                <a:cs typeface="Verdana"/>
                <a:sym typeface="Verdana"/>
              </a:rPr>
              <a:t>Lo Familiar</a:t>
            </a:r>
            <a:endParaRPr sz="4800">
              <a:solidFill>
                <a:schemeClr val="lt1"/>
              </a:solidFill>
              <a:latin typeface="Verdana"/>
              <a:ea typeface="Verdana"/>
              <a:cs typeface="Verdana"/>
              <a:sym typeface="Verdana"/>
            </a:endParaRPr>
          </a:p>
        </p:txBody>
      </p:sp>
      <p:sp>
        <p:nvSpPr>
          <p:cNvPr id="178" name="Google Shape;178;p9"/>
          <p:cNvSpPr/>
          <p:nvPr/>
        </p:nvSpPr>
        <p:spPr>
          <a:xfrm>
            <a:off x="1" y="483466"/>
            <a:ext cx="5549037" cy="6374535"/>
          </a:xfrm>
          <a:custGeom>
            <a:avLst/>
            <a:gdLst/>
            <a:ahLst/>
            <a:cxnLst/>
            <a:rect l="l" t="t" r="r" b="b"/>
            <a:pathLst>
              <a:path w="5549037" h="6374535" extrusionOk="0">
                <a:moveTo>
                  <a:pt x="2203019" y="0"/>
                </a:moveTo>
                <a:cubicBezTo>
                  <a:pt x="4050974" y="0"/>
                  <a:pt x="5549037" y="1498063"/>
                  <a:pt x="5549037" y="3346018"/>
                </a:cubicBezTo>
                <a:cubicBezTo>
                  <a:pt x="5549037" y="4616487"/>
                  <a:pt x="4840968" y="5721578"/>
                  <a:pt x="3797930" y="6288190"/>
                </a:cubicBezTo>
                <a:lnTo>
                  <a:pt x="3618689" y="6374535"/>
                </a:lnTo>
                <a:lnTo>
                  <a:pt x="779546" y="6374535"/>
                </a:lnTo>
                <a:lnTo>
                  <a:pt x="537516" y="6248727"/>
                </a:lnTo>
                <a:cubicBezTo>
                  <a:pt x="374031" y="6154721"/>
                  <a:pt x="219238" y="6047301"/>
                  <a:pt x="74641" y="5927968"/>
                </a:cubicBezTo>
                <a:lnTo>
                  <a:pt x="0" y="5860130"/>
                </a:lnTo>
                <a:lnTo>
                  <a:pt x="0" y="831906"/>
                </a:lnTo>
                <a:lnTo>
                  <a:pt x="74641" y="764068"/>
                </a:lnTo>
                <a:cubicBezTo>
                  <a:pt x="653030" y="286739"/>
                  <a:pt x="1394539" y="0"/>
                  <a:pt x="2203019" y="0"/>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Calibri"/>
              <a:ea typeface="Calibri"/>
              <a:cs typeface="Calibri"/>
              <a:sym typeface="Calibri"/>
            </a:endParaRPr>
          </a:p>
        </p:txBody>
      </p:sp>
      <p:pic>
        <p:nvPicPr>
          <p:cNvPr id="179" name="Google Shape;179;p9"/>
          <p:cNvPicPr preferRelativeResize="0"/>
          <p:nvPr/>
        </p:nvPicPr>
        <p:blipFill rotWithShape="1">
          <a:blip r:embed="rId3">
            <a:alphaModFix/>
          </a:blip>
          <a:srcRect l="21476" r="20647" b="1"/>
          <a:stretch/>
        </p:blipFill>
        <p:spPr>
          <a:xfrm>
            <a:off x="1" y="647373"/>
            <a:ext cx="5385130" cy="6210629"/>
          </a:xfrm>
          <a:custGeom>
            <a:avLst/>
            <a:gdLst/>
            <a:ahLst/>
            <a:cxnLst/>
            <a:rect l="l" t="t" r="r" b="b"/>
            <a:pathLst>
              <a:path w="5385130" h="6210629" extrusionOk="0">
                <a:moveTo>
                  <a:pt x="2203018" y="0"/>
                </a:moveTo>
                <a:cubicBezTo>
                  <a:pt x="3960450" y="0"/>
                  <a:pt x="5385130" y="1424680"/>
                  <a:pt x="5385130" y="3182112"/>
                </a:cubicBezTo>
                <a:cubicBezTo>
                  <a:pt x="5385130" y="4500186"/>
                  <a:pt x="4583748" y="5631087"/>
                  <a:pt x="3441640" y="6114158"/>
                </a:cubicBezTo>
                <a:lnTo>
                  <a:pt x="3178061" y="6210629"/>
                </a:lnTo>
                <a:lnTo>
                  <a:pt x="1233206" y="6210629"/>
                </a:lnTo>
                <a:lnTo>
                  <a:pt x="1108901" y="6171135"/>
                </a:lnTo>
                <a:cubicBezTo>
                  <a:pt x="767738" y="6046219"/>
                  <a:pt x="453928" y="5864559"/>
                  <a:pt x="178899" y="5637585"/>
                </a:cubicBezTo>
                <a:lnTo>
                  <a:pt x="0" y="5474990"/>
                </a:lnTo>
                <a:lnTo>
                  <a:pt x="0" y="889234"/>
                </a:lnTo>
                <a:lnTo>
                  <a:pt x="178899" y="726640"/>
                </a:lnTo>
                <a:cubicBezTo>
                  <a:pt x="728956" y="272693"/>
                  <a:pt x="1434142" y="0"/>
                  <a:pt x="2203018" y="0"/>
                </a:cubicBezTo>
                <a:close/>
              </a:path>
            </a:pathLst>
          </a:custGeom>
          <a:noFill/>
          <a:ln>
            <a:noFill/>
          </a:ln>
        </p:spPr>
      </p:pic>
      <p:sp>
        <p:nvSpPr>
          <p:cNvPr id="180" name="Google Shape;180;p9"/>
          <p:cNvSpPr/>
          <p:nvPr/>
        </p:nvSpPr>
        <p:spPr>
          <a:xfrm>
            <a:off x="5233763" y="1"/>
            <a:ext cx="4480560" cy="2513993"/>
          </a:xfrm>
          <a:custGeom>
            <a:avLst/>
            <a:gdLst/>
            <a:ahLst/>
            <a:cxnLst/>
            <a:rect l="l" t="t" r="r" b="b"/>
            <a:pathLst>
              <a:path w="4480560" h="2513993" extrusionOk="0">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Calibri"/>
              <a:ea typeface="Calibri"/>
              <a:cs typeface="Calibri"/>
              <a:sym typeface="Calibri"/>
            </a:endParaRPr>
          </a:p>
        </p:txBody>
      </p:sp>
      <p:pic>
        <p:nvPicPr>
          <p:cNvPr id="181" name="Google Shape;181;p9" descr="C:\Users\cn somos todos\Documents\SOPORTE\Departamento de Kine\Coursera Discapacidad\angeles_down.jpg"/>
          <p:cNvPicPr preferRelativeResize="0"/>
          <p:nvPr/>
        </p:nvPicPr>
        <p:blipFill rotWithShape="1">
          <a:blip r:embed="rId4">
            <a:alphaModFix/>
          </a:blip>
          <a:srcRect l="12533" r="3" b="3"/>
          <a:stretch/>
        </p:blipFill>
        <p:spPr>
          <a:xfrm>
            <a:off x="5398355" y="1"/>
            <a:ext cx="4151376" cy="2349401"/>
          </a:xfrm>
          <a:custGeom>
            <a:avLst/>
            <a:gdLst/>
            <a:ahLst/>
            <a:cxnLst/>
            <a:rect l="l" t="t" r="r" b="b"/>
            <a:pathLst>
              <a:path w="4151376" h="2349401" extrusionOk="0">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a:noFill/>
          <a:ln>
            <a:noFill/>
          </a:ln>
        </p:spPr>
      </p:pic>
      <p:sp>
        <p:nvSpPr>
          <p:cNvPr id="182" name="Google Shape;182;p9"/>
          <p:cNvSpPr/>
          <p:nvPr/>
        </p:nvSpPr>
        <p:spPr>
          <a:xfrm rot="-1563669">
            <a:off x="5600583" y="563067"/>
            <a:ext cx="290103" cy="6244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Verdana"/>
              <a:ea typeface="Verdana"/>
              <a:cs typeface="Verdana"/>
              <a:sym typeface="Verdana"/>
            </a:endParaRPr>
          </a:p>
        </p:txBody>
      </p:sp>
      <p:sp>
        <p:nvSpPr>
          <p:cNvPr id="183" name="Google Shape;183;p9"/>
          <p:cNvSpPr/>
          <p:nvPr/>
        </p:nvSpPr>
        <p:spPr>
          <a:xfrm rot="-685356">
            <a:off x="6778439" y="825514"/>
            <a:ext cx="290103" cy="6244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Verdana"/>
              <a:ea typeface="Verdana"/>
              <a:cs typeface="Verdana"/>
              <a:sym typeface="Verdana"/>
            </a:endParaRPr>
          </a:p>
        </p:txBody>
      </p:sp>
      <p:sp>
        <p:nvSpPr>
          <p:cNvPr id="184" name="Google Shape;184;p9"/>
          <p:cNvSpPr/>
          <p:nvPr/>
        </p:nvSpPr>
        <p:spPr>
          <a:xfrm rot="-685356">
            <a:off x="8645669" y="790853"/>
            <a:ext cx="411463" cy="9167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Verdana"/>
              <a:ea typeface="Verdana"/>
              <a:cs typeface="Verdana"/>
              <a:sym typeface="Verdana"/>
            </a:endParaRPr>
          </a:p>
        </p:txBody>
      </p:sp>
      <p:sp>
        <p:nvSpPr>
          <p:cNvPr id="185" name="Google Shape;185;p9"/>
          <p:cNvSpPr/>
          <p:nvPr/>
        </p:nvSpPr>
        <p:spPr>
          <a:xfrm rot="796298">
            <a:off x="7797698" y="652511"/>
            <a:ext cx="281439" cy="6709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89"/>
        <p:cNvGrpSpPr/>
        <p:nvPr/>
      </p:nvGrpSpPr>
      <p:grpSpPr>
        <a:xfrm>
          <a:off x="0" y="0"/>
          <a:ext cx="0" cy="0"/>
          <a:chOff x="0" y="0"/>
          <a:chExt cx="0" cy="0"/>
        </a:xfrm>
      </p:grpSpPr>
      <p:sp>
        <p:nvSpPr>
          <p:cNvPr id="190" name="Google Shape;190;p10"/>
          <p:cNvSpPr txBox="1">
            <a:spLocks noGrp="1"/>
          </p:cNvSpPr>
          <p:nvPr>
            <p:ph type="title"/>
          </p:nvPr>
        </p:nvSpPr>
        <p:spPr>
          <a:xfrm>
            <a:off x="7464614" y="1783959"/>
            <a:ext cx="4087306" cy="28891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400"/>
              <a:buFont typeface="Verdana"/>
              <a:buNone/>
            </a:pPr>
            <a:r>
              <a:rPr lang="es-CL" sz="5400"/>
              <a:t>Lo Jurídico</a:t>
            </a:r>
            <a:endParaRPr sz="5400"/>
          </a:p>
        </p:txBody>
      </p:sp>
      <p:sp>
        <p:nvSpPr>
          <p:cNvPr id="191" name="Google Shape;191;p10"/>
          <p:cNvSpPr/>
          <p:nvPr/>
        </p:nvSpPr>
        <p:spPr>
          <a:xfrm rot="10800000">
            <a:off x="1" y="0"/>
            <a:ext cx="7188051" cy="6858000"/>
          </a:xfrm>
          <a:custGeom>
            <a:avLst/>
            <a:gdLst/>
            <a:ahLst/>
            <a:cxnLst/>
            <a:rect l="l" t="t" r="r" b="b"/>
            <a:pathLst>
              <a:path w="7188051" h="6858000" extrusionOk="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192" name="Google Shape;192;p10" descr="Imagen"/>
          <p:cNvPicPr preferRelativeResize="0"/>
          <p:nvPr/>
        </p:nvPicPr>
        <p:blipFill rotWithShape="1">
          <a:blip r:embed="rId3">
            <a:alphaModFix/>
          </a:blip>
          <a:srcRect r="-1" b="2424"/>
          <a:stretch/>
        </p:blipFill>
        <p:spPr>
          <a:xfrm>
            <a:off x="1" y="10"/>
            <a:ext cx="7028495" cy="6857990"/>
          </a:xfrm>
          <a:custGeom>
            <a:avLst/>
            <a:gdLst/>
            <a:ahLst/>
            <a:cxnLst/>
            <a:rect l="l" t="t" r="r" b="b"/>
            <a:pathLst>
              <a:path w="7028495" h="6858000" extrusionOk="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97"/>
        <p:cNvGrpSpPr/>
        <p:nvPr/>
      </p:nvGrpSpPr>
      <p:grpSpPr>
        <a:xfrm>
          <a:off x="0" y="0"/>
          <a:ext cx="0" cy="0"/>
          <a:chOff x="0" y="0"/>
          <a:chExt cx="0" cy="0"/>
        </a:xfrm>
      </p:grpSpPr>
      <p:sp>
        <p:nvSpPr>
          <p:cNvPr id="198" name="Google Shape;198;p11"/>
          <p:cNvSpPr txBox="1">
            <a:spLocks noGrp="1"/>
          </p:cNvSpPr>
          <p:nvPr>
            <p:ph type="title"/>
          </p:nvPr>
        </p:nvSpPr>
        <p:spPr>
          <a:xfrm>
            <a:off x="804673" y="3320859"/>
            <a:ext cx="4524973" cy="207633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Font typeface="Verdana"/>
              <a:buNone/>
            </a:pPr>
            <a:r>
              <a:rPr lang="es-CL" sz="4800"/>
              <a:t>Lo Político</a:t>
            </a:r>
            <a:endParaRPr sz="4800"/>
          </a:p>
        </p:txBody>
      </p:sp>
      <p:sp>
        <p:nvSpPr>
          <p:cNvPr id="199" name="Google Shape;199;p11"/>
          <p:cNvSpPr/>
          <p:nvPr/>
        </p:nvSpPr>
        <p:spPr>
          <a:xfrm>
            <a:off x="5857312" y="381000"/>
            <a:ext cx="6334689" cy="6477000"/>
          </a:xfrm>
          <a:custGeom>
            <a:avLst/>
            <a:gdLst/>
            <a:ahLst/>
            <a:cxnLst/>
            <a:rect l="l" t="t" r="r" b="b"/>
            <a:pathLst>
              <a:path w="6334689" h="6477000" extrusionOk="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Calibri"/>
              <a:ea typeface="Calibri"/>
              <a:cs typeface="Calibri"/>
              <a:sym typeface="Calibri"/>
            </a:endParaRPr>
          </a:p>
        </p:txBody>
      </p:sp>
      <p:pic>
        <p:nvPicPr>
          <p:cNvPr id="200" name="Google Shape;200;p11"/>
          <p:cNvPicPr preferRelativeResize="0"/>
          <p:nvPr/>
        </p:nvPicPr>
        <p:blipFill rotWithShape="1">
          <a:blip r:embed="rId3">
            <a:alphaModFix/>
          </a:blip>
          <a:srcRect l="8873" r="38587" b="1"/>
          <a:stretch/>
        </p:blipFill>
        <p:spPr>
          <a:xfrm>
            <a:off x="6021086" y="544777"/>
            <a:ext cx="6170914" cy="6313225"/>
          </a:xfrm>
          <a:custGeom>
            <a:avLst/>
            <a:gdLst/>
            <a:ahLst/>
            <a:cxnLst/>
            <a:rect l="l" t="t" r="r" b="b"/>
            <a:pathLst>
              <a:path w="6170914" h="6313225" extrusionOk="0">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CCA6D3-C70B-4BC9-B836-1DEA6DE54819}"/>
              </a:ext>
            </a:extLst>
          </p:cNvPr>
          <p:cNvSpPr>
            <a:spLocks noGrp="1"/>
          </p:cNvSpPr>
          <p:nvPr>
            <p:ph type="title"/>
          </p:nvPr>
        </p:nvSpPr>
        <p:spPr/>
        <p:txBody>
          <a:bodyPr/>
          <a:lstStyle/>
          <a:p>
            <a:r>
              <a:rPr lang="es-MX" dirty="0"/>
              <a:t>AMPLIA TEORIA</a:t>
            </a:r>
            <a:endParaRPr lang="es-CL" dirty="0"/>
          </a:p>
        </p:txBody>
      </p:sp>
      <p:sp>
        <p:nvSpPr>
          <p:cNvPr id="4" name="Marcador de texto 3">
            <a:extLst>
              <a:ext uri="{FF2B5EF4-FFF2-40B4-BE49-F238E27FC236}">
                <a16:creationId xmlns:a16="http://schemas.microsoft.com/office/drawing/2014/main" id="{89361004-4939-8344-F982-E8710FA04906}"/>
              </a:ext>
            </a:extLst>
          </p:cNvPr>
          <p:cNvSpPr txBox="1">
            <a:spLocks noGrp="1"/>
          </p:cNvSpPr>
          <p:nvPr>
            <p:ph type="body" idx="1"/>
          </p:nvPr>
        </p:nvSpPr>
        <p:spPr>
          <a:xfrm>
            <a:off x="838200" y="1825625"/>
            <a:ext cx="10160000" cy="4465798"/>
          </a:xfrm>
          <a:prstGeom prst="rect">
            <a:avLst/>
          </a:prstGeom>
          <a:noFill/>
        </p:spPr>
        <p:txBody>
          <a:bodyPr wrap="square" rtlCol="0">
            <a:spAutoFit/>
          </a:bodyPr>
          <a:lstStyle/>
          <a:p>
            <a:r>
              <a:rPr lang="es-419" sz="1800" dirty="0"/>
              <a:t>Se describen muchos modelos EN DISCAPACIDAD: el modelo individual, el modelo de ajuste de rango medio (Oliver, 1996), el modelo de muerte social, el modelo de barreras sociales, el modelo administrativo (Finkelstein , 1993), el modelo socio-médico, el modelo socio-político (</a:t>
            </a:r>
            <a:r>
              <a:rPr lang="es-419" sz="1800" dirty="0" err="1"/>
              <a:t>Turmusani</a:t>
            </a:r>
            <a:r>
              <a:rPr lang="es-419" sz="1800" dirty="0"/>
              <a:t>, 2003), el modelo de tragedia personal (Carlson, 2010), el modelo de valorización del rol social (</a:t>
            </a:r>
            <a:r>
              <a:rPr lang="es-419" sz="1800" dirty="0" err="1"/>
              <a:t>Wolfensberger</a:t>
            </a:r>
            <a:r>
              <a:rPr lang="es-419" sz="1800" dirty="0"/>
              <a:t>, 2000), el modelo cultural (</a:t>
            </a:r>
            <a:r>
              <a:rPr lang="es-419" sz="1800" dirty="0" err="1"/>
              <a:t>Devlieger</a:t>
            </a:r>
            <a:r>
              <a:rPr lang="es-419" sz="1800" dirty="0"/>
              <a:t> et al. , 2003), el modelo de afirmación (</a:t>
            </a:r>
            <a:r>
              <a:rPr lang="es-419" sz="1800" dirty="0" err="1"/>
              <a:t>Swain</a:t>
            </a:r>
            <a:r>
              <a:rPr lang="es-419" sz="1800" dirty="0"/>
              <a:t> y French, 2000), el modelo de vida independiente (Phillips, 2001), el modelo moral (o karma) (</a:t>
            </a:r>
            <a:r>
              <a:rPr lang="es-419" sz="1800" dirty="0" err="1"/>
              <a:t>Bhanushali</a:t>
            </a:r>
            <a:r>
              <a:rPr lang="es-419" sz="1800" dirty="0"/>
              <a:t>, 2007), el modelo de la Organización Mundial de la Salud (OMS) (Elliott y </a:t>
            </a:r>
            <a:r>
              <a:rPr lang="es-419" sz="1800" dirty="0" err="1"/>
              <a:t>Dreer</a:t>
            </a:r>
            <a:r>
              <a:rPr lang="es-419" sz="1800" dirty="0"/>
              <a:t> , 2007), el modelo estructural, el modelo minoritario (Brown et al., 2009), el modelo socio-espacial (Gleeson, 1999), el modelo del santo inocente, el modelo del organismo subhumano, el modelo de amenaza y el modelo de desarrollo (</a:t>
            </a:r>
            <a:r>
              <a:rPr lang="es-419" sz="1800" dirty="0" err="1"/>
              <a:t>Stroman</a:t>
            </a:r>
            <a:r>
              <a:rPr lang="es-419" sz="1800" dirty="0"/>
              <a:t> , 2003). </a:t>
            </a:r>
          </a:p>
          <a:p>
            <a:endParaRPr lang="es-419" sz="1800" dirty="0"/>
          </a:p>
          <a:p>
            <a:r>
              <a:rPr lang="es-419" sz="1800" dirty="0"/>
              <a:t>Existe tal proliferación de modelos que Michael Oliver (1996: 31) dijo: “En un momento parecía que terminaríamos con más modelos que la Agencia de Modelos Lucy Clayton”.</a:t>
            </a:r>
            <a:endParaRPr lang="es-CL" sz="1800" dirty="0"/>
          </a:p>
        </p:txBody>
      </p:sp>
    </p:spTree>
    <p:extLst>
      <p:ext uri="{BB962C8B-B14F-4D97-AF65-F5344CB8AC3E}">
        <p14:creationId xmlns:p14="http://schemas.microsoft.com/office/powerpoint/2010/main" val="1501049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4"/>
          <p:cNvSpPr txBox="1">
            <a:spLocks noGrp="1"/>
          </p:cNvSpPr>
          <p:nvPr>
            <p:ph type="title"/>
          </p:nvPr>
        </p:nvSpPr>
        <p:spPr>
          <a:xfrm>
            <a:off x="474406" y="1690688"/>
            <a:ext cx="7214181"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100000"/>
              <a:buFont typeface="Verdana"/>
              <a:buNone/>
            </a:pPr>
            <a:r>
              <a:rPr lang="es-CL" sz="4800" dirty="0"/>
              <a:t>Modelo Eugenésico</a:t>
            </a:r>
            <a:endParaRPr dirty="0"/>
          </a:p>
        </p:txBody>
      </p:sp>
      <p:sp>
        <p:nvSpPr>
          <p:cNvPr id="224" name="Google Shape;224;p14"/>
          <p:cNvSpPr txBox="1"/>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Verdana"/>
              <a:buNone/>
            </a:pPr>
            <a:r>
              <a:rPr lang="es-CL" sz="4400">
                <a:solidFill>
                  <a:schemeClr val="dk1"/>
                </a:solidFill>
                <a:latin typeface="Verdana"/>
                <a:ea typeface="Verdana"/>
                <a:cs typeface="Verdana"/>
                <a:sym typeface="Verdana"/>
              </a:rPr>
              <a:t>MODELOS</a:t>
            </a:r>
            <a:endParaRPr dirty="0"/>
          </a:p>
        </p:txBody>
      </p:sp>
      <p:sp>
        <p:nvSpPr>
          <p:cNvPr id="225" name="Google Shape;225;p14"/>
          <p:cNvSpPr txBox="1"/>
          <p:nvPr/>
        </p:nvSpPr>
        <p:spPr>
          <a:xfrm>
            <a:off x="2806700" y="2707264"/>
            <a:ext cx="8644194" cy="3785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419" sz="2400" dirty="0">
                <a:solidFill>
                  <a:schemeClr val="dk1"/>
                </a:solidFill>
                <a:latin typeface="Verdana"/>
                <a:ea typeface="Verdana"/>
                <a:cs typeface="Verdana"/>
                <a:sym typeface="Verdana"/>
              </a:rPr>
              <a:t>La eugenesia se basa en la creencia que</a:t>
            </a:r>
          </a:p>
          <a:p>
            <a:pPr marL="0" marR="0" lvl="0" indent="0" algn="l" rtl="0">
              <a:spcBef>
                <a:spcPts val="0"/>
              </a:spcBef>
              <a:spcAft>
                <a:spcPts val="0"/>
              </a:spcAft>
              <a:buNone/>
            </a:pPr>
            <a:r>
              <a:rPr lang="es-419" sz="2400" dirty="0">
                <a:solidFill>
                  <a:schemeClr val="dk1"/>
                </a:solidFill>
                <a:latin typeface="Verdana"/>
                <a:ea typeface="Verdana"/>
                <a:cs typeface="Verdana"/>
                <a:sym typeface="Verdana"/>
              </a:rPr>
              <a:t>ciertas personas son genéticamente superiores y que las personas consideradas inferiores contaminan el acervo genético, disminuyendo la fuerza y ​​el atractivo de toda la población. Los eugenistas, alimentados por los ideales capitalistas y los valores industriales, promueven la cría selectiva para fomentar el crecimiento de la población de personas deseables y la reducción de las personas indeseables, hasta que estas últimas sean eliminadas.</a:t>
            </a:r>
            <a:endParaRPr sz="2400" dirty="0">
              <a:solidFill>
                <a:schemeClr val="dk1"/>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6"/>
          <p:cNvSpPr txBox="1">
            <a:spLocks noGrp="1"/>
          </p:cNvSpPr>
          <p:nvPr>
            <p:ph type="title"/>
          </p:nvPr>
        </p:nvSpPr>
        <p:spPr>
          <a:xfrm>
            <a:off x="612347" y="2445911"/>
            <a:ext cx="7214181"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Verdana"/>
              <a:buNone/>
            </a:pPr>
            <a:r>
              <a:rPr lang="es-CL" sz="4800" dirty="0"/>
              <a:t>Modelo </a:t>
            </a:r>
            <a:br>
              <a:rPr lang="es-CL" sz="4800" dirty="0"/>
            </a:br>
            <a:r>
              <a:rPr lang="es-CL" sz="4800" dirty="0"/>
              <a:t>médico</a:t>
            </a:r>
            <a:endParaRPr dirty="0"/>
          </a:p>
        </p:txBody>
      </p:sp>
      <p:pic>
        <p:nvPicPr>
          <p:cNvPr id="238" name="Google Shape;238;p16" descr="Imagen relacionada"/>
          <p:cNvPicPr preferRelativeResize="0"/>
          <p:nvPr/>
        </p:nvPicPr>
        <p:blipFill rotWithShape="1">
          <a:blip r:embed="rId3">
            <a:alphaModFix/>
          </a:blip>
          <a:srcRect/>
          <a:stretch/>
        </p:blipFill>
        <p:spPr>
          <a:xfrm flipH="1">
            <a:off x="4381442" y="1945908"/>
            <a:ext cx="7561461" cy="2966183"/>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endParaRPr/>
          </a:p>
        </p:txBody>
      </p:sp>
      <p:sp>
        <p:nvSpPr>
          <p:cNvPr id="244" name="Google Shape;244;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s-CL"/>
              <a:t>La discapacidad es un problema de la persona, que requiere cuidados principalmente sanitarios. La naturaleza de este modelo médico envuelve el diagnóstico y la manera patologizante, estableciendo la necesidad de rehabilitación y la existencia de instituciones que medien o reciban los efectos de la discapacidad (Padilla-Muñoz, A., 2010).</a:t>
            </a:r>
            <a:endParaRPr/>
          </a:p>
        </p:txBody>
      </p:sp>
      <p:sp>
        <p:nvSpPr>
          <p:cNvPr id="245" name="Google Shape;245;p17"/>
          <p:cNvSpPr txBox="1"/>
          <p:nvPr/>
        </p:nvSpPr>
        <p:spPr>
          <a:xfrm>
            <a:off x="464574" y="5569545"/>
            <a:ext cx="1005594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a:solidFill>
                  <a:schemeClr val="dk1"/>
                </a:solidFill>
                <a:latin typeface="Verdana"/>
                <a:ea typeface="Verdana"/>
                <a:cs typeface="Verdana"/>
                <a:sym typeface="Verdana"/>
              </a:rPr>
              <a:t>Padilla-Muñoz, A. (2010). Discapacidad: contexto, concepto y modelos. International Law: Revista Colombiana de Derecho Internacional. (16), 881-414. Recuperado de http://www. redalyc.org/articulo.oa?id=824/82420041012 </a:t>
            </a:r>
            <a:endParaRPr sz="1800">
              <a:solidFill>
                <a:schemeClr val="dk1"/>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8"/>
          <p:cNvSpPr txBox="1">
            <a:spLocks noGrp="1"/>
          </p:cNvSpPr>
          <p:nvPr>
            <p:ph type="title"/>
          </p:nvPr>
        </p:nvSpPr>
        <p:spPr>
          <a:xfrm>
            <a:off x="2772698" y="384339"/>
            <a:ext cx="8707028" cy="11430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3200"/>
              <a:buFont typeface="Tahoma"/>
              <a:buNone/>
            </a:pPr>
            <a:r>
              <a:rPr lang="es-CL" sz="3200">
                <a:latin typeface="Tahoma"/>
                <a:ea typeface="Tahoma"/>
                <a:cs typeface="Tahoma"/>
                <a:sym typeface="Tahoma"/>
              </a:rPr>
              <a:t>Modelo de clasificación internacional de deficiencias, discapacidades y minusvalías (CIDDM, OMS -1980)</a:t>
            </a:r>
            <a:endParaRPr/>
          </a:p>
        </p:txBody>
      </p:sp>
      <p:sp>
        <p:nvSpPr>
          <p:cNvPr id="251" name="Google Shape;251;p18"/>
          <p:cNvSpPr txBox="1">
            <a:spLocks noGrp="1"/>
          </p:cNvSpPr>
          <p:nvPr>
            <p:ph type="body" idx="1"/>
          </p:nvPr>
        </p:nvSpPr>
        <p:spPr>
          <a:xfrm>
            <a:off x="3561557" y="1609385"/>
            <a:ext cx="8086725" cy="172698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F3F3F"/>
              </a:buClr>
              <a:buSzPts val="2400"/>
              <a:buChar char="•"/>
            </a:pPr>
            <a:r>
              <a:rPr lang="es-CL" sz="2400">
                <a:solidFill>
                  <a:srgbClr val="3F3F3F"/>
                </a:solidFill>
                <a:latin typeface="Arial Narrow"/>
                <a:ea typeface="Arial Narrow"/>
                <a:cs typeface="Arial Narrow"/>
                <a:sym typeface="Arial Narrow"/>
              </a:rPr>
              <a:t>Entiende Discapacidad como “Restricción o ausencia (debido a una deficiencia) de la capacidad de realizar una actividad en la forma o dentro del margen que se considera normal para un ser humano”</a:t>
            </a:r>
            <a:endParaRPr/>
          </a:p>
        </p:txBody>
      </p:sp>
      <p:pic>
        <p:nvPicPr>
          <p:cNvPr id="252" name="Google Shape;252;p18"/>
          <p:cNvPicPr preferRelativeResize="0"/>
          <p:nvPr/>
        </p:nvPicPr>
        <p:blipFill rotWithShape="1">
          <a:blip r:embed="rId3">
            <a:alphaModFix/>
          </a:blip>
          <a:srcRect/>
          <a:stretch/>
        </p:blipFill>
        <p:spPr>
          <a:xfrm>
            <a:off x="2481641" y="2782529"/>
            <a:ext cx="7208196" cy="3309841"/>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9"/>
          <p:cNvSpPr txBox="1">
            <a:spLocks noGrp="1"/>
          </p:cNvSpPr>
          <p:nvPr>
            <p:ph type="title"/>
          </p:nvPr>
        </p:nvSpPr>
        <p:spPr>
          <a:xfrm>
            <a:off x="3982615" y="384339"/>
            <a:ext cx="7675281"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000"/>
              <a:buFont typeface="Verdana"/>
              <a:buNone/>
            </a:pPr>
            <a:r>
              <a:rPr lang="es-CL" sz="3000"/>
              <a:t>Modelo de clasificación internacional del funcionamiento, de la salud y la discapacidad (CIF, OMS - 2001)</a:t>
            </a:r>
            <a:endParaRPr/>
          </a:p>
        </p:txBody>
      </p:sp>
      <p:sp>
        <p:nvSpPr>
          <p:cNvPr id="258" name="Google Shape;258;p19"/>
          <p:cNvSpPr txBox="1">
            <a:spLocks noGrp="1"/>
          </p:cNvSpPr>
          <p:nvPr>
            <p:ph type="body" idx="1"/>
          </p:nvPr>
        </p:nvSpPr>
        <p:spPr>
          <a:xfrm>
            <a:off x="3570609" y="1693334"/>
            <a:ext cx="8434860" cy="1828800"/>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400"/>
              <a:buChar char="•"/>
            </a:pPr>
            <a:r>
              <a:rPr lang="es-CL" sz="2400">
                <a:latin typeface="Arial Narrow"/>
                <a:ea typeface="Arial Narrow"/>
                <a:cs typeface="Arial Narrow"/>
                <a:sym typeface="Arial Narrow"/>
              </a:rPr>
              <a:t>Entiende Discapacidad como “resultado de una compleja relación entre la condición de salud de una persona, sus factores personales, y los factores externos que representan las circunstancias en las que vive esa persona”</a:t>
            </a:r>
            <a:endParaRPr/>
          </a:p>
        </p:txBody>
      </p:sp>
      <p:pic>
        <p:nvPicPr>
          <p:cNvPr id="259" name="Google Shape;259;p19"/>
          <p:cNvPicPr preferRelativeResize="0"/>
          <p:nvPr/>
        </p:nvPicPr>
        <p:blipFill rotWithShape="1">
          <a:blip r:embed="rId3">
            <a:alphaModFix/>
          </a:blip>
          <a:srcRect/>
          <a:stretch/>
        </p:blipFill>
        <p:spPr>
          <a:xfrm>
            <a:off x="3090069" y="2997528"/>
            <a:ext cx="6759446" cy="3072476"/>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4"/>
          <p:cNvSpPr txBox="1">
            <a:spLocks noGrp="1"/>
          </p:cNvSpPr>
          <p:nvPr>
            <p:ph type="title"/>
          </p:nvPr>
        </p:nvSpPr>
        <p:spPr>
          <a:xfrm>
            <a:off x="474406" y="1690688"/>
            <a:ext cx="7214181"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100000"/>
              <a:buFont typeface="Verdana"/>
              <a:buNone/>
            </a:pPr>
            <a:r>
              <a:rPr lang="es-CL" sz="4800" dirty="0"/>
              <a:t>Modelo de Caridad</a:t>
            </a:r>
            <a:endParaRPr dirty="0"/>
          </a:p>
        </p:txBody>
      </p:sp>
      <p:sp>
        <p:nvSpPr>
          <p:cNvPr id="225" name="Google Shape;225;p14"/>
          <p:cNvSpPr txBox="1"/>
          <p:nvPr/>
        </p:nvSpPr>
        <p:spPr>
          <a:xfrm>
            <a:off x="5616678" y="2645300"/>
            <a:ext cx="6100916"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2400" dirty="0">
                <a:solidFill>
                  <a:schemeClr val="dk1"/>
                </a:solidFill>
                <a:latin typeface="Verdana"/>
                <a:ea typeface="Verdana"/>
                <a:cs typeface="Verdana"/>
                <a:sym typeface="Verdana"/>
              </a:rPr>
              <a:t>Busca generar un lado amable de la discapacidad, con el apoyo de todos se pueden superar distintas barreras.</a:t>
            </a:r>
            <a:endParaRPr sz="2400"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329127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en blanco y negro de un hombre en una moto&#10;&#10;Descripción generada automáticamente con confianza media">
            <a:extLst>
              <a:ext uri="{FF2B5EF4-FFF2-40B4-BE49-F238E27FC236}">
                <a16:creationId xmlns:a16="http://schemas.microsoft.com/office/drawing/2014/main" id="{BCBFB084-89C2-4C46-8FA6-873E81B56B33}"/>
              </a:ext>
            </a:extLst>
          </p:cNvPr>
          <p:cNvPicPr>
            <a:picLocks noChangeAspect="1"/>
          </p:cNvPicPr>
          <p:nvPr/>
        </p:nvPicPr>
        <p:blipFill rotWithShape="1">
          <a:blip r:embed="rId2"/>
          <a:srcRect t="7905" r="9091" b="32227"/>
          <a:stretch/>
        </p:blipFill>
        <p:spPr>
          <a:xfrm>
            <a:off x="3522468" y="10"/>
            <a:ext cx="8669532" cy="6857990"/>
          </a:xfrm>
          <a:prstGeom prst="rect">
            <a:avLst/>
          </a:prstGeom>
        </p:spPr>
      </p:pic>
      <p:sp>
        <p:nvSpPr>
          <p:cNvPr id="2" name="Título 1">
            <a:extLst>
              <a:ext uri="{FF2B5EF4-FFF2-40B4-BE49-F238E27FC236}">
                <a16:creationId xmlns:a16="http://schemas.microsoft.com/office/drawing/2014/main" id="{929FFBD1-4632-410D-A105-800D626AA4A6}"/>
              </a:ext>
            </a:extLst>
          </p:cNvPr>
          <p:cNvSpPr>
            <a:spLocks noGrp="1"/>
          </p:cNvSpPr>
          <p:nvPr>
            <p:ph type="title"/>
          </p:nvPr>
        </p:nvSpPr>
        <p:spPr>
          <a:xfrm>
            <a:off x="371094" y="1161288"/>
            <a:ext cx="3438144" cy="1124712"/>
          </a:xfrm>
        </p:spPr>
        <p:txBody>
          <a:bodyPr anchor="b">
            <a:normAutofit fontScale="90000"/>
          </a:bodyPr>
          <a:lstStyle/>
          <a:p>
            <a:r>
              <a:rPr lang="es-ES" sz="3200" dirty="0"/>
              <a:t>Chile post estallido social/post plebiscito/ pandémico</a:t>
            </a:r>
          </a:p>
        </p:txBody>
      </p:sp>
      <p:sp>
        <p:nvSpPr>
          <p:cNvPr id="3" name="Marcador de contenido 2">
            <a:extLst>
              <a:ext uri="{FF2B5EF4-FFF2-40B4-BE49-F238E27FC236}">
                <a16:creationId xmlns:a16="http://schemas.microsoft.com/office/drawing/2014/main" id="{72158E47-95F0-4DA4-B123-B4D9AE0E651A}"/>
              </a:ext>
            </a:extLst>
          </p:cNvPr>
          <p:cNvSpPr>
            <a:spLocks noGrp="1"/>
          </p:cNvSpPr>
          <p:nvPr>
            <p:ph idx="1"/>
          </p:nvPr>
        </p:nvSpPr>
        <p:spPr>
          <a:xfrm>
            <a:off x="83562" y="2489454"/>
            <a:ext cx="3438906" cy="3207258"/>
          </a:xfrm>
        </p:spPr>
        <p:txBody>
          <a:bodyPr anchor="t">
            <a:normAutofit fontScale="92500" lnSpcReduction="20000"/>
          </a:bodyPr>
          <a:lstStyle/>
          <a:p>
            <a:r>
              <a:rPr lang="es-ES" sz="2400" dirty="0"/>
              <a:t>¿Crisis de Modelo?</a:t>
            </a:r>
          </a:p>
          <a:p>
            <a:r>
              <a:rPr lang="es-ES" sz="2400" dirty="0"/>
              <a:t>Derechos Sociales</a:t>
            </a:r>
          </a:p>
          <a:p>
            <a:r>
              <a:rPr lang="es-ES" sz="2400" dirty="0"/>
              <a:t>Reconfiguración de las relaciones de poder</a:t>
            </a:r>
          </a:p>
          <a:p>
            <a:r>
              <a:rPr lang="es-ES" sz="2400" dirty="0"/>
              <a:t>Protagonismo ciudadano</a:t>
            </a:r>
          </a:p>
          <a:p>
            <a:r>
              <a:rPr lang="es-ES" sz="2400" dirty="0"/>
              <a:t>Autonomía</a:t>
            </a:r>
          </a:p>
          <a:p>
            <a:r>
              <a:rPr lang="es-ES" sz="2400" dirty="0"/>
              <a:t>Seguridad</a:t>
            </a:r>
          </a:p>
        </p:txBody>
      </p:sp>
      <p:sp>
        <p:nvSpPr>
          <p:cNvPr id="15" name="CuadroTexto 14">
            <a:extLst>
              <a:ext uri="{FF2B5EF4-FFF2-40B4-BE49-F238E27FC236}">
                <a16:creationId xmlns:a16="http://schemas.microsoft.com/office/drawing/2014/main" id="{9323BF4D-3709-415B-A30A-4DCB4D9BD00C}"/>
              </a:ext>
            </a:extLst>
          </p:cNvPr>
          <p:cNvSpPr txBox="1"/>
          <p:nvPr/>
        </p:nvSpPr>
        <p:spPr>
          <a:xfrm>
            <a:off x="184068" y="6488668"/>
            <a:ext cx="6139542" cy="369332"/>
          </a:xfrm>
          <a:prstGeom prst="rect">
            <a:avLst/>
          </a:prstGeom>
          <a:noFill/>
        </p:spPr>
        <p:txBody>
          <a:bodyPr wrap="square">
            <a:spAutoFit/>
          </a:bodyPr>
          <a:lstStyle/>
          <a:p>
            <a:r>
              <a:rPr lang="es-ES" dirty="0"/>
              <a:t>Fotografía de José </a:t>
            </a:r>
            <a:r>
              <a:rPr lang="es-ES" dirty="0" err="1"/>
              <a:t>Sapiain</a:t>
            </a:r>
            <a:endParaRPr lang="es-ES" dirty="0"/>
          </a:p>
        </p:txBody>
      </p:sp>
    </p:spTree>
    <p:extLst>
      <p:ext uri="{BB962C8B-B14F-4D97-AF65-F5344CB8AC3E}">
        <p14:creationId xmlns:p14="http://schemas.microsoft.com/office/powerpoint/2010/main" val="8173647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0"/>
          <p:cNvSpPr txBox="1">
            <a:spLocks noGrp="1"/>
          </p:cNvSpPr>
          <p:nvPr>
            <p:ph type="title"/>
          </p:nvPr>
        </p:nvSpPr>
        <p:spPr>
          <a:xfrm>
            <a:off x="425328" y="2857500"/>
            <a:ext cx="7214181"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Verdana"/>
              <a:buNone/>
            </a:pPr>
            <a:r>
              <a:rPr lang="es-CL" sz="4800"/>
              <a:t>Modelo Social</a:t>
            </a:r>
            <a:br>
              <a:rPr lang="es-CL" sz="4800"/>
            </a:br>
            <a:r>
              <a:rPr lang="es-CL" sz="4800"/>
              <a:t/>
            </a:r>
            <a:br>
              <a:rPr lang="es-CL" sz="4800"/>
            </a:br>
            <a:r>
              <a:rPr lang="es-CL" sz="2700"/>
              <a:t>*Diversidad  Funcional </a:t>
            </a:r>
            <a:br>
              <a:rPr lang="es-CL" sz="2700"/>
            </a:br>
            <a:r>
              <a:rPr lang="es-CL" sz="2700"/>
              <a:t>*Sociocrítico</a:t>
            </a:r>
            <a:endParaRPr/>
          </a:p>
        </p:txBody>
      </p:sp>
      <p:pic>
        <p:nvPicPr>
          <p:cNvPr id="265" name="Google Shape;265;p20" descr="C:\Users\Usuario\Pictures\Dibujo.JPG"/>
          <p:cNvPicPr preferRelativeResize="0"/>
          <p:nvPr/>
        </p:nvPicPr>
        <p:blipFill rotWithShape="1">
          <a:blip r:embed="rId3">
            <a:alphaModFix/>
          </a:blip>
          <a:srcRect l="7683"/>
          <a:stretch/>
        </p:blipFill>
        <p:spPr>
          <a:xfrm>
            <a:off x="4995435" y="1612491"/>
            <a:ext cx="7073275" cy="4920432"/>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endParaRPr/>
          </a:p>
        </p:txBody>
      </p:sp>
      <p:sp>
        <p:nvSpPr>
          <p:cNvPr id="271" name="Google Shape;27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s-CL"/>
              <a:t>Según las organizaciones defensoras de este modelo, las limitaciones de la propia sociedad son las que construyen los estigmas y barreras que restringen a la comunidad, especialmente a las personas en situación de discapacidad (Oliver, 1990).</a:t>
            </a:r>
            <a:endParaRPr/>
          </a:p>
        </p:txBody>
      </p:sp>
      <p:sp>
        <p:nvSpPr>
          <p:cNvPr id="272" name="Google Shape;272;p21"/>
          <p:cNvSpPr txBox="1"/>
          <p:nvPr/>
        </p:nvSpPr>
        <p:spPr>
          <a:xfrm>
            <a:off x="956187" y="5738422"/>
            <a:ext cx="94365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a:solidFill>
                  <a:schemeClr val="dk1"/>
                </a:solidFill>
                <a:latin typeface="Verdana"/>
                <a:ea typeface="Verdana"/>
                <a:cs typeface="Verdana"/>
                <a:sym typeface="Verdana"/>
              </a:rPr>
              <a:t>Oliver, M. (1990). The Politics of Disablement: A Sociological Approach. Palgrave Macmillan. </a:t>
            </a:r>
            <a:endParaRPr sz="1800">
              <a:solidFill>
                <a:schemeClr val="dk1"/>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4"/>
          <p:cNvSpPr txBox="1">
            <a:spLocks noGrp="1"/>
          </p:cNvSpPr>
          <p:nvPr>
            <p:ph type="title"/>
          </p:nvPr>
        </p:nvSpPr>
        <p:spPr>
          <a:xfrm>
            <a:off x="474406" y="1690688"/>
            <a:ext cx="7214181"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100000"/>
              <a:buFont typeface="Verdana"/>
              <a:buNone/>
            </a:pPr>
            <a:r>
              <a:rPr lang="es-CL" sz="4800" dirty="0"/>
              <a:t>Modelo de Derechos </a:t>
            </a:r>
            <a:endParaRPr dirty="0"/>
          </a:p>
        </p:txBody>
      </p:sp>
      <p:sp>
        <p:nvSpPr>
          <p:cNvPr id="2" name="Google Shape;136;p4">
            <a:extLst>
              <a:ext uri="{FF2B5EF4-FFF2-40B4-BE49-F238E27FC236}">
                <a16:creationId xmlns:a16="http://schemas.microsoft.com/office/drawing/2014/main" id="{76A1C08C-2035-5002-ED5B-E0F72CD086D3}"/>
              </a:ext>
            </a:extLst>
          </p:cNvPr>
          <p:cNvSpPr txBox="1">
            <a:spLocks noGrp="1"/>
          </p:cNvSpPr>
          <p:nvPr>
            <p:ph type="body" idx="1"/>
          </p:nvPr>
        </p:nvSpPr>
        <p:spPr>
          <a:xfrm>
            <a:off x="3816419" y="3078135"/>
            <a:ext cx="7382738" cy="2497491"/>
          </a:xfrm>
          <a:prstGeom prst="rect">
            <a:avLst/>
          </a:prstGeom>
          <a:noFill/>
          <a:ln>
            <a:noFill/>
          </a:ln>
        </p:spPr>
        <p:txBody>
          <a:bodyPr spcFirstLastPara="1" wrap="square" lIns="91425" tIns="45700" rIns="91425" bIns="45700" anchor="t" anchorCtr="0">
            <a:normAutofit fontScale="92500"/>
          </a:bodyPr>
          <a:lstStyle/>
          <a:p>
            <a:pPr marL="228600" lvl="0" indent="-228631" algn="just" rtl="0">
              <a:lnSpc>
                <a:spcPct val="90000"/>
              </a:lnSpc>
              <a:spcBef>
                <a:spcPts val="0"/>
              </a:spcBef>
              <a:spcAft>
                <a:spcPts val="0"/>
              </a:spcAft>
              <a:buClr>
                <a:schemeClr val="dk1"/>
              </a:buClr>
              <a:buSzPct val="100000"/>
              <a:buChar char="•"/>
            </a:pPr>
            <a:r>
              <a:rPr lang="es-CL" sz="3300" dirty="0"/>
              <a:t>CDPD (ONU, 2006): </a:t>
            </a:r>
            <a:r>
              <a:rPr lang="es-CL" sz="2400" dirty="0"/>
              <a:t>“Las personas con discapacidad incluyen a aquellas que tengan deficiencias físicas, mentales, intelectuales o sensoriales a largo plazo que, al interactuar con diversas barreras, puedan impedir su participación plena y efectiva en la sociedad, en igualdad de condiciones con las demás”.</a:t>
            </a:r>
            <a:endParaRPr dirty="0"/>
          </a:p>
          <a:p>
            <a:pPr marL="228600" lvl="0" indent="-34797" algn="l" rtl="0">
              <a:lnSpc>
                <a:spcPct val="90000"/>
              </a:lnSpc>
              <a:spcBef>
                <a:spcPts val="1000"/>
              </a:spcBef>
              <a:spcAft>
                <a:spcPts val="0"/>
              </a:spcAft>
              <a:buClr>
                <a:schemeClr val="dk1"/>
              </a:buClr>
              <a:buSzPct val="100000"/>
              <a:buNone/>
            </a:pPr>
            <a:endParaRPr sz="3300" dirty="0"/>
          </a:p>
        </p:txBody>
      </p:sp>
      <p:sp>
        <p:nvSpPr>
          <p:cNvPr id="4" name="CuadroTexto 3">
            <a:extLst>
              <a:ext uri="{FF2B5EF4-FFF2-40B4-BE49-F238E27FC236}">
                <a16:creationId xmlns:a16="http://schemas.microsoft.com/office/drawing/2014/main" id="{69EFC985-BE59-AC0A-E07D-8D39FE20B3B3}"/>
              </a:ext>
            </a:extLst>
          </p:cNvPr>
          <p:cNvSpPr txBox="1"/>
          <p:nvPr/>
        </p:nvSpPr>
        <p:spPr>
          <a:xfrm>
            <a:off x="196109" y="5820073"/>
            <a:ext cx="11353161" cy="738664"/>
          </a:xfrm>
          <a:prstGeom prst="rect">
            <a:avLst/>
          </a:prstGeom>
          <a:noFill/>
        </p:spPr>
        <p:txBody>
          <a:bodyPr wrap="square">
            <a:spAutoFit/>
          </a:bodyPr>
          <a:lstStyle/>
          <a:p>
            <a:r>
              <a:rPr lang="es-MX" dirty="0"/>
              <a:t>Agustina Palacios. (2020) ¿Un nuevo modelo de derechos humanos de la discapacidad? Algunas reflexiones –ligeras brisas- frente al necesario impulso de una nueva ola del modelo social. p. 12-42 </a:t>
            </a:r>
            <a:r>
              <a:rPr lang="es-MX" dirty="0">
                <a:hlinkClick r:id="rId3"/>
              </a:rPr>
              <a:t>http://redcdpd.net/revista/index.php/revista/article/view/208/117</a:t>
            </a:r>
            <a:r>
              <a:rPr lang="es-MX" dirty="0"/>
              <a:t> </a:t>
            </a:r>
          </a:p>
          <a:p>
            <a:r>
              <a:rPr lang="es-CL" dirty="0" err="1"/>
              <a:t>Theresia</a:t>
            </a:r>
            <a:r>
              <a:rPr lang="es-CL" dirty="0"/>
              <a:t> DEGENER</a:t>
            </a:r>
          </a:p>
        </p:txBody>
      </p:sp>
    </p:spTree>
    <p:extLst>
      <p:ext uri="{BB962C8B-B14F-4D97-AF65-F5344CB8AC3E}">
        <p14:creationId xmlns:p14="http://schemas.microsoft.com/office/powerpoint/2010/main" val="38817226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35263B-E8A2-22BA-EEBB-9A0697D32FEB}"/>
              </a:ext>
            </a:extLst>
          </p:cNvPr>
          <p:cNvSpPr>
            <a:spLocks noGrp="1"/>
          </p:cNvSpPr>
          <p:nvPr>
            <p:ph type="title"/>
          </p:nvPr>
        </p:nvSpPr>
        <p:spPr/>
        <p:txBody>
          <a:bodyPr/>
          <a:lstStyle/>
          <a:p>
            <a:endParaRPr lang="es-CL"/>
          </a:p>
        </p:txBody>
      </p:sp>
      <p:sp>
        <p:nvSpPr>
          <p:cNvPr id="3" name="Marcador de texto 2">
            <a:extLst>
              <a:ext uri="{FF2B5EF4-FFF2-40B4-BE49-F238E27FC236}">
                <a16:creationId xmlns:a16="http://schemas.microsoft.com/office/drawing/2014/main" id="{77B82D45-967D-AF1E-21F9-352BA4F6D430}"/>
              </a:ext>
            </a:extLst>
          </p:cNvPr>
          <p:cNvSpPr>
            <a:spLocks noGrp="1"/>
          </p:cNvSpPr>
          <p:nvPr>
            <p:ph type="body" idx="1"/>
          </p:nvPr>
        </p:nvSpPr>
        <p:spPr/>
        <p:txBody>
          <a:bodyPr>
            <a:normAutofit fontScale="85000" lnSpcReduction="20000"/>
          </a:bodyPr>
          <a:lstStyle/>
          <a:p>
            <a:r>
              <a:rPr lang="es-MX" dirty="0"/>
              <a:t>Respecto a que el modelo de derechos humanos garantiza que a ninguna persona con discapacidad se le niegue la capacidad jurídica.</a:t>
            </a:r>
          </a:p>
          <a:p>
            <a:endParaRPr lang="es-MX" dirty="0"/>
          </a:p>
          <a:p>
            <a:r>
              <a:rPr lang="es-MX" dirty="0"/>
              <a:t>El modelo de derechos humanos incluye derechos de primera y segunda generación, y que el modelo social se queda en el derecho antidiscriminatorio y en la primera generación de derechos.</a:t>
            </a:r>
          </a:p>
          <a:p>
            <a:endParaRPr lang="es-MX" dirty="0"/>
          </a:p>
          <a:p>
            <a:r>
              <a:rPr lang="es-MX" dirty="0"/>
              <a:t>A diferencia del modelo social que ha invisibilizado la condición individual, el modelo de derechos humanos reconoce la importancia de la “deficiencia” en la vida de las personas con discapacidad. </a:t>
            </a:r>
            <a:endParaRPr lang="es-CL" dirty="0"/>
          </a:p>
        </p:txBody>
      </p:sp>
    </p:spTree>
    <p:extLst>
      <p:ext uri="{BB962C8B-B14F-4D97-AF65-F5344CB8AC3E}">
        <p14:creationId xmlns:p14="http://schemas.microsoft.com/office/powerpoint/2010/main" val="3448818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4"/>
          <p:cNvSpPr txBox="1">
            <a:spLocks noGrp="1"/>
          </p:cNvSpPr>
          <p:nvPr>
            <p:ph type="title"/>
          </p:nvPr>
        </p:nvSpPr>
        <p:spPr>
          <a:xfrm>
            <a:off x="474406" y="1690688"/>
            <a:ext cx="7214181"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100000"/>
              <a:buFont typeface="Verdana"/>
              <a:buNone/>
            </a:pPr>
            <a:r>
              <a:rPr lang="es-CL" sz="4800" dirty="0"/>
              <a:t>Modelo Radical</a:t>
            </a:r>
            <a:endParaRPr dirty="0"/>
          </a:p>
        </p:txBody>
      </p:sp>
      <p:sp>
        <p:nvSpPr>
          <p:cNvPr id="225" name="Google Shape;225;p14"/>
          <p:cNvSpPr txBox="1"/>
          <p:nvPr/>
        </p:nvSpPr>
        <p:spPr>
          <a:xfrm>
            <a:off x="2782957" y="2645300"/>
            <a:ext cx="8934637" cy="3785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dirty="0">
                <a:solidFill>
                  <a:schemeClr val="dk1"/>
                </a:solidFill>
                <a:latin typeface="Verdana"/>
                <a:ea typeface="Verdana"/>
                <a:cs typeface="Verdana"/>
                <a:sym typeface="Verdana"/>
              </a:rPr>
              <a:t>Si bien el modelo social ha hecho contribuciones muy importantes y duraderas a la comunidad de discapacitados y al movimiento por los derechos de las</a:t>
            </a:r>
          </a:p>
          <a:p>
            <a:pPr marL="0" marR="0" lvl="0" indent="0" algn="l" rtl="0">
              <a:spcBef>
                <a:spcPts val="0"/>
              </a:spcBef>
              <a:spcAft>
                <a:spcPts val="0"/>
              </a:spcAft>
              <a:buNone/>
            </a:pPr>
            <a:r>
              <a:rPr lang="es-MX" sz="2400" dirty="0">
                <a:solidFill>
                  <a:schemeClr val="dk1"/>
                </a:solidFill>
                <a:latin typeface="Verdana"/>
                <a:ea typeface="Verdana"/>
                <a:cs typeface="Verdana"/>
                <a:sym typeface="Verdana"/>
              </a:rPr>
              <a:t>personas con discapacidad, es hora de volver a unir la discapacidad y la discapacidad y crear un nuevo paradigma de discapacidad. El modelo de discapacidad radical sostiene que no hay nada de malo en nosotros. Solo estamos discapacitados porque las estructuras de poder existentes nos identifican como tales, como una forma de mantener intactas esas estructuras de poder.</a:t>
            </a:r>
          </a:p>
        </p:txBody>
      </p:sp>
      <p:sp>
        <p:nvSpPr>
          <p:cNvPr id="2" name="CuadroTexto 1">
            <a:extLst>
              <a:ext uri="{FF2B5EF4-FFF2-40B4-BE49-F238E27FC236}">
                <a16:creationId xmlns:a16="http://schemas.microsoft.com/office/drawing/2014/main" id="{77C73C3C-8A30-8035-DB35-EB92B688F047}"/>
              </a:ext>
            </a:extLst>
          </p:cNvPr>
          <p:cNvSpPr txBox="1"/>
          <p:nvPr/>
        </p:nvSpPr>
        <p:spPr>
          <a:xfrm>
            <a:off x="255745" y="6550223"/>
            <a:ext cx="3879588" cy="307777"/>
          </a:xfrm>
          <a:prstGeom prst="rect">
            <a:avLst/>
          </a:prstGeom>
          <a:noFill/>
        </p:spPr>
        <p:txBody>
          <a:bodyPr wrap="none" rtlCol="0">
            <a:spAutoFit/>
          </a:bodyPr>
          <a:lstStyle/>
          <a:p>
            <a:r>
              <a:rPr lang="es-CL" dirty="0" err="1"/>
              <a:t>Withers</a:t>
            </a:r>
            <a:r>
              <a:rPr lang="es-CL" dirty="0"/>
              <a:t> AJ. (2012). </a:t>
            </a:r>
            <a:r>
              <a:rPr lang="es-CL" dirty="0" err="1"/>
              <a:t>Disability</a:t>
            </a:r>
            <a:r>
              <a:rPr lang="es-CL" dirty="0"/>
              <a:t> </a:t>
            </a:r>
            <a:r>
              <a:rPr lang="es-CL" dirty="0" err="1"/>
              <a:t>Politics</a:t>
            </a:r>
            <a:r>
              <a:rPr lang="es-CL" dirty="0"/>
              <a:t> &amp; </a:t>
            </a:r>
            <a:r>
              <a:rPr lang="es-CL" dirty="0" err="1"/>
              <a:t>Theory</a:t>
            </a:r>
            <a:endParaRPr lang="es-CL" dirty="0"/>
          </a:p>
        </p:txBody>
      </p:sp>
    </p:spTree>
    <p:extLst>
      <p:ext uri="{BB962C8B-B14F-4D97-AF65-F5344CB8AC3E}">
        <p14:creationId xmlns:p14="http://schemas.microsoft.com/office/powerpoint/2010/main" val="37871968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8E0468-0F64-8A09-F983-D42B0F8D920A}"/>
              </a:ext>
            </a:extLst>
          </p:cNvPr>
          <p:cNvSpPr>
            <a:spLocks noGrp="1"/>
          </p:cNvSpPr>
          <p:nvPr>
            <p:ph type="title"/>
          </p:nvPr>
        </p:nvSpPr>
        <p:spPr/>
        <p:txBody>
          <a:bodyPr/>
          <a:lstStyle/>
          <a:p>
            <a:endParaRPr lang="es-CL"/>
          </a:p>
        </p:txBody>
      </p:sp>
      <p:sp>
        <p:nvSpPr>
          <p:cNvPr id="3" name="Marcador de texto 2">
            <a:extLst>
              <a:ext uri="{FF2B5EF4-FFF2-40B4-BE49-F238E27FC236}">
                <a16:creationId xmlns:a16="http://schemas.microsoft.com/office/drawing/2014/main" id="{124D0C09-303D-35BC-9855-6F8184816A4A}"/>
              </a:ext>
            </a:extLst>
          </p:cNvPr>
          <p:cNvSpPr>
            <a:spLocks noGrp="1"/>
          </p:cNvSpPr>
          <p:nvPr>
            <p:ph type="body" idx="1"/>
          </p:nvPr>
        </p:nvSpPr>
        <p:spPr>
          <a:xfrm>
            <a:off x="838200" y="1253331"/>
            <a:ext cx="10515600" cy="4351338"/>
          </a:xfrm>
        </p:spPr>
        <p:txBody>
          <a:bodyPr>
            <a:normAutofit fontScale="92500" lnSpcReduction="10000"/>
          </a:bodyPr>
          <a:lstStyle/>
          <a:p>
            <a:r>
              <a:rPr lang="es-MX" dirty="0"/>
              <a:t>Si bien las definiciones y formas de entender la discapacidad han cambiado, hay algo en común entre las personas con discapacidad, al menos durante el último siglo y medio en las culturas occidentales. Es que “ideal” es blanco, heterosexual, productivo, rentable y patriarcal. </a:t>
            </a:r>
          </a:p>
          <a:p>
            <a:endParaRPr lang="es-MX" dirty="0"/>
          </a:p>
          <a:p>
            <a:r>
              <a:rPr lang="es-MX" dirty="0"/>
              <a:t>Las personas con discapacidad son etiquetadas como discapacitadas porque cuestionan la noción del ideal. La política radical de discapacidad se basa en la creencia de que los sistemas que nos oprimen, no nosotros, son fundamentalmente defectuosos.</a:t>
            </a:r>
            <a:endParaRPr lang="es-CL" dirty="0"/>
          </a:p>
        </p:txBody>
      </p:sp>
    </p:spTree>
    <p:extLst>
      <p:ext uri="{BB962C8B-B14F-4D97-AF65-F5344CB8AC3E}">
        <p14:creationId xmlns:p14="http://schemas.microsoft.com/office/powerpoint/2010/main" val="23285462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25176A-9105-2089-31C9-10B797BDC4E5}"/>
              </a:ext>
            </a:extLst>
          </p:cNvPr>
          <p:cNvSpPr>
            <a:spLocks noGrp="1"/>
          </p:cNvSpPr>
          <p:nvPr>
            <p:ph type="title"/>
          </p:nvPr>
        </p:nvSpPr>
        <p:spPr/>
        <p:txBody>
          <a:bodyPr/>
          <a:lstStyle/>
          <a:p>
            <a:endParaRPr lang="es-CL"/>
          </a:p>
        </p:txBody>
      </p:sp>
      <p:sp>
        <p:nvSpPr>
          <p:cNvPr id="3" name="Marcador de texto 2">
            <a:extLst>
              <a:ext uri="{FF2B5EF4-FFF2-40B4-BE49-F238E27FC236}">
                <a16:creationId xmlns:a16="http://schemas.microsoft.com/office/drawing/2014/main" id="{8462C08C-7676-8EF7-C500-C49B7A77D745}"/>
              </a:ext>
            </a:extLst>
          </p:cNvPr>
          <p:cNvSpPr>
            <a:spLocks noGrp="1"/>
          </p:cNvSpPr>
          <p:nvPr>
            <p:ph type="body" idx="1"/>
          </p:nvPr>
        </p:nvSpPr>
        <p:spPr/>
        <p:txBody>
          <a:bodyPr/>
          <a:lstStyle/>
          <a:p>
            <a:r>
              <a:rPr lang="es-MX" b="0" i="0" dirty="0">
                <a:solidFill>
                  <a:srgbClr val="000000"/>
                </a:solidFill>
                <a:effectLst/>
                <a:latin typeface="Lato" panose="020F0502020204030203" pitchFamily="34" charset="0"/>
              </a:rPr>
              <a:t>El </a:t>
            </a:r>
            <a:r>
              <a:rPr lang="es-MX" b="0" i="0" u="sng" dirty="0">
                <a:solidFill>
                  <a:srgbClr val="000000"/>
                </a:solidFill>
                <a:effectLst/>
                <a:latin typeface="Lato" panose="020F0502020204030203" pitchFamily="34" charset="0"/>
              </a:rPr>
              <a:t>Modelo radical de la discapacidad</a:t>
            </a:r>
            <a:r>
              <a:rPr lang="es-MX" b="0" i="0" dirty="0">
                <a:solidFill>
                  <a:srgbClr val="000000"/>
                </a:solidFill>
                <a:effectLst/>
                <a:latin typeface="Lato" panose="020F0502020204030203" pitchFamily="34" charset="0"/>
              </a:rPr>
              <a:t> es un modelo teórico que entiende la discapacidad como un constructo social, al igual que lo hace el modelo social. La diferencia principal es que el modelo radical propone que no existen cuerpos dañados/defectuosos sino que existen cuerpos que rompen con la norma. Por tanto, lo que quiere es acabar con esta norma. Además, toma la discapacidad como un eje político e interseccional y da una gran importancia al lenguaje y a la reapropiación de las palabras.</a:t>
            </a:r>
            <a:endParaRPr lang="es-CL" dirty="0"/>
          </a:p>
        </p:txBody>
      </p:sp>
    </p:spTree>
    <p:extLst>
      <p:ext uri="{BB962C8B-B14F-4D97-AF65-F5344CB8AC3E}">
        <p14:creationId xmlns:p14="http://schemas.microsoft.com/office/powerpoint/2010/main" val="18345325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D39F69-2853-824D-DF55-12AE14508406}"/>
              </a:ext>
            </a:extLst>
          </p:cNvPr>
          <p:cNvSpPr>
            <a:spLocks noGrp="1"/>
          </p:cNvSpPr>
          <p:nvPr>
            <p:ph type="title"/>
          </p:nvPr>
        </p:nvSpPr>
        <p:spPr/>
        <p:txBody>
          <a:bodyPr/>
          <a:lstStyle/>
          <a:p>
            <a:endParaRPr lang="es-CL"/>
          </a:p>
        </p:txBody>
      </p:sp>
      <p:sp>
        <p:nvSpPr>
          <p:cNvPr id="3" name="Marcador de texto 2">
            <a:extLst>
              <a:ext uri="{FF2B5EF4-FFF2-40B4-BE49-F238E27FC236}">
                <a16:creationId xmlns:a16="http://schemas.microsoft.com/office/drawing/2014/main" id="{AF34CF45-7BDA-C9D0-120C-5FED70152033}"/>
              </a:ext>
            </a:extLst>
          </p:cNvPr>
          <p:cNvSpPr>
            <a:spLocks noGrp="1"/>
          </p:cNvSpPr>
          <p:nvPr>
            <p:ph type="body" idx="1"/>
          </p:nvPr>
        </p:nvSpPr>
        <p:spPr/>
        <p:txBody>
          <a:bodyPr/>
          <a:lstStyle/>
          <a:p>
            <a:endParaRPr lang="es-CL"/>
          </a:p>
        </p:txBody>
      </p:sp>
      <p:pic>
        <p:nvPicPr>
          <p:cNvPr id="1026" name="Picture 2">
            <a:extLst>
              <a:ext uri="{FF2B5EF4-FFF2-40B4-BE49-F238E27FC236}">
                <a16:creationId xmlns:a16="http://schemas.microsoft.com/office/drawing/2014/main" id="{6122ABDB-05F0-8473-7ED4-319CA8A30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1176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4"/>
          <p:cNvSpPr txBox="1">
            <a:spLocks noGrp="1"/>
          </p:cNvSpPr>
          <p:nvPr>
            <p:ph type="title"/>
          </p:nvPr>
        </p:nvSpPr>
        <p:spPr>
          <a:xfrm>
            <a:off x="1140542" y="410634"/>
            <a:ext cx="984209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25462"/>
              <a:buFont typeface="Verdana"/>
              <a:buNone/>
            </a:pPr>
            <a:r>
              <a:rPr lang="es-CL" sz="4800"/>
              <a:t>Conceptualización en discapacidad</a:t>
            </a:r>
            <a:endParaRPr/>
          </a:p>
        </p:txBody>
      </p:sp>
      <p:graphicFrame>
        <p:nvGraphicFramePr>
          <p:cNvPr id="296" name="Google Shape;296;p24"/>
          <p:cNvGraphicFramePr/>
          <p:nvPr/>
        </p:nvGraphicFramePr>
        <p:xfrm>
          <a:off x="2026724" y="1509252"/>
          <a:ext cx="8308975" cy="4959059"/>
        </p:xfrm>
        <a:graphic>
          <a:graphicData uri="http://schemas.openxmlformats.org/drawingml/2006/table">
            <a:tbl>
              <a:tblPr>
                <a:noFill/>
                <a:tableStyleId>{14A089B0-F2F8-468E-8F79-187AEB842591}</a:tableStyleId>
              </a:tblPr>
              <a:tblGrid>
                <a:gridCol w="2793100">
                  <a:extLst>
                    <a:ext uri="{9D8B030D-6E8A-4147-A177-3AD203B41FA5}">
                      <a16:colId xmlns:a16="http://schemas.microsoft.com/office/drawing/2014/main" val="20000"/>
                    </a:ext>
                  </a:extLst>
                </a:gridCol>
                <a:gridCol w="3165975">
                  <a:extLst>
                    <a:ext uri="{9D8B030D-6E8A-4147-A177-3AD203B41FA5}">
                      <a16:colId xmlns:a16="http://schemas.microsoft.com/office/drawing/2014/main" val="20001"/>
                    </a:ext>
                  </a:extLst>
                </a:gridCol>
                <a:gridCol w="2349900">
                  <a:extLst>
                    <a:ext uri="{9D8B030D-6E8A-4147-A177-3AD203B41FA5}">
                      <a16:colId xmlns:a16="http://schemas.microsoft.com/office/drawing/2014/main" val="20002"/>
                    </a:ext>
                  </a:extLst>
                </a:gridCol>
              </a:tblGrid>
              <a:tr h="920000">
                <a:tc>
                  <a:txBody>
                    <a:bodyPr/>
                    <a:lstStyle/>
                    <a:p>
                      <a:pPr marL="0" marR="0" lvl="0" indent="0" algn="l" rtl="0">
                        <a:lnSpc>
                          <a:spcPct val="115000"/>
                        </a:lnSpc>
                        <a:spcBef>
                          <a:spcPts val="0"/>
                        </a:spcBef>
                        <a:spcAft>
                          <a:spcPts val="0"/>
                        </a:spcAft>
                        <a:buNone/>
                      </a:pPr>
                      <a:r>
                        <a:rPr lang="es-CL" sz="1600" b="1" u="none" strike="noStrike" cap="none">
                          <a:solidFill>
                            <a:srgbClr val="000000"/>
                          </a:solidFill>
                          <a:latin typeface="Verdana"/>
                          <a:ea typeface="Verdana"/>
                          <a:cs typeface="Verdana"/>
                          <a:sym typeface="Verdana"/>
                        </a:rPr>
                        <a:t>Término</a:t>
                      </a:r>
                      <a:endParaRPr sz="160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None/>
                      </a:pPr>
                      <a:r>
                        <a:rPr lang="es-CL" sz="1600" b="1" u="none" strike="noStrike" cap="none">
                          <a:solidFill>
                            <a:srgbClr val="38761D"/>
                          </a:solidFill>
                          <a:latin typeface="Verdana"/>
                          <a:ea typeface="Verdana"/>
                          <a:cs typeface="Verdana"/>
                          <a:sym typeface="Verdana"/>
                        </a:rPr>
                        <a:t>Inglés </a:t>
                      </a:r>
                      <a:r>
                        <a:rPr lang="es-CL" sz="1600" b="1" u="none" strike="noStrike" cap="none">
                          <a:solidFill>
                            <a:srgbClr val="000000"/>
                          </a:solidFill>
                          <a:latin typeface="Verdana"/>
                          <a:ea typeface="Verdana"/>
                          <a:cs typeface="Verdana"/>
                          <a:sym typeface="Verdana"/>
                        </a:rPr>
                        <a:t>/</a:t>
                      </a:r>
                      <a:r>
                        <a:rPr lang="es-CL" sz="1600" b="1" u="none" strike="noStrike" cap="none">
                          <a:solidFill>
                            <a:srgbClr val="CC0000"/>
                          </a:solidFill>
                          <a:latin typeface="Verdana"/>
                          <a:ea typeface="Verdana"/>
                          <a:cs typeface="Verdana"/>
                          <a:sym typeface="Verdana"/>
                        </a:rPr>
                        <a:t>Francés </a:t>
                      </a:r>
                      <a:r>
                        <a:rPr lang="es-CL" sz="1600" b="1" u="none" strike="noStrike" cap="none">
                          <a:solidFill>
                            <a:srgbClr val="000000"/>
                          </a:solidFill>
                          <a:latin typeface="Verdana"/>
                          <a:ea typeface="Verdana"/>
                          <a:cs typeface="Verdana"/>
                          <a:sym typeface="Verdana"/>
                        </a:rPr>
                        <a:t>/</a:t>
                      </a:r>
                      <a:r>
                        <a:rPr lang="es-CL" sz="1600" b="1" u="none" strike="noStrike" cap="none">
                          <a:solidFill>
                            <a:srgbClr val="0B5394"/>
                          </a:solidFill>
                          <a:latin typeface="Verdana"/>
                          <a:ea typeface="Verdana"/>
                          <a:cs typeface="Verdana"/>
                          <a:sym typeface="Verdana"/>
                        </a:rPr>
                        <a:t>Portugués</a:t>
                      </a:r>
                      <a:endParaRPr sz="1600" u="none" strike="noStrike" cap="none">
                        <a:solidFill>
                          <a:srgbClr val="000000"/>
                        </a:solidFill>
                        <a:latin typeface="Verdana"/>
                        <a:ea typeface="Verdana"/>
                        <a:cs typeface="Verdana"/>
                        <a:sym typeface="Verdana"/>
                      </a:endParaRPr>
                    </a:p>
                  </a:txBody>
                  <a:tcPr marL="31750" marR="31750" marT="32075" marB="320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None/>
                      </a:pPr>
                      <a:r>
                        <a:rPr lang="es-CL" sz="1600" b="1" u="none" strike="noStrike" cap="none">
                          <a:solidFill>
                            <a:srgbClr val="000000"/>
                          </a:solidFill>
                          <a:latin typeface="Verdana"/>
                          <a:ea typeface="Verdana"/>
                          <a:cs typeface="Verdana"/>
                          <a:sym typeface="Verdana"/>
                        </a:rPr>
                        <a:t>Definición</a:t>
                      </a:r>
                      <a:endParaRPr sz="160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None/>
                      </a:pPr>
                      <a:r>
                        <a:rPr lang="es-CL" sz="1600" u="none" strike="noStrike" cap="none">
                          <a:solidFill>
                            <a:srgbClr val="000000"/>
                          </a:solidFill>
                          <a:latin typeface="Verdana"/>
                          <a:ea typeface="Verdana"/>
                          <a:cs typeface="Verdana"/>
                          <a:sym typeface="Verdana"/>
                        </a:rPr>
                        <a:t> </a:t>
                      </a:r>
                      <a:endParaRPr/>
                    </a:p>
                  </a:txBody>
                  <a:tcPr marL="31750" marR="31750" marT="32075" marB="320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None/>
                      </a:pPr>
                      <a:r>
                        <a:rPr lang="es-CL" sz="1600" b="1" u="none" strike="noStrike" cap="none">
                          <a:solidFill>
                            <a:srgbClr val="000000"/>
                          </a:solidFill>
                          <a:latin typeface="Verdana"/>
                          <a:ea typeface="Verdana"/>
                          <a:cs typeface="Verdana"/>
                          <a:sym typeface="Verdana"/>
                        </a:rPr>
                        <a:t>Fuente</a:t>
                      </a:r>
                      <a:r>
                        <a:rPr lang="es-CL" sz="1600" u="none" strike="noStrike" cap="none">
                          <a:solidFill>
                            <a:srgbClr val="000000"/>
                          </a:solidFill>
                          <a:latin typeface="Verdana"/>
                          <a:ea typeface="Verdana"/>
                          <a:cs typeface="Verdana"/>
                          <a:sym typeface="Verdana"/>
                        </a:rPr>
                        <a:t> </a:t>
                      </a:r>
                      <a:endParaRPr/>
                    </a:p>
                  </a:txBody>
                  <a:tcPr marL="31750" marR="31750" marT="32075" marB="320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1305025">
                <a:tc>
                  <a:txBody>
                    <a:bodyPr/>
                    <a:lstStyle/>
                    <a:p>
                      <a:pPr marL="0" marR="0" lvl="0" indent="0" algn="l" rtl="0">
                        <a:lnSpc>
                          <a:spcPct val="115000"/>
                        </a:lnSpc>
                        <a:spcBef>
                          <a:spcPts val="0"/>
                        </a:spcBef>
                        <a:spcAft>
                          <a:spcPts val="0"/>
                        </a:spcAft>
                        <a:buNone/>
                      </a:pPr>
                      <a:r>
                        <a:rPr lang="es-CL" sz="1400" b="1" u="none" strike="noStrike" cap="none">
                          <a:solidFill>
                            <a:srgbClr val="000000"/>
                          </a:solidFill>
                          <a:latin typeface="Verdana"/>
                          <a:ea typeface="Verdana"/>
                          <a:cs typeface="Verdana"/>
                          <a:sym typeface="Verdana"/>
                        </a:rPr>
                        <a:t>Lisiado </a:t>
                      </a:r>
                      <a:endParaRPr sz="140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None/>
                      </a:pPr>
                      <a:r>
                        <a:rPr lang="es-CL" sz="1400" u="none" strike="noStrike" cap="none">
                          <a:solidFill>
                            <a:srgbClr val="38761D"/>
                          </a:solidFill>
                          <a:latin typeface="Verdana"/>
                          <a:ea typeface="Verdana"/>
                          <a:cs typeface="Verdana"/>
                          <a:sym typeface="Verdana"/>
                        </a:rPr>
                        <a:t>cripple</a:t>
                      </a:r>
                      <a:r>
                        <a:rPr lang="es-CL" sz="1400" u="none" strike="noStrike" cap="none">
                          <a:solidFill>
                            <a:srgbClr val="000000"/>
                          </a:solidFill>
                          <a:latin typeface="Verdana"/>
                          <a:ea typeface="Verdana"/>
                          <a:cs typeface="Verdana"/>
                          <a:sym typeface="Verdana"/>
                        </a:rPr>
                        <a:t> / </a:t>
                      </a:r>
                      <a:r>
                        <a:rPr lang="es-CL" sz="1400" u="none" strike="noStrike" cap="none">
                          <a:solidFill>
                            <a:srgbClr val="CC0000"/>
                          </a:solidFill>
                          <a:latin typeface="Verdana"/>
                          <a:ea typeface="Verdana"/>
                          <a:cs typeface="Verdana"/>
                          <a:sym typeface="Verdana"/>
                        </a:rPr>
                        <a:t>paralysie</a:t>
                      </a:r>
                      <a:r>
                        <a:rPr lang="es-CL" sz="1400" u="none" strike="noStrike" cap="none">
                          <a:solidFill>
                            <a:srgbClr val="000000"/>
                          </a:solidFill>
                          <a:latin typeface="Verdana"/>
                          <a:ea typeface="Verdana"/>
                          <a:cs typeface="Verdana"/>
                          <a:sym typeface="Verdana"/>
                        </a:rPr>
                        <a:t>/ </a:t>
                      </a:r>
                      <a:r>
                        <a:rPr lang="es-CL" sz="1400" u="none" strike="noStrike" cap="none">
                          <a:solidFill>
                            <a:srgbClr val="0B5394"/>
                          </a:solidFill>
                          <a:latin typeface="Verdana"/>
                          <a:ea typeface="Verdana"/>
                          <a:cs typeface="Verdana"/>
                          <a:sym typeface="Verdana"/>
                        </a:rPr>
                        <a:t>aleijado </a:t>
                      </a:r>
                      <a:endParaRPr sz="1400" u="none" strike="noStrike" cap="none">
                        <a:solidFill>
                          <a:srgbClr val="000000"/>
                        </a:solidFill>
                        <a:latin typeface="Verdana"/>
                        <a:ea typeface="Verdana"/>
                        <a:cs typeface="Verdana"/>
                        <a:sym typeface="Verdana"/>
                      </a:endParaRPr>
                    </a:p>
                  </a:txBody>
                  <a:tcPr marL="31750" marR="31750" marT="32075" marB="320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None/>
                      </a:pPr>
                      <a:r>
                        <a:rPr lang="es-CL" sz="1200" u="none" strike="noStrike" cap="none">
                          <a:solidFill>
                            <a:srgbClr val="000000"/>
                          </a:solidFill>
                          <a:highlight>
                            <a:srgbClr val="FFFFFF"/>
                          </a:highlight>
                          <a:latin typeface="Verdana"/>
                          <a:ea typeface="Verdana"/>
                          <a:cs typeface="Verdana"/>
                          <a:sym typeface="Verdana"/>
                        </a:rPr>
                        <a:t>Dicho de una persona: Que tiene alguna lesión permanente, especialmente en las extremidades.</a:t>
                      </a:r>
                      <a:endParaRPr sz="120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None/>
                      </a:pPr>
                      <a:r>
                        <a:rPr lang="es-CL" sz="1200" u="none" strike="noStrike" cap="none">
                          <a:solidFill>
                            <a:srgbClr val="000000"/>
                          </a:solidFill>
                          <a:latin typeface="Verdana"/>
                          <a:ea typeface="Verdana"/>
                          <a:cs typeface="Verdana"/>
                          <a:sym typeface="Verdana"/>
                        </a:rPr>
                        <a:t> </a:t>
                      </a:r>
                      <a:endParaRPr/>
                    </a:p>
                    <a:p>
                      <a:pPr marL="0" marR="0" lvl="0" indent="0" algn="l" rtl="0">
                        <a:lnSpc>
                          <a:spcPct val="115000"/>
                        </a:lnSpc>
                        <a:spcBef>
                          <a:spcPts val="0"/>
                        </a:spcBef>
                        <a:spcAft>
                          <a:spcPts val="0"/>
                        </a:spcAft>
                        <a:buNone/>
                      </a:pPr>
                      <a:r>
                        <a:rPr lang="es-CL" sz="1200" u="none" strike="noStrike" cap="none">
                          <a:solidFill>
                            <a:srgbClr val="000000"/>
                          </a:solidFill>
                          <a:highlight>
                            <a:srgbClr val="FFFFFF"/>
                          </a:highlight>
                          <a:latin typeface="Verdana"/>
                          <a:ea typeface="Verdana"/>
                          <a:cs typeface="Verdana"/>
                          <a:sym typeface="Verdana"/>
                        </a:rPr>
                        <a:t>Causa (a alguien) para convertirse incapaz de caminar o moverse adecuadamente.</a:t>
                      </a:r>
                      <a:endParaRPr sz="1200" u="none" strike="noStrike" cap="none">
                        <a:solidFill>
                          <a:srgbClr val="000000"/>
                        </a:solidFill>
                        <a:latin typeface="Verdana"/>
                        <a:ea typeface="Verdana"/>
                        <a:cs typeface="Verdana"/>
                        <a:sym typeface="Verdana"/>
                      </a:endParaRPr>
                    </a:p>
                  </a:txBody>
                  <a:tcPr marL="31750" marR="31750" marT="32075" marB="320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None/>
                      </a:pPr>
                      <a:r>
                        <a:rPr lang="es-CL" sz="1200" u="none" strike="noStrike" cap="none">
                          <a:solidFill>
                            <a:srgbClr val="000000"/>
                          </a:solidFill>
                          <a:latin typeface="Verdana"/>
                          <a:ea typeface="Verdana"/>
                          <a:cs typeface="Verdana"/>
                          <a:sym typeface="Verdana"/>
                        </a:rPr>
                        <a:t>WHO, 1958   Engel Gl, 1977 </a:t>
                      </a:r>
                      <a:endParaRPr/>
                    </a:p>
                  </a:txBody>
                  <a:tcPr marL="31750" marR="31750" marT="32075" marB="320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481625">
                <a:tc>
                  <a:txBody>
                    <a:bodyPr/>
                    <a:lstStyle/>
                    <a:p>
                      <a:pPr marL="0" marR="0" lvl="0" indent="0" algn="l" rtl="0">
                        <a:lnSpc>
                          <a:spcPct val="115000"/>
                        </a:lnSpc>
                        <a:spcBef>
                          <a:spcPts val="0"/>
                        </a:spcBef>
                        <a:spcAft>
                          <a:spcPts val="0"/>
                        </a:spcAft>
                        <a:buNone/>
                      </a:pPr>
                      <a:r>
                        <a:rPr lang="es-CL" sz="1400" b="1" u="none" strike="noStrike" cap="none">
                          <a:solidFill>
                            <a:srgbClr val="000000"/>
                          </a:solidFill>
                          <a:latin typeface="Verdana"/>
                          <a:ea typeface="Verdana"/>
                          <a:cs typeface="Verdana"/>
                          <a:sym typeface="Verdana"/>
                        </a:rPr>
                        <a:t>Minusválido</a:t>
                      </a:r>
                      <a:endParaRPr sz="140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None/>
                      </a:pPr>
                      <a:r>
                        <a:rPr lang="es-CL" sz="1400" u="none" strike="noStrike" cap="none">
                          <a:solidFill>
                            <a:srgbClr val="38761D"/>
                          </a:solidFill>
                          <a:latin typeface="Verdana"/>
                          <a:ea typeface="Verdana"/>
                          <a:cs typeface="Verdana"/>
                          <a:sym typeface="Verdana"/>
                        </a:rPr>
                        <a:t>invalid (handicapped person)/ </a:t>
                      </a:r>
                      <a:r>
                        <a:rPr lang="es-CL" sz="1400" u="none" strike="noStrike" cap="none">
                          <a:solidFill>
                            <a:srgbClr val="CC0000"/>
                          </a:solidFill>
                          <a:latin typeface="Verdana"/>
                          <a:ea typeface="Verdana"/>
                          <a:cs typeface="Verdana"/>
                          <a:sym typeface="Verdana"/>
                        </a:rPr>
                        <a:t>invalide </a:t>
                      </a:r>
                      <a:r>
                        <a:rPr lang="es-CL" sz="1400" u="none" strike="noStrike" cap="none">
                          <a:solidFill>
                            <a:srgbClr val="000000"/>
                          </a:solidFill>
                          <a:latin typeface="Verdana"/>
                          <a:ea typeface="Verdana"/>
                          <a:cs typeface="Verdana"/>
                          <a:sym typeface="Verdana"/>
                        </a:rPr>
                        <a:t>/ </a:t>
                      </a:r>
                      <a:endParaRPr sz="140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None/>
                      </a:pPr>
                      <a:r>
                        <a:rPr lang="es-CL" sz="1400" u="none" strike="noStrike" cap="none">
                          <a:solidFill>
                            <a:srgbClr val="0B5394"/>
                          </a:solidFill>
                          <a:highlight>
                            <a:srgbClr val="FFFFFF"/>
                          </a:highlight>
                          <a:latin typeface="Verdana"/>
                          <a:ea typeface="Verdana"/>
                          <a:cs typeface="Verdana"/>
                          <a:sym typeface="Verdana"/>
                        </a:rPr>
                        <a:t>pessoas com mobilidade reduzida.</a:t>
                      </a:r>
                      <a:endParaRPr sz="1400" u="none" strike="noStrike" cap="none">
                        <a:solidFill>
                          <a:srgbClr val="000000"/>
                        </a:solidFill>
                        <a:latin typeface="Verdana"/>
                        <a:ea typeface="Verdana"/>
                        <a:cs typeface="Verdana"/>
                        <a:sym typeface="Verdana"/>
                      </a:endParaRPr>
                    </a:p>
                  </a:txBody>
                  <a:tcPr marL="31750" marR="31750" marT="32075" marB="320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None/>
                      </a:pPr>
                      <a:r>
                        <a:rPr lang="es-CL" sz="1200" u="none" strike="noStrike" cap="none">
                          <a:solidFill>
                            <a:srgbClr val="000000"/>
                          </a:solidFill>
                          <a:latin typeface="Verdana"/>
                          <a:ea typeface="Verdana"/>
                          <a:cs typeface="Verdana"/>
                          <a:sym typeface="Verdana"/>
                        </a:rPr>
                        <a:t>Individuo en situación de desventaja, de deficiencia o de discapacidad que se encuentra limitado o impedido del desarrollo que es normal en su caso, en función de la edad, sexo y factores culturales y sociales.</a:t>
                      </a:r>
                      <a:endParaRPr sz="1200" u="none" strike="noStrike" cap="none">
                        <a:solidFill>
                          <a:srgbClr val="000000"/>
                        </a:solidFill>
                        <a:latin typeface="Verdana"/>
                        <a:ea typeface="Verdana"/>
                        <a:cs typeface="Verdana"/>
                        <a:sym typeface="Verdana"/>
                      </a:endParaRPr>
                    </a:p>
                  </a:txBody>
                  <a:tcPr marL="31750" marR="31750" marT="32075" marB="320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None/>
                      </a:pPr>
                      <a:r>
                        <a:rPr lang="es-CL" sz="1200" u="none" strike="noStrike" cap="none">
                          <a:solidFill>
                            <a:srgbClr val="000000"/>
                          </a:solidFill>
                          <a:latin typeface="Verdana"/>
                          <a:ea typeface="Verdana"/>
                          <a:cs typeface="Verdana"/>
                          <a:sym typeface="Verdana"/>
                        </a:rPr>
                        <a:t>WHO, 1980 Amiralian M et al, 2000 </a:t>
                      </a:r>
                      <a:endParaRPr/>
                    </a:p>
                  </a:txBody>
                  <a:tcPr marL="31750" marR="31750" marT="32075" marB="320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021100">
                <a:tc>
                  <a:txBody>
                    <a:bodyPr/>
                    <a:lstStyle/>
                    <a:p>
                      <a:pPr marL="0" marR="0" lvl="0" indent="0" algn="l" rtl="0">
                        <a:lnSpc>
                          <a:spcPct val="115000"/>
                        </a:lnSpc>
                        <a:spcBef>
                          <a:spcPts val="0"/>
                        </a:spcBef>
                        <a:spcAft>
                          <a:spcPts val="0"/>
                        </a:spcAft>
                        <a:buNone/>
                      </a:pPr>
                      <a:r>
                        <a:rPr lang="es-CL" sz="1400" b="1" u="none" strike="noStrike" cap="none">
                          <a:solidFill>
                            <a:srgbClr val="000000"/>
                          </a:solidFill>
                          <a:latin typeface="Verdana"/>
                          <a:ea typeface="Verdana"/>
                          <a:cs typeface="Verdana"/>
                          <a:sym typeface="Verdana"/>
                        </a:rPr>
                        <a:t>DIscapacitado</a:t>
                      </a:r>
                      <a:endParaRPr sz="140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None/>
                      </a:pPr>
                      <a:r>
                        <a:rPr lang="es-CL" sz="1400" u="none" strike="noStrike" cap="none">
                          <a:solidFill>
                            <a:srgbClr val="38761D"/>
                          </a:solidFill>
                          <a:latin typeface="Verdana"/>
                          <a:ea typeface="Verdana"/>
                          <a:cs typeface="Verdana"/>
                          <a:sym typeface="Verdana"/>
                        </a:rPr>
                        <a:t>Disabled person</a:t>
                      </a:r>
                      <a:r>
                        <a:rPr lang="es-CL" sz="1400" u="none" strike="noStrike" cap="none">
                          <a:solidFill>
                            <a:srgbClr val="000000"/>
                          </a:solidFill>
                          <a:latin typeface="Verdana"/>
                          <a:ea typeface="Verdana"/>
                          <a:cs typeface="Verdana"/>
                          <a:sym typeface="Verdana"/>
                        </a:rPr>
                        <a:t>/ </a:t>
                      </a:r>
                      <a:r>
                        <a:rPr lang="es-CL" sz="1400" i="1" u="none" strike="noStrike" cap="none">
                          <a:solidFill>
                            <a:srgbClr val="CC0000"/>
                          </a:solidFill>
                          <a:latin typeface="Verdana"/>
                          <a:ea typeface="Verdana"/>
                          <a:cs typeface="Verdana"/>
                          <a:sym typeface="Verdana"/>
                        </a:rPr>
                        <a:t>handicapé</a:t>
                      </a:r>
                      <a:r>
                        <a:rPr lang="es-CL" sz="1400" i="1" u="none" strike="noStrike" cap="none">
                          <a:solidFill>
                            <a:srgbClr val="000000"/>
                          </a:solidFill>
                          <a:latin typeface="Verdana"/>
                          <a:ea typeface="Verdana"/>
                          <a:cs typeface="Verdana"/>
                          <a:sym typeface="Verdana"/>
                        </a:rPr>
                        <a:t> / </a:t>
                      </a:r>
                      <a:r>
                        <a:rPr lang="es-CL" sz="1400" u="none" strike="noStrike" cap="none">
                          <a:solidFill>
                            <a:srgbClr val="0B5394"/>
                          </a:solidFill>
                          <a:highlight>
                            <a:srgbClr val="FFFFFF"/>
                          </a:highlight>
                          <a:latin typeface="Verdana"/>
                          <a:ea typeface="Verdana"/>
                          <a:cs typeface="Verdana"/>
                          <a:sym typeface="Verdana"/>
                        </a:rPr>
                        <a:t>desativado</a:t>
                      </a:r>
                      <a:endParaRPr sz="1400" u="none" strike="noStrike" cap="none">
                        <a:solidFill>
                          <a:srgbClr val="000000"/>
                        </a:solidFill>
                        <a:latin typeface="Verdana"/>
                        <a:ea typeface="Verdana"/>
                        <a:cs typeface="Verdana"/>
                        <a:sym typeface="Verdana"/>
                      </a:endParaRPr>
                    </a:p>
                  </a:txBody>
                  <a:tcPr marL="31750" marR="31750" marT="32075" marB="320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None/>
                      </a:pPr>
                      <a:r>
                        <a:rPr lang="es-CL" sz="1200" u="none" strike="noStrike" cap="none">
                          <a:solidFill>
                            <a:srgbClr val="000000"/>
                          </a:solidFill>
                          <a:latin typeface="Verdana"/>
                          <a:ea typeface="Verdana"/>
                          <a:cs typeface="Verdana"/>
                          <a:sym typeface="Verdana"/>
                        </a:rPr>
                        <a:t>Personas con discapacidades físicas o mentales que afectan o limitan sus actividades de la vida diaria y que pueda requerir adaptaciones especiales.</a:t>
                      </a:r>
                      <a:endParaRPr sz="1200" u="none" strike="noStrike" cap="none">
                        <a:solidFill>
                          <a:srgbClr val="000000"/>
                        </a:solidFill>
                        <a:latin typeface="Verdana"/>
                        <a:ea typeface="Verdana"/>
                        <a:cs typeface="Verdana"/>
                        <a:sym typeface="Verdana"/>
                      </a:endParaRPr>
                    </a:p>
                  </a:txBody>
                  <a:tcPr marL="31750" marR="31750" marT="32075" marB="320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None/>
                      </a:pPr>
                      <a:r>
                        <a:rPr lang="es-CL" sz="1200" u="none" strike="noStrike" cap="none">
                          <a:solidFill>
                            <a:srgbClr val="000000"/>
                          </a:solidFill>
                          <a:latin typeface="Verdana"/>
                          <a:ea typeface="Verdana"/>
                          <a:cs typeface="Verdana"/>
                          <a:sym typeface="Verdana"/>
                        </a:rPr>
                        <a:t>Amiralian Ma et al, 2000</a:t>
                      </a:r>
                      <a:endParaRPr/>
                    </a:p>
                    <a:p>
                      <a:pPr marL="0" marR="0" lvl="0" indent="0" algn="l" rtl="0">
                        <a:lnSpc>
                          <a:spcPct val="115000"/>
                        </a:lnSpc>
                        <a:spcBef>
                          <a:spcPts val="0"/>
                        </a:spcBef>
                        <a:spcAft>
                          <a:spcPts val="0"/>
                        </a:spcAft>
                        <a:buNone/>
                      </a:pPr>
                      <a:r>
                        <a:rPr lang="es-CL" sz="1200" u="none" strike="noStrike" cap="none">
                          <a:solidFill>
                            <a:srgbClr val="000000"/>
                          </a:solidFill>
                          <a:latin typeface="Verdana"/>
                          <a:ea typeface="Verdana"/>
                          <a:cs typeface="Verdana"/>
                          <a:sym typeface="Verdana"/>
                        </a:rPr>
                        <a:t>WHO, 1980 </a:t>
                      </a:r>
                      <a:endParaRPr/>
                    </a:p>
                  </a:txBody>
                  <a:tcPr marL="31750" marR="31750" marT="32075" marB="320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graphicFrame>
        <p:nvGraphicFramePr>
          <p:cNvPr id="301" name="Google Shape;301;p25"/>
          <p:cNvGraphicFramePr/>
          <p:nvPr/>
        </p:nvGraphicFramePr>
        <p:xfrm>
          <a:off x="1130710" y="424094"/>
          <a:ext cx="9704450" cy="6009800"/>
        </p:xfrm>
        <a:graphic>
          <a:graphicData uri="http://schemas.openxmlformats.org/drawingml/2006/table">
            <a:tbl>
              <a:tblPr>
                <a:noFill/>
                <a:tableStyleId>{14A089B0-F2F8-468E-8F79-187AEB842591}</a:tableStyleId>
              </a:tblPr>
              <a:tblGrid>
                <a:gridCol w="2738825">
                  <a:extLst>
                    <a:ext uri="{9D8B030D-6E8A-4147-A177-3AD203B41FA5}">
                      <a16:colId xmlns:a16="http://schemas.microsoft.com/office/drawing/2014/main" val="20000"/>
                    </a:ext>
                  </a:extLst>
                </a:gridCol>
                <a:gridCol w="5116375">
                  <a:extLst>
                    <a:ext uri="{9D8B030D-6E8A-4147-A177-3AD203B41FA5}">
                      <a16:colId xmlns:a16="http://schemas.microsoft.com/office/drawing/2014/main" val="20001"/>
                    </a:ext>
                  </a:extLst>
                </a:gridCol>
                <a:gridCol w="1849250">
                  <a:extLst>
                    <a:ext uri="{9D8B030D-6E8A-4147-A177-3AD203B41FA5}">
                      <a16:colId xmlns:a16="http://schemas.microsoft.com/office/drawing/2014/main" val="20002"/>
                    </a:ext>
                  </a:extLst>
                </a:gridCol>
              </a:tblGrid>
              <a:tr h="2002525">
                <a:tc>
                  <a:txBody>
                    <a:bodyPr/>
                    <a:lstStyle/>
                    <a:p>
                      <a:pPr marL="0" marR="0" lvl="0" indent="0" algn="l" rtl="0">
                        <a:lnSpc>
                          <a:spcPct val="115000"/>
                        </a:lnSpc>
                        <a:spcBef>
                          <a:spcPts val="0"/>
                        </a:spcBef>
                        <a:spcAft>
                          <a:spcPts val="0"/>
                        </a:spcAft>
                        <a:buNone/>
                      </a:pPr>
                      <a:r>
                        <a:rPr lang="es-CL" sz="1600" b="1" u="none" strike="noStrike" cap="none">
                          <a:solidFill>
                            <a:srgbClr val="000000"/>
                          </a:solidFill>
                          <a:latin typeface="Verdana"/>
                          <a:ea typeface="Verdana"/>
                          <a:cs typeface="Verdana"/>
                          <a:sym typeface="Verdana"/>
                        </a:rPr>
                        <a:t>Persona con discapacidad</a:t>
                      </a:r>
                      <a:endParaRPr sz="160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None/>
                      </a:pPr>
                      <a:r>
                        <a:rPr lang="es-CL" sz="1600" u="none" strike="noStrike" cap="none">
                          <a:solidFill>
                            <a:srgbClr val="38761D"/>
                          </a:solidFill>
                          <a:latin typeface="Verdana"/>
                          <a:ea typeface="Verdana"/>
                          <a:cs typeface="Verdana"/>
                          <a:sym typeface="Verdana"/>
                        </a:rPr>
                        <a:t>Person with disability/</a:t>
                      </a:r>
                      <a:endParaRPr sz="160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None/>
                      </a:pPr>
                      <a:r>
                        <a:rPr lang="es-CL" sz="1600" u="none" strike="noStrike" cap="none">
                          <a:solidFill>
                            <a:srgbClr val="CC0000"/>
                          </a:solidFill>
                          <a:latin typeface="Verdana"/>
                          <a:ea typeface="Verdana"/>
                          <a:cs typeface="Verdana"/>
                          <a:sym typeface="Verdana"/>
                        </a:rPr>
                        <a:t>handicapé</a:t>
                      </a:r>
                      <a:endParaRPr sz="160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None/>
                      </a:pPr>
                      <a:r>
                        <a:rPr lang="es-CL" sz="1600" u="none" strike="noStrike" cap="none">
                          <a:solidFill>
                            <a:srgbClr val="0B5394"/>
                          </a:solidFill>
                          <a:latin typeface="Verdana"/>
                          <a:ea typeface="Verdana"/>
                          <a:cs typeface="Verdana"/>
                          <a:sym typeface="Verdana"/>
                        </a:rPr>
                        <a:t>Pessoa com deficiência</a:t>
                      </a:r>
                      <a:endParaRPr sz="1600" u="none" strike="noStrike" cap="none">
                        <a:solidFill>
                          <a:srgbClr val="000000"/>
                        </a:solidFill>
                        <a:latin typeface="Verdana"/>
                        <a:ea typeface="Verdana"/>
                        <a:cs typeface="Verdana"/>
                        <a:sym typeface="Verdana"/>
                      </a:endParaRPr>
                    </a:p>
                  </a:txBody>
                  <a:tcPr marL="31750" marR="31750" marT="32050" marB="320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s-CL" sz="1400" u="none" strike="noStrike" cap="none">
                          <a:solidFill>
                            <a:srgbClr val="000000"/>
                          </a:solidFill>
                          <a:latin typeface="Verdana"/>
                          <a:ea typeface="Verdana"/>
                          <a:cs typeface="Verdana"/>
                          <a:sym typeface="Verdana"/>
                        </a:rPr>
                        <a:t>Las personas con discapacidad incluyen a aquellas que tengan deficiencias físicas, mentales, intelectuales o sensoriales a largo plazo que, al interactuar con diversas barreras, puedan impedir su participación plena y efectiva en la sociedad, en igualdad de condiciones con las demás. </a:t>
                      </a:r>
                      <a:endParaRPr sz="1400" u="none" strike="noStrike" cap="none">
                        <a:solidFill>
                          <a:srgbClr val="000000"/>
                        </a:solidFill>
                        <a:latin typeface="Verdana"/>
                        <a:ea typeface="Verdana"/>
                        <a:cs typeface="Verdana"/>
                        <a:sym typeface="Verdana"/>
                      </a:endParaRPr>
                    </a:p>
                  </a:txBody>
                  <a:tcPr marL="31750" marR="31750" marT="32050" marB="320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s-CL" sz="1400" u="none" strike="noStrike" cap="none">
                          <a:solidFill>
                            <a:srgbClr val="000000"/>
                          </a:solidFill>
                          <a:latin typeface="Verdana"/>
                          <a:ea typeface="Verdana"/>
                          <a:cs typeface="Verdana"/>
                          <a:sym typeface="Verdana"/>
                        </a:rPr>
                        <a:t>UN, 2008 [25]</a:t>
                      </a:r>
                      <a:endParaRPr sz="140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None/>
                      </a:pPr>
                      <a:r>
                        <a:rPr lang="es-CL" sz="1400" u="none" strike="noStrike" cap="none">
                          <a:solidFill>
                            <a:srgbClr val="000000"/>
                          </a:solidFill>
                          <a:latin typeface="Verdana"/>
                          <a:ea typeface="Verdana"/>
                          <a:cs typeface="Verdana"/>
                          <a:sym typeface="Verdana"/>
                        </a:rPr>
                        <a:t>Samaniego de García, P, 2006 [26]</a:t>
                      </a:r>
                      <a:endParaRPr/>
                    </a:p>
                  </a:txBody>
                  <a:tcPr marL="31750" marR="31750" marT="32050" marB="320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078050">
                <a:tc>
                  <a:txBody>
                    <a:bodyPr/>
                    <a:lstStyle/>
                    <a:p>
                      <a:pPr marL="0" marR="0" lvl="0" indent="0" algn="l" rtl="0">
                        <a:lnSpc>
                          <a:spcPct val="115000"/>
                        </a:lnSpc>
                        <a:spcBef>
                          <a:spcPts val="0"/>
                        </a:spcBef>
                        <a:spcAft>
                          <a:spcPts val="0"/>
                        </a:spcAft>
                        <a:buNone/>
                      </a:pPr>
                      <a:r>
                        <a:rPr lang="es-CL" sz="1600" b="1" u="none" strike="noStrike" cap="none">
                          <a:solidFill>
                            <a:srgbClr val="000000"/>
                          </a:solidFill>
                          <a:latin typeface="Verdana"/>
                          <a:ea typeface="Verdana"/>
                          <a:cs typeface="Verdana"/>
                          <a:sym typeface="Verdana"/>
                        </a:rPr>
                        <a:t>Persona en situación de discapacidad</a:t>
                      </a:r>
                      <a:endParaRPr sz="160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None/>
                      </a:pPr>
                      <a:r>
                        <a:rPr lang="es-CL" sz="1600" u="none" strike="noStrike" cap="none">
                          <a:solidFill>
                            <a:srgbClr val="38761D"/>
                          </a:solidFill>
                          <a:highlight>
                            <a:srgbClr val="FFFFFF"/>
                          </a:highlight>
                          <a:latin typeface="Verdana"/>
                          <a:ea typeface="Verdana"/>
                          <a:cs typeface="Verdana"/>
                          <a:sym typeface="Verdana"/>
                        </a:rPr>
                        <a:t>Person in disability situation</a:t>
                      </a:r>
                      <a:endParaRPr sz="160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None/>
                      </a:pPr>
                      <a:r>
                        <a:rPr lang="es-CL" sz="1600" u="none" strike="noStrike" cap="none">
                          <a:solidFill>
                            <a:srgbClr val="CC0000"/>
                          </a:solidFill>
                          <a:highlight>
                            <a:srgbClr val="FFFFFF"/>
                          </a:highlight>
                          <a:latin typeface="Verdana"/>
                          <a:ea typeface="Verdana"/>
                          <a:cs typeface="Verdana"/>
                          <a:sym typeface="Verdana"/>
                        </a:rPr>
                        <a:t>personne handicapée</a:t>
                      </a:r>
                      <a:endParaRPr sz="160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None/>
                      </a:pPr>
                      <a:r>
                        <a:rPr lang="es-CL" sz="1600" u="none" strike="noStrike" cap="none">
                          <a:solidFill>
                            <a:srgbClr val="0B5394"/>
                          </a:solidFill>
                          <a:highlight>
                            <a:srgbClr val="FFFFFF"/>
                          </a:highlight>
                          <a:latin typeface="Verdana"/>
                          <a:ea typeface="Verdana"/>
                          <a:cs typeface="Verdana"/>
                          <a:sym typeface="Verdana"/>
                        </a:rPr>
                        <a:t>pessoa com deficiência</a:t>
                      </a:r>
                      <a:endParaRPr sz="1600" u="none" strike="noStrike" cap="none">
                        <a:solidFill>
                          <a:srgbClr val="000000"/>
                        </a:solidFill>
                        <a:latin typeface="Verdana"/>
                        <a:ea typeface="Verdana"/>
                        <a:cs typeface="Verdana"/>
                        <a:sym typeface="Verdana"/>
                      </a:endParaRPr>
                    </a:p>
                  </a:txBody>
                  <a:tcPr marL="31750" marR="31750" marT="32050" marB="320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s-CL" sz="1400" u="none" strike="noStrike" cap="none">
                          <a:solidFill>
                            <a:srgbClr val="000000"/>
                          </a:solidFill>
                          <a:latin typeface="Verdana"/>
                          <a:ea typeface="Verdana"/>
                          <a:cs typeface="Verdana"/>
                          <a:sym typeface="Verdana"/>
                        </a:rPr>
                        <a:t>Discapacidad es una construcción simbólica, término genérico y relacional que incluye condiciones de salud, limitaciones en la actividad y restricciones en la participación. Indica los aspectos negativos de la interacción entre un individuo y sus factores contextuales considerando los ambientales y personales</a:t>
                      </a:r>
                      <a:endParaRPr/>
                    </a:p>
                  </a:txBody>
                  <a:tcPr marL="31750" marR="31750" marT="32050" marB="320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s-CL" sz="1400" u="none" strike="noStrike" cap="none">
                          <a:solidFill>
                            <a:srgbClr val="000000"/>
                          </a:solidFill>
                          <a:latin typeface="Verdana"/>
                          <a:ea typeface="Verdana"/>
                          <a:cs typeface="Verdana"/>
                          <a:sym typeface="Verdana"/>
                        </a:rPr>
                        <a:t>SENADIS, MDS en ENDISC II. Definición en base a la (CIF). OMS/OPS, 2001).</a:t>
                      </a:r>
                      <a:endParaRPr/>
                    </a:p>
                  </a:txBody>
                  <a:tcPr marL="31750" marR="31750" marT="32050" marB="320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929225">
                <a:tc>
                  <a:txBody>
                    <a:bodyPr/>
                    <a:lstStyle/>
                    <a:p>
                      <a:pPr marL="0" marR="0" lvl="0" indent="0" algn="l" rtl="0">
                        <a:lnSpc>
                          <a:spcPct val="115000"/>
                        </a:lnSpc>
                        <a:spcBef>
                          <a:spcPts val="0"/>
                        </a:spcBef>
                        <a:spcAft>
                          <a:spcPts val="0"/>
                        </a:spcAft>
                        <a:buNone/>
                      </a:pPr>
                      <a:r>
                        <a:rPr lang="es-CL" sz="1600" b="1" u="none" strike="noStrike" cap="none">
                          <a:solidFill>
                            <a:srgbClr val="000000"/>
                          </a:solidFill>
                          <a:latin typeface="Verdana"/>
                          <a:ea typeface="Verdana"/>
                          <a:cs typeface="Verdana"/>
                          <a:sym typeface="Verdana"/>
                        </a:rPr>
                        <a:t>Diversidad Funcional</a:t>
                      </a:r>
                      <a:endParaRPr sz="160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None/>
                      </a:pPr>
                      <a:r>
                        <a:rPr lang="es-CL" sz="1600" b="1" u="none" strike="noStrike" cap="none">
                          <a:solidFill>
                            <a:srgbClr val="000000"/>
                          </a:solidFill>
                          <a:latin typeface="Verdana"/>
                          <a:ea typeface="Verdana"/>
                          <a:cs typeface="Verdana"/>
                          <a:sym typeface="Verdana"/>
                        </a:rPr>
                        <a:t>Functional diversity.</a:t>
                      </a:r>
                      <a:endParaRPr sz="1600" u="none" strike="noStrike" cap="none">
                        <a:solidFill>
                          <a:srgbClr val="000000"/>
                        </a:solidFill>
                        <a:latin typeface="Verdana"/>
                        <a:ea typeface="Verdana"/>
                        <a:cs typeface="Verdana"/>
                        <a:sym typeface="Verdana"/>
                      </a:endParaRPr>
                    </a:p>
                  </a:txBody>
                  <a:tcPr marL="31750" marR="31750" marT="32050" marB="320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s-CL" sz="1400" u="none" strike="noStrike" cap="none">
                          <a:solidFill>
                            <a:srgbClr val="000000"/>
                          </a:solidFill>
                          <a:latin typeface="Verdana"/>
                          <a:ea typeface="Verdana"/>
                          <a:cs typeface="Verdana"/>
                          <a:sym typeface="Verdana"/>
                        </a:rPr>
                        <a:t>Diferencia o desemejanza con lo que es habitual en la mayoría estadística de la especie humana, específicamente a las funciones de los órganos o partes de nuestro cuerpo (P. Ej. ojos, oídos, piernas, cerebro, etc.) y también a las funciones que realizamos habitualmente los seres humanos como seres vivos (por ejemplo, desplazarse, ver, comunicarse, etc.)</a:t>
                      </a:r>
                      <a:endParaRPr sz="1400" u="none" strike="noStrike" cap="none">
                        <a:solidFill>
                          <a:srgbClr val="000000"/>
                        </a:solidFill>
                        <a:latin typeface="Verdana"/>
                        <a:ea typeface="Verdana"/>
                        <a:cs typeface="Verdana"/>
                        <a:sym typeface="Verdana"/>
                      </a:endParaRPr>
                    </a:p>
                  </a:txBody>
                  <a:tcPr marL="31750" marR="31750" marT="32050" marB="320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s-CL" sz="1400" u="none" strike="noStrike" cap="none">
                          <a:solidFill>
                            <a:srgbClr val="000000"/>
                          </a:solidFill>
                          <a:latin typeface="Verdana"/>
                          <a:ea typeface="Verdana"/>
                          <a:cs typeface="Verdana"/>
                          <a:sym typeface="Verdana"/>
                        </a:rPr>
                        <a:t>Ferreira M, 2009 </a:t>
                      </a:r>
                      <a:endParaRPr/>
                    </a:p>
                    <a:p>
                      <a:pPr marL="0" marR="0" lvl="0" indent="0" algn="l" rtl="0">
                        <a:lnSpc>
                          <a:spcPct val="115000"/>
                        </a:lnSpc>
                        <a:spcBef>
                          <a:spcPts val="0"/>
                        </a:spcBef>
                        <a:spcAft>
                          <a:spcPts val="0"/>
                        </a:spcAft>
                        <a:buNone/>
                      </a:pPr>
                      <a:r>
                        <a:rPr lang="es-CL" sz="1400" u="none" strike="noStrike" cap="none">
                          <a:solidFill>
                            <a:srgbClr val="000000"/>
                          </a:solidFill>
                          <a:latin typeface="Verdana"/>
                          <a:ea typeface="Verdana"/>
                          <a:cs typeface="Verdana"/>
                          <a:sym typeface="Verdana"/>
                        </a:rPr>
                        <a:t>Palacios A, 2012</a:t>
                      </a:r>
                      <a:endParaRPr/>
                    </a:p>
                  </a:txBody>
                  <a:tcPr marL="31750" marR="31750" marT="32050" marB="320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302" name="Google Shape;30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AF62E5-A041-F7B6-2D36-ABF5E789E143}"/>
              </a:ext>
            </a:extLst>
          </p:cNvPr>
          <p:cNvSpPr>
            <a:spLocks noGrp="1"/>
          </p:cNvSpPr>
          <p:nvPr>
            <p:ph type="title"/>
          </p:nvPr>
        </p:nvSpPr>
        <p:spPr/>
        <p:txBody>
          <a:bodyPr/>
          <a:lstStyle/>
          <a:p>
            <a:endParaRPr lang="es-CL"/>
          </a:p>
        </p:txBody>
      </p:sp>
      <p:sp>
        <p:nvSpPr>
          <p:cNvPr id="3" name="Marcador de texto 2">
            <a:extLst>
              <a:ext uri="{FF2B5EF4-FFF2-40B4-BE49-F238E27FC236}">
                <a16:creationId xmlns:a16="http://schemas.microsoft.com/office/drawing/2014/main" id="{03A2CFDA-BB91-5962-8D22-4DD963838DDE}"/>
              </a:ext>
            </a:extLst>
          </p:cNvPr>
          <p:cNvSpPr>
            <a:spLocks noGrp="1"/>
          </p:cNvSpPr>
          <p:nvPr>
            <p:ph type="body" idx="1"/>
          </p:nvPr>
        </p:nvSpPr>
        <p:spPr>
          <a:xfrm>
            <a:off x="838199" y="1253331"/>
            <a:ext cx="10515600" cy="4351338"/>
          </a:xfrm>
        </p:spPr>
        <p:txBody>
          <a:bodyPr>
            <a:normAutofit fontScale="92500"/>
          </a:bodyPr>
          <a:lstStyle/>
          <a:p>
            <a:pPr algn="l"/>
            <a:r>
              <a:rPr lang="es-MX" b="0" i="1" dirty="0">
                <a:solidFill>
                  <a:srgbClr val="545454"/>
                </a:solidFill>
                <a:effectLst/>
                <a:latin typeface="PT Serif" panose="020B0604020202020204" pitchFamily="18" charset="0"/>
              </a:rPr>
              <a:t>“La discapacidad es una construcción social” ,  </a:t>
            </a:r>
            <a:r>
              <a:rPr lang="es-MX" b="0" i="1" dirty="0" err="1">
                <a:solidFill>
                  <a:srgbClr val="545454"/>
                </a:solidFill>
                <a:effectLst/>
                <a:latin typeface="PT Serif" panose="020B0604020202020204" pitchFamily="18" charset="0"/>
              </a:rPr>
              <a:t>Jonas</a:t>
            </a:r>
            <a:r>
              <a:rPr lang="es-MX" b="0" i="1" dirty="0">
                <a:solidFill>
                  <a:srgbClr val="545454"/>
                </a:solidFill>
                <a:effectLst/>
                <a:latin typeface="PT Serif" panose="020B0604020202020204" pitchFamily="18" charset="0"/>
              </a:rPr>
              <a:t> </a:t>
            </a:r>
            <a:r>
              <a:rPr lang="es-MX" b="0" i="1" dirty="0" err="1">
                <a:solidFill>
                  <a:srgbClr val="545454"/>
                </a:solidFill>
                <a:effectLst/>
                <a:latin typeface="PT Serif" panose="020B0604020202020204" pitchFamily="18" charset="0"/>
              </a:rPr>
              <a:t>Ruskus</a:t>
            </a:r>
            <a:endParaRPr lang="es-MX" b="0" i="0" dirty="0">
              <a:solidFill>
                <a:srgbClr val="545454"/>
              </a:solidFill>
              <a:effectLst/>
              <a:latin typeface="PT Serif" panose="020B0604020202020204" pitchFamily="18" charset="0"/>
            </a:endParaRPr>
          </a:p>
          <a:p>
            <a:pPr algn="l"/>
            <a:r>
              <a:rPr lang="es-MX" b="0" i="1" dirty="0">
                <a:solidFill>
                  <a:srgbClr val="545454"/>
                </a:solidFill>
                <a:effectLst/>
                <a:latin typeface="PT Serif" panose="020B0604020202020204" pitchFamily="18" charset="0"/>
              </a:rPr>
              <a:t>“ Lograr la plena inclusión es una utopía, siempre hay que estar caminando hacia ella pero hay quienes tienen miedo hasta de dar el primer paso”,  </a:t>
            </a:r>
            <a:r>
              <a:rPr lang="es-MX" b="0" i="1" dirty="0" err="1">
                <a:solidFill>
                  <a:srgbClr val="545454"/>
                </a:solidFill>
                <a:effectLst/>
                <a:latin typeface="PT Serif" panose="020B0604020202020204" pitchFamily="18" charset="0"/>
              </a:rPr>
              <a:t>Maria</a:t>
            </a:r>
            <a:r>
              <a:rPr lang="es-MX" b="0" i="1" dirty="0">
                <a:solidFill>
                  <a:srgbClr val="545454"/>
                </a:solidFill>
                <a:effectLst/>
                <a:latin typeface="PT Serif" panose="020B0604020202020204" pitchFamily="18" charset="0"/>
              </a:rPr>
              <a:t> José Alonso Parreño. </a:t>
            </a:r>
            <a:endParaRPr lang="es-MX" b="0" i="0" dirty="0">
              <a:solidFill>
                <a:srgbClr val="545454"/>
              </a:solidFill>
              <a:effectLst/>
              <a:latin typeface="PT Serif" panose="020B0604020202020204" pitchFamily="18" charset="0"/>
            </a:endParaRPr>
          </a:p>
          <a:p>
            <a:pPr algn="l"/>
            <a:r>
              <a:rPr lang="es-MX" b="0" i="1" dirty="0">
                <a:solidFill>
                  <a:srgbClr val="545454"/>
                </a:solidFill>
                <a:effectLst/>
                <a:latin typeface="PT Serif" panose="020B0604020202020204" pitchFamily="18" charset="0"/>
              </a:rPr>
              <a:t>“ Las personas con discapacidad tiene una menor probabilidad de finalizar sus estudios según la UNESCO y una escuela segregada  es un sistema de exclusión” , Richard </a:t>
            </a:r>
            <a:r>
              <a:rPr lang="es-MX" b="0" i="1" dirty="0" err="1">
                <a:solidFill>
                  <a:srgbClr val="545454"/>
                </a:solidFill>
                <a:effectLst/>
                <a:latin typeface="PT Serif" panose="020B0604020202020204" pitchFamily="18" charset="0"/>
              </a:rPr>
              <a:t>Rieser</a:t>
            </a:r>
            <a:r>
              <a:rPr lang="es-MX" b="0" i="1" dirty="0">
                <a:solidFill>
                  <a:srgbClr val="545454"/>
                </a:solidFill>
                <a:effectLst/>
                <a:latin typeface="PT Serif" panose="020B0604020202020204" pitchFamily="18" charset="0"/>
              </a:rPr>
              <a:t>. </a:t>
            </a:r>
            <a:endParaRPr lang="es-MX" b="0" i="0" dirty="0">
              <a:solidFill>
                <a:srgbClr val="545454"/>
              </a:solidFill>
              <a:effectLst/>
              <a:latin typeface="PT Serif" panose="020B0604020202020204" pitchFamily="18" charset="0"/>
            </a:endParaRPr>
          </a:p>
          <a:p>
            <a:pPr algn="l"/>
            <a:r>
              <a:rPr lang="es-MX" b="0" i="1" dirty="0">
                <a:solidFill>
                  <a:srgbClr val="545454"/>
                </a:solidFill>
                <a:effectLst/>
                <a:latin typeface="PT Serif" panose="020B0604020202020204" pitchFamily="18" charset="0"/>
              </a:rPr>
              <a:t>“No se trata de hacer una arquitectura para la discapacidad. Se trata de hacer una arquitectura de todos pero con añadidos que amplíen las posibilidades de esa Arquitectura”,  Fernando </a:t>
            </a:r>
            <a:r>
              <a:rPr lang="es-MX" b="0" i="1" dirty="0" err="1">
                <a:solidFill>
                  <a:srgbClr val="545454"/>
                </a:solidFill>
                <a:effectLst/>
                <a:latin typeface="PT Serif" panose="020B0604020202020204" pitchFamily="18" charset="0"/>
              </a:rPr>
              <a:t>Zaparain</a:t>
            </a:r>
            <a:r>
              <a:rPr lang="es-MX" b="0" i="1" dirty="0">
                <a:solidFill>
                  <a:srgbClr val="545454"/>
                </a:solidFill>
                <a:effectLst/>
                <a:latin typeface="PT Serif" panose="020B0604020202020204" pitchFamily="18" charset="0"/>
              </a:rPr>
              <a:t>.</a:t>
            </a:r>
            <a:endParaRPr lang="es-MX" b="0" i="0" dirty="0">
              <a:solidFill>
                <a:srgbClr val="545454"/>
              </a:solidFill>
              <a:effectLst/>
              <a:latin typeface="PT Serif" panose="020B0604020202020204" pitchFamily="18" charset="0"/>
            </a:endParaRPr>
          </a:p>
          <a:p>
            <a:endParaRPr lang="es-CL" dirty="0"/>
          </a:p>
        </p:txBody>
      </p:sp>
      <p:sp>
        <p:nvSpPr>
          <p:cNvPr id="5" name="CuadroTexto 4">
            <a:extLst>
              <a:ext uri="{FF2B5EF4-FFF2-40B4-BE49-F238E27FC236}">
                <a16:creationId xmlns:a16="http://schemas.microsoft.com/office/drawing/2014/main" id="{B1A0D38D-C396-4FFC-456A-9DC26A5D2B1D}"/>
              </a:ext>
            </a:extLst>
          </p:cNvPr>
          <p:cNvSpPr txBox="1"/>
          <p:nvPr/>
        </p:nvSpPr>
        <p:spPr>
          <a:xfrm>
            <a:off x="725556" y="6027878"/>
            <a:ext cx="10628243" cy="523220"/>
          </a:xfrm>
          <a:prstGeom prst="rect">
            <a:avLst/>
          </a:prstGeom>
          <a:noFill/>
        </p:spPr>
        <p:txBody>
          <a:bodyPr wrap="square">
            <a:spAutoFit/>
          </a:bodyPr>
          <a:lstStyle/>
          <a:p>
            <a:r>
              <a:rPr lang="es-CL" dirty="0"/>
              <a:t>6a edición Congreso sobre Derechos Humanos y Discapacidad (mayo 2023) organizado por la Fundación Mainel y la Fundación Promoción Social. </a:t>
            </a:r>
          </a:p>
        </p:txBody>
      </p:sp>
    </p:spTree>
    <p:extLst>
      <p:ext uri="{BB962C8B-B14F-4D97-AF65-F5344CB8AC3E}">
        <p14:creationId xmlns:p14="http://schemas.microsoft.com/office/powerpoint/2010/main" val="3531325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26" descr="C:\Users\Usuario\Downloads\Esquema conceptualización discapacidad.pptx.png"/>
          <p:cNvPicPr preferRelativeResize="0"/>
          <p:nvPr/>
        </p:nvPicPr>
        <p:blipFill rotWithShape="1">
          <a:blip r:embed="rId3">
            <a:alphaModFix/>
          </a:blip>
          <a:srcRect/>
          <a:stretch/>
        </p:blipFill>
        <p:spPr>
          <a:xfrm>
            <a:off x="2840345" y="851916"/>
            <a:ext cx="8310768" cy="5521425"/>
          </a:xfrm>
          <a:prstGeom prst="rect">
            <a:avLst/>
          </a:prstGeom>
          <a:noFill/>
          <a:ln>
            <a:noFill/>
          </a:ln>
        </p:spPr>
      </p:pic>
      <p:sp>
        <p:nvSpPr>
          <p:cNvPr id="309" name="Google Shape;309;p26"/>
          <p:cNvSpPr txBox="1">
            <a:spLocks noGrp="1"/>
          </p:cNvSpPr>
          <p:nvPr>
            <p:ph type="title"/>
          </p:nvPr>
        </p:nvSpPr>
        <p:spPr>
          <a:xfrm>
            <a:off x="3638199" y="138410"/>
            <a:ext cx="7214181"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Verdana"/>
              <a:buNone/>
            </a:pPr>
            <a:r>
              <a:rPr lang="es-CL" sz="4800"/>
              <a:t>Matriz Conceptual</a:t>
            </a:r>
            <a:endParaRPr/>
          </a:p>
        </p:txBody>
      </p:sp>
      <p:sp>
        <p:nvSpPr>
          <p:cNvPr id="310" name="Google Shape;310;p26"/>
          <p:cNvSpPr txBox="1"/>
          <p:nvPr/>
        </p:nvSpPr>
        <p:spPr>
          <a:xfrm>
            <a:off x="2939845" y="6257925"/>
            <a:ext cx="420787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200">
                <a:solidFill>
                  <a:schemeClr val="dk1"/>
                </a:solidFill>
                <a:latin typeface="Verdana"/>
                <a:ea typeface="Verdana"/>
                <a:cs typeface="Verdana"/>
                <a:sym typeface="Verdana"/>
              </a:rPr>
              <a:t>Fuente: Elaboración para clases Besoaín et al.</a:t>
            </a:r>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4"/>
        <p:cNvGrpSpPr/>
        <p:nvPr/>
      </p:nvGrpSpPr>
      <p:grpSpPr>
        <a:xfrm>
          <a:off x="0" y="0"/>
          <a:ext cx="0" cy="0"/>
          <a:chOff x="0" y="0"/>
          <a:chExt cx="0" cy="0"/>
        </a:xfrm>
      </p:grpSpPr>
      <p:sp>
        <p:nvSpPr>
          <p:cNvPr id="315" name="Google Shape;315;p27"/>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316" name="Google Shape;316;p27"/>
          <p:cNvSpPr txBox="1">
            <a:spLocks noGrp="1"/>
          </p:cNvSpPr>
          <p:nvPr>
            <p:ph type="title"/>
          </p:nvPr>
        </p:nvSpPr>
        <p:spPr>
          <a:xfrm>
            <a:off x="838199" y="548464"/>
            <a:ext cx="3807187" cy="222807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Verdana"/>
              <a:buNone/>
            </a:pPr>
            <a:r>
              <a:rPr lang="es-CL" sz="4000"/>
              <a:t>Cómo  referirse a las personas en situación de discapacidad</a:t>
            </a:r>
            <a:endParaRPr sz="4000"/>
          </a:p>
        </p:txBody>
      </p:sp>
      <p:sp>
        <p:nvSpPr>
          <p:cNvPr id="317" name="Google Shape;317;p27"/>
          <p:cNvSpPr txBox="1">
            <a:spLocks noGrp="1"/>
          </p:cNvSpPr>
          <p:nvPr>
            <p:ph type="body" idx="1"/>
          </p:nvPr>
        </p:nvSpPr>
        <p:spPr>
          <a:xfrm>
            <a:off x="838201" y="2962279"/>
            <a:ext cx="3799425" cy="3143241"/>
          </a:xfrm>
          <a:prstGeom prst="rect">
            <a:avLst/>
          </a:prstGeom>
          <a:noFill/>
          <a:ln>
            <a:noFill/>
          </a:ln>
        </p:spPr>
        <p:txBody>
          <a:bodyPr spcFirstLastPara="1" wrap="square" lIns="91425" tIns="45700" rIns="91425" bIns="45700" anchor="t" anchorCtr="0">
            <a:normAutofit/>
          </a:bodyPr>
          <a:lstStyle/>
          <a:p>
            <a:pPr marL="228600" lvl="0" indent="-101600" algn="l" rtl="0">
              <a:lnSpc>
                <a:spcPct val="90000"/>
              </a:lnSpc>
              <a:spcBef>
                <a:spcPts val="0"/>
              </a:spcBef>
              <a:spcAft>
                <a:spcPts val="0"/>
              </a:spcAft>
              <a:buClr>
                <a:schemeClr val="dk1"/>
              </a:buClr>
              <a:buSzPts val="2000"/>
              <a:buNone/>
            </a:pPr>
            <a:endParaRPr sz="2000"/>
          </a:p>
        </p:txBody>
      </p:sp>
      <p:pic>
        <p:nvPicPr>
          <p:cNvPr id="318" name="Google Shape;318;p27"/>
          <p:cNvPicPr preferRelativeResize="0"/>
          <p:nvPr/>
        </p:nvPicPr>
        <p:blipFill rotWithShape="1">
          <a:blip r:embed="rId3">
            <a:alphaModFix/>
          </a:blip>
          <a:srcRect t="1043"/>
          <a:stretch/>
        </p:blipFill>
        <p:spPr>
          <a:xfrm>
            <a:off x="5010386" y="10"/>
            <a:ext cx="7181613" cy="6857990"/>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28"/>
          <p:cNvPicPr preferRelativeResize="0"/>
          <p:nvPr/>
        </p:nvPicPr>
        <p:blipFill rotWithShape="1">
          <a:blip r:embed="rId3">
            <a:alphaModFix/>
          </a:blip>
          <a:srcRect l="-2" r="61935"/>
          <a:stretch/>
        </p:blipFill>
        <p:spPr>
          <a:xfrm>
            <a:off x="1093067" y="331628"/>
            <a:ext cx="3981281" cy="6194744"/>
          </a:xfrm>
          <a:prstGeom prst="rect">
            <a:avLst/>
          </a:prstGeom>
          <a:noFill/>
          <a:ln>
            <a:noFill/>
          </a:ln>
        </p:spPr>
      </p:pic>
      <p:pic>
        <p:nvPicPr>
          <p:cNvPr id="324" name="Google Shape;324;p28"/>
          <p:cNvPicPr preferRelativeResize="0"/>
          <p:nvPr/>
        </p:nvPicPr>
        <p:blipFill rotWithShape="1">
          <a:blip r:embed="rId3">
            <a:alphaModFix/>
          </a:blip>
          <a:srcRect l="46928" r="2840"/>
          <a:stretch/>
        </p:blipFill>
        <p:spPr>
          <a:xfrm>
            <a:off x="5005522" y="331628"/>
            <a:ext cx="4683126" cy="6194744"/>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29"/>
          <p:cNvPicPr preferRelativeResize="0"/>
          <p:nvPr/>
        </p:nvPicPr>
        <p:blipFill rotWithShape="1">
          <a:blip r:embed="rId3">
            <a:alphaModFix/>
          </a:blip>
          <a:srcRect r="71358"/>
          <a:stretch/>
        </p:blipFill>
        <p:spPr>
          <a:xfrm>
            <a:off x="1669694" y="880379"/>
            <a:ext cx="2732697" cy="4661387"/>
          </a:xfrm>
          <a:prstGeom prst="rect">
            <a:avLst/>
          </a:prstGeom>
          <a:noFill/>
          <a:ln>
            <a:noFill/>
          </a:ln>
        </p:spPr>
      </p:pic>
      <p:pic>
        <p:nvPicPr>
          <p:cNvPr id="330" name="Google Shape;330;p29"/>
          <p:cNvPicPr preferRelativeResize="0"/>
          <p:nvPr/>
        </p:nvPicPr>
        <p:blipFill rotWithShape="1">
          <a:blip r:embed="rId3">
            <a:alphaModFix/>
          </a:blip>
          <a:srcRect l="46094"/>
          <a:stretch/>
        </p:blipFill>
        <p:spPr>
          <a:xfrm>
            <a:off x="4526298" y="862116"/>
            <a:ext cx="5163538" cy="4679650"/>
          </a:xfrm>
          <a:prstGeom prst="rect">
            <a:avLst/>
          </a:prstGeom>
          <a:noFill/>
          <a:ln>
            <a:noFill/>
          </a:ln>
        </p:spPr>
      </p:pic>
      <p:sp>
        <p:nvSpPr>
          <p:cNvPr id="331" name="Google Shape;331;p29"/>
          <p:cNvSpPr txBox="1"/>
          <p:nvPr/>
        </p:nvSpPr>
        <p:spPr>
          <a:xfrm>
            <a:off x="2895006" y="5816037"/>
            <a:ext cx="64008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a:solidFill>
                  <a:schemeClr val="dk1"/>
                </a:solidFill>
                <a:latin typeface="Verdana"/>
                <a:ea typeface="Verdana"/>
                <a:cs typeface="Verdana"/>
                <a:sym typeface="Verdana"/>
              </a:rPr>
              <a:t>Servicio Nacional de la Discapacidad (SENADIS), Chile.</a:t>
            </a:r>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5"/>
        <p:cNvGrpSpPr/>
        <p:nvPr/>
      </p:nvGrpSpPr>
      <p:grpSpPr>
        <a:xfrm>
          <a:off x="0" y="0"/>
          <a:ext cx="0" cy="0"/>
          <a:chOff x="0" y="0"/>
          <a:chExt cx="0" cy="0"/>
        </a:xfrm>
      </p:grpSpPr>
      <p:sp>
        <p:nvSpPr>
          <p:cNvPr id="336" name="Google Shape;336;p30"/>
          <p:cNvSpPr/>
          <p:nvPr/>
        </p:nvSpPr>
        <p:spPr>
          <a:xfrm>
            <a:off x="1210277" y="0"/>
            <a:ext cx="9771446" cy="6858000"/>
          </a:xfrm>
          <a:custGeom>
            <a:avLst/>
            <a:gdLst/>
            <a:ahLst/>
            <a:cxnLst/>
            <a:rect l="l" t="t" r="r" b="b"/>
            <a:pathLst>
              <a:path w="9771446" h="6858000" extrusionOk="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rgbClr val="D8D8D8">
              <a:alpha val="6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337" name="Google Shape;337;p30" descr="Imagen que contiene Escala de tiempo&#10;&#10;Descripción generada automáticamente"/>
          <p:cNvPicPr preferRelativeResize="0">
            <a:picLocks noGrp="1"/>
          </p:cNvPicPr>
          <p:nvPr>
            <p:ph type="body" idx="1"/>
          </p:nvPr>
        </p:nvPicPr>
        <p:blipFill rotWithShape="1">
          <a:blip r:embed="rId3">
            <a:alphaModFix/>
          </a:blip>
          <a:srcRect t="26962" r="1" b="31428"/>
          <a:stretch/>
        </p:blipFill>
        <p:spPr>
          <a:xfrm>
            <a:off x="1460597" y="10"/>
            <a:ext cx="9270806" cy="6857990"/>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endParaRPr/>
          </a:p>
        </p:txBody>
      </p:sp>
      <p:pic>
        <p:nvPicPr>
          <p:cNvPr id="343" name="Google Shape;343;p31" descr="Texto, Carta&#10;&#10;Descripción generada automáticamente"/>
          <p:cNvPicPr preferRelativeResize="0">
            <a:picLocks noGrp="1"/>
          </p:cNvPicPr>
          <p:nvPr>
            <p:ph type="body" idx="1"/>
          </p:nvPr>
        </p:nvPicPr>
        <p:blipFill rotWithShape="1">
          <a:blip r:embed="rId3">
            <a:alphaModFix/>
          </a:blip>
          <a:srcRect t="15890" b="4511"/>
          <a:stretch/>
        </p:blipFill>
        <p:spPr>
          <a:xfrm>
            <a:off x="3185651" y="-4794"/>
            <a:ext cx="4866967" cy="6887252"/>
          </a:xfrm>
          <a:prstGeom prst="rect">
            <a:avLst/>
          </a:prstGeom>
          <a:noFill/>
          <a:ln>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s-CL"/>
              <a:t>Síntesis	</a:t>
            </a:r>
            <a:endParaRPr/>
          </a:p>
        </p:txBody>
      </p:sp>
      <p:sp>
        <p:nvSpPr>
          <p:cNvPr id="206" name="Google Shape;206;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s-CL"/>
              <a:t>La importancia de comprender los elementos subjetivos que construyen o fortalecen una identidad conceptual, por tanto la realidad.</a:t>
            </a:r>
            <a:endParaRPr/>
          </a:p>
          <a:p>
            <a:pPr marL="228600" lvl="0" indent="-228600" algn="l" rtl="0">
              <a:lnSpc>
                <a:spcPct val="90000"/>
              </a:lnSpc>
              <a:spcBef>
                <a:spcPts val="1000"/>
              </a:spcBef>
              <a:spcAft>
                <a:spcPts val="0"/>
              </a:spcAft>
              <a:buClr>
                <a:schemeClr val="dk1"/>
              </a:buClr>
              <a:buSzPts val="2800"/>
              <a:buChar char="•"/>
            </a:pPr>
            <a:r>
              <a:rPr lang="es-CL"/>
              <a:t>Al menos determinados por lo sanitario, religioso,la escuela, lo familiar, jurídico y político.</a:t>
            </a:r>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s-CL"/>
              <a:t>Síntesis	</a:t>
            </a:r>
            <a:endParaRPr/>
          </a:p>
        </p:txBody>
      </p:sp>
      <p:sp>
        <p:nvSpPr>
          <p:cNvPr id="278" name="Google Shape;278;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s-CL" dirty="0"/>
              <a:t>Los modelos  permiten ser ejemplificadores, describir de forma simple una realidad compleja. </a:t>
            </a:r>
            <a:endParaRPr dirty="0"/>
          </a:p>
          <a:p>
            <a:pPr marL="228600" lvl="0" indent="-228600" algn="l" rtl="0">
              <a:lnSpc>
                <a:spcPct val="90000"/>
              </a:lnSpc>
              <a:spcBef>
                <a:spcPts val="1000"/>
              </a:spcBef>
              <a:spcAft>
                <a:spcPts val="0"/>
              </a:spcAft>
              <a:buClr>
                <a:schemeClr val="dk1"/>
              </a:buClr>
              <a:buSzPts val="2800"/>
              <a:buChar char="•"/>
            </a:pPr>
            <a:r>
              <a:rPr lang="es-CL" dirty="0"/>
              <a:t>En discapacidad se describen muy diversos modelos.</a:t>
            </a:r>
            <a:endParaRP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s-CL"/>
              <a:t>Síntesis</a:t>
            </a:r>
            <a:endParaRPr/>
          </a:p>
        </p:txBody>
      </p:sp>
      <p:sp>
        <p:nvSpPr>
          <p:cNvPr id="349" name="Google Shape;349;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Char char="•"/>
            </a:pPr>
            <a:r>
              <a:rPr lang="es-CL" sz="2800"/>
              <a:t>La conceptualización de la discapacidad ha cambiado en el tiempo. Hoy el desafío es el reconocimiento de las personas como sujetos de derechos.</a:t>
            </a:r>
            <a:endParaRPr/>
          </a:p>
          <a:p>
            <a:pPr marL="228600" lvl="0" indent="-228600" algn="just" rtl="0">
              <a:lnSpc>
                <a:spcPct val="90000"/>
              </a:lnSpc>
              <a:spcBef>
                <a:spcPts val="1000"/>
              </a:spcBef>
              <a:spcAft>
                <a:spcPts val="0"/>
              </a:spcAft>
              <a:buClr>
                <a:schemeClr val="dk1"/>
              </a:buClr>
              <a:buSzPts val="2800"/>
              <a:buChar char="•"/>
            </a:pPr>
            <a:r>
              <a:rPr lang="es-CL" sz="2800"/>
              <a:t>Como nos referimos a las personas con discapacidad refiere a una comprensión de la discapacidad.</a:t>
            </a:r>
            <a:endParaRPr/>
          </a:p>
          <a:p>
            <a:pPr marL="228600" lvl="0" indent="-228600" algn="just" rtl="0">
              <a:lnSpc>
                <a:spcPct val="90000"/>
              </a:lnSpc>
              <a:spcBef>
                <a:spcPts val="1000"/>
              </a:spcBef>
              <a:spcAft>
                <a:spcPts val="0"/>
              </a:spcAft>
              <a:buClr>
                <a:schemeClr val="dk1"/>
              </a:buClr>
              <a:buSzPts val="2800"/>
              <a:buChar char="•"/>
            </a:pPr>
            <a:r>
              <a:rPr lang="es-CL" sz="2800"/>
              <a:t>Las políticas públicas deben promover un lenguaje inclusivo y con enfoque de derechos humanos.</a:t>
            </a:r>
            <a:endParaRPr/>
          </a:p>
          <a:p>
            <a:pPr marL="228600" lvl="0" indent="-50800" algn="just" rtl="0">
              <a:lnSpc>
                <a:spcPct val="90000"/>
              </a:lnSpc>
              <a:spcBef>
                <a:spcPts val="1000"/>
              </a:spcBef>
              <a:spcAft>
                <a:spcPts val="0"/>
              </a:spcAft>
              <a:buClr>
                <a:schemeClr val="dk1"/>
              </a:buClr>
              <a:buSzPts val="2800"/>
              <a:buFont typeface="Noto Sans Symbols"/>
              <a:buNone/>
            </a:pPr>
            <a:endParaRPr sz="2800"/>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s-CL"/>
              <a:t>CONCEPTO</a:t>
            </a:r>
            <a:endParaRPr/>
          </a:p>
        </p:txBody>
      </p:sp>
      <p:sp>
        <p:nvSpPr>
          <p:cNvPr id="118" name="Google Shape;118;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s-CL"/>
              <a:t>Unidad más básica de toda forma de conocimiento.</a:t>
            </a:r>
            <a:endParaRPr/>
          </a:p>
          <a:p>
            <a:pPr marL="228600" lvl="0" indent="-228600" algn="l" rtl="0">
              <a:lnSpc>
                <a:spcPct val="90000"/>
              </a:lnSpc>
              <a:spcBef>
                <a:spcPts val="1000"/>
              </a:spcBef>
              <a:spcAft>
                <a:spcPts val="0"/>
              </a:spcAft>
              <a:buClr>
                <a:schemeClr val="dk1"/>
              </a:buClr>
              <a:buSzPts val="2800"/>
              <a:buChar char="•"/>
            </a:pPr>
            <a:r>
              <a:rPr lang="es-CL"/>
              <a:t>Construcciones de ideas por medio de las cuales comprendemos y podemos explicar algo.</a:t>
            </a:r>
            <a:endParaRPr/>
          </a:p>
          <a:p>
            <a:pPr marL="228600" lvl="0" indent="-228600" algn="l" rtl="0">
              <a:lnSpc>
                <a:spcPct val="90000"/>
              </a:lnSpc>
              <a:spcBef>
                <a:spcPts val="1000"/>
              </a:spcBef>
              <a:spcAft>
                <a:spcPts val="0"/>
              </a:spcAft>
              <a:buClr>
                <a:schemeClr val="dk1"/>
              </a:buClr>
              <a:buSzPts val="2800"/>
              <a:buChar char="•"/>
            </a:pPr>
            <a:r>
              <a:rPr lang="es-CL"/>
              <a:t>Surgen por medio de la integración en grupos, clases o categorías, que agrupan nuestros nuevos conocimientos y nuestras nuevas experiencias con los conocimientos y experiencias (antiguos) almacenados en la memoria. ​</a:t>
            </a:r>
            <a:endParaRPr/>
          </a:p>
        </p:txBody>
      </p:sp>
      <p:sp>
        <p:nvSpPr>
          <p:cNvPr id="119" name="Google Shape;119;p2"/>
          <p:cNvSpPr txBox="1"/>
          <p:nvPr/>
        </p:nvSpPr>
        <p:spPr>
          <a:xfrm>
            <a:off x="675248" y="5661878"/>
            <a:ext cx="10515599"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200">
                <a:solidFill>
                  <a:schemeClr val="dk1"/>
                </a:solidFill>
                <a:latin typeface="Verdana"/>
                <a:ea typeface="Verdana"/>
                <a:cs typeface="Verdana"/>
                <a:sym typeface="Verdana"/>
              </a:rPr>
              <a:t> Real Academia Española y Asociación de Academias de la Lengua Española (2014). «concepto». Diccionario de la lengua española (23.ª edición). Madrid: Espasa. ISBN 978-84-670-4189-7.</a:t>
            </a:r>
            <a:endParaRPr/>
          </a:p>
          <a:p>
            <a:pPr marL="0" marR="0" lvl="0" indent="0" algn="l" rtl="0">
              <a:spcBef>
                <a:spcPts val="0"/>
              </a:spcBef>
              <a:spcAft>
                <a:spcPts val="0"/>
              </a:spcAft>
              <a:buNone/>
            </a:pPr>
            <a:r>
              <a:rPr lang="es-CL" sz="1200">
                <a:solidFill>
                  <a:schemeClr val="dk1"/>
                </a:solidFill>
                <a:latin typeface="Verdana"/>
                <a:ea typeface="Verdana"/>
                <a:cs typeface="Verdana"/>
                <a:sym typeface="Verdana"/>
              </a:rPr>
              <a:t> Moulines, Carlos (1997). Fundamentos de Filosofía de la Ciencia. Alianza Editorial. p. 21.</a:t>
            </a:r>
            <a:endParaRPr/>
          </a:p>
          <a:p>
            <a:pPr marL="0" marR="0" lvl="0" indent="0" algn="l" rtl="0">
              <a:spcBef>
                <a:spcPts val="0"/>
              </a:spcBef>
              <a:spcAft>
                <a:spcPts val="0"/>
              </a:spcAft>
              <a:buNone/>
            </a:pPr>
            <a:r>
              <a:rPr lang="es-CL" sz="1200">
                <a:solidFill>
                  <a:schemeClr val="dk1"/>
                </a:solidFill>
                <a:latin typeface="Verdana"/>
                <a:ea typeface="Verdana"/>
                <a:cs typeface="Verdana"/>
                <a:sym typeface="Verdana"/>
              </a:rPr>
              <a:t> Hilary Putnam, « The meaning of "meaning" », en Mind, Language and Reality, Cambridge University Press (1975), págs. 218-227</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3"/>
          <p:cNvSpPr/>
          <p:nvPr/>
        </p:nvSpPr>
        <p:spPr>
          <a:xfrm>
            <a:off x="0" y="-1"/>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125" name="Google Shape;125;p3" descr="Texto&#10;&#10;Descripción generada automáticamente con confianza baja"/>
          <p:cNvPicPr preferRelativeResize="0"/>
          <p:nvPr/>
        </p:nvPicPr>
        <p:blipFill rotWithShape="1">
          <a:blip r:embed="rId3">
            <a:alphaModFix/>
          </a:blip>
          <a:srcRect l="19509" r="14429"/>
          <a:stretch/>
        </p:blipFill>
        <p:spPr>
          <a:xfrm>
            <a:off x="196731" y="175147"/>
            <a:ext cx="3792174" cy="3174339"/>
          </a:xfrm>
          <a:prstGeom prst="rect">
            <a:avLst/>
          </a:prstGeom>
          <a:noFill/>
          <a:ln>
            <a:noFill/>
          </a:ln>
        </p:spPr>
      </p:pic>
      <p:pic>
        <p:nvPicPr>
          <p:cNvPr id="126" name="Google Shape;126;p3" descr="Una señal de tránsito&#10;&#10;Descripción generada automáticamente con confianza media"/>
          <p:cNvPicPr preferRelativeResize="0"/>
          <p:nvPr/>
        </p:nvPicPr>
        <p:blipFill rotWithShape="1">
          <a:blip r:embed="rId4">
            <a:alphaModFix/>
          </a:blip>
          <a:srcRect l="10517" r="2" b="3"/>
          <a:stretch/>
        </p:blipFill>
        <p:spPr>
          <a:xfrm>
            <a:off x="4209091" y="175147"/>
            <a:ext cx="3792174" cy="3174339"/>
          </a:xfrm>
          <a:prstGeom prst="rect">
            <a:avLst/>
          </a:prstGeom>
          <a:noFill/>
          <a:ln>
            <a:noFill/>
          </a:ln>
        </p:spPr>
      </p:pic>
      <p:pic>
        <p:nvPicPr>
          <p:cNvPr id="127" name="Google Shape;127;p3" descr="Logotipo, Icono&#10;&#10;Descripción generada automáticamente con confianza media"/>
          <p:cNvPicPr preferRelativeResize="0"/>
          <p:nvPr/>
        </p:nvPicPr>
        <p:blipFill rotWithShape="1">
          <a:blip r:embed="rId5">
            <a:alphaModFix/>
          </a:blip>
          <a:srcRect l="-129" t="37149" r="125" b="2998"/>
          <a:stretch/>
        </p:blipFill>
        <p:spPr>
          <a:xfrm>
            <a:off x="8194217" y="175147"/>
            <a:ext cx="3792174" cy="3174339"/>
          </a:xfrm>
          <a:prstGeom prst="rect">
            <a:avLst/>
          </a:prstGeom>
          <a:noFill/>
          <a:ln>
            <a:noFill/>
          </a:ln>
        </p:spPr>
      </p:pic>
      <p:pic>
        <p:nvPicPr>
          <p:cNvPr id="128" name="Google Shape;128;p3" descr="Icono&#10;&#10;Descripción generada automáticamente"/>
          <p:cNvPicPr preferRelativeResize="0"/>
          <p:nvPr/>
        </p:nvPicPr>
        <p:blipFill rotWithShape="1">
          <a:blip r:embed="rId6">
            <a:alphaModFix/>
          </a:blip>
          <a:srcRect l="5363" t="2507" r="33954" b="-2505"/>
          <a:stretch/>
        </p:blipFill>
        <p:spPr>
          <a:xfrm>
            <a:off x="191088" y="3508511"/>
            <a:ext cx="3792174" cy="3171426"/>
          </a:xfrm>
          <a:prstGeom prst="rect">
            <a:avLst/>
          </a:prstGeom>
          <a:noFill/>
          <a:ln>
            <a:noFill/>
          </a:ln>
        </p:spPr>
      </p:pic>
      <p:pic>
        <p:nvPicPr>
          <p:cNvPr id="129" name="Google Shape;129;p3" descr="Imagen que contiene Mapa&#10;&#10;Descripción generada automáticamente"/>
          <p:cNvPicPr preferRelativeResize="0"/>
          <p:nvPr/>
        </p:nvPicPr>
        <p:blipFill rotWithShape="1">
          <a:blip r:embed="rId7">
            <a:alphaModFix/>
          </a:blip>
          <a:srcRect t="2251" r="-4" b="14113"/>
          <a:stretch/>
        </p:blipFill>
        <p:spPr>
          <a:xfrm>
            <a:off x="4203448" y="3508511"/>
            <a:ext cx="3792174" cy="3171426"/>
          </a:xfrm>
          <a:prstGeom prst="rect">
            <a:avLst/>
          </a:prstGeom>
          <a:noFill/>
          <a:ln>
            <a:noFill/>
          </a:ln>
        </p:spPr>
      </p:pic>
      <p:pic>
        <p:nvPicPr>
          <p:cNvPr id="130" name="Google Shape;130;p3" descr="Imagen que contiene firmar, tabla, verde, teléfono&#10;&#10;Descripción generada automáticamente"/>
          <p:cNvPicPr preferRelativeResize="0"/>
          <p:nvPr/>
        </p:nvPicPr>
        <p:blipFill rotWithShape="1">
          <a:blip r:embed="rId8">
            <a:alphaModFix/>
          </a:blip>
          <a:srcRect l="15207" r="23509" b="-2"/>
          <a:stretch/>
        </p:blipFill>
        <p:spPr>
          <a:xfrm>
            <a:off x="8188574" y="3508511"/>
            <a:ext cx="3792174" cy="3171426"/>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5"/>
          <p:cNvSpPr txBox="1">
            <a:spLocks noGrp="1"/>
          </p:cNvSpPr>
          <p:nvPr>
            <p:ph type="title"/>
          </p:nvPr>
        </p:nvSpPr>
        <p:spPr>
          <a:xfrm>
            <a:off x="590843" y="410634"/>
            <a:ext cx="11022663"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Verdana"/>
              <a:buNone/>
            </a:pPr>
            <a:r>
              <a:rPr lang="es-CL" sz="4800"/>
              <a:t>Conceptualización en discapacidad</a:t>
            </a:r>
            <a:endParaRPr/>
          </a:p>
        </p:txBody>
      </p:sp>
      <p:sp>
        <p:nvSpPr>
          <p:cNvPr id="143" name="Google Shape;143;p5"/>
          <p:cNvSpPr txBox="1">
            <a:spLocks noGrp="1"/>
          </p:cNvSpPr>
          <p:nvPr>
            <p:ph type="body" idx="1"/>
          </p:nvPr>
        </p:nvSpPr>
        <p:spPr>
          <a:xfrm>
            <a:off x="1237957" y="1600201"/>
            <a:ext cx="10627531" cy="2735826"/>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3000"/>
              <a:buChar char="•"/>
            </a:pPr>
            <a:r>
              <a:rPr lang="es-CL" sz="3000"/>
              <a:t>Reproducen y normalizan relaciones de poder, coerción y exclusión  (sin darnos cuenta) elementos subjetivos.</a:t>
            </a:r>
            <a:endParaRPr/>
          </a:p>
        </p:txBody>
      </p:sp>
      <p:sp>
        <p:nvSpPr>
          <p:cNvPr id="144" name="Google Shape;144;p5"/>
          <p:cNvSpPr/>
          <p:nvPr/>
        </p:nvSpPr>
        <p:spPr>
          <a:xfrm>
            <a:off x="3742006" y="2829775"/>
            <a:ext cx="5669280" cy="2937979"/>
          </a:xfrm>
          <a:prstGeom prst="roundRect">
            <a:avLst>
              <a:gd name="adj" fmla="val 16667"/>
            </a:avLst>
          </a:prstGeom>
          <a:solidFill>
            <a:srgbClr val="D8D8D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L" sz="2800">
                <a:solidFill>
                  <a:schemeClr val="dk1"/>
                </a:solidFill>
                <a:latin typeface="Verdana"/>
                <a:ea typeface="Verdana"/>
                <a:cs typeface="Verdana"/>
                <a:sym typeface="Verdana"/>
              </a:rPr>
              <a:t>Lo sanitario</a:t>
            </a:r>
            <a:endParaRPr/>
          </a:p>
          <a:p>
            <a:pPr marL="0" marR="0" lvl="0" indent="0" algn="ctr" rtl="0">
              <a:spcBef>
                <a:spcPts val="0"/>
              </a:spcBef>
              <a:spcAft>
                <a:spcPts val="0"/>
              </a:spcAft>
              <a:buNone/>
            </a:pPr>
            <a:r>
              <a:rPr lang="es-CL" sz="2800">
                <a:solidFill>
                  <a:schemeClr val="dk1"/>
                </a:solidFill>
                <a:latin typeface="Verdana"/>
                <a:ea typeface="Verdana"/>
                <a:cs typeface="Verdana"/>
                <a:sym typeface="Verdana"/>
              </a:rPr>
              <a:t>Lo religioso </a:t>
            </a:r>
            <a:endParaRPr/>
          </a:p>
          <a:p>
            <a:pPr marL="0" marR="0" lvl="0" indent="0" algn="ctr" rtl="0">
              <a:spcBef>
                <a:spcPts val="0"/>
              </a:spcBef>
              <a:spcAft>
                <a:spcPts val="0"/>
              </a:spcAft>
              <a:buNone/>
            </a:pPr>
            <a:r>
              <a:rPr lang="es-CL" sz="2800">
                <a:solidFill>
                  <a:schemeClr val="dk1"/>
                </a:solidFill>
                <a:latin typeface="Verdana"/>
                <a:ea typeface="Verdana"/>
                <a:cs typeface="Verdana"/>
                <a:sym typeface="Verdana"/>
              </a:rPr>
              <a:t>La escuela </a:t>
            </a:r>
            <a:endParaRPr/>
          </a:p>
          <a:p>
            <a:pPr marL="0" marR="0" lvl="0" indent="0" algn="ctr" rtl="0">
              <a:spcBef>
                <a:spcPts val="0"/>
              </a:spcBef>
              <a:spcAft>
                <a:spcPts val="0"/>
              </a:spcAft>
              <a:buNone/>
            </a:pPr>
            <a:r>
              <a:rPr lang="es-CL" sz="2800">
                <a:solidFill>
                  <a:schemeClr val="dk1"/>
                </a:solidFill>
                <a:latin typeface="Verdana"/>
                <a:ea typeface="Verdana"/>
                <a:cs typeface="Verdana"/>
                <a:sym typeface="Verdana"/>
              </a:rPr>
              <a:t>La familia</a:t>
            </a:r>
            <a:endParaRPr/>
          </a:p>
          <a:p>
            <a:pPr marL="0" marR="0" lvl="0" indent="0" algn="ctr" rtl="0">
              <a:spcBef>
                <a:spcPts val="0"/>
              </a:spcBef>
              <a:spcAft>
                <a:spcPts val="0"/>
              </a:spcAft>
              <a:buNone/>
            </a:pPr>
            <a:r>
              <a:rPr lang="es-CL" sz="2800">
                <a:solidFill>
                  <a:schemeClr val="dk1"/>
                </a:solidFill>
                <a:latin typeface="Verdana"/>
                <a:ea typeface="Verdana"/>
                <a:cs typeface="Verdana"/>
                <a:sym typeface="Verdana"/>
              </a:rPr>
              <a:t>Lo jurídico </a:t>
            </a:r>
            <a:endParaRPr/>
          </a:p>
          <a:p>
            <a:pPr marL="0" marR="0" lvl="0" indent="0" algn="ctr" rtl="0">
              <a:spcBef>
                <a:spcPts val="0"/>
              </a:spcBef>
              <a:spcAft>
                <a:spcPts val="0"/>
              </a:spcAft>
              <a:buNone/>
            </a:pPr>
            <a:r>
              <a:rPr lang="es-CL" sz="2800">
                <a:solidFill>
                  <a:schemeClr val="dk1"/>
                </a:solidFill>
                <a:latin typeface="Verdana"/>
                <a:ea typeface="Verdana"/>
                <a:cs typeface="Verdana"/>
                <a:sym typeface="Verdana"/>
              </a:rPr>
              <a:t>Lo político </a:t>
            </a:r>
            <a:endParaRPr/>
          </a:p>
        </p:txBody>
      </p:sp>
      <p:sp>
        <p:nvSpPr>
          <p:cNvPr id="145" name="Google Shape;145;p5"/>
          <p:cNvSpPr/>
          <p:nvPr/>
        </p:nvSpPr>
        <p:spPr>
          <a:xfrm>
            <a:off x="1041009" y="5910171"/>
            <a:ext cx="859365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400">
                <a:solidFill>
                  <a:schemeClr val="dk1"/>
                </a:solidFill>
                <a:latin typeface="Verdana"/>
                <a:ea typeface="Verdana"/>
                <a:cs typeface="Verdana"/>
                <a:sym typeface="Verdana"/>
              </a:rPr>
              <a:t>En base a Louis Althusser, «Ideología y aparatos ideológicos del Estado» en La filosofía como arma de la revolución, México, Siglo XXI, 1968, pp.102-151.</a:t>
            </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49"/>
        <p:cNvGrpSpPr/>
        <p:nvPr/>
      </p:nvGrpSpPr>
      <p:grpSpPr>
        <a:xfrm>
          <a:off x="0" y="0"/>
          <a:ext cx="0" cy="0"/>
          <a:chOff x="0" y="0"/>
          <a:chExt cx="0" cy="0"/>
        </a:xfrm>
      </p:grpSpPr>
      <p:sp>
        <p:nvSpPr>
          <p:cNvPr id="150" name="Google Shape;150;p6"/>
          <p:cNvSpPr txBox="1">
            <a:spLocks noGrp="1"/>
          </p:cNvSpPr>
          <p:nvPr>
            <p:ph type="title"/>
          </p:nvPr>
        </p:nvSpPr>
        <p:spPr>
          <a:xfrm>
            <a:off x="804672" y="4007335"/>
            <a:ext cx="6455833" cy="149799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Font typeface="Verdana"/>
              <a:buNone/>
            </a:pPr>
            <a:r>
              <a:rPr lang="es-CL" sz="4800">
                <a:solidFill>
                  <a:schemeClr val="lt1"/>
                </a:solidFill>
                <a:latin typeface="Verdana"/>
                <a:ea typeface="Verdana"/>
                <a:cs typeface="Verdana"/>
                <a:sym typeface="Verdana"/>
              </a:rPr>
              <a:t>Lo Sanitario</a:t>
            </a:r>
            <a:endParaRPr sz="4800">
              <a:solidFill>
                <a:schemeClr val="lt1"/>
              </a:solidFill>
              <a:latin typeface="Verdana"/>
              <a:ea typeface="Verdana"/>
              <a:cs typeface="Verdana"/>
              <a:sym typeface="Verdana"/>
            </a:endParaRPr>
          </a:p>
        </p:txBody>
      </p:sp>
      <p:sp>
        <p:nvSpPr>
          <p:cNvPr id="151" name="Google Shape;151;p6"/>
          <p:cNvSpPr/>
          <p:nvPr/>
        </p:nvSpPr>
        <p:spPr>
          <a:xfrm>
            <a:off x="3476199" y="548"/>
            <a:ext cx="4349752" cy="3142889"/>
          </a:xfrm>
          <a:custGeom>
            <a:avLst/>
            <a:gdLst/>
            <a:ahLst/>
            <a:cxnLst/>
            <a:rect l="l" t="t" r="r" b="b"/>
            <a:pathLst>
              <a:path w="4349752" h="3142889" extrusionOk="0">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Calibri"/>
              <a:ea typeface="Calibri"/>
              <a:cs typeface="Calibri"/>
              <a:sym typeface="Calibri"/>
            </a:endParaRPr>
          </a:p>
        </p:txBody>
      </p:sp>
      <p:sp>
        <p:nvSpPr>
          <p:cNvPr id="152" name="Google Shape;152;p6"/>
          <p:cNvSpPr/>
          <p:nvPr/>
        </p:nvSpPr>
        <p:spPr>
          <a:xfrm>
            <a:off x="7653759" y="1421356"/>
            <a:ext cx="4538241" cy="5436644"/>
          </a:xfrm>
          <a:custGeom>
            <a:avLst/>
            <a:gdLst/>
            <a:ahLst/>
            <a:cxnLst/>
            <a:rect l="l" t="t" r="r" b="b"/>
            <a:pathLst>
              <a:path w="4538241" h="5436644" extrusionOk="0">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Calibri"/>
              <a:ea typeface="Calibri"/>
              <a:cs typeface="Calibri"/>
              <a:sym typeface="Calibri"/>
            </a:endParaRPr>
          </a:p>
        </p:txBody>
      </p:sp>
      <p:pic>
        <p:nvPicPr>
          <p:cNvPr id="153" name="Google Shape;153;p6" descr="El Traumatólogo, Fisiatra y Fisioterapeuta | Fastmed"/>
          <p:cNvPicPr preferRelativeResize="0"/>
          <p:nvPr/>
        </p:nvPicPr>
        <p:blipFill rotWithShape="1">
          <a:blip r:embed="rId3">
            <a:alphaModFix/>
          </a:blip>
          <a:srcRect r="19674"/>
          <a:stretch/>
        </p:blipFill>
        <p:spPr>
          <a:xfrm>
            <a:off x="3639395" y="10"/>
            <a:ext cx="4023360" cy="2980230"/>
          </a:xfrm>
          <a:custGeom>
            <a:avLst/>
            <a:gdLst/>
            <a:ahLst/>
            <a:cxnLst/>
            <a:rect l="l" t="t" r="r" b="b"/>
            <a:pathLst>
              <a:path w="4023360" h="2980240" extrusionOk="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noFill/>
          <a:ln>
            <a:noFill/>
          </a:ln>
        </p:spPr>
      </p:pic>
      <p:pic>
        <p:nvPicPr>
          <p:cNvPr id="154" name="Google Shape;154;p6" descr="RT Futuro - Tetrapléjico logra caminar de nuevo gracias a un revolucionario  exoesqueleto | Facebook"/>
          <p:cNvPicPr preferRelativeResize="0"/>
          <p:nvPr/>
        </p:nvPicPr>
        <p:blipFill rotWithShape="1">
          <a:blip r:embed="rId4">
            <a:alphaModFix/>
          </a:blip>
          <a:srcRect l="9743" r="7294" b="1"/>
          <a:stretch/>
        </p:blipFill>
        <p:spPr>
          <a:xfrm>
            <a:off x="7816897" y="1584494"/>
            <a:ext cx="4375105" cy="5273507"/>
          </a:xfrm>
          <a:custGeom>
            <a:avLst/>
            <a:gdLst/>
            <a:ahLst/>
            <a:cxnLst/>
            <a:rect l="l" t="t" r="r" b="b"/>
            <a:pathLst>
              <a:path w="4375105" h="5273507" extrusionOk="0">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58"/>
        <p:cNvGrpSpPr/>
        <p:nvPr/>
      </p:nvGrpSpPr>
      <p:grpSpPr>
        <a:xfrm>
          <a:off x="0" y="0"/>
          <a:ext cx="0" cy="0"/>
          <a:chOff x="0" y="0"/>
          <a:chExt cx="0" cy="0"/>
        </a:xfrm>
      </p:grpSpPr>
      <p:sp>
        <p:nvSpPr>
          <p:cNvPr id="159" name="Google Shape;159;p7"/>
          <p:cNvSpPr txBox="1">
            <a:spLocks noGrp="1"/>
          </p:cNvSpPr>
          <p:nvPr>
            <p:ph type="title"/>
          </p:nvPr>
        </p:nvSpPr>
        <p:spPr>
          <a:xfrm>
            <a:off x="6230271" y="3794336"/>
            <a:ext cx="5242259" cy="192225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Font typeface="Verdana"/>
              <a:buNone/>
            </a:pPr>
            <a:r>
              <a:rPr lang="es-CL" sz="4800">
                <a:solidFill>
                  <a:schemeClr val="lt1"/>
                </a:solidFill>
                <a:latin typeface="Verdana"/>
                <a:ea typeface="Verdana"/>
                <a:cs typeface="Verdana"/>
                <a:sym typeface="Verdana"/>
              </a:rPr>
              <a:t>Lo Religioso</a:t>
            </a:r>
            <a:endParaRPr sz="4800">
              <a:solidFill>
                <a:schemeClr val="lt1"/>
              </a:solidFill>
              <a:latin typeface="Verdana"/>
              <a:ea typeface="Verdana"/>
              <a:cs typeface="Verdana"/>
              <a:sym typeface="Verdana"/>
            </a:endParaRPr>
          </a:p>
        </p:txBody>
      </p:sp>
      <p:sp>
        <p:nvSpPr>
          <p:cNvPr id="160" name="Google Shape;160;p7"/>
          <p:cNvSpPr/>
          <p:nvPr/>
        </p:nvSpPr>
        <p:spPr>
          <a:xfrm>
            <a:off x="1" y="483466"/>
            <a:ext cx="5549037" cy="6374535"/>
          </a:xfrm>
          <a:custGeom>
            <a:avLst/>
            <a:gdLst/>
            <a:ahLst/>
            <a:cxnLst/>
            <a:rect l="l" t="t" r="r" b="b"/>
            <a:pathLst>
              <a:path w="5549037" h="6374535" extrusionOk="0">
                <a:moveTo>
                  <a:pt x="2203019" y="0"/>
                </a:moveTo>
                <a:cubicBezTo>
                  <a:pt x="4050974" y="0"/>
                  <a:pt x="5549037" y="1498063"/>
                  <a:pt x="5549037" y="3346018"/>
                </a:cubicBezTo>
                <a:cubicBezTo>
                  <a:pt x="5549037" y="4616487"/>
                  <a:pt x="4840968" y="5721578"/>
                  <a:pt x="3797930" y="6288190"/>
                </a:cubicBezTo>
                <a:lnTo>
                  <a:pt x="3618689" y="6374535"/>
                </a:lnTo>
                <a:lnTo>
                  <a:pt x="779546" y="6374535"/>
                </a:lnTo>
                <a:lnTo>
                  <a:pt x="537516" y="6248727"/>
                </a:lnTo>
                <a:cubicBezTo>
                  <a:pt x="374031" y="6154721"/>
                  <a:pt x="219238" y="6047301"/>
                  <a:pt x="74641" y="5927968"/>
                </a:cubicBezTo>
                <a:lnTo>
                  <a:pt x="0" y="5860130"/>
                </a:lnTo>
                <a:lnTo>
                  <a:pt x="0" y="831906"/>
                </a:lnTo>
                <a:lnTo>
                  <a:pt x="74641" y="764068"/>
                </a:lnTo>
                <a:cubicBezTo>
                  <a:pt x="653030" y="286739"/>
                  <a:pt x="1394539" y="0"/>
                  <a:pt x="2203019" y="0"/>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Calibri"/>
              <a:ea typeface="Calibri"/>
              <a:cs typeface="Calibri"/>
              <a:sym typeface="Calibri"/>
            </a:endParaRPr>
          </a:p>
        </p:txBody>
      </p:sp>
      <p:pic>
        <p:nvPicPr>
          <p:cNvPr id="161" name="Google Shape;161;p7" descr="C:\Users\cn somos todos\Documents\SOPORTE\Departamento de Kine\Coursera Discapacidad\JESS_Y-1.JPG"/>
          <p:cNvPicPr preferRelativeResize="0"/>
          <p:nvPr/>
        </p:nvPicPr>
        <p:blipFill rotWithShape="1">
          <a:blip r:embed="rId3">
            <a:alphaModFix/>
          </a:blip>
          <a:srcRect l="8292" r="18600" b="-2"/>
          <a:stretch/>
        </p:blipFill>
        <p:spPr>
          <a:xfrm>
            <a:off x="1" y="647373"/>
            <a:ext cx="5385130" cy="6210629"/>
          </a:xfrm>
          <a:custGeom>
            <a:avLst/>
            <a:gdLst/>
            <a:ahLst/>
            <a:cxnLst/>
            <a:rect l="l" t="t" r="r" b="b"/>
            <a:pathLst>
              <a:path w="5385130" h="6210629" extrusionOk="0">
                <a:moveTo>
                  <a:pt x="2203018" y="0"/>
                </a:moveTo>
                <a:cubicBezTo>
                  <a:pt x="3960450" y="0"/>
                  <a:pt x="5385130" y="1424680"/>
                  <a:pt x="5385130" y="3182112"/>
                </a:cubicBezTo>
                <a:cubicBezTo>
                  <a:pt x="5385130" y="4500186"/>
                  <a:pt x="4583748" y="5631087"/>
                  <a:pt x="3441640" y="6114158"/>
                </a:cubicBezTo>
                <a:lnTo>
                  <a:pt x="3178061" y="6210629"/>
                </a:lnTo>
                <a:lnTo>
                  <a:pt x="1233206" y="6210629"/>
                </a:lnTo>
                <a:lnTo>
                  <a:pt x="1108901" y="6171135"/>
                </a:lnTo>
                <a:cubicBezTo>
                  <a:pt x="767738" y="6046219"/>
                  <a:pt x="453928" y="5864559"/>
                  <a:pt x="178899" y="5637585"/>
                </a:cubicBezTo>
                <a:lnTo>
                  <a:pt x="0" y="5474990"/>
                </a:lnTo>
                <a:lnTo>
                  <a:pt x="0" y="889234"/>
                </a:lnTo>
                <a:lnTo>
                  <a:pt x="178899" y="726640"/>
                </a:lnTo>
                <a:cubicBezTo>
                  <a:pt x="728956" y="272693"/>
                  <a:pt x="1434142" y="0"/>
                  <a:pt x="2203018" y="0"/>
                </a:cubicBezTo>
                <a:close/>
              </a:path>
            </a:pathLst>
          </a:custGeom>
          <a:noFill/>
          <a:ln>
            <a:noFill/>
          </a:ln>
        </p:spPr>
      </p:pic>
      <p:sp>
        <p:nvSpPr>
          <p:cNvPr id="162" name="Google Shape;162;p7"/>
          <p:cNvSpPr/>
          <p:nvPr/>
        </p:nvSpPr>
        <p:spPr>
          <a:xfrm>
            <a:off x="5233763" y="1"/>
            <a:ext cx="4480560" cy="2513993"/>
          </a:xfrm>
          <a:custGeom>
            <a:avLst/>
            <a:gdLst/>
            <a:ahLst/>
            <a:cxnLst/>
            <a:rect l="l" t="t" r="r" b="b"/>
            <a:pathLst>
              <a:path w="4480560" h="2513993" extrusionOk="0">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Calibri"/>
              <a:ea typeface="Calibri"/>
              <a:cs typeface="Calibri"/>
              <a:sym typeface="Calibri"/>
            </a:endParaRPr>
          </a:p>
        </p:txBody>
      </p:sp>
      <p:pic>
        <p:nvPicPr>
          <p:cNvPr id="163" name="Google Shape;163;p7" descr="C:\Users\cn somos todos\Documents\SOPORTE\Departamento de Kine\Coursera Discapacidad\Jesús-sana-a-un-mendigo-ciego.jpg"/>
          <p:cNvPicPr preferRelativeResize="0"/>
          <p:nvPr/>
        </p:nvPicPr>
        <p:blipFill rotWithShape="1">
          <a:blip r:embed="rId4">
            <a:alphaModFix/>
          </a:blip>
          <a:srcRect l="10325" r="-3" b="-3"/>
          <a:stretch/>
        </p:blipFill>
        <p:spPr>
          <a:xfrm>
            <a:off x="5398355" y="1"/>
            <a:ext cx="4151376" cy="2349401"/>
          </a:xfrm>
          <a:custGeom>
            <a:avLst/>
            <a:gdLst/>
            <a:ahLst/>
            <a:cxnLst/>
            <a:rect l="l" t="t" r="r" b="b"/>
            <a:pathLst>
              <a:path w="4151376" h="2349401" extrusionOk="0">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67"/>
        <p:cNvGrpSpPr/>
        <p:nvPr/>
      </p:nvGrpSpPr>
      <p:grpSpPr>
        <a:xfrm>
          <a:off x="0" y="0"/>
          <a:ext cx="0" cy="0"/>
          <a:chOff x="0" y="0"/>
          <a:chExt cx="0" cy="0"/>
        </a:xfrm>
      </p:grpSpPr>
      <p:sp>
        <p:nvSpPr>
          <p:cNvPr id="168" name="Google Shape;168;p8"/>
          <p:cNvSpPr txBox="1">
            <a:spLocks noGrp="1"/>
          </p:cNvSpPr>
          <p:nvPr>
            <p:ph type="title"/>
          </p:nvPr>
        </p:nvSpPr>
        <p:spPr>
          <a:xfrm>
            <a:off x="6230271" y="3794336"/>
            <a:ext cx="5242259" cy="192225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Font typeface="Verdana"/>
              <a:buNone/>
            </a:pPr>
            <a:r>
              <a:rPr lang="es-CL" sz="4800">
                <a:solidFill>
                  <a:schemeClr val="lt1"/>
                </a:solidFill>
                <a:latin typeface="Verdana"/>
                <a:ea typeface="Verdana"/>
                <a:cs typeface="Verdana"/>
                <a:sym typeface="Verdana"/>
              </a:rPr>
              <a:t>La Escuela</a:t>
            </a:r>
            <a:endParaRPr sz="4800">
              <a:solidFill>
                <a:schemeClr val="lt1"/>
              </a:solidFill>
              <a:latin typeface="Verdana"/>
              <a:ea typeface="Verdana"/>
              <a:cs typeface="Verdana"/>
              <a:sym typeface="Verdana"/>
            </a:endParaRPr>
          </a:p>
        </p:txBody>
      </p:sp>
      <p:sp>
        <p:nvSpPr>
          <p:cNvPr id="169" name="Google Shape;169;p8"/>
          <p:cNvSpPr/>
          <p:nvPr/>
        </p:nvSpPr>
        <p:spPr>
          <a:xfrm>
            <a:off x="1" y="483466"/>
            <a:ext cx="5549037" cy="6374535"/>
          </a:xfrm>
          <a:custGeom>
            <a:avLst/>
            <a:gdLst/>
            <a:ahLst/>
            <a:cxnLst/>
            <a:rect l="l" t="t" r="r" b="b"/>
            <a:pathLst>
              <a:path w="5549037" h="6374535" extrusionOk="0">
                <a:moveTo>
                  <a:pt x="2203019" y="0"/>
                </a:moveTo>
                <a:cubicBezTo>
                  <a:pt x="4050974" y="0"/>
                  <a:pt x="5549037" y="1498063"/>
                  <a:pt x="5549037" y="3346018"/>
                </a:cubicBezTo>
                <a:cubicBezTo>
                  <a:pt x="5549037" y="4616487"/>
                  <a:pt x="4840968" y="5721578"/>
                  <a:pt x="3797930" y="6288190"/>
                </a:cubicBezTo>
                <a:lnTo>
                  <a:pt x="3618689" y="6374535"/>
                </a:lnTo>
                <a:lnTo>
                  <a:pt x="779546" y="6374535"/>
                </a:lnTo>
                <a:lnTo>
                  <a:pt x="537516" y="6248727"/>
                </a:lnTo>
                <a:cubicBezTo>
                  <a:pt x="374031" y="6154721"/>
                  <a:pt x="219238" y="6047301"/>
                  <a:pt x="74641" y="5927968"/>
                </a:cubicBezTo>
                <a:lnTo>
                  <a:pt x="0" y="5860130"/>
                </a:lnTo>
                <a:lnTo>
                  <a:pt x="0" y="831906"/>
                </a:lnTo>
                <a:lnTo>
                  <a:pt x="74641" y="764068"/>
                </a:lnTo>
                <a:cubicBezTo>
                  <a:pt x="653030" y="286739"/>
                  <a:pt x="1394539" y="0"/>
                  <a:pt x="2203019" y="0"/>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Calibri"/>
              <a:ea typeface="Calibri"/>
              <a:cs typeface="Calibri"/>
              <a:sym typeface="Calibri"/>
            </a:endParaRPr>
          </a:p>
        </p:txBody>
      </p:sp>
      <p:pic>
        <p:nvPicPr>
          <p:cNvPr id="170" name="Google Shape;170;p8"/>
          <p:cNvPicPr preferRelativeResize="0"/>
          <p:nvPr/>
        </p:nvPicPr>
        <p:blipFill rotWithShape="1">
          <a:blip r:embed="rId3">
            <a:alphaModFix/>
          </a:blip>
          <a:srcRect l="28837" r="11116"/>
          <a:stretch/>
        </p:blipFill>
        <p:spPr>
          <a:xfrm>
            <a:off x="1" y="647373"/>
            <a:ext cx="5385130" cy="6210629"/>
          </a:xfrm>
          <a:custGeom>
            <a:avLst/>
            <a:gdLst/>
            <a:ahLst/>
            <a:cxnLst/>
            <a:rect l="l" t="t" r="r" b="b"/>
            <a:pathLst>
              <a:path w="5385130" h="6210629" extrusionOk="0">
                <a:moveTo>
                  <a:pt x="2203018" y="0"/>
                </a:moveTo>
                <a:cubicBezTo>
                  <a:pt x="3960450" y="0"/>
                  <a:pt x="5385130" y="1424680"/>
                  <a:pt x="5385130" y="3182112"/>
                </a:cubicBezTo>
                <a:cubicBezTo>
                  <a:pt x="5385130" y="4500186"/>
                  <a:pt x="4583748" y="5631087"/>
                  <a:pt x="3441640" y="6114158"/>
                </a:cubicBezTo>
                <a:lnTo>
                  <a:pt x="3178061" y="6210629"/>
                </a:lnTo>
                <a:lnTo>
                  <a:pt x="1233206" y="6210629"/>
                </a:lnTo>
                <a:lnTo>
                  <a:pt x="1108901" y="6171135"/>
                </a:lnTo>
                <a:cubicBezTo>
                  <a:pt x="767738" y="6046219"/>
                  <a:pt x="453928" y="5864559"/>
                  <a:pt x="178899" y="5637585"/>
                </a:cubicBezTo>
                <a:lnTo>
                  <a:pt x="0" y="5474990"/>
                </a:lnTo>
                <a:lnTo>
                  <a:pt x="0" y="889234"/>
                </a:lnTo>
                <a:lnTo>
                  <a:pt x="178899" y="726640"/>
                </a:lnTo>
                <a:cubicBezTo>
                  <a:pt x="728956" y="272693"/>
                  <a:pt x="1434142" y="0"/>
                  <a:pt x="2203018" y="0"/>
                </a:cubicBezTo>
                <a:close/>
              </a:path>
            </a:pathLst>
          </a:custGeom>
          <a:noFill/>
          <a:ln>
            <a:noFill/>
          </a:ln>
        </p:spPr>
      </p:pic>
      <p:sp>
        <p:nvSpPr>
          <p:cNvPr id="171" name="Google Shape;171;p8"/>
          <p:cNvSpPr/>
          <p:nvPr/>
        </p:nvSpPr>
        <p:spPr>
          <a:xfrm>
            <a:off x="5233763" y="1"/>
            <a:ext cx="4480560" cy="2513993"/>
          </a:xfrm>
          <a:custGeom>
            <a:avLst/>
            <a:gdLst/>
            <a:ahLst/>
            <a:cxnLst/>
            <a:rect l="l" t="t" r="r" b="b"/>
            <a:pathLst>
              <a:path w="4480560" h="2513993" extrusionOk="0">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Calibri"/>
              <a:ea typeface="Calibri"/>
              <a:cs typeface="Calibri"/>
              <a:sym typeface="Calibri"/>
            </a:endParaRPr>
          </a:p>
        </p:txBody>
      </p:sp>
      <p:pic>
        <p:nvPicPr>
          <p:cNvPr id="172" name="Google Shape;172;p8"/>
          <p:cNvPicPr preferRelativeResize="0"/>
          <p:nvPr/>
        </p:nvPicPr>
        <p:blipFill rotWithShape="1">
          <a:blip r:embed="rId4">
            <a:alphaModFix/>
          </a:blip>
          <a:srcRect t="9585" r="-4" b="5626"/>
          <a:stretch/>
        </p:blipFill>
        <p:spPr>
          <a:xfrm>
            <a:off x="5398355" y="1"/>
            <a:ext cx="4151376" cy="2349401"/>
          </a:xfrm>
          <a:custGeom>
            <a:avLst/>
            <a:gdLst/>
            <a:ahLst/>
            <a:cxnLst/>
            <a:rect l="l" t="t" r="r" b="b"/>
            <a:pathLst>
              <a:path w="4151376" h="2349401" extrusionOk="0">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1888</Words>
  <Application>Microsoft Office PowerPoint</Application>
  <PresentationFormat>Panorámica</PresentationFormat>
  <Paragraphs>136</Paragraphs>
  <Slides>38</Slides>
  <Notes>31</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38</vt:i4>
      </vt:variant>
    </vt:vector>
  </HeadingPairs>
  <TitlesOfParts>
    <vt:vector size="48" baseType="lpstr">
      <vt:lpstr>Arial</vt:lpstr>
      <vt:lpstr>Lato</vt:lpstr>
      <vt:lpstr>PT Serif</vt:lpstr>
      <vt:lpstr>Calibri</vt:lpstr>
      <vt:lpstr>Verdana</vt:lpstr>
      <vt:lpstr>Noto Sans Symbols</vt:lpstr>
      <vt:lpstr>Tahoma</vt:lpstr>
      <vt:lpstr>Arial Narrow</vt:lpstr>
      <vt:lpstr>Tema de Office</vt:lpstr>
      <vt:lpstr>Tema de Office</vt:lpstr>
      <vt:lpstr>Presentación de PowerPoint</vt:lpstr>
      <vt:lpstr>Chile post estallido social/post plebiscito/ pandémico</vt:lpstr>
      <vt:lpstr>Presentación de PowerPoint</vt:lpstr>
      <vt:lpstr>CONCEPTO</vt:lpstr>
      <vt:lpstr>Presentación de PowerPoint</vt:lpstr>
      <vt:lpstr>Conceptualización en discapacidad</vt:lpstr>
      <vt:lpstr>Lo Sanitario</vt:lpstr>
      <vt:lpstr>Lo Religioso</vt:lpstr>
      <vt:lpstr>La Escuela</vt:lpstr>
      <vt:lpstr>Lo Familiar</vt:lpstr>
      <vt:lpstr>Lo Jurídico</vt:lpstr>
      <vt:lpstr>Lo Político</vt:lpstr>
      <vt:lpstr>AMPLIA TEORIA</vt:lpstr>
      <vt:lpstr>Modelo Eugenésico</vt:lpstr>
      <vt:lpstr>Modelo  médico</vt:lpstr>
      <vt:lpstr>Presentación de PowerPoint</vt:lpstr>
      <vt:lpstr>Modelo de clasificación internacional de deficiencias, discapacidades y minusvalías (CIDDM, OMS -1980)</vt:lpstr>
      <vt:lpstr>Modelo de clasificación internacional del funcionamiento, de la salud y la discapacidad (CIF, OMS - 2001)</vt:lpstr>
      <vt:lpstr>Modelo de Caridad</vt:lpstr>
      <vt:lpstr>Modelo Social  *Diversidad  Funcional  *Sociocrítico</vt:lpstr>
      <vt:lpstr>Presentación de PowerPoint</vt:lpstr>
      <vt:lpstr>Modelo de Derechos </vt:lpstr>
      <vt:lpstr>Presentación de PowerPoint</vt:lpstr>
      <vt:lpstr>Modelo Radical</vt:lpstr>
      <vt:lpstr>Presentación de PowerPoint</vt:lpstr>
      <vt:lpstr>Presentación de PowerPoint</vt:lpstr>
      <vt:lpstr>Presentación de PowerPoint</vt:lpstr>
      <vt:lpstr>Conceptualización en discapacidad</vt:lpstr>
      <vt:lpstr>Presentación de PowerPoint</vt:lpstr>
      <vt:lpstr>Matriz Conceptual</vt:lpstr>
      <vt:lpstr>Cómo  referirse a las personas en situación de discapacidad</vt:lpstr>
      <vt:lpstr>Presentación de PowerPoint</vt:lpstr>
      <vt:lpstr>Presentación de PowerPoint</vt:lpstr>
      <vt:lpstr>Presentación de PowerPoint</vt:lpstr>
      <vt:lpstr>Presentación de PowerPoint</vt:lpstr>
      <vt:lpstr>Síntesis </vt:lpstr>
      <vt:lpstr>Síntesis </vt:lpstr>
      <vt:lpstr>Síntesis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Mauro Elias Tamayo Rozas (mtamayo)</dc:creator>
  <cp:lastModifiedBy>Usuario</cp:lastModifiedBy>
  <cp:revision>9</cp:revision>
  <dcterms:created xsi:type="dcterms:W3CDTF">2021-04-20T21:58:14Z</dcterms:created>
  <dcterms:modified xsi:type="dcterms:W3CDTF">2023-06-03T16:56:35Z</dcterms:modified>
</cp:coreProperties>
</file>