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qJ8UIOR2lzoKixbLsTvzhDvo/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64" d="100"/>
          <a:sy n="64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88f89003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g88f89003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88f890032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g88f890032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87e02c3b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87e02c3b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87e02c3be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87e02c3be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88f8900328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88f8900328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8f89003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Discutir con los internos la importancia del manejo oportuno, y de los potenciales efectos efectos de los fármacos usados. </a:t>
            </a:r>
            <a:endParaRPr/>
          </a:p>
        </p:txBody>
      </p:sp>
      <p:sp>
        <p:nvSpPr>
          <p:cNvPr id="373" name="Google Shape;373;g88f89003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88f89003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g88f89003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88f89003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g88f89003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1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Google Shape;13;p1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11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Google Shape;33;p11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1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11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oogle Shape;271;p20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2" name="Google Shape;272;p20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0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0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0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0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0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0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0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3" name="Google Shape;293;p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4" name="Google Shape;294;p20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0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20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20"/>
          <p:cNvSpPr txBox="1">
            <a:spLocks noGrp="1"/>
          </p:cNvSpPr>
          <p:nvPr>
            <p:ph type="body" idx="1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99" name="Google Shape;299;p2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2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2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1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04" name="Google Shape;304;p21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1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1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1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1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1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1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1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1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1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1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1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1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1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1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1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1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1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1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1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1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325;p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26" name="Google Shape;326;p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21"/>
          <p:cNvSpPr txBox="1">
            <a:spLocks noGrp="1"/>
          </p:cNvSpPr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21"/>
          <p:cNvSpPr txBox="1">
            <a:spLocks noGrp="1"/>
          </p:cNvSpPr>
          <p:nvPr>
            <p:ph type="body" idx="1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31" name="Google Shape;331;p2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2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2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12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Google Shape;43;p12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2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2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2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2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2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2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2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2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2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2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2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2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2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2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2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2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2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12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5" name="Google Shape;65;p1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3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5" name="Google Shape;75;p13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5" name="Google Shape;95;p13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5" name="Google Shape;105;p1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27" name="Google Shape;127;p1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4"/>
          <p:cNvSpPr txBox="1"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1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body" idx="2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5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8" name="Google Shape;138;p15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15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60" name="Google Shape;160;p15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" name="Google Shape;163;p15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2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66" name="Google Shape;166;p15"/>
          <p:cNvSpPr txBox="1">
            <a:spLocks noGrp="1"/>
          </p:cNvSpPr>
          <p:nvPr>
            <p:ph type="body" idx="3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body" idx="4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3" name="Google Shape;173;p16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6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6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6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6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6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6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1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95" name="Google Shape;195;p16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6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1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8" name="Google Shape;208;p1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0" name="Google Shape;230;p1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body" idx="1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body" idx="2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19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1" name="Google Shape;241;p19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19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261" name="Google Shape;261;p19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" name="Google Shape;264;p19"/>
          <p:cNvSpPr>
            <a:spLocks noGrp="1"/>
          </p:cNvSpPr>
          <p:nvPr>
            <p:ph type="pic" idx="2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65" name="Google Shape;265;p19"/>
          <p:cNvSpPr txBox="1"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9"/>
          <p:cNvSpPr txBox="1">
            <a:spLocks noGrp="1"/>
          </p:cNvSpPr>
          <p:nvPr>
            <p:ph type="body" idx="1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67" name="Google Shape;267;p1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19"/>
          <p:cNvSpPr txBox="1">
            <a:spLocks noGrp="1"/>
          </p:cNvSpPr>
          <p:nvPr>
            <p:ph type="sldNum" idx="12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5T1wviKW39FUYQn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5T1wviKW39FUYQn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"/>
          <p:cNvSpPr txBox="1">
            <a:spLocks noGrp="1"/>
          </p:cNvSpPr>
          <p:nvPr>
            <p:ph type="ctrTitle"/>
          </p:nvPr>
        </p:nvSpPr>
        <p:spPr>
          <a:xfrm>
            <a:off x="1759236" y="1801185"/>
            <a:ext cx="8679915" cy="114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b="1"/>
              <a:t>Primera crisis en pediatría</a:t>
            </a:r>
            <a:endParaRPr/>
          </a:p>
        </p:txBody>
      </p:sp>
      <p:sp>
        <p:nvSpPr>
          <p:cNvPr id="339" name="Google Shape;339;p1"/>
          <p:cNvSpPr txBox="1">
            <a:spLocks noGrp="1"/>
          </p:cNvSpPr>
          <p:nvPr>
            <p:ph type="subTitle" idx="1"/>
          </p:nvPr>
        </p:nvSpPr>
        <p:spPr>
          <a:xfrm>
            <a:off x="1759236" y="2941321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Casos clínicos para internos de medicina</a:t>
            </a:r>
            <a:endParaRPr/>
          </a:p>
        </p:txBody>
      </p:sp>
      <p:sp>
        <p:nvSpPr>
          <p:cNvPr id="340" name="Google Shape;340;p1"/>
          <p:cNvSpPr txBox="1"/>
          <p:nvPr/>
        </p:nvSpPr>
        <p:spPr>
          <a:xfrm>
            <a:off x="5029200" y="3969883"/>
            <a:ext cx="499872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Profesores Encargados</a:t>
            </a: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: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Dra. Carolina Heresi</a:t>
            </a:r>
            <a:endParaRPr sz="20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Dra. Rocío Cortés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8f8900328_0_1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Preguntas </a:t>
            </a:r>
            <a:br>
              <a:rPr lang="en-US"/>
            </a:br>
            <a:r>
              <a:rPr lang="en-US"/>
              <a:t>Caso clínico 3</a:t>
            </a:r>
            <a:endParaRPr/>
          </a:p>
        </p:txBody>
      </p:sp>
      <p:sp>
        <p:nvSpPr>
          <p:cNvPr id="394" name="Google Shape;394;g88f8900328_0_15"/>
          <p:cNvSpPr txBox="1"/>
          <p:nvPr/>
        </p:nvSpPr>
        <p:spPr>
          <a:xfrm>
            <a:off x="5166360" y="289932"/>
            <a:ext cx="6234000" cy="59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¿Qué elementos del examen físico son importantes en la evaluación en la Urgencia</a:t>
            </a:r>
            <a:r>
              <a:rPr lang="en-US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0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/>
          </a:p>
          <a:p>
            <a:pPr marL="228600" marR="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88f8900328_0_2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Preguntas </a:t>
            </a:r>
            <a:br>
              <a:rPr lang="en-US"/>
            </a:br>
            <a:r>
              <a:rPr lang="en-US"/>
              <a:t>Caso clínico 3</a:t>
            </a:r>
            <a:endParaRPr/>
          </a:p>
        </p:txBody>
      </p:sp>
      <p:sp>
        <p:nvSpPr>
          <p:cNvPr id="400" name="Google Shape;400;g88f8900328_0_20"/>
          <p:cNvSpPr txBox="1"/>
          <p:nvPr/>
        </p:nvSpPr>
        <p:spPr>
          <a:xfrm>
            <a:off x="4306175" y="289925"/>
            <a:ext cx="7885800" cy="6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es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son los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ex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á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menes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más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urgentes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realizar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1800" dirty="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es 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posibilidad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diagnóstica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principal que se debe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descartar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 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13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es el 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manejo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urgente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 </a:t>
            </a:r>
            <a:endParaRPr sz="24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28600" lvl="0" indent="-213359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ckwell"/>
              <a:buChar char="▪"/>
            </a:pPr>
            <a:endParaRPr sz="24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87e02c3be7_0_0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00" cy="1748700"/>
          </a:xfrm>
          <a:prstGeom prst="rect">
            <a:avLst/>
          </a:prstGeom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Guía de Auto-Aprendizaje</a:t>
            </a:r>
            <a:endParaRPr/>
          </a:p>
        </p:txBody>
      </p:sp>
      <p:sp>
        <p:nvSpPr>
          <p:cNvPr id="406" name="Google Shape;406;g87e02c3be7_0_0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300" cy="13227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https://forms.gle/M5T1wviKW39FUYQn9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7e02c3be7_0_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Guía </a:t>
            </a:r>
            <a:r>
              <a:rPr lang="en-US" sz="3300"/>
              <a:t>Auto-Aprendizaje</a:t>
            </a:r>
            <a:endParaRPr sz="3300"/>
          </a:p>
        </p:txBody>
      </p:sp>
      <p:sp>
        <p:nvSpPr>
          <p:cNvPr id="412" name="Google Shape;412;g87e02c3be7_0_5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https://forms.gle/M5T1wviKW39FUYQn9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Este enlace conduce a una guía que tiene como objetivo complementar la discusión de casos que se realizó en el Taller con sus tutores.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Tendrá retroalimentación inmediata cuando la completen, y no tiene calificación.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Esperamos que ambas actividades les ayuden a comprender mejor la importancia de la evaluación clínica de una crisis epiléptica.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4838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Dra. Rocío Cortés (rcorteszepeda@gmail.com)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Dra. Carolina Heresi (caroheresi@u.uchile.cl)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Neurología Pediátrica - Dpto. Pediatría y Cirugía Infantil Norte, Universidad de Chile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sz="5400" b="1"/>
              <a:t>Caso Clínico 1</a:t>
            </a:r>
            <a:endParaRPr/>
          </a:p>
        </p:txBody>
      </p:sp>
      <p:sp>
        <p:nvSpPr>
          <p:cNvPr id="346" name="Google Shape;346;p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585873" cy="5248622"/>
          </a:xfrm>
          <a:prstGeom prst="rect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Lactante de 8 meses con historia de fiebre de 4 horas de evolución, presentando en su casa una convulsión tónico clónico generalizada de 3 minutos de duración.  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Ingresa a urgencia en estado postictal. </a:t>
            </a:r>
            <a:br>
              <a:rPr lang="en-US" sz="2400"/>
            </a:b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50048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 b="1"/>
              <a:t>Preguntas</a:t>
            </a:r>
            <a:br>
              <a:rPr lang="en-US" sz="4400" b="1"/>
            </a:br>
            <a:r>
              <a:rPr lang="en-US" sz="4400" b="1"/>
              <a:t>Caso Clínico 1</a:t>
            </a:r>
            <a:endParaRPr/>
          </a:p>
        </p:txBody>
      </p:sp>
      <p:sp>
        <p:nvSpPr>
          <p:cNvPr id="352" name="Google Shape;352;p3"/>
          <p:cNvSpPr txBox="1">
            <a:spLocks noGrp="1"/>
          </p:cNvSpPr>
          <p:nvPr>
            <p:ph type="body" idx="1"/>
          </p:nvPr>
        </p:nvSpPr>
        <p:spPr>
          <a:xfrm>
            <a:off x="4998720" y="0"/>
            <a:ext cx="7193279" cy="667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Char char="▪"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 de la </a:t>
            </a:r>
            <a:r>
              <a:rPr lang="en-US" sz="2400" dirty="0" err="1"/>
              <a:t>historia</a:t>
            </a:r>
            <a:r>
              <a:rPr lang="en-US" sz="2400" dirty="0"/>
              <a:t> y </a:t>
            </a:r>
            <a:r>
              <a:rPr lang="en-US" sz="2400" dirty="0" err="1"/>
              <a:t>antecedentes</a:t>
            </a:r>
            <a:r>
              <a:rPr lang="en-US" sz="2400" dirty="0"/>
              <a:t> </a:t>
            </a:r>
            <a:r>
              <a:rPr lang="en-US" sz="2400" dirty="0" err="1"/>
              <a:t>rescataría</a:t>
            </a:r>
            <a:r>
              <a:rPr lang="en-US" sz="2400" dirty="0"/>
              <a:t>?</a:t>
            </a:r>
            <a:endParaRPr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Char char="▪"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 del </a:t>
            </a:r>
            <a:r>
              <a:rPr lang="en-US" sz="2400" dirty="0" err="1"/>
              <a:t>examen</a:t>
            </a:r>
            <a:r>
              <a:rPr lang="en-US" sz="2400" dirty="0"/>
              <a:t> </a:t>
            </a:r>
            <a:r>
              <a:rPr lang="en-US" sz="2400" dirty="0" err="1"/>
              <a:t>físico</a:t>
            </a:r>
            <a:r>
              <a:rPr lang="en-US" sz="2400" dirty="0"/>
              <a:t> </a:t>
            </a:r>
            <a:r>
              <a:rPr lang="en-US" sz="2400" dirty="0" err="1"/>
              <a:t>rescataría</a:t>
            </a:r>
            <a:r>
              <a:rPr lang="en-US" sz="2400" dirty="0"/>
              <a:t>?</a:t>
            </a:r>
            <a:endParaRPr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en-US" sz="3600" b="1"/>
              <a:t>Diagnóstico diferencial y etiológico</a:t>
            </a:r>
            <a:br>
              <a:rPr lang="en-US" sz="3600" b="1"/>
            </a:br>
            <a:r>
              <a:rPr lang="en-US" sz="3600" b="1"/>
              <a:t>Caso Clínico 1</a:t>
            </a:r>
            <a:endParaRPr/>
          </a:p>
        </p:txBody>
      </p:sp>
      <p:sp>
        <p:nvSpPr>
          <p:cNvPr id="358" name="Google Shape;358;p4"/>
          <p:cNvSpPr txBox="1">
            <a:spLocks noGrp="1"/>
          </p:cNvSpPr>
          <p:nvPr>
            <p:ph type="body" idx="1"/>
          </p:nvPr>
        </p:nvSpPr>
        <p:spPr>
          <a:xfrm>
            <a:off x="5209887" y="932604"/>
            <a:ext cx="6281873" cy="45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520"/>
              <a:buChar char="▪"/>
            </a:pPr>
            <a:r>
              <a:rPr lang="en-US" sz="3200"/>
              <a:t> Plantee 4 diagnósticos diferenciales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Estudio y Manejo</a:t>
            </a:r>
            <a:br>
              <a:rPr lang="en-US" sz="4400"/>
            </a:br>
            <a:r>
              <a:rPr lang="en-US" sz="4400"/>
              <a:t>Caso Clínico 1</a:t>
            </a:r>
            <a:endParaRPr/>
          </a:p>
        </p:txBody>
      </p:sp>
      <p:sp>
        <p:nvSpPr>
          <p:cNvPr id="364" name="Google Shape;364;p5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Plantee manejo que usted indicaría en la urgencia en este caso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88f8900328_0_35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sz="5400"/>
              <a:t>Caso Clínico 2</a:t>
            </a:r>
            <a:endParaRPr/>
          </a:p>
        </p:txBody>
      </p:sp>
      <p:sp>
        <p:nvSpPr>
          <p:cNvPr id="370" name="Google Shape;370;g88f8900328_0_354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Lactante de 13 meses, previamente sano consulta en urgencias por diarrea de olor ácido de 3 días de evolución, sin fiebre, y al examen presenta deshidratación leve. Se observa reactivo cuando llega a SU. Mientras está siendo evaluado, estando afebril,  presenta compromiso de conciencia, mirada fija al frente y clonías generalizadas, por 1 minuto. La crisis se manejó con Diazepam rectal, y en la evaluación clínica posterior no se objetivan signos meníngeos. FC y FR normales.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88f8900328_0_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Preguntas </a:t>
            </a:r>
            <a:br>
              <a:rPr lang="en-US" sz="4400"/>
            </a:br>
            <a:r>
              <a:rPr lang="en-US" sz="4400"/>
              <a:t>Caso Clínico 2</a:t>
            </a:r>
            <a:endParaRPr/>
          </a:p>
        </p:txBody>
      </p:sp>
      <p:sp>
        <p:nvSpPr>
          <p:cNvPr id="376" name="Google Shape;376;g88f8900328_0_0"/>
          <p:cNvSpPr txBox="1">
            <a:spLocks noGrp="1"/>
          </p:cNvSpPr>
          <p:nvPr>
            <p:ph type="body" idx="1"/>
          </p:nvPr>
        </p:nvSpPr>
        <p:spPr>
          <a:xfrm>
            <a:off x="4642875" y="679525"/>
            <a:ext cx="7407300" cy="5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La crisis fue en la Urgencia: ¿Cuál es el manejo de urgencia de una crisis convulsiva?</a:t>
            </a:r>
            <a:endParaRPr/>
          </a:p>
          <a:p>
            <a:pPr marL="4572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88f8900328_0_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Preguntas </a:t>
            </a:r>
            <a:br>
              <a:rPr lang="en-US" sz="4400"/>
            </a:br>
            <a:r>
              <a:rPr lang="en-US" sz="4400"/>
              <a:t>Caso Clínico 2</a:t>
            </a:r>
            <a:endParaRPr/>
          </a:p>
        </p:txBody>
      </p:sp>
      <p:sp>
        <p:nvSpPr>
          <p:cNvPr id="382" name="Google Shape;382;g88f8900328_0_5"/>
          <p:cNvSpPr txBox="1">
            <a:spLocks noGrp="1"/>
          </p:cNvSpPr>
          <p:nvPr>
            <p:ph type="body" idx="1"/>
          </p:nvPr>
        </p:nvSpPr>
        <p:spPr>
          <a:xfrm>
            <a:off x="5185912" y="679515"/>
            <a:ext cx="6282000" cy="52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¿Qué diagnóstico plantea?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70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¿Qué exámenes solicitaría?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00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¿Necesita hospitalización?</a:t>
            </a:r>
            <a:endParaRPr sz="2800"/>
          </a:p>
          <a:p>
            <a:pPr marL="2286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¿Cuál es el riesgo de epilepsia, en caso de confimar una crisis asociada a diarrea?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88f8900328_0_1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Caso clínico 3</a:t>
            </a:r>
            <a:endParaRPr/>
          </a:p>
        </p:txBody>
      </p:sp>
      <p:sp>
        <p:nvSpPr>
          <p:cNvPr id="388" name="Google Shape;388;g88f8900328_0_10"/>
          <p:cNvSpPr txBox="1">
            <a:spLocks noGrp="1"/>
          </p:cNvSpPr>
          <p:nvPr>
            <p:ph type="body" idx="1"/>
          </p:nvPr>
        </p:nvSpPr>
        <p:spPr>
          <a:xfrm>
            <a:off x="5118447" y="803185"/>
            <a:ext cx="6791100" cy="48840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lang="en-US" sz="2800"/>
              <a:t>Lactante de 3 meses, previamente sano, que estando en su primer día de fiebre presenta compromiso de conciencia de inicio brusco, con clonías de 4 extremidades por 10 minutos, se observa poco reactiva.</a:t>
            </a:r>
            <a:endParaRPr sz="28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lang="en-US" sz="2800"/>
              <a:t>Tiene taquicardia, Tª 38,5ºC y se observa poco reactivo.  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Panorámica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Rockwell</vt:lpstr>
      <vt:lpstr>Atlas</vt:lpstr>
      <vt:lpstr>Primera crisis en pediatría</vt:lpstr>
      <vt:lpstr>Caso Clínico 1</vt:lpstr>
      <vt:lpstr>Preguntas Caso Clínico 1</vt:lpstr>
      <vt:lpstr>Diagnóstico diferencial y etiológico Caso Clínico 1</vt:lpstr>
      <vt:lpstr>Estudio y Manejo Caso Clínico 1</vt:lpstr>
      <vt:lpstr>Caso Clínico 2</vt:lpstr>
      <vt:lpstr>Preguntas  Caso Clínico 2</vt:lpstr>
      <vt:lpstr>Preguntas  Caso Clínico 2</vt:lpstr>
      <vt:lpstr>Caso clínico 3</vt:lpstr>
      <vt:lpstr>Preguntas  Caso clínico 3</vt:lpstr>
      <vt:lpstr>Preguntas  Caso clínico 3</vt:lpstr>
      <vt:lpstr>Guía de Auto-Aprendizaje</vt:lpstr>
      <vt:lpstr>Guía Auto-Aprendizaje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crisis en pediatría</dc:title>
  <dc:creator>Usuario de Microsoft Office</dc:creator>
  <cp:lastModifiedBy>Cote</cp:lastModifiedBy>
  <cp:revision>1</cp:revision>
  <dcterms:created xsi:type="dcterms:W3CDTF">2020-05-27T12:37:48Z</dcterms:created>
  <dcterms:modified xsi:type="dcterms:W3CDTF">2020-06-16T19:21:28Z</dcterms:modified>
</cp:coreProperties>
</file>