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2F13E-F1BD-4570-AC3E-4DA328733FFF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BD14F-6F99-4375-8505-099C19DA15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405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8230F-6C6B-4C28-B570-088CA63E7C8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659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9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133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911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330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61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568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3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552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975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921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42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6BD52-EBCA-4470-B427-04F2E740103C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CEF71-28A6-4EC6-812B-8C095D73DA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517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1BC50-51CD-483C-A0D1-8B71B4693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Taller adenopatías infecciosas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9E1286-4F8D-4130-A517-5276D6A2EB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s-CL" dirty="0"/>
          </a:p>
          <a:p>
            <a:endParaRPr lang="es-CL" dirty="0"/>
          </a:p>
          <a:p>
            <a:r>
              <a:rPr lang="es-CL" dirty="0"/>
              <a:t>Departamento de Pediatría </a:t>
            </a:r>
          </a:p>
          <a:p>
            <a:r>
              <a:rPr lang="es-CL" dirty="0"/>
              <a:t>Universidad de Chile</a:t>
            </a:r>
          </a:p>
        </p:txBody>
      </p:sp>
    </p:spTree>
    <p:extLst>
      <p:ext uri="{BB962C8B-B14F-4D97-AF65-F5344CB8AC3E}">
        <p14:creationId xmlns:p14="http://schemas.microsoft.com/office/powerpoint/2010/main" val="1988493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279" y="200025"/>
            <a:ext cx="4693444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87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Evalúe presencia de síntomas y signos de alarma en este caso: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/>
              <a:t>1</a:t>
            </a:r>
          </a:p>
          <a:p>
            <a:r>
              <a:rPr lang="es-CL" dirty="0"/>
              <a:t>2</a:t>
            </a:r>
          </a:p>
          <a:p>
            <a:r>
              <a:rPr lang="es-CL" dirty="0"/>
              <a:t>3</a:t>
            </a:r>
          </a:p>
          <a:p>
            <a:r>
              <a:rPr lang="es-CL" dirty="0"/>
              <a:t>4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4747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EAE1D-F88B-41D2-B99A-1D3D7B10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4000" dirty="0"/>
              <a:t>Diagnósticos: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D4ED40-B596-40E0-9177-77121EC8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 1.</a:t>
            </a:r>
          </a:p>
          <a:p>
            <a:pPr marL="0" indent="0">
              <a:buNone/>
            </a:pPr>
            <a:r>
              <a:rPr lang="es-CL" dirty="0"/>
              <a:t> 2.</a:t>
            </a:r>
          </a:p>
          <a:p>
            <a:pPr marL="0" indent="0">
              <a:buNone/>
            </a:pPr>
            <a:r>
              <a:rPr lang="es-CL" dirty="0"/>
              <a:t> 3.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sz="4000" dirty="0">
                <a:latin typeface="+mj-lt"/>
              </a:rPr>
              <a:t>Diagnósticos diferenciales:</a:t>
            </a:r>
          </a:p>
          <a:p>
            <a:pPr marL="0" indent="0">
              <a:buNone/>
            </a:pPr>
            <a:r>
              <a:rPr lang="es-CL" dirty="0"/>
              <a:t>1.</a:t>
            </a:r>
          </a:p>
          <a:p>
            <a:pPr marL="0" indent="0">
              <a:buNone/>
            </a:pPr>
            <a:r>
              <a:rPr lang="es-CL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37228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0A577-FDA3-426F-B75C-EFBEC9B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Indicaciones: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2A4960-7242-447F-B0E0-04BB3F8F7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CL" dirty="0"/>
              <a:t>¿Lo enviaría a urgencia?</a:t>
            </a:r>
          </a:p>
          <a:p>
            <a:pPr>
              <a:buFont typeface="Wingdings" pitchFamily="2" charset="2"/>
              <a:buChar char="ü"/>
            </a:pPr>
            <a:r>
              <a:rPr lang="es-CL" dirty="0"/>
              <a:t>¿Lo hospitalizaría?</a:t>
            </a:r>
          </a:p>
          <a:p>
            <a:pPr>
              <a:buFont typeface="Wingdings" pitchFamily="2" charset="2"/>
              <a:buChar char="ü"/>
            </a:pPr>
            <a:r>
              <a:rPr lang="es-CL" dirty="0"/>
              <a:t>¿Le daría Antibióticos endovenosos?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b="1" dirty="0"/>
              <a:t>¿Qué indicaciones le dejaría?: </a:t>
            </a:r>
          </a:p>
        </p:txBody>
      </p:sp>
    </p:spTree>
    <p:extLst>
      <p:ext uri="{BB962C8B-B14F-4D97-AF65-F5344CB8AC3E}">
        <p14:creationId xmlns:p14="http://schemas.microsoft.com/office/powerpoint/2010/main" val="3600095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85" y="1338264"/>
            <a:ext cx="3940669" cy="465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3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F846C-7123-4425-BDE2-BEB67B3C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Caso clínico:	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6E4670-3B00-4F91-8BCF-7A68B67F2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L" dirty="0"/>
              <a:t>Fernanda de 6 años, consulta en Servicio de Urgencia con cuadro de 2 días de fiebre alta, de difícil manejo sobre 39ºC, dolor cervical derecho,  que la mamá interpretó como «tortícolis» </a:t>
            </a:r>
          </a:p>
          <a:p>
            <a:pPr lvl="1">
              <a:buFont typeface="Wingdings" pitchFamily="2" charset="2"/>
              <a:buChar char="ü"/>
            </a:pPr>
            <a:r>
              <a:rPr lang="es-CL" dirty="0"/>
              <a:t>Vive con sus papás en casa  y es la menor de 3 hermanos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dirty="0"/>
              <a:t>Nació de término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dirty="0"/>
              <a:t>Se hospitalizó a los 4 meses por bronquiolitis por VRS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dirty="0"/>
              <a:t>Su mamá le ha puesto todas las vacunas que ponen en consultorio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dirty="0"/>
              <a:t>Sólo usa </a:t>
            </a:r>
            <a:r>
              <a:rPr lang="es-CL" dirty="0" err="1"/>
              <a:t>propóleo</a:t>
            </a:r>
            <a:r>
              <a:rPr lang="es-CL" dirty="0"/>
              <a:t> en invierno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dirty="0"/>
              <a:t>No ha sido operada</a:t>
            </a:r>
          </a:p>
        </p:txBody>
      </p:sp>
    </p:spTree>
    <p:extLst>
      <p:ext uri="{BB962C8B-B14F-4D97-AF65-F5344CB8AC3E}">
        <p14:creationId xmlns:p14="http://schemas.microsoft.com/office/powerpoint/2010/main" val="2575567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1B070-E100-4229-AA4F-C9DCC568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Examen físico: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7453FE-54B5-458A-8052-831068B1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62291" cy="4351338"/>
          </a:xfrm>
        </p:spPr>
        <p:txBody>
          <a:bodyPr>
            <a:normAutofit fontScale="62500" lnSpcReduction="20000"/>
          </a:bodyPr>
          <a:lstStyle/>
          <a:p>
            <a:r>
              <a:rPr lang="es-CL" dirty="0"/>
              <a:t>Decaída, febril, bien hidratada y perfundida, regulares condiciones, P 19 k, T </a:t>
            </a:r>
            <a:r>
              <a:rPr lang="es-CL" dirty="0" err="1"/>
              <a:t>ax</a:t>
            </a:r>
            <a:r>
              <a:rPr lang="es-CL" dirty="0"/>
              <a:t> 38.8ºC, FC 96 pm, PA 98/68</a:t>
            </a:r>
          </a:p>
          <a:p>
            <a:r>
              <a:rPr lang="es-CL" dirty="0"/>
              <a:t>Con mucho dolor cervical</a:t>
            </a:r>
          </a:p>
          <a:p>
            <a:r>
              <a:rPr lang="es-CL" dirty="0"/>
              <a:t>No puede doblar el cuello ni girar la cabeza </a:t>
            </a:r>
          </a:p>
          <a:p>
            <a:r>
              <a:rPr lang="es-CL" dirty="0"/>
              <a:t>Aumento de volumen blando y fluctuante de bordes no definidos de aprox. 5 cm de  diámetro cervical alto </a:t>
            </a:r>
            <a:r>
              <a:rPr lang="es-CL" dirty="0" err="1"/>
              <a:t>submandibular</a:t>
            </a:r>
            <a:r>
              <a:rPr lang="es-CL" dirty="0"/>
              <a:t> derecho</a:t>
            </a:r>
          </a:p>
          <a:p>
            <a:r>
              <a:rPr lang="es-CL" dirty="0"/>
              <a:t>La piel circundante se aprecia enrojecida y con aumento de calor local </a:t>
            </a:r>
          </a:p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16" y="2749954"/>
            <a:ext cx="3901982" cy="29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19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br>
              <a:rPr lang="es-CL" sz="3600" dirty="0"/>
            </a:br>
            <a:r>
              <a:rPr lang="es-CL" sz="3600" dirty="0"/>
              <a:t>Usted se encuentra en el servicio de urgencia: </a:t>
            </a:r>
            <a:br>
              <a:rPr lang="es-CL" sz="3600" dirty="0"/>
            </a:b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¿</a:t>
            </a:r>
            <a:r>
              <a:rPr lang="es-CL" sz="2600" dirty="0"/>
              <a:t>Qué datos en la historia son importantes?</a:t>
            </a:r>
          </a:p>
          <a:p>
            <a:endParaRPr lang="es-CL" sz="2600" dirty="0"/>
          </a:p>
          <a:p>
            <a:r>
              <a:rPr lang="es-CL" sz="2600" dirty="0"/>
              <a:t>¿Cuáles son los signos clínicos de alarma en este paciente?</a:t>
            </a:r>
          </a:p>
          <a:p>
            <a:pPr lvl="1">
              <a:buFont typeface="Arial" pitchFamily="34" charset="0"/>
              <a:buChar char="•"/>
            </a:pPr>
            <a:endParaRPr lang="es-CL" sz="2600" dirty="0">
              <a:solidFill>
                <a:srgbClr val="FF0000"/>
              </a:solidFill>
            </a:endParaRPr>
          </a:p>
          <a:p>
            <a:r>
              <a:rPr lang="es-CL" sz="2600" dirty="0"/>
              <a:t>¿Cuáles  agentes infecciosos son los más probables?</a:t>
            </a:r>
          </a:p>
          <a:p>
            <a:endParaRPr lang="es-CL" sz="2600" dirty="0"/>
          </a:p>
          <a:p>
            <a:r>
              <a:rPr lang="es-CL" sz="2600" dirty="0"/>
              <a:t>¿Cuál sería el posible origen de la infección?</a:t>
            </a:r>
          </a:p>
          <a:p>
            <a:endParaRPr lang="es-CL" sz="2600" dirty="0"/>
          </a:p>
          <a:p>
            <a:endParaRPr lang="es-CL" sz="26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5402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EAE1D-F88B-41D2-B99A-1D3D7B10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Diagnósticos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D4ED40-B596-40E0-9177-77121EC8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>
                <a:solidFill>
                  <a:srgbClr val="FF0000"/>
                </a:solidFill>
              </a:rPr>
              <a:t>  </a:t>
            </a:r>
            <a:r>
              <a:rPr lang="es-CL" dirty="0"/>
              <a:t>1.</a:t>
            </a:r>
          </a:p>
          <a:p>
            <a:pPr marL="0" indent="0">
              <a:buNone/>
            </a:pPr>
            <a:r>
              <a:rPr lang="es-CL" dirty="0"/>
              <a:t>  2.</a:t>
            </a:r>
          </a:p>
        </p:txBody>
      </p:sp>
    </p:spTree>
    <p:extLst>
      <p:ext uri="{BB962C8B-B14F-4D97-AF65-F5344CB8AC3E}">
        <p14:creationId xmlns:p14="http://schemas.microsoft.com/office/powerpoint/2010/main" val="268633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Estudio: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¿Qué estudio general  realiza? </a:t>
            </a:r>
          </a:p>
          <a:p>
            <a:endParaRPr lang="es-CL" dirty="0"/>
          </a:p>
          <a:p>
            <a:r>
              <a:rPr lang="es-CL" dirty="0"/>
              <a:t>¿Realiza estudio de imágenes?</a:t>
            </a:r>
          </a:p>
          <a:p>
            <a:endParaRPr lang="es-CL" dirty="0"/>
          </a:p>
          <a:p>
            <a:r>
              <a:rPr lang="es-CL" dirty="0"/>
              <a:t>Si la ecografía muestra adenopatía abscedada ¿Qué debe realizar a continuación?</a:t>
            </a:r>
          </a:p>
        </p:txBody>
      </p:sp>
    </p:spTree>
    <p:extLst>
      <p:ext uri="{BB962C8B-B14F-4D97-AF65-F5344CB8AC3E}">
        <p14:creationId xmlns:p14="http://schemas.microsoft.com/office/powerpoint/2010/main" val="386894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DC2EE-1A10-4EEA-BB51-09A4CF9B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General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C76A7A-0B28-4168-AF7B-B763495AA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/>
              <a:t>Conocer las causas infecciosas de las adenopatías, y su diagnóstico diferencial con causas no infecciosas y su manejo en entorno de atención primaria, servicio de urgencia y hospitalaria  </a:t>
            </a:r>
          </a:p>
        </p:txBody>
      </p:sp>
    </p:spTree>
    <p:extLst>
      <p:ext uri="{BB962C8B-B14F-4D97-AF65-F5344CB8AC3E}">
        <p14:creationId xmlns:p14="http://schemas.microsoft.com/office/powerpoint/2010/main" val="3367985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0A577-FDA3-426F-B75C-EFBEC9B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Indicaciones: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2A4960-7242-447F-B0E0-04BB3F8F7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¿La hospitalizaría?</a:t>
            </a:r>
          </a:p>
          <a:p>
            <a:endParaRPr lang="es-CL" dirty="0"/>
          </a:p>
          <a:p>
            <a:r>
              <a:rPr lang="es-CL" dirty="0"/>
              <a:t>¿Le daría Antibióticos? </a:t>
            </a:r>
          </a:p>
          <a:p>
            <a:endParaRPr lang="es-CL" dirty="0"/>
          </a:p>
          <a:p>
            <a:r>
              <a:rPr lang="es-CL" dirty="0"/>
              <a:t>¿Cuáles y por que vía?</a:t>
            </a:r>
            <a:endParaRPr lang="es-CL" dirty="0">
              <a:solidFill>
                <a:srgbClr val="FF0000"/>
              </a:solidFill>
            </a:endParaRPr>
          </a:p>
          <a:p>
            <a:pPr lvl="1"/>
            <a:endParaRPr lang="es-CL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s-CL" dirty="0">
              <a:solidFill>
                <a:srgbClr val="FF000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39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5415D-68EF-4FA7-8C71-D7EC108E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 Específicos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EE0432-2327-4854-B4E8-BEBE0A53D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L" dirty="0"/>
              <a:t>Ser capaz de:</a:t>
            </a:r>
          </a:p>
          <a:p>
            <a:r>
              <a:rPr lang="es-CL" dirty="0"/>
              <a:t>Conocer ganglios normales versus adenomegalias según territorio</a:t>
            </a:r>
          </a:p>
          <a:p>
            <a:r>
              <a:rPr lang="es-CL" dirty="0"/>
              <a:t>Realizar una historia clínica dirigida, evaluando factores de riesgo </a:t>
            </a:r>
          </a:p>
          <a:p>
            <a:r>
              <a:rPr lang="es-CL" dirty="0"/>
              <a:t>Realizar diagnóstico diferencial según historia clínica y examen físico </a:t>
            </a:r>
          </a:p>
          <a:p>
            <a:r>
              <a:rPr lang="es-CL" dirty="0"/>
              <a:t>Realizar diagnósticos presuntivos según historia y examen físico  </a:t>
            </a:r>
          </a:p>
          <a:p>
            <a:r>
              <a:rPr lang="es-CL" dirty="0"/>
              <a:t>Realizar indicaciones y terapia según diagnóstico presuntivo </a:t>
            </a:r>
          </a:p>
          <a:p>
            <a:r>
              <a:rPr lang="es-CL" dirty="0"/>
              <a:t>Evaluar indicaciones de estudio adicional </a:t>
            </a:r>
          </a:p>
          <a:p>
            <a:r>
              <a:rPr lang="es-CL" dirty="0"/>
              <a:t>Evaluar síntomas y signos de alarma</a:t>
            </a:r>
          </a:p>
        </p:txBody>
      </p:sp>
    </p:spTree>
    <p:extLst>
      <p:ext uri="{BB962C8B-B14F-4D97-AF65-F5344CB8AC3E}">
        <p14:creationId xmlns:p14="http://schemas.microsoft.com/office/powerpoint/2010/main" val="233998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8CD7C-E4BD-4193-8BFD-9441B0A1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Metodología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1D2E6E-6CD1-4A20-A862-A5394464D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Resolver el caso clínico y enviarlo en formato Word a su tutor hasta la 23:00 horas del día anterior a la fecha asignada al taller</a:t>
            </a:r>
          </a:p>
          <a:p>
            <a:endParaRPr lang="es-CL" dirty="0"/>
          </a:p>
          <a:p>
            <a:r>
              <a:rPr lang="es-CL" dirty="0"/>
              <a:t>Durante el taller se discutirá el caso clínico y los temas incluidos en él y se resolverán la dudas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114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35" y="1190223"/>
            <a:ext cx="4783600" cy="472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51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F846C-7123-4425-BDE2-BEB67B3C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Caso clínico	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6E4670-3B00-4F91-8BCF-7A68B67F2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L" dirty="0"/>
              <a:t>Jaimito tiene 4 años, vive con sus papás en casa  y es hijo único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dirty="0"/>
              <a:t>Nació de término y siempre fue sano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dirty="0"/>
              <a:t>Su mamá le ha puesto todas las vacunas que ponen en consultorio e incluso le puso vacunas contra el rotavirus en período de lactante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dirty="0"/>
              <a:t>Tiene rinitis alérgica y en agosto de todos los años le dejan Loratadina por 3 meses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dirty="0"/>
              <a:t>No toma otros fármacos y nunca ha sido operado ni hospitalizado</a:t>
            </a:r>
          </a:p>
        </p:txBody>
      </p:sp>
    </p:spTree>
    <p:extLst>
      <p:ext uri="{BB962C8B-B14F-4D97-AF65-F5344CB8AC3E}">
        <p14:creationId xmlns:p14="http://schemas.microsoft.com/office/powerpoint/2010/main" val="200106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A1677-AB83-471A-882E-B2BFF536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Motivo de Consulta: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02E5A-460F-47DD-AD94-ADFD3CCDB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Consulta en CESFAM porque presentó  fiebre de baja cuantía  hasta 37,8 °C axilar, por 3 días hace 5 días atrás y hoy la mamá se da cuenta que presenta un aumento de volumen sensible en la axila izquierda</a:t>
            </a:r>
          </a:p>
        </p:txBody>
      </p:sp>
    </p:spTree>
    <p:extLst>
      <p:ext uri="{BB962C8B-B14F-4D97-AF65-F5344CB8AC3E}">
        <p14:creationId xmlns:p14="http://schemas.microsoft.com/office/powerpoint/2010/main" val="18994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CF41F-174A-4201-9604-1B543930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Anamnesis próxima: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484F3-0BFE-4F50-8156-AE5E146F5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¿Qué le preguntaría a la mamá?</a:t>
            </a:r>
          </a:p>
        </p:txBody>
      </p:sp>
    </p:spTree>
    <p:extLst>
      <p:ext uri="{BB962C8B-B14F-4D97-AF65-F5344CB8AC3E}">
        <p14:creationId xmlns:p14="http://schemas.microsoft.com/office/powerpoint/2010/main" val="212959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1B070-E100-4229-AA4F-C9DCC568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Examen físico: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7453FE-54B5-458A-8052-831068B12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sz="2800" dirty="0"/>
              <a:t>Estado general, atento atingente, juega con el celular durante la consulta, moviliza el brazo bastante bien, aunque en cierto rango presenta sensibilidad </a:t>
            </a:r>
          </a:p>
          <a:p>
            <a:r>
              <a:rPr lang="es-CL" sz="2800" dirty="0"/>
              <a:t>Se sube a la camilla de un salto </a:t>
            </a:r>
          </a:p>
          <a:p>
            <a:r>
              <a:rPr lang="es-CL" sz="2800" dirty="0"/>
              <a:t>P 15 k   T </a:t>
            </a:r>
            <a:r>
              <a:rPr lang="es-CL" sz="2800" dirty="0" err="1"/>
              <a:t>ax</a:t>
            </a:r>
            <a:r>
              <a:rPr lang="es-CL" sz="2800" dirty="0"/>
              <a:t> 37ºC   FC 80 p min   FR  21 p min  PA 100/70</a:t>
            </a:r>
          </a:p>
          <a:p>
            <a:r>
              <a:rPr lang="es-CL" sz="2800" dirty="0"/>
              <a:t>Adenopatía blanda, sin zonas fluctuantes, de 3 por 5 cm, no adherida a planos profundos, sin eritema en axila izquierda</a:t>
            </a:r>
          </a:p>
          <a:p>
            <a:r>
              <a:rPr lang="es-CL" sz="2800" dirty="0"/>
              <a:t>¿Qué debe buscar al examen físico dirigido?:</a:t>
            </a:r>
          </a:p>
          <a:p>
            <a:pPr algn="just"/>
            <a:endParaRPr lang="es-ES" sz="12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9669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688</Words>
  <Application>Microsoft Office PowerPoint</Application>
  <PresentationFormat>Presentación en pantalla (4:3)</PresentationFormat>
  <Paragraphs>100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Tema de Office</vt:lpstr>
      <vt:lpstr>Taller adenopatías infecciosas</vt:lpstr>
      <vt:lpstr>Objetivo General</vt:lpstr>
      <vt:lpstr>Objetivos Específicos</vt:lpstr>
      <vt:lpstr>Metodología </vt:lpstr>
      <vt:lpstr>Presentación de PowerPoint</vt:lpstr>
      <vt:lpstr>Caso clínico  </vt:lpstr>
      <vt:lpstr>Motivo de Consulta: </vt:lpstr>
      <vt:lpstr>Anamnesis próxima:</vt:lpstr>
      <vt:lpstr>Examen físico:</vt:lpstr>
      <vt:lpstr>Presentación de PowerPoint</vt:lpstr>
      <vt:lpstr>Evalúe presencia de síntomas y signos de alarma en este caso: </vt:lpstr>
      <vt:lpstr>Diagnósticos: </vt:lpstr>
      <vt:lpstr>Indicaciones:</vt:lpstr>
      <vt:lpstr>Presentación de PowerPoint</vt:lpstr>
      <vt:lpstr>Caso clínico:  </vt:lpstr>
      <vt:lpstr>Examen físico:</vt:lpstr>
      <vt:lpstr> Usted se encuentra en el servicio de urgencia:  </vt:lpstr>
      <vt:lpstr>Diagnósticos </vt:lpstr>
      <vt:lpstr>Estudio: </vt:lpstr>
      <vt:lpstr>Indicaciones: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adenopatías infecciosas</dc:title>
  <dc:creator>usuario</dc:creator>
  <cp:lastModifiedBy>Cote</cp:lastModifiedBy>
  <cp:revision>16</cp:revision>
  <dcterms:created xsi:type="dcterms:W3CDTF">2020-05-25T21:54:45Z</dcterms:created>
  <dcterms:modified xsi:type="dcterms:W3CDTF">2020-06-22T15:22:26Z</dcterms:modified>
</cp:coreProperties>
</file>