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9" r:id="rId13"/>
    <p:sldId id="282" r:id="rId14"/>
    <p:sldId id="283" r:id="rId15"/>
    <p:sldId id="284" r:id="rId16"/>
    <p:sldId id="286" r:id="rId17"/>
    <p:sldId id="288" r:id="rId18"/>
    <p:sldId id="291" r:id="rId19"/>
    <p:sldId id="292" r:id="rId20"/>
    <p:sldId id="293" r:id="rId21"/>
    <p:sldId id="294" r:id="rId22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112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AB29B-4E86-8A48-B96A-901499F08328}" type="datetimeFigureOut">
              <a:rPr lang="es-ES" smtClean="0"/>
              <a:t>21/06/2021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4DE77-E5C9-8947-89E2-70ECC4B450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6639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039DD-45DC-114F-AB16-AE78470ED6BB}" type="datetimeFigureOut">
              <a:rPr lang="es-ES" smtClean="0"/>
              <a:t>21/06/2021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363DD-F9A6-DD4E-938B-3E91DC90A1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8972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039DD-45DC-114F-AB16-AE78470ED6BB}" type="datetimeFigureOut">
              <a:rPr lang="es-ES" smtClean="0"/>
              <a:t>21/06/2021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363DD-F9A6-DD4E-938B-3E91DC90A1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9478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039DD-45DC-114F-AB16-AE78470ED6BB}" type="datetimeFigureOut">
              <a:rPr lang="es-ES" smtClean="0"/>
              <a:t>21/06/2021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363DD-F9A6-DD4E-938B-3E91DC90A1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5582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039DD-45DC-114F-AB16-AE78470ED6BB}" type="datetimeFigureOut">
              <a:rPr lang="es-ES" smtClean="0"/>
              <a:t>21/06/2021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363DD-F9A6-DD4E-938B-3E91DC90A1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0762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039DD-45DC-114F-AB16-AE78470ED6BB}" type="datetimeFigureOut">
              <a:rPr lang="es-ES" smtClean="0"/>
              <a:t>21/06/2021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363DD-F9A6-DD4E-938B-3E91DC90A1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7566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039DD-45DC-114F-AB16-AE78470ED6BB}" type="datetimeFigureOut">
              <a:rPr lang="es-ES" smtClean="0"/>
              <a:t>21/06/2021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363DD-F9A6-DD4E-938B-3E91DC90A1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0313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039DD-45DC-114F-AB16-AE78470ED6BB}" type="datetimeFigureOut">
              <a:rPr lang="es-ES" smtClean="0"/>
              <a:t>21/06/2021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363DD-F9A6-DD4E-938B-3E91DC90A1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4767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039DD-45DC-114F-AB16-AE78470ED6BB}" type="datetimeFigureOut">
              <a:rPr lang="es-ES" smtClean="0"/>
              <a:t>21/06/2021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363DD-F9A6-DD4E-938B-3E91DC90A1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9966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039DD-45DC-114F-AB16-AE78470ED6BB}" type="datetimeFigureOut">
              <a:rPr lang="es-ES" smtClean="0"/>
              <a:t>21/06/2021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363DD-F9A6-DD4E-938B-3E91DC90A1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7896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039DD-45DC-114F-AB16-AE78470ED6BB}" type="datetimeFigureOut">
              <a:rPr lang="es-ES" smtClean="0"/>
              <a:t>21/06/2021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363DD-F9A6-DD4E-938B-3E91DC90A1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1818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039DD-45DC-114F-AB16-AE78470ED6BB}" type="datetimeFigureOut">
              <a:rPr lang="es-ES" smtClean="0"/>
              <a:t>21/06/2021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363DD-F9A6-DD4E-938B-3E91DC90A1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5664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039DD-45DC-114F-AB16-AE78470ED6BB}" type="datetimeFigureOut">
              <a:rPr lang="es-ES" smtClean="0"/>
              <a:t>21/06/2021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363DD-F9A6-DD4E-938B-3E91DC90A1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4952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755775"/>
          </a:xfrm>
          <a:solidFill>
            <a:srgbClr val="3366FF"/>
          </a:solidFill>
          <a:ln>
            <a:solidFill>
              <a:srgbClr val="3366FF"/>
            </a:solidFill>
          </a:ln>
        </p:spPr>
        <p:txBody>
          <a:bodyPr>
            <a:normAutofit/>
          </a:bodyPr>
          <a:lstStyle/>
          <a:p>
            <a:pPr algn="l"/>
            <a:r>
              <a:rPr lang="es-ES" dirty="0" err="1"/>
              <a:t>Neumonia</a:t>
            </a:r>
            <a:br>
              <a:rPr lang="es-ES" dirty="0"/>
            </a:br>
            <a:r>
              <a:rPr lang="es-ES" sz="3100" dirty="0"/>
              <a:t>Casos clínicos internos  </a:t>
            </a:r>
            <a:br>
              <a:rPr lang="es-ES" sz="3100" dirty="0"/>
            </a:br>
            <a:r>
              <a:rPr lang="es-ES" sz="3100" dirty="0"/>
              <a:t>* Material </a:t>
            </a:r>
            <a:r>
              <a:rPr lang="es-ES" sz="3100"/>
              <a:t>para internos</a:t>
            </a:r>
            <a:endParaRPr lang="es-ES" sz="31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err="1"/>
              <a:t>Dra</a:t>
            </a:r>
            <a:r>
              <a:rPr lang="es-ES" dirty="0"/>
              <a:t> Javiera </a:t>
            </a:r>
            <a:r>
              <a:rPr lang="es-ES" dirty="0" err="1"/>
              <a:t>Kreft</a:t>
            </a:r>
            <a:r>
              <a:rPr lang="es-ES" dirty="0"/>
              <a:t> V</a:t>
            </a:r>
          </a:p>
          <a:p>
            <a:r>
              <a:rPr lang="es-ES" dirty="0"/>
              <a:t>Profesora Asistente </a:t>
            </a:r>
          </a:p>
          <a:p>
            <a:r>
              <a:rPr lang="es-ES" dirty="0"/>
              <a:t>Universidad de Chile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5300" y="163895"/>
            <a:ext cx="685800" cy="149665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123" y="441344"/>
            <a:ext cx="1206553" cy="121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76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/>
              <a:t>Caso clínico 1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ln>
            <a:solidFill>
              <a:srgbClr val="3366FF"/>
            </a:solidFill>
          </a:ln>
        </p:spPr>
        <p:txBody>
          <a:bodyPr>
            <a:normAutofit/>
          </a:bodyPr>
          <a:lstStyle/>
          <a:p>
            <a:r>
              <a:rPr lang="es-ES" dirty="0"/>
              <a:t>¿Cuál es su hipótesis diagnóstica?</a:t>
            </a:r>
          </a:p>
          <a:p>
            <a:pPr marL="0" indent="0">
              <a:buNone/>
            </a:pPr>
            <a:endParaRPr lang="es-ES" dirty="0">
              <a:solidFill>
                <a:srgbClr val="FF0000"/>
              </a:solidFill>
            </a:endParaRPr>
          </a:p>
          <a:p>
            <a:r>
              <a:rPr lang="es-ES" dirty="0">
                <a:solidFill>
                  <a:srgbClr val="000000"/>
                </a:solidFill>
              </a:rPr>
              <a:t>¿Cuál es la conducta a seguir?</a:t>
            </a:r>
          </a:p>
        </p:txBody>
      </p:sp>
    </p:spTree>
    <p:extLst>
      <p:ext uri="{BB962C8B-B14F-4D97-AF65-F5344CB8AC3E}">
        <p14:creationId xmlns:p14="http://schemas.microsoft.com/office/powerpoint/2010/main" val="1986076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/>
              <a:t>Caso clínico 1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ln>
            <a:solidFill>
              <a:srgbClr val="3366FF"/>
            </a:solidFill>
          </a:ln>
        </p:spPr>
        <p:txBody>
          <a:bodyPr>
            <a:normAutofit/>
          </a:bodyPr>
          <a:lstStyle/>
          <a:p>
            <a:endParaRPr lang="es-ES" dirty="0"/>
          </a:p>
          <a:p>
            <a:endParaRPr lang="es-ES" dirty="0"/>
          </a:p>
          <a:p>
            <a:r>
              <a:rPr lang="es-ES" dirty="0"/>
              <a:t>¿Cuáles elementos ayudan para hacer el diagnóstico etiológico de una neumonia adquirida en la comunidad?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4069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/>
              <a:t>Caso clínico 1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ln>
            <a:solidFill>
              <a:srgbClr val="3366FF"/>
            </a:solidFill>
          </a:ln>
        </p:spPr>
        <p:txBody>
          <a:bodyPr/>
          <a:lstStyle/>
          <a:p>
            <a:endParaRPr lang="es-ES" dirty="0"/>
          </a:p>
          <a:p>
            <a:endParaRPr lang="es-ES" dirty="0"/>
          </a:p>
          <a:p>
            <a:r>
              <a:rPr lang="es-ES" dirty="0"/>
              <a:t>¿Qué tratamiento dejaría y por qué?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0660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mr-IN" sz="3600" dirty="0"/>
              <a:t>…</a:t>
            </a:r>
            <a:r>
              <a:rPr lang="es-ES_tradnl" sz="3600" dirty="0"/>
              <a:t> Siguiendo con el caso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736704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/>
              <a:t>Caso clínico 1</a:t>
            </a:r>
          </a:p>
        </p:txBody>
      </p:sp>
      <p:pic>
        <p:nvPicPr>
          <p:cNvPr id="73730" name="Marcador de contenido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8" r="16538"/>
          <a:stretch>
            <a:fillRect/>
          </a:stretch>
        </p:blipFill>
        <p:spPr>
          <a:xfrm>
            <a:off x="242769" y="1233311"/>
            <a:ext cx="4038600" cy="4525963"/>
          </a:xfrm>
          <a:ln>
            <a:solidFill>
              <a:srgbClr val="FF0000"/>
            </a:solidFill>
            <a:prstDash val="solid"/>
          </a:ln>
        </p:spPr>
      </p:pic>
      <p:cxnSp>
        <p:nvCxnSpPr>
          <p:cNvPr id="5" name="Conector recto 4"/>
          <p:cNvCxnSpPr/>
          <p:nvPr/>
        </p:nvCxnSpPr>
        <p:spPr>
          <a:xfrm>
            <a:off x="4601861" y="5407179"/>
            <a:ext cx="0" cy="35209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ángulo 5"/>
          <p:cNvSpPr/>
          <p:nvPr/>
        </p:nvSpPr>
        <p:spPr>
          <a:xfrm>
            <a:off x="242769" y="5725630"/>
            <a:ext cx="38241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Si no hay acceso a ecografía la </a:t>
            </a:r>
            <a:r>
              <a:rPr lang="es-ES" dirty="0" err="1"/>
              <a:t>Rx</a:t>
            </a:r>
            <a:r>
              <a:rPr lang="es-ES" dirty="0"/>
              <a:t> con rayos horizontales puede ayudar para certificar y cuantificar derrame</a:t>
            </a:r>
          </a:p>
        </p:txBody>
      </p:sp>
      <p:pic>
        <p:nvPicPr>
          <p:cNvPr id="8" name="Marcador de contenido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712" b="-24712"/>
          <a:stretch>
            <a:fillRect/>
          </a:stretch>
        </p:blipFill>
        <p:spPr>
          <a:xfrm>
            <a:off x="4601861" y="1057263"/>
            <a:ext cx="4038600" cy="4525963"/>
          </a:xfrm>
        </p:spPr>
      </p:pic>
      <p:sp>
        <p:nvSpPr>
          <p:cNvPr id="7" name="Rectángulo 6"/>
          <p:cNvSpPr/>
          <p:nvPr/>
        </p:nvSpPr>
        <p:spPr>
          <a:xfrm>
            <a:off x="4601861" y="5567261"/>
            <a:ext cx="4221813" cy="923330"/>
          </a:xfrm>
          <a:prstGeom prst="rect">
            <a:avLst/>
          </a:prstGeom>
          <a:ln>
            <a:solidFill>
              <a:srgbClr val="3366FF"/>
            </a:solidFill>
          </a:ln>
        </p:spPr>
        <p:txBody>
          <a:bodyPr wrap="square">
            <a:spAutoFit/>
          </a:bodyPr>
          <a:lstStyle/>
          <a:p>
            <a:r>
              <a:rPr lang="es-ES" dirty="0"/>
              <a:t>Derrame de 12 mm en su diámetro mayor. Presencia de fibrina. No se observan tabiques.</a:t>
            </a:r>
          </a:p>
        </p:txBody>
      </p:sp>
    </p:spTree>
    <p:extLst>
      <p:ext uri="{BB962C8B-B14F-4D97-AF65-F5344CB8AC3E}">
        <p14:creationId xmlns:p14="http://schemas.microsoft.com/office/powerpoint/2010/main" val="774924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/>
              <a:t>Caso clínico 1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ln>
            <a:solidFill>
              <a:srgbClr val="3366FF"/>
            </a:solidFill>
          </a:ln>
        </p:spPr>
        <p:txBody>
          <a:bodyPr/>
          <a:lstStyle/>
          <a:p>
            <a:endParaRPr lang="es-ES" dirty="0"/>
          </a:p>
          <a:p>
            <a:endParaRPr lang="es-ES" dirty="0"/>
          </a:p>
          <a:p>
            <a:r>
              <a:rPr lang="es-ES" dirty="0"/>
              <a:t>¿ Y ahora que hacemos?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3880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/>
              <a:t>Caso clínico 1</a:t>
            </a:r>
          </a:p>
        </p:txBody>
      </p:sp>
      <p:sp>
        <p:nvSpPr>
          <p:cNvPr id="24578" name="Marcador de contenido 2"/>
          <p:cNvSpPr>
            <a:spLocks noGrp="1"/>
          </p:cNvSpPr>
          <p:nvPr>
            <p:ph sz="half" idx="1"/>
          </p:nvPr>
        </p:nvSpPr>
        <p:spPr>
          <a:ln>
            <a:solidFill>
              <a:srgbClr val="3366FF"/>
            </a:solidFill>
          </a:ln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s-ES_tradnl" dirty="0">
              <a:solidFill>
                <a:schemeClr val="tx1">
                  <a:lumMod val="65000"/>
                  <a:lumOff val="35000"/>
                </a:schemeClr>
              </a:solidFill>
              <a:latin typeface="Gill Sans MT" charset="0"/>
              <a:ea typeface="+mn-ea"/>
              <a:cs typeface="+mn-cs"/>
            </a:endParaRP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S"/>
              <a:defRPr/>
            </a:pP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charset="0"/>
                <a:ea typeface="+mn-ea"/>
              </a:rPr>
              <a:t> Líquido Pleural</a:t>
            </a:r>
          </a:p>
          <a:p>
            <a:pPr lvl="2" eaLnBrk="1" fontAlgn="auto" hangingPunct="1">
              <a:spcAft>
                <a:spcPts val="0"/>
              </a:spcAft>
              <a:buFont typeface="Wingdings" pitchFamily="2" charset="2"/>
              <a:buChar char="S"/>
              <a:defRPr/>
            </a:pP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charset="0"/>
                <a:ea typeface="+mn-ea"/>
              </a:rPr>
              <a:t>TG 63</a:t>
            </a:r>
          </a:p>
          <a:p>
            <a:pPr lvl="2" eaLnBrk="1" fontAlgn="auto" hangingPunct="1">
              <a:spcAft>
                <a:spcPts val="0"/>
              </a:spcAft>
              <a:buFont typeface="Wingdings" pitchFamily="2" charset="2"/>
              <a:buChar char="S"/>
              <a:defRPr/>
            </a:pP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charset="0"/>
                <a:ea typeface="+mn-ea"/>
              </a:rPr>
              <a:t>Leucocitos 92000</a:t>
            </a:r>
          </a:p>
          <a:p>
            <a:pPr lvl="2" eaLnBrk="1" fontAlgn="auto" hangingPunct="1">
              <a:spcAft>
                <a:spcPts val="0"/>
              </a:spcAft>
              <a:buFont typeface="Wingdings" pitchFamily="2" charset="2"/>
              <a:buChar char="S"/>
              <a:defRPr/>
            </a:pP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charset="0"/>
                <a:ea typeface="+mn-ea"/>
              </a:rPr>
              <a:t>GR 78400</a:t>
            </a:r>
          </a:p>
          <a:p>
            <a:pPr lvl="2" eaLnBrk="1" fontAlgn="auto" hangingPunct="1">
              <a:spcAft>
                <a:spcPts val="0"/>
              </a:spcAft>
              <a:buFont typeface="Wingdings" pitchFamily="2" charset="2"/>
              <a:buChar char="S"/>
              <a:defRPr/>
            </a:pP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charset="0"/>
                <a:ea typeface="+mn-ea"/>
              </a:rPr>
              <a:t>PMN 98%</a:t>
            </a:r>
          </a:p>
          <a:p>
            <a:pPr lvl="2" eaLnBrk="1" fontAlgn="auto" hangingPunct="1">
              <a:spcAft>
                <a:spcPts val="0"/>
              </a:spcAft>
              <a:buFont typeface="Wingdings" pitchFamily="2" charset="2"/>
              <a:buChar char="S"/>
              <a:defRPr/>
            </a:pP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charset="0"/>
                <a:ea typeface="+mn-ea"/>
              </a:rPr>
              <a:t>MN 2%</a:t>
            </a:r>
          </a:p>
          <a:p>
            <a:pPr lvl="2" eaLnBrk="1" fontAlgn="auto" hangingPunct="1">
              <a:spcAft>
                <a:spcPts val="0"/>
              </a:spcAft>
              <a:buFont typeface="Wingdings" pitchFamily="2" charset="2"/>
              <a:buChar char="S"/>
              <a:defRPr/>
            </a:pP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charset="0"/>
                <a:ea typeface="+mn-ea"/>
              </a:rPr>
              <a:t>pH 6,92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>
          <a:ln>
            <a:solidFill>
              <a:srgbClr val="3366FF"/>
            </a:solidFill>
          </a:ln>
        </p:spPr>
        <p:txBody>
          <a:bodyPr/>
          <a:lstStyle/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Interpretación del líquido: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37734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/>
              <a:t>Caso clínico 1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ln>
            <a:solidFill>
              <a:srgbClr val="3366FF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Si al 4º día este paciente continúa con fiebre. </a:t>
            </a:r>
          </a:p>
          <a:p>
            <a:pPr marL="514350" indent="-514350">
              <a:buAutoNum type="arabicPeriod"/>
            </a:pPr>
            <a:r>
              <a:rPr lang="es-ES" dirty="0"/>
              <a:t>¿ En que pensaría?</a:t>
            </a:r>
          </a:p>
          <a:p>
            <a:pPr marL="514350" indent="-514350">
              <a:buAutoNum type="arabicPeriod"/>
            </a:pPr>
            <a:r>
              <a:rPr lang="es-ES" dirty="0"/>
              <a:t>¿ Cuál sería su conducta?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8520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sz="4400" dirty="0">
                <a:solidFill>
                  <a:prstClr val="black"/>
                </a:solidFill>
                <a:ea typeface="+mj-ea"/>
                <a:cs typeface="+mj-cs"/>
              </a:rPr>
              <a:t>Caso clínico 2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2445659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>
                <a:solidFill>
                  <a:prstClr val="black"/>
                </a:solidFill>
              </a:rPr>
              <a:t>Caso clínico 2</a:t>
            </a:r>
            <a:endParaRPr lang="es-ES" dirty="0">
              <a:latin typeface="Calisto MT" charset="0"/>
            </a:endParaRPr>
          </a:p>
        </p:txBody>
      </p:sp>
      <p:sp>
        <p:nvSpPr>
          <p:cNvPr id="64514" name="Marcador de contenido 2"/>
          <p:cNvSpPr>
            <a:spLocks noGrp="1"/>
          </p:cNvSpPr>
          <p:nvPr>
            <p:ph idx="1"/>
          </p:nvPr>
        </p:nvSpPr>
        <p:spPr>
          <a:ln>
            <a:solidFill>
              <a:srgbClr val="3366FF"/>
            </a:solidFill>
          </a:ln>
        </p:spPr>
        <p:txBody>
          <a:bodyPr/>
          <a:lstStyle/>
          <a:p>
            <a:pPr eaLnBrk="1" hangingPunct="1"/>
            <a:r>
              <a:rPr lang="es-ES" dirty="0">
                <a:latin typeface="Gill Sans MT" charset="0"/>
              </a:rPr>
              <a:t>Escolar de 7 años</a:t>
            </a:r>
          </a:p>
          <a:p>
            <a:pPr eaLnBrk="1" hangingPunct="1"/>
            <a:r>
              <a:rPr lang="es-ES" dirty="0">
                <a:latin typeface="Gill Sans MT" charset="0"/>
              </a:rPr>
              <a:t>MC (febrero): fiebre de 4 días de evolución de 38.5ºC, tos aislada que aumenta en la últimas 24hrs. Buen estado general</a:t>
            </a:r>
          </a:p>
          <a:p>
            <a:pPr eaLnBrk="1" hangingPunct="1"/>
            <a:r>
              <a:rPr lang="es-ES" dirty="0">
                <a:latin typeface="Gill Sans MT" charset="0"/>
              </a:rPr>
              <a:t>Antecedentes: sana</a:t>
            </a:r>
          </a:p>
          <a:p>
            <a:pPr eaLnBrk="1" hangingPunct="1"/>
            <a:r>
              <a:rPr lang="es-ES" dirty="0">
                <a:latin typeface="Gill Sans MT" charset="0"/>
              </a:rPr>
              <a:t>Al examen: </a:t>
            </a:r>
            <a:r>
              <a:rPr lang="es-ES" dirty="0" err="1">
                <a:latin typeface="Gill Sans MT" charset="0"/>
              </a:rPr>
              <a:t>afebril</a:t>
            </a:r>
            <a:r>
              <a:rPr lang="es-ES" dirty="0">
                <a:latin typeface="Gill Sans MT" charset="0"/>
              </a:rPr>
              <a:t>, sin </a:t>
            </a:r>
            <a:r>
              <a:rPr lang="es-ES" dirty="0" err="1">
                <a:latin typeface="Gill Sans MT" charset="0"/>
              </a:rPr>
              <a:t>dif</a:t>
            </a:r>
            <a:r>
              <a:rPr lang="es-ES" dirty="0">
                <a:latin typeface="Gill Sans MT" charset="0"/>
              </a:rPr>
              <a:t>. respiratoria</a:t>
            </a:r>
          </a:p>
          <a:p>
            <a:pPr marL="0" indent="0" eaLnBrk="1" hangingPunct="1">
              <a:buNone/>
            </a:pPr>
            <a:r>
              <a:rPr lang="es-ES" dirty="0">
                <a:latin typeface="Gill Sans MT" charset="0"/>
              </a:rPr>
              <a:t>	MP+ crépitos tercio derecho superior y 	sibilancias aisladas</a:t>
            </a:r>
          </a:p>
        </p:txBody>
      </p:sp>
    </p:spTree>
    <p:extLst>
      <p:ext uri="{BB962C8B-B14F-4D97-AF65-F5344CB8AC3E}">
        <p14:creationId xmlns:p14="http://schemas.microsoft.com/office/powerpoint/2010/main" val="2561838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/>
              <a:t>Caso clínico 1</a:t>
            </a:r>
          </a:p>
        </p:txBody>
      </p:sp>
      <p:sp>
        <p:nvSpPr>
          <p:cNvPr id="67586" name="Marcador de contenido 2"/>
          <p:cNvSpPr>
            <a:spLocks noGrp="1"/>
          </p:cNvSpPr>
          <p:nvPr>
            <p:ph sz="half" idx="1"/>
          </p:nvPr>
        </p:nvSpPr>
        <p:spPr>
          <a:ln>
            <a:solidFill>
              <a:srgbClr val="3366FF"/>
            </a:solidFill>
          </a:ln>
        </p:spPr>
        <p:txBody>
          <a:bodyPr>
            <a:normAutofit/>
          </a:bodyPr>
          <a:lstStyle/>
          <a:p>
            <a:pPr eaLnBrk="1" hangingPunct="1"/>
            <a:endParaRPr lang="es-ES_tradnl" dirty="0">
              <a:latin typeface="Gill Sans MT" charset="0"/>
            </a:endParaRPr>
          </a:p>
          <a:p>
            <a:pPr eaLnBrk="1" hangingPunct="1"/>
            <a:endParaRPr lang="es-ES_tradnl" dirty="0">
              <a:latin typeface="Gill Sans MT" charset="0"/>
            </a:endParaRPr>
          </a:p>
          <a:p>
            <a:pPr eaLnBrk="1" hangingPunct="1"/>
            <a:r>
              <a:rPr lang="es-ES_tradnl" dirty="0">
                <a:latin typeface="Gill Sans MT" charset="0"/>
              </a:rPr>
              <a:t>RSH, 5 años 7 meses, sexo masculino</a:t>
            </a:r>
          </a:p>
          <a:p>
            <a:pPr eaLnBrk="1" hangingPunct="1"/>
            <a:r>
              <a:rPr lang="es-ES_tradnl" dirty="0">
                <a:latin typeface="Gill Sans MT" charset="0"/>
              </a:rPr>
              <a:t> Sin antecedentes mórbidos de importancia, personales ni familiares</a:t>
            </a:r>
          </a:p>
          <a:p>
            <a:pPr eaLnBrk="1" hangingPunct="1"/>
            <a:endParaRPr lang="es-ES_tradnl" dirty="0">
              <a:latin typeface="Gill Sans MT" charset="0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ln>
            <a:solidFill>
              <a:srgbClr val="3366FF"/>
            </a:solidFill>
          </a:ln>
        </p:spPr>
        <p:txBody>
          <a:bodyPr>
            <a:normAutofit/>
          </a:bodyPr>
          <a:lstStyle/>
          <a:p>
            <a:endParaRPr lang="es-ES_tradnl" dirty="0">
              <a:latin typeface="Gill Sans MT" charset="0"/>
            </a:endParaRPr>
          </a:p>
          <a:p>
            <a:endParaRPr lang="es-ES_tradnl" dirty="0">
              <a:latin typeface="Gill Sans MT" charset="0"/>
            </a:endParaRPr>
          </a:p>
          <a:p>
            <a:r>
              <a:rPr lang="es-ES_tradnl" dirty="0">
                <a:latin typeface="Gill Sans MT" charset="0"/>
              </a:rPr>
              <a:t>MC: 3 días de fiebre hasta 39.5ºC, dolor abdominal y tos las últimas 24 </a:t>
            </a:r>
            <a:r>
              <a:rPr lang="es-ES_tradnl" dirty="0" err="1">
                <a:latin typeface="Gill Sans MT" charset="0"/>
              </a:rPr>
              <a:t>hr.s</a:t>
            </a:r>
            <a:r>
              <a:rPr lang="es-ES_tradnl" dirty="0">
                <a:latin typeface="Gill Sans MT" charset="0"/>
              </a:rPr>
              <a:t> No refiere diarrea, ni vómitos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218089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>
              <a:latin typeface="Calisto MT" charset="0"/>
            </a:endParaRPr>
          </a:p>
        </p:txBody>
      </p:sp>
      <p:pic>
        <p:nvPicPr>
          <p:cNvPr id="65538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726" r="-26726"/>
          <a:stretch>
            <a:fillRect/>
          </a:stretch>
        </p:blipFill>
        <p:spPr>
          <a:xfrm>
            <a:off x="-710256" y="1607108"/>
            <a:ext cx="6596063" cy="4221162"/>
          </a:xfrm>
          <a:ln>
            <a:solidFill>
              <a:srgbClr val="3366FF"/>
            </a:solidFill>
          </a:ln>
        </p:spPr>
      </p:pic>
      <p:pic>
        <p:nvPicPr>
          <p:cNvPr id="65539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463" y="1607108"/>
            <a:ext cx="3716337" cy="4221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7156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>
                <a:solidFill>
                  <a:prstClr val="black"/>
                </a:solidFill>
              </a:rPr>
              <a:t>Caso clínico 2</a:t>
            </a:r>
            <a:endParaRPr lang="es-ES" dirty="0">
              <a:latin typeface="Calisto MT" charset="0"/>
            </a:endParaRPr>
          </a:p>
        </p:txBody>
      </p:sp>
      <p:sp>
        <p:nvSpPr>
          <p:cNvPr id="52226" name="Marcador de contenido 2"/>
          <p:cNvSpPr>
            <a:spLocks noGrp="1"/>
          </p:cNvSpPr>
          <p:nvPr>
            <p:ph idx="1"/>
          </p:nvPr>
        </p:nvSpPr>
        <p:spPr>
          <a:ln>
            <a:solidFill>
              <a:srgbClr val="3366FF"/>
            </a:solidFill>
          </a:ln>
        </p:spPr>
        <p:txBody>
          <a:bodyPr rtlCol="0">
            <a:normAutofit/>
          </a:bodyPr>
          <a:lstStyle/>
          <a:p>
            <a:pPr marL="596900" indent="-514350" eaLnBrk="1" fontAlgn="auto" hangingPunct="1">
              <a:spcAft>
                <a:spcPts val="0"/>
              </a:spcAft>
              <a:buFont typeface="Wingdings 2" charset="0"/>
              <a:buAutoNum type="arabicPeriod"/>
              <a:defRPr/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charset="0"/>
                <a:ea typeface="+mn-ea"/>
                <a:cs typeface="+mn-cs"/>
              </a:rPr>
              <a:t>Diagnóstico </a:t>
            </a:r>
          </a:p>
          <a:p>
            <a:pPr marL="596900" indent="-514350" eaLnBrk="1" fontAlgn="auto" hangingPunct="1">
              <a:spcAft>
                <a:spcPts val="0"/>
              </a:spcAft>
              <a:buFont typeface="Wingdings 2" charset="0"/>
              <a:buAutoNum type="arabicPeriod"/>
              <a:defRPr/>
            </a:pPr>
            <a:endParaRPr lang="es-ES" dirty="0">
              <a:solidFill>
                <a:schemeClr val="tx1">
                  <a:lumMod val="65000"/>
                  <a:lumOff val="35000"/>
                </a:schemeClr>
              </a:solidFill>
              <a:latin typeface="Gill Sans MT" charset="0"/>
              <a:ea typeface="+mn-ea"/>
              <a:cs typeface="+mn-cs"/>
            </a:endParaRPr>
          </a:p>
          <a:p>
            <a:pPr marL="596900" indent="-514350" eaLnBrk="1" fontAlgn="auto" hangingPunct="1">
              <a:spcAft>
                <a:spcPts val="0"/>
              </a:spcAft>
              <a:buFont typeface="Wingdings 2" charset="0"/>
              <a:buAutoNum type="arabicPeriod"/>
              <a:defRPr/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charset="0"/>
                <a:ea typeface="+mn-ea"/>
                <a:cs typeface="+mn-cs"/>
              </a:rPr>
              <a:t>Etiologías</a:t>
            </a:r>
          </a:p>
          <a:p>
            <a:pPr marL="596900" indent="-514350" eaLnBrk="1" fontAlgn="auto" hangingPunct="1">
              <a:spcAft>
                <a:spcPts val="0"/>
              </a:spcAft>
              <a:buFont typeface="Wingdings 2" charset="0"/>
              <a:buAutoNum type="arabicPeriod"/>
              <a:defRPr/>
            </a:pPr>
            <a:endParaRPr lang="es-ES" dirty="0">
              <a:solidFill>
                <a:schemeClr val="tx1">
                  <a:lumMod val="65000"/>
                  <a:lumOff val="35000"/>
                </a:schemeClr>
              </a:solidFill>
              <a:latin typeface="Gill Sans MT" charset="0"/>
              <a:ea typeface="+mn-ea"/>
              <a:cs typeface="+mn-cs"/>
            </a:endParaRPr>
          </a:p>
          <a:p>
            <a:pPr marL="596900" indent="-514350" eaLnBrk="1" fontAlgn="auto" hangingPunct="1">
              <a:spcAft>
                <a:spcPts val="0"/>
              </a:spcAft>
              <a:buFont typeface="Wingdings 2" charset="0"/>
              <a:buAutoNum type="arabicPeriod"/>
              <a:defRPr/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charset="0"/>
                <a:ea typeface="+mn-ea"/>
                <a:cs typeface="+mn-cs"/>
              </a:rPr>
              <a:t>Exámenes</a:t>
            </a:r>
          </a:p>
          <a:p>
            <a:pPr marL="596900" indent="-514350" eaLnBrk="1" fontAlgn="auto" hangingPunct="1">
              <a:spcAft>
                <a:spcPts val="0"/>
              </a:spcAft>
              <a:buFont typeface="Wingdings 2" charset="0"/>
              <a:buAutoNum type="arabicPeriod"/>
              <a:defRPr/>
            </a:pPr>
            <a:endParaRPr lang="es-ES" dirty="0">
              <a:solidFill>
                <a:schemeClr val="tx1">
                  <a:lumMod val="65000"/>
                  <a:lumOff val="35000"/>
                </a:schemeClr>
              </a:solidFill>
              <a:latin typeface="Gill Sans MT" charset="0"/>
              <a:ea typeface="+mn-ea"/>
              <a:cs typeface="+mn-cs"/>
            </a:endParaRPr>
          </a:p>
          <a:p>
            <a:pPr marL="596900" indent="-514350" eaLnBrk="1" fontAlgn="auto" hangingPunct="1">
              <a:spcAft>
                <a:spcPts val="0"/>
              </a:spcAft>
              <a:buFont typeface="Wingdings 2" charset="0"/>
              <a:buAutoNum type="arabicPeriod"/>
              <a:defRPr/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charset="0"/>
                <a:ea typeface="+mn-ea"/>
                <a:cs typeface="+mn-cs"/>
              </a:rPr>
              <a:t>Tratamiento</a:t>
            </a:r>
          </a:p>
        </p:txBody>
      </p:sp>
    </p:spTree>
    <p:extLst>
      <p:ext uri="{BB962C8B-B14F-4D97-AF65-F5344CB8AC3E}">
        <p14:creationId xmlns:p14="http://schemas.microsoft.com/office/powerpoint/2010/main" val="1614712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/>
              <a:t>Caso clínico 1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half" idx="1"/>
          </p:nvPr>
        </p:nvSpPr>
        <p:spPr>
          <a:ln>
            <a:solidFill>
              <a:srgbClr val="3366FF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¿ Qué otros aspectos sería importante interrogar en la anamnesis?</a:t>
            </a:r>
          </a:p>
        </p:txBody>
      </p:sp>
      <p:sp>
        <p:nvSpPr>
          <p:cNvPr id="2" name="Marcador de contenido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1803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l">
              <a:defRPr/>
            </a:pPr>
            <a:r>
              <a:rPr lang="es-ES" dirty="0"/>
              <a:t>Caso clínico 1</a:t>
            </a:r>
            <a:endParaRPr lang="es-ES_tradnl" dirty="0">
              <a:solidFill>
                <a:schemeClr val="tx2">
                  <a:satMod val="13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70658" name="Marcador de contenido 2"/>
          <p:cNvSpPr>
            <a:spLocks noGrp="1"/>
          </p:cNvSpPr>
          <p:nvPr>
            <p:ph idx="1"/>
          </p:nvPr>
        </p:nvSpPr>
        <p:spPr>
          <a:ln>
            <a:solidFill>
              <a:srgbClr val="3366FF"/>
            </a:solidFill>
          </a:ln>
        </p:spPr>
        <p:txBody>
          <a:bodyPr/>
          <a:lstStyle/>
          <a:p>
            <a:pPr eaLnBrk="1" hangingPunct="1"/>
            <a:r>
              <a:rPr lang="es-ES_tradnl" dirty="0">
                <a:latin typeface="Gill Sans MT" charset="0"/>
              </a:rPr>
              <a:t>Es evaluado por usted en el SU:</a:t>
            </a:r>
          </a:p>
          <a:p>
            <a:pPr marL="0" indent="0" eaLnBrk="1" hangingPunct="1">
              <a:buNone/>
            </a:pPr>
            <a:r>
              <a:rPr lang="es-ES_tradnl" dirty="0">
                <a:latin typeface="Gill Sans MT" charset="0"/>
              </a:rPr>
              <a:t>	- </a:t>
            </a:r>
            <a:r>
              <a:rPr lang="es-ES_tradnl" dirty="0" err="1">
                <a:latin typeface="Gill Sans MT" charset="0"/>
              </a:rPr>
              <a:t>Tª</a:t>
            </a:r>
            <a:r>
              <a:rPr lang="es-ES_tradnl" dirty="0">
                <a:latin typeface="Gill Sans MT" charset="0"/>
              </a:rPr>
              <a:t> 39ºC, FC 128x’, FR35x’,  saturando 96%</a:t>
            </a:r>
          </a:p>
          <a:p>
            <a:pPr marL="0" indent="0" eaLnBrk="1" hangingPunct="1">
              <a:buNone/>
            </a:pPr>
            <a:r>
              <a:rPr lang="es-ES_tradnl" dirty="0">
                <a:latin typeface="Gill Sans MT" charset="0"/>
              </a:rPr>
              <a:t>	- Decaído, levemente pálido</a:t>
            </a:r>
          </a:p>
          <a:p>
            <a:pPr marL="0" indent="0" eaLnBrk="1" hangingPunct="1">
              <a:buNone/>
            </a:pPr>
            <a:r>
              <a:rPr lang="es-ES_tradnl" dirty="0">
                <a:latin typeface="Gill Sans MT" charset="0"/>
              </a:rPr>
              <a:t>	- Mucosas rosadas y bien hidratado</a:t>
            </a:r>
          </a:p>
          <a:p>
            <a:pPr marL="0" indent="0" eaLnBrk="1" hangingPunct="1">
              <a:buNone/>
            </a:pPr>
            <a:r>
              <a:rPr lang="es-ES_tradnl" dirty="0">
                <a:latin typeface="Gill Sans MT" charset="0"/>
              </a:rPr>
              <a:t>	- MP+ disminuido levemente en ambas bases</a:t>
            </a:r>
          </a:p>
          <a:p>
            <a:pPr marL="0" indent="0" eaLnBrk="1" hangingPunct="1">
              <a:buNone/>
            </a:pPr>
            <a:r>
              <a:rPr lang="es-ES_tradnl" dirty="0">
                <a:latin typeface="Gill Sans MT" charset="0"/>
              </a:rPr>
              <a:t>	- Abdomen: blando depresible e indoloro 			RHA+</a:t>
            </a:r>
          </a:p>
        </p:txBody>
      </p:sp>
    </p:spTree>
    <p:extLst>
      <p:ext uri="{BB962C8B-B14F-4D97-AF65-F5344CB8AC3E}">
        <p14:creationId xmlns:p14="http://schemas.microsoft.com/office/powerpoint/2010/main" val="3153532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/>
              <a:t>Caso clínico 1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ln>
            <a:solidFill>
              <a:srgbClr val="3366FF"/>
            </a:solidFill>
          </a:ln>
        </p:spPr>
        <p:txBody>
          <a:bodyPr/>
          <a:lstStyle/>
          <a:p>
            <a:endParaRPr lang="es-ES" dirty="0"/>
          </a:p>
          <a:p>
            <a:endParaRPr lang="es-ES" dirty="0"/>
          </a:p>
          <a:p>
            <a:r>
              <a:rPr lang="es-ES" dirty="0"/>
              <a:t>¿ Qué otro aspecto al examen físico sería importante consignar?</a:t>
            </a:r>
          </a:p>
          <a:p>
            <a:pPr marL="0" indent="0">
              <a:buNone/>
            </a:pPr>
            <a:r>
              <a:rPr lang="es-ES" dirty="0"/>
              <a:t>	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1075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/>
              <a:t>Caso clínico 1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ln>
            <a:solidFill>
              <a:srgbClr val="3366FF"/>
            </a:solidFill>
          </a:ln>
        </p:spPr>
        <p:txBody>
          <a:bodyPr/>
          <a:lstStyle/>
          <a:p>
            <a:endParaRPr lang="es-ES" dirty="0"/>
          </a:p>
          <a:p>
            <a:endParaRPr lang="es-ES" dirty="0"/>
          </a:p>
          <a:p>
            <a:r>
              <a:rPr lang="es-ES" dirty="0"/>
              <a:t>¿ Cuáles elementos serían importantes interrogar dentro de la de la anamnesis remota?</a:t>
            </a:r>
          </a:p>
          <a:p>
            <a:pPr marL="0" indent="0">
              <a:buNone/>
            </a:pPr>
            <a:r>
              <a:rPr lang="es-ES" dirty="0"/>
              <a:t>	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3509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/>
              <a:t>Caso clínico 1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ln>
            <a:solidFill>
              <a:srgbClr val="3366FF"/>
            </a:solidFill>
          </a:ln>
        </p:spPr>
        <p:txBody>
          <a:bodyPr/>
          <a:lstStyle/>
          <a:p>
            <a:endParaRPr lang="es-ES" dirty="0"/>
          </a:p>
          <a:p>
            <a:endParaRPr lang="es-ES" dirty="0"/>
          </a:p>
          <a:p>
            <a:r>
              <a:rPr lang="es-ES" dirty="0"/>
              <a:t>Solicitaría algún examen?, cuál y por qué?</a:t>
            </a:r>
          </a:p>
          <a:p>
            <a:pPr marL="0" indent="0">
              <a:buNone/>
            </a:pPr>
            <a:r>
              <a:rPr lang="es-ES" dirty="0"/>
              <a:t>	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37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dirty="0">
                <a:solidFill>
                  <a:schemeClr val="tx2">
                    <a:satMod val="130000"/>
                  </a:schemeClr>
                </a:solidFill>
                <a:ea typeface="+mj-ea"/>
                <a:cs typeface="+mj-cs"/>
              </a:rPr>
              <a:t>Radiografía  (ingreso)</a:t>
            </a:r>
          </a:p>
        </p:txBody>
      </p:sp>
      <p:pic>
        <p:nvPicPr>
          <p:cNvPr id="71682" name="Marcador de contenido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4" r="26069" b="7324"/>
          <a:stretch/>
        </p:blipFill>
        <p:spPr>
          <a:xfrm>
            <a:off x="86910" y="1145170"/>
            <a:ext cx="4326358" cy="5309418"/>
          </a:xfrm>
          <a:ln>
            <a:solidFill>
              <a:srgbClr val="3366FF"/>
            </a:solidFill>
          </a:ln>
        </p:spPr>
      </p:pic>
      <p:pic>
        <p:nvPicPr>
          <p:cNvPr id="4" name="Marcador de contenido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3" t="15862" r="31186" b="17453"/>
          <a:stretch/>
        </p:blipFill>
        <p:spPr>
          <a:xfrm>
            <a:off x="4413268" y="1145170"/>
            <a:ext cx="4579807" cy="5309418"/>
          </a:xfrm>
          <a:prstGeom prst="rect">
            <a:avLst/>
          </a:prstGeom>
          <a:ln>
            <a:solidFill>
              <a:srgbClr val="3366FF"/>
            </a:solidFill>
          </a:ln>
        </p:spPr>
      </p:pic>
    </p:spTree>
    <p:extLst>
      <p:ext uri="{BB962C8B-B14F-4D97-AF65-F5344CB8AC3E}">
        <p14:creationId xmlns:p14="http://schemas.microsoft.com/office/powerpoint/2010/main" val="4284953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/>
              <a:t>Caso clínico 1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half" idx="1"/>
          </p:nvPr>
        </p:nvSpPr>
        <p:spPr>
          <a:ln>
            <a:solidFill>
              <a:srgbClr val="3366FF"/>
            </a:solidFill>
          </a:ln>
        </p:spPr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7" name="Marcador de contenido 6"/>
          <p:cNvSpPr>
            <a:spLocks noGrp="1"/>
          </p:cNvSpPr>
          <p:nvPr>
            <p:ph sz="half" idx="2"/>
          </p:nvPr>
        </p:nvSpPr>
        <p:spPr>
          <a:ln>
            <a:solidFill>
              <a:srgbClr val="3366FF"/>
            </a:solidFill>
          </a:ln>
        </p:spPr>
        <p:txBody>
          <a:bodyPr>
            <a:normAutofit/>
          </a:bodyPr>
          <a:lstStyle/>
          <a:p>
            <a:r>
              <a:rPr lang="es-ES" dirty="0"/>
              <a:t>Describa la Rx: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Marcador de contenido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4" b="7324"/>
          <a:stretch>
            <a:fillRect/>
          </a:stretch>
        </p:blipFill>
        <p:spPr>
          <a:xfrm>
            <a:off x="839616" y="2689501"/>
            <a:ext cx="3397112" cy="217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6712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411</Words>
  <Application>Microsoft Office PowerPoint</Application>
  <PresentationFormat>Presentación en pantalla (4:3)</PresentationFormat>
  <Paragraphs>92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Calisto MT</vt:lpstr>
      <vt:lpstr>Gill Sans MT</vt:lpstr>
      <vt:lpstr>Wingdings</vt:lpstr>
      <vt:lpstr>Wingdings 2</vt:lpstr>
      <vt:lpstr>Tema de Office</vt:lpstr>
      <vt:lpstr>Neumonia Casos clínicos internos   * Material para internos</vt:lpstr>
      <vt:lpstr>Caso clínico 1</vt:lpstr>
      <vt:lpstr>Caso clínico 1</vt:lpstr>
      <vt:lpstr>Caso clínico 1</vt:lpstr>
      <vt:lpstr>Caso clínico 1</vt:lpstr>
      <vt:lpstr>Caso clínico 1</vt:lpstr>
      <vt:lpstr>Caso clínico 1</vt:lpstr>
      <vt:lpstr>Radiografía  (ingreso)</vt:lpstr>
      <vt:lpstr>Caso clínico 1</vt:lpstr>
      <vt:lpstr>Caso clínico 1</vt:lpstr>
      <vt:lpstr>Caso clínico 1</vt:lpstr>
      <vt:lpstr>Caso clínico 1</vt:lpstr>
      <vt:lpstr>Presentación de PowerPoint</vt:lpstr>
      <vt:lpstr>Caso clínico 1</vt:lpstr>
      <vt:lpstr>Caso clínico 1</vt:lpstr>
      <vt:lpstr>Caso clínico 1</vt:lpstr>
      <vt:lpstr>Caso clínico 1</vt:lpstr>
      <vt:lpstr>Presentación de PowerPoint</vt:lpstr>
      <vt:lpstr>Caso clínico 2</vt:lpstr>
      <vt:lpstr>Presentación de PowerPoint</vt:lpstr>
      <vt:lpstr>Caso clínico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Neumonia Casos clínicos internos   * Material para docente</dc:title>
  <dc:creator>Javiera</dc:creator>
  <cp:lastModifiedBy>Cote</cp:lastModifiedBy>
  <cp:revision>4</cp:revision>
  <dcterms:created xsi:type="dcterms:W3CDTF">2020-06-07T22:40:02Z</dcterms:created>
  <dcterms:modified xsi:type="dcterms:W3CDTF">2021-06-21T21:23:19Z</dcterms:modified>
</cp:coreProperties>
</file>