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31" r:id="rId2"/>
    <p:sldId id="333" r:id="rId3"/>
    <p:sldId id="364" r:id="rId4"/>
    <p:sldId id="335" r:id="rId5"/>
    <p:sldId id="261" r:id="rId6"/>
    <p:sldId id="275" r:id="rId7"/>
    <p:sldId id="277" r:id="rId8"/>
    <p:sldId id="287" r:id="rId9"/>
    <p:sldId id="292" r:id="rId10"/>
    <p:sldId id="302" r:id="rId11"/>
    <p:sldId id="341" r:id="rId12"/>
    <p:sldId id="342" r:id="rId13"/>
    <p:sldId id="343" r:id="rId14"/>
    <p:sldId id="344" r:id="rId15"/>
    <p:sldId id="347" r:id="rId16"/>
    <p:sldId id="355" r:id="rId17"/>
    <p:sldId id="356" r:id="rId18"/>
    <p:sldId id="361" r:id="rId19"/>
    <p:sldId id="362" r:id="rId20"/>
    <p:sldId id="365" r:id="rId21"/>
    <p:sldId id="358" r:id="rId2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39"/>
    <p:restoredTop sz="94646"/>
  </p:normalViewPr>
  <p:slideViewPr>
    <p:cSldViewPr snapToGrid="0" snapToObjects="1">
      <p:cViewPr varScale="1">
        <p:scale>
          <a:sx n="72" d="100"/>
          <a:sy n="72" d="100"/>
        </p:scale>
        <p:origin x="3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42FD2-776E-6947-A2A3-82E93895246B}" type="datetimeFigureOut">
              <a:rPr lang="es-ES_tradnl" smtClean="0"/>
              <a:t>04/06/2020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6223-5B91-4243-BBDB-19A8C2D9E1D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469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5C35F0-B5B2-8E48-8A0A-A76DAE82C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50FC9F-97CA-2B49-9F5D-07EEB0303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FE4F85-DE6D-CF4E-B550-80A088E45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E09D1D-3C8E-8247-81E1-38886CB8F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0DB34B-CCE8-364C-A2D6-0B2BBFBC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918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E6ADC-3F06-D24F-BA1C-417E05B4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86A245-D284-9C4D-B90F-91E894381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429800-2FAB-E446-99BC-2511B5CE2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E9251E-33A0-6343-A8EA-F2CFA0A5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75EE87-39F4-2042-AECE-9ECAD285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620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229C23-D2E4-DB44-AC84-11C46BCCB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42CEEE-37A2-A34D-9711-D2D421445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1046F7-9FBF-F242-80CC-55C62D17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7BB3CD-7E6B-E745-9B32-E65552674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238E25-271F-D544-A236-3335487B9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329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1D0EB-D738-6242-8BC6-E4AECD8C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23834D-814D-F14B-BCF8-F867BA1CE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D59558-88B5-CB43-8402-FC58A90D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ADD727-4639-BB4A-ABA5-D333AC65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41EF73-FC60-E548-A808-9518FB38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929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E40E4F-AC15-D742-86AB-90F03149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BD0701-FE44-CD4F-8041-21E329B0B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B90A92-7EDE-4342-94F4-0DB6CF7AD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CD7F06-EEE0-0D4B-9849-4B2AB4EB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7FDEA2-1EF1-E14D-8C4B-494BDAC93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141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5CB30-5CC1-654C-A505-0AA87175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E1A0DA-BC3A-D247-8304-12F7A342F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99AF60-8B14-A348-A3BB-D862B352F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A1ED16-ECD9-4840-82C9-76B37AA49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3208E6-3E88-5A4B-8C03-50F4E6A4E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AA351B-B8C6-1A48-B520-B8F0103E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408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DF0CA0-C567-0B43-90EE-F96734F9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A1A4C1-DA96-744D-816E-E30C03F3A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0BF9FE-E86E-674C-9B89-6FD0E5927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B1A2AB8-BF62-F04C-A703-562EFB833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4471EC4-178B-3247-B1FC-2AFAEC10F2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CDD92B-F6E9-E045-8785-BE7FB09D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E809C4B-114D-A142-8500-04AA9F20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F30C584-5A99-7541-BDF0-31D2BC77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699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3679D3-DBD2-F446-A2B0-03B52428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944659-09DD-C34B-A9A7-523E2650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24F12F-EE94-ED48-AEE0-2CE7C579F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EEEAF63-8ED8-2C4A-9932-5777FB43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13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A3C7ACC-6193-B645-88C9-3D797713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BBA889-06C1-F642-91C1-CC32C184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FC8CB0-6078-1F4E-A6EB-D9B86A02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069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CEB22-DB07-C144-ABCA-3A25C437C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E567EE-69DE-9F45-AC06-41C83713B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3058894-4149-5B44-BDE8-4F1E2BEEE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CAB6BE-BC59-A145-A672-DF142CCE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9C6B0F-9614-A142-BE97-564ABC67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C1CFCB-10CC-A34D-9015-ABC8F0C2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842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8D2EBB-6DD6-0146-AEFA-7D774B00C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ED56708-EE91-5E49-B997-629600244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DCD7AB-EE8E-A049-ACCA-F2E27306D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CC3BF1-95A6-D745-987B-FB11E139F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702-EDAC-8544-8B76-0FAC0930B89C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9D8DA6-CDCE-B547-843C-D8C9C07F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5CE1FF-67BE-3F45-89C5-FA8C2E4E4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1625-09E8-654B-A196-D1FF6F130B7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436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B64030E-34FD-1142-961E-A423D9633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0CF7CE-7D8D-5246-868D-AE27846B5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27A645-4AC7-014C-AD74-7B642C231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81702-EDAC-8544-8B76-0FAC0930B89C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104BEE-EB01-644F-ABF5-091576ED2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5B1EB4-647F-5346-A60D-89A445ABC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E1625-09E8-654B-A196-D1FF6F130B7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915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Taller Obstrucción de vía aérea alta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 fontScale="85000" lnSpcReduction="20000"/>
          </a:bodyPr>
          <a:lstStyle/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dirty="0"/>
              <a:t>Universidad de Chile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dirty="0"/>
              <a:t>Departamento de Pediatría y Cirugía Infantil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s-ES_tradnl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2200" dirty="0"/>
              <a:t>Dr. Selim Abara E.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2200" dirty="0"/>
              <a:t>Unidad Broncopulmonar y Laboratorio de sueño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2200" dirty="0"/>
              <a:t>Hospital Dr. Exequiel González Cortés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s-ES_tradnl" sz="22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2200" dirty="0"/>
              <a:t>Junio 2020</a:t>
            </a:r>
          </a:p>
          <a:p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600" y="4809490"/>
            <a:ext cx="1428400" cy="193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7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63930" y="2442845"/>
            <a:ext cx="10515600" cy="1797685"/>
          </a:xfrm>
        </p:spPr>
        <p:txBody>
          <a:bodyPr>
            <a:normAutofit/>
          </a:bodyPr>
          <a:lstStyle/>
          <a:p>
            <a:r>
              <a:rPr lang="es-ES_tradnl" sz="3600" dirty="0"/>
              <a:t>¿Cuáles son los diagnósticos diferenciales de una Obstrucción aguda de Vía Aérea Alta?</a:t>
            </a:r>
          </a:p>
        </p:txBody>
      </p:sp>
    </p:spTree>
    <p:extLst>
      <p:ext uri="{BB962C8B-B14F-4D97-AF65-F5344CB8AC3E}">
        <p14:creationId xmlns:p14="http://schemas.microsoft.com/office/powerpoint/2010/main" val="38895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0" y="2209800"/>
            <a:ext cx="5638800" cy="2209800"/>
          </a:xfrm>
        </p:spPr>
        <p:txBody>
          <a:bodyPr/>
          <a:lstStyle/>
          <a:p>
            <a:r>
              <a:rPr lang="es-ES_tradnl" altLang="es-CL"/>
              <a:t>Obstrucción VA alta </a:t>
            </a:r>
            <a:br>
              <a:rPr lang="es-ES_tradnl" altLang="es-CL"/>
            </a:br>
            <a:r>
              <a:rPr lang="es-ES_tradnl" altLang="es-CL"/>
              <a:t>por cuerpo extraño</a:t>
            </a:r>
          </a:p>
        </p:txBody>
      </p:sp>
    </p:spTree>
    <p:extLst>
      <p:ext uri="{BB962C8B-B14F-4D97-AF65-F5344CB8AC3E}">
        <p14:creationId xmlns:p14="http://schemas.microsoft.com/office/powerpoint/2010/main" val="104188005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ítulo 1"/>
          <p:cNvSpPr>
            <a:spLocks noGrp="1"/>
          </p:cNvSpPr>
          <p:nvPr>
            <p:ph type="title"/>
          </p:nvPr>
        </p:nvSpPr>
        <p:spPr>
          <a:xfrm>
            <a:off x="3359151" y="333376"/>
            <a:ext cx="6589713" cy="1279525"/>
          </a:xfrm>
        </p:spPr>
        <p:txBody>
          <a:bodyPr>
            <a:normAutofit fontScale="90000"/>
          </a:bodyPr>
          <a:lstStyle/>
          <a:p>
            <a:r>
              <a:rPr lang="es-ES_tradnl" altLang="es-ES_tradnl"/>
              <a:t>Cuerpo extraño sobre las cuerdas vocales</a:t>
            </a:r>
          </a:p>
        </p:txBody>
      </p:sp>
      <p:pic>
        <p:nvPicPr>
          <p:cNvPr id="5017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35"/>
          <a:stretch>
            <a:fillRect/>
          </a:stretch>
        </p:blipFill>
        <p:spPr bwMode="auto">
          <a:xfrm>
            <a:off x="2936128" y="1557006"/>
            <a:ext cx="446405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8483226" y="2392830"/>
            <a:ext cx="3546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Objeto extraño de plástico </a:t>
            </a:r>
          </a:p>
          <a:p>
            <a:r>
              <a:rPr lang="es-ES_tradnl" sz="2400" dirty="0"/>
              <a:t>en área </a:t>
            </a:r>
            <a:r>
              <a:rPr lang="es-ES_tradnl" sz="2400" dirty="0" err="1"/>
              <a:t>supraglótica</a:t>
            </a:r>
            <a:endParaRPr lang="es-ES_tradnl" sz="2400" dirty="0"/>
          </a:p>
        </p:txBody>
      </p:sp>
      <p:cxnSp>
        <p:nvCxnSpPr>
          <p:cNvPr id="4" name="Conector recto de flecha 3"/>
          <p:cNvCxnSpPr>
            <a:stCxn id="2" idx="1"/>
          </p:cNvCxnSpPr>
          <p:nvPr/>
        </p:nvCxnSpPr>
        <p:spPr>
          <a:xfrm flipH="1">
            <a:off x="5271247" y="2808329"/>
            <a:ext cx="3211979" cy="163912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9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4035" y="1992219"/>
            <a:ext cx="10515600" cy="3171452"/>
          </a:xfrm>
        </p:spPr>
        <p:txBody>
          <a:bodyPr>
            <a:normAutofit/>
          </a:bodyPr>
          <a:lstStyle/>
          <a:p>
            <a:r>
              <a:rPr lang="es-ES_tradnl" dirty="0"/>
              <a:t>Frente a una obstrucción aguda de la Vía Aérea alta</a:t>
            </a:r>
            <a:r>
              <a:rPr lang="mr-IN" dirty="0"/>
              <a:t>…</a:t>
            </a:r>
            <a:br>
              <a:rPr lang="es-ES" dirty="0"/>
            </a:br>
            <a:r>
              <a:rPr lang="es-ES" sz="4000" dirty="0">
                <a:solidFill>
                  <a:srgbClr val="0070C0"/>
                </a:solidFill>
              </a:rPr>
              <a:t>¿Cuándo sospecharía que se trata de un cuerpo extraño?</a:t>
            </a:r>
            <a:endParaRPr lang="es-ES_tradnl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08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A:\ova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6" y="69850"/>
            <a:ext cx="4767263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91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5679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¿En qué caso intentaría realizar alguna maniobra?</a:t>
            </a:r>
            <a:br>
              <a:rPr lang="es-ES_tradnl" dirty="0"/>
            </a:br>
            <a:br>
              <a:rPr lang="es-ES_tradnl" dirty="0"/>
            </a:br>
            <a:r>
              <a:rPr lang="es-ES_tradnl" dirty="0"/>
              <a:t>¿Qué maniobra?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317" y="3303494"/>
            <a:ext cx="4052047" cy="226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95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4 Imagen" descr="derma_angioedema_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898" y="1261270"/>
            <a:ext cx="4176712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5 Imagen" descr="angioede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08" y="4479926"/>
            <a:ext cx="3248342" cy="227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ítulo 1"/>
          <p:cNvSpPr>
            <a:spLocks noGrp="1"/>
          </p:cNvSpPr>
          <p:nvPr>
            <p:ph type="title"/>
          </p:nvPr>
        </p:nvSpPr>
        <p:spPr>
          <a:xfrm>
            <a:off x="2735263" y="188914"/>
            <a:ext cx="7632700" cy="776287"/>
          </a:xfrm>
        </p:spPr>
        <p:txBody>
          <a:bodyPr/>
          <a:lstStyle/>
          <a:p>
            <a:r>
              <a:rPr lang="es-ES_tradnl" altLang="es-ES_tradnl" sz="3200"/>
              <a:t>Obstrucción Laríngea por Anafilaxia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0" y="4479926"/>
            <a:ext cx="2887980" cy="229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4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370" y="1816735"/>
            <a:ext cx="10515600" cy="3029585"/>
          </a:xfrm>
        </p:spPr>
        <p:txBody>
          <a:bodyPr>
            <a:normAutofit/>
          </a:bodyPr>
          <a:lstStyle/>
          <a:p>
            <a:r>
              <a:rPr lang="es-ES_tradnl" sz="4000" dirty="0"/>
              <a:t>¿Cómo trataría en urgencia a un paciente que llega con una obstrucción respiratoria alta debida a una anafilaxia?</a:t>
            </a:r>
          </a:p>
        </p:txBody>
      </p:sp>
    </p:spTree>
    <p:extLst>
      <p:ext uri="{BB962C8B-B14F-4D97-AF65-F5344CB8AC3E}">
        <p14:creationId xmlns:p14="http://schemas.microsoft.com/office/powerpoint/2010/main" val="1086947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ítulo 2"/>
          <p:cNvSpPr>
            <a:spLocks noGrp="1"/>
          </p:cNvSpPr>
          <p:nvPr>
            <p:ph type="title"/>
          </p:nvPr>
        </p:nvSpPr>
        <p:spPr>
          <a:xfrm>
            <a:off x="3575051" y="385763"/>
            <a:ext cx="6589713" cy="1027112"/>
          </a:xfrm>
        </p:spPr>
        <p:txBody>
          <a:bodyPr/>
          <a:lstStyle/>
          <a:p>
            <a:r>
              <a:rPr lang="es-CL" sz="5400" dirty="0">
                <a:solidFill>
                  <a:srgbClr val="0070C0"/>
                </a:solidFill>
              </a:rPr>
              <a:t>Caso n°3</a:t>
            </a:r>
            <a:endParaRPr lang="es-CL" altLang="es-ES_tradnl" sz="4000" b="1" dirty="0">
              <a:solidFill>
                <a:srgbClr val="00B050"/>
              </a:solidFill>
            </a:endParaRPr>
          </a:p>
        </p:txBody>
      </p:sp>
      <p:sp>
        <p:nvSpPr>
          <p:cNvPr id="65538" name="Marcador de contenido 3"/>
          <p:cNvSpPr>
            <a:spLocks noGrp="1"/>
          </p:cNvSpPr>
          <p:nvPr>
            <p:ph idx="1"/>
          </p:nvPr>
        </p:nvSpPr>
        <p:spPr>
          <a:xfrm>
            <a:off x="1184564" y="1866701"/>
            <a:ext cx="9544050" cy="3087686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110000"/>
              </a:lnSpc>
              <a:defRPr/>
            </a:pPr>
            <a:r>
              <a:rPr lang="es-CL" alt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</a:t>
            </a:r>
            <a:r>
              <a:rPr lang="es-CL" altLang="es-CL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actante de un mes</a:t>
            </a:r>
            <a:r>
              <a:rPr lang="es-CL" alt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que consulta en urgencia debido a:</a:t>
            </a:r>
          </a:p>
          <a:p>
            <a:pPr lvl="1">
              <a:lnSpc>
                <a:spcPct val="110000"/>
              </a:lnSpc>
              <a:defRPr/>
            </a:pPr>
            <a:r>
              <a:rPr lang="es-CL" alt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Ruido al respirar que aparece hace 2-3 semanas atrás, de tonalidad alta. </a:t>
            </a:r>
            <a:r>
              <a:rPr lang="es-CL" altLang="es-C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Afebril. </a:t>
            </a:r>
          </a:p>
          <a:p>
            <a:pPr lvl="1">
              <a:lnSpc>
                <a:spcPct val="110000"/>
              </a:lnSpc>
              <a:defRPr/>
            </a:pPr>
            <a:r>
              <a:rPr lang="es-CL" altLang="es-C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“Se le hunden las costillitas”</a:t>
            </a:r>
          </a:p>
          <a:p>
            <a:pPr lvl="1">
              <a:lnSpc>
                <a:spcPct val="110000"/>
              </a:lnSpc>
              <a:defRPr/>
            </a:pPr>
            <a:r>
              <a:rPr lang="es-CL" altLang="es-C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 cierta dificultad en la alimentación.  </a:t>
            </a:r>
          </a:p>
          <a:p>
            <a:pPr>
              <a:lnSpc>
                <a:spcPct val="110000"/>
              </a:lnSpc>
              <a:defRPr/>
            </a:pPr>
            <a:r>
              <a:rPr lang="es-CL" altLang="es-CL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Observe el video siguiente</a:t>
            </a:r>
          </a:p>
        </p:txBody>
      </p:sp>
    </p:spTree>
    <p:extLst>
      <p:ext uri="{BB962C8B-B14F-4D97-AF65-F5344CB8AC3E}">
        <p14:creationId xmlns:p14="http://schemas.microsoft.com/office/powerpoint/2010/main" val="2110449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STRUCC ALTA 1 M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6232" y="367359"/>
            <a:ext cx="3443288" cy="568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DC2EE-1A10-4EEA-BB51-09A4CF9BD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 General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C76A7A-0B28-4168-AF7B-B763495AA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107"/>
            <a:ext cx="10515600" cy="4075855"/>
          </a:xfrm>
        </p:spPr>
        <p:txBody>
          <a:bodyPr/>
          <a:lstStyle/>
          <a:p>
            <a:pPr marL="0" indent="0">
              <a:buNone/>
            </a:pPr>
            <a:r>
              <a:rPr lang="es-CL" sz="3200" dirty="0"/>
              <a:t>Aprender a reconocer una obstrucción de vía aérea alta, etiologías posibles y manejo de las condiciones más frecuentes.</a:t>
            </a:r>
          </a:p>
          <a:p>
            <a:pPr marL="0" indent="0" algn="ctr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09994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38200" y="1572769"/>
            <a:ext cx="10515600" cy="3913632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defRPr/>
            </a:pPr>
            <a:endParaRPr lang="es-CL" altLang="es-CL" sz="2800" dirty="0">
              <a:solidFill>
                <a:schemeClr val="tx1">
                  <a:lumMod val="75000"/>
                  <a:lumOff val="25000"/>
                </a:schemeClr>
              </a:solidFill>
              <a:sym typeface="Wingdings"/>
            </a:endParaRPr>
          </a:p>
          <a:p>
            <a:pPr lvl="1">
              <a:lnSpc>
                <a:spcPct val="150000"/>
              </a:lnSpc>
              <a:defRPr/>
            </a:pPr>
            <a:r>
              <a:rPr lang="es-CL" altLang="es-CL" sz="28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  ¿Qué elementos de la anamnesis próxima y remota le interesaría obtener? </a:t>
            </a:r>
          </a:p>
          <a:p>
            <a:pPr lvl="1">
              <a:lnSpc>
                <a:spcPct val="150000"/>
              </a:lnSpc>
              <a:defRPr/>
            </a:pPr>
            <a:r>
              <a:rPr lang="es-CL" altLang="es-CL" sz="28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 Describa el examen físico</a:t>
            </a:r>
          </a:p>
          <a:p>
            <a:pPr lvl="1">
              <a:lnSpc>
                <a:spcPct val="150000"/>
              </a:lnSpc>
              <a:defRPr/>
            </a:pPr>
            <a:r>
              <a:rPr lang="es-CL" altLang="es-CL" sz="28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</a:t>
            </a:r>
            <a:r>
              <a:rPr lang="es-CL" altLang="es-C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¿En qué posibles etiologías pensaría usted?</a:t>
            </a:r>
            <a:endParaRPr lang="es-CL" altLang="es-ES_trad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00628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5448300" y="3357564"/>
            <a:ext cx="3906838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  <a:defRPr>
                <a:solidFill>
                  <a:srgbClr val="404040"/>
                </a:solidFill>
                <a:latin typeface="Century Gothic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rgbClr val="404040"/>
                </a:solidFill>
                <a:latin typeface="Century Gothic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rgbClr val="404040"/>
                </a:solidFill>
                <a:latin typeface="Century Gothic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rgbClr val="404040"/>
                </a:solidFill>
                <a:latin typeface="Century Gothic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rgbClr val="404040"/>
                </a:solidFill>
                <a:latin typeface="Century Gothic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rgbClr val="404040"/>
                </a:solidFill>
                <a:latin typeface="Century Gothic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rgbClr val="404040"/>
                </a:solidFill>
                <a:latin typeface="Century Gothic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rgbClr val="404040"/>
                </a:solidFill>
                <a:latin typeface="Century Gothic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rgbClr val="404040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CL" sz="14200">
                <a:solidFill>
                  <a:srgbClr val="E8873E"/>
                </a:solidFill>
                <a:latin typeface="Edwardian Script ITC" charset="0"/>
              </a:rPr>
              <a:t>… Fin</a:t>
            </a:r>
            <a:endParaRPr lang="es-ES" altLang="es-CL" sz="14200">
              <a:solidFill>
                <a:srgbClr val="E8873E"/>
              </a:solidFill>
              <a:latin typeface="Edwardian Script IT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44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98 -0.49376 C -0.23594 -0.49584 -0.23524 -0.49815 -0.23385 -0.5 C -0.23246 -0.50185 -0.23038 -0.50232 -0.22916 -0.50417 C -0.22812 -0.50578 -0.22847 -0.50856 -0.2276 -0.51018 C -0.22587 -0.51342 -0.22326 -0.5155 -0.22153 -0.5185 C -0.21927 -0.52244 -0.21857 -0.52799 -0.21545 -0.53076 C -0.20729 -0.53793 -0.19809 -0.54256 -0.1908 -0.55134 C -0.18767 -0.55528 -0.18541 -0.56083 -0.1816 -0.5636 C -0.17899 -0.56568 -0.17621 -0.5673 -0.17378 -0.56961 C -0.17205 -0.57123 -0.17118 -0.57424 -0.16927 -0.57586 C -0.16684 -0.57794 -0.16389 -0.5784 -0.16146 -0.58002 C -0.14618 -0.5902 -0.1342 -0.59575 -0.11684 -0.59829 C -0.10989 -0.6006 -0.10555 -0.60477 -0.09844 -0.60662 C -0.08107 -0.60592 -0.06354 -0.60569 -0.04618 -0.60454 C -0.03646 -0.60384 -0.02378 -0.59575 -0.01389 -0.59228 C -0.00764 -0.58673 -0.00104 -0.57979 0.00608 -0.57586 C 0.0092 -0.57424 0.01545 -0.5717 0.01545 -0.5717 C 0.01858 -0.56753 0.02153 -0.5636 0.02465 -0.55944 C 0.04271 -0.53539 0.02205 -0.55481 0.03542 -0.54302 C 0.04011 -0.534 0.04653 -0.52845 0.0507 -0.5185 C 0.05295 -0.51319 0.05695 -0.50208 0.05695 -0.50208 C 0.06285 -0.47063 0.05365 -0.51735 0.06146 -0.48566 C 0.06406 -0.47549 0.06459 -0.46508 0.06771 -0.45491 C 0.07153 -0.44242 0.07622 -0.43687 0.07847 -0.42207 C 0.07969 -0.41467 0.08021 -0.40703 0.0816 -0.39963 C 0.08229 -0.39547 0.08455 -0.38738 0.08455 -0.38738 C 0.08525 -0.37558 0.08768 -0.36425 0.08768 -0.35245 C 0.08768 -0.32794 0.08698 -0.30319 0.08611 -0.27868 C 0.0849 -0.24607 0.07917 -0.20097 0.05851 -0.18039 C 0.05469 -0.17276 0.05035 -0.16883 0.04462 -0.16397 C 0.03681 -0.14825 0.02604 -0.14154 0.01389 -0.13321 C 0.00243 -0.12535 -0.01041 -0.11749 -0.02309 -0.11471 C -0.03194 -0.11055 -0.05069 -0.10847 -0.05069 -0.10847 C -0.11736 -0.11032 -0.10521 -0.10916 -0.14462 -0.11679 C -0.15278 -0.12049 -0.16007 -0.12558 -0.16771 -0.12905 C -0.17396 -0.14154 -0.16701 -0.12974 -0.17691 -0.13923 C -0.17864 -0.14084 -0.17986 -0.14362 -0.1816 -0.14547 C -0.18298 -0.14709 -0.18455 -0.14825 -0.18611 -0.14963 C -0.19479 -0.16628 -0.18281 -0.14408 -0.19392 -0.16189 C -0.20052 -0.17253 -0.19375 -0.16305 -0.19844 -0.17415 C -0.20017 -0.17854 -0.20469 -0.1864 -0.20469 -0.1864 C -0.20573 -0.19126 -0.20816 -0.19566 -0.2092 -0.20074 C -0.21024 -0.20537 -0.21007 -0.21046 -0.21076 -0.21508 C -0.21111 -0.21716 -0.2118 -0.21924 -0.21232 -0.22133 C -0.21146 -0.25093 -0.21614 -0.2648 -0.20607 -0.28492 C -0.20173 -0.30343 -0.20833 -0.27706 -0.20156 -0.29718 C -0.19948 -0.30319 -0.19948 -0.31013 -0.19687 -0.31568 C -0.19583 -0.31776 -0.19462 -0.31961 -0.19392 -0.3217 C -0.19045 -0.33233 -0.19097 -0.3395 -0.18316 -0.34621 C -0.17083 -0.36818 -0.18646 -0.34297 -0.17222 -0.3587 C -0.17083 -0.36032 -0.17048 -0.36286 -0.16927 -0.36471 C -0.16493 -0.37119 -0.15607 -0.38599 -0.15069 -0.39131 C -0.14514 -0.39686 -0.13785 -0.39778 -0.13229 -0.4038 C -0.1243 -0.41258 -0.12135 -0.41929 -0.11076 -0.42207 C -0.10243 -0.43062 -0.09323 -0.43294 -0.08316 -0.4364 C -0.05746 -0.43432 -0.06458 -0.43548 -0.0493 -0.42831 C -0.04774 -0.42623 -0.04653 -0.42368 -0.04462 -0.42207 C -0.04323 -0.42091 -0.04114 -0.42137 -0.03993 -0.41998 C -0.03003 -0.40935 -0.04427 -0.41721 -0.03229 -0.41189 C -0.03021 -0.40356 -0.02691 -0.40033 -0.02153 -0.39547 C -0.021 -0.39269 -0.02118 -0.38969 -0.01996 -0.38738 C -0.01771 -0.38298 -0.01319 -0.38113 -0.01076 -0.37697 C -0.0085 -0.37304 -0.00677 -0.36887 -0.00469 -0.36471 C -0.00017 -0.35569 -0.00035 -0.34529 0.00313 -0.33603 C 0.00573 -0.3291 0.00886 -0.32308 0.01077 -0.31568 C 0.01198 -0.30597 0.01354 -0.29626 0.01545 -0.28677 C 0.01632 -0.28261 0.01736 -0.27868 0.0184 -0.27452 C 0.01893 -0.27244 0.01997 -0.26874 0.01997 -0.26874 C 0.02222 -0.22688 0.02361 -0.21624 0.02153 -0.16605 C 0.02014 -0.13044 0.01007 -0.08742 0.00156 -0.05319 C -0.00069 -0.02059 6.93889E-18 -0.03816 6.93889E-18 8.88067E-7 " pathEditMode="relative" ptsTypes="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45415D-68EF-4FA7-8C71-D7EC108EB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Objetivos Específicos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EE0432-2327-4854-B4E8-BEBE0A53D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Anamnesis y examen físico en obstrucción de Vía Aérea Alta (OVA alta)</a:t>
            </a:r>
          </a:p>
          <a:p>
            <a:r>
              <a:rPr lang="es-CL" dirty="0"/>
              <a:t>Tratamiento de Laringitis Obstructiva (Croup) según grados de severidad</a:t>
            </a:r>
          </a:p>
          <a:p>
            <a:r>
              <a:rPr lang="es-CL" dirty="0"/>
              <a:t>Diagnóstico diferencial de OVA alta aguda y tratamiento de condiciones más frecuentes: infecciosas y no infecciosas</a:t>
            </a:r>
          </a:p>
          <a:p>
            <a:r>
              <a:rPr lang="es-CL" dirty="0"/>
              <a:t>Conocer causas más frecuentes de OVA alta congénita</a:t>
            </a:r>
          </a:p>
          <a:p>
            <a:r>
              <a:rPr lang="es-CL" dirty="0"/>
              <a:t>Conocer otras causas de OVA alta crónica adquirida </a:t>
            </a:r>
          </a:p>
        </p:txBody>
      </p:sp>
    </p:spTree>
    <p:extLst>
      <p:ext uri="{BB962C8B-B14F-4D97-AF65-F5344CB8AC3E}">
        <p14:creationId xmlns:p14="http://schemas.microsoft.com/office/powerpoint/2010/main" val="172190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8CD7C-E4BD-4193-8BFD-9441B0A1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Metodología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1D2E6E-6CD1-4A20-A862-A5394464D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Se presentan algunos casos clínicos con preguntas que deberán ser respondidas en formato Word y enviarlos a su tutor hasta la 22:00 hrs. del día anterior a la fecha asignada al taller</a:t>
            </a:r>
          </a:p>
          <a:p>
            <a:endParaRPr lang="es-CL" dirty="0"/>
          </a:p>
          <a:p>
            <a:r>
              <a:rPr lang="es-CL" dirty="0"/>
              <a:t>Durante el taller se discutirán los casos presentados, y las respuestas a las preguntas formuladas, resolviendo las dudas que puedan existir.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5590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00B0F0"/>
                </a:solidFill>
              </a:rPr>
              <a:t>  </a:t>
            </a:r>
            <a:r>
              <a:rPr lang="es-CL" dirty="0">
                <a:solidFill>
                  <a:srgbClr val="0070C0"/>
                </a:solidFill>
              </a:rPr>
              <a:t>Caso n°1</a:t>
            </a:r>
            <a:br>
              <a:rPr lang="es-CL" dirty="0">
                <a:solidFill>
                  <a:srgbClr val="0070C0"/>
                </a:solidFill>
              </a:rPr>
            </a:br>
            <a:r>
              <a:rPr lang="es-CL" sz="3200" dirty="0">
                <a:solidFill>
                  <a:srgbClr val="0070C0"/>
                </a:solidFill>
              </a:rPr>
              <a:t>(Gentileza de Dra. Mónica Saavedra)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838200" y="2195906"/>
            <a:ext cx="9894570" cy="4554518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  <a:buNone/>
            </a:pPr>
            <a:r>
              <a:rPr lang="es-ES" sz="1600" dirty="0"/>
              <a:t>	</a:t>
            </a:r>
            <a:r>
              <a:rPr lang="es-ES" dirty="0"/>
              <a:t>Lactante de 1 año, </a:t>
            </a:r>
            <a:r>
              <a:rPr lang="es-ES" u="sng" dirty="0"/>
              <a:t>previamente sana</a:t>
            </a:r>
            <a:r>
              <a:rPr lang="es-ES" dirty="0"/>
              <a:t>, vacunas al día</a:t>
            </a:r>
            <a:endParaRPr lang="es-CL" dirty="0"/>
          </a:p>
          <a:p>
            <a:pPr>
              <a:spcAft>
                <a:spcPts val="1200"/>
              </a:spcAft>
              <a:buNone/>
            </a:pPr>
            <a:r>
              <a:rPr lang="es-ES" dirty="0"/>
              <a:t>	Comienza con coriza, disfonía  y tos seca de 1 día de evolución.</a:t>
            </a:r>
          </a:p>
          <a:p>
            <a:pPr>
              <a:spcAft>
                <a:spcPts val="1200"/>
              </a:spcAft>
              <a:buNone/>
            </a:pPr>
            <a:r>
              <a:rPr lang="es-ES" dirty="0"/>
              <a:t>	Durante la madrugada madre refiere dificultad respiratoria y ruido al respirar</a:t>
            </a:r>
          </a:p>
          <a:p>
            <a:pPr>
              <a:spcAft>
                <a:spcPts val="1200"/>
              </a:spcAft>
              <a:buNone/>
            </a:pPr>
            <a:r>
              <a:rPr lang="es-ES" dirty="0"/>
              <a:t>	Es traída al Servicio de Urgencia y usted la evalúa</a:t>
            </a:r>
          </a:p>
          <a:p>
            <a:pPr>
              <a:spcAft>
                <a:spcPts val="1200"/>
              </a:spcAft>
              <a:buNone/>
            </a:pPr>
            <a:r>
              <a:rPr lang="es-ES" dirty="0"/>
              <a:t>	En el siguiente cuadro hay un video con la paciente</a:t>
            </a:r>
          </a:p>
          <a:p>
            <a:pPr>
              <a:buNone/>
            </a:pPr>
            <a:endParaRPr lang="es-ES" dirty="0"/>
          </a:p>
          <a:p>
            <a:r>
              <a:rPr lang="es-ES_tradnl" sz="3800" dirty="0">
                <a:solidFill>
                  <a:srgbClr val="0070C0"/>
                </a:solidFill>
              </a:rPr>
              <a:t>Describa el examen físico de esta paciente (ver siguiente video)</a:t>
            </a:r>
          </a:p>
          <a:p>
            <a:r>
              <a:rPr lang="es-ES_tradnl" sz="3800" dirty="0">
                <a:solidFill>
                  <a:srgbClr val="0070C0"/>
                </a:solidFill>
              </a:rPr>
              <a:t>(se recomienda poner volumen máximo)</a:t>
            </a:r>
            <a:endParaRPr lang="es-ES_tradnl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es-ES" dirty="0"/>
              <a:t> </a:t>
            </a:r>
            <a:endParaRPr lang="es-CL" dirty="0"/>
          </a:p>
          <a:p>
            <a:pPr>
              <a:buNone/>
            </a:pPr>
            <a:r>
              <a:rPr lang="es-ES" sz="1900" dirty="0"/>
              <a:t>	 </a:t>
            </a:r>
            <a:endParaRPr lang="es-CL" sz="1900" dirty="0"/>
          </a:p>
          <a:p>
            <a:pPr>
              <a:buNone/>
            </a:pP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262126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a estrido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988060" y="-1096271"/>
            <a:ext cx="4536020" cy="7025742"/>
          </a:xfrm>
          <a:prstGeom prst="rect">
            <a:avLst/>
          </a:prstGeom>
        </p:spPr>
      </p:pic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3011854" y="5200650"/>
            <a:ext cx="6488430" cy="147447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s-ES" dirty="0"/>
              <a:t>FC: 140x`</a:t>
            </a:r>
            <a:r>
              <a:rPr lang="es-CL" dirty="0"/>
              <a:t>		</a:t>
            </a:r>
            <a:r>
              <a:rPr lang="es-ES" dirty="0"/>
              <a:t>FR: 54x`</a:t>
            </a:r>
            <a:endParaRPr lang="es-CL" dirty="0"/>
          </a:p>
          <a:p>
            <a:pPr>
              <a:buNone/>
            </a:pPr>
            <a:r>
              <a:rPr lang="es-ES" dirty="0" err="1"/>
              <a:t>Sat</a:t>
            </a:r>
            <a:r>
              <a:rPr lang="es-ES" dirty="0"/>
              <a:t> O2 90%</a:t>
            </a:r>
            <a:r>
              <a:rPr lang="es-CL" dirty="0"/>
              <a:t>		</a:t>
            </a:r>
            <a:r>
              <a:rPr lang="es-ES" dirty="0" err="1"/>
              <a:t>Tº</a:t>
            </a:r>
            <a:r>
              <a:rPr lang="es-ES" dirty="0"/>
              <a:t> 38ºC</a:t>
            </a:r>
          </a:p>
          <a:p>
            <a:pPr>
              <a:buNone/>
            </a:pPr>
            <a:r>
              <a:rPr lang="es-ES" dirty="0"/>
              <a:t>Tos perruna, MP algo disminuido, sin ruidos agregados</a:t>
            </a:r>
            <a:endParaRPr lang="es-C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47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/>
          <p:cNvSpPr>
            <a:spLocks noGrp="1"/>
          </p:cNvSpPr>
          <p:nvPr>
            <p:ph type="title"/>
          </p:nvPr>
        </p:nvSpPr>
        <p:spPr>
          <a:xfrm>
            <a:off x="2185924" y="-9523"/>
            <a:ext cx="7136892" cy="1066800"/>
          </a:xfrm>
        </p:spPr>
        <p:txBody>
          <a:bodyPr/>
          <a:lstStyle/>
          <a:p>
            <a:r>
              <a:rPr lang="es-ES_tradnl" altLang="es-ES_tradnl" sz="2800" b="1" dirty="0">
                <a:solidFill>
                  <a:srgbClr val="0070C0"/>
                </a:solidFill>
              </a:rPr>
              <a:t>RESPECTO AL PACIENTE QUE ACABA DE VER: </a:t>
            </a:r>
          </a:p>
        </p:txBody>
      </p:sp>
      <p:sp>
        <p:nvSpPr>
          <p:cNvPr id="16386" name="Marcador de contenido 2"/>
          <p:cNvSpPr>
            <a:spLocks noGrp="1"/>
          </p:cNvSpPr>
          <p:nvPr>
            <p:ph idx="1"/>
          </p:nvPr>
        </p:nvSpPr>
        <p:spPr>
          <a:xfrm>
            <a:off x="1984121" y="1057277"/>
            <a:ext cx="7540498" cy="267811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s-CL" altLang="es-ES_tradnl" sz="2600" dirty="0"/>
              <a:t>¿Diagnóstico más probable?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s-CL" altLang="es-ES_tradnl" sz="2600" dirty="0"/>
              <a:t>SI tiene obstrucción ¿qué grado de obstrucción es?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s-CL" altLang="es-ES_tradnl" sz="2600" dirty="0"/>
              <a:t>Explique grados de severidad y tratamiento respectivo</a:t>
            </a:r>
          </a:p>
          <a:p>
            <a:pPr>
              <a:spcAft>
                <a:spcPts val="1800"/>
              </a:spcAft>
              <a:buFont typeface="Arial" charset="0"/>
              <a:buChar char="•"/>
            </a:pPr>
            <a:r>
              <a:rPr lang="es-CL" altLang="es-ES_tradnl" sz="2600" dirty="0"/>
              <a:t>¿Cambia algo ahora en contexto de pandemia por SARS-CoV-2?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endParaRPr lang="es-CL" altLang="es-ES_tradnl" dirty="0"/>
          </a:p>
        </p:txBody>
      </p:sp>
      <p:pic>
        <p:nvPicPr>
          <p:cNvPr id="16387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44" y="3861120"/>
            <a:ext cx="5179276" cy="271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697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ítulo 1"/>
          <p:cNvSpPr>
            <a:spLocks noGrp="1"/>
          </p:cNvSpPr>
          <p:nvPr>
            <p:ph type="title"/>
          </p:nvPr>
        </p:nvSpPr>
        <p:spPr>
          <a:xfrm>
            <a:off x="2396846" y="111500"/>
            <a:ext cx="6589712" cy="1281113"/>
          </a:xfrm>
        </p:spPr>
        <p:txBody>
          <a:bodyPr>
            <a:normAutofit/>
          </a:bodyPr>
          <a:lstStyle/>
          <a:p>
            <a:pPr algn="ctr"/>
            <a:r>
              <a:rPr lang="es-CL" dirty="0">
                <a:solidFill>
                  <a:srgbClr val="0070C0"/>
                </a:solidFill>
              </a:rPr>
              <a:t>Caso n°2</a:t>
            </a:r>
            <a:endParaRPr lang="es-CL" altLang="es-ES_tradnl" b="1" dirty="0">
              <a:solidFill>
                <a:srgbClr val="00B050"/>
              </a:solidFill>
            </a:endParaRPr>
          </a:p>
        </p:txBody>
      </p:sp>
      <p:sp>
        <p:nvSpPr>
          <p:cNvPr id="28674" name="3 Marcador de contenido"/>
          <p:cNvSpPr>
            <a:spLocks noGrp="1"/>
          </p:cNvSpPr>
          <p:nvPr>
            <p:ph idx="1"/>
          </p:nvPr>
        </p:nvSpPr>
        <p:spPr>
          <a:xfrm>
            <a:off x="609695" y="1269422"/>
            <a:ext cx="9354576" cy="403225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CL" altLang="es-CL" sz="2400" dirty="0"/>
              <a:t>Suponga que el niño descrito en el caso Nº 1, presenta </a:t>
            </a:r>
            <a:r>
              <a:rPr lang="es-CL" altLang="es-CL" sz="2400" b="1" dirty="0"/>
              <a:t>fiebre 40° y </a:t>
            </a:r>
            <a:r>
              <a:rPr lang="es-CL" altLang="es-CL" sz="2400" dirty="0"/>
              <a:t>compromiso general.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CL" altLang="es-CL" sz="2400" dirty="0"/>
              <a:t>Acude varias veces a urgencia, mejoría parcial con tratamiento (corticoides, Adrenalina) 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CL" altLang="es-CL" sz="2400" dirty="0"/>
              <a:t>Recrudecen los síntomas, más </a:t>
            </a:r>
            <a:r>
              <a:rPr lang="es-CL" altLang="es-CL" sz="2400" b="1" dirty="0"/>
              <a:t>dificultad respiratoria</a:t>
            </a:r>
            <a:r>
              <a:rPr lang="es-CL" altLang="es-CL" sz="2400" dirty="0"/>
              <a:t>, febril,  , tos húmeda, estridor mixto (inspiratorio y espiratorio), </a:t>
            </a:r>
            <a:r>
              <a:rPr lang="es-CL" altLang="es-CL" sz="2400" b="1" dirty="0"/>
              <a:t>compromiso del estado general, aspecto intoxicado</a:t>
            </a:r>
            <a:endParaRPr lang="es-CL" altLang="es-CL" sz="24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CL" altLang="es-CL" sz="2400" b="1" dirty="0"/>
              <a:t>¿Qué otros posibles diagnósticos plantearía usted?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s-CL" altLang="es-CL" b="1" dirty="0">
                <a:sym typeface="Wingdings" charset="2"/>
              </a:rPr>
              <a:t> Diagnóstico diferencial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s-CL" altLang="es-CL" b="1" dirty="0">
                <a:sym typeface="Wingdings"/>
              </a:rPr>
              <a:t> ¿Solicitaría algún examen?</a:t>
            </a:r>
            <a:endParaRPr lang="es-CL" altLang="es-CL" b="1" dirty="0"/>
          </a:p>
        </p:txBody>
      </p:sp>
      <p:pic>
        <p:nvPicPr>
          <p:cNvPr id="2867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75" y="4160520"/>
            <a:ext cx="4385926" cy="229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957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713" y="2463053"/>
            <a:ext cx="4280585" cy="284853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rgbClr val="0070C0"/>
                </a:solidFill>
              </a:rPr>
              <a:t>¿Podría ser una </a:t>
            </a:r>
            <a:r>
              <a:rPr lang="es-ES_tradnl" dirty="0" err="1">
                <a:solidFill>
                  <a:srgbClr val="0070C0"/>
                </a:solidFill>
              </a:rPr>
              <a:t>Epiglotitis</a:t>
            </a:r>
            <a:r>
              <a:rPr lang="es-ES_tradnl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3600" dirty="0"/>
              <a:t>¿Por qué sí?</a:t>
            </a:r>
          </a:p>
          <a:p>
            <a:r>
              <a:rPr lang="es-ES_tradnl" sz="3600" dirty="0"/>
              <a:t>¿Por qué no?</a:t>
            </a:r>
          </a:p>
          <a:p>
            <a:endParaRPr lang="es-ES_tradnl" sz="3600" dirty="0"/>
          </a:p>
          <a:p>
            <a:r>
              <a:rPr lang="es-ES_tradnl" sz="3600" dirty="0"/>
              <a:t>Si fuera una </a:t>
            </a:r>
            <a:r>
              <a:rPr lang="es-ES_tradnl" sz="3600" dirty="0" err="1"/>
              <a:t>Epiglotitis</a:t>
            </a:r>
            <a:r>
              <a:rPr lang="mr-IN" sz="3600" dirty="0"/>
              <a:t>…</a:t>
            </a:r>
            <a:endParaRPr lang="es-ES_tradnl" sz="3600" dirty="0"/>
          </a:p>
          <a:p>
            <a:pPr lvl="1"/>
            <a:r>
              <a:rPr lang="es-ES" sz="2800" dirty="0"/>
              <a:t>¿Cuál es el agente causal?</a:t>
            </a:r>
          </a:p>
          <a:p>
            <a:pPr lvl="1"/>
            <a:r>
              <a:rPr lang="es-ES" sz="2800" dirty="0"/>
              <a:t>¿Cómo se maneja la </a:t>
            </a:r>
            <a:r>
              <a:rPr lang="es-ES" sz="2800" dirty="0" err="1"/>
              <a:t>Epiglotitis</a:t>
            </a:r>
            <a:r>
              <a:rPr lang="es-ES" sz="2800" dirty="0"/>
              <a:t>?</a:t>
            </a:r>
          </a:p>
          <a:p>
            <a:pPr lvl="1"/>
            <a:r>
              <a:rPr lang="es-ES" sz="2800" dirty="0"/>
              <a:t>¿Solicitaría exámenes? </a:t>
            </a:r>
          </a:p>
          <a:p>
            <a:pPr lvl="1"/>
            <a:r>
              <a:rPr lang="es-ES" sz="2800" dirty="0"/>
              <a:t>¿Cuáles y en qué momento?</a:t>
            </a:r>
            <a:endParaRPr lang="es-ES_tradnl" sz="2800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403391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649</Words>
  <Application>Microsoft Office PowerPoint</Application>
  <PresentationFormat>Panorámica</PresentationFormat>
  <Paragraphs>82</Paragraphs>
  <Slides>21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Edwardian Script ITC</vt:lpstr>
      <vt:lpstr>Tema de Office</vt:lpstr>
      <vt:lpstr>Taller Obstrucción de vía aérea alta</vt:lpstr>
      <vt:lpstr>Objetivo General</vt:lpstr>
      <vt:lpstr>Objetivos Específicos</vt:lpstr>
      <vt:lpstr>Metodología </vt:lpstr>
      <vt:lpstr>  Caso n°1 (Gentileza de Dra. Mónica Saavedra)</vt:lpstr>
      <vt:lpstr>Presentación de PowerPoint</vt:lpstr>
      <vt:lpstr>RESPECTO AL PACIENTE QUE ACABA DE VER: </vt:lpstr>
      <vt:lpstr>Caso n°2</vt:lpstr>
      <vt:lpstr>¿Podría ser una Epiglotitis?</vt:lpstr>
      <vt:lpstr>Presentación de PowerPoint</vt:lpstr>
      <vt:lpstr>Obstrucción VA alta  por cuerpo extraño</vt:lpstr>
      <vt:lpstr>Cuerpo extraño sobre las cuerdas vocales</vt:lpstr>
      <vt:lpstr>Frente a una obstrucción aguda de la Vía Aérea alta… ¿Cuándo sospecharía que se trata de un cuerpo extraño?</vt:lpstr>
      <vt:lpstr>Presentación de PowerPoint</vt:lpstr>
      <vt:lpstr>¿En qué caso intentaría realizar alguna maniobra?  ¿Qué maniobra?</vt:lpstr>
      <vt:lpstr>Obstrucción Laríngea por Anafilaxia</vt:lpstr>
      <vt:lpstr>¿Cómo trataría en urgencia a un paciente que llega con una obstrucción respiratoria alta debida a una anafilaxia?</vt:lpstr>
      <vt:lpstr>Caso n°3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n°6</dc:title>
  <dc:creator>Monica Saavedra</dc:creator>
  <cp:lastModifiedBy>Cote</cp:lastModifiedBy>
  <cp:revision>27</cp:revision>
  <dcterms:created xsi:type="dcterms:W3CDTF">2020-05-12T22:40:31Z</dcterms:created>
  <dcterms:modified xsi:type="dcterms:W3CDTF">2020-06-04T22:53:39Z</dcterms:modified>
</cp:coreProperties>
</file>