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1524" r:id="rId3"/>
    <p:sldId id="275" r:id="rId4"/>
    <p:sldId id="293" r:id="rId5"/>
    <p:sldId id="1533" r:id="rId6"/>
    <p:sldId id="309" r:id="rId7"/>
    <p:sldId id="312" r:id="rId8"/>
    <p:sldId id="313" r:id="rId9"/>
    <p:sldId id="314" r:id="rId10"/>
    <p:sldId id="301" r:id="rId11"/>
    <p:sldId id="302" r:id="rId12"/>
    <p:sldId id="1513" r:id="rId13"/>
    <p:sldId id="315" r:id="rId14"/>
    <p:sldId id="1510" r:id="rId15"/>
    <p:sldId id="1509" r:id="rId16"/>
    <p:sldId id="258" r:id="rId17"/>
    <p:sldId id="289" r:id="rId18"/>
    <p:sldId id="277" r:id="rId19"/>
    <p:sldId id="281" r:id="rId20"/>
    <p:sldId id="1534" r:id="rId21"/>
    <p:sldId id="1535" r:id="rId22"/>
    <p:sldId id="1536" r:id="rId23"/>
    <p:sldId id="282" r:id="rId24"/>
    <p:sldId id="1519" r:id="rId25"/>
    <p:sldId id="1520" r:id="rId26"/>
    <p:sldId id="1521" r:id="rId27"/>
    <p:sldId id="1522" r:id="rId28"/>
    <p:sldId id="1514" r:id="rId29"/>
    <p:sldId id="1515" r:id="rId30"/>
    <p:sldId id="1516" r:id="rId31"/>
    <p:sldId id="1517" r:id="rId32"/>
    <p:sldId id="1518" r:id="rId33"/>
    <p:sldId id="1523" r:id="rId34"/>
    <p:sldId id="283" r:id="rId35"/>
    <p:sldId id="1526" r:id="rId36"/>
    <p:sldId id="257" r:id="rId37"/>
    <p:sldId id="1528" r:id="rId38"/>
    <p:sldId id="1529" r:id="rId39"/>
    <p:sldId id="299" r:id="rId40"/>
    <p:sldId id="311" r:id="rId41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BA8EFD-29C5-4E72-A2EA-E16938E72835}" v="1178" dt="2019-09-24T21:08:48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11185D-46B0-4168-82CE-C7411B37A365}" type="doc">
      <dgm:prSet loTypeId="urn:microsoft.com/office/officeart/2005/8/layout/vProcess5" loCatId="process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20BA4B8-EABF-4B11-BFEA-89FAA5D6AAB0}">
      <dgm:prSet/>
      <dgm:spPr/>
      <dgm:t>
        <a:bodyPr/>
        <a:lstStyle/>
        <a:p>
          <a:r>
            <a:rPr lang="es-CL"/>
            <a:t>Concepto amplio e inclusivo </a:t>
          </a:r>
          <a:endParaRPr lang="en-US"/>
        </a:p>
      </dgm:t>
    </dgm:pt>
    <dgm:pt modelId="{D0087835-E601-49B7-8B75-9379A7C64A62}" type="parTrans" cxnId="{1D4B241C-91E1-4AD8-B62E-C4FA1E20707C}">
      <dgm:prSet/>
      <dgm:spPr/>
      <dgm:t>
        <a:bodyPr/>
        <a:lstStyle/>
        <a:p>
          <a:endParaRPr lang="en-US"/>
        </a:p>
      </dgm:t>
    </dgm:pt>
    <dgm:pt modelId="{849AB043-687F-4A49-8F7E-AAFED98BF998}" type="sibTrans" cxnId="{1D4B241C-91E1-4AD8-B62E-C4FA1E20707C}">
      <dgm:prSet/>
      <dgm:spPr/>
      <dgm:t>
        <a:bodyPr/>
        <a:lstStyle/>
        <a:p>
          <a:endParaRPr lang="en-US"/>
        </a:p>
      </dgm:t>
    </dgm:pt>
    <dgm:pt modelId="{E8DFA08A-A9BC-4D25-9E4E-26184066A3D9}">
      <dgm:prSet/>
      <dgm:spPr/>
      <dgm:t>
        <a:bodyPr/>
        <a:lstStyle/>
        <a:p>
          <a:r>
            <a:rPr lang="es-CL"/>
            <a:t>Énfasis en la prevención</a:t>
          </a:r>
          <a:endParaRPr lang="en-US"/>
        </a:p>
      </dgm:t>
    </dgm:pt>
    <dgm:pt modelId="{C6552971-B19A-47AB-99D4-4BA89692AF62}" type="parTrans" cxnId="{7C13C5C8-97AF-4613-9EC8-69C4640DA1FD}">
      <dgm:prSet/>
      <dgm:spPr/>
      <dgm:t>
        <a:bodyPr/>
        <a:lstStyle/>
        <a:p>
          <a:endParaRPr lang="en-US"/>
        </a:p>
      </dgm:t>
    </dgm:pt>
    <dgm:pt modelId="{74F82B12-7580-4035-B477-CA43BDC557E5}" type="sibTrans" cxnId="{7C13C5C8-97AF-4613-9EC8-69C4640DA1FD}">
      <dgm:prSet/>
      <dgm:spPr/>
      <dgm:t>
        <a:bodyPr/>
        <a:lstStyle/>
        <a:p>
          <a:endParaRPr lang="en-US"/>
        </a:p>
      </dgm:t>
    </dgm:pt>
    <dgm:pt modelId="{52953B7F-C887-424E-89C3-F26197ACE3DE}">
      <dgm:prSet/>
      <dgm:spPr/>
      <dgm:t>
        <a:bodyPr/>
        <a:lstStyle/>
        <a:p>
          <a:r>
            <a:rPr lang="es-CL"/>
            <a:t>Se enfoca desde el uso y necesidad de recursos más que diagnósticos crónicos </a:t>
          </a:r>
          <a:endParaRPr lang="en-US"/>
        </a:p>
      </dgm:t>
    </dgm:pt>
    <dgm:pt modelId="{580E32D8-C8A5-49DD-AAE5-A2ADD986C677}" type="parTrans" cxnId="{F5B1A5D8-3547-415A-84B0-20F65B996287}">
      <dgm:prSet/>
      <dgm:spPr/>
      <dgm:t>
        <a:bodyPr/>
        <a:lstStyle/>
        <a:p>
          <a:endParaRPr lang="en-US"/>
        </a:p>
      </dgm:t>
    </dgm:pt>
    <dgm:pt modelId="{EB1502B5-7162-4E8E-AA53-FC77F4EE5EBF}" type="sibTrans" cxnId="{F5B1A5D8-3547-415A-84B0-20F65B996287}">
      <dgm:prSet/>
      <dgm:spPr/>
      <dgm:t>
        <a:bodyPr/>
        <a:lstStyle/>
        <a:p>
          <a:endParaRPr lang="en-US"/>
        </a:p>
      </dgm:t>
    </dgm:pt>
    <dgm:pt modelId="{30E241E9-1EBF-4262-B632-93A0E8FB9FD6}">
      <dgm:prSet/>
      <dgm:spPr/>
      <dgm:t>
        <a:bodyPr/>
        <a:lstStyle/>
        <a:p>
          <a:r>
            <a:rPr lang="es-CL"/>
            <a:t>Evita estigmatización </a:t>
          </a:r>
          <a:endParaRPr lang="en-US"/>
        </a:p>
      </dgm:t>
    </dgm:pt>
    <dgm:pt modelId="{FEECC52D-22B6-4075-8A8A-D31913FCD3CA}" type="parTrans" cxnId="{957F9315-FED4-456C-B4CB-DDFDF99F58A6}">
      <dgm:prSet/>
      <dgm:spPr/>
      <dgm:t>
        <a:bodyPr/>
        <a:lstStyle/>
        <a:p>
          <a:endParaRPr lang="en-US"/>
        </a:p>
      </dgm:t>
    </dgm:pt>
    <dgm:pt modelId="{72F5E10B-A0BC-4994-801C-DA1E6C07368D}" type="sibTrans" cxnId="{957F9315-FED4-456C-B4CB-DDFDF99F58A6}">
      <dgm:prSet/>
      <dgm:spPr/>
      <dgm:t>
        <a:bodyPr/>
        <a:lstStyle/>
        <a:p>
          <a:endParaRPr lang="en-US"/>
        </a:p>
      </dgm:t>
    </dgm:pt>
    <dgm:pt modelId="{0B29BAB6-6933-4F84-8D3B-8BAEAF9F49AA}">
      <dgm:prSet/>
      <dgm:spPr/>
      <dgm:t>
        <a:bodyPr/>
        <a:lstStyle/>
        <a:p>
          <a:r>
            <a:rPr lang="es-CL"/>
            <a:t>Promoción manejo integral y coordinado </a:t>
          </a:r>
          <a:endParaRPr lang="en-US"/>
        </a:p>
      </dgm:t>
    </dgm:pt>
    <dgm:pt modelId="{E9E3C042-8CB9-450A-9435-C1118816B57E}" type="parTrans" cxnId="{89990763-8F4E-4BDB-9054-0C9FDE70AE78}">
      <dgm:prSet/>
      <dgm:spPr/>
      <dgm:t>
        <a:bodyPr/>
        <a:lstStyle/>
        <a:p>
          <a:endParaRPr lang="en-US"/>
        </a:p>
      </dgm:t>
    </dgm:pt>
    <dgm:pt modelId="{731A1504-0584-4EA1-ACA2-D74B9E254C47}" type="sibTrans" cxnId="{89990763-8F4E-4BDB-9054-0C9FDE70AE78}">
      <dgm:prSet/>
      <dgm:spPr/>
      <dgm:t>
        <a:bodyPr/>
        <a:lstStyle/>
        <a:p>
          <a:endParaRPr lang="en-US"/>
        </a:p>
      </dgm:t>
    </dgm:pt>
    <dgm:pt modelId="{64F6D782-5584-4231-A2F8-C281F2F06C4E}" type="pres">
      <dgm:prSet presAssocID="{3311185D-46B0-4168-82CE-C7411B37A365}" presName="outerComposite" presStyleCnt="0">
        <dgm:presLayoutVars>
          <dgm:chMax val="5"/>
          <dgm:dir/>
          <dgm:resizeHandles val="exact"/>
        </dgm:presLayoutVars>
      </dgm:prSet>
      <dgm:spPr/>
    </dgm:pt>
    <dgm:pt modelId="{3E4951F5-71F1-417C-8564-2113FB3F4F7D}" type="pres">
      <dgm:prSet presAssocID="{3311185D-46B0-4168-82CE-C7411B37A365}" presName="dummyMaxCanvas" presStyleCnt="0">
        <dgm:presLayoutVars/>
      </dgm:prSet>
      <dgm:spPr/>
    </dgm:pt>
    <dgm:pt modelId="{0B3EF174-0800-4E44-B6A3-713D0D6582BD}" type="pres">
      <dgm:prSet presAssocID="{3311185D-46B0-4168-82CE-C7411B37A365}" presName="FiveNodes_1" presStyleLbl="node1" presStyleIdx="0" presStyleCnt="5">
        <dgm:presLayoutVars>
          <dgm:bulletEnabled val="1"/>
        </dgm:presLayoutVars>
      </dgm:prSet>
      <dgm:spPr/>
    </dgm:pt>
    <dgm:pt modelId="{F646DF62-829C-46C2-BBE8-0926E2AEFF5F}" type="pres">
      <dgm:prSet presAssocID="{3311185D-46B0-4168-82CE-C7411B37A365}" presName="FiveNodes_2" presStyleLbl="node1" presStyleIdx="1" presStyleCnt="5">
        <dgm:presLayoutVars>
          <dgm:bulletEnabled val="1"/>
        </dgm:presLayoutVars>
      </dgm:prSet>
      <dgm:spPr/>
    </dgm:pt>
    <dgm:pt modelId="{FEC73AEA-E0E6-4444-A60E-636A66483D4D}" type="pres">
      <dgm:prSet presAssocID="{3311185D-46B0-4168-82CE-C7411B37A365}" presName="FiveNodes_3" presStyleLbl="node1" presStyleIdx="2" presStyleCnt="5">
        <dgm:presLayoutVars>
          <dgm:bulletEnabled val="1"/>
        </dgm:presLayoutVars>
      </dgm:prSet>
      <dgm:spPr/>
    </dgm:pt>
    <dgm:pt modelId="{09D7BF24-E537-44DC-8C76-8547B5C03B64}" type="pres">
      <dgm:prSet presAssocID="{3311185D-46B0-4168-82CE-C7411B37A365}" presName="FiveNodes_4" presStyleLbl="node1" presStyleIdx="3" presStyleCnt="5">
        <dgm:presLayoutVars>
          <dgm:bulletEnabled val="1"/>
        </dgm:presLayoutVars>
      </dgm:prSet>
      <dgm:spPr/>
    </dgm:pt>
    <dgm:pt modelId="{C5E753D1-1485-48D2-80A1-EFEF4CED0069}" type="pres">
      <dgm:prSet presAssocID="{3311185D-46B0-4168-82CE-C7411B37A365}" presName="FiveNodes_5" presStyleLbl="node1" presStyleIdx="4" presStyleCnt="5">
        <dgm:presLayoutVars>
          <dgm:bulletEnabled val="1"/>
        </dgm:presLayoutVars>
      </dgm:prSet>
      <dgm:spPr/>
    </dgm:pt>
    <dgm:pt modelId="{3B2EB72D-0ABF-47F2-8BC0-05D6D60B8F08}" type="pres">
      <dgm:prSet presAssocID="{3311185D-46B0-4168-82CE-C7411B37A365}" presName="FiveConn_1-2" presStyleLbl="fgAccFollowNode1" presStyleIdx="0" presStyleCnt="4">
        <dgm:presLayoutVars>
          <dgm:bulletEnabled val="1"/>
        </dgm:presLayoutVars>
      </dgm:prSet>
      <dgm:spPr/>
    </dgm:pt>
    <dgm:pt modelId="{4C071211-6990-476E-9079-DF234D3A54DF}" type="pres">
      <dgm:prSet presAssocID="{3311185D-46B0-4168-82CE-C7411B37A365}" presName="FiveConn_2-3" presStyleLbl="fgAccFollowNode1" presStyleIdx="1" presStyleCnt="4">
        <dgm:presLayoutVars>
          <dgm:bulletEnabled val="1"/>
        </dgm:presLayoutVars>
      </dgm:prSet>
      <dgm:spPr/>
    </dgm:pt>
    <dgm:pt modelId="{85CC6B93-D5F5-459F-93D1-8EC13727BC41}" type="pres">
      <dgm:prSet presAssocID="{3311185D-46B0-4168-82CE-C7411B37A365}" presName="FiveConn_3-4" presStyleLbl="fgAccFollowNode1" presStyleIdx="2" presStyleCnt="4">
        <dgm:presLayoutVars>
          <dgm:bulletEnabled val="1"/>
        </dgm:presLayoutVars>
      </dgm:prSet>
      <dgm:spPr/>
    </dgm:pt>
    <dgm:pt modelId="{CFE81D13-1098-43A1-B143-0735D4226F17}" type="pres">
      <dgm:prSet presAssocID="{3311185D-46B0-4168-82CE-C7411B37A365}" presName="FiveConn_4-5" presStyleLbl="fgAccFollowNode1" presStyleIdx="3" presStyleCnt="4">
        <dgm:presLayoutVars>
          <dgm:bulletEnabled val="1"/>
        </dgm:presLayoutVars>
      </dgm:prSet>
      <dgm:spPr/>
    </dgm:pt>
    <dgm:pt modelId="{9BE5C22F-7714-4D62-A8EB-A79AE9E6A663}" type="pres">
      <dgm:prSet presAssocID="{3311185D-46B0-4168-82CE-C7411B37A365}" presName="FiveNodes_1_text" presStyleLbl="node1" presStyleIdx="4" presStyleCnt="5">
        <dgm:presLayoutVars>
          <dgm:bulletEnabled val="1"/>
        </dgm:presLayoutVars>
      </dgm:prSet>
      <dgm:spPr/>
    </dgm:pt>
    <dgm:pt modelId="{6D09D817-EDBF-47DF-B8A9-CD520C40BF10}" type="pres">
      <dgm:prSet presAssocID="{3311185D-46B0-4168-82CE-C7411B37A365}" presName="FiveNodes_2_text" presStyleLbl="node1" presStyleIdx="4" presStyleCnt="5">
        <dgm:presLayoutVars>
          <dgm:bulletEnabled val="1"/>
        </dgm:presLayoutVars>
      </dgm:prSet>
      <dgm:spPr/>
    </dgm:pt>
    <dgm:pt modelId="{B5B0931A-0434-4012-9386-99C3D780AF5F}" type="pres">
      <dgm:prSet presAssocID="{3311185D-46B0-4168-82CE-C7411B37A365}" presName="FiveNodes_3_text" presStyleLbl="node1" presStyleIdx="4" presStyleCnt="5">
        <dgm:presLayoutVars>
          <dgm:bulletEnabled val="1"/>
        </dgm:presLayoutVars>
      </dgm:prSet>
      <dgm:spPr/>
    </dgm:pt>
    <dgm:pt modelId="{6931A608-E3C8-4FBB-88F0-C526C0097AB9}" type="pres">
      <dgm:prSet presAssocID="{3311185D-46B0-4168-82CE-C7411B37A365}" presName="FiveNodes_4_text" presStyleLbl="node1" presStyleIdx="4" presStyleCnt="5">
        <dgm:presLayoutVars>
          <dgm:bulletEnabled val="1"/>
        </dgm:presLayoutVars>
      </dgm:prSet>
      <dgm:spPr/>
    </dgm:pt>
    <dgm:pt modelId="{C21004D1-2814-49EB-9625-B093307ED7D5}" type="pres">
      <dgm:prSet presAssocID="{3311185D-46B0-4168-82CE-C7411B37A365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44984802-D1F7-4585-A676-8AE90EDB956C}" type="presOf" srcId="{30E241E9-1EBF-4262-B632-93A0E8FB9FD6}" destId="{6931A608-E3C8-4FBB-88F0-C526C0097AB9}" srcOrd="1" destOrd="0" presId="urn:microsoft.com/office/officeart/2005/8/layout/vProcess5"/>
    <dgm:cxn modelId="{AD35D610-DD06-4884-8A7F-A3FF34CE90D0}" type="presOf" srcId="{52953B7F-C887-424E-89C3-F26197ACE3DE}" destId="{FEC73AEA-E0E6-4444-A60E-636A66483D4D}" srcOrd="0" destOrd="0" presId="urn:microsoft.com/office/officeart/2005/8/layout/vProcess5"/>
    <dgm:cxn modelId="{957F9315-FED4-456C-B4CB-DDFDF99F58A6}" srcId="{3311185D-46B0-4168-82CE-C7411B37A365}" destId="{30E241E9-1EBF-4262-B632-93A0E8FB9FD6}" srcOrd="3" destOrd="0" parTransId="{FEECC52D-22B6-4075-8A8A-D31913FCD3CA}" sibTransId="{72F5E10B-A0BC-4994-801C-DA1E6C07368D}"/>
    <dgm:cxn modelId="{E0592216-00BD-4532-A597-468D3185CA63}" type="presOf" srcId="{E8DFA08A-A9BC-4D25-9E4E-26184066A3D9}" destId="{F646DF62-829C-46C2-BBE8-0926E2AEFF5F}" srcOrd="0" destOrd="0" presId="urn:microsoft.com/office/officeart/2005/8/layout/vProcess5"/>
    <dgm:cxn modelId="{1D4B241C-91E1-4AD8-B62E-C4FA1E20707C}" srcId="{3311185D-46B0-4168-82CE-C7411B37A365}" destId="{F20BA4B8-EABF-4B11-BFEA-89FAA5D6AAB0}" srcOrd="0" destOrd="0" parTransId="{D0087835-E601-49B7-8B75-9379A7C64A62}" sibTransId="{849AB043-687F-4A49-8F7E-AAFED98BF998}"/>
    <dgm:cxn modelId="{9C54DF24-9013-4EED-BE66-F41EBE8EFCCF}" type="presOf" srcId="{30E241E9-1EBF-4262-B632-93A0E8FB9FD6}" destId="{09D7BF24-E537-44DC-8C76-8547B5C03B64}" srcOrd="0" destOrd="0" presId="urn:microsoft.com/office/officeart/2005/8/layout/vProcess5"/>
    <dgm:cxn modelId="{1D04FE2A-975A-4092-AD81-70E3DEFE757A}" type="presOf" srcId="{74F82B12-7580-4035-B477-CA43BDC557E5}" destId="{4C071211-6990-476E-9079-DF234D3A54DF}" srcOrd="0" destOrd="0" presId="urn:microsoft.com/office/officeart/2005/8/layout/vProcess5"/>
    <dgm:cxn modelId="{FF5F8A5D-4C67-4EDC-A71E-DF9BD7DFF28A}" type="presOf" srcId="{0B29BAB6-6933-4F84-8D3B-8BAEAF9F49AA}" destId="{C21004D1-2814-49EB-9625-B093307ED7D5}" srcOrd="1" destOrd="0" presId="urn:microsoft.com/office/officeart/2005/8/layout/vProcess5"/>
    <dgm:cxn modelId="{89990763-8F4E-4BDB-9054-0C9FDE70AE78}" srcId="{3311185D-46B0-4168-82CE-C7411B37A365}" destId="{0B29BAB6-6933-4F84-8D3B-8BAEAF9F49AA}" srcOrd="4" destOrd="0" parTransId="{E9E3C042-8CB9-450A-9435-C1118816B57E}" sibTransId="{731A1504-0584-4EA1-ACA2-D74B9E254C47}"/>
    <dgm:cxn modelId="{E680346D-5709-4B2C-ACD5-49624D92CBCE}" type="presOf" srcId="{3311185D-46B0-4168-82CE-C7411B37A365}" destId="{64F6D782-5584-4231-A2F8-C281F2F06C4E}" srcOrd="0" destOrd="0" presId="urn:microsoft.com/office/officeart/2005/8/layout/vProcess5"/>
    <dgm:cxn modelId="{5376DD4D-795E-4722-9017-E7448F75EBC7}" type="presOf" srcId="{F20BA4B8-EABF-4B11-BFEA-89FAA5D6AAB0}" destId="{9BE5C22F-7714-4D62-A8EB-A79AE9E6A663}" srcOrd="1" destOrd="0" presId="urn:microsoft.com/office/officeart/2005/8/layout/vProcess5"/>
    <dgm:cxn modelId="{C007A0A8-AF38-4FEA-8305-595400E02BE4}" type="presOf" srcId="{849AB043-687F-4A49-8F7E-AAFED98BF998}" destId="{3B2EB72D-0ABF-47F2-8BC0-05D6D60B8F08}" srcOrd="0" destOrd="0" presId="urn:microsoft.com/office/officeart/2005/8/layout/vProcess5"/>
    <dgm:cxn modelId="{4403A8AB-5EFA-46A7-8946-8C86EDD89F6E}" type="presOf" srcId="{F20BA4B8-EABF-4B11-BFEA-89FAA5D6AAB0}" destId="{0B3EF174-0800-4E44-B6A3-713D0D6582BD}" srcOrd="0" destOrd="0" presId="urn:microsoft.com/office/officeart/2005/8/layout/vProcess5"/>
    <dgm:cxn modelId="{79464CBD-107A-457D-924E-ECFB12B89C80}" type="presOf" srcId="{EB1502B5-7162-4E8E-AA53-FC77F4EE5EBF}" destId="{85CC6B93-D5F5-459F-93D1-8EC13727BC41}" srcOrd="0" destOrd="0" presId="urn:microsoft.com/office/officeart/2005/8/layout/vProcess5"/>
    <dgm:cxn modelId="{7C13C5C8-97AF-4613-9EC8-69C4640DA1FD}" srcId="{3311185D-46B0-4168-82CE-C7411B37A365}" destId="{E8DFA08A-A9BC-4D25-9E4E-26184066A3D9}" srcOrd="1" destOrd="0" parTransId="{C6552971-B19A-47AB-99D4-4BA89692AF62}" sibTransId="{74F82B12-7580-4035-B477-CA43BDC557E5}"/>
    <dgm:cxn modelId="{F5B1A5D8-3547-415A-84B0-20F65B996287}" srcId="{3311185D-46B0-4168-82CE-C7411B37A365}" destId="{52953B7F-C887-424E-89C3-F26197ACE3DE}" srcOrd="2" destOrd="0" parTransId="{580E32D8-C8A5-49DD-AAE5-A2ADD986C677}" sibTransId="{EB1502B5-7162-4E8E-AA53-FC77F4EE5EBF}"/>
    <dgm:cxn modelId="{E2DC5FDB-D2BF-4375-9FD7-5F1171FC39B7}" type="presOf" srcId="{52953B7F-C887-424E-89C3-F26197ACE3DE}" destId="{B5B0931A-0434-4012-9386-99C3D780AF5F}" srcOrd="1" destOrd="0" presId="urn:microsoft.com/office/officeart/2005/8/layout/vProcess5"/>
    <dgm:cxn modelId="{E9E83EE2-A7DE-4AAC-BE9F-52CB363E3EBE}" type="presOf" srcId="{0B29BAB6-6933-4F84-8D3B-8BAEAF9F49AA}" destId="{C5E753D1-1485-48D2-80A1-EFEF4CED0069}" srcOrd="0" destOrd="0" presId="urn:microsoft.com/office/officeart/2005/8/layout/vProcess5"/>
    <dgm:cxn modelId="{77CF16FB-4E2A-42C3-9FD6-9F2BB1F54711}" type="presOf" srcId="{72F5E10B-A0BC-4994-801C-DA1E6C07368D}" destId="{CFE81D13-1098-43A1-B143-0735D4226F17}" srcOrd="0" destOrd="0" presId="urn:microsoft.com/office/officeart/2005/8/layout/vProcess5"/>
    <dgm:cxn modelId="{4C1892FF-3A83-4E1B-B30D-7F16D211A178}" type="presOf" srcId="{E8DFA08A-A9BC-4D25-9E4E-26184066A3D9}" destId="{6D09D817-EDBF-47DF-B8A9-CD520C40BF10}" srcOrd="1" destOrd="0" presId="urn:microsoft.com/office/officeart/2005/8/layout/vProcess5"/>
    <dgm:cxn modelId="{DFF85AB0-BD60-497D-B41D-C5BE68265972}" type="presParOf" srcId="{64F6D782-5584-4231-A2F8-C281F2F06C4E}" destId="{3E4951F5-71F1-417C-8564-2113FB3F4F7D}" srcOrd="0" destOrd="0" presId="urn:microsoft.com/office/officeart/2005/8/layout/vProcess5"/>
    <dgm:cxn modelId="{78A874A2-5FA0-4BA7-A3AC-1ACE33594F01}" type="presParOf" srcId="{64F6D782-5584-4231-A2F8-C281F2F06C4E}" destId="{0B3EF174-0800-4E44-B6A3-713D0D6582BD}" srcOrd="1" destOrd="0" presId="urn:microsoft.com/office/officeart/2005/8/layout/vProcess5"/>
    <dgm:cxn modelId="{070AB402-1B7F-410B-AAB3-A6C405B33C7D}" type="presParOf" srcId="{64F6D782-5584-4231-A2F8-C281F2F06C4E}" destId="{F646DF62-829C-46C2-BBE8-0926E2AEFF5F}" srcOrd="2" destOrd="0" presId="urn:microsoft.com/office/officeart/2005/8/layout/vProcess5"/>
    <dgm:cxn modelId="{9AE339E9-6A50-4E13-A349-D15EF2058AA3}" type="presParOf" srcId="{64F6D782-5584-4231-A2F8-C281F2F06C4E}" destId="{FEC73AEA-E0E6-4444-A60E-636A66483D4D}" srcOrd="3" destOrd="0" presId="urn:microsoft.com/office/officeart/2005/8/layout/vProcess5"/>
    <dgm:cxn modelId="{5D331DCD-79F8-4720-8175-B69CD1C83F7E}" type="presParOf" srcId="{64F6D782-5584-4231-A2F8-C281F2F06C4E}" destId="{09D7BF24-E537-44DC-8C76-8547B5C03B64}" srcOrd="4" destOrd="0" presId="urn:microsoft.com/office/officeart/2005/8/layout/vProcess5"/>
    <dgm:cxn modelId="{48B1628A-2BAD-49A6-BB87-345C81FBD7E0}" type="presParOf" srcId="{64F6D782-5584-4231-A2F8-C281F2F06C4E}" destId="{C5E753D1-1485-48D2-80A1-EFEF4CED0069}" srcOrd="5" destOrd="0" presId="urn:microsoft.com/office/officeart/2005/8/layout/vProcess5"/>
    <dgm:cxn modelId="{11CCEBAD-4DC9-4F3F-9439-1EC6217B0C6F}" type="presParOf" srcId="{64F6D782-5584-4231-A2F8-C281F2F06C4E}" destId="{3B2EB72D-0ABF-47F2-8BC0-05D6D60B8F08}" srcOrd="6" destOrd="0" presId="urn:microsoft.com/office/officeart/2005/8/layout/vProcess5"/>
    <dgm:cxn modelId="{AFAAA730-557D-4E36-9A15-8CF21EC546CE}" type="presParOf" srcId="{64F6D782-5584-4231-A2F8-C281F2F06C4E}" destId="{4C071211-6990-476E-9079-DF234D3A54DF}" srcOrd="7" destOrd="0" presId="urn:microsoft.com/office/officeart/2005/8/layout/vProcess5"/>
    <dgm:cxn modelId="{F50E7401-2549-43D9-BD75-1310E0084A0B}" type="presParOf" srcId="{64F6D782-5584-4231-A2F8-C281F2F06C4E}" destId="{85CC6B93-D5F5-459F-93D1-8EC13727BC41}" srcOrd="8" destOrd="0" presId="urn:microsoft.com/office/officeart/2005/8/layout/vProcess5"/>
    <dgm:cxn modelId="{D4142AFF-8E76-4CCD-9628-04E391C7E153}" type="presParOf" srcId="{64F6D782-5584-4231-A2F8-C281F2F06C4E}" destId="{CFE81D13-1098-43A1-B143-0735D4226F17}" srcOrd="9" destOrd="0" presId="urn:microsoft.com/office/officeart/2005/8/layout/vProcess5"/>
    <dgm:cxn modelId="{BA2A48A1-F4C7-41E0-A31E-B9A66D12D682}" type="presParOf" srcId="{64F6D782-5584-4231-A2F8-C281F2F06C4E}" destId="{9BE5C22F-7714-4D62-A8EB-A79AE9E6A663}" srcOrd="10" destOrd="0" presId="urn:microsoft.com/office/officeart/2005/8/layout/vProcess5"/>
    <dgm:cxn modelId="{41E74510-5172-4171-B1E7-EF09BA157D7F}" type="presParOf" srcId="{64F6D782-5584-4231-A2F8-C281F2F06C4E}" destId="{6D09D817-EDBF-47DF-B8A9-CD520C40BF10}" srcOrd="11" destOrd="0" presId="urn:microsoft.com/office/officeart/2005/8/layout/vProcess5"/>
    <dgm:cxn modelId="{A4125407-52CC-4A0E-B163-EC0DB543777D}" type="presParOf" srcId="{64F6D782-5584-4231-A2F8-C281F2F06C4E}" destId="{B5B0931A-0434-4012-9386-99C3D780AF5F}" srcOrd="12" destOrd="0" presId="urn:microsoft.com/office/officeart/2005/8/layout/vProcess5"/>
    <dgm:cxn modelId="{D0EE5A45-C018-461D-9C46-DDC3F2ACF90E}" type="presParOf" srcId="{64F6D782-5584-4231-A2F8-C281F2F06C4E}" destId="{6931A608-E3C8-4FBB-88F0-C526C0097AB9}" srcOrd="13" destOrd="0" presId="urn:microsoft.com/office/officeart/2005/8/layout/vProcess5"/>
    <dgm:cxn modelId="{AEC4B815-46E8-43FF-B0AC-9C8795F34CFE}" type="presParOf" srcId="{64F6D782-5584-4231-A2F8-C281F2F06C4E}" destId="{C21004D1-2814-49EB-9625-B093307ED7D5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9648CF-1517-4E93-B017-F3F33928FB99}" type="doc">
      <dgm:prSet loTypeId="urn:microsoft.com/office/officeart/2005/8/layout/hierarchy1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0FD82BE-8CDF-4093-B7F5-846CB8DED0FD}">
      <dgm:prSet/>
      <dgm:spPr/>
      <dgm:t>
        <a:bodyPr/>
        <a:lstStyle/>
        <a:p>
          <a:r>
            <a:rPr lang="es-CL" dirty="0"/>
            <a:t> Condiciones crónicas , fragilidad </a:t>
          </a:r>
          <a:endParaRPr lang="en-US" dirty="0"/>
        </a:p>
      </dgm:t>
    </dgm:pt>
    <dgm:pt modelId="{8EB29DC2-9802-4E19-B7B5-B240088FE614}" type="parTrans" cxnId="{C171EC73-D3B1-47E1-AAD4-483BBD3156E7}">
      <dgm:prSet/>
      <dgm:spPr/>
      <dgm:t>
        <a:bodyPr/>
        <a:lstStyle/>
        <a:p>
          <a:endParaRPr lang="en-US"/>
        </a:p>
      </dgm:t>
    </dgm:pt>
    <dgm:pt modelId="{1B130FAC-AA4C-4E8A-BCB1-5F534BE903CE}" type="sibTrans" cxnId="{C171EC73-D3B1-47E1-AAD4-483BBD3156E7}">
      <dgm:prSet/>
      <dgm:spPr/>
      <dgm:t>
        <a:bodyPr/>
        <a:lstStyle/>
        <a:p>
          <a:endParaRPr lang="en-US"/>
        </a:p>
      </dgm:t>
    </dgm:pt>
    <dgm:pt modelId="{62367459-D46A-46FF-B064-F18D3AB1B7C4}">
      <dgm:prSet/>
      <dgm:spPr/>
      <dgm:t>
        <a:bodyPr/>
        <a:lstStyle/>
        <a:p>
          <a:r>
            <a:rPr lang="es-CL" dirty="0"/>
            <a:t>Necesidades aumentadas : familia , aspecto económico</a:t>
          </a:r>
          <a:endParaRPr lang="en-US" dirty="0"/>
        </a:p>
      </dgm:t>
    </dgm:pt>
    <dgm:pt modelId="{D08AD25B-6F7E-4E6E-A4F2-2F2E2840EABA}" type="parTrans" cxnId="{E8DD201D-A286-4EEA-A000-45619691E56F}">
      <dgm:prSet/>
      <dgm:spPr/>
      <dgm:t>
        <a:bodyPr/>
        <a:lstStyle/>
        <a:p>
          <a:endParaRPr lang="en-US"/>
        </a:p>
      </dgm:t>
    </dgm:pt>
    <dgm:pt modelId="{4D606832-6263-48BA-B2F3-5A3DCF4B7E77}" type="sibTrans" cxnId="{E8DD201D-A286-4EEA-A000-45619691E56F}">
      <dgm:prSet/>
      <dgm:spPr/>
      <dgm:t>
        <a:bodyPr/>
        <a:lstStyle/>
        <a:p>
          <a:endParaRPr lang="en-US"/>
        </a:p>
      </dgm:t>
    </dgm:pt>
    <dgm:pt modelId="{73889123-5857-4724-A03D-E3F61C9B2F66}">
      <dgm:prSet/>
      <dgm:spPr/>
      <dgm:t>
        <a:bodyPr/>
        <a:lstStyle/>
        <a:p>
          <a:r>
            <a:rPr lang="es-CL" dirty="0"/>
            <a:t>Limitaciones funcionales asociadas a uso de tecnología </a:t>
          </a:r>
          <a:endParaRPr lang="en-US" dirty="0"/>
        </a:p>
      </dgm:t>
    </dgm:pt>
    <dgm:pt modelId="{B985732E-7D4A-42A4-B6ED-3E7EE9C5DE51}" type="parTrans" cxnId="{DC61CCF0-DD76-4EC0-AAC2-06B3C7E79A35}">
      <dgm:prSet/>
      <dgm:spPr/>
      <dgm:t>
        <a:bodyPr/>
        <a:lstStyle/>
        <a:p>
          <a:endParaRPr lang="en-US"/>
        </a:p>
      </dgm:t>
    </dgm:pt>
    <dgm:pt modelId="{BA99CA07-DF40-4ADC-9BB8-43CBDAA41B58}" type="sibTrans" cxnId="{DC61CCF0-DD76-4EC0-AAC2-06B3C7E79A35}">
      <dgm:prSet/>
      <dgm:spPr/>
      <dgm:t>
        <a:bodyPr/>
        <a:lstStyle/>
        <a:p>
          <a:endParaRPr lang="en-US"/>
        </a:p>
      </dgm:t>
    </dgm:pt>
    <dgm:pt modelId="{C76DBA9F-73BC-4612-B8AD-99CA63F44AE6}">
      <dgm:prSet/>
      <dgm:spPr/>
      <dgm:t>
        <a:bodyPr/>
        <a:lstStyle/>
        <a:p>
          <a:r>
            <a:rPr lang="es-CL" dirty="0"/>
            <a:t>Uso de recursos aumentados de salud , consultas, especialistas </a:t>
          </a:r>
          <a:endParaRPr lang="en-US" dirty="0"/>
        </a:p>
      </dgm:t>
    </dgm:pt>
    <dgm:pt modelId="{55A588B1-7ACE-415A-96DF-B4B53EC2C8C0}" type="parTrans" cxnId="{6A4CDEC6-24EB-414A-A715-4515DEB02E59}">
      <dgm:prSet/>
      <dgm:spPr/>
      <dgm:t>
        <a:bodyPr/>
        <a:lstStyle/>
        <a:p>
          <a:endParaRPr lang="en-US"/>
        </a:p>
      </dgm:t>
    </dgm:pt>
    <dgm:pt modelId="{B479D862-76DB-46A2-9601-C15874CA4B6B}" type="sibTrans" cxnId="{6A4CDEC6-24EB-414A-A715-4515DEB02E59}">
      <dgm:prSet/>
      <dgm:spPr/>
      <dgm:t>
        <a:bodyPr/>
        <a:lstStyle/>
        <a:p>
          <a:endParaRPr lang="en-US"/>
        </a:p>
      </dgm:t>
    </dgm:pt>
    <dgm:pt modelId="{BC619AF8-20A9-4369-8356-FEE4A577F3BA}" type="pres">
      <dgm:prSet presAssocID="{F09648CF-1517-4E93-B017-F3F33928FB9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5A7DB0C-325A-4067-BA33-6EDA3A3FFE02}" type="pres">
      <dgm:prSet presAssocID="{B0FD82BE-8CDF-4093-B7F5-846CB8DED0FD}" presName="hierRoot1" presStyleCnt="0"/>
      <dgm:spPr/>
    </dgm:pt>
    <dgm:pt modelId="{CB1DE603-709E-44B3-9A97-1A3030AAA7B2}" type="pres">
      <dgm:prSet presAssocID="{B0FD82BE-8CDF-4093-B7F5-846CB8DED0FD}" presName="composite" presStyleCnt="0"/>
      <dgm:spPr/>
    </dgm:pt>
    <dgm:pt modelId="{420D0E47-BCF3-4DA3-8CFA-68EF1EFA1267}" type="pres">
      <dgm:prSet presAssocID="{B0FD82BE-8CDF-4093-B7F5-846CB8DED0FD}" presName="background" presStyleLbl="node0" presStyleIdx="0" presStyleCnt="4"/>
      <dgm:spPr/>
    </dgm:pt>
    <dgm:pt modelId="{C2AC5261-4614-49EC-82CE-1A59946AEC36}" type="pres">
      <dgm:prSet presAssocID="{B0FD82BE-8CDF-4093-B7F5-846CB8DED0FD}" presName="text" presStyleLbl="fgAcc0" presStyleIdx="0" presStyleCnt="4">
        <dgm:presLayoutVars>
          <dgm:chPref val="3"/>
        </dgm:presLayoutVars>
      </dgm:prSet>
      <dgm:spPr/>
    </dgm:pt>
    <dgm:pt modelId="{6F02DC8F-FF28-489D-9460-9BF92372AE88}" type="pres">
      <dgm:prSet presAssocID="{B0FD82BE-8CDF-4093-B7F5-846CB8DED0FD}" presName="hierChild2" presStyleCnt="0"/>
      <dgm:spPr/>
    </dgm:pt>
    <dgm:pt modelId="{891A0A2D-79EA-4B74-9717-8C7D32B18CC4}" type="pres">
      <dgm:prSet presAssocID="{62367459-D46A-46FF-B064-F18D3AB1B7C4}" presName="hierRoot1" presStyleCnt="0"/>
      <dgm:spPr/>
    </dgm:pt>
    <dgm:pt modelId="{A5A28ED0-A96C-45A4-AB54-22B3FD3A6B9C}" type="pres">
      <dgm:prSet presAssocID="{62367459-D46A-46FF-B064-F18D3AB1B7C4}" presName="composite" presStyleCnt="0"/>
      <dgm:spPr/>
    </dgm:pt>
    <dgm:pt modelId="{F72D84B1-D492-4897-97C9-C95147EE0DBF}" type="pres">
      <dgm:prSet presAssocID="{62367459-D46A-46FF-B064-F18D3AB1B7C4}" presName="background" presStyleLbl="node0" presStyleIdx="1" presStyleCnt="4"/>
      <dgm:spPr/>
    </dgm:pt>
    <dgm:pt modelId="{979314F1-1570-45DD-AC41-E4CAA3EFB19E}" type="pres">
      <dgm:prSet presAssocID="{62367459-D46A-46FF-B064-F18D3AB1B7C4}" presName="text" presStyleLbl="fgAcc0" presStyleIdx="1" presStyleCnt="4">
        <dgm:presLayoutVars>
          <dgm:chPref val="3"/>
        </dgm:presLayoutVars>
      </dgm:prSet>
      <dgm:spPr/>
    </dgm:pt>
    <dgm:pt modelId="{0CE897DA-E846-45FE-BF05-DD35652D2B4D}" type="pres">
      <dgm:prSet presAssocID="{62367459-D46A-46FF-B064-F18D3AB1B7C4}" presName="hierChild2" presStyleCnt="0"/>
      <dgm:spPr/>
    </dgm:pt>
    <dgm:pt modelId="{147774F4-1745-4A8E-AF1A-1390D09B0E0B}" type="pres">
      <dgm:prSet presAssocID="{73889123-5857-4724-A03D-E3F61C9B2F66}" presName="hierRoot1" presStyleCnt="0"/>
      <dgm:spPr/>
    </dgm:pt>
    <dgm:pt modelId="{FBC15D33-8CBE-4A67-B46B-874100859C06}" type="pres">
      <dgm:prSet presAssocID="{73889123-5857-4724-A03D-E3F61C9B2F66}" presName="composite" presStyleCnt="0"/>
      <dgm:spPr/>
    </dgm:pt>
    <dgm:pt modelId="{B0FF5363-36CD-4762-8B15-400063A59843}" type="pres">
      <dgm:prSet presAssocID="{73889123-5857-4724-A03D-E3F61C9B2F66}" presName="background" presStyleLbl="node0" presStyleIdx="2" presStyleCnt="4"/>
      <dgm:spPr/>
    </dgm:pt>
    <dgm:pt modelId="{AFE7843D-E1F6-423F-B9DE-DBD1DE865FFC}" type="pres">
      <dgm:prSet presAssocID="{73889123-5857-4724-A03D-E3F61C9B2F66}" presName="text" presStyleLbl="fgAcc0" presStyleIdx="2" presStyleCnt="4">
        <dgm:presLayoutVars>
          <dgm:chPref val="3"/>
        </dgm:presLayoutVars>
      </dgm:prSet>
      <dgm:spPr/>
    </dgm:pt>
    <dgm:pt modelId="{A1E8F883-35FC-4E0A-9CE0-43965EA94903}" type="pres">
      <dgm:prSet presAssocID="{73889123-5857-4724-A03D-E3F61C9B2F66}" presName="hierChild2" presStyleCnt="0"/>
      <dgm:spPr/>
    </dgm:pt>
    <dgm:pt modelId="{4575FCA1-9482-420C-90EE-C19C965CC081}" type="pres">
      <dgm:prSet presAssocID="{C76DBA9F-73BC-4612-B8AD-99CA63F44AE6}" presName="hierRoot1" presStyleCnt="0"/>
      <dgm:spPr/>
    </dgm:pt>
    <dgm:pt modelId="{0F35921A-9C4B-46B6-86E7-6333CC4F318C}" type="pres">
      <dgm:prSet presAssocID="{C76DBA9F-73BC-4612-B8AD-99CA63F44AE6}" presName="composite" presStyleCnt="0"/>
      <dgm:spPr/>
    </dgm:pt>
    <dgm:pt modelId="{BEDBF936-90AA-4291-A8E2-D639B7DA824C}" type="pres">
      <dgm:prSet presAssocID="{C76DBA9F-73BC-4612-B8AD-99CA63F44AE6}" presName="background" presStyleLbl="node0" presStyleIdx="3" presStyleCnt="4"/>
      <dgm:spPr/>
    </dgm:pt>
    <dgm:pt modelId="{829F4E62-49ED-47B6-AFD4-0949A8FD76A4}" type="pres">
      <dgm:prSet presAssocID="{C76DBA9F-73BC-4612-B8AD-99CA63F44AE6}" presName="text" presStyleLbl="fgAcc0" presStyleIdx="3" presStyleCnt="4">
        <dgm:presLayoutVars>
          <dgm:chPref val="3"/>
        </dgm:presLayoutVars>
      </dgm:prSet>
      <dgm:spPr/>
    </dgm:pt>
    <dgm:pt modelId="{8FA2B585-56E6-44B3-AAA0-3726BA4680A4}" type="pres">
      <dgm:prSet presAssocID="{C76DBA9F-73BC-4612-B8AD-99CA63F44AE6}" presName="hierChild2" presStyleCnt="0"/>
      <dgm:spPr/>
    </dgm:pt>
  </dgm:ptLst>
  <dgm:cxnLst>
    <dgm:cxn modelId="{E8DD201D-A286-4EEA-A000-45619691E56F}" srcId="{F09648CF-1517-4E93-B017-F3F33928FB99}" destId="{62367459-D46A-46FF-B064-F18D3AB1B7C4}" srcOrd="1" destOrd="0" parTransId="{D08AD25B-6F7E-4E6E-A4F2-2F2E2840EABA}" sibTransId="{4D606832-6263-48BA-B2F3-5A3DCF4B7E77}"/>
    <dgm:cxn modelId="{FC201A42-5B28-4CEC-BEF5-631175CADB63}" type="presOf" srcId="{C76DBA9F-73BC-4612-B8AD-99CA63F44AE6}" destId="{829F4E62-49ED-47B6-AFD4-0949A8FD76A4}" srcOrd="0" destOrd="0" presId="urn:microsoft.com/office/officeart/2005/8/layout/hierarchy1"/>
    <dgm:cxn modelId="{0475CE64-334B-4BA9-96EF-34E5EFE8B77A}" type="presOf" srcId="{B0FD82BE-8CDF-4093-B7F5-846CB8DED0FD}" destId="{C2AC5261-4614-49EC-82CE-1A59946AEC36}" srcOrd="0" destOrd="0" presId="urn:microsoft.com/office/officeart/2005/8/layout/hierarchy1"/>
    <dgm:cxn modelId="{98132765-51F1-44A0-AE50-7FC0182CB9F4}" type="presOf" srcId="{62367459-D46A-46FF-B064-F18D3AB1B7C4}" destId="{979314F1-1570-45DD-AC41-E4CAA3EFB19E}" srcOrd="0" destOrd="0" presId="urn:microsoft.com/office/officeart/2005/8/layout/hierarchy1"/>
    <dgm:cxn modelId="{C171EC73-D3B1-47E1-AAD4-483BBD3156E7}" srcId="{F09648CF-1517-4E93-B017-F3F33928FB99}" destId="{B0FD82BE-8CDF-4093-B7F5-846CB8DED0FD}" srcOrd="0" destOrd="0" parTransId="{8EB29DC2-9802-4E19-B7B5-B240088FE614}" sibTransId="{1B130FAC-AA4C-4E8A-BCB1-5F534BE903CE}"/>
    <dgm:cxn modelId="{6A4CDEC6-24EB-414A-A715-4515DEB02E59}" srcId="{F09648CF-1517-4E93-B017-F3F33928FB99}" destId="{C76DBA9F-73BC-4612-B8AD-99CA63F44AE6}" srcOrd="3" destOrd="0" parTransId="{55A588B1-7ACE-415A-96DF-B4B53EC2C8C0}" sibTransId="{B479D862-76DB-46A2-9601-C15874CA4B6B}"/>
    <dgm:cxn modelId="{49F2F8D0-4BD1-4089-9BF9-1A967902FD8E}" type="presOf" srcId="{73889123-5857-4724-A03D-E3F61C9B2F66}" destId="{AFE7843D-E1F6-423F-B9DE-DBD1DE865FFC}" srcOrd="0" destOrd="0" presId="urn:microsoft.com/office/officeart/2005/8/layout/hierarchy1"/>
    <dgm:cxn modelId="{CBCDCADD-BC68-46F0-9F47-3A64D1EC0A86}" type="presOf" srcId="{F09648CF-1517-4E93-B017-F3F33928FB99}" destId="{BC619AF8-20A9-4369-8356-FEE4A577F3BA}" srcOrd="0" destOrd="0" presId="urn:microsoft.com/office/officeart/2005/8/layout/hierarchy1"/>
    <dgm:cxn modelId="{DC61CCF0-DD76-4EC0-AAC2-06B3C7E79A35}" srcId="{F09648CF-1517-4E93-B017-F3F33928FB99}" destId="{73889123-5857-4724-A03D-E3F61C9B2F66}" srcOrd="2" destOrd="0" parTransId="{B985732E-7D4A-42A4-B6ED-3E7EE9C5DE51}" sibTransId="{BA99CA07-DF40-4ADC-9BB8-43CBDAA41B58}"/>
    <dgm:cxn modelId="{9A5154E5-808B-4BC6-AC4C-E7CF61301052}" type="presParOf" srcId="{BC619AF8-20A9-4369-8356-FEE4A577F3BA}" destId="{15A7DB0C-325A-4067-BA33-6EDA3A3FFE02}" srcOrd="0" destOrd="0" presId="urn:microsoft.com/office/officeart/2005/8/layout/hierarchy1"/>
    <dgm:cxn modelId="{AA52CD00-392F-4FC4-80E4-A550E252647A}" type="presParOf" srcId="{15A7DB0C-325A-4067-BA33-6EDA3A3FFE02}" destId="{CB1DE603-709E-44B3-9A97-1A3030AAA7B2}" srcOrd="0" destOrd="0" presId="urn:microsoft.com/office/officeart/2005/8/layout/hierarchy1"/>
    <dgm:cxn modelId="{BAB6451C-EC17-429C-A384-4BBEAFDBDC79}" type="presParOf" srcId="{CB1DE603-709E-44B3-9A97-1A3030AAA7B2}" destId="{420D0E47-BCF3-4DA3-8CFA-68EF1EFA1267}" srcOrd="0" destOrd="0" presId="urn:microsoft.com/office/officeart/2005/8/layout/hierarchy1"/>
    <dgm:cxn modelId="{A017CE3B-9C66-4937-8719-7C003F39F848}" type="presParOf" srcId="{CB1DE603-709E-44B3-9A97-1A3030AAA7B2}" destId="{C2AC5261-4614-49EC-82CE-1A59946AEC36}" srcOrd="1" destOrd="0" presId="urn:microsoft.com/office/officeart/2005/8/layout/hierarchy1"/>
    <dgm:cxn modelId="{EEE6CA12-3C87-4447-8012-3BF97E8F8B69}" type="presParOf" srcId="{15A7DB0C-325A-4067-BA33-6EDA3A3FFE02}" destId="{6F02DC8F-FF28-489D-9460-9BF92372AE88}" srcOrd="1" destOrd="0" presId="urn:microsoft.com/office/officeart/2005/8/layout/hierarchy1"/>
    <dgm:cxn modelId="{0FD6DA09-11C6-4F44-A1C9-85EC8E955A30}" type="presParOf" srcId="{BC619AF8-20A9-4369-8356-FEE4A577F3BA}" destId="{891A0A2D-79EA-4B74-9717-8C7D32B18CC4}" srcOrd="1" destOrd="0" presId="urn:microsoft.com/office/officeart/2005/8/layout/hierarchy1"/>
    <dgm:cxn modelId="{0BFD4A43-1F58-47A7-B094-5B6725DB4C29}" type="presParOf" srcId="{891A0A2D-79EA-4B74-9717-8C7D32B18CC4}" destId="{A5A28ED0-A96C-45A4-AB54-22B3FD3A6B9C}" srcOrd="0" destOrd="0" presId="urn:microsoft.com/office/officeart/2005/8/layout/hierarchy1"/>
    <dgm:cxn modelId="{9D670739-1E07-44CB-9601-A902483109A1}" type="presParOf" srcId="{A5A28ED0-A96C-45A4-AB54-22B3FD3A6B9C}" destId="{F72D84B1-D492-4897-97C9-C95147EE0DBF}" srcOrd="0" destOrd="0" presId="urn:microsoft.com/office/officeart/2005/8/layout/hierarchy1"/>
    <dgm:cxn modelId="{2D48683E-EFBA-43B8-B89E-7ACF9F1CBE19}" type="presParOf" srcId="{A5A28ED0-A96C-45A4-AB54-22B3FD3A6B9C}" destId="{979314F1-1570-45DD-AC41-E4CAA3EFB19E}" srcOrd="1" destOrd="0" presId="urn:microsoft.com/office/officeart/2005/8/layout/hierarchy1"/>
    <dgm:cxn modelId="{271C5601-50A0-4B81-8537-82A9C6589F1F}" type="presParOf" srcId="{891A0A2D-79EA-4B74-9717-8C7D32B18CC4}" destId="{0CE897DA-E846-45FE-BF05-DD35652D2B4D}" srcOrd="1" destOrd="0" presId="urn:microsoft.com/office/officeart/2005/8/layout/hierarchy1"/>
    <dgm:cxn modelId="{7D9F7349-3E22-4E45-AFE5-BBAB6A756BA1}" type="presParOf" srcId="{BC619AF8-20A9-4369-8356-FEE4A577F3BA}" destId="{147774F4-1745-4A8E-AF1A-1390D09B0E0B}" srcOrd="2" destOrd="0" presId="urn:microsoft.com/office/officeart/2005/8/layout/hierarchy1"/>
    <dgm:cxn modelId="{D0BBEE9F-859E-40A7-83F2-F6B20B214F51}" type="presParOf" srcId="{147774F4-1745-4A8E-AF1A-1390D09B0E0B}" destId="{FBC15D33-8CBE-4A67-B46B-874100859C06}" srcOrd="0" destOrd="0" presId="urn:microsoft.com/office/officeart/2005/8/layout/hierarchy1"/>
    <dgm:cxn modelId="{F008CE4F-147E-4764-B28A-78ECB430B071}" type="presParOf" srcId="{FBC15D33-8CBE-4A67-B46B-874100859C06}" destId="{B0FF5363-36CD-4762-8B15-400063A59843}" srcOrd="0" destOrd="0" presId="urn:microsoft.com/office/officeart/2005/8/layout/hierarchy1"/>
    <dgm:cxn modelId="{54EA984C-11F4-47C0-8159-7CAD441DF260}" type="presParOf" srcId="{FBC15D33-8CBE-4A67-B46B-874100859C06}" destId="{AFE7843D-E1F6-423F-B9DE-DBD1DE865FFC}" srcOrd="1" destOrd="0" presId="urn:microsoft.com/office/officeart/2005/8/layout/hierarchy1"/>
    <dgm:cxn modelId="{A0780A73-C2FE-4D06-AE9F-0B5851E7F331}" type="presParOf" srcId="{147774F4-1745-4A8E-AF1A-1390D09B0E0B}" destId="{A1E8F883-35FC-4E0A-9CE0-43965EA94903}" srcOrd="1" destOrd="0" presId="urn:microsoft.com/office/officeart/2005/8/layout/hierarchy1"/>
    <dgm:cxn modelId="{A8073AC9-B2BC-4DD5-865C-94A8431E7592}" type="presParOf" srcId="{BC619AF8-20A9-4369-8356-FEE4A577F3BA}" destId="{4575FCA1-9482-420C-90EE-C19C965CC081}" srcOrd="3" destOrd="0" presId="urn:microsoft.com/office/officeart/2005/8/layout/hierarchy1"/>
    <dgm:cxn modelId="{6DA06F32-0725-4767-B354-9A1EEE98E5BF}" type="presParOf" srcId="{4575FCA1-9482-420C-90EE-C19C965CC081}" destId="{0F35921A-9C4B-46B6-86E7-6333CC4F318C}" srcOrd="0" destOrd="0" presId="urn:microsoft.com/office/officeart/2005/8/layout/hierarchy1"/>
    <dgm:cxn modelId="{8220CDA6-D18B-4C9F-955D-0D937E2D68EA}" type="presParOf" srcId="{0F35921A-9C4B-46B6-86E7-6333CC4F318C}" destId="{BEDBF936-90AA-4291-A8E2-D639B7DA824C}" srcOrd="0" destOrd="0" presId="urn:microsoft.com/office/officeart/2005/8/layout/hierarchy1"/>
    <dgm:cxn modelId="{4DCE3FBF-08A4-4E4A-91DA-8B418BE95D43}" type="presParOf" srcId="{0F35921A-9C4B-46B6-86E7-6333CC4F318C}" destId="{829F4E62-49ED-47B6-AFD4-0949A8FD76A4}" srcOrd="1" destOrd="0" presId="urn:microsoft.com/office/officeart/2005/8/layout/hierarchy1"/>
    <dgm:cxn modelId="{E6F89F89-7455-4F4E-BC43-4148731638E9}" type="presParOf" srcId="{4575FCA1-9482-420C-90EE-C19C965CC081}" destId="{8FA2B585-56E6-44B3-AAA0-3726BA4680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8F367A-3ED3-4129-A09B-9B0EE26F5768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ACF648E-1BA1-4720-994B-6C3AF71C9FD8}">
      <dgm:prSet phldrT="[Texto]"/>
      <dgm:spPr/>
      <dgm:t>
        <a:bodyPr/>
        <a:lstStyle/>
        <a:p>
          <a:r>
            <a:rPr lang="es-ES" dirty="0"/>
            <a:t>Naneas de baja complejidad</a:t>
          </a:r>
        </a:p>
      </dgm:t>
    </dgm:pt>
    <dgm:pt modelId="{059F7367-2255-404F-A8C1-29FC0CDDCE5A}" type="parTrans" cxnId="{46E3035E-E8E9-4541-B00F-26DC95E902C5}">
      <dgm:prSet/>
      <dgm:spPr/>
      <dgm:t>
        <a:bodyPr/>
        <a:lstStyle/>
        <a:p>
          <a:endParaRPr lang="es-ES"/>
        </a:p>
      </dgm:t>
    </dgm:pt>
    <dgm:pt modelId="{6563C3E6-1564-4A7A-999E-E090CB9925B2}" type="sibTrans" cxnId="{46E3035E-E8E9-4541-B00F-26DC95E902C5}">
      <dgm:prSet/>
      <dgm:spPr/>
      <dgm:t>
        <a:bodyPr/>
        <a:lstStyle/>
        <a:p>
          <a:endParaRPr lang="es-ES"/>
        </a:p>
      </dgm:t>
    </dgm:pt>
    <dgm:pt modelId="{EB85A5B7-B70E-4DD2-A2A0-3415A199643F}">
      <dgm:prSet phldrT="[Texto]"/>
      <dgm:spPr/>
      <dgm:t>
        <a:bodyPr/>
        <a:lstStyle/>
        <a:p>
          <a:r>
            <a:rPr lang="es-ES" dirty="0"/>
            <a:t>Atención primaria de salud </a:t>
          </a:r>
        </a:p>
      </dgm:t>
    </dgm:pt>
    <dgm:pt modelId="{783383B2-18E1-43A8-97D7-5949CC1525E1}" type="parTrans" cxnId="{BDEAAAA3-F554-4DFE-BED3-D9DA74C5034A}">
      <dgm:prSet/>
      <dgm:spPr/>
      <dgm:t>
        <a:bodyPr/>
        <a:lstStyle/>
        <a:p>
          <a:endParaRPr lang="es-ES"/>
        </a:p>
      </dgm:t>
    </dgm:pt>
    <dgm:pt modelId="{C18699CF-B669-4097-9DC4-AE8F791AF917}" type="sibTrans" cxnId="{BDEAAAA3-F554-4DFE-BED3-D9DA74C5034A}">
      <dgm:prSet/>
      <dgm:spPr/>
      <dgm:t>
        <a:bodyPr/>
        <a:lstStyle/>
        <a:p>
          <a:endParaRPr lang="es-ES"/>
        </a:p>
      </dgm:t>
    </dgm:pt>
    <dgm:pt modelId="{1EBFF7C3-E202-4939-B039-8BF9EC1E2ED4}">
      <dgm:prSet phldrT="[Texto]"/>
      <dgm:spPr/>
      <dgm:t>
        <a:bodyPr/>
        <a:lstStyle/>
        <a:p>
          <a:r>
            <a:rPr lang="es-ES" dirty="0"/>
            <a:t>Naneas de mediana  complejidad</a:t>
          </a:r>
        </a:p>
      </dgm:t>
    </dgm:pt>
    <dgm:pt modelId="{72FDBAD2-A752-434D-9564-E55E57C78FAD}" type="parTrans" cxnId="{45462117-3CD0-4DF4-9DFE-C9A47CB161E6}">
      <dgm:prSet/>
      <dgm:spPr/>
      <dgm:t>
        <a:bodyPr/>
        <a:lstStyle/>
        <a:p>
          <a:endParaRPr lang="es-ES"/>
        </a:p>
      </dgm:t>
    </dgm:pt>
    <dgm:pt modelId="{43F5F16B-8B60-41E1-AC5E-AE49B2CDCA8C}" type="sibTrans" cxnId="{45462117-3CD0-4DF4-9DFE-C9A47CB161E6}">
      <dgm:prSet/>
      <dgm:spPr/>
      <dgm:t>
        <a:bodyPr/>
        <a:lstStyle/>
        <a:p>
          <a:endParaRPr lang="es-ES"/>
        </a:p>
      </dgm:t>
    </dgm:pt>
    <dgm:pt modelId="{C4FF0FCD-F075-46A0-8D75-0F82D4B385BA}">
      <dgm:prSet phldrT="[Texto]"/>
      <dgm:spPr/>
      <dgm:t>
        <a:bodyPr/>
        <a:lstStyle/>
        <a:p>
          <a:r>
            <a:rPr lang="es-ES" dirty="0"/>
            <a:t>Nivel secundario</a:t>
          </a:r>
        </a:p>
        <a:p>
          <a:endParaRPr lang="es-ES" dirty="0"/>
        </a:p>
        <a:p>
          <a:r>
            <a:rPr lang="es-ES" dirty="0"/>
            <a:t>Equipo multidisciplinario CDT</a:t>
          </a:r>
        </a:p>
      </dgm:t>
    </dgm:pt>
    <dgm:pt modelId="{DBDA1874-B7C7-41B4-9603-0AD938BCDE7C}" type="parTrans" cxnId="{AE5F4E97-B02D-4557-B686-41F55EABB1F0}">
      <dgm:prSet/>
      <dgm:spPr/>
      <dgm:t>
        <a:bodyPr/>
        <a:lstStyle/>
        <a:p>
          <a:endParaRPr lang="es-ES"/>
        </a:p>
      </dgm:t>
    </dgm:pt>
    <dgm:pt modelId="{1A599C38-626D-45EF-B7DE-F3F02EBFA323}" type="sibTrans" cxnId="{AE5F4E97-B02D-4557-B686-41F55EABB1F0}">
      <dgm:prSet/>
      <dgm:spPr/>
      <dgm:t>
        <a:bodyPr/>
        <a:lstStyle/>
        <a:p>
          <a:endParaRPr lang="es-ES"/>
        </a:p>
      </dgm:t>
    </dgm:pt>
    <dgm:pt modelId="{C00CDC1C-4394-4DF2-A708-936F18C10E26}">
      <dgm:prSet phldrT="[Texto]"/>
      <dgm:spPr/>
      <dgm:t>
        <a:bodyPr/>
        <a:lstStyle/>
        <a:p>
          <a:r>
            <a:rPr lang="es-ES" dirty="0"/>
            <a:t>Naneas de alta complejidad</a:t>
          </a:r>
        </a:p>
      </dgm:t>
    </dgm:pt>
    <dgm:pt modelId="{4D201B5B-3537-45E3-A934-187B4173F938}" type="parTrans" cxnId="{A2176018-950C-4B21-8C89-941F9736D414}">
      <dgm:prSet/>
      <dgm:spPr/>
      <dgm:t>
        <a:bodyPr/>
        <a:lstStyle/>
        <a:p>
          <a:endParaRPr lang="es-ES"/>
        </a:p>
      </dgm:t>
    </dgm:pt>
    <dgm:pt modelId="{3B87C3E5-838C-4765-BDCD-A0E41D863819}" type="sibTrans" cxnId="{A2176018-950C-4B21-8C89-941F9736D414}">
      <dgm:prSet/>
      <dgm:spPr/>
      <dgm:t>
        <a:bodyPr/>
        <a:lstStyle/>
        <a:p>
          <a:endParaRPr lang="es-ES"/>
        </a:p>
      </dgm:t>
    </dgm:pt>
    <dgm:pt modelId="{0E30BE0E-7417-400F-8D79-752CE9115D6C}">
      <dgm:prSet phldrT="[Texto]"/>
      <dgm:spPr/>
      <dgm:t>
        <a:bodyPr/>
        <a:lstStyle/>
        <a:p>
          <a:r>
            <a:rPr lang="es-ES" dirty="0"/>
            <a:t>Nivel terciario</a:t>
          </a:r>
        </a:p>
        <a:p>
          <a:endParaRPr lang="es-ES" dirty="0"/>
        </a:p>
        <a:p>
          <a:r>
            <a:rPr lang="es-ES" dirty="0"/>
            <a:t>Equipos hospitalarios </a:t>
          </a:r>
        </a:p>
      </dgm:t>
    </dgm:pt>
    <dgm:pt modelId="{EA198E48-876E-402F-981A-C3F7CC789538}" type="parTrans" cxnId="{2FEEA604-ED08-4887-ACAE-E513AA55A428}">
      <dgm:prSet/>
      <dgm:spPr/>
      <dgm:t>
        <a:bodyPr/>
        <a:lstStyle/>
        <a:p>
          <a:endParaRPr lang="es-ES"/>
        </a:p>
      </dgm:t>
    </dgm:pt>
    <dgm:pt modelId="{8F6FB30F-BFDC-4DD5-9626-B251BDF82E42}" type="sibTrans" cxnId="{2FEEA604-ED08-4887-ACAE-E513AA55A428}">
      <dgm:prSet/>
      <dgm:spPr/>
      <dgm:t>
        <a:bodyPr/>
        <a:lstStyle/>
        <a:p>
          <a:endParaRPr lang="es-ES"/>
        </a:p>
      </dgm:t>
    </dgm:pt>
    <dgm:pt modelId="{A82583AD-A80F-462D-9F30-5C82C8DB1E5C}" type="pres">
      <dgm:prSet presAssocID="{638F367A-3ED3-4129-A09B-9B0EE26F5768}" presName="Name0" presStyleCnt="0">
        <dgm:presLayoutVars>
          <dgm:dir/>
          <dgm:animLvl val="lvl"/>
          <dgm:resizeHandles val="exact"/>
        </dgm:presLayoutVars>
      </dgm:prSet>
      <dgm:spPr/>
    </dgm:pt>
    <dgm:pt modelId="{B96CEAC9-827F-4635-AD5C-912332DD6F32}" type="pres">
      <dgm:prSet presAssocID="{4ACF648E-1BA1-4720-994B-6C3AF71C9FD8}" presName="compositeNode" presStyleCnt="0">
        <dgm:presLayoutVars>
          <dgm:bulletEnabled val="1"/>
        </dgm:presLayoutVars>
      </dgm:prSet>
      <dgm:spPr/>
    </dgm:pt>
    <dgm:pt modelId="{ADD2298F-6DBD-4E99-9FE4-A562DCEAD692}" type="pres">
      <dgm:prSet presAssocID="{4ACF648E-1BA1-4720-994B-6C3AF71C9FD8}" presName="bgRect" presStyleLbl="node1" presStyleIdx="0" presStyleCnt="3" custLinFactNeighborX="-23" custLinFactNeighborY="-322"/>
      <dgm:spPr/>
    </dgm:pt>
    <dgm:pt modelId="{7FCCC659-A1E3-4582-B4C7-732B66BB26E1}" type="pres">
      <dgm:prSet presAssocID="{4ACF648E-1BA1-4720-994B-6C3AF71C9FD8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A6DBBDA6-CDD2-4B29-BCB1-E4D01A8A3129}" type="pres">
      <dgm:prSet presAssocID="{4ACF648E-1BA1-4720-994B-6C3AF71C9FD8}" presName="childNode" presStyleLbl="node1" presStyleIdx="0" presStyleCnt="3">
        <dgm:presLayoutVars>
          <dgm:bulletEnabled val="1"/>
        </dgm:presLayoutVars>
      </dgm:prSet>
      <dgm:spPr/>
    </dgm:pt>
    <dgm:pt modelId="{5216EFA3-3978-427B-BD18-43E7AA02C909}" type="pres">
      <dgm:prSet presAssocID="{6563C3E6-1564-4A7A-999E-E090CB9925B2}" presName="hSp" presStyleCnt="0"/>
      <dgm:spPr/>
    </dgm:pt>
    <dgm:pt modelId="{05EF94D7-A4C2-4677-9D6C-1CBA76E9F3AA}" type="pres">
      <dgm:prSet presAssocID="{6563C3E6-1564-4A7A-999E-E090CB9925B2}" presName="vProcSp" presStyleCnt="0"/>
      <dgm:spPr/>
    </dgm:pt>
    <dgm:pt modelId="{ADED02EE-A687-4786-92EA-497F314BDC48}" type="pres">
      <dgm:prSet presAssocID="{6563C3E6-1564-4A7A-999E-E090CB9925B2}" presName="vSp1" presStyleCnt="0"/>
      <dgm:spPr/>
    </dgm:pt>
    <dgm:pt modelId="{F5DC033F-75FC-46AE-BB15-DC8E6EA36616}" type="pres">
      <dgm:prSet presAssocID="{6563C3E6-1564-4A7A-999E-E090CB9925B2}" presName="simulatedConn" presStyleLbl="solidFgAcc1" presStyleIdx="0" presStyleCnt="2"/>
      <dgm:spPr/>
    </dgm:pt>
    <dgm:pt modelId="{18B1924F-1FA1-4DD1-88AB-6A351A296B75}" type="pres">
      <dgm:prSet presAssocID="{6563C3E6-1564-4A7A-999E-E090CB9925B2}" presName="vSp2" presStyleCnt="0"/>
      <dgm:spPr/>
    </dgm:pt>
    <dgm:pt modelId="{ACA4FE0E-72F6-4FA3-84C9-BD056F878273}" type="pres">
      <dgm:prSet presAssocID="{6563C3E6-1564-4A7A-999E-E090CB9925B2}" presName="sibTrans" presStyleCnt="0"/>
      <dgm:spPr/>
    </dgm:pt>
    <dgm:pt modelId="{643A50F3-D249-4A8A-B2A5-81A9C5B46531}" type="pres">
      <dgm:prSet presAssocID="{1EBFF7C3-E202-4939-B039-8BF9EC1E2ED4}" presName="compositeNode" presStyleCnt="0">
        <dgm:presLayoutVars>
          <dgm:bulletEnabled val="1"/>
        </dgm:presLayoutVars>
      </dgm:prSet>
      <dgm:spPr/>
    </dgm:pt>
    <dgm:pt modelId="{35D138AA-94AC-4918-AC10-FFB1489A8A83}" type="pres">
      <dgm:prSet presAssocID="{1EBFF7C3-E202-4939-B039-8BF9EC1E2ED4}" presName="bgRect" presStyleLbl="node1" presStyleIdx="1" presStyleCnt="3"/>
      <dgm:spPr/>
    </dgm:pt>
    <dgm:pt modelId="{69306112-728F-4067-B0B4-3610EF848F65}" type="pres">
      <dgm:prSet presAssocID="{1EBFF7C3-E202-4939-B039-8BF9EC1E2ED4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75882BDC-BFE3-47B0-B816-B6643F8DC934}" type="pres">
      <dgm:prSet presAssocID="{1EBFF7C3-E202-4939-B039-8BF9EC1E2ED4}" presName="childNode" presStyleLbl="node1" presStyleIdx="1" presStyleCnt="3">
        <dgm:presLayoutVars>
          <dgm:bulletEnabled val="1"/>
        </dgm:presLayoutVars>
      </dgm:prSet>
      <dgm:spPr/>
    </dgm:pt>
    <dgm:pt modelId="{9FCAC586-B596-475E-AA41-876831DD3156}" type="pres">
      <dgm:prSet presAssocID="{43F5F16B-8B60-41E1-AC5E-AE49B2CDCA8C}" presName="hSp" presStyleCnt="0"/>
      <dgm:spPr/>
    </dgm:pt>
    <dgm:pt modelId="{79B3039F-48BB-4039-AB7B-8B6EA7A73ACF}" type="pres">
      <dgm:prSet presAssocID="{43F5F16B-8B60-41E1-AC5E-AE49B2CDCA8C}" presName="vProcSp" presStyleCnt="0"/>
      <dgm:spPr/>
    </dgm:pt>
    <dgm:pt modelId="{8D0D097A-BDC9-42C3-95D2-0A9244AAFA4B}" type="pres">
      <dgm:prSet presAssocID="{43F5F16B-8B60-41E1-AC5E-AE49B2CDCA8C}" presName="vSp1" presStyleCnt="0"/>
      <dgm:spPr/>
    </dgm:pt>
    <dgm:pt modelId="{1E95CFCF-5231-440C-A6DB-B37AB325CD51}" type="pres">
      <dgm:prSet presAssocID="{43F5F16B-8B60-41E1-AC5E-AE49B2CDCA8C}" presName="simulatedConn" presStyleLbl="solidFgAcc1" presStyleIdx="1" presStyleCnt="2"/>
      <dgm:spPr/>
    </dgm:pt>
    <dgm:pt modelId="{0BC65598-F5A7-4353-87FA-047BCA6C5833}" type="pres">
      <dgm:prSet presAssocID="{43F5F16B-8B60-41E1-AC5E-AE49B2CDCA8C}" presName="vSp2" presStyleCnt="0"/>
      <dgm:spPr/>
    </dgm:pt>
    <dgm:pt modelId="{C96F9687-9C66-4D13-A632-E67FFC4D113C}" type="pres">
      <dgm:prSet presAssocID="{43F5F16B-8B60-41E1-AC5E-AE49B2CDCA8C}" presName="sibTrans" presStyleCnt="0"/>
      <dgm:spPr/>
    </dgm:pt>
    <dgm:pt modelId="{920444F9-ADE0-4E66-868F-E3BC630E6F02}" type="pres">
      <dgm:prSet presAssocID="{C00CDC1C-4394-4DF2-A708-936F18C10E26}" presName="compositeNode" presStyleCnt="0">
        <dgm:presLayoutVars>
          <dgm:bulletEnabled val="1"/>
        </dgm:presLayoutVars>
      </dgm:prSet>
      <dgm:spPr/>
    </dgm:pt>
    <dgm:pt modelId="{DAAF8EE8-756B-478D-AEC6-6A9E9AE8E9AF}" type="pres">
      <dgm:prSet presAssocID="{C00CDC1C-4394-4DF2-A708-936F18C10E26}" presName="bgRect" presStyleLbl="node1" presStyleIdx="2" presStyleCnt="3"/>
      <dgm:spPr/>
    </dgm:pt>
    <dgm:pt modelId="{260E662E-0457-4049-8A6E-BA36CA9BFFE3}" type="pres">
      <dgm:prSet presAssocID="{C00CDC1C-4394-4DF2-A708-936F18C10E26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FCE7C63D-71E6-4E89-9C01-60D4EAFC8561}" type="pres">
      <dgm:prSet presAssocID="{C00CDC1C-4394-4DF2-A708-936F18C10E26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2FEEA604-ED08-4887-ACAE-E513AA55A428}" srcId="{C00CDC1C-4394-4DF2-A708-936F18C10E26}" destId="{0E30BE0E-7417-400F-8D79-752CE9115D6C}" srcOrd="0" destOrd="0" parTransId="{EA198E48-876E-402F-981A-C3F7CC789538}" sibTransId="{8F6FB30F-BFDC-4DD5-9626-B251BDF82E42}"/>
    <dgm:cxn modelId="{45462117-3CD0-4DF4-9DFE-C9A47CB161E6}" srcId="{638F367A-3ED3-4129-A09B-9B0EE26F5768}" destId="{1EBFF7C3-E202-4939-B039-8BF9EC1E2ED4}" srcOrd="1" destOrd="0" parTransId="{72FDBAD2-A752-434D-9564-E55E57C78FAD}" sibTransId="{43F5F16B-8B60-41E1-AC5E-AE49B2CDCA8C}"/>
    <dgm:cxn modelId="{A2176018-950C-4B21-8C89-941F9736D414}" srcId="{638F367A-3ED3-4129-A09B-9B0EE26F5768}" destId="{C00CDC1C-4394-4DF2-A708-936F18C10E26}" srcOrd="2" destOrd="0" parTransId="{4D201B5B-3537-45E3-A934-187B4173F938}" sibTransId="{3B87C3E5-838C-4765-BDCD-A0E41D863819}"/>
    <dgm:cxn modelId="{A1A73B24-5010-4E0F-842D-1F542B433CC9}" type="presOf" srcId="{C00CDC1C-4394-4DF2-A708-936F18C10E26}" destId="{260E662E-0457-4049-8A6E-BA36CA9BFFE3}" srcOrd="1" destOrd="0" presId="urn:microsoft.com/office/officeart/2005/8/layout/hProcess7"/>
    <dgm:cxn modelId="{46E3035E-E8E9-4541-B00F-26DC95E902C5}" srcId="{638F367A-3ED3-4129-A09B-9B0EE26F5768}" destId="{4ACF648E-1BA1-4720-994B-6C3AF71C9FD8}" srcOrd="0" destOrd="0" parTransId="{059F7367-2255-404F-A8C1-29FC0CDDCE5A}" sibTransId="{6563C3E6-1564-4A7A-999E-E090CB9925B2}"/>
    <dgm:cxn modelId="{4E2C8348-903E-4D15-962B-60940499DA49}" type="presOf" srcId="{4ACF648E-1BA1-4720-994B-6C3AF71C9FD8}" destId="{7FCCC659-A1E3-4582-B4C7-732B66BB26E1}" srcOrd="1" destOrd="0" presId="urn:microsoft.com/office/officeart/2005/8/layout/hProcess7"/>
    <dgm:cxn modelId="{E9FB2A57-8524-4E9A-B966-AF388B1AB0BB}" type="presOf" srcId="{4ACF648E-1BA1-4720-994B-6C3AF71C9FD8}" destId="{ADD2298F-6DBD-4E99-9FE4-A562DCEAD692}" srcOrd="0" destOrd="0" presId="urn:microsoft.com/office/officeart/2005/8/layout/hProcess7"/>
    <dgm:cxn modelId="{AE5F4E97-B02D-4557-B686-41F55EABB1F0}" srcId="{1EBFF7C3-E202-4939-B039-8BF9EC1E2ED4}" destId="{C4FF0FCD-F075-46A0-8D75-0F82D4B385BA}" srcOrd="0" destOrd="0" parTransId="{DBDA1874-B7C7-41B4-9603-0AD938BCDE7C}" sibTransId="{1A599C38-626D-45EF-B7DE-F3F02EBFA323}"/>
    <dgm:cxn modelId="{56BA62A2-726C-43F7-8137-8FCF265DEEA1}" type="presOf" srcId="{1EBFF7C3-E202-4939-B039-8BF9EC1E2ED4}" destId="{35D138AA-94AC-4918-AC10-FFB1489A8A83}" srcOrd="0" destOrd="0" presId="urn:microsoft.com/office/officeart/2005/8/layout/hProcess7"/>
    <dgm:cxn modelId="{BDEAAAA3-F554-4DFE-BED3-D9DA74C5034A}" srcId="{4ACF648E-1BA1-4720-994B-6C3AF71C9FD8}" destId="{EB85A5B7-B70E-4DD2-A2A0-3415A199643F}" srcOrd="0" destOrd="0" parTransId="{783383B2-18E1-43A8-97D7-5949CC1525E1}" sibTransId="{C18699CF-B669-4097-9DC4-AE8F791AF917}"/>
    <dgm:cxn modelId="{6A8BBFCD-EB93-44C0-9226-6B794F8FB521}" type="presOf" srcId="{0E30BE0E-7417-400F-8D79-752CE9115D6C}" destId="{FCE7C63D-71E6-4E89-9C01-60D4EAFC8561}" srcOrd="0" destOrd="0" presId="urn:microsoft.com/office/officeart/2005/8/layout/hProcess7"/>
    <dgm:cxn modelId="{D86E8CEB-299E-4490-9F87-25C79F5A5D61}" type="presOf" srcId="{EB85A5B7-B70E-4DD2-A2A0-3415A199643F}" destId="{A6DBBDA6-CDD2-4B29-BCB1-E4D01A8A3129}" srcOrd="0" destOrd="0" presId="urn:microsoft.com/office/officeart/2005/8/layout/hProcess7"/>
    <dgm:cxn modelId="{DA48E3EF-452D-4D9C-9377-3B4A9AC5AF9E}" type="presOf" srcId="{1EBFF7C3-E202-4939-B039-8BF9EC1E2ED4}" destId="{69306112-728F-4067-B0B4-3610EF848F65}" srcOrd="1" destOrd="0" presId="urn:microsoft.com/office/officeart/2005/8/layout/hProcess7"/>
    <dgm:cxn modelId="{D84165F5-23B1-4488-ACA3-1721CC1E3BE1}" type="presOf" srcId="{C4FF0FCD-F075-46A0-8D75-0F82D4B385BA}" destId="{75882BDC-BFE3-47B0-B816-B6643F8DC934}" srcOrd="0" destOrd="0" presId="urn:microsoft.com/office/officeart/2005/8/layout/hProcess7"/>
    <dgm:cxn modelId="{23514DFB-6A01-434A-9332-6737981E9834}" type="presOf" srcId="{C00CDC1C-4394-4DF2-A708-936F18C10E26}" destId="{DAAF8EE8-756B-478D-AEC6-6A9E9AE8E9AF}" srcOrd="0" destOrd="0" presId="urn:microsoft.com/office/officeart/2005/8/layout/hProcess7"/>
    <dgm:cxn modelId="{35FA2CFF-67E0-4DF3-8BA2-F4B8990A66AA}" type="presOf" srcId="{638F367A-3ED3-4129-A09B-9B0EE26F5768}" destId="{A82583AD-A80F-462D-9F30-5C82C8DB1E5C}" srcOrd="0" destOrd="0" presId="urn:microsoft.com/office/officeart/2005/8/layout/hProcess7"/>
    <dgm:cxn modelId="{673A23BE-91A1-4368-A9F1-0789CB8343F3}" type="presParOf" srcId="{A82583AD-A80F-462D-9F30-5C82C8DB1E5C}" destId="{B96CEAC9-827F-4635-AD5C-912332DD6F32}" srcOrd="0" destOrd="0" presId="urn:microsoft.com/office/officeart/2005/8/layout/hProcess7"/>
    <dgm:cxn modelId="{841B5937-B430-4C2D-AC93-617B1630B09D}" type="presParOf" srcId="{B96CEAC9-827F-4635-AD5C-912332DD6F32}" destId="{ADD2298F-6DBD-4E99-9FE4-A562DCEAD692}" srcOrd="0" destOrd="0" presId="urn:microsoft.com/office/officeart/2005/8/layout/hProcess7"/>
    <dgm:cxn modelId="{92230379-0D9C-4228-AA71-4ACD14B2BC51}" type="presParOf" srcId="{B96CEAC9-827F-4635-AD5C-912332DD6F32}" destId="{7FCCC659-A1E3-4582-B4C7-732B66BB26E1}" srcOrd="1" destOrd="0" presId="urn:microsoft.com/office/officeart/2005/8/layout/hProcess7"/>
    <dgm:cxn modelId="{4E7B0909-ECBD-42F6-90BF-F139EDD08752}" type="presParOf" srcId="{B96CEAC9-827F-4635-AD5C-912332DD6F32}" destId="{A6DBBDA6-CDD2-4B29-BCB1-E4D01A8A3129}" srcOrd="2" destOrd="0" presId="urn:microsoft.com/office/officeart/2005/8/layout/hProcess7"/>
    <dgm:cxn modelId="{C2EBEDF7-3064-4ADB-AED0-3BF8FF04F165}" type="presParOf" srcId="{A82583AD-A80F-462D-9F30-5C82C8DB1E5C}" destId="{5216EFA3-3978-427B-BD18-43E7AA02C909}" srcOrd="1" destOrd="0" presId="urn:microsoft.com/office/officeart/2005/8/layout/hProcess7"/>
    <dgm:cxn modelId="{F1A3B481-9C4F-4EFA-A1CC-E98BB8588860}" type="presParOf" srcId="{A82583AD-A80F-462D-9F30-5C82C8DB1E5C}" destId="{05EF94D7-A4C2-4677-9D6C-1CBA76E9F3AA}" srcOrd="2" destOrd="0" presId="urn:microsoft.com/office/officeart/2005/8/layout/hProcess7"/>
    <dgm:cxn modelId="{1AFA00CD-47B3-407E-B0D9-B77040658CDA}" type="presParOf" srcId="{05EF94D7-A4C2-4677-9D6C-1CBA76E9F3AA}" destId="{ADED02EE-A687-4786-92EA-497F314BDC48}" srcOrd="0" destOrd="0" presId="urn:microsoft.com/office/officeart/2005/8/layout/hProcess7"/>
    <dgm:cxn modelId="{11615EED-0FBC-4532-9A93-8D422FFBA8A9}" type="presParOf" srcId="{05EF94D7-A4C2-4677-9D6C-1CBA76E9F3AA}" destId="{F5DC033F-75FC-46AE-BB15-DC8E6EA36616}" srcOrd="1" destOrd="0" presId="urn:microsoft.com/office/officeart/2005/8/layout/hProcess7"/>
    <dgm:cxn modelId="{9CD18D55-3917-423A-94E0-AACFB1A37D10}" type="presParOf" srcId="{05EF94D7-A4C2-4677-9D6C-1CBA76E9F3AA}" destId="{18B1924F-1FA1-4DD1-88AB-6A351A296B75}" srcOrd="2" destOrd="0" presId="urn:microsoft.com/office/officeart/2005/8/layout/hProcess7"/>
    <dgm:cxn modelId="{B15D53AE-D31B-4E2C-83A6-10D601A23414}" type="presParOf" srcId="{A82583AD-A80F-462D-9F30-5C82C8DB1E5C}" destId="{ACA4FE0E-72F6-4FA3-84C9-BD056F878273}" srcOrd="3" destOrd="0" presId="urn:microsoft.com/office/officeart/2005/8/layout/hProcess7"/>
    <dgm:cxn modelId="{AEE02B2F-60C8-4643-B638-3D619425BCD7}" type="presParOf" srcId="{A82583AD-A80F-462D-9F30-5C82C8DB1E5C}" destId="{643A50F3-D249-4A8A-B2A5-81A9C5B46531}" srcOrd="4" destOrd="0" presId="urn:microsoft.com/office/officeart/2005/8/layout/hProcess7"/>
    <dgm:cxn modelId="{8A9D68B3-D97D-4C32-9B95-2A8592A0E814}" type="presParOf" srcId="{643A50F3-D249-4A8A-B2A5-81A9C5B46531}" destId="{35D138AA-94AC-4918-AC10-FFB1489A8A83}" srcOrd="0" destOrd="0" presId="urn:microsoft.com/office/officeart/2005/8/layout/hProcess7"/>
    <dgm:cxn modelId="{EEE5F1E1-C603-4B4C-A921-F447AFAA35F9}" type="presParOf" srcId="{643A50F3-D249-4A8A-B2A5-81A9C5B46531}" destId="{69306112-728F-4067-B0B4-3610EF848F65}" srcOrd="1" destOrd="0" presId="urn:microsoft.com/office/officeart/2005/8/layout/hProcess7"/>
    <dgm:cxn modelId="{0D5FF227-244F-403B-B7D2-CBC6EFF0C239}" type="presParOf" srcId="{643A50F3-D249-4A8A-B2A5-81A9C5B46531}" destId="{75882BDC-BFE3-47B0-B816-B6643F8DC934}" srcOrd="2" destOrd="0" presId="urn:microsoft.com/office/officeart/2005/8/layout/hProcess7"/>
    <dgm:cxn modelId="{C667ED51-53A3-473D-88C2-D55546182F13}" type="presParOf" srcId="{A82583AD-A80F-462D-9F30-5C82C8DB1E5C}" destId="{9FCAC586-B596-475E-AA41-876831DD3156}" srcOrd="5" destOrd="0" presId="urn:microsoft.com/office/officeart/2005/8/layout/hProcess7"/>
    <dgm:cxn modelId="{4CEBE4C0-2EB4-484A-83B9-94A448971928}" type="presParOf" srcId="{A82583AD-A80F-462D-9F30-5C82C8DB1E5C}" destId="{79B3039F-48BB-4039-AB7B-8B6EA7A73ACF}" srcOrd="6" destOrd="0" presId="urn:microsoft.com/office/officeart/2005/8/layout/hProcess7"/>
    <dgm:cxn modelId="{E1388171-2491-4E9A-BDBC-E69F2DE45DBC}" type="presParOf" srcId="{79B3039F-48BB-4039-AB7B-8B6EA7A73ACF}" destId="{8D0D097A-BDC9-42C3-95D2-0A9244AAFA4B}" srcOrd="0" destOrd="0" presId="urn:microsoft.com/office/officeart/2005/8/layout/hProcess7"/>
    <dgm:cxn modelId="{09C96699-972C-46BC-B566-7BAA7A2A21BA}" type="presParOf" srcId="{79B3039F-48BB-4039-AB7B-8B6EA7A73ACF}" destId="{1E95CFCF-5231-440C-A6DB-B37AB325CD51}" srcOrd="1" destOrd="0" presId="urn:microsoft.com/office/officeart/2005/8/layout/hProcess7"/>
    <dgm:cxn modelId="{768BF485-6CFC-4FD6-91C2-8F746FA8995D}" type="presParOf" srcId="{79B3039F-48BB-4039-AB7B-8B6EA7A73ACF}" destId="{0BC65598-F5A7-4353-87FA-047BCA6C5833}" srcOrd="2" destOrd="0" presId="urn:microsoft.com/office/officeart/2005/8/layout/hProcess7"/>
    <dgm:cxn modelId="{A902E907-8112-4777-B886-10C32748BBE6}" type="presParOf" srcId="{A82583AD-A80F-462D-9F30-5C82C8DB1E5C}" destId="{C96F9687-9C66-4D13-A632-E67FFC4D113C}" srcOrd="7" destOrd="0" presId="urn:microsoft.com/office/officeart/2005/8/layout/hProcess7"/>
    <dgm:cxn modelId="{7B218216-5086-477D-AD7C-9661343C057F}" type="presParOf" srcId="{A82583AD-A80F-462D-9F30-5C82C8DB1E5C}" destId="{920444F9-ADE0-4E66-868F-E3BC630E6F02}" srcOrd="8" destOrd="0" presId="urn:microsoft.com/office/officeart/2005/8/layout/hProcess7"/>
    <dgm:cxn modelId="{479A617C-C38B-44A6-9A5D-D7F695D11EF8}" type="presParOf" srcId="{920444F9-ADE0-4E66-868F-E3BC630E6F02}" destId="{DAAF8EE8-756B-478D-AEC6-6A9E9AE8E9AF}" srcOrd="0" destOrd="0" presId="urn:microsoft.com/office/officeart/2005/8/layout/hProcess7"/>
    <dgm:cxn modelId="{4433E9CE-EF74-444B-A61F-055CFC0ECAC3}" type="presParOf" srcId="{920444F9-ADE0-4E66-868F-E3BC630E6F02}" destId="{260E662E-0457-4049-8A6E-BA36CA9BFFE3}" srcOrd="1" destOrd="0" presId="urn:microsoft.com/office/officeart/2005/8/layout/hProcess7"/>
    <dgm:cxn modelId="{34109E20-2344-4587-B340-38D64F18E5CA}" type="presParOf" srcId="{920444F9-ADE0-4E66-868F-E3BC630E6F02}" destId="{FCE7C63D-71E6-4E89-9C01-60D4EAFC8561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EA54E2-3035-4A55-BFAB-5F4196C44276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C32F716-F8A2-4020-9AE2-85075D434AE5}">
      <dgm:prSet/>
      <dgm:spPr/>
      <dgm:t>
        <a:bodyPr/>
        <a:lstStyle/>
        <a:p>
          <a:r>
            <a:rPr lang="es-CL" b="1" i="1"/>
            <a:t>Pediatra cabecera o médico con sesgo en pediatría (médico familiar)</a:t>
          </a:r>
          <a:endParaRPr lang="en-US"/>
        </a:p>
      </dgm:t>
    </dgm:pt>
    <dgm:pt modelId="{B0E89AC5-12EE-41E9-B16E-09EE36043009}" type="parTrans" cxnId="{FB7581FA-2F96-430E-AA83-85E20B47393E}">
      <dgm:prSet/>
      <dgm:spPr/>
      <dgm:t>
        <a:bodyPr/>
        <a:lstStyle/>
        <a:p>
          <a:endParaRPr lang="en-US"/>
        </a:p>
      </dgm:t>
    </dgm:pt>
    <dgm:pt modelId="{AC0F0DDA-C35D-4D1E-B0FC-152C2BB4A43C}" type="sibTrans" cxnId="{FB7581FA-2F96-430E-AA83-85E20B47393E}">
      <dgm:prSet/>
      <dgm:spPr/>
      <dgm:t>
        <a:bodyPr/>
        <a:lstStyle/>
        <a:p>
          <a:endParaRPr lang="en-US"/>
        </a:p>
      </dgm:t>
    </dgm:pt>
    <dgm:pt modelId="{813962A8-7CAD-4C9B-A8F0-7D9449EDC80A}">
      <dgm:prSet/>
      <dgm:spPr/>
      <dgm:t>
        <a:bodyPr/>
        <a:lstStyle/>
        <a:p>
          <a:r>
            <a:rPr lang="es-CL" b="1" i="1"/>
            <a:t>Subespecialistas pediátricos / quirúrgicos según necesidad (más frecuentes: neurólogo, broncopulmonar, gastroenterólogo)</a:t>
          </a:r>
          <a:endParaRPr lang="en-US"/>
        </a:p>
      </dgm:t>
    </dgm:pt>
    <dgm:pt modelId="{646553C2-5E01-4103-A75C-91A23F8144E0}" type="parTrans" cxnId="{A247C0C3-D54D-4B68-AA29-4DDE2CDAD96D}">
      <dgm:prSet/>
      <dgm:spPr/>
      <dgm:t>
        <a:bodyPr/>
        <a:lstStyle/>
        <a:p>
          <a:endParaRPr lang="en-US"/>
        </a:p>
      </dgm:t>
    </dgm:pt>
    <dgm:pt modelId="{EC4EF3D4-9969-4AE9-89A0-31D6EF66B7CA}" type="sibTrans" cxnId="{A247C0C3-D54D-4B68-AA29-4DDE2CDAD96D}">
      <dgm:prSet/>
      <dgm:spPr/>
      <dgm:t>
        <a:bodyPr/>
        <a:lstStyle/>
        <a:p>
          <a:endParaRPr lang="en-US"/>
        </a:p>
      </dgm:t>
    </dgm:pt>
    <dgm:pt modelId="{44399382-9F17-4D67-8323-416B54C3AE84}">
      <dgm:prSet/>
      <dgm:spPr/>
      <dgm:t>
        <a:bodyPr/>
        <a:lstStyle/>
        <a:p>
          <a:r>
            <a:rPr lang="es-CL" b="1" i="1"/>
            <a:t>Enfermería </a:t>
          </a:r>
          <a:endParaRPr lang="en-US"/>
        </a:p>
      </dgm:t>
    </dgm:pt>
    <dgm:pt modelId="{323B606F-F273-49A5-8643-CE0214799A96}" type="parTrans" cxnId="{9A2C57D4-1A2D-4D5F-BE23-B17903DEBB1E}">
      <dgm:prSet/>
      <dgm:spPr/>
      <dgm:t>
        <a:bodyPr/>
        <a:lstStyle/>
        <a:p>
          <a:endParaRPr lang="en-US"/>
        </a:p>
      </dgm:t>
    </dgm:pt>
    <dgm:pt modelId="{0408E47D-999B-473C-A0F4-9E40549BF841}" type="sibTrans" cxnId="{9A2C57D4-1A2D-4D5F-BE23-B17903DEBB1E}">
      <dgm:prSet/>
      <dgm:spPr/>
      <dgm:t>
        <a:bodyPr/>
        <a:lstStyle/>
        <a:p>
          <a:endParaRPr lang="en-US"/>
        </a:p>
      </dgm:t>
    </dgm:pt>
    <dgm:pt modelId="{25F922BC-2AFD-4D9C-A81D-5AFD601999F0}">
      <dgm:prSet/>
      <dgm:spPr/>
      <dgm:t>
        <a:bodyPr/>
        <a:lstStyle/>
        <a:p>
          <a:r>
            <a:rPr lang="es-CL" b="1" i="1"/>
            <a:t>Equipo nutrición </a:t>
          </a:r>
          <a:endParaRPr lang="en-US"/>
        </a:p>
      </dgm:t>
    </dgm:pt>
    <dgm:pt modelId="{528F4F94-01E9-4F8D-B348-915A0A543626}" type="parTrans" cxnId="{19972FFC-8CC8-4E67-8832-3AF73145756C}">
      <dgm:prSet/>
      <dgm:spPr/>
      <dgm:t>
        <a:bodyPr/>
        <a:lstStyle/>
        <a:p>
          <a:endParaRPr lang="en-US"/>
        </a:p>
      </dgm:t>
    </dgm:pt>
    <dgm:pt modelId="{22EAFB6B-EFE2-4F23-A77D-97AD8A87EBF5}" type="sibTrans" cxnId="{19972FFC-8CC8-4E67-8832-3AF73145756C}">
      <dgm:prSet/>
      <dgm:spPr/>
      <dgm:t>
        <a:bodyPr/>
        <a:lstStyle/>
        <a:p>
          <a:endParaRPr lang="en-US"/>
        </a:p>
      </dgm:t>
    </dgm:pt>
    <dgm:pt modelId="{66F00987-F9DF-42D3-8F04-5C70CEAA8C28}">
      <dgm:prSet/>
      <dgm:spPr/>
      <dgm:t>
        <a:bodyPr/>
        <a:lstStyle/>
        <a:p>
          <a:r>
            <a:rPr lang="es-CL" b="1" i="1"/>
            <a:t>Equipo rehabilitación </a:t>
          </a:r>
          <a:endParaRPr lang="en-US"/>
        </a:p>
      </dgm:t>
    </dgm:pt>
    <dgm:pt modelId="{3ECD6C25-EF44-4D26-B370-63C8D73ABA43}" type="parTrans" cxnId="{EF15926D-869F-4260-97C9-C5BCCF92A247}">
      <dgm:prSet/>
      <dgm:spPr/>
      <dgm:t>
        <a:bodyPr/>
        <a:lstStyle/>
        <a:p>
          <a:endParaRPr lang="en-US"/>
        </a:p>
      </dgm:t>
    </dgm:pt>
    <dgm:pt modelId="{97E0D661-0A70-4691-AE83-891DF5BA974F}" type="sibTrans" cxnId="{EF15926D-869F-4260-97C9-C5BCCF92A247}">
      <dgm:prSet/>
      <dgm:spPr/>
      <dgm:t>
        <a:bodyPr/>
        <a:lstStyle/>
        <a:p>
          <a:endParaRPr lang="en-US"/>
        </a:p>
      </dgm:t>
    </dgm:pt>
    <dgm:pt modelId="{8062A59B-3139-4D88-A3A2-68FF680546FB}">
      <dgm:prSet/>
      <dgm:spPr/>
      <dgm:t>
        <a:bodyPr/>
        <a:lstStyle/>
        <a:p>
          <a:r>
            <a:rPr lang="es-CL" b="1" i="1"/>
            <a:t>Fisiatra </a:t>
          </a:r>
          <a:endParaRPr lang="en-US"/>
        </a:p>
      </dgm:t>
    </dgm:pt>
    <dgm:pt modelId="{DD30A382-A50D-4905-9C73-281E7A7AABAB}" type="parTrans" cxnId="{10638D5F-BF33-46FA-B4C5-C4BA43D26764}">
      <dgm:prSet/>
      <dgm:spPr/>
      <dgm:t>
        <a:bodyPr/>
        <a:lstStyle/>
        <a:p>
          <a:endParaRPr lang="en-US"/>
        </a:p>
      </dgm:t>
    </dgm:pt>
    <dgm:pt modelId="{1AE8E396-40B5-4038-8544-59C07CF5026D}" type="sibTrans" cxnId="{10638D5F-BF33-46FA-B4C5-C4BA43D26764}">
      <dgm:prSet/>
      <dgm:spPr/>
      <dgm:t>
        <a:bodyPr/>
        <a:lstStyle/>
        <a:p>
          <a:endParaRPr lang="en-US"/>
        </a:p>
      </dgm:t>
    </dgm:pt>
    <dgm:pt modelId="{D306FA46-EDB5-4C9E-9B3A-AECFC067D774}">
      <dgm:prSet/>
      <dgm:spPr/>
      <dgm:t>
        <a:bodyPr/>
        <a:lstStyle/>
        <a:p>
          <a:r>
            <a:rPr lang="es-CL" b="1" i="1"/>
            <a:t>Kinesiólogo</a:t>
          </a:r>
          <a:endParaRPr lang="en-US"/>
        </a:p>
      </dgm:t>
    </dgm:pt>
    <dgm:pt modelId="{82128AE5-905B-4F07-BFD9-3CC5AF506A33}" type="parTrans" cxnId="{828D7958-3B50-459D-8B57-D5198CB1A919}">
      <dgm:prSet/>
      <dgm:spPr/>
      <dgm:t>
        <a:bodyPr/>
        <a:lstStyle/>
        <a:p>
          <a:endParaRPr lang="en-US"/>
        </a:p>
      </dgm:t>
    </dgm:pt>
    <dgm:pt modelId="{039DBCB1-F7EF-41F1-A4A5-2565E09620ED}" type="sibTrans" cxnId="{828D7958-3B50-459D-8B57-D5198CB1A919}">
      <dgm:prSet/>
      <dgm:spPr/>
      <dgm:t>
        <a:bodyPr/>
        <a:lstStyle/>
        <a:p>
          <a:endParaRPr lang="en-US"/>
        </a:p>
      </dgm:t>
    </dgm:pt>
    <dgm:pt modelId="{7A6994B9-6B77-4A4C-B33E-EF1FAD706198}">
      <dgm:prSet/>
      <dgm:spPr/>
      <dgm:t>
        <a:bodyPr/>
        <a:lstStyle/>
        <a:p>
          <a:r>
            <a:rPr lang="es-CL" b="1" i="1"/>
            <a:t>Terapeuta ocupacional </a:t>
          </a:r>
          <a:endParaRPr lang="en-US"/>
        </a:p>
      </dgm:t>
    </dgm:pt>
    <dgm:pt modelId="{C88D6004-D5AC-4F0B-BFCE-16B495CFD8D6}" type="parTrans" cxnId="{A4F517E5-877C-49CA-9EE9-89131FBB3C54}">
      <dgm:prSet/>
      <dgm:spPr/>
      <dgm:t>
        <a:bodyPr/>
        <a:lstStyle/>
        <a:p>
          <a:endParaRPr lang="en-US"/>
        </a:p>
      </dgm:t>
    </dgm:pt>
    <dgm:pt modelId="{53452207-B084-472F-87EF-39008F6EAFE1}" type="sibTrans" cxnId="{A4F517E5-877C-49CA-9EE9-89131FBB3C54}">
      <dgm:prSet/>
      <dgm:spPr/>
      <dgm:t>
        <a:bodyPr/>
        <a:lstStyle/>
        <a:p>
          <a:endParaRPr lang="en-US"/>
        </a:p>
      </dgm:t>
    </dgm:pt>
    <dgm:pt modelId="{7781DB7C-AB1D-4766-87F7-F87DE8F4A65D}">
      <dgm:prSet/>
      <dgm:spPr/>
      <dgm:t>
        <a:bodyPr/>
        <a:lstStyle/>
        <a:p>
          <a:r>
            <a:rPr lang="es-CL" b="1" i="1"/>
            <a:t>Fonoaudiólogo</a:t>
          </a:r>
          <a:endParaRPr lang="en-US"/>
        </a:p>
      </dgm:t>
    </dgm:pt>
    <dgm:pt modelId="{834F37D5-FD9E-4E1E-A05C-81DF2BE03DE0}" type="parTrans" cxnId="{5A97F294-5F4D-49A9-9FB4-84E9538FF62E}">
      <dgm:prSet/>
      <dgm:spPr/>
      <dgm:t>
        <a:bodyPr/>
        <a:lstStyle/>
        <a:p>
          <a:endParaRPr lang="en-US"/>
        </a:p>
      </dgm:t>
    </dgm:pt>
    <dgm:pt modelId="{20EB8186-E7B4-4172-B034-6D699F5F5831}" type="sibTrans" cxnId="{5A97F294-5F4D-49A9-9FB4-84E9538FF62E}">
      <dgm:prSet/>
      <dgm:spPr/>
      <dgm:t>
        <a:bodyPr/>
        <a:lstStyle/>
        <a:p>
          <a:endParaRPr lang="en-US"/>
        </a:p>
      </dgm:t>
    </dgm:pt>
    <dgm:pt modelId="{3131337F-F1F2-401A-9F2D-F3602E43BA6D}">
      <dgm:prSet/>
      <dgm:spPr/>
      <dgm:t>
        <a:bodyPr/>
        <a:lstStyle/>
        <a:p>
          <a:r>
            <a:rPr lang="es-CL" b="1" i="1"/>
            <a:t>Integración con comunidad </a:t>
          </a:r>
          <a:endParaRPr lang="en-US"/>
        </a:p>
      </dgm:t>
    </dgm:pt>
    <dgm:pt modelId="{A4865DFB-FD87-47EE-8516-123B3916FC70}" type="parTrans" cxnId="{79B3FD0C-3A53-4CE2-8795-2AEE78E40F8E}">
      <dgm:prSet/>
      <dgm:spPr/>
      <dgm:t>
        <a:bodyPr/>
        <a:lstStyle/>
        <a:p>
          <a:endParaRPr lang="en-US"/>
        </a:p>
      </dgm:t>
    </dgm:pt>
    <dgm:pt modelId="{874817E2-8578-494B-AD30-22437E83A97A}" type="sibTrans" cxnId="{79B3FD0C-3A53-4CE2-8795-2AEE78E40F8E}">
      <dgm:prSet/>
      <dgm:spPr/>
      <dgm:t>
        <a:bodyPr/>
        <a:lstStyle/>
        <a:p>
          <a:endParaRPr lang="en-US"/>
        </a:p>
      </dgm:t>
    </dgm:pt>
    <dgm:pt modelId="{BABC2278-40A6-436A-A2A4-20C3B7CFDD2E}">
      <dgm:prSet/>
      <dgm:spPr/>
      <dgm:t>
        <a:bodyPr/>
        <a:lstStyle/>
        <a:p>
          <a:r>
            <a:rPr lang="es-CL" b="1" i="1"/>
            <a:t>Equipo Salud mental </a:t>
          </a:r>
          <a:endParaRPr lang="en-US"/>
        </a:p>
      </dgm:t>
    </dgm:pt>
    <dgm:pt modelId="{449AD4AF-C346-4CA5-A121-9D46A41F3586}" type="parTrans" cxnId="{1C2F2046-3E2E-42CE-AE02-BAEA62F1F000}">
      <dgm:prSet/>
      <dgm:spPr/>
      <dgm:t>
        <a:bodyPr/>
        <a:lstStyle/>
        <a:p>
          <a:endParaRPr lang="en-US"/>
        </a:p>
      </dgm:t>
    </dgm:pt>
    <dgm:pt modelId="{30E1D029-D106-4E32-BB75-0C66AAAB55F2}" type="sibTrans" cxnId="{1C2F2046-3E2E-42CE-AE02-BAEA62F1F000}">
      <dgm:prSet/>
      <dgm:spPr/>
      <dgm:t>
        <a:bodyPr/>
        <a:lstStyle/>
        <a:p>
          <a:endParaRPr lang="en-US"/>
        </a:p>
      </dgm:t>
    </dgm:pt>
    <dgm:pt modelId="{CDFC85F9-3344-489F-92B8-8253D8F0F62B}">
      <dgm:prSet/>
      <dgm:spPr/>
      <dgm:t>
        <a:bodyPr/>
        <a:lstStyle/>
        <a:p>
          <a:r>
            <a:rPr lang="es-CL" b="1" i="1"/>
            <a:t>Farmacia</a:t>
          </a:r>
          <a:endParaRPr lang="en-US"/>
        </a:p>
      </dgm:t>
    </dgm:pt>
    <dgm:pt modelId="{CB288FA8-D6D0-4F59-AC28-C0F0992DA53B}" type="parTrans" cxnId="{CFAD1D04-508A-4C9C-B3CF-8C11B93F4FA5}">
      <dgm:prSet/>
      <dgm:spPr/>
      <dgm:t>
        <a:bodyPr/>
        <a:lstStyle/>
        <a:p>
          <a:endParaRPr lang="en-US"/>
        </a:p>
      </dgm:t>
    </dgm:pt>
    <dgm:pt modelId="{F27E4911-AD40-4558-8FC3-05259D6DEEE1}" type="sibTrans" cxnId="{CFAD1D04-508A-4C9C-B3CF-8C11B93F4FA5}">
      <dgm:prSet/>
      <dgm:spPr/>
      <dgm:t>
        <a:bodyPr/>
        <a:lstStyle/>
        <a:p>
          <a:endParaRPr lang="en-US"/>
        </a:p>
      </dgm:t>
    </dgm:pt>
    <dgm:pt modelId="{70532DD4-9700-4F2C-9671-8DEB1827629D}" type="pres">
      <dgm:prSet presAssocID="{59EA54E2-3035-4A55-BFAB-5F4196C44276}" presName="diagram" presStyleCnt="0">
        <dgm:presLayoutVars>
          <dgm:dir/>
          <dgm:resizeHandles val="exact"/>
        </dgm:presLayoutVars>
      </dgm:prSet>
      <dgm:spPr/>
    </dgm:pt>
    <dgm:pt modelId="{7B2A60D8-BCA0-4C74-BDDD-4AAAC2B7E853}" type="pres">
      <dgm:prSet presAssocID="{FC32F716-F8A2-4020-9AE2-85075D434AE5}" presName="node" presStyleLbl="node1" presStyleIdx="0" presStyleCnt="7">
        <dgm:presLayoutVars>
          <dgm:bulletEnabled val="1"/>
        </dgm:presLayoutVars>
      </dgm:prSet>
      <dgm:spPr/>
    </dgm:pt>
    <dgm:pt modelId="{8A17AD26-D78F-43CB-A30D-D3A8C8AA32F9}" type="pres">
      <dgm:prSet presAssocID="{AC0F0DDA-C35D-4D1E-B0FC-152C2BB4A43C}" presName="sibTrans" presStyleCnt="0"/>
      <dgm:spPr/>
    </dgm:pt>
    <dgm:pt modelId="{850D16F5-9C1E-4A71-9B41-231006509B74}" type="pres">
      <dgm:prSet presAssocID="{813962A8-7CAD-4C9B-A8F0-7D9449EDC80A}" presName="node" presStyleLbl="node1" presStyleIdx="1" presStyleCnt="7">
        <dgm:presLayoutVars>
          <dgm:bulletEnabled val="1"/>
        </dgm:presLayoutVars>
      </dgm:prSet>
      <dgm:spPr/>
    </dgm:pt>
    <dgm:pt modelId="{08B63B16-1C8E-4261-B822-14E4B5EC2EFD}" type="pres">
      <dgm:prSet presAssocID="{EC4EF3D4-9969-4AE9-89A0-31D6EF66B7CA}" presName="sibTrans" presStyleCnt="0"/>
      <dgm:spPr/>
    </dgm:pt>
    <dgm:pt modelId="{352CEC51-B7C5-4329-A4EE-F5FEAFD6026B}" type="pres">
      <dgm:prSet presAssocID="{44399382-9F17-4D67-8323-416B54C3AE84}" presName="node" presStyleLbl="node1" presStyleIdx="2" presStyleCnt="7">
        <dgm:presLayoutVars>
          <dgm:bulletEnabled val="1"/>
        </dgm:presLayoutVars>
      </dgm:prSet>
      <dgm:spPr/>
    </dgm:pt>
    <dgm:pt modelId="{86966904-B6EE-4849-9AA2-956D6CBBDEE1}" type="pres">
      <dgm:prSet presAssocID="{0408E47D-999B-473C-A0F4-9E40549BF841}" presName="sibTrans" presStyleCnt="0"/>
      <dgm:spPr/>
    </dgm:pt>
    <dgm:pt modelId="{192C2A2D-80D3-4A88-A54C-8032190D9FB3}" type="pres">
      <dgm:prSet presAssocID="{25F922BC-2AFD-4D9C-A81D-5AFD601999F0}" presName="node" presStyleLbl="node1" presStyleIdx="3" presStyleCnt="7">
        <dgm:presLayoutVars>
          <dgm:bulletEnabled val="1"/>
        </dgm:presLayoutVars>
      </dgm:prSet>
      <dgm:spPr/>
    </dgm:pt>
    <dgm:pt modelId="{9B2E0E75-1CE1-4CF5-8995-7F0DFF683FB4}" type="pres">
      <dgm:prSet presAssocID="{22EAFB6B-EFE2-4F23-A77D-97AD8A87EBF5}" presName="sibTrans" presStyleCnt="0"/>
      <dgm:spPr/>
    </dgm:pt>
    <dgm:pt modelId="{6E2EBDC1-8701-48F1-AFD8-C980D6603275}" type="pres">
      <dgm:prSet presAssocID="{66F00987-F9DF-42D3-8F04-5C70CEAA8C28}" presName="node" presStyleLbl="node1" presStyleIdx="4" presStyleCnt="7">
        <dgm:presLayoutVars>
          <dgm:bulletEnabled val="1"/>
        </dgm:presLayoutVars>
      </dgm:prSet>
      <dgm:spPr/>
    </dgm:pt>
    <dgm:pt modelId="{B597FD11-2B7B-4284-A3AD-A48B4191806A}" type="pres">
      <dgm:prSet presAssocID="{97E0D661-0A70-4691-AE83-891DF5BA974F}" presName="sibTrans" presStyleCnt="0"/>
      <dgm:spPr/>
    </dgm:pt>
    <dgm:pt modelId="{7D665871-436E-4EC9-9472-2E628AEC823D}" type="pres">
      <dgm:prSet presAssocID="{BABC2278-40A6-436A-A2A4-20C3B7CFDD2E}" presName="node" presStyleLbl="node1" presStyleIdx="5" presStyleCnt="7">
        <dgm:presLayoutVars>
          <dgm:bulletEnabled val="1"/>
        </dgm:presLayoutVars>
      </dgm:prSet>
      <dgm:spPr/>
    </dgm:pt>
    <dgm:pt modelId="{6E71705B-D95B-48B0-B1BD-FFB742D156FD}" type="pres">
      <dgm:prSet presAssocID="{30E1D029-D106-4E32-BB75-0C66AAAB55F2}" presName="sibTrans" presStyleCnt="0"/>
      <dgm:spPr/>
    </dgm:pt>
    <dgm:pt modelId="{0EBE8A88-CBFD-49E1-84D9-EC52FC025BBB}" type="pres">
      <dgm:prSet presAssocID="{CDFC85F9-3344-489F-92B8-8253D8F0F62B}" presName="node" presStyleLbl="node1" presStyleIdx="6" presStyleCnt="7">
        <dgm:presLayoutVars>
          <dgm:bulletEnabled val="1"/>
        </dgm:presLayoutVars>
      </dgm:prSet>
      <dgm:spPr/>
    </dgm:pt>
  </dgm:ptLst>
  <dgm:cxnLst>
    <dgm:cxn modelId="{CFAD1D04-508A-4C9C-B3CF-8C11B93F4FA5}" srcId="{59EA54E2-3035-4A55-BFAB-5F4196C44276}" destId="{CDFC85F9-3344-489F-92B8-8253D8F0F62B}" srcOrd="6" destOrd="0" parTransId="{CB288FA8-D6D0-4F59-AC28-C0F0992DA53B}" sibTransId="{F27E4911-AD40-4558-8FC3-05259D6DEEE1}"/>
    <dgm:cxn modelId="{79B3FD0C-3A53-4CE2-8795-2AEE78E40F8E}" srcId="{66F00987-F9DF-42D3-8F04-5C70CEAA8C28}" destId="{3131337F-F1F2-401A-9F2D-F3602E43BA6D}" srcOrd="4" destOrd="0" parTransId="{A4865DFB-FD87-47EE-8516-123B3916FC70}" sibTransId="{874817E2-8578-494B-AD30-22437E83A97A}"/>
    <dgm:cxn modelId="{8EE57C16-B4BE-44BF-BE09-8575E14B7225}" type="presOf" srcId="{8062A59B-3139-4D88-A3A2-68FF680546FB}" destId="{6E2EBDC1-8701-48F1-AFD8-C980D6603275}" srcOrd="0" destOrd="1" presId="urn:microsoft.com/office/officeart/2005/8/layout/default"/>
    <dgm:cxn modelId="{10638D5F-BF33-46FA-B4C5-C4BA43D26764}" srcId="{66F00987-F9DF-42D3-8F04-5C70CEAA8C28}" destId="{8062A59B-3139-4D88-A3A2-68FF680546FB}" srcOrd="0" destOrd="0" parTransId="{DD30A382-A50D-4905-9C73-281E7A7AABAB}" sibTransId="{1AE8E396-40B5-4038-8544-59C07CF5026D}"/>
    <dgm:cxn modelId="{D06C4564-D87C-40EC-A767-25FC10137A3F}" type="presOf" srcId="{25F922BC-2AFD-4D9C-A81D-5AFD601999F0}" destId="{192C2A2D-80D3-4A88-A54C-8032190D9FB3}" srcOrd="0" destOrd="0" presId="urn:microsoft.com/office/officeart/2005/8/layout/default"/>
    <dgm:cxn modelId="{1C2F2046-3E2E-42CE-AE02-BAEA62F1F000}" srcId="{59EA54E2-3035-4A55-BFAB-5F4196C44276}" destId="{BABC2278-40A6-436A-A2A4-20C3B7CFDD2E}" srcOrd="5" destOrd="0" parTransId="{449AD4AF-C346-4CA5-A121-9D46A41F3586}" sibTransId="{30E1D029-D106-4E32-BB75-0C66AAAB55F2}"/>
    <dgm:cxn modelId="{EF15926D-869F-4260-97C9-C5BCCF92A247}" srcId="{59EA54E2-3035-4A55-BFAB-5F4196C44276}" destId="{66F00987-F9DF-42D3-8F04-5C70CEAA8C28}" srcOrd="4" destOrd="0" parTransId="{3ECD6C25-EF44-4D26-B370-63C8D73ABA43}" sibTransId="{97E0D661-0A70-4691-AE83-891DF5BA974F}"/>
    <dgm:cxn modelId="{828D7958-3B50-459D-8B57-D5198CB1A919}" srcId="{66F00987-F9DF-42D3-8F04-5C70CEAA8C28}" destId="{D306FA46-EDB5-4C9E-9B3A-AECFC067D774}" srcOrd="1" destOrd="0" parTransId="{82128AE5-905B-4F07-BFD9-3CC5AF506A33}" sibTransId="{039DBCB1-F7EF-41F1-A4A5-2565E09620ED}"/>
    <dgm:cxn modelId="{5D36445A-04D2-46D7-A4B7-9D08F24BEA4C}" type="presOf" srcId="{813962A8-7CAD-4C9B-A8F0-7D9449EDC80A}" destId="{850D16F5-9C1E-4A71-9B41-231006509B74}" srcOrd="0" destOrd="0" presId="urn:microsoft.com/office/officeart/2005/8/layout/default"/>
    <dgm:cxn modelId="{F885A88C-F849-4302-8F2E-0005ACF95745}" type="presOf" srcId="{59EA54E2-3035-4A55-BFAB-5F4196C44276}" destId="{70532DD4-9700-4F2C-9671-8DEB1827629D}" srcOrd="0" destOrd="0" presId="urn:microsoft.com/office/officeart/2005/8/layout/default"/>
    <dgm:cxn modelId="{5A97F294-5F4D-49A9-9FB4-84E9538FF62E}" srcId="{66F00987-F9DF-42D3-8F04-5C70CEAA8C28}" destId="{7781DB7C-AB1D-4766-87F7-F87DE8F4A65D}" srcOrd="3" destOrd="0" parTransId="{834F37D5-FD9E-4E1E-A05C-81DF2BE03DE0}" sibTransId="{20EB8186-E7B4-4172-B034-6D699F5F5831}"/>
    <dgm:cxn modelId="{86C94996-A147-4E79-A3E2-B1E05540BB75}" type="presOf" srcId="{D306FA46-EDB5-4C9E-9B3A-AECFC067D774}" destId="{6E2EBDC1-8701-48F1-AFD8-C980D6603275}" srcOrd="0" destOrd="2" presId="urn:microsoft.com/office/officeart/2005/8/layout/default"/>
    <dgm:cxn modelId="{5E1200A3-8C7D-427D-B6C4-2F177033D564}" type="presOf" srcId="{66F00987-F9DF-42D3-8F04-5C70CEAA8C28}" destId="{6E2EBDC1-8701-48F1-AFD8-C980D6603275}" srcOrd="0" destOrd="0" presId="urn:microsoft.com/office/officeart/2005/8/layout/default"/>
    <dgm:cxn modelId="{097118A3-B51C-4877-AC1B-A6A937F4D1F9}" type="presOf" srcId="{7781DB7C-AB1D-4766-87F7-F87DE8F4A65D}" destId="{6E2EBDC1-8701-48F1-AFD8-C980D6603275}" srcOrd="0" destOrd="4" presId="urn:microsoft.com/office/officeart/2005/8/layout/default"/>
    <dgm:cxn modelId="{48B32DAB-494A-4E82-9ECA-B6E827332817}" type="presOf" srcId="{44399382-9F17-4D67-8323-416B54C3AE84}" destId="{352CEC51-B7C5-4329-A4EE-F5FEAFD6026B}" srcOrd="0" destOrd="0" presId="urn:microsoft.com/office/officeart/2005/8/layout/default"/>
    <dgm:cxn modelId="{6559A3B0-85A3-4F99-B01F-DFF40AD8F759}" type="presOf" srcId="{7A6994B9-6B77-4A4C-B33E-EF1FAD706198}" destId="{6E2EBDC1-8701-48F1-AFD8-C980D6603275}" srcOrd="0" destOrd="3" presId="urn:microsoft.com/office/officeart/2005/8/layout/default"/>
    <dgm:cxn modelId="{26C0E2BB-4315-4850-A142-93959CC60C3F}" type="presOf" srcId="{FC32F716-F8A2-4020-9AE2-85075D434AE5}" destId="{7B2A60D8-BCA0-4C74-BDDD-4AAAC2B7E853}" srcOrd="0" destOrd="0" presId="urn:microsoft.com/office/officeart/2005/8/layout/default"/>
    <dgm:cxn modelId="{A247C0C3-D54D-4B68-AA29-4DDE2CDAD96D}" srcId="{59EA54E2-3035-4A55-BFAB-5F4196C44276}" destId="{813962A8-7CAD-4C9B-A8F0-7D9449EDC80A}" srcOrd="1" destOrd="0" parTransId="{646553C2-5E01-4103-A75C-91A23F8144E0}" sibTransId="{EC4EF3D4-9969-4AE9-89A0-31D6EF66B7CA}"/>
    <dgm:cxn modelId="{9A2C57D4-1A2D-4D5F-BE23-B17903DEBB1E}" srcId="{59EA54E2-3035-4A55-BFAB-5F4196C44276}" destId="{44399382-9F17-4D67-8323-416B54C3AE84}" srcOrd="2" destOrd="0" parTransId="{323B606F-F273-49A5-8643-CE0214799A96}" sibTransId="{0408E47D-999B-473C-A0F4-9E40549BF841}"/>
    <dgm:cxn modelId="{3DBFD4D5-F243-49BC-91B3-A83DE3CADD77}" type="presOf" srcId="{CDFC85F9-3344-489F-92B8-8253D8F0F62B}" destId="{0EBE8A88-CBFD-49E1-84D9-EC52FC025BBB}" srcOrd="0" destOrd="0" presId="urn:microsoft.com/office/officeart/2005/8/layout/default"/>
    <dgm:cxn modelId="{A4F517E5-877C-49CA-9EE9-89131FBB3C54}" srcId="{66F00987-F9DF-42D3-8F04-5C70CEAA8C28}" destId="{7A6994B9-6B77-4A4C-B33E-EF1FAD706198}" srcOrd="2" destOrd="0" parTransId="{C88D6004-D5AC-4F0B-BFCE-16B495CFD8D6}" sibTransId="{53452207-B084-472F-87EF-39008F6EAFE1}"/>
    <dgm:cxn modelId="{FC2784EB-A2F0-407E-9FA1-E8BF50546908}" type="presOf" srcId="{BABC2278-40A6-436A-A2A4-20C3B7CFDD2E}" destId="{7D665871-436E-4EC9-9472-2E628AEC823D}" srcOrd="0" destOrd="0" presId="urn:microsoft.com/office/officeart/2005/8/layout/default"/>
    <dgm:cxn modelId="{FB7581FA-2F96-430E-AA83-85E20B47393E}" srcId="{59EA54E2-3035-4A55-BFAB-5F4196C44276}" destId="{FC32F716-F8A2-4020-9AE2-85075D434AE5}" srcOrd="0" destOrd="0" parTransId="{B0E89AC5-12EE-41E9-B16E-09EE36043009}" sibTransId="{AC0F0DDA-C35D-4D1E-B0FC-152C2BB4A43C}"/>
    <dgm:cxn modelId="{19972FFC-8CC8-4E67-8832-3AF73145756C}" srcId="{59EA54E2-3035-4A55-BFAB-5F4196C44276}" destId="{25F922BC-2AFD-4D9C-A81D-5AFD601999F0}" srcOrd="3" destOrd="0" parTransId="{528F4F94-01E9-4F8D-B348-915A0A543626}" sibTransId="{22EAFB6B-EFE2-4F23-A77D-97AD8A87EBF5}"/>
    <dgm:cxn modelId="{3C0ACCFC-7EAC-4BA5-A2F8-38AE967A7C69}" type="presOf" srcId="{3131337F-F1F2-401A-9F2D-F3602E43BA6D}" destId="{6E2EBDC1-8701-48F1-AFD8-C980D6603275}" srcOrd="0" destOrd="5" presId="urn:microsoft.com/office/officeart/2005/8/layout/default"/>
    <dgm:cxn modelId="{81FB8CF8-112D-44FD-B35D-227DBF0C25A2}" type="presParOf" srcId="{70532DD4-9700-4F2C-9671-8DEB1827629D}" destId="{7B2A60D8-BCA0-4C74-BDDD-4AAAC2B7E853}" srcOrd="0" destOrd="0" presId="urn:microsoft.com/office/officeart/2005/8/layout/default"/>
    <dgm:cxn modelId="{6610D0AB-E3C7-47E2-803A-6F60B8C67F22}" type="presParOf" srcId="{70532DD4-9700-4F2C-9671-8DEB1827629D}" destId="{8A17AD26-D78F-43CB-A30D-D3A8C8AA32F9}" srcOrd="1" destOrd="0" presId="urn:microsoft.com/office/officeart/2005/8/layout/default"/>
    <dgm:cxn modelId="{BEDBEAF4-54DE-4064-807B-2307CD0689E4}" type="presParOf" srcId="{70532DD4-9700-4F2C-9671-8DEB1827629D}" destId="{850D16F5-9C1E-4A71-9B41-231006509B74}" srcOrd="2" destOrd="0" presId="urn:microsoft.com/office/officeart/2005/8/layout/default"/>
    <dgm:cxn modelId="{8DA55477-098A-4CC9-8E0F-092B0AB4E39A}" type="presParOf" srcId="{70532DD4-9700-4F2C-9671-8DEB1827629D}" destId="{08B63B16-1C8E-4261-B822-14E4B5EC2EFD}" srcOrd="3" destOrd="0" presId="urn:microsoft.com/office/officeart/2005/8/layout/default"/>
    <dgm:cxn modelId="{91DBBB17-8C47-41E2-9F25-FA70526762A6}" type="presParOf" srcId="{70532DD4-9700-4F2C-9671-8DEB1827629D}" destId="{352CEC51-B7C5-4329-A4EE-F5FEAFD6026B}" srcOrd="4" destOrd="0" presId="urn:microsoft.com/office/officeart/2005/8/layout/default"/>
    <dgm:cxn modelId="{737AB26F-45C6-4A9B-BDAC-2C59617E95A3}" type="presParOf" srcId="{70532DD4-9700-4F2C-9671-8DEB1827629D}" destId="{86966904-B6EE-4849-9AA2-956D6CBBDEE1}" srcOrd="5" destOrd="0" presId="urn:microsoft.com/office/officeart/2005/8/layout/default"/>
    <dgm:cxn modelId="{BA14D53B-CA78-4737-837C-E45A3838F98E}" type="presParOf" srcId="{70532DD4-9700-4F2C-9671-8DEB1827629D}" destId="{192C2A2D-80D3-4A88-A54C-8032190D9FB3}" srcOrd="6" destOrd="0" presId="urn:microsoft.com/office/officeart/2005/8/layout/default"/>
    <dgm:cxn modelId="{671E3699-0FF6-4DAD-8A25-9EC232960082}" type="presParOf" srcId="{70532DD4-9700-4F2C-9671-8DEB1827629D}" destId="{9B2E0E75-1CE1-4CF5-8995-7F0DFF683FB4}" srcOrd="7" destOrd="0" presId="urn:microsoft.com/office/officeart/2005/8/layout/default"/>
    <dgm:cxn modelId="{C118DEEA-CBCE-442F-B11B-82F9C5B11FD0}" type="presParOf" srcId="{70532DD4-9700-4F2C-9671-8DEB1827629D}" destId="{6E2EBDC1-8701-48F1-AFD8-C980D6603275}" srcOrd="8" destOrd="0" presId="urn:microsoft.com/office/officeart/2005/8/layout/default"/>
    <dgm:cxn modelId="{E935BDB1-5145-4B33-9637-3BDC75207127}" type="presParOf" srcId="{70532DD4-9700-4F2C-9671-8DEB1827629D}" destId="{B597FD11-2B7B-4284-A3AD-A48B4191806A}" srcOrd="9" destOrd="0" presId="urn:microsoft.com/office/officeart/2005/8/layout/default"/>
    <dgm:cxn modelId="{29600565-A674-49BD-9764-23F72957B2A1}" type="presParOf" srcId="{70532DD4-9700-4F2C-9671-8DEB1827629D}" destId="{7D665871-436E-4EC9-9472-2E628AEC823D}" srcOrd="10" destOrd="0" presId="urn:microsoft.com/office/officeart/2005/8/layout/default"/>
    <dgm:cxn modelId="{B8764650-414F-4F0E-8197-7276298A353A}" type="presParOf" srcId="{70532DD4-9700-4F2C-9671-8DEB1827629D}" destId="{6E71705B-D95B-48B0-B1BD-FFB742D156FD}" srcOrd="11" destOrd="0" presId="urn:microsoft.com/office/officeart/2005/8/layout/default"/>
    <dgm:cxn modelId="{EE9A852D-87F9-4AD6-B943-B9C5DF518F8B}" type="presParOf" srcId="{70532DD4-9700-4F2C-9671-8DEB1827629D}" destId="{0EBE8A88-CBFD-49E1-84D9-EC52FC025BBB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EF174-0800-4E44-B6A3-713D0D6582BD}">
      <dsp:nvSpPr>
        <dsp:cNvPr id="0" name=""/>
        <dsp:cNvSpPr/>
      </dsp:nvSpPr>
      <dsp:spPr>
        <a:xfrm>
          <a:off x="0" y="0"/>
          <a:ext cx="5632704" cy="81444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100" kern="1200"/>
            <a:t>Concepto amplio e inclusivo </a:t>
          </a:r>
          <a:endParaRPr lang="en-US" sz="2100" kern="1200"/>
        </a:p>
      </dsp:txBody>
      <dsp:txXfrm>
        <a:off x="23854" y="23854"/>
        <a:ext cx="4658562" cy="766739"/>
      </dsp:txXfrm>
    </dsp:sp>
    <dsp:sp modelId="{F646DF62-829C-46C2-BBE8-0926E2AEFF5F}">
      <dsp:nvSpPr>
        <dsp:cNvPr id="0" name=""/>
        <dsp:cNvSpPr/>
      </dsp:nvSpPr>
      <dsp:spPr>
        <a:xfrm>
          <a:off x="420624" y="927564"/>
          <a:ext cx="5632704" cy="814447"/>
        </a:xfrm>
        <a:prstGeom prst="roundRect">
          <a:avLst>
            <a:gd name="adj" fmla="val 10000"/>
          </a:avLst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100" kern="1200"/>
            <a:t>Énfasis en la prevención</a:t>
          </a:r>
          <a:endParaRPr lang="en-US" sz="2100" kern="1200"/>
        </a:p>
      </dsp:txBody>
      <dsp:txXfrm>
        <a:off x="444478" y="951418"/>
        <a:ext cx="4634981" cy="766739"/>
      </dsp:txXfrm>
    </dsp:sp>
    <dsp:sp modelId="{FEC73AEA-E0E6-4444-A60E-636A66483D4D}">
      <dsp:nvSpPr>
        <dsp:cNvPr id="0" name=""/>
        <dsp:cNvSpPr/>
      </dsp:nvSpPr>
      <dsp:spPr>
        <a:xfrm>
          <a:off x="841247" y="1855129"/>
          <a:ext cx="5632704" cy="814447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100" kern="1200"/>
            <a:t>Se enfoca desde el uso y necesidad de recursos más que diagnósticos crónicos </a:t>
          </a:r>
          <a:endParaRPr lang="en-US" sz="2100" kern="1200"/>
        </a:p>
      </dsp:txBody>
      <dsp:txXfrm>
        <a:off x="865101" y="1878983"/>
        <a:ext cx="4634981" cy="766739"/>
      </dsp:txXfrm>
    </dsp:sp>
    <dsp:sp modelId="{09D7BF24-E537-44DC-8C76-8547B5C03B64}">
      <dsp:nvSpPr>
        <dsp:cNvPr id="0" name=""/>
        <dsp:cNvSpPr/>
      </dsp:nvSpPr>
      <dsp:spPr>
        <a:xfrm>
          <a:off x="1261871" y="2782694"/>
          <a:ext cx="5632704" cy="814447"/>
        </a:xfrm>
        <a:prstGeom prst="roundRect">
          <a:avLst>
            <a:gd name="adj" fmla="val 10000"/>
          </a:avLst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100" kern="1200"/>
            <a:t>Evita estigmatización </a:t>
          </a:r>
          <a:endParaRPr lang="en-US" sz="2100" kern="1200"/>
        </a:p>
      </dsp:txBody>
      <dsp:txXfrm>
        <a:off x="1285725" y="2806548"/>
        <a:ext cx="4634981" cy="766739"/>
      </dsp:txXfrm>
    </dsp:sp>
    <dsp:sp modelId="{C5E753D1-1485-48D2-80A1-EFEF4CED0069}">
      <dsp:nvSpPr>
        <dsp:cNvPr id="0" name=""/>
        <dsp:cNvSpPr/>
      </dsp:nvSpPr>
      <dsp:spPr>
        <a:xfrm>
          <a:off x="1682495" y="3710258"/>
          <a:ext cx="5632704" cy="81444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100" kern="1200"/>
            <a:t>Promoción manejo integral y coordinado </a:t>
          </a:r>
          <a:endParaRPr lang="en-US" sz="2100" kern="1200"/>
        </a:p>
      </dsp:txBody>
      <dsp:txXfrm>
        <a:off x="1706349" y="3734112"/>
        <a:ext cx="4634981" cy="766739"/>
      </dsp:txXfrm>
    </dsp:sp>
    <dsp:sp modelId="{3B2EB72D-0ABF-47F2-8BC0-05D6D60B8F08}">
      <dsp:nvSpPr>
        <dsp:cNvPr id="0" name=""/>
        <dsp:cNvSpPr/>
      </dsp:nvSpPr>
      <dsp:spPr>
        <a:xfrm>
          <a:off x="5103313" y="594998"/>
          <a:ext cx="529390" cy="529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222426" y="594998"/>
        <a:ext cx="291164" cy="398366"/>
      </dsp:txXfrm>
    </dsp:sp>
    <dsp:sp modelId="{4C071211-6990-476E-9079-DF234D3A54DF}">
      <dsp:nvSpPr>
        <dsp:cNvPr id="0" name=""/>
        <dsp:cNvSpPr/>
      </dsp:nvSpPr>
      <dsp:spPr>
        <a:xfrm>
          <a:off x="5523937" y="1522563"/>
          <a:ext cx="529390" cy="529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643050" y="1522563"/>
        <a:ext cx="291164" cy="398366"/>
      </dsp:txXfrm>
    </dsp:sp>
    <dsp:sp modelId="{85CC6B93-D5F5-459F-93D1-8EC13727BC41}">
      <dsp:nvSpPr>
        <dsp:cNvPr id="0" name=""/>
        <dsp:cNvSpPr/>
      </dsp:nvSpPr>
      <dsp:spPr>
        <a:xfrm>
          <a:off x="5944561" y="2436554"/>
          <a:ext cx="529390" cy="529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6063674" y="2436554"/>
        <a:ext cx="291164" cy="398366"/>
      </dsp:txXfrm>
    </dsp:sp>
    <dsp:sp modelId="{CFE81D13-1098-43A1-B143-0735D4226F17}">
      <dsp:nvSpPr>
        <dsp:cNvPr id="0" name=""/>
        <dsp:cNvSpPr/>
      </dsp:nvSpPr>
      <dsp:spPr>
        <a:xfrm>
          <a:off x="6365185" y="3373168"/>
          <a:ext cx="529390" cy="52939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6484298" y="3373168"/>
        <a:ext cx="291164" cy="3983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D0E47-BCF3-4DA3-8CFA-68EF1EFA1267}">
      <dsp:nvSpPr>
        <dsp:cNvPr id="0" name=""/>
        <dsp:cNvSpPr/>
      </dsp:nvSpPr>
      <dsp:spPr>
        <a:xfrm>
          <a:off x="2964" y="781891"/>
          <a:ext cx="2116764" cy="1344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AC5261-4614-49EC-82CE-1A59946AEC36}">
      <dsp:nvSpPr>
        <dsp:cNvPr id="0" name=""/>
        <dsp:cNvSpPr/>
      </dsp:nvSpPr>
      <dsp:spPr>
        <a:xfrm>
          <a:off x="238160" y="1005327"/>
          <a:ext cx="2116764" cy="134414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kern="1200" dirty="0"/>
            <a:t> Condiciones crónicas , fragilidad </a:t>
          </a:r>
          <a:endParaRPr lang="en-US" sz="1900" kern="1200" dirty="0"/>
        </a:p>
      </dsp:txBody>
      <dsp:txXfrm>
        <a:off x="277529" y="1044696"/>
        <a:ext cx="2038026" cy="1265407"/>
      </dsp:txXfrm>
    </dsp:sp>
    <dsp:sp modelId="{F72D84B1-D492-4897-97C9-C95147EE0DBF}">
      <dsp:nvSpPr>
        <dsp:cNvPr id="0" name=""/>
        <dsp:cNvSpPr/>
      </dsp:nvSpPr>
      <dsp:spPr>
        <a:xfrm>
          <a:off x="2590121" y="781891"/>
          <a:ext cx="2116764" cy="1344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9314F1-1570-45DD-AC41-E4CAA3EFB19E}">
      <dsp:nvSpPr>
        <dsp:cNvPr id="0" name=""/>
        <dsp:cNvSpPr/>
      </dsp:nvSpPr>
      <dsp:spPr>
        <a:xfrm>
          <a:off x="2825317" y="1005327"/>
          <a:ext cx="2116764" cy="134414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kern="1200" dirty="0"/>
            <a:t>Necesidades aumentadas : familia , aspecto económico</a:t>
          </a:r>
          <a:endParaRPr lang="en-US" sz="1900" kern="1200" dirty="0"/>
        </a:p>
      </dsp:txBody>
      <dsp:txXfrm>
        <a:off x="2864686" y="1044696"/>
        <a:ext cx="2038026" cy="1265407"/>
      </dsp:txXfrm>
    </dsp:sp>
    <dsp:sp modelId="{B0FF5363-36CD-4762-8B15-400063A59843}">
      <dsp:nvSpPr>
        <dsp:cNvPr id="0" name=""/>
        <dsp:cNvSpPr/>
      </dsp:nvSpPr>
      <dsp:spPr>
        <a:xfrm>
          <a:off x="5177278" y="781891"/>
          <a:ext cx="2116764" cy="1344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E7843D-E1F6-423F-B9DE-DBD1DE865FFC}">
      <dsp:nvSpPr>
        <dsp:cNvPr id="0" name=""/>
        <dsp:cNvSpPr/>
      </dsp:nvSpPr>
      <dsp:spPr>
        <a:xfrm>
          <a:off x="5412474" y="1005327"/>
          <a:ext cx="2116764" cy="134414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kern="1200" dirty="0"/>
            <a:t>Limitaciones funcionales asociadas a uso de tecnología </a:t>
          </a:r>
          <a:endParaRPr lang="en-US" sz="1900" kern="1200" dirty="0"/>
        </a:p>
      </dsp:txBody>
      <dsp:txXfrm>
        <a:off x="5451843" y="1044696"/>
        <a:ext cx="2038026" cy="1265407"/>
      </dsp:txXfrm>
    </dsp:sp>
    <dsp:sp modelId="{BEDBF936-90AA-4291-A8E2-D639B7DA824C}">
      <dsp:nvSpPr>
        <dsp:cNvPr id="0" name=""/>
        <dsp:cNvSpPr/>
      </dsp:nvSpPr>
      <dsp:spPr>
        <a:xfrm>
          <a:off x="7764434" y="781891"/>
          <a:ext cx="2116764" cy="13441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9F4E62-49ED-47B6-AFD4-0949A8FD76A4}">
      <dsp:nvSpPr>
        <dsp:cNvPr id="0" name=""/>
        <dsp:cNvSpPr/>
      </dsp:nvSpPr>
      <dsp:spPr>
        <a:xfrm>
          <a:off x="7999630" y="1005327"/>
          <a:ext cx="2116764" cy="134414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900" kern="1200" dirty="0"/>
            <a:t>Uso de recursos aumentados de salud , consultas, especialistas </a:t>
          </a:r>
          <a:endParaRPr lang="en-US" sz="1900" kern="1200" dirty="0"/>
        </a:p>
      </dsp:txBody>
      <dsp:txXfrm>
        <a:off x="8038999" y="1044696"/>
        <a:ext cx="2038026" cy="12654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D2298F-6DBD-4E99-9FE4-A562DCEAD692}">
      <dsp:nvSpPr>
        <dsp:cNvPr id="0" name=""/>
        <dsp:cNvSpPr/>
      </dsp:nvSpPr>
      <dsp:spPr>
        <a:xfrm>
          <a:off x="8" y="0"/>
          <a:ext cx="3424758" cy="340898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93345" bIns="0" numCol="1" spcCol="1270" anchor="t" anchorCtr="0">
          <a:noAutofit/>
        </a:bodyPr>
        <a:lstStyle/>
        <a:p>
          <a:pPr marL="0" lvl="0" indent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Naneas de baja complejidad</a:t>
          </a:r>
        </a:p>
      </dsp:txBody>
      <dsp:txXfrm rot="16200000">
        <a:off x="-1055199" y="1055207"/>
        <a:ext cx="2795366" cy="684951"/>
      </dsp:txXfrm>
    </dsp:sp>
    <dsp:sp modelId="{A6DBBDA6-CDD2-4B29-BCB1-E4D01A8A3129}">
      <dsp:nvSpPr>
        <dsp:cNvPr id="0" name=""/>
        <dsp:cNvSpPr/>
      </dsp:nvSpPr>
      <dsp:spPr>
        <a:xfrm>
          <a:off x="684959" y="0"/>
          <a:ext cx="2551445" cy="340898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Atención primaria de salud </a:t>
          </a:r>
        </a:p>
      </dsp:txBody>
      <dsp:txXfrm>
        <a:off x="684959" y="0"/>
        <a:ext cx="2551445" cy="3408984"/>
      </dsp:txXfrm>
    </dsp:sp>
    <dsp:sp modelId="{35D138AA-94AC-4918-AC10-FFB1489A8A83}">
      <dsp:nvSpPr>
        <dsp:cNvPr id="0" name=""/>
        <dsp:cNvSpPr/>
      </dsp:nvSpPr>
      <dsp:spPr>
        <a:xfrm>
          <a:off x="3545420" y="0"/>
          <a:ext cx="3424758" cy="340898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93345" bIns="0" numCol="1" spcCol="1270" anchor="t" anchorCtr="0">
          <a:noAutofit/>
        </a:bodyPr>
        <a:lstStyle/>
        <a:p>
          <a:pPr marL="0" lvl="0" indent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Naneas de mediana  complejidad</a:t>
          </a:r>
        </a:p>
      </dsp:txBody>
      <dsp:txXfrm rot="16200000">
        <a:off x="2490213" y="1055207"/>
        <a:ext cx="2795366" cy="684951"/>
      </dsp:txXfrm>
    </dsp:sp>
    <dsp:sp modelId="{F5DC033F-75FC-46AE-BB15-DC8E6EA36616}">
      <dsp:nvSpPr>
        <dsp:cNvPr id="0" name=""/>
        <dsp:cNvSpPr/>
      </dsp:nvSpPr>
      <dsp:spPr>
        <a:xfrm rot="5400000">
          <a:off x="3312234" y="2663429"/>
          <a:ext cx="500620" cy="513713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882BDC-BFE3-47B0-B816-B6643F8DC934}">
      <dsp:nvSpPr>
        <dsp:cNvPr id="0" name=""/>
        <dsp:cNvSpPr/>
      </dsp:nvSpPr>
      <dsp:spPr>
        <a:xfrm>
          <a:off x="4230372" y="0"/>
          <a:ext cx="2551445" cy="340898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Nivel secundario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Equipo multidisciplinario CDT</a:t>
          </a:r>
        </a:p>
      </dsp:txBody>
      <dsp:txXfrm>
        <a:off x="4230372" y="0"/>
        <a:ext cx="2551445" cy="3408984"/>
      </dsp:txXfrm>
    </dsp:sp>
    <dsp:sp modelId="{DAAF8EE8-756B-478D-AEC6-6A9E9AE8E9AF}">
      <dsp:nvSpPr>
        <dsp:cNvPr id="0" name=""/>
        <dsp:cNvSpPr/>
      </dsp:nvSpPr>
      <dsp:spPr>
        <a:xfrm>
          <a:off x="7090045" y="0"/>
          <a:ext cx="3424758" cy="3408984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2009" rIns="93345" bIns="0" numCol="1" spcCol="1270" anchor="t" anchorCtr="0">
          <a:noAutofit/>
        </a:bodyPr>
        <a:lstStyle/>
        <a:p>
          <a:pPr marL="0" lvl="0" indent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/>
            <a:t>Naneas de alta complejidad</a:t>
          </a:r>
        </a:p>
      </dsp:txBody>
      <dsp:txXfrm rot="16200000">
        <a:off x="6034838" y="1055207"/>
        <a:ext cx="2795366" cy="684951"/>
      </dsp:txXfrm>
    </dsp:sp>
    <dsp:sp modelId="{1E95CFCF-5231-440C-A6DB-B37AB325CD51}">
      <dsp:nvSpPr>
        <dsp:cNvPr id="0" name=""/>
        <dsp:cNvSpPr/>
      </dsp:nvSpPr>
      <dsp:spPr>
        <a:xfrm rot="5400000">
          <a:off x="6856859" y="2663429"/>
          <a:ext cx="500620" cy="513713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E7C63D-71E6-4E89-9C01-60D4EAFC8561}">
      <dsp:nvSpPr>
        <dsp:cNvPr id="0" name=""/>
        <dsp:cNvSpPr/>
      </dsp:nvSpPr>
      <dsp:spPr>
        <a:xfrm>
          <a:off x="7774997" y="0"/>
          <a:ext cx="2551445" cy="340898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Nivel terciario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Equipos hospitalarios </a:t>
          </a:r>
        </a:p>
      </dsp:txBody>
      <dsp:txXfrm>
        <a:off x="7774997" y="0"/>
        <a:ext cx="2551445" cy="34089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A60D8-BCA0-4C74-BDDD-4AAAC2B7E853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Pediatra cabecera o médico con sesgo en pediatría (médico familiar)</a:t>
          </a:r>
          <a:endParaRPr lang="en-US" sz="1600" kern="1200"/>
        </a:p>
      </dsp:txBody>
      <dsp:txXfrm>
        <a:off x="3080" y="587032"/>
        <a:ext cx="2444055" cy="1466433"/>
      </dsp:txXfrm>
    </dsp:sp>
    <dsp:sp modelId="{850D16F5-9C1E-4A71-9B41-231006509B74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Subespecialistas pediátricos / quirúrgicos según necesidad (más frecuentes: neurólogo, broncopulmonar, gastroenterólogo)</a:t>
          </a:r>
          <a:endParaRPr lang="en-US" sz="1600" kern="1200"/>
        </a:p>
      </dsp:txBody>
      <dsp:txXfrm>
        <a:off x="2691541" y="587032"/>
        <a:ext cx="2444055" cy="1466433"/>
      </dsp:txXfrm>
    </dsp:sp>
    <dsp:sp modelId="{352CEC51-B7C5-4329-A4EE-F5FEAFD6026B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Enfermería </a:t>
          </a:r>
          <a:endParaRPr lang="en-US" sz="1600" kern="1200"/>
        </a:p>
      </dsp:txBody>
      <dsp:txXfrm>
        <a:off x="5380002" y="587032"/>
        <a:ext cx="2444055" cy="1466433"/>
      </dsp:txXfrm>
    </dsp:sp>
    <dsp:sp modelId="{192C2A2D-80D3-4A88-A54C-8032190D9FB3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Equipo nutrición </a:t>
          </a:r>
          <a:endParaRPr lang="en-US" sz="1600" kern="1200"/>
        </a:p>
      </dsp:txBody>
      <dsp:txXfrm>
        <a:off x="8068463" y="587032"/>
        <a:ext cx="2444055" cy="1466433"/>
      </dsp:txXfrm>
    </dsp:sp>
    <dsp:sp modelId="{6E2EBDC1-8701-48F1-AFD8-C980D6603275}">
      <dsp:nvSpPr>
        <dsp:cNvPr id="0" name=""/>
        <dsp:cNvSpPr/>
      </dsp:nvSpPr>
      <dsp:spPr>
        <a:xfrm>
          <a:off x="1347311" y="2297871"/>
          <a:ext cx="2444055" cy="1466433"/>
        </a:xfrm>
        <a:prstGeom prst="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Equipo rehabilitación </a:t>
          </a:r>
          <a:endParaRPr lang="en-US" sz="16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200" b="1" i="1" kern="1200"/>
            <a:t>Fisiatra 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200" b="1" i="1" kern="1200"/>
            <a:t>Kinesiólogo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200" b="1" i="1" kern="1200"/>
            <a:t>Terapeuta ocupacional 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200" b="1" i="1" kern="1200"/>
            <a:t>Fonoaudiólogo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L" sz="1200" b="1" i="1" kern="1200"/>
            <a:t>Integración con comunidad </a:t>
          </a:r>
          <a:endParaRPr lang="en-US" sz="1200" kern="1200"/>
        </a:p>
      </dsp:txBody>
      <dsp:txXfrm>
        <a:off x="1347311" y="2297871"/>
        <a:ext cx="2444055" cy="1466433"/>
      </dsp:txXfrm>
    </dsp:sp>
    <dsp:sp modelId="{7D665871-436E-4EC9-9472-2E628AEC823D}">
      <dsp:nvSpPr>
        <dsp:cNvPr id="0" name=""/>
        <dsp:cNvSpPr/>
      </dsp:nvSpPr>
      <dsp:spPr>
        <a:xfrm>
          <a:off x="4035772" y="2297871"/>
          <a:ext cx="2444055" cy="1466433"/>
        </a:xfrm>
        <a:prstGeom prst="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Equipo Salud mental </a:t>
          </a:r>
          <a:endParaRPr lang="en-US" sz="1600" kern="1200"/>
        </a:p>
      </dsp:txBody>
      <dsp:txXfrm>
        <a:off x="4035772" y="2297871"/>
        <a:ext cx="2444055" cy="1466433"/>
      </dsp:txXfrm>
    </dsp:sp>
    <dsp:sp modelId="{0EBE8A88-CBFD-49E1-84D9-EC52FC025BBB}">
      <dsp:nvSpPr>
        <dsp:cNvPr id="0" name=""/>
        <dsp:cNvSpPr/>
      </dsp:nvSpPr>
      <dsp:spPr>
        <a:xfrm>
          <a:off x="6724233" y="2297871"/>
          <a:ext cx="2444055" cy="146643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b="1" i="1" kern="1200"/>
            <a:t>Farmacia</a:t>
          </a:r>
          <a:endParaRPr lang="en-US" sz="1600" kern="1200"/>
        </a:p>
      </dsp:txBody>
      <dsp:txXfrm>
        <a:off x="6724233" y="2297871"/>
        <a:ext cx="2444055" cy="1466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A0049C4-8ABE-4330-B9CA-5C6D63D2D9B1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B859E32-0096-409F-ADDB-5E60607C222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326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3 espectros de limitaciones funcionales en otras áreas (buscar tablas ) 3 espectros de limitaciones funcionales en otras áreas (buscar tablas )</a:t>
            </a:r>
          </a:p>
          <a:p>
            <a:r>
              <a:rPr lang="es-ES" altLang="es-CL" dirty="0">
                <a:solidFill>
                  <a:srgbClr val="1F497D"/>
                </a:solidFill>
              </a:rPr>
              <a:t>Enfermedad Cr compleja que compromete 2 o + Sistemas (al menos 1 año, uso de recursos por sobre el nivel promedio, compromiso persistente o intermitente que impacte CVRS)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3B859E32-0096-409F-ADDB-5E60607C2226}" type="slidenum">
              <a:rPr lang="es-CL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13</a:t>
            </a:fld>
            <a:endParaRPr lang="es-C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1621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12 meses con controles con mas de 3 especialistas (naneas -3 )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9E32-0096-409F-ADDB-5E60607C2226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34425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Baja complejidad : máximo 2 categorías de necesidad mayor </a:t>
            </a:r>
          </a:p>
          <a:p>
            <a:r>
              <a:rPr lang="es-CL" dirty="0"/>
              <a:t>Mediana entre 3-5 necesidades mayores, o la 3 o 4 como mayor </a:t>
            </a:r>
          </a:p>
          <a:p>
            <a:r>
              <a:rPr lang="es-CL" dirty="0"/>
              <a:t>Alta: fragilidad medica extrema y limitaciones funcionales severas y permanentes , 6 en categoría mayor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59E32-0096-409F-ADDB-5E60607C2226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259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56207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5738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486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02181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5865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4990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54173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119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2216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784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9100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7B076-A779-4A10-A8D4-D4E9346B7B0D}" type="datetimeFigureOut">
              <a:rPr lang="es-CL" smtClean="0"/>
              <a:t>15-03-2022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01386-582D-433B-8AC3-B690F927C8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26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1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2131962"/>
            <a:ext cx="9144000" cy="1981274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CL" dirty="0"/>
              <a:t>Conceptos generales:  NANEAS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s-CL" dirty="0"/>
              <a:t>Dr. Carlos Valdebenito Parra </a:t>
            </a:r>
          </a:p>
          <a:p>
            <a:r>
              <a:rPr lang="es-CL" dirty="0"/>
              <a:t>Pediatra HCSBA. Equipo Hospitalización domiciliaria Pediátrica HCSBA 2022</a:t>
            </a:r>
          </a:p>
          <a:p>
            <a:r>
              <a:rPr lang="es-CL" dirty="0"/>
              <a:t>Docente Universidad de Chile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32" y="99276"/>
            <a:ext cx="1579001" cy="17633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F576929-F712-4694-8491-698E6E99C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376" y="150688"/>
            <a:ext cx="1284392" cy="198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475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F098C73-5DD3-4158-9211-091081001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7400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es-CL" sz="2200">
                <a:solidFill>
                  <a:srgbClr val="FFFFFF"/>
                </a:solidFill>
              </a:rPr>
              <a:t>Características de la definición 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72A20F7E-B43C-49DD-B111-D1037BEFBE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0289074"/>
              </p:ext>
            </p:extLst>
          </p:nvPr>
        </p:nvGraphicFramePr>
        <p:xfrm>
          <a:off x="4038600" y="1166648"/>
          <a:ext cx="7315200" cy="4524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365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068826-DC84-48E3-A066-A0BFB56A1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368" y="4921823"/>
            <a:ext cx="4937937" cy="11471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Pero ….. Concepto demasiado  amplio 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DBA1213-BD5D-4BED-A9F1-2A686C8CF0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50" r="-1" b="10198"/>
          <a:stretch/>
        </p:blipFill>
        <p:spPr>
          <a:xfrm>
            <a:off x="1246572" y="10"/>
            <a:ext cx="3913632" cy="228522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CF0E56F-5F58-4693-8E06-19A2D43813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13" r="40162" b="-1"/>
          <a:stretch/>
        </p:blipFill>
        <p:spPr>
          <a:xfrm>
            <a:off x="101967" y="2122218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9207" y="303879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20267F5-D4E6-477A-A590-81F2ABD1B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5109" y="2382976"/>
            <a:ext cx="1920240" cy="1920240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 descr="Imagen que contiene persona, comida, pared, interior&#10;&#10;Descripción generada automáticamente">
            <a:extLst>
              <a:ext uri="{FF2B5EF4-FFF2-40B4-BE49-F238E27FC236}">
                <a16:creationId xmlns:a16="http://schemas.microsoft.com/office/drawing/2014/main" id="{CA161F70-FC1B-4AAA-8221-A628383B7F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 b="9"/>
          <a:stretch/>
        </p:blipFill>
        <p:spPr>
          <a:xfrm>
            <a:off x="3749701" y="2547568"/>
            <a:ext cx="1591056" cy="1591056"/>
          </a:xfrm>
          <a:custGeom>
            <a:avLst/>
            <a:gdLst>
              <a:gd name="connsiteX0" fmla="*/ 795528 w 1591056"/>
              <a:gd name="connsiteY0" fmla="*/ 0 h 1591056"/>
              <a:gd name="connsiteX1" fmla="*/ 1591056 w 1591056"/>
              <a:gd name="connsiteY1" fmla="*/ 795528 h 1591056"/>
              <a:gd name="connsiteX2" fmla="*/ 795528 w 1591056"/>
              <a:gd name="connsiteY2" fmla="*/ 1591056 h 1591056"/>
              <a:gd name="connsiteX3" fmla="*/ 0 w 1591056"/>
              <a:gd name="connsiteY3" fmla="*/ 795528 h 1591056"/>
              <a:gd name="connsiteX4" fmla="*/ 795528 w 1591056"/>
              <a:gd name="connsiteY4" fmla="*/ 0 h 159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6D1168A-60B6-4900-9D5F-9E12BBD6B6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25" r="3631" b="6"/>
          <a:stretch/>
        </p:blipFill>
        <p:spPr>
          <a:xfrm>
            <a:off x="5593799" y="468471"/>
            <a:ext cx="2852928" cy="2852928"/>
          </a:xfrm>
          <a:custGeom>
            <a:avLst/>
            <a:gdLst>
              <a:gd name="connsiteX0" fmla="*/ 1426464 w 2852928"/>
              <a:gd name="connsiteY0" fmla="*/ 0 h 2852928"/>
              <a:gd name="connsiteX1" fmla="*/ 2852928 w 2852928"/>
              <a:gd name="connsiteY1" fmla="*/ 1426464 h 2852928"/>
              <a:gd name="connsiteX2" fmla="*/ 1426464 w 2852928"/>
              <a:gd name="connsiteY2" fmla="*/ 2852928 h 2852928"/>
              <a:gd name="connsiteX3" fmla="*/ 0 w 2852928"/>
              <a:gd name="connsiteY3" fmla="*/ 1426464 h 2852928"/>
              <a:gd name="connsiteX4" fmla="*/ 1426464 w 2852928"/>
              <a:gd name="connsiteY4" fmla="*/ 0 h 285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3300CE2-0702-4BF9-8E4D-B82D339CAA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041" r="550" b="3"/>
          <a:stretch/>
        </p:blipFill>
        <p:spPr>
          <a:xfrm>
            <a:off x="8918761" y="-4330"/>
            <a:ext cx="3273238" cy="3383891"/>
          </a:xfrm>
          <a:custGeom>
            <a:avLst/>
            <a:gdLst>
              <a:gd name="connsiteX0" fmla="*/ 122841 w 3273238"/>
              <a:gd name="connsiteY0" fmla="*/ 0 h 3383891"/>
              <a:gd name="connsiteX1" fmla="*/ 3273238 w 3273238"/>
              <a:gd name="connsiteY1" fmla="*/ 0 h 3383891"/>
              <a:gd name="connsiteX2" fmla="*/ 3273238 w 3273238"/>
              <a:gd name="connsiteY2" fmla="*/ 3291335 h 3383891"/>
              <a:gd name="connsiteX3" fmla="*/ 3118338 w 3273238"/>
              <a:gd name="connsiteY3" fmla="*/ 3331164 h 3383891"/>
              <a:gd name="connsiteX4" fmla="*/ 2595295 w 3273238"/>
              <a:gd name="connsiteY4" fmla="*/ 3383891 h 3383891"/>
              <a:gd name="connsiteX5" fmla="*/ 0 w 3273238"/>
              <a:gd name="connsiteY5" fmla="*/ 788596 h 3383891"/>
              <a:gd name="connsiteX6" fmla="*/ 116679 w 3273238"/>
              <a:gd name="connsiteY6" fmla="*/ 16835 h 338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2C1DD7D-0371-4BBF-A135-D634CD9E844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651" r="25649" b="-3"/>
          <a:stretch/>
        </p:blipFill>
        <p:spPr>
          <a:xfrm>
            <a:off x="9363238" y="4071322"/>
            <a:ext cx="2828765" cy="2786678"/>
          </a:xfrm>
          <a:custGeom>
            <a:avLst/>
            <a:gdLst>
              <a:gd name="connsiteX0" fmla="*/ 1888236 w 2828765"/>
              <a:gd name="connsiteY0" fmla="*/ 0 h 2786678"/>
              <a:gd name="connsiteX1" fmla="*/ 2788281 w 2828765"/>
              <a:gd name="connsiteY1" fmla="*/ 227900 h 2786678"/>
              <a:gd name="connsiteX2" fmla="*/ 2828765 w 2828765"/>
              <a:gd name="connsiteY2" fmla="*/ 252495 h 2786678"/>
              <a:gd name="connsiteX3" fmla="*/ 2828765 w 2828765"/>
              <a:gd name="connsiteY3" fmla="*/ 2786678 h 2786678"/>
              <a:gd name="connsiteX4" fmla="*/ 227128 w 2828765"/>
              <a:gd name="connsiteY4" fmla="*/ 2786678 h 2786678"/>
              <a:gd name="connsiteX5" fmla="*/ 148387 w 2828765"/>
              <a:gd name="connsiteY5" fmla="*/ 2623223 h 2786678"/>
              <a:gd name="connsiteX6" fmla="*/ 0 w 2828765"/>
              <a:gd name="connsiteY6" fmla="*/ 1888236 h 2786678"/>
              <a:gd name="connsiteX7" fmla="*/ 1888236 w 2828765"/>
              <a:gd name="connsiteY7" fmla="*/ 0 h 27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16634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3F6285-7E63-47F7-A7E6-0CC29EF64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Agrupación es deseable en NANEAS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E636C3-F51D-40F9-8FBF-F8556174F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6555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s-MX" dirty="0"/>
              <a:t>Grado de complejidad (Baja-mediana –alta ) +  </a:t>
            </a:r>
            <a:r>
              <a:rPr lang="es-MX" b="1" dirty="0"/>
              <a:t>subgrupo con complejidad médica </a:t>
            </a:r>
          </a:p>
          <a:p>
            <a:r>
              <a:rPr lang="es-MX" dirty="0"/>
              <a:t>Letalidad de la condición. En al menos tres grupos: letales, de letalidad posible y no letales.   </a:t>
            </a:r>
            <a:r>
              <a:rPr lang="es-MX" b="1" dirty="0"/>
              <a:t>Acá se puede incluir Concepto de cuidados paliativos</a:t>
            </a:r>
          </a:p>
          <a:p>
            <a:r>
              <a:rPr lang="es-MX" dirty="0"/>
              <a:t>Tipo de condición. Según si la o las condiciones son sistémicas o no sistémicas. El aparato o sistema primordialmente afectado. 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4683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D4163FE-E884-48A7-A78A-14CC706E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692631"/>
          </a:xfrm>
        </p:spPr>
        <p:txBody>
          <a:bodyPr>
            <a:normAutofit/>
          </a:bodyPr>
          <a:lstStyle/>
          <a:p>
            <a:pPr algn="ctr"/>
            <a:r>
              <a:rPr lang="es-CL" sz="4000">
                <a:solidFill>
                  <a:srgbClr val="FFFFFF"/>
                </a:solidFill>
              </a:rPr>
              <a:t>Niños con Complejidad médica 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AA4D757E-772A-455A-B538-F46BEC01007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93414" y="3033632"/>
          <a:ext cx="1011936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72879AF-A1EE-42B2-B38A-A11E46DBA760}"/>
              </a:ext>
            </a:extLst>
          </p:cNvPr>
          <p:cNvSpPr txBox="1"/>
          <p:nvPr/>
        </p:nvSpPr>
        <p:spPr>
          <a:xfrm>
            <a:off x="658327" y="5959189"/>
            <a:ext cx="4691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E. Cohen et al . Pediatrics 2011; 127: 529-538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367972D-F2C9-456D-BE6D-08F649287665}"/>
              </a:ext>
            </a:extLst>
          </p:cNvPr>
          <p:cNvSpPr/>
          <p:nvPr/>
        </p:nvSpPr>
        <p:spPr>
          <a:xfrm>
            <a:off x="1179226" y="2657286"/>
            <a:ext cx="9833548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Combinación de múltiples  problemas de salud crónicos significativos que afectan múltiples sistemas y que resultan en limitaciones funcionales , alta necesidad de cuidados en salud y/o uso de tecnología médica.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FF1ED1C-3030-4279-B1DC-40302B93A350}"/>
              </a:ext>
            </a:extLst>
          </p:cNvPr>
          <p:cNvSpPr/>
          <p:nvPr/>
        </p:nvSpPr>
        <p:spPr>
          <a:xfrm>
            <a:off x="654462" y="6311900"/>
            <a:ext cx="11077993" cy="30777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Kuo DZ,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Houtrow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AJ, AAP COUNCIL ON CHILDREN WITH DISABILITIES. Recognition and Management of Medical </a:t>
            </a:r>
            <a:r>
              <a:rPr kumimoji="0" lang="es-CL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Complexity</a:t>
            </a:r>
            <a:r>
              <a:rPr kumimoji="0" lang="es-C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s-CL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Pediatrics</a:t>
            </a:r>
            <a:r>
              <a:rPr kumimoji="0" lang="es-CL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s-C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3275165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C9C1A2-2586-4964-ACAB-531A78A7E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Otras limitaciones funcionales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9815DA-A17B-4BAD-B73D-41DD6A98F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b="1" dirty="0"/>
              <a:t>Movilidad</a:t>
            </a:r>
          </a:p>
          <a:p>
            <a:r>
              <a:rPr lang="es-MX" b="1" dirty="0"/>
              <a:t>Tolerancia al trabajo</a:t>
            </a:r>
          </a:p>
          <a:p>
            <a:r>
              <a:rPr lang="es-MX" b="1" dirty="0"/>
              <a:t>Habilidades de Trabajo </a:t>
            </a:r>
          </a:p>
          <a:p>
            <a:r>
              <a:rPr lang="es-MX" b="1" dirty="0"/>
              <a:t>Cuidado de sí mismo</a:t>
            </a:r>
          </a:p>
          <a:p>
            <a:r>
              <a:rPr lang="es-MX" b="1" dirty="0"/>
              <a:t>Manejo personal</a:t>
            </a:r>
          </a:p>
          <a:p>
            <a:r>
              <a:rPr lang="es-MX" b="1" dirty="0"/>
              <a:t>Comunicación</a:t>
            </a:r>
          </a:p>
          <a:p>
            <a:r>
              <a:rPr lang="es-MX" b="1"/>
              <a:t>Habilidades interpersonales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3536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D64634-B387-4162-9952-E66D6400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Complejidad médica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360201-01ED-48EB-8E7F-1D023324B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3312025"/>
            <a:ext cx="11610975" cy="14668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8B07F46-08E0-4DF7-AA44-8F913153E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690688"/>
            <a:ext cx="6903231" cy="14668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0EF1A4F-61A5-4D8D-B52D-61447B7AF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272" y="1783262"/>
            <a:ext cx="10363200" cy="45243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69AAA47-4B5B-4E7A-8E93-0603EB1A3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301" y="1686099"/>
            <a:ext cx="9678256" cy="48893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5D7E5BF-901A-4363-90F1-64639A7E9D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310" y="1251391"/>
            <a:ext cx="9659490" cy="524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4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Epidemiología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24047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s-CL" dirty="0"/>
              <a:t>Naneas en aumento </a:t>
            </a:r>
          </a:p>
          <a:p>
            <a:r>
              <a:rPr lang="es-CL" dirty="0"/>
              <a:t>Desarrollo de tecnología y soporte                     mayor sobrevida.</a:t>
            </a:r>
          </a:p>
          <a:p>
            <a:r>
              <a:rPr lang="es-CL" dirty="0"/>
              <a:t>Disminuye mortalidad infantil (6,9/1000) </a:t>
            </a:r>
            <a:r>
              <a:rPr lang="es-CL" sz="1500" dirty="0"/>
              <a:t>(1) </a:t>
            </a:r>
          </a:p>
          <a:p>
            <a:pPr lvl="1"/>
            <a:r>
              <a:rPr lang="es-CL" sz="2000" dirty="0"/>
              <a:t>Mortalidad neonatal </a:t>
            </a:r>
          </a:p>
          <a:p>
            <a:pPr lvl="1"/>
            <a:r>
              <a:rPr lang="es-CL" sz="2000" dirty="0"/>
              <a:t>Mortalidad aguda : suicidio, accidentes </a:t>
            </a:r>
          </a:p>
          <a:p>
            <a:pPr lvl="1"/>
            <a:r>
              <a:rPr lang="es-CL" sz="2000" b="1" dirty="0"/>
              <a:t>NANEAS: 1/3 oncológico , 2/3 no oncológico </a:t>
            </a:r>
            <a:endParaRPr lang="es-CL" sz="1100" dirty="0"/>
          </a:p>
          <a:p>
            <a:r>
              <a:rPr lang="es-CL" dirty="0"/>
              <a:t>Internacional: 13-19%  (incluye obesidad, asma, alergias)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344652" y="5477749"/>
            <a:ext cx="112980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1. </a:t>
            </a:r>
            <a:r>
              <a:rPr lang="es-CL" sz="1400" dirty="0"/>
              <a:t>Instituto Nacional de Estadísticas de Chile. Anuario de Estadísticas Vitales 2012</a:t>
            </a:r>
          </a:p>
          <a:p>
            <a:r>
              <a:rPr lang="es-CL" sz="1400" i="1" dirty="0"/>
              <a:t>2. Vargas N, Quezada A: </a:t>
            </a:r>
            <a:r>
              <a:rPr lang="es-CL" sz="1400" dirty="0"/>
              <a:t>Epidemiología, nueva morbilidad pediátrica y rol del pediatra. </a:t>
            </a:r>
            <a:r>
              <a:rPr lang="es-CL" sz="1400" dirty="0" err="1"/>
              <a:t>Rev</a:t>
            </a:r>
            <a:r>
              <a:rPr lang="es-CL" sz="1400" dirty="0"/>
              <a:t> </a:t>
            </a:r>
            <a:r>
              <a:rPr lang="es-CL" sz="1400" dirty="0" err="1"/>
              <a:t>Chil</a:t>
            </a:r>
            <a:r>
              <a:rPr lang="es-CL" sz="1400" dirty="0"/>
              <a:t> </a:t>
            </a:r>
            <a:r>
              <a:rPr lang="es-CL" sz="1400" dirty="0" err="1"/>
              <a:t>Pediatr</a:t>
            </a:r>
            <a:r>
              <a:rPr lang="es-CL" sz="1400" dirty="0"/>
              <a:t> 2007; 78: 103-10</a:t>
            </a:r>
            <a:r>
              <a:rPr lang="es-CL" dirty="0"/>
              <a:t>.</a:t>
            </a:r>
          </a:p>
          <a:p>
            <a:r>
              <a:rPr lang="es-CL" sz="1400" dirty="0"/>
              <a:t>3. </a:t>
            </a:r>
            <a:r>
              <a:rPr lang="en-US" sz="1400" dirty="0"/>
              <a:t> National Survey of Children with Special Health Care Needs, 2009/10; Russell &amp; Simon, 2014</a:t>
            </a:r>
          </a:p>
          <a:p>
            <a:r>
              <a:rPr lang="en-US" sz="1400" dirty="0"/>
              <a:t>4. </a:t>
            </a:r>
            <a:r>
              <a:rPr lang="en-US" sz="1400" dirty="0" err="1"/>
              <a:t>Kuo</a:t>
            </a:r>
            <a:r>
              <a:rPr lang="en-US" sz="1400" dirty="0"/>
              <a:t> DZ, </a:t>
            </a:r>
            <a:r>
              <a:rPr lang="en-US" sz="1400" dirty="0" err="1"/>
              <a:t>Houtrow</a:t>
            </a:r>
            <a:r>
              <a:rPr lang="en-US" sz="1400" dirty="0"/>
              <a:t> AJ, AAP COUNCIL ON CHILDREN WITH DISABILITIES. Recognition and Management of Medical </a:t>
            </a:r>
            <a:r>
              <a:rPr lang="es-CL" sz="1400" dirty="0" err="1"/>
              <a:t>Complexity</a:t>
            </a:r>
            <a:r>
              <a:rPr lang="es-CL" sz="1400" dirty="0"/>
              <a:t>. </a:t>
            </a:r>
            <a:r>
              <a:rPr lang="es-CL" sz="1400" i="1" dirty="0" err="1"/>
              <a:t>Pediatrics</a:t>
            </a:r>
            <a:r>
              <a:rPr lang="es-CL" sz="1400" i="1" dirty="0"/>
              <a:t>. </a:t>
            </a:r>
            <a:r>
              <a:rPr lang="es-CL" sz="1400" dirty="0"/>
              <a:t>2016</a:t>
            </a:r>
          </a:p>
          <a:p>
            <a:endParaRPr lang="es-CL" sz="1400" dirty="0"/>
          </a:p>
        </p:txBody>
      </p:sp>
      <p:sp>
        <p:nvSpPr>
          <p:cNvPr id="5" name="Flecha: a la derecha 4"/>
          <p:cNvSpPr/>
          <p:nvPr/>
        </p:nvSpPr>
        <p:spPr>
          <a:xfrm>
            <a:off x="6489896" y="2370406"/>
            <a:ext cx="820616" cy="422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9809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81262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CL" dirty="0"/>
              <a:t>85% NANEAS llegan a adultez </a:t>
            </a:r>
            <a:r>
              <a:rPr lang="es-CL" sz="1700" dirty="0"/>
              <a:t>(2) </a:t>
            </a:r>
          </a:p>
          <a:p>
            <a:r>
              <a:rPr lang="es-CL" dirty="0"/>
              <a:t>15% niños USA </a:t>
            </a:r>
            <a:r>
              <a:rPr lang="es-CL" sz="1700" dirty="0"/>
              <a:t>(3) </a:t>
            </a:r>
            <a:endParaRPr lang="es-CL" dirty="0"/>
          </a:p>
          <a:p>
            <a:r>
              <a:rPr lang="es-CL" b="1" dirty="0"/>
              <a:t>Subgrupo más vulnerable: Niños con complejidad médica (&lt; 1%) con más de 1/3 gastos en salud </a:t>
            </a:r>
            <a:r>
              <a:rPr lang="es-CL" sz="1900" b="1" dirty="0"/>
              <a:t>(4)</a:t>
            </a:r>
          </a:p>
          <a:p>
            <a:pPr lvl="1"/>
            <a:r>
              <a:rPr lang="es-CL" sz="2000" b="1" dirty="0"/>
              <a:t>80% de los reingresos a 30 días</a:t>
            </a:r>
          </a:p>
          <a:p>
            <a:pPr lvl="1"/>
            <a:r>
              <a:rPr lang="es-CL" sz="2000" b="1" dirty="0"/>
              <a:t>Mayor mortalidad </a:t>
            </a:r>
          </a:p>
          <a:p>
            <a:pPr lvl="1"/>
            <a:r>
              <a:rPr lang="es-CL" sz="2000" b="1" dirty="0"/>
              <a:t>Necesidades en salud no cubiertas </a:t>
            </a:r>
          </a:p>
          <a:p>
            <a:pPr lvl="1"/>
            <a:r>
              <a:rPr lang="es-CL" sz="2000" b="1" dirty="0"/>
              <a:t>Modelos de salud fragmentados </a:t>
            </a:r>
          </a:p>
          <a:p>
            <a:endParaRPr lang="es-CL" b="1" dirty="0"/>
          </a:p>
          <a:p>
            <a:endParaRPr lang="es-CL" dirty="0"/>
          </a:p>
        </p:txBody>
      </p:sp>
      <p:sp>
        <p:nvSpPr>
          <p:cNvPr id="4" name="Rectángulo 3"/>
          <p:cNvSpPr/>
          <p:nvPr/>
        </p:nvSpPr>
        <p:spPr>
          <a:xfrm>
            <a:off x="711200" y="5679052"/>
            <a:ext cx="1148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400" i="1" dirty="0"/>
              <a:t>2. Vargas N, Quezada A: </a:t>
            </a:r>
            <a:r>
              <a:rPr lang="es-CL" sz="1400" dirty="0"/>
              <a:t>Epidemiología, nueva morbilidad pediátrica y rol del pediatra. </a:t>
            </a:r>
            <a:r>
              <a:rPr lang="es-CL" sz="1400" dirty="0" err="1"/>
              <a:t>Rev</a:t>
            </a:r>
            <a:r>
              <a:rPr lang="es-CL" sz="1400" dirty="0"/>
              <a:t> </a:t>
            </a:r>
            <a:r>
              <a:rPr lang="es-CL" sz="1400" dirty="0" err="1"/>
              <a:t>Chil</a:t>
            </a:r>
            <a:r>
              <a:rPr lang="es-CL" sz="1400" dirty="0"/>
              <a:t> </a:t>
            </a:r>
            <a:r>
              <a:rPr lang="es-CL" sz="1400" dirty="0" err="1"/>
              <a:t>Pediatr</a:t>
            </a:r>
            <a:r>
              <a:rPr lang="es-CL" sz="1400" dirty="0"/>
              <a:t> 2007; 78: 103-10.</a:t>
            </a:r>
          </a:p>
          <a:p>
            <a:r>
              <a:rPr lang="es-CL" sz="1400" dirty="0"/>
              <a:t>3. </a:t>
            </a:r>
            <a:r>
              <a:rPr lang="en-US" sz="1400" dirty="0"/>
              <a:t> National Survey of Children with Special Health Care Needs, 2009/10; Russell &amp; Simon, 2014</a:t>
            </a:r>
          </a:p>
          <a:p>
            <a:r>
              <a:rPr lang="en-US" sz="1400" dirty="0"/>
              <a:t>4. </a:t>
            </a:r>
            <a:r>
              <a:rPr lang="en-US" sz="1400" dirty="0" err="1"/>
              <a:t>Kuo</a:t>
            </a:r>
            <a:r>
              <a:rPr lang="en-US" sz="1400" dirty="0"/>
              <a:t> DZ, </a:t>
            </a:r>
            <a:r>
              <a:rPr lang="en-US" sz="1400" dirty="0" err="1"/>
              <a:t>Houtrow</a:t>
            </a:r>
            <a:r>
              <a:rPr lang="en-US" sz="1400" dirty="0"/>
              <a:t> AJ, AAP COUNCIL ON CHILDREN WITH DISABILITIES. Recognition and Management of Medical </a:t>
            </a:r>
            <a:r>
              <a:rPr lang="es-CL" sz="1400" dirty="0" err="1"/>
              <a:t>Complexity</a:t>
            </a:r>
            <a:r>
              <a:rPr lang="es-CL" sz="1400" dirty="0"/>
              <a:t>. </a:t>
            </a:r>
            <a:r>
              <a:rPr lang="es-CL" sz="1400" i="1" dirty="0" err="1"/>
              <a:t>Pediatrics</a:t>
            </a:r>
            <a:r>
              <a:rPr lang="es-CL" sz="1400" i="1" dirty="0"/>
              <a:t>. </a:t>
            </a:r>
            <a:r>
              <a:rPr lang="es-CL" sz="1400" dirty="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118571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3600" dirty="0"/>
              <a:t>Comparación evolución hospitalaria  Naneas v/s no naneas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47" y="1894144"/>
            <a:ext cx="6643702" cy="405648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32347" y="6211669"/>
            <a:ext cx="9314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dirty="0"/>
              <a:t>Flores Juan Carlos et al. </a:t>
            </a:r>
            <a:r>
              <a:rPr lang="es-CL" dirty="0" err="1"/>
              <a:t>Rev</a:t>
            </a:r>
            <a:r>
              <a:rPr lang="es-CL" dirty="0"/>
              <a:t> </a:t>
            </a:r>
            <a:r>
              <a:rPr lang="es-CL" dirty="0" err="1"/>
              <a:t>Med</a:t>
            </a:r>
            <a:r>
              <a:rPr lang="es-CL" dirty="0"/>
              <a:t> Chile 2012; 140: 458-465. </a:t>
            </a:r>
            <a:r>
              <a:rPr lang="es-CL" b="1" dirty="0">
                <a:latin typeface="Minion-Bold"/>
              </a:rPr>
              <a:t>Niños y adolescentes con necesidades especiales de atención en salud: prevalencia hospitalaria y riesgos asociados</a:t>
            </a:r>
            <a:endParaRPr lang="es-CL" dirty="0"/>
          </a:p>
        </p:txBody>
      </p:sp>
      <p:sp>
        <p:nvSpPr>
          <p:cNvPr id="7" name="Rectángulo 6"/>
          <p:cNvSpPr/>
          <p:nvPr/>
        </p:nvSpPr>
        <p:spPr>
          <a:xfrm>
            <a:off x="7371470" y="2133296"/>
            <a:ext cx="4220308" cy="25853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ES" altLang="es-CL" dirty="0">
                <a:solidFill>
                  <a:schemeClr val="tx2"/>
                </a:solidFill>
              </a:rPr>
              <a:t>Estudio descriptivo, riesgo con hospitalización prolongada (&gt; 7 días),</a:t>
            </a:r>
          </a:p>
          <a:p>
            <a:r>
              <a:rPr lang="es-ES" altLang="es-CL" dirty="0">
                <a:solidFill>
                  <a:schemeClr val="tx2"/>
                </a:solidFill>
              </a:rPr>
              <a:t>Caso- control. Cohorte seguimiento Sept a Dic 2008, HSR. </a:t>
            </a:r>
          </a:p>
          <a:p>
            <a:r>
              <a:rPr lang="es-ES" altLang="es-CL" b="1" u="sng" dirty="0">
                <a:solidFill>
                  <a:schemeClr val="tx2"/>
                </a:solidFill>
              </a:rPr>
              <a:t>Ajuste de riesgo para pacientes vinculados &gt; 3 especialidades (20%) comparados con los que no.</a:t>
            </a:r>
          </a:p>
          <a:p>
            <a:r>
              <a:rPr lang="es-ES" altLang="es-CL" dirty="0">
                <a:solidFill>
                  <a:schemeClr val="tx2"/>
                </a:solidFill>
              </a:rPr>
              <a:t>920 pacientes. Media 14 meses de edad. 60.8 Naneas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02089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Enero 2010- diciembre 2012 USA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84" y="1690688"/>
            <a:ext cx="5289645" cy="389278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386" y="1525588"/>
            <a:ext cx="5598971" cy="411322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20086" y="6176963"/>
            <a:ext cx="9626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Understanding the health care utilization of children who require medical technology: A descriptive study of children who </a:t>
            </a:r>
            <a:r>
              <a:rPr lang="es-CL" sz="1200" dirty="0" err="1"/>
              <a:t>require</a:t>
            </a:r>
            <a:r>
              <a:rPr lang="es-CL" sz="1200" dirty="0"/>
              <a:t> </a:t>
            </a:r>
            <a:r>
              <a:rPr lang="es-CL" sz="1200" dirty="0" err="1"/>
              <a:t>tracheostomies</a:t>
            </a:r>
            <a:r>
              <a:rPr lang="es-CL" sz="1200" dirty="0"/>
              <a:t>  </a:t>
            </a:r>
            <a:r>
              <a:rPr lang="en-US" sz="1200" dirty="0">
                <a:latin typeface="AdvTT94c8263f.I"/>
              </a:rPr>
              <a:t>R. </a:t>
            </a:r>
            <a:r>
              <a:rPr lang="en-US" sz="1200" dirty="0" err="1">
                <a:latin typeface="AdvTT94c8263f.I"/>
              </a:rPr>
              <a:t>Spratling</a:t>
            </a:r>
            <a:r>
              <a:rPr lang="en-US" sz="1200" dirty="0">
                <a:latin typeface="AdvTT94c8263f.I"/>
              </a:rPr>
              <a:t> Applied Nursing Research 34 (2017) 62</a:t>
            </a:r>
            <a:r>
              <a:rPr lang="en-US" sz="1200" dirty="0">
                <a:latin typeface="AdvTT94c8263f.I+20"/>
              </a:rPr>
              <a:t>–</a:t>
            </a:r>
            <a:r>
              <a:rPr lang="en-US" sz="1200" dirty="0">
                <a:latin typeface="AdvTT94c8263f.I"/>
              </a:rPr>
              <a:t>65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3052911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D1BD17-2D7B-4C23-BFAD-80FB68476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¿Qué tienen en común? </a:t>
            </a:r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C4E4006D-54F4-4F25-84A7-064A76FDB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33360" y="4266169"/>
            <a:ext cx="3594100" cy="235664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9690F65-D53C-443C-96C8-9A232816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29544"/>
            <a:ext cx="3086100" cy="2571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262D044-C252-4DF2-9679-98E328F06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27" y="4142581"/>
            <a:ext cx="3238500" cy="25717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9D894FC-E01F-454F-85A6-7B27208C3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3360" y="1472127"/>
            <a:ext cx="3822700" cy="25717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ADCD340-223E-4676-8B2E-D2F4819FA9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9038" y="1447243"/>
            <a:ext cx="3931922" cy="262151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35AD545-92DB-4185-9E9C-0A2C1A2846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9038" y="4232435"/>
            <a:ext cx="3594100" cy="235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78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74A8F81-E402-4205-90F0-A2E178C10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CL" sz="3400"/>
              <a:t>Qué aspectos deben ser considerados al evaluar un niño con sospecha de ser NANEAS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8ECB6D-24F0-4242-AF34-E6AF5660B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s-CL" sz="2200"/>
              <a:t>Alimentación: tipo de alimento, vía, velocidad</a:t>
            </a:r>
          </a:p>
          <a:p>
            <a:endParaRPr lang="es-CL" sz="2200"/>
          </a:p>
          <a:p>
            <a:endParaRPr lang="es-CL" sz="22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3B9ED9B-B2AA-45B1-986E-A6CC36C06B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6" r="1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6195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9975E9-3975-43A2-BCDF-E145D2E63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765005-FA79-4E85-B3A6-6551CF584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Respiración : Ventila espontáneo ? Requiere oxígeno? Soporte respiratorio ? Aspiración? </a:t>
            </a:r>
          </a:p>
          <a:p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2A0A1D-9047-4FE8-8772-FEA1FC601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110548"/>
            <a:ext cx="4202430" cy="3473767"/>
          </a:xfrm>
          <a:prstGeom prst="rect">
            <a:avLst/>
          </a:prstGeom>
        </p:spPr>
      </p:pic>
      <p:pic>
        <p:nvPicPr>
          <p:cNvPr id="1026" name="Picture 2" descr="BiPAP A40 Philips Respironics Con Humidificador - TOPMEDIC">
            <a:extLst>
              <a:ext uri="{FF2B5EF4-FFF2-40B4-BE49-F238E27FC236}">
                <a16:creationId xmlns:a16="http://schemas.microsoft.com/office/drawing/2014/main" id="{2729A759-53C1-4447-810E-4ABC697BF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18" y="3019108"/>
            <a:ext cx="4012882" cy="338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F9CA701-C6BA-41A0-8029-3AFE74BCA7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15" y="4075906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01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32E74C-5BC8-45E1-A742-649EECDFF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s-CL" sz="2200"/>
              <a:t>Movilidad , autonomía </a:t>
            </a:r>
          </a:p>
          <a:p>
            <a:r>
              <a:rPr lang="es-CL" sz="2200"/>
              <a:t>Fármacos , número, vía </a:t>
            </a:r>
          </a:p>
          <a:p>
            <a:r>
              <a:rPr lang="es-CL" sz="2200"/>
              <a:t>Evolución de su condición de salud </a:t>
            </a:r>
          </a:p>
          <a:p>
            <a:r>
              <a:rPr lang="es-CL" sz="2200"/>
              <a:t>Aspectos familiares y sociales </a:t>
            </a:r>
            <a:endParaRPr lang="es-CL" sz="2200" dirty="0"/>
          </a:p>
        </p:txBody>
      </p:sp>
      <p:pic>
        <p:nvPicPr>
          <p:cNvPr id="5" name="Picture 4" descr="Cara sonriente hecha con cápsulas">
            <a:extLst>
              <a:ext uri="{FF2B5EF4-FFF2-40B4-BE49-F238E27FC236}">
                <a16:creationId xmlns:a16="http://schemas.microsoft.com/office/drawing/2014/main" id="{4E4273D0-1A8D-EF06-D0EF-E0BCD77FF9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12" r="16968" b="-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74938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2566" y="262906"/>
            <a:ext cx="10545388" cy="62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339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8B8CAF5-A5B3-48CE-9B22-682A51F82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9451" y="457200"/>
            <a:ext cx="887309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984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7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A134BBAA-C4C2-416F-A788-5564F2019C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4083" y="643467"/>
            <a:ext cx="696383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203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52C4E16-5B9B-4CFE-96CF-5422B7591D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539114"/>
            <a:ext cx="11277600" cy="577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991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B074351-79A5-4D80-BA72-0AD67B65D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Complejidad</a:t>
            </a:r>
            <a:b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E3A3306-48E3-4386-A90A-1666E9E98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316" y="978308"/>
            <a:ext cx="6780700" cy="489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801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D4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EE17B46-5576-4387-811A-60046C643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067" y="643467"/>
            <a:ext cx="651586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1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26B27167-A759-477F-978A-2F1756966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2167" y="643466"/>
            <a:ext cx="83876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2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45" y="365125"/>
            <a:ext cx="10898155" cy="5546562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59308" y="6311900"/>
            <a:ext cx="1129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Kuo DZ, </a:t>
            </a:r>
            <a:r>
              <a:rPr lang="en-US" sz="1400" dirty="0" err="1"/>
              <a:t>Houtrow</a:t>
            </a:r>
            <a:r>
              <a:rPr lang="en-US" sz="1400" dirty="0"/>
              <a:t> AJ, AAP COUNCIL ON CHILDREN WITH DISABILITIES. Recognition and Management of Medical </a:t>
            </a:r>
            <a:r>
              <a:rPr lang="es-CL" sz="1400" dirty="0" err="1"/>
              <a:t>Complexity</a:t>
            </a:r>
            <a:r>
              <a:rPr lang="es-CL" sz="1400" dirty="0"/>
              <a:t>. </a:t>
            </a:r>
            <a:r>
              <a:rPr lang="es-CL" sz="1400" i="1" dirty="0" err="1"/>
              <a:t>Pediatrics</a:t>
            </a:r>
            <a:r>
              <a:rPr lang="es-CL" sz="1400" i="1" dirty="0"/>
              <a:t>. </a:t>
            </a:r>
            <a:r>
              <a:rPr lang="es-CL" sz="1400" dirty="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9700133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14B2690-5D32-4826-8012-6CDD2C59C1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810" y="643466"/>
            <a:ext cx="752437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54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AAD38-517E-4D73-B6AC-A56B598FC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7A336A-0532-4453-8252-5027ECF16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86EBA1B-1C5F-46A6-BDE1-08613BBFE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1" y="659182"/>
            <a:ext cx="8871866" cy="551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85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09488B07-8BF1-41B0-BB37-826062320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02422"/>
            <a:ext cx="10905066" cy="525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777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6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9F641A8-6DE4-4EFE-9571-9002C9FBF3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63671" y="643467"/>
            <a:ext cx="526465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48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</p:nvPr>
        </p:nvGraphicFramePr>
        <p:xfrm>
          <a:off x="719666" y="623358"/>
          <a:ext cx="10515600" cy="3408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9333" y="4809066"/>
            <a:ext cx="7940599" cy="204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269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068826-DC84-48E3-A066-A0BFB56A1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0204" y="4921823"/>
            <a:ext cx="3906101" cy="11471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Casos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DBA1213-BD5D-4BED-A9F1-2A686C8CF0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50" r="-1" b="10198"/>
          <a:stretch/>
        </p:blipFill>
        <p:spPr>
          <a:xfrm>
            <a:off x="1246572" y="10"/>
            <a:ext cx="3913632" cy="228522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CF0E56F-5F58-4693-8E06-19A2D43813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13" r="40162" b="-1"/>
          <a:stretch/>
        </p:blipFill>
        <p:spPr>
          <a:xfrm>
            <a:off x="101967" y="2122218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pic>
        <p:nvPicPr>
          <p:cNvPr id="5" name="Imagen 4" descr="Imagen que contiene persona, comida, pared, interior&#10;&#10;Descripción generada automáticamente">
            <a:extLst>
              <a:ext uri="{FF2B5EF4-FFF2-40B4-BE49-F238E27FC236}">
                <a16:creationId xmlns:a16="http://schemas.microsoft.com/office/drawing/2014/main" id="{CA161F70-FC1B-4AAA-8221-A628383B7F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 b="9"/>
          <a:stretch/>
        </p:blipFill>
        <p:spPr>
          <a:xfrm>
            <a:off x="3749701" y="2547568"/>
            <a:ext cx="1591056" cy="1591056"/>
          </a:xfrm>
          <a:custGeom>
            <a:avLst/>
            <a:gdLst>
              <a:gd name="connsiteX0" fmla="*/ 795528 w 1591056"/>
              <a:gd name="connsiteY0" fmla="*/ 0 h 1591056"/>
              <a:gd name="connsiteX1" fmla="*/ 1591056 w 1591056"/>
              <a:gd name="connsiteY1" fmla="*/ 795528 h 1591056"/>
              <a:gd name="connsiteX2" fmla="*/ 795528 w 1591056"/>
              <a:gd name="connsiteY2" fmla="*/ 1591056 h 1591056"/>
              <a:gd name="connsiteX3" fmla="*/ 0 w 1591056"/>
              <a:gd name="connsiteY3" fmla="*/ 795528 h 1591056"/>
              <a:gd name="connsiteX4" fmla="*/ 795528 w 1591056"/>
              <a:gd name="connsiteY4" fmla="*/ 0 h 159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6D1168A-60B6-4900-9D5F-9E12BBD6B6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25" r="3631" b="6"/>
          <a:stretch/>
        </p:blipFill>
        <p:spPr>
          <a:xfrm>
            <a:off x="5593799" y="468471"/>
            <a:ext cx="2852928" cy="2852928"/>
          </a:xfrm>
          <a:custGeom>
            <a:avLst/>
            <a:gdLst>
              <a:gd name="connsiteX0" fmla="*/ 1426464 w 2852928"/>
              <a:gd name="connsiteY0" fmla="*/ 0 h 2852928"/>
              <a:gd name="connsiteX1" fmla="*/ 2852928 w 2852928"/>
              <a:gd name="connsiteY1" fmla="*/ 1426464 h 2852928"/>
              <a:gd name="connsiteX2" fmla="*/ 1426464 w 2852928"/>
              <a:gd name="connsiteY2" fmla="*/ 2852928 h 2852928"/>
              <a:gd name="connsiteX3" fmla="*/ 0 w 2852928"/>
              <a:gd name="connsiteY3" fmla="*/ 1426464 h 2852928"/>
              <a:gd name="connsiteX4" fmla="*/ 1426464 w 2852928"/>
              <a:gd name="connsiteY4" fmla="*/ 0 h 285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3300CE2-0702-4BF9-8E4D-B82D339CAA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041" r="550" b="3"/>
          <a:stretch/>
        </p:blipFill>
        <p:spPr>
          <a:xfrm>
            <a:off x="8918761" y="-4330"/>
            <a:ext cx="3273238" cy="3383891"/>
          </a:xfrm>
          <a:custGeom>
            <a:avLst/>
            <a:gdLst>
              <a:gd name="connsiteX0" fmla="*/ 122841 w 3273238"/>
              <a:gd name="connsiteY0" fmla="*/ 0 h 3383891"/>
              <a:gd name="connsiteX1" fmla="*/ 3273238 w 3273238"/>
              <a:gd name="connsiteY1" fmla="*/ 0 h 3383891"/>
              <a:gd name="connsiteX2" fmla="*/ 3273238 w 3273238"/>
              <a:gd name="connsiteY2" fmla="*/ 3291335 h 3383891"/>
              <a:gd name="connsiteX3" fmla="*/ 3118338 w 3273238"/>
              <a:gd name="connsiteY3" fmla="*/ 3331164 h 3383891"/>
              <a:gd name="connsiteX4" fmla="*/ 2595295 w 3273238"/>
              <a:gd name="connsiteY4" fmla="*/ 3383891 h 3383891"/>
              <a:gd name="connsiteX5" fmla="*/ 0 w 3273238"/>
              <a:gd name="connsiteY5" fmla="*/ 788596 h 3383891"/>
              <a:gd name="connsiteX6" fmla="*/ 116679 w 3273238"/>
              <a:gd name="connsiteY6" fmla="*/ 16835 h 338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2C1DD7D-0371-4BBF-A135-D634CD9E844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651" r="25649" b="-3"/>
          <a:stretch/>
        </p:blipFill>
        <p:spPr>
          <a:xfrm>
            <a:off x="9363238" y="4071322"/>
            <a:ext cx="2828765" cy="2786678"/>
          </a:xfrm>
          <a:custGeom>
            <a:avLst/>
            <a:gdLst>
              <a:gd name="connsiteX0" fmla="*/ 1888236 w 2828765"/>
              <a:gd name="connsiteY0" fmla="*/ 0 h 2786678"/>
              <a:gd name="connsiteX1" fmla="*/ 2788281 w 2828765"/>
              <a:gd name="connsiteY1" fmla="*/ 227900 h 2786678"/>
              <a:gd name="connsiteX2" fmla="*/ 2828765 w 2828765"/>
              <a:gd name="connsiteY2" fmla="*/ 252495 h 2786678"/>
              <a:gd name="connsiteX3" fmla="*/ 2828765 w 2828765"/>
              <a:gd name="connsiteY3" fmla="*/ 2786678 h 2786678"/>
              <a:gd name="connsiteX4" fmla="*/ 227128 w 2828765"/>
              <a:gd name="connsiteY4" fmla="*/ 2786678 h 2786678"/>
              <a:gd name="connsiteX5" fmla="*/ 148387 w 2828765"/>
              <a:gd name="connsiteY5" fmla="*/ 2623223 h 2786678"/>
              <a:gd name="connsiteX6" fmla="*/ 0 w 2828765"/>
              <a:gd name="connsiteY6" fmla="*/ 1888236 h 2786678"/>
              <a:gd name="connsiteX7" fmla="*/ 1888236 w 2828765"/>
              <a:gd name="connsiteY7" fmla="*/ 0 h 27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0497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400292-A433-41CB-8530-9F13B39AA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Caso clínico 1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224BBD-D74A-4EA4-B40B-47682786AA10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r>
              <a:rPr lang="es-CL" dirty="0"/>
              <a:t>Escolar de 6 años </a:t>
            </a:r>
          </a:p>
          <a:p>
            <a:r>
              <a:rPr lang="es-CL" dirty="0"/>
              <a:t>RNPT 34 semanas cesárea por sufrimiento fetal agudo</a:t>
            </a:r>
          </a:p>
          <a:p>
            <a:r>
              <a:rPr lang="es-CL" dirty="0"/>
              <a:t>Asfixia neonatal y Enterocolitis necrotizante que requirió antibiótico, cirugía con resección intestinal , con </a:t>
            </a:r>
            <a:r>
              <a:rPr lang="es-CL" b="1" i="1" dirty="0"/>
              <a:t>ileostomía. </a:t>
            </a:r>
          </a:p>
          <a:p>
            <a:r>
              <a:rPr lang="es-CL" dirty="0"/>
              <a:t>Tras múltiples hospitalizaciones y cirugías por episodios de obstrucción intestinal por bridas , logra reconstituirse el tránsito a los 4 años, pero evoluciona con malabsorción, desnutrición mantenida, por lo que se decide que debe mantenerse con </a:t>
            </a:r>
            <a:r>
              <a:rPr lang="es-CL" b="1" dirty="0"/>
              <a:t>ALPAR permanente de uso nocturno. </a:t>
            </a:r>
          </a:p>
          <a:p>
            <a:r>
              <a:rPr lang="es-CL" dirty="0"/>
              <a:t>Portador además de Sd Asperger , con seguimiento por equipo Neuropsiquiátrico. </a:t>
            </a:r>
          </a:p>
        </p:txBody>
      </p:sp>
    </p:spTree>
    <p:extLst>
      <p:ext uri="{BB962C8B-B14F-4D97-AF65-F5344CB8AC3E}">
        <p14:creationId xmlns:p14="http://schemas.microsoft.com/office/powerpoint/2010/main" val="40980683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ED98C4-6CAD-46FD-8E32-C255138F6D9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s-CL" dirty="0"/>
              <a:t>Caso clínico 2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3C584F-6086-4A4A-9F1D-D08AF2100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9991725" cy="4351338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s-CL" dirty="0"/>
          </a:p>
          <a:p>
            <a:r>
              <a:rPr lang="es-CL" dirty="0"/>
              <a:t>Lactante menor 1 año, hija de padres haitianos con mal manejo del español. </a:t>
            </a:r>
          </a:p>
          <a:p>
            <a:r>
              <a:rPr lang="es-CL" dirty="0"/>
              <a:t>Antecedentes perinatales de embarazo controlado tardíamente desde las 25+3 semanas con ecografía que informa ventriculomegalia moderada, y posteriormente a las 28+3 semanas nueva ecografía que muestra ventriculomegalia bilateral, agenesia cuerpo calloso y vermis cerebeloso.</a:t>
            </a:r>
          </a:p>
          <a:p>
            <a:r>
              <a:rPr lang="es-CL" dirty="0"/>
              <a:t> Sin controles posteriores hasta las 36+2 semanas. </a:t>
            </a:r>
          </a:p>
          <a:p>
            <a:r>
              <a:rPr lang="es-CL" dirty="0"/>
              <a:t>Paciente nace de término por PTVE a las 37 semanas PEG (peso </a:t>
            </a:r>
            <a:r>
              <a:rPr lang="es-CL" dirty="0" err="1"/>
              <a:t>ncto</a:t>
            </a:r>
            <a:r>
              <a:rPr lang="es-CL" dirty="0"/>
              <a:t> 2.450, talla 45cm y CC 31 cm), APGAR 8-8, presentando depresión respiratoria neonatal quedando hospitalizada en neonatología.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7732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04E89-AA3C-4A15-97DE-ADC371C47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B4A6C1-A620-464D-9895-A19ED5C7D44E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CL" dirty="0"/>
              <a:t>Antecedente de Síndrome </a:t>
            </a:r>
            <a:r>
              <a:rPr lang="es-CL" dirty="0" err="1"/>
              <a:t>polimalformativo</a:t>
            </a:r>
            <a:r>
              <a:rPr lang="es-CL" dirty="0"/>
              <a:t> caracterizado por RDSM global, microcefalia congénita, síndrome extrapiramidal, disgenesia de cuerpo calloso, calcificaciones cerebrales, </a:t>
            </a:r>
            <a:r>
              <a:rPr lang="es-CL" dirty="0" err="1"/>
              <a:t>heterotipias</a:t>
            </a:r>
            <a:r>
              <a:rPr lang="es-CL" dirty="0"/>
              <a:t> </a:t>
            </a:r>
            <a:r>
              <a:rPr lang="es-CL" dirty="0" err="1"/>
              <a:t>subependimarias</a:t>
            </a:r>
            <a:r>
              <a:rPr lang="es-CL" dirty="0"/>
              <a:t> y talla baja. </a:t>
            </a:r>
          </a:p>
          <a:p>
            <a:r>
              <a:rPr lang="es-CL" dirty="0"/>
              <a:t>Se plantea en forma multidisciplinaria Obs. Sd Aicardi-</a:t>
            </a:r>
            <a:r>
              <a:rPr lang="es-CL" dirty="0" err="1"/>
              <a:t>Goutieres</a:t>
            </a:r>
            <a:r>
              <a:rPr lang="es-CL" dirty="0"/>
              <a:t> v/s TORCH (Toxoplasma, CMV, ZIKA, VDRL negativos). </a:t>
            </a:r>
          </a:p>
          <a:p>
            <a:r>
              <a:rPr lang="es-CL" dirty="0"/>
              <a:t>Se realiza </a:t>
            </a:r>
            <a:r>
              <a:rPr lang="es-CL" dirty="0" err="1"/>
              <a:t>cariograma</a:t>
            </a:r>
            <a:r>
              <a:rPr lang="es-CL" dirty="0"/>
              <a:t> 46XX. </a:t>
            </a:r>
          </a:p>
          <a:p>
            <a:r>
              <a:rPr lang="es-CL" dirty="0"/>
              <a:t>Además con  diagnóstico de Displasia de cadera que requirió cirugía </a:t>
            </a:r>
          </a:p>
        </p:txBody>
      </p:sp>
    </p:spTree>
    <p:extLst>
      <p:ext uri="{BB962C8B-B14F-4D97-AF65-F5344CB8AC3E}">
        <p14:creationId xmlns:p14="http://schemas.microsoft.com/office/powerpoint/2010/main" val="38519580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Conclusiones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CL" dirty="0"/>
              <a:t>Naneas en aumento (aprox 15% de los niños ) </a:t>
            </a:r>
          </a:p>
          <a:p>
            <a:r>
              <a:rPr lang="es-CL" dirty="0"/>
              <a:t>Debe considerarse una Prioridad dentro de niveles de atención</a:t>
            </a:r>
          </a:p>
          <a:p>
            <a:pPr lvl="1"/>
            <a:r>
              <a:rPr lang="es-CL" dirty="0"/>
              <a:t>Requiere identificación de los pacientes ya sea desde APS, nivel secundario y terciario </a:t>
            </a:r>
          </a:p>
          <a:p>
            <a:r>
              <a:rPr lang="es-CL" dirty="0"/>
              <a:t>Requiere conformación de equipos multidisciplinarios y capacitación </a:t>
            </a:r>
          </a:p>
          <a:p>
            <a:r>
              <a:rPr lang="es-CL" dirty="0"/>
              <a:t>Existen desafíos y áreas de trabajo a desarrollar para naneas de todas las complejidades .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87777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D13CB5C-DB03-4583-BE98-DD529B6F6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2852" y="272359"/>
            <a:ext cx="10045147" cy="1325563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s-CL" altLang="es-CL" dirty="0"/>
              <a:t>Temario</a:t>
            </a:r>
            <a:endParaRPr lang="es-ES" altLang="es-CL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AB041B7-13CF-4AB3-8B35-54B920CE6B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CL" altLang="es-CL" dirty="0"/>
              <a:t>Necesidades</a:t>
            </a:r>
          </a:p>
          <a:p>
            <a:pPr lvl="1" eaLnBrk="1" hangingPunct="1"/>
            <a:r>
              <a:rPr lang="es-CL" altLang="es-CL" dirty="0"/>
              <a:t>Necesidades especiales</a:t>
            </a:r>
          </a:p>
          <a:p>
            <a:pPr eaLnBrk="1" hangingPunct="1"/>
            <a:r>
              <a:rPr lang="es-CL" altLang="es-CL" dirty="0"/>
              <a:t>Definición NANEAS</a:t>
            </a:r>
          </a:p>
          <a:p>
            <a:pPr lvl="1" eaLnBrk="1" hangingPunct="1"/>
            <a:r>
              <a:rPr lang="es-CL" altLang="es-CL" dirty="0"/>
              <a:t>Ventajas y desventajas de la definición</a:t>
            </a:r>
          </a:p>
          <a:p>
            <a:pPr eaLnBrk="1" hangingPunct="1"/>
            <a:r>
              <a:rPr lang="es-CL" altLang="es-CL" dirty="0"/>
              <a:t>Epidemiología</a:t>
            </a:r>
          </a:p>
          <a:p>
            <a:pPr eaLnBrk="1" hangingPunct="1"/>
            <a:r>
              <a:rPr lang="es-CL" altLang="es-CL" dirty="0"/>
              <a:t>Concepto de complejidad médica</a:t>
            </a:r>
          </a:p>
          <a:p>
            <a:pPr eaLnBrk="1" hangingPunct="1"/>
            <a:r>
              <a:rPr lang="es-CL" altLang="es-CL" dirty="0"/>
              <a:t>Clasificación según complejidad</a:t>
            </a:r>
          </a:p>
          <a:p>
            <a:pPr eaLnBrk="1" hangingPunct="1"/>
            <a:r>
              <a:rPr lang="es-CL" altLang="es-CL" dirty="0"/>
              <a:t>Equipo necesario para atender NANEAS</a:t>
            </a:r>
            <a:endParaRPr lang="es-CL" altLang="es-CL" sz="2400" dirty="0"/>
          </a:p>
          <a:p>
            <a:pPr eaLnBrk="1" hangingPunct="1"/>
            <a:r>
              <a:rPr lang="es-CL" altLang="es-CL" dirty="0"/>
              <a:t>Conclusiones</a:t>
            </a:r>
          </a:p>
          <a:p>
            <a:pPr eaLnBrk="1" hangingPunct="1"/>
            <a:endParaRPr lang="es-CL" altLang="es-CL" dirty="0"/>
          </a:p>
          <a:p>
            <a:pPr eaLnBrk="1" hangingPunct="1"/>
            <a:endParaRPr lang="es-ES" altLang="es-CL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2B703B-46F9-481A-A605-82E2A828C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6677EBB-BE29-4FA5-99FC-9EAC25A3A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863"/>
            <a:ext cx="10515600" cy="1004594"/>
          </a:xfrm>
        </p:spPr>
        <p:txBody>
          <a:bodyPr>
            <a:normAutofit/>
          </a:bodyPr>
          <a:lstStyle/>
          <a:p>
            <a:pPr algn="ctr"/>
            <a:r>
              <a:rPr lang="es-CL">
                <a:solidFill>
                  <a:srgbClr val="FFFFFF"/>
                </a:solidFill>
              </a:rPr>
              <a:t>Equipo en Red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3BE4D7-0C3D-4906-B230-A1C5B4665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496" y="1587970"/>
            <a:ext cx="11033008" cy="4768380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53C476E8-5822-491E-9D21-87EDA91933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9145605"/>
              </p:ext>
            </p:extLst>
          </p:nvPr>
        </p:nvGraphicFramePr>
        <p:xfrm>
          <a:off x="838200" y="180091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925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49119D-E2C6-4AF7-AC94-0973C5435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Necesidades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3C72A6-77A9-4C81-BD55-F8C54AFD2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93775"/>
          </a:xfrm>
        </p:spPr>
        <p:txBody>
          <a:bodyPr/>
          <a:lstStyle/>
          <a:p>
            <a:r>
              <a:rPr lang="es-CL" dirty="0"/>
              <a:t>Todo ser humano independiente de su nivel o condición de salud tiene necesidades </a:t>
            </a:r>
          </a:p>
          <a:p>
            <a:endParaRPr lang="es-CL" dirty="0"/>
          </a:p>
          <a:p>
            <a:endParaRPr lang="es-CL" dirty="0"/>
          </a:p>
        </p:txBody>
      </p:sp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134F6218-5894-4DA7-9296-044FE06250B3}"/>
              </a:ext>
            </a:extLst>
          </p:cNvPr>
          <p:cNvSpPr/>
          <p:nvPr/>
        </p:nvSpPr>
        <p:spPr>
          <a:xfrm>
            <a:off x="5114925" y="3151188"/>
            <a:ext cx="981075" cy="1535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4262802-D9E8-418E-9640-B9D2340A6322}"/>
              </a:ext>
            </a:extLst>
          </p:cNvPr>
          <p:cNvSpPr txBox="1"/>
          <p:nvPr/>
        </p:nvSpPr>
        <p:spPr>
          <a:xfrm>
            <a:off x="3248025" y="5314949"/>
            <a:ext cx="488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Algunos tienen necesidades especiales en Salud </a:t>
            </a:r>
          </a:p>
        </p:txBody>
      </p:sp>
    </p:spTree>
    <p:extLst>
      <p:ext uri="{BB962C8B-B14F-4D97-AF65-F5344CB8AC3E}">
        <p14:creationId xmlns:p14="http://schemas.microsoft.com/office/powerpoint/2010/main" val="4024856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83CC3-0CBE-4368-B1E5-86B942366A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s-ES_tradnl" altLang="es-CL"/>
              <a:t>Necesidades</a:t>
            </a:r>
          </a:p>
        </p:txBody>
      </p:sp>
      <p:sp>
        <p:nvSpPr>
          <p:cNvPr id="5123" name="Marcador de contenido 2">
            <a:extLst>
              <a:ext uri="{FF2B5EF4-FFF2-40B4-BE49-F238E27FC236}">
                <a16:creationId xmlns:a16="http://schemas.microsoft.com/office/drawing/2014/main" id="{DB5B1F34-6C9E-4E47-B107-78EB10ABE83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825625"/>
            <a:ext cx="3366655" cy="435133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</a:pPr>
            <a:endParaRPr lang="en-US" altLang="es-CL" sz="1600" dirty="0"/>
          </a:p>
          <a:p>
            <a:r>
              <a:rPr lang="en-US" altLang="es-CL" sz="2100" b="1" dirty="0" err="1"/>
              <a:t>Individuo</a:t>
            </a:r>
            <a:r>
              <a:rPr lang="en-US" altLang="es-CL" sz="2100" b="1" dirty="0"/>
              <a:t> </a:t>
            </a:r>
            <a:r>
              <a:rPr lang="en-US" altLang="es-CL" sz="2100" b="1" dirty="0" err="1"/>
              <a:t>único</a:t>
            </a:r>
            <a:r>
              <a:rPr lang="en-US" altLang="es-CL" sz="2100" b="1" dirty="0"/>
              <a:t>, </a:t>
            </a:r>
            <a:r>
              <a:rPr lang="en-US" altLang="es-CL" sz="2100" b="1" dirty="0" err="1"/>
              <a:t>importante</a:t>
            </a:r>
            <a:r>
              <a:rPr lang="en-US" altLang="es-CL" sz="2100" b="1" dirty="0"/>
              <a:t> y </a:t>
            </a:r>
            <a:r>
              <a:rPr lang="en-US" altLang="es-CL" sz="2100" b="1" dirty="0" err="1"/>
              <a:t>respetado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 err="1"/>
              <a:t>Alimentación</a:t>
            </a:r>
            <a:endParaRPr lang="en-US" altLang="es-CL" sz="2100" b="1" dirty="0"/>
          </a:p>
          <a:p>
            <a:r>
              <a:rPr lang="en-US" altLang="es-CL" sz="2100" b="1" dirty="0"/>
              <a:t>Desarrollo de sus </a:t>
            </a:r>
            <a:r>
              <a:rPr lang="en-US" altLang="es-CL" sz="2100" b="1" dirty="0" err="1"/>
              <a:t>capacidades</a:t>
            </a:r>
            <a:endParaRPr lang="en-US" altLang="es-CL" sz="2100" b="1" dirty="0"/>
          </a:p>
          <a:p>
            <a:r>
              <a:rPr lang="en-US" altLang="es-CL" sz="2100" b="1" dirty="0" err="1"/>
              <a:t>Escolarización</a:t>
            </a:r>
            <a:endParaRPr lang="en-US" altLang="es-CL" sz="2100" b="1" dirty="0"/>
          </a:p>
          <a:p>
            <a:r>
              <a:rPr lang="en-US" altLang="es-CL" sz="2100" b="1" dirty="0" err="1"/>
              <a:t>Recreación</a:t>
            </a:r>
            <a:endParaRPr lang="en-US" altLang="es-CL" sz="2100" b="1" dirty="0"/>
          </a:p>
          <a:p>
            <a:r>
              <a:rPr lang="en-US" altLang="es-CL" sz="2100" b="1" dirty="0" err="1"/>
              <a:t>Habitación</a:t>
            </a:r>
            <a:endParaRPr lang="en-US" altLang="es-CL" sz="2100" b="1" dirty="0"/>
          </a:p>
          <a:p>
            <a:r>
              <a:rPr lang="en-US" altLang="es-CL" sz="2100" b="1" dirty="0" err="1"/>
              <a:t>Transporte</a:t>
            </a:r>
            <a:endParaRPr lang="en-US" altLang="es-CL" sz="2100" b="1" dirty="0"/>
          </a:p>
          <a:p>
            <a:r>
              <a:rPr lang="en-US" altLang="es-CL" sz="2100" b="1" dirty="0" err="1"/>
              <a:t>Afecto</a:t>
            </a:r>
            <a:endParaRPr lang="en-US" altLang="es-CL" sz="2100" b="1" dirty="0"/>
          </a:p>
          <a:p>
            <a:r>
              <a:rPr lang="en-US" altLang="es-CL" sz="2100" b="1" dirty="0" err="1"/>
              <a:t>Sexualidad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 err="1"/>
              <a:t>Igualdad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/>
              <a:t>Libertad de </a:t>
            </a:r>
            <a:r>
              <a:rPr lang="en-US" altLang="es-CL" sz="2100" b="1" dirty="0" err="1"/>
              <a:t>expresión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 err="1"/>
              <a:t>Obediencia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 err="1"/>
              <a:t>Responsabilidad</a:t>
            </a:r>
            <a:endParaRPr lang="en-US" altLang="es-CL" sz="2100" b="1" dirty="0"/>
          </a:p>
          <a:p>
            <a:pPr eaLnBrk="1" hangingPunct="1">
              <a:lnSpc>
                <a:spcPct val="90000"/>
              </a:lnSpc>
            </a:pPr>
            <a:r>
              <a:rPr lang="en-US" altLang="es-CL" sz="2100" b="1" dirty="0" err="1"/>
              <a:t>Información</a:t>
            </a:r>
            <a:endParaRPr lang="en-US" altLang="es-CL" sz="2100" b="1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E18A3114-C7A9-437D-B4DB-F874D0A8EF1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7987146" y="1991879"/>
            <a:ext cx="2791691" cy="319924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Medicación de uso crónico</a:t>
            </a:r>
          </a:p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Rehabilitación</a:t>
            </a:r>
          </a:p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Tecnología necesaria para vivir</a:t>
            </a:r>
          </a:p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Control con especialistas</a:t>
            </a:r>
          </a:p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Educación especial</a:t>
            </a:r>
          </a:p>
          <a:p>
            <a:pPr eaLnBrk="1" hangingPunct="1">
              <a:lnSpc>
                <a:spcPct val="90000"/>
              </a:lnSpc>
            </a:pPr>
            <a:r>
              <a:rPr lang="es-CL" altLang="es-CL" sz="1800" dirty="0"/>
              <a:t>Alimentación especial</a:t>
            </a:r>
          </a:p>
          <a:p>
            <a:pPr eaLnBrk="1" hangingPunct="1">
              <a:lnSpc>
                <a:spcPct val="90000"/>
              </a:lnSpc>
            </a:pPr>
            <a:endParaRPr lang="es-CL" altLang="es-CL" sz="1800" dirty="0"/>
          </a:p>
          <a:p>
            <a:pPr eaLnBrk="1" hangingPunct="1">
              <a:lnSpc>
                <a:spcPct val="90000"/>
              </a:lnSpc>
            </a:pPr>
            <a:endParaRPr lang="es-ES" altLang="es-CL" sz="1800" dirty="0"/>
          </a:p>
        </p:txBody>
      </p:sp>
      <p:sp>
        <p:nvSpPr>
          <p:cNvPr id="3" name="Flecha: a la derecha 2">
            <a:extLst>
              <a:ext uri="{FF2B5EF4-FFF2-40B4-BE49-F238E27FC236}">
                <a16:creationId xmlns:a16="http://schemas.microsoft.com/office/drawing/2014/main" id="{E61B4520-2355-4619-9ED4-98110FAA65C5}"/>
              </a:ext>
            </a:extLst>
          </p:cNvPr>
          <p:cNvSpPr/>
          <p:nvPr/>
        </p:nvSpPr>
        <p:spPr>
          <a:xfrm>
            <a:off x="4700154" y="2769177"/>
            <a:ext cx="2791691" cy="1939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CDCA65-3EB4-472A-A66F-D9C46AA8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Historia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AC8DAD-A098-497B-8044-AA01298F5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792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s-CL" dirty="0"/>
              <a:t>1936 : Desnutrición infantil : “ Paciente crónico infantil” Chile</a:t>
            </a:r>
          </a:p>
          <a:p>
            <a:r>
              <a:rPr lang="es-CL" dirty="0"/>
              <a:t>1988 SOCHIPE : Enfermedad crónica de la infancia: cualquier enfermedad que tenga una duración mayor de 3 meses , que altere las actividades normales del niño , produciendo deficiencia , incapacidad o minusvalía ; o que requiera hospitalización continua por 30 días o más</a:t>
            </a:r>
          </a:p>
          <a:p>
            <a:r>
              <a:rPr lang="es-CL" dirty="0"/>
              <a:t>1992. </a:t>
            </a:r>
            <a:r>
              <a:rPr lang="es-CL" dirty="0" err="1"/>
              <a:t>Doyal</a:t>
            </a:r>
            <a:r>
              <a:rPr lang="es-CL" dirty="0"/>
              <a:t> y </a:t>
            </a:r>
            <a:r>
              <a:rPr lang="es-CL" dirty="0" err="1"/>
              <a:t>Gough</a:t>
            </a:r>
            <a:r>
              <a:rPr lang="es-CL" dirty="0"/>
              <a:t>: Definición necesidades en salud </a:t>
            </a:r>
          </a:p>
          <a:p>
            <a:r>
              <a:rPr lang="es-CL" dirty="0"/>
              <a:t>1994 : cifras de 35% enfermedades crónicas ; respiratorias  . </a:t>
            </a:r>
          </a:p>
        </p:txBody>
      </p:sp>
    </p:spTree>
    <p:extLst>
      <p:ext uri="{BB962C8B-B14F-4D97-AF65-F5344CB8AC3E}">
        <p14:creationId xmlns:p14="http://schemas.microsoft.com/office/powerpoint/2010/main" val="269941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Historia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56089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s-CL" dirty="0"/>
              <a:t>1998 </a:t>
            </a:r>
          </a:p>
          <a:p>
            <a:r>
              <a:rPr lang="es-CL" dirty="0"/>
              <a:t>Niños y adolescentes con necesidades especiales en salud (NANEAS) USA </a:t>
            </a:r>
          </a:p>
          <a:p>
            <a:pPr lvl="1"/>
            <a:r>
              <a:rPr lang="es-CL" dirty="0"/>
              <a:t>Todos aquéllos que tienen o están en riesgo de presentar una enfermedad crónica de tipo físico, del desarrollo, conductual o emocional, y que además requieren mayor utilización de los servicios en salud que el general de los niños</a:t>
            </a:r>
          </a:p>
          <a:p>
            <a:pPr lvl="1"/>
            <a:endParaRPr lang="es-CL" dirty="0"/>
          </a:p>
          <a:p>
            <a:pPr lvl="1"/>
            <a:r>
              <a:rPr lang="es-CL" b="1" i="1" u="sng" dirty="0"/>
              <a:t>Esto más criterios, buen juicio y experiencia de cada equipo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8870850-1782-4281-B877-EB1DAB27E52D}"/>
              </a:ext>
            </a:extLst>
          </p:cNvPr>
          <p:cNvSpPr txBox="1"/>
          <p:nvPr/>
        </p:nvSpPr>
        <p:spPr>
          <a:xfrm>
            <a:off x="5043948" y="5412658"/>
            <a:ext cx="5014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McPherson et al . Pediatrics 1998; 102: 137-140</a:t>
            </a:r>
          </a:p>
        </p:txBody>
      </p:sp>
    </p:spTree>
    <p:extLst>
      <p:ext uri="{BB962C8B-B14F-4D97-AF65-F5344CB8AC3E}">
        <p14:creationId xmlns:p14="http://schemas.microsoft.com/office/powerpoint/2010/main" val="3076852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F4E3A1-0343-4E3C-B5F0-626FFD823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153551"/>
            <a:ext cx="10515600" cy="4347363"/>
          </a:xfrm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s-CL" dirty="0"/>
              <a:t>2003 : Nathaniel S. </a:t>
            </a:r>
            <a:r>
              <a:rPr lang="es-CL" dirty="0" err="1"/>
              <a:t>Beers</a:t>
            </a:r>
            <a:r>
              <a:rPr lang="es-CL" dirty="0"/>
              <a:t>. Incluyó problemas mentales 3.3 -38% prevalencia </a:t>
            </a:r>
          </a:p>
          <a:p>
            <a:r>
              <a:rPr lang="es-CL" dirty="0"/>
              <a:t>2007 : JAMA publica meta-análisis sobre enfermedades crónicas mostrando prevalencia entre </a:t>
            </a:r>
            <a:r>
              <a:rPr lang="es-CL" b="1" dirty="0"/>
              <a:t>0,22- 44% según definición </a:t>
            </a:r>
          </a:p>
          <a:p>
            <a:endParaRPr lang="es-CL" b="1" dirty="0"/>
          </a:p>
          <a:p>
            <a:r>
              <a:rPr lang="es-CL" b="1" dirty="0"/>
              <a:t>2008. SOCHIPE sugiere utilizar término NANEAS reemplazando </a:t>
            </a:r>
            <a:r>
              <a:rPr lang="es-CL" b="1" i="1" dirty="0"/>
              <a:t>enfermedades crónicas de la infancia</a:t>
            </a:r>
            <a:r>
              <a:rPr lang="es-CL" b="1" dirty="0"/>
              <a:t>. Enfatiza cuidado integral, centrado en la familia, y a cargo de equipo multidisciplinario </a:t>
            </a:r>
          </a:p>
          <a:p>
            <a:pPr marL="457200" lvl="1" indent="0">
              <a:buNone/>
            </a:pPr>
            <a:endParaRPr lang="es-CL" dirty="0"/>
          </a:p>
          <a:p>
            <a:r>
              <a:rPr lang="es-CL" dirty="0"/>
              <a:t>2016. SOCHIPE Recomendaciones del comité de NANEAS para  manejo en red de pacientes </a:t>
            </a:r>
          </a:p>
          <a:p>
            <a:r>
              <a:rPr lang="es-CL" dirty="0"/>
              <a:t>2019: Trabajo Comité NANEAS en nuevo formato para clasificar en Chile complejidad de los pacientes</a:t>
            </a:r>
          </a:p>
          <a:p>
            <a:r>
              <a:rPr lang="es-CL" dirty="0"/>
              <a:t>2022: Publicación Orientación técnica NANEAS con nueva forma de clasificar 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8055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1565</Words>
  <Application>Microsoft Office PowerPoint</Application>
  <PresentationFormat>Panorámica</PresentationFormat>
  <Paragraphs>182</Paragraphs>
  <Slides>40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7" baseType="lpstr">
      <vt:lpstr>AdvTT94c8263f.I</vt:lpstr>
      <vt:lpstr>AdvTT94c8263f.I+20</vt:lpstr>
      <vt:lpstr>Arial</vt:lpstr>
      <vt:lpstr>Calibri</vt:lpstr>
      <vt:lpstr>Calibri Light</vt:lpstr>
      <vt:lpstr>Minion-Bold</vt:lpstr>
      <vt:lpstr>Tema de Office</vt:lpstr>
      <vt:lpstr>Conceptos generales:  NANEAS</vt:lpstr>
      <vt:lpstr>¿Qué tienen en común? </vt:lpstr>
      <vt:lpstr>Presentación de PowerPoint</vt:lpstr>
      <vt:lpstr>Temario</vt:lpstr>
      <vt:lpstr>Necesidades </vt:lpstr>
      <vt:lpstr>Necesidades</vt:lpstr>
      <vt:lpstr>Historia </vt:lpstr>
      <vt:lpstr>Historia</vt:lpstr>
      <vt:lpstr>Presentación de PowerPoint</vt:lpstr>
      <vt:lpstr>Características de la definición </vt:lpstr>
      <vt:lpstr>Pero ….. Concepto demasiado  amplio </vt:lpstr>
      <vt:lpstr>Agrupación es deseable en NANEAS</vt:lpstr>
      <vt:lpstr>Niños con Complejidad médica </vt:lpstr>
      <vt:lpstr>Otras limitaciones funcionales </vt:lpstr>
      <vt:lpstr>Complejidad médica</vt:lpstr>
      <vt:lpstr>Epidemiología </vt:lpstr>
      <vt:lpstr>Presentación de PowerPoint</vt:lpstr>
      <vt:lpstr>Comparación evolución hospitalaria  Naneas v/s no naneas</vt:lpstr>
      <vt:lpstr>Enero 2010- diciembre 2012 USA </vt:lpstr>
      <vt:lpstr>Qué aspectos deben ser considerados al evaluar un niño con sospecha de ser NANEAS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Complejidad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  Casos </vt:lpstr>
      <vt:lpstr>Caso clínico 1 </vt:lpstr>
      <vt:lpstr>Caso clínico 2 </vt:lpstr>
      <vt:lpstr>Presentación de PowerPoint</vt:lpstr>
      <vt:lpstr>Conclusiones </vt:lpstr>
      <vt:lpstr>Equipo en Red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Conceptos generales:  NANEAS</dc:title>
  <dc:creator>Carlos Felipe Valdebenito Parra</dc:creator>
  <cp:lastModifiedBy>Carlos Felipe Valdebenito Parra</cp:lastModifiedBy>
  <cp:revision>11</cp:revision>
  <cp:lastPrinted>2021-11-12T11:42:42Z</cp:lastPrinted>
  <dcterms:created xsi:type="dcterms:W3CDTF">2020-12-10T09:00:01Z</dcterms:created>
  <dcterms:modified xsi:type="dcterms:W3CDTF">2022-03-15T15:43:08Z</dcterms:modified>
</cp:coreProperties>
</file>