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sldIdLst>
    <p:sldId id="256" r:id="rId2"/>
    <p:sldId id="258" r:id="rId3"/>
    <p:sldId id="555" r:id="rId4"/>
    <p:sldId id="559" r:id="rId5"/>
    <p:sldId id="556" r:id="rId6"/>
    <p:sldId id="307" r:id="rId7"/>
    <p:sldId id="260" r:id="rId8"/>
    <p:sldId id="261" r:id="rId9"/>
    <p:sldId id="262" r:id="rId10"/>
    <p:sldId id="263" r:id="rId11"/>
    <p:sldId id="264" r:id="rId12"/>
    <p:sldId id="265" r:id="rId13"/>
    <p:sldId id="305" r:id="rId14"/>
    <p:sldId id="266" r:id="rId15"/>
    <p:sldId id="306" r:id="rId16"/>
    <p:sldId id="267" r:id="rId17"/>
    <p:sldId id="268" r:id="rId18"/>
    <p:sldId id="324" r:id="rId19"/>
    <p:sldId id="269" r:id="rId20"/>
    <p:sldId id="323" r:id="rId21"/>
    <p:sldId id="270" r:id="rId22"/>
    <p:sldId id="271" r:id="rId23"/>
    <p:sldId id="272" r:id="rId24"/>
    <p:sldId id="273" r:id="rId25"/>
    <p:sldId id="274" r:id="rId26"/>
    <p:sldId id="276" r:id="rId27"/>
    <p:sldId id="278" r:id="rId28"/>
    <p:sldId id="277" r:id="rId29"/>
    <p:sldId id="283" r:id="rId30"/>
    <p:sldId id="284" r:id="rId31"/>
    <p:sldId id="285" r:id="rId32"/>
    <p:sldId id="310" r:id="rId33"/>
    <p:sldId id="286" r:id="rId34"/>
    <p:sldId id="315" r:id="rId35"/>
    <p:sldId id="287" r:id="rId36"/>
    <p:sldId id="289" r:id="rId37"/>
    <p:sldId id="288" r:id="rId38"/>
    <p:sldId id="308" r:id="rId39"/>
    <p:sldId id="309" r:id="rId40"/>
    <p:sldId id="297" r:id="rId41"/>
    <p:sldId id="316" r:id="rId42"/>
    <p:sldId id="298" r:id="rId43"/>
    <p:sldId id="300" r:id="rId44"/>
    <p:sldId id="319" r:id="rId45"/>
    <p:sldId id="317" r:id="rId46"/>
    <p:sldId id="303" r:id="rId47"/>
    <p:sldId id="318" r:id="rId48"/>
    <p:sldId id="275" r:id="rId49"/>
    <p:sldId id="291" r:id="rId50"/>
    <p:sldId id="560" r:id="rId51"/>
    <p:sldId id="311" r:id="rId52"/>
    <p:sldId id="312" r:id="rId53"/>
    <p:sldId id="313" r:id="rId54"/>
    <p:sldId id="562" r:id="rId55"/>
    <p:sldId id="557" r:id="rId56"/>
    <p:sldId id="561" r:id="rId57"/>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a Ester Rubilar Parra (crubilarp)" initials="CERP(" lastIdx="2" clrIdx="0">
    <p:extLst>
      <p:ext uri="{19B8F6BF-5375-455C-9EA6-DF929625EA0E}">
        <p15:presenceInfo xmlns:p15="http://schemas.microsoft.com/office/powerpoint/2012/main" userId="Carla Ester Rubilar Parra (crubilar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6CBF6"/>
    <a:srgbClr val="6600CC"/>
    <a:srgbClr val="FFE6E5"/>
    <a:srgbClr val="A20400"/>
    <a:srgbClr val="FFF0EF"/>
    <a:srgbClr val="FFFF99"/>
    <a:srgbClr val="94B0C8"/>
    <a:srgbClr val="7B9EBB"/>
    <a:srgbClr val="ADDB7B"/>
    <a:srgbClr val="A8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134" autoAdjust="0"/>
  </p:normalViewPr>
  <p:slideViewPr>
    <p:cSldViewPr>
      <p:cViewPr varScale="1">
        <p:scale>
          <a:sx n="68" d="100"/>
          <a:sy n="68" d="100"/>
        </p:scale>
        <p:origin x="1434"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81F7E-DF8A-8E40-88E9-0FA4CF3E9C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890F9F3-68A5-B34B-ADFA-3EA32E2D3373}">
      <dgm:prSet custT="1"/>
      <dgm:spPr/>
      <dgm:t>
        <a:bodyPr/>
        <a:lstStyle/>
        <a:p>
          <a:r>
            <a:rPr lang="es-CL" sz="3600" dirty="0"/>
            <a:t>Tono muscular </a:t>
          </a:r>
        </a:p>
      </dgm:t>
    </dgm:pt>
    <dgm:pt modelId="{264DF810-352C-5E4C-999F-A004B832FB4B}" type="parTrans" cxnId="{36E66D5B-9798-0545-AB87-DA319F14D3C5}">
      <dgm:prSet/>
      <dgm:spPr/>
      <dgm:t>
        <a:bodyPr/>
        <a:lstStyle/>
        <a:p>
          <a:endParaRPr lang="es-ES"/>
        </a:p>
      </dgm:t>
    </dgm:pt>
    <dgm:pt modelId="{33797F50-18AA-1846-983D-A300C9273868}" type="sibTrans" cxnId="{36E66D5B-9798-0545-AB87-DA319F14D3C5}">
      <dgm:prSet/>
      <dgm:spPr/>
      <dgm:t>
        <a:bodyPr/>
        <a:lstStyle/>
        <a:p>
          <a:endParaRPr lang="es-ES"/>
        </a:p>
      </dgm:t>
    </dgm:pt>
    <dgm:pt modelId="{C774824D-A98E-734F-952F-5B06B89F109F}">
      <dgm:prSet custT="1"/>
      <dgm:spPr/>
      <dgm:t>
        <a:bodyPr/>
        <a:lstStyle/>
        <a:p>
          <a:r>
            <a:rPr lang="es-CL" sz="2400" dirty="0"/>
            <a:t>Se define como la </a:t>
          </a:r>
          <a:r>
            <a:rPr lang="es-CL" sz="2400" b="1" dirty="0">
              <a:solidFill>
                <a:srgbClr val="7030A0"/>
              </a:solidFill>
            </a:rPr>
            <a:t>resistencia de un músculo </a:t>
          </a:r>
          <a:r>
            <a:rPr lang="es-CL" sz="2400" dirty="0"/>
            <a:t>al </a:t>
          </a:r>
          <a:r>
            <a:rPr lang="es-CL" sz="2400" b="1" dirty="0">
              <a:solidFill>
                <a:srgbClr val="7030A0"/>
              </a:solidFill>
            </a:rPr>
            <a:t>estiramiento pasivo</a:t>
          </a:r>
        </a:p>
      </dgm:t>
    </dgm:pt>
    <dgm:pt modelId="{4F6C14EE-2707-8641-8FD1-97A46F80F55A}" type="parTrans" cxnId="{AD4FA439-F660-2C48-B2FD-1F685AECD663}">
      <dgm:prSet/>
      <dgm:spPr/>
      <dgm:t>
        <a:bodyPr/>
        <a:lstStyle/>
        <a:p>
          <a:endParaRPr lang="es-ES"/>
        </a:p>
      </dgm:t>
    </dgm:pt>
    <dgm:pt modelId="{D16A1ECC-D3F9-9A47-92BA-52F3E32BE3B0}" type="sibTrans" cxnId="{AD4FA439-F660-2C48-B2FD-1F685AECD663}">
      <dgm:prSet/>
      <dgm:spPr/>
      <dgm:t>
        <a:bodyPr/>
        <a:lstStyle/>
        <a:p>
          <a:endParaRPr lang="es-ES"/>
        </a:p>
      </dgm:t>
    </dgm:pt>
    <dgm:pt modelId="{C2AFB92A-D18C-1146-83EA-348AC4F07B8C}">
      <dgm:prSet custT="1"/>
      <dgm:spPr/>
      <dgm:t>
        <a:bodyPr/>
        <a:lstStyle/>
        <a:p>
          <a:r>
            <a:rPr lang="es-CL" sz="2400" dirty="0"/>
            <a:t>Determina el </a:t>
          </a:r>
          <a:r>
            <a:rPr lang="es-CL" sz="2400" b="1" dirty="0">
              <a:solidFill>
                <a:srgbClr val="7030A0"/>
              </a:solidFill>
            </a:rPr>
            <a:t>rango de movilidad pasiva </a:t>
          </a:r>
          <a:r>
            <a:rPr lang="es-CL" sz="2400" dirty="0"/>
            <a:t>de una articulación, que también depende de la extensibilidad articular dada por los tendones y la cápsula articular</a:t>
          </a:r>
        </a:p>
      </dgm:t>
    </dgm:pt>
    <dgm:pt modelId="{7903D041-53EC-5345-B859-7FAD8BDCF5CE}" type="parTrans" cxnId="{EEAAD0AC-2AC1-CA49-92BC-BEEEF216C16A}">
      <dgm:prSet/>
      <dgm:spPr/>
      <dgm:t>
        <a:bodyPr/>
        <a:lstStyle/>
        <a:p>
          <a:endParaRPr lang="es-ES"/>
        </a:p>
      </dgm:t>
    </dgm:pt>
    <dgm:pt modelId="{540A270A-4082-C444-8480-E16AD0C763A7}" type="sibTrans" cxnId="{EEAAD0AC-2AC1-CA49-92BC-BEEEF216C16A}">
      <dgm:prSet/>
      <dgm:spPr/>
      <dgm:t>
        <a:bodyPr/>
        <a:lstStyle/>
        <a:p>
          <a:endParaRPr lang="es-ES"/>
        </a:p>
      </dgm:t>
    </dgm:pt>
    <dgm:pt modelId="{DA5D9679-D10F-3147-AE8B-6803D5E45C81}">
      <dgm:prSet custT="1"/>
      <dgm:spPr/>
      <dgm:t>
        <a:bodyPr/>
        <a:lstStyle/>
        <a:p>
          <a:endParaRPr lang="es-CL" sz="2400" dirty="0"/>
        </a:p>
      </dgm:t>
    </dgm:pt>
    <dgm:pt modelId="{399233B6-7066-014C-A6BA-3A53DA899258}" type="parTrans" cxnId="{5A904B54-7AF2-5341-8A06-DBEEB9B1BE40}">
      <dgm:prSet/>
      <dgm:spPr/>
      <dgm:t>
        <a:bodyPr/>
        <a:lstStyle/>
        <a:p>
          <a:endParaRPr lang="es-ES"/>
        </a:p>
      </dgm:t>
    </dgm:pt>
    <dgm:pt modelId="{826D22A7-CE35-0848-9FF5-B360B52D6BEB}" type="sibTrans" cxnId="{5A904B54-7AF2-5341-8A06-DBEEB9B1BE40}">
      <dgm:prSet/>
      <dgm:spPr/>
      <dgm:t>
        <a:bodyPr/>
        <a:lstStyle/>
        <a:p>
          <a:endParaRPr lang="es-ES"/>
        </a:p>
      </dgm:t>
    </dgm:pt>
    <dgm:pt modelId="{B3789B81-6C52-8D44-8122-90C621EBE048}">
      <dgm:prSet custT="1"/>
      <dgm:spPr/>
      <dgm:t>
        <a:bodyPr/>
        <a:lstStyle/>
        <a:p>
          <a:endParaRPr lang="es-CL" sz="2400" dirty="0"/>
        </a:p>
      </dgm:t>
    </dgm:pt>
    <dgm:pt modelId="{1FA01EC6-C0ED-DA4B-8E96-9C7D991CB5DC}" type="parTrans" cxnId="{0660C12D-466A-CE41-82AA-A228011E939B}">
      <dgm:prSet/>
      <dgm:spPr/>
      <dgm:t>
        <a:bodyPr/>
        <a:lstStyle/>
        <a:p>
          <a:endParaRPr lang="es-ES"/>
        </a:p>
      </dgm:t>
    </dgm:pt>
    <dgm:pt modelId="{FEADBEAC-89EA-3E4C-9C0D-54DD59EBF5EF}" type="sibTrans" cxnId="{0660C12D-466A-CE41-82AA-A228011E939B}">
      <dgm:prSet/>
      <dgm:spPr/>
      <dgm:t>
        <a:bodyPr/>
        <a:lstStyle/>
        <a:p>
          <a:endParaRPr lang="es-ES"/>
        </a:p>
      </dgm:t>
    </dgm:pt>
    <dgm:pt modelId="{F485B072-42F6-2641-93D4-C56E55FDE2D8}" type="pres">
      <dgm:prSet presAssocID="{15F81F7E-DF8A-8E40-88E9-0FA4CF3E9C4C}" presName="linear" presStyleCnt="0">
        <dgm:presLayoutVars>
          <dgm:animLvl val="lvl"/>
          <dgm:resizeHandles val="exact"/>
        </dgm:presLayoutVars>
      </dgm:prSet>
      <dgm:spPr/>
    </dgm:pt>
    <dgm:pt modelId="{D3502D69-906F-4341-ACE5-895A622DB715}" type="pres">
      <dgm:prSet presAssocID="{F890F9F3-68A5-B34B-ADFA-3EA32E2D3373}" presName="parentText" presStyleLbl="node1" presStyleIdx="0" presStyleCnt="1" custScaleY="91814" custLinFactNeighborX="-252" custLinFactNeighborY="-33124">
        <dgm:presLayoutVars>
          <dgm:chMax val="0"/>
          <dgm:bulletEnabled val="1"/>
        </dgm:presLayoutVars>
      </dgm:prSet>
      <dgm:spPr/>
    </dgm:pt>
    <dgm:pt modelId="{03F08F56-BCBC-474B-95F3-08EFB056D859}" type="pres">
      <dgm:prSet presAssocID="{F890F9F3-68A5-B34B-ADFA-3EA32E2D3373}" presName="childText" presStyleLbl="revTx" presStyleIdx="0" presStyleCnt="1" custScaleY="147581">
        <dgm:presLayoutVars>
          <dgm:bulletEnabled val="1"/>
        </dgm:presLayoutVars>
      </dgm:prSet>
      <dgm:spPr/>
    </dgm:pt>
  </dgm:ptLst>
  <dgm:cxnLst>
    <dgm:cxn modelId="{78DF7B0B-5029-D84F-A0AE-431C8ADA7DC4}" type="presOf" srcId="{F890F9F3-68A5-B34B-ADFA-3EA32E2D3373}" destId="{D3502D69-906F-4341-ACE5-895A622DB715}" srcOrd="0" destOrd="0" presId="urn:microsoft.com/office/officeart/2005/8/layout/vList2"/>
    <dgm:cxn modelId="{9CE0A012-BEF3-2D4B-A0A4-AD9E4253E57A}" type="presOf" srcId="{C774824D-A98E-734F-952F-5B06B89F109F}" destId="{03F08F56-BCBC-474B-95F3-08EFB056D859}" srcOrd="0" destOrd="1" presId="urn:microsoft.com/office/officeart/2005/8/layout/vList2"/>
    <dgm:cxn modelId="{DA65B514-3F8D-1B4F-B10C-9A21F00B738D}" type="presOf" srcId="{B3789B81-6C52-8D44-8122-90C621EBE048}" destId="{03F08F56-BCBC-474B-95F3-08EFB056D859}" srcOrd="0" destOrd="2" presId="urn:microsoft.com/office/officeart/2005/8/layout/vList2"/>
    <dgm:cxn modelId="{0660C12D-466A-CE41-82AA-A228011E939B}" srcId="{F890F9F3-68A5-B34B-ADFA-3EA32E2D3373}" destId="{B3789B81-6C52-8D44-8122-90C621EBE048}" srcOrd="2" destOrd="0" parTransId="{1FA01EC6-C0ED-DA4B-8E96-9C7D991CB5DC}" sibTransId="{FEADBEAC-89EA-3E4C-9C0D-54DD59EBF5EF}"/>
    <dgm:cxn modelId="{ADC85A39-C8DD-904C-916A-D1AF080EF777}" type="presOf" srcId="{15F81F7E-DF8A-8E40-88E9-0FA4CF3E9C4C}" destId="{F485B072-42F6-2641-93D4-C56E55FDE2D8}" srcOrd="0" destOrd="0" presId="urn:microsoft.com/office/officeart/2005/8/layout/vList2"/>
    <dgm:cxn modelId="{AD4FA439-F660-2C48-B2FD-1F685AECD663}" srcId="{F890F9F3-68A5-B34B-ADFA-3EA32E2D3373}" destId="{C774824D-A98E-734F-952F-5B06B89F109F}" srcOrd="1" destOrd="0" parTransId="{4F6C14EE-2707-8641-8FD1-97A46F80F55A}" sibTransId="{D16A1ECC-D3F9-9A47-92BA-52F3E32BE3B0}"/>
    <dgm:cxn modelId="{36E66D5B-9798-0545-AB87-DA319F14D3C5}" srcId="{15F81F7E-DF8A-8E40-88E9-0FA4CF3E9C4C}" destId="{F890F9F3-68A5-B34B-ADFA-3EA32E2D3373}" srcOrd="0" destOrd="0" parTransId="{264DF810-352C-5E4C-999F-A004B832FB4B}" sibTransId="{33797F50-18AA-1846-983D-A300C9273868}"/>
    <dgm:cxn modelId="{5A904B54-7AF2-5341-8A06-DBEEB9B1BE40}" srcId="{F890F9F3-68A5-B34B-ADFA-3EA32E2D3373}" destId="{DA5D9679-D10F-3147-AE8B-6803D5E45C81}" srcOrd="0" destOrd="0" parTransId="{399233B6-7066-014C-A6BA-3A53DA899258}" sibTransId="{826D22A7-CE35-0848-9FF5-B360B52D6BEB}"/>
    <dgm:cxn modelId="{85F8F355-3AED-FE49-B1F9-ED0528A37A86}" type="presOf" srcId="{C2AFB92A-D18C-1146-83EA-348AC4F07B8C}" destId="{03F08F56-BCBC-474B-95F3-08EFB056D859}" srcOrd="0" destOrd="3" presId="urn:microsoft.com/office/officeart/2005/8/layout/vList2"/>
    <dgm:cxn modelId="{039775A9-5170-9D47-BD9B-C062FC9EABF1}" type="presOf" srcId="{DA5D9679-D10F-3147-AE8B-6803D5E45C81}" destId="{03F08F56-BCBC-474B-95F3-08EFB056D859}" srcOrd="0" destOrd="0" presId="urn:microsoft.com/office/officeart/2005/8/layout/vList2"/>
    <dgm:cxn modelId="{EEAAD0AC-2AC1-CA49-92BC-BEEEF216C16A}" srcId="{F890F9F3-68A5-B34B-ADFA-3EA32E2D3373}" destId="{C2AFB92A-D18C-1146-83EA-348AC4F07B8C}" srcOrd="3" destOrd="0" parTransId="{7903D041-53EC-5345-B859-7FAD8BDCF5CE}" sibTransId="{540A270A-4082-C444-8480-E16AD0C763A7}"/>
    <dgm:cxn modelId="{7F875F8B-DD48-5E49-A223-F514A678F027}" type="presParOf" srcId="{F485B072-42F6-2641-93D4-C56E55FDE2D8}" destId="{D3502D69-906F-4341-ACE5-895A622DB715}" srcOrd="0" destOrd="0" presId="urn:microsoft.com/office/officeart/2005/8/layout/vList2"/>
    <dgm:cxn modelId="{AAB23E6C-8EDA-EC4C-9F3D-12D34BB75BFF}" type="presParOf" srcId="{F485B072-42F6-2641-93D4-C56E55FDE2D8}" destId="{03F08F56-BCBC-474B-95F3-08EFB056D85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EFA149-E001-1D41-92A0-B8FD0C7DE85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B00171A-E916-2343-933D-BB1047DE951A}">
      <dgm:prSet custT="1"/>
      <dgm:spPr/>
      <dgm:t>
        <a:bodyPr/>
        <a:lstStyle/>
        <a:p>
          <a:r>
            <a:rPr lang="es-CL" sz="2400" dirty="0"/>
            <a:t>Suspensión horizontal</a:t>
          </a:r>
        </a:p>
      </dgm:t>
    </dgm:pt>
    <dgm:pt modelId="{EE1D599F-C5C0-4F47-84F5-6735A85968C5}" type="parTrans" cxnId="{2CDFFCD6-BA85-D849-A682-A89B74ABC9DC}">
      <dgm:prSet/>
      <dgm:spPr/>
      <dgm:t>
        <a:bodyPr/>
        <a:lstStyle/>
        <a:p>
          <a:endParaRPr lang="es-ES"/>
        </a:p>
      </dgm:t>
    </dgm:pt>
    <dgm:pt modelId="{3D6D0B35-63EA-3D41-A271-012108D099FD}" type="sibTrans" cxnId="{2CDFFCD6-BA85-D849-A682-A89B74ABC9DC}">
      <dgm:prSet/>
      <dgm:spPr/>
      <dgm:t>
        <a:bodyPr/>
        <a:lstStyle/>
        <a:p>
          <a:endParaRPr lang="es-ES"/>
        </a:p>
      </dgm:t>
    </dgm:pt>
    <dgm:pt modelId="{CEC0A2E4-0548-2647-80B3-1ABEAC6FEFD6}">
      <dgm:prSet custT="1"/>
      <dgm:spPr/>
      <dgm:t>
        <a:bodyPr/>
        <a:lstStyle/>
        <a:p>
          <a:r>
            <a:rPr lang="es-CL" sz="2000" dirty="0"/>
            <a:t>En decúbito ventral sostenido a nivel abdominal, caída de cabeza y extremidades en forma de U invertida</a:t>
          </a:r>
        </a:p>
      </dgm:t>
    </dgm:pt>
    <dgm:pt modelId="{3B26499F-C453-6D4A-BC8C-CEAF3479CE97}" type="parTrans" cxnId="{D2907170-E03F-8446-AD79-C38BCFF50AC2}">
      <dgm:prSet/>
      <dgm:spPr/>
      <dgm:t>
        <a:bodyPr/>
        <a:lstStyle/>
        <a:p>
          <a:endParaRPr lang="es-ES"/>
        </a:p>
      </dgm:t>
    </dgm:pt>
    <dgm:pt modelId="{78834D32-9D78-8744-8F40-8FFB9787455D}" type="sibTrans" cxnId="{D2907170-E03F-8446-AD79-C38BCFF50AC2}">
      <dgm:prSet/>
      <dgm:spPr/>
      <dgm:t>
        <a:bodyPr/>
        <a:lstStyle/>
        <a:p>
          <a:endParaRPr lang="es-ES"/>
        </a:p>
      </dgm:t>
    </dgm:pt>
    <dgm:pt modelId="{58E9CF84-E4E8-B244-A3F8-1F619ADBD431}" type="pres">
      <dgm:prSet presAssocID="{D5EFA149-E001-1D41-92A0-B8FD0C7DE859}" presName="Name0" presStyleCnt="0">
        <dgm:presLayoutVars>
          <dgm:dir/>
          <dgm:animLvl val="lvl"/>
          <dgm:resizeHandles val="exact"/>
        </dgm:presLayoutVars>
      </dgm:prSet>
      <dgm:spPr/>
    </dgm:pt>
    <dgm:pt modelId="{97D3A57D-0AF9-E14D-871E-60AD81E483F8}" type="pres">
      <dgm:prSet presAssocID="{7B00171A-E916-2343-933D-BB1047DE951A}" presName="linNode" presStyleCnt="0"/>
      <dgm:spPr/>
    </dgm:pt>
    <dgm:pt modelId="{3A26071A-ECB2-E449-AD85-C547DA93894C}" type="pres">
      <dgm:prSet presAssocID="{7B00171A-E916-2343-933D-BB1047DE951A}" presName="parentText" presStyleLbl="node1" presStyleIdx="0" presStyleCnt="1">
        <dgm:presLayoutVars>
          <dgm:chMax val="1"/>
          <dgm:bulletEnabled val="1"/>
        </dgm:presLayoutVars>
      </dgm:prSet>
      <dgm:spPr/>
    </dgm:pt>
    <dgm:pt modelId="{3D6BA816-CD99-8C49-BEBA-75305BCB7407}" type="pres">
      <dgm:prSet presAssocID="{7B00171A-E916-2343-933D-BB1047DE951A}" presName="descendantText" presStyleLbl="alignAccFollowNode1" presStyleIdx="0" presStyleCnt="1">
        <dgm:presLayoutVars>
          <dgm:bulletEnabled val="1"/>
        </dgm:presLayoutVars>
      </dgm:prSet>
      <dgm:spPr/>
    </dgm:pt>
  </dgm:ptLst>
  <dgm:cxnLst>
    <dgm:cxn modelId="{93036046-41AA-C446-84EC-BDF5887942D3}" type="presOf" srcId="{CEC0A2E4-0548-2647-80B3-1ABEAC6FEFD6}" destId="{3D6BA816-CD99-8C49-BEBA-75305BCB7407}" srcOrd="0" destOrd="0" presId="urn:microsoft.com/office/officeart/2005/8/layout/vList5"/>
    <dgm:cxn modelId="{D2907170-E03F-8446-AD79-C38BCFF50AC2}" srcId="{7B00171A-E916-2343-933D-BB1047DE951A}" destId="{CEC0A2E4-0548-2647-80B3-1ABEAC6FEFD6}" srcOrd="0" destOrd="0" parTransId="{3B26499F-C453-6D4A-BC8C-CEAF3479CE97}" sibTransId="{78834D32-9D78-8744-8F40-8FFB9787455D}"/>
    <dgm:cxn modelId="{80D1F388-6EDD-8F4C-8DE7-F61C5334B84B}" type="presOf" srcId="{7B00171A-E916-2343-933D-BB1047DE951A}" destId="{3A26071A-ECB2-E449-AD85-C547DA93894C}" srcOrd="0" destOrd="0" presId="urn:microsoft.com/office/officeart/2005/8/layout/vList5"/>
    <dgm:cxn modelId="{047D9A9B-E711-FF41-806E-BA3F48AFFE8D}" type="presOf" srcId="{D5EFA149-E001-1D41-92A0-B8FD0C7DE859}" destId="{58E9CF84-E4E8-B244-A3F8-1F619ADBD431}" srcOrd="0" destOrd="0" presId="urn:microsoft.com/office/officeart/2005/8/layout/vList5"/>
    <dgm:cxn modelId="{2CDFFCD6-BA85-D849-A682-A89B74ABC9DC}" srcId="{D5EFA149-E001-1D41-92A0-B8FD0C7DE859}" destId="{7B00171A-E916-2343-933D-BB1047DE951A}" srcOrd="0" destOrd="0" parTransId="{EE1D599F-C5C0-4F47-84F5-6735A85968C5}" sibTransId="{3D6D0B35-63EA-3D41-A271-012108D099FD}"/>
    <dgm:cxn modelId="{6709A248-B0F8-6643-8927-B0FB20D128D8}" type="presParOf" srcId="{58E9CF84-E4E8-B244-A3F8-1F619ADBD431}" destId="{97D3A57D-0AF9-E14D-871E-60AD81E483F8}" srcOrd="0" destOrd="0" presId="urn:microsoft.com/office/officeart/2005/8/layout/vList5"/>
    <dgm:cxn modelId="{9B78E5F4-0E9F-C84E-8580-97A69CB702B3}" type="presParOf" srcId="{97D3A57D-0AF9-E14D-871E-60AD81E483F8}" destId="{3A26071A-ECB2-E449-AD85-C547DA93894C}" srcOrd="0" destOrd="0" presId="urn:microsoft.com/office/officeart/2005/8/layout/vList5"/>
    <dgm:cxn modelId="{F861E2B9-ED48-6342-8EC2-3CF247B50B99}" type="presParOf" srcId="{97D3A57D-0AF9-E14D-871E-60AD81E483F8}" destId="{3D6BA816-CD99-8C49-BEBA-75305BCB740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EFA149-E001-1D41-92A0-B8FD0C7DE85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B00171A-E916-2343-933D-BB1047DE951A}">
      <dgm:prSet custT="1"/>
      <dgm:spPr/>
      <dgm:t>
        <a:bodyPr/>
        <a:lstStyle/>
        <a:p>
          <a:r>
            <a:rPr lang="es-CL" sz="2400" dirty="0"/>
            <a:t>Signo de la bufanda</a:t>
          </a:r>
        </a:p>
      </dgm:t>
    </dgm:pt>
    <dgm:pt modelId="{EE1D599F-C5C0-4F47-84F5-6735A85968C5}" type="parTrans" cxnId="{2CDFFCD6-BA85-D849-A682-A89B74ABC9DC}">
      <dgm:prSet/>
      <dgm:spPr/>
      <dgm:t>
        <a:bodyPr/>
        <a:lstStyle/>
        <a:p>
          <a:endParaRPr lang="es-ES"/>
        </a:p>
      </dgm:t>
    </dgm:pt>
    <dgm:pt modelId="{3D6D0B35-63EA-3D41-A271-012108D099FD}" type="sibTrans" cxnId="{2CDFFCD6-BA85-D849-A682-A89B74ABC9DC}">
      <dgm:prSet/>
      <dgm:spPr/>
      <dgm:t>
        <a:bodyPr/>
        <a:lstStyle/>
        <a:p>
          <a:endParaRPr lang="es-ES"/>
        </a:p>
      </dgm:t>
    </dgm:pt>
    <dgm:pt modelId="{CEC0A2E4-0548-2647-80B3-1ABEAC6FEFD6}">
      <dgm:prSet custT="1"/>
      <dgm:spPr/>
      <dgm:t>
        <a:bodyPr/>
        <a:lstStyle/>
        <a:p>
          <a:r>
            <a:rPr lang="es-CL" sz="2000" dirty="0"/>
            <a:t>El miembro superior del lactante hipotónico al envolver el tórax cruza la línea media</a:t>
          </a:r>
        </a:p>
      </dgm:t>
    </dgm:pt>
    <dgm:pt modelId="{3B26499F-C453-6D4A-BC8C-CEAF3479CE97}" type="parTrans" cxnId="{D2907170-E03F-8446-AD79-C38BCFF50AC2}">
      <dgm:prSet/>
      <dgm:spPr/>
      <dgm:t>
        <a:bodyPr/>
        <a:lstStyle/>
        <a:p>
          <a:endParaRPr lang="es-ES"/>
        </a:p>
      </dgm:t>
    </dgm:pt>
    <dgm:pt modelId="{78834D32-9D78-8744-8F40-8FFB9787455D}" type="sibTrans" cxnId="{D2907170-E03F-8446-AD79-C38BCFF50AC2}">
      <dgm:prSet/>
      <dgm:spPr/>
      <dgm:t>
        <a:bodyPr/>
        <a:lstStyle/>
        <a:p>
          <a:endParaRPr lang="es-ES"/>
        </a:p>
      </dgm:t>
    </dgm:pt>
    <dgm:pt modelId="{58E9CF84-E4E8-B244-A3F8-1F619ADBD431}" type="pres">
      <dgm:prSet presAssocID="{D5EFA149-E001-1D41-92A0-B8FD0C7DE859}" presName="Name0" presStyleCnt="0">
        <dgm:presLayoutVars>
          <dgm:dir/>
          <dgm:animLvl val="lvl"/>
          <dgm:resizeHandles val="exact"/>
        </dgm:presLayoutVars>
      </dgm:prSet>
      <dgm:spPr/>
    </dgm:pt>
    <dgm:pt modelId="{97D3A57D-0AF9-E14D-871E-60AD81E483F8}" type="pres">
      <dgm:prSet presAssocID="{7B00171A-E916-2343-933D-BB1047DE951A}" presName="linNode" presStyleCnt="0"/>
      <dgm:spPr/>
    </dgm:pt>
    <dgm:pt modelId="{3A26071A-ECB2-E449-AD85-C547DA93894C}" type="pres">
      <dgm:prSet presAssocID="{7B00171A-E916-2343-933D-BB1047DE951A}" presName="parentText" presStyleLbl="node1" presStyleIdx="0" presStyleCnt="1">
        <dgm:presLayoutVars>
          <dgm:chMax val="1"/>
          <dgm:bulletEnabled val="1"/>
        </dgm:presLayoutVars>
      </dgm:prSet>
      <dgm:spPr/>
    </dgm:pt>
    <dgm:pt modelId="{3D6BA816-CD99-8C49-BEBA-75305BCB7407}" type="pres">
      <dgm:prSet presAssocID="{7B00171A-E916-2343-933D-BB1047DE951A}" presName="descendantText" presStyleLbl="alignAccFollowNode1" presStyleIdx="0" presStyleCnt="1">
        <dgm:presLayoutVars>
          <dgm:bulletEnabled val="1"/>
        </dgm:presLayoutVars>
      </dgm:prSet>
      <dgm:spPr/>
    </dgm:pt>
  </dgm:ptLst>
  <dgm:cxnLst>
    <dgm:cxn modelId="{93036046-41AA-C446-84EC-BDF5887942D3}" type="presOf" srcId="{CEC0A2E4-0548-2647-80B3-1ABEAC6FEFD6}" destId="{3D6BA816-CD99-8C49-BEBA-75305BCB7407}" srcOrd="0" destOrd="0" presId="urn:microsoft.com/office/officeart/2005/8/layout/vList5"/>
    <dgm:cxn modelId="{D2907170-E03F-8446-AD79-C38BCFF50AC2}" srcId="{7B00171A-E916-2343-933D-BB1047DE951A}" destId="{CEC0A2E4-0548-2647-80B3-1ABEAC6FEFD6}" srcOrd="0" destOrd="0" parTransId="{3B26499F-C453-6D4A-BC8C-CEAF3479CE97}" sibTransId="{78834D32-9D78-8744-8F40-8FFB9787455D}"/>
    <dgm:cxn modelId="{80D1F388-6EDD-8F4C-8DE7-F61C5334B84B}" type="presOf" srcId="{7B00171A-E916-2343-933D-BB1047DE951A}" destId="{3A26071A-ECB2-E449-AD85-C547DA93894C}" srcOrd="0" destOrd="0" presId="urn:microsoft.com/office/officeart/2005/8/layout/vList5"/>
    <dgm:cxn modelId="{047D9A9B-E711-FF41-806E-BA3F48AFFE8D}" type="presOf" srcId="{D5EFA149-E001-1D41-92A0-B8FD0C7DE859}" destId="{58E9CF84-E4E8-B244-A3F8-1F619ADBD431}" srcOrd="0" destOrd="0" presId="urn:microsoft.com/office/officeart/2005/8/layout/vList5"/>
    <dgm:cxn modelId="{2CDFFCD6-BA85-D849-A682-A89B74ABC9DC}" srcId="{D5EFA149-E001-1D41-92A0-B8FD0C7DE859}" destId="{7B00171A-E916-2343-933D-BB1047DE951A}" srcOrd="0" destOrd="0" parTransId="{EE1D599F-C5C0-4F47-84F5-6735A85968C5}" sibTransId="{3D6D0B35-63EA-3D41-A271-012108D099FD}"/>
    <dgm:cxn modelId="{6709A248-B0F8-6643-8927-B0FB20D128D8}" type="presParOf" srcId="{58E9CF84-E4E8-B244-A3F8-1F619ADBD431}" destId="{97D3A57D-0AF9-E14D-871E-60AD81E483F8}" srcOrd="0" destOrd="0" presId="urn:microsoft.com/office/officeart/2005/8/layout/vList5"/>
    <dgm:cxn modelId="{9B78E5F4-0E9F-C84E-8580-97A69CB702B3}" type="presParOf" srcId="{97D3A57D-0AF9-E14D-871E-60AD81E483F8}" destId="{3A26071A-ECB2-E449-AD85-C547DA93894C}" srcOrd="0" destOrd="0" presId="urn:microsoft.com/office/officeart/2005/8/layout/vList5"/>
    <dgm:cxn modelId="{F861E2B9-ED48-6342-8EC2-3CF247B50B99}" type="presParOf" srcId="{97D3A57D-0AF9-E14D-871E-60AD81E483F8}" destId="{3D6BA816-CD99-8C49-BEBA-75305BCB740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EFA149-E001-1D41-92A0-B8FD0C7DE85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B00171A-E916-2343-933D-BB1047DE951A}">
      <dgm:prSet custT="1"/>
      <dgm:spPr/>
      <dgm:t>
        <a:bodyPr/>
        <a:lstStyle/>
        <a:p>
          <a:r>
            <a:rPr lang="es-CL" sz="2400" dirty="0"/>
            <a:t>Talón - oreja</a:t>
          </a:r>
        </a:p>
      </dgm:t>
    </dgm:pt>
    <dgm:pt modelId="{EE1D599F-C5C0-4F47-84F5-6735A85968C5}" type="parTrans" cxnId="{2CDFFCD6-BA85-D849-A682-A89B74ABC9DC}">
      <dgm:prSet/>
      <dgm:spPr/>
      <dgm:t>
        <a:bodyPr/>
        <a:lstStyle/>
        <a:p>
          <a:endParaRPr lang="es-ES"/>
        </a:p>
      </dgm:t>
    </dgm:pt>
    <dgm:pt modelId="{3D6D0B35-63EA-3D41-A271-012108D099FD}" type="sibTrans" cxnId="{2CDFFCD6-BA85-D849-A682-A89B74ABC9DC}">
      <dgm:prSet/>
      <dgm:spPr/>
      <dgm:t>
        <a:bodyPr/>
        <a:lstStyle/>
        <a:p>
          <a:endParaRPr lang="es-ES"/>
        </a:p>
      </dgm:t>
    </dgm:pt>
    <dgm:pt modelId="{CEC0A2E4-0548-2647-80B3-1ABEAC6FEFD6}">
      <dgm:prSet custT="1"/>
      <dgm:spPr/>
      <dgm:t>
        <a:bodyPr/>
        <a:lstStyle/>
        <a:p>
          <a:r>
            <a:rPr lang="es-CL" sz="2000" dirty="0"/>
            <a:t>El pie de un lado puede alcanzar la oreja del lado opuesto</a:t>
          </a:r>
        </a:p>
      </dgm:t>
    </dgm:pt>
    <dgm:pt modelId="{3B26499F-C453-6D4A-BC8C-CEAF3479CE97}" type="parTrans" cxnId="{D2907170-E03F-8446-AD79-C38BCFF50AC2}">
      <dgm:prSet/>
      <dgm:spPr/>
      <dgm:t>
        <a:bodyPr/>
        <a:lstStyle/>
        <a:p>
          <a:endParaRPr lang="es-ES"/>
        </a:p>
      </dgm:t>
    </dgm:pt>
    <dgm:pt modelId="{78834D32-9D78-8744-8F40-8FFB9787455D}" type="sibTrans" cxnId="{D2907170-E03F-8446-AD79-C38BCFF50AC2}">
      <dgm:prSet/>
      <dgm:spPr/>
      <dgm:t>
        <a:bodyPr/>
        <a:lstStyle/>
        <a:p>
          <a:endParaRPr lang="es-ES"/>
        </a:p>
      </dgm:t>
    </dgm:pt>
    <dgm:pt modelId="{58E9CF84-E4E8-B244-A3F8-1F619ADBD431}" type="pres">
      <dgm:prSet presAssocID="{D5EFA149-E001-1D41-92A0-B8FD0C7DE859}" presName="Name0" presStyleCnt="0">
        <dgm:presLayoutVars>
          <dgm:dir/>
          <dgm:animLvl val="lvl"/>
          <dgm:resizeHandles val="exact"/>
        </dgm:presLayoutVars>
      </dgm:prSet>
      <dgm:spPr/>
    </dgm:pt>
    <dgm:pt modelId="{97D3A57D-0AF9-E14D-871E-60AD81E483F8}" type="pres">
      <dgm:prSet presAssocID="{7B00171A-E916-2343-933D-BB1047DE951A}" presName="linNode" presStyleCnt="0"/>
      <dgm:spPr/>
    </dgm:pt>
    <dgm:pt modelId="{3A26071A-ECB2-E449-AD85-C547DA93894C}" type="pres">
      <dgm:prSet presAssocID="{7B00171A-E916-2343-933D-BB1047DE951A}" presName="parentText" presStyleLbl="node1" presStyleIdx="0" presStyleCnt="1">
        <dgm:presLayoutVars>
          <dgm:chMax val="1"/>
          <dgm:bulletEnabled val="1"/>
        </dgm:presLayoutVars>
      </dgm:prSet>
      <dgm:spPr/>
    </dgm:pt>
    <dgm:pt modelId="{3D6BA816-CD99-8C49-BEBA-75305BCB7407}" type="pres">
      <dgm:prSet presAssocID="{7B00171A-E916-2343-933D-BB1047DE951A}" presName="descendantText" presStyleLbl="alignAccFollowNode1" presStyleIdx="0" presStyleCnt="1">
        <dgm:presLayoutVars>
          <dgm:bulletEnabled val="1"/>
        </dgm:presLayoutVars>
      </dgm:prSet>
      <dgm:spPr/>
    </dgm:pt>
  </dgm:ptLst>
  <dgm:cxnLst>
    <dgm:cxn modelId="{93036046-41AA-C446-84EC-BDF5887942D3}" type="presOf" srcId="{CEC0A2E4-0548-2647-80B3-1ABEAC6FEFD6}" destId="{3D6BA816-CD99-8C49-BEBA-75305BCB7407}" srcOrd="0" destOrd="0" presId="urn:microsoft.com/office/officeart/2005/8/layout/vList5"/>
    <dgm:cxn modelId="{D2907170-E03F-8446-AD79-C38BCFF50AC2}" srcId="{7B00171A-E916-2343-933D-BB1047DE951A}" destId="{CEC0A2E4-0548-2647-80B3-1ABEAC6FEFD6}" srcOrd="0" destOrd="0" parTransId="{3B26499F-C453-6D4A-BC8C-CEAF3479CE97}" sibTransId="{78834D32-9D78-8744-8F40-8FFB9787455D}"/>
    <dgm:cxn modelId="{80D1F388-6EDD-8F4C-8DE7-F61C5334B84B}" type="presOf" srcId="{7B00171A-E916-2343-933D-BB1047DE951A}" destId="{3A26071A-ECB2-E449-AD85-C547DA93894C}" srcOrd="0" destOrd="0" presId="urn:microsoft.com/office/officeart/2005/8/layout/vList5"/>
    <dgm:cxn modelId="{047D9A9B-E711-FF41-806E-BA3F48AFFE8D}" type="presOf" srcId="{D5EFA149-E001-1D41-92A0-B8FD0C7DE859}" destId="{58E9CF84-E4E8-B244-A3F8-1F619ADBD431}" srcOrd="0" destOrd="0" presId="urn:microsoft.com/office/officeart/2005/8/layout/vList5"/>
    <dgm:cxn modelId="{2CDFFCD6-BA85-D849-A682-A89B74ABC9DC}" srcId="{D5EFA149-E001-1D41-92A0-B8FD0C7DE859}" destId="{7B00171A-E916-2343-933D-BB1047DE951A}" srcOrd="0" destOrd="0" parTransId="{EE1D599F-C5C0-4F47-84F5-6735A85968C5}" sibTransId="{3D6D0B35-63EA-3D41-A271-012108D099FD}"/>
    <dgm:cxn modelId="{6709A248-B0F8-6643-8927-B0FB20D128D8}" type="presParOf" srcId="{58E9CF84-E4E8-B244-A3F8-1F619ADBD431}" destId="{97D3A57D-0AF9-E14D-871E-60AD81E483F8}" srcOrd="0" destOrd="0" presId="urn:microsoft.com/office/officeart/2005/8/layout/vList5"/>
    <dgm:cxn modelId="{9B78E5F4-0E9F-C84E-8580-97A69CB702B3}" type="presParOf" srcId="{97D3A57D-0AF9-E14D-871E-60AD81E483F8}" destId="{3A26071A-ECB2-E449-AD85-C547DA93894C}" srcOrd="0" destOrd="0" presId="urn:microsoft.com/office/officeart/2005/8/layout/vList5"/>
    <dgm:cxn modelId="{F861E2B9-ED48-6342-8EC2-3CF247B50B99}" type="presParOf" srcId="{97D3A57D-0AF9-E14D-871E-60AD81E483F8}" destId="{3D6BA816-CD99-8C49-BEBA-75305BCB740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727669-A54C-1C47-A66F-E5541EEE20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0EE5E8D6-0098-9744-B641-73659EDF9C97}">
      <dgm:prSet/>
      <dgm:spPr/>
      <dgm:t>
        <a:bodyPr/>
        <a:lstStyle/>
        <a:p>
          <a:r>
            <a:rPr lang="es-CL" dirty="0"/>
            <a:t>COMPLETO, con énfasis en:</a:t>
          </a:r>
        </a:p>
      </dgm:t>
    </dgm:pt>
    <dgm:pt modelId="{6137BC51-C6A6-3245-8B11-521C245DF5A1}" type="parTrans" cxnId="{9B69EBF9-5A12-3147-B31E-F4C9C0E23F2F}">
      <dgm:prSet/>
      <dgm:spPr/>
      <dgm:t>
        <a:bodyPr/>
        <a:lstStyle/>
        <a:p>
          <a:endParaRPr lang="es-ES"/>
        </a:p>
      </dgm:t>
    </dgm:pt>
    <dgm:pt modelId="{651681D2-6430-7D4B-A5AA-451C6EFA2540}" type="sibTrans" cxnId="{9B69EBF9-5A12-3147-B31E-F4C9C0E23F2F}">
      <dgm:prSet/>
      <dgm:spPr/>
      <dgm:t>
        <a:bodyPr/>
        <a:lstStyle/>
        <a:p>
          <a:endParaRPr lang="es-ES"/>
        </a:p>
      </dgm:t>
    </dgm:pt>
    <dgm:pt modelId="{83AAA7A0-55A1-EF42-B652-124E17F60EA9}">
      <dgm:prSet/>
      <dgm:spPr/>
      <dgm:t>
        <a:bodyPr/>
        <a:lstStyle/>
        <a:p>
          <a:r>
            <a:rPr lang="es-CL" dirty="0"/>
            <a:t>Búsqueda dirigida de:</a:t>
          </a:r>
        </a:p>
      </dgm:t>
    </dgm:pt>
    <dgm:pt modelId="{BA6841BE-C453-A24A-B27E-495CD2D3CE7F}" type="parTrans" cxnId="{66741FA0-C65B-4E4A-8F4C-AC19BA5A8B60}">
      <dgm:prSet/>
      <dgm:spPr/>
      <dgm:t>
        <a:bodyPr/>
        <a:lstStyle/>
        <a:p>
          <a:endParaRPr lang="es-ES"/>
        </a:p>
      </dgm:t>
    </dgm:pt>
    <dgm:pt modelId="{F8EFB09A-ECEA-5749-9F91-162B5B0BD96E}" type="sibTrans" cxnId="{66741FA0-C65B-4E4A-8F4C-AC19BA5A8B60}">
      <dgm:prSet/>
      <dgm:spPr/>
      <dgm:t>
        <a:bodyPr/>
        <a:lstStyle/>
        <a:p>
          <a:endParaRPr lang="es-ES"/>
        </a:p>
      </dgm:t>
    </dgm:pt>
    <dgm:pt modelId="{0AEE5659-BCF4-3042-A93D-79D161DE9790}">
      <dgm:prSet/>
      <dgm:spPr/>
      <dgm:t>
        <a:bodyPr/>
        <a:lstStyle/>
        <a:p>
          <a:r>
            <a:rPr lang="es-CL" dirty="0"/>
            <a:t>Nivel de alerta y reactividad</a:t>
          </a:r>
        </a:p>
      </dgm:t>
    </dgm:pt>
    <dgm:pt modelId="{A797D246-C4CB-674D-A65A-E2D4B8F12EA6}" type="parTrans" cxnId="{6391E6E8-C391-604A-9F48-B6B44CEAB64F}">
      <dgm:prSet/>
      <dgm:spPr/>
      <dgm:t>
        <a:bodyPr/>
        <a:lstStyle/>
        <a:p>
          <a:endParaRPr lang="es-ES"/>
        </a:p>
      </dgm:t>
    </dgm:pt>
    <dgm:pt modelId="{BC287421-526D-DF4F-AB48-C2A825C2BDA7}" type="sibTrans" cxnId="{6391E6E8-C391-604A-9F48-B6B44CEAB64F}">
      <dgm:prSet/>
      <dgm:spPr/>
      <dgm:t>
        <a:bodyPr/>
        <a:lstStyle/>
        <a:p>
          <a:endParaRPr lang="es-ES"/>
        </a:p>
      </dgm:t>
    </dgm:pt>
    <dgm:pt modelId="{28CB6D95-B499-3F48-96AE-AE9659FE88C7}">
      <dgm:prSet/>
      <dgm:spPr/>
      <dgm:t>
        <a:bodyPr/>
        <a:lstStyle/>
        <a:p>
          <a:r>
            <a:rPr lang="es-CL" dirty="0"/>
            <a:t>Fosetas (signos de inmovilidad in útero)</a:t>
          </a:r>
        </a:p>
      </dgm:t>
    </dgm:pt>
    <dgm:pt modelId="{AD1B3C22-85B2-454F-AFB5-04195DB21D71}" type="parTrans" cxnId="{5AA280E9-6287-1B45-8386-9091CC71B701}">
      <dgm:prSet/>
      <dgm:spPr/>
      <dgm:t>
        <a:bodyPr/>
        <a:lstStyle/>
        <a:p>
          <a:endParaRPr lang="es-ES"/>
        </a:p>
      </dgm:t>
    </dgm:pt>
    <dgm:pt modelId="{85F71A17-9B75-FC49-83DB-9C6949B4DD09}" type="sibTrans" cxnId="{5AA280E9-6287-1B45-8386-9091CC71B701}">
      <dgm:prSet/>
      <dgm:spPr/>
      <dgm:t>
        <a:bodyPr/>
        <a:lstStyle/>
        <a:p>
          <a:endParaRPr lang="es-ES"/>
        </a:p>
      </dgm:t>
    </dgm:pt>
    <dgm:pt modelId="{8F624FD1-2DF1-E44A-9886-5CEDB0069EC0}">
      <dgm:prSet/>
      <dgm:spPr/>
      <dgm:t>
        <a:bodyPr/>
        <a:lstStyle/>
        <a:p>
          <a:r>
            <a:rPr lang="es-CL" dirty="0"/>
            <a:t>Alteraciones craneofaciales </a:t>
          </a:r>
        </a:p>
      </dgm:t>
    </dgm:pt>
    <dgm:pt modelId="{12423EC3-3704-C442-A7E4-405170C4AA36}" type="parTrans" cxnId="{70B7674D-AA73-7A49-AEEA-312EA1722431}">
      <dgm:prSet/>
      <dgm:spPr/>
      <dgm:t>
        <a:bodyPr/>
        <a:lstStyle/>
        <a:p>
          <a:endParaRPr lang="es-ES"/>
        </a:p>
      </dgm:t>
    </dgm:pt>
    <dgm:pt modelId="{0C706E90-465B-8741-A2BA-23BB73FB14B0}" type="sibTrans" cxnId="{70B7674D-AA73-7A49-AEEA-312EA1722431}">
      <dgm:prSet/>
      <dgm:spPr/>
      <dgm:t>
        <a:bodyPr/>
        <a:lstStyle/>
        <a:p>
          <a:endParaRPr lang="es-ES"/>
        </a:p>
      </dgm:t>
    </dgm:pt>
    <dgm:pt modelId="{C595ED10-97CB-AA43-AF09-26B3210EE88D}">
      <dgm:prSet/>
      <dgm:spPr/>
      <dgm:t>
        <a:bodyPr/>
        <a:lstStyle/>
        <a:p>
          <a:r>
            <a:rPr lang="es-CL" dirty="0"/>
            <a:t>Pterigium y pliegues cutáneos</a:t>
          </a:r>
        </a:p>
      </dgm:t>
    </dgm:pt>
    <dgm:pt modelId="{5E012288-EB52-C14D-AF37-CC0CFA7DF731}" type="parTrans" cxnId="{A87B18EC-1635-4E40-80CE-1B84CAF0F7D7}">
      <dgm:prSet/>
      <dgm:spPr/>
      <dgm:t>
        <a:bodyPr/>
        <a:lstStyle/>
        <a:p>
          <a:endParaRPr lang="es-ES"/>
        </a:p>
      </dgm:t>
    </dgm:pt>
    <dgm:pt modelId="{16B0A587-1624-F44B-8418-8AA113E75876}" type="sibTrans" cxnId="{A87B18EC-1635-4E40-80CE-1B84CAF0F7D7}">
      <dgm:prSet/>
      <dgm:spPr/>
      <dgm:t>
        <a:bodyPr/>
        <a:lstStyle/>
        <a:p>
          <a:endParaRPr lang="es-ES"/>
        </a:p>
      </dgm:t>
    </dgm:pt>
    <dgm:pt modelId="{8C0A7CC9-817A-D841-BB81-D61FB18841D8}">
      <dgm:prSet/>
      <dgm:spPr/>
      <dgm:t>
        <a:bodyPr/>
        <a:lstStyle/>
        <a:p>
          <a:r>
            <a:rPr lang="es-CL" dirty="0"/>
            <a:t>Contracturas, pie equino/cavo/varo/bot</a:t>
          </a:r>
        </a:p>
      </dgm:t>
    </dgm:pt>
    <dgm:pt modelId="{76D0B4C2-1E6E-3042-A01C-177ABAF3F155}" type="parTrans" cxnId="{1F85F9F8-A6AF-8544-9D14-C9E5FF6869C9}">
      <dgm:prSet/>
      <dgm:spPr/>
      <dgm:t>
        <a:bodyPr/>
        <a:lstStyle/>
        <a:p>
          <a:endParaRPr lang="es-ES"/>
        </a:p>
      </dgm:t>
    </dgm:pt>
    <dgm:pt modelId="{9E5FD0B8-A47B-4D44-B00D-13E2D99DF03B}" type="sibTrans" cxnId="{1F85F9F8-A6AF-8544-9D14-C9E5FF6869C9}">
      <dgm:prSet/>
      <dgm:spPr/>
      <dgm:t>
        <a:bodyPr/>
        <a:lstStyle/>
        <a:p>
          <a:endParaRPr lang="es-ES"/>
        </a:p>
      </dgm:t>
    </dgm:pt>
    <dgm:pt modelId="{FDD927A3-40FC-4041-8C98-483B03F94A4E}">
      <dgm:prSet/>
      <dgm:spPr/>
      <dgm:t>
        <a:bodyPr/>
        <a:lstStyle/>
        <a:p>
          <a:r>
            <a:rPr lang="es-CL" dirty="0"/>
            <a:t>Pectus excavatum/carinatum</a:t>
          </a:r>
        </a:p>
      </dgm:t>
    </dgm:pt>
    <dgm:pt modelId="{9D740FB5-DC71-4E48-B864-DC0949F28F9D}" type="parTrans" cxnId="{F015E9A7-B1EA-4F40-B586-2F680C30699E}">
      <dgm:prSet/>
      <dgm:spPr/>
      <dgm:t>
        <a:bodyPr/>
        <a:lstStyle/>
        <a:p>
          <a:endParaRPr lang="es-ES"/>
        </a:p>
      </dgm:t>
    </dgm:pt>
    <dgm:pt modelId="{42219F56-6DB5-4E41-909A-BE00C8113798}" type="sibTrans" cxnId="{F015E9A7-B1EA-4F40-B586-2F680C30699E}">
      <dgm:prSet/>
      <dgm:spPr/>
      <dgm:t>
        <a:bodyPr/>
        <a:lstStyle/>
        <a:p>
          <a:endParaRPr lang="es-ES"/>
        </a:p>
      </dgm:t>
    </dgm:pt>
    <dgm:pt modelId="{A236E0B9-DD5B-354A-BBE7-77B5096D9B4B}">
      <dgm:prSet/>
      <dgm:spPr/>
      <dgm:t>
        <a:bodyPr/>
        <a:lstStyle/>
        <a:p>
          <a:r>
            <a:rPr lang="es-CL" dirty="0"/>
            <a:t>Luxación de caderas</a:t>
          </a:r>
        </a:p>
      </dgm:t>
    </dgm:pt>
    <dgm:pt modelId="{F60D33F9-F9E6-4F4E-A294-287238CE9F26}" type="parTrans" cxnId="{3DF62F80-9417-1341-9F35-F78184C37C97}">
      <dgm:prSet/>
      <dgm:spPr/>
      <dgm:t>
        <a:bodyPr/>
        <a:lstStyle/>
        <a:p>
          <a:endParaRPr lang="es-ES"/>
        </a:p>
      </dgm:t>
    </dgm:pt>
    <dgm:pt modelId="{C9D98B6E-AA6D-BB4D-9F8A-8620277A4BF9}" type="sibTrans" cxnId="{3DF62F80-9417-1341-9F35-F78184C37C97}">
      <dgm:prSet/>
      <dgm:spPr/>
      <dgm:t>
        <a:bodyPr/>
        <a:lstStyle/>
        <a:p>
          <a:endParaRPr lang="es-ES"/>
        </a:p>
      </dgm:t>
    </dgm:pt>
    <dgm:pt modelId="{0205AAF9-B847-A54B-927A-871FF5496210}">
      <dgm:prSet/>
      <dgm:spPr/>
      <dgm:t>
        <a:bodyPr/>
        <a:lstStyle/>
        <a:p>
          <a:r>
            <a:rPr lang="es-CL" dirty="0"/>
            <a:t>Escoliosis</a:t>
          </a:r>
        </a:p>
      </dgm:t>
    </dgm:pt>
    <dgm:pt modelId="{C99329F2-7E63-7E46-84AB-89D1E35CA11A}" type="parTrans" cxnId="{F1F81B99-0BE1-C947-B272-5FCF3A37204B}">
      <dgm:prSet/>
      <dgm:spPr/>
      <dgm:t>
        <a:bodyPr/>
        <a:lstStyle/>
        <a:p>
          <a:endParaRPr lang="es-ES"/>
        </a:p>
      </dgm:t>
    </dgm:pt>
    <dgm:pt modelId="{5F499123-7CFA-F34A-9573-2BF2780F76C1}" type="sibTrans" cxnId="{F1F81B99-0BE1-C947-B272-5FCF3A37204B}">
      <dgm:prSet/>
      <dgm:spPr/>
      <dgm:t>
        <a:bodyPr/>
        <a:lstStyle/>
        <a:p>
          <a:endParaRPr lang="es-ES"/>
        </a:p>
      </dgm:t>
    </dgm:pt>
    <dgm:pt modelId="{EF6FDC91-24FA-4345-943E-A51CF1DD7BE5}">
      <dgm:prSet/>
      <dgm:spPr/>
      <dgm:t>
        <a:bodyPr/>
        <a:lstStyle/>
        <a:p>
          <a:r>
            <a:rPr lang="es-CL" dirty="0"/>
            <a:t>Malformaciones</a:t>
          </a:r>
        </a:p>
      </dgm:t>
    </dgm:pt>
    <dgm:pt modelId="{BC82BB6C-939B-A349-9C9B-BD78E0A8BD3E}" type="parTrans" cxnId="{97F6E0F7-4AF4-7B46-BAC0-BF61E2132F42}">
      <dgm:prSet/>
      <dgm:spPr/>
      <dgm:t>
        <a:bodyPr/>
        <a:lstStyle/>
        <a:p>
          <a:endParaRPr lang="es-ES"/>
        </a:p>
      </dgm:t>
    </dgm:pt>
    <dgm:pt modelId="{12C902BA-E702-7E43-8E91-EA2DA972F1BB}" type="sibTrans" cxnId="{97F6E0F7-4AF4-7B46-BAC0-BF61E2132F42}">
      <dgm:prSet/>
      <dgm:spPr/>
      <dgm:t>
        <a:bodyPr/>
        <a:lstStyle/>
        <a:p>
          <a:endParaRPr lang="es-ES"/>
        </a:p>
      </dgm:t>
    </dgm:pt>
    <dgm:pt modelId="{7BDE999D-263B-CD49-ABFB-B06853E79BB0}">
      <dgm:prSet/>
      <dgm:spPr/>
      <dgm:t>
        <a:bodyPr/>
        <a:lstStyle/>
        <a:p>
          <a:r>
            <a:rPr lang="es-CL" dirty="0"/>
            <a:t>Compromiso de otros sistemas</a:t>
          </a:r>
        </a:p>
      </dgm:t>
    </dgm:pt>
    <dgm:pt modelId="{FF759CF6-A85C-0244-B83D-B72BF255B9F6}" type="parTrans" cxnId="{11906928-7929-AB47-BD62-AC38C722EC81}">
      <dgm:prSet/>
      <dgm:spPr/>
      <dgm:t>
        <a:bodyPr/>
        <a:lstStyle/>
        <a:p>
          <a:endParaRPr lang="es-ES"/>
        </a:p>
      </dgm:t>
    </dgm:pt>
    <dgm:pt modelId="{4F70144E-5517-1348-A260-F875CB2C11B0}" type="sibTrans" cxnId="{11906928-7929-AB47-BD62-AC38C722EC81}">
      <dgm:prSet/>
      <dgm:spPr/>
      <dgm:t>
        <a:bodyPr/>
        <a:lstStyle/>
        <a:p>
          <a:endParaRPr lang="es-ES"/>
        </a:p>
      </dgm:t>
    </dgm:pt>
    <dgm:pt modelId="{B643AD38-DFCB-C34B-A9F5-A626DD65B61A}">
      <dgm:prSet/>
      <dgm:spPr/>
      <dgm:t>
        <a:bodyPr/>
        <a:lstStyle/>
        <a:p>
          <a:r>
            <a:rPr lang="es-CL" dirty="0"/>
            <a:t>Fuerza y trofismo muscular</a:t>
          </a:r>
        </a:p>
      </dgm:t>
    </dgm:pt>
    <dgm:pt modelId="{957C95C7-20CF-F245-A34B-D37A7FBFD516}" type="parTrans" cxnId="{DA381319-030E-7540-A539-52451AE536DF}">
      <dgm:prSet/>
      <dgm:spPr/>
      <dgm:t>
        <a:bodyPr/>
        <a:lstStyle/>
        <a:p>
          <a:endParaRPr lang="es-ES"/>
        </a:p>
      </dgm:t>
    </dgm:pt>
    <dgm:pt modelId="{D11DB4B0-344C-1443-9687-C9B960C5CDA8}" type="sibTrans" cxnId="{DA381319-030E-7540-A539-52451AE536DF}">
      <dgm:prSet/>
      <dgm:spPr/>
      <dgm:t>
        <a:bodyPr/>
        <a:lstStyle/>
        <a:p>
          <a:endParaRPr lang="es-ES"/>
        </a:p>
      </dgm:t>
    </dgm:pt>
    <dgm:pt modelId="{94771457-6435-154C-8658-9C5E09E89670}">
      <dgm:prSet/>
      <dgm:spPr/>
      <dgm:t>
        <a:bodyPr/>
        <a:lstStyle/>
        <a:p>
          <a:r>
            <a:rPr lang="es-CL" dirty="0"/>
            <a:t>Tono muscular</a:t>
          </a:r>
        </a:p>
      </dgm:t>
    </dgm:pt>
    <dgm:pt modelId="{94DF5F5A-7006-5148-BA8C-B60368E38868}" type="parTrans" cxnId="{3B6BD6EC-DFF4-5141-88CB-685CB328A906}">
      <dgm:prSet/>
      <dgm:spPr/>
      <dgm:t>
        <a:bodyPr/>
        <a:lstStyle/>
        <a:p>
          <a:endParaRPr lang="es-ES"/>
        </a:p>
      </dgm:t>
    </dgm:pt>
    <dgm:pt modelId="{0ABFE669-CDFA-8040-A53A-801628D53420}" type="sibTrans" cxnId="{3B6BD6EC-DFF4-5141-88CB-685CB328A906}">
      <dgm:prSet/>
      <dgm:spPr/>
      <dgm:t>
        <a:bodyPr/>
        <a:lstStyle/>
        <a:p>
          <a:endParaRPr lang="es-ES"/>
        </a:p>
      </dgm:t>
    </dgm:pt>
    <dgm:pt modelId="{AD931FEF-EB1A-B94B-A836-EAB1AD4287BA}">
      <dgm:prSet/>
      <dgm:spPr/>
      <dgm:t>
        <a:bodyPr/>
        <a:lstStyle/>
        <a:p>
          <a:r>
            <a:rPr lang="es-CL" dirty="0"/>
            <a:t>Reflejos osteotendíneos</a:t>
          </a:r>
        </a:p>
      </dgm:t>
    </dgm:pt>
    <dgm:pt modelId="{AE1D086E-AD84-BE4B-B315-97A036D86448}" type="parTrans" cxnId="{3529FFDE-41A5-7B45-A4B1-FB0EA34BED5D}">
      <dgm:prSet/>
      <dgm:spPr/>
      <dgm:t>
        <a:bodyPr/>
        <a:lstStyle/>
        <a:p>
          <a:endParaRPr lang="es-ES"/>
        </a:p>
      </dgm:t>
    </dgm:pt>
    <dgm:pt modelId="{A1F30124-6E66-ED4C-BB5D-EE4C50776861}" type="sibTrans" cxnId="{3529FFDE-41A5-7B45-A4B1-FB0EA34BED5D}">
      <dgm:prSet/>
      <dgm:spPr/>
      <dgm:t>
        <a:bodyPr/>
        <a:lstStyle/>
        <a:p>
          <a:endParaRPr lang="es-ES"/>
        </a:p>
      </dgm:t>
    </dgm:pt>
    <dgm:pt modelId="{D6996224-C806-7242-98E4-623A28806455}">
      <dgm:prSet/>
      <dgm:spPr/>
      <dgm:t>
        <a:bodyPr/>
        <a:lstStyle/>
        <a:p>
          <a:r>
            <a:rPr lang="es-CL" dirty="0"/>
            <a:t>Anormalidades sensitivas</a:t>
          </a:r>
        </a:p>
      </dgm:t>
    </dgm:pt>
    <dgm:pt modelId="{6B5DD161-5154-5F4C-A2C7-307383B1EAD0}" type="parTrans" cxnId="{EC84C83A-E7E5-0B42-A1D7-AA39F3CCCC00}">
      <dgm:prSet/>
      <dgm:spPr/>
      <dgm:t>
        <a:bodyPr/>
        <a:lstStyle/>
        <a:p>
          <a:endParaRPr lang="es-ES"/>
        </a:p>
      </dgm:t>
    </dgm:pt>
    <dgm:pt modelId="{5222C0CC-416E-C249-AD38-C9684CDBDF7B}" type="sibTrans" cxnId="{EC84C83A-E7E5-0B42-A1D7-AA39F3CCCC00}">
      <dgm:prSet/>
      <dgm:spPr/>
      <dgm:t>
        <a:bodyPr/>
        <a:lstStyle/>
        <a:p>
          <a:endParaRPr lang="es-ES"/>
        </a:p>
      </dgm:t>
    </dgm:pt>
    <dgm:pt modelId="{7CB7854E-6EF8-A54E-851D-B2426B9225F1}" type="pres">
      <dgm:prSet presAssocID="{23727669-A54C-1C47-A66F-E5541EEE209D}" presName="linear" presStyleCnt="0">
        <dgm:presLayoutVars>
          <dgm:dir/>
          <dgm:animLvl val="lvl"/>
          <dgm:resizeHandles val="exact"/>
        </dgm:presLayoutVars>
      </dgm:prSet>
      <dgm:spPr/>
    </dgm:pt>
    <dgm:pt modelId="{CFE969C9-90DA-1443-835E-BC478E43C32B}" type="pres">
      <dgm:prSet presAssocID="{0EE5E8D6-0098-9744-B641-73659EDF9C97}" presName="parentLin" presStyleCnt="0"/>
      <dgm:spPr/>
    </dgm:pt>
    <dgm:pt modelId="{3CCBD084-05BD-374E-9DE6-5E00D7C73CFE}" type="pres">
      <dgm:prSet presAssocID="{0EE5E8D6-0098-9744-B641-73659EDF9C97}" presName="parentLeftMargin" presStyleLbl="node1" presStyleIdx="0" presStyleCnt="2"/>
      <dgm:spPr/>
    </dgm:pt>
    <dgm:pt modelId="{93017A77-A41F-7341-A99A-CBBE26E0B946}" type="pres">
      <dgm:prSet presAssocID="{0EE5E8D6-0098-9744-B641-73659EDF9C97}" presName="parentText" presStyleLbl="node1" presStyleIdx="0" presStyleCnt="2">
        <dgm:presLayoutVars>
          <dgm:chMax val="0"/>
          <dgm:bulletEnabled val="1"/>
        </dgm:presLayoutVars>
      </dgm:prSet>
      <dgm:spPr/>
    </dgm:pt>
    <dgm:pt modelId="{0622575C-A2D8-9040-924B-08C7BC18A9CB}" type="pres">
      <dgm:prSet presAssocID="{0EE5E8D6-0098-9744-B641-73659EDF9C97}" presName="negativeSpace" presStyleCnt="0"/>
      <dgm:spPr/>
    </dgm:pt>
    <dgm:pt modelId="{C7A978E6-1FEC-8140-916F-1B5E7B250D78}" type="pres">
      <dgm:prSet presAssocID="{0EE5E8D6-0098-9744-B641-73659EDF9C97}" presName="childText" presStyleLbl="conFgAcc1" presStyleIdx="0" presStyleCnt="2">
        <dgm:presLayoutVars>
          <dgm:bulletEnabled val="1"/>
        </dgm:presLayoutVars>
      </dgm:prSet>
      <dgm:spPr/>
    </dgm:pt>
    <dgm:pt modelId="{A3B08DF0-9BA4-CD40-A13F-710BBB33376E}" type="pres">
      <dgm:prSet presAssocID="{651681D2-6430-7D4B-A5AA-451C6EFA2540}" presName="spaceBetweenRectangles" presStyleCnt="0"/>
      <dgm:spPr/>
    </dgm:pt>
    <dgm:pt modelId="{3CA3936B-6FA2-6846-9C9C-2867B7471540}" type="pres">
      <dgm:prSet presAssocID="{83AAA7A0-55A1-EF42-B652-124E17F60EA9}" presName="parentLin" presStyleCnt="0"/>
      <dgm:spPr/>
    </dgm:pt>
    <dgm:pt modelId="{FC3EF4DB-A035-5C43-8550-134927B0FEC5}" type="pres">
      <dgm:prSet presAssocID="{83AAA7A0-55A1-EF42-B652-124E17F60EA9}" presName="parentLeftMargin" presStyleLbl="node1" presStyleIdx="0" presStyleCnt="2"/>
      <dgm:spPr/>
    </dgm:pt>
    <dgm:pt modelId="{E1839BB8-CB18-4F46-B54E-45E531A12B51}" type="pres">
      <dgm:prSet presAssocID="{83AAA7A0-55A1-EF42-B652-124E17F60EA9}" presName="parentText" presStyleLbl="node1" presStyleIdx="1" presStyleCnt="2">
        <dgm:presLayoutVars>
          <dgm:chMax val="0"/>
          <dgm:bulletEnabled val="1"/>
        </dgm:presLayoutVars>
      </dgm:prSet>
      <dgm:spPr/>
    </dgm:pt>
    <dgm:pt modelId="{8B4D4967-4358-CA47-B054-DB776DDC569C}" type="pres">
      <dgm:prSet presAssocID="{83AAA7A0-55A1-EF42-B652-124E17F60EA9}" presName="negativeSpace" presStyleCnt="0"/>
      <dgm:spPr/>
    </dgm:pt>
    <dgm:pt modelId="{6BD5B9FB-97D2-514A-99DC-A10F416E60C5}" type="pres">
      <dgm:prSet presAssocID="{83AAA7A0-55A1-EF42-B652-124E17F60EA9}" presName="childText" presStyleLbl="conFgAcc1" presStyleIdx="1" presStyleCnt="2">
        <dgm:presLayoutVars>
          <dgm:bulletEnabled val="1"/>
        </dgm:presLayoutVars>
      </dgm:prSet>
      <dgm:spPr/>
    </dgm:pt>
  </dgm:ptLst>
  <dgm:cxnLst>
    <dgm:cxn modelId="{9771E90B-8A67-374A-80F3-8297A71E1959}" type="presOf" srcId="{A236E0B9-DD5B-354A-BBE7-77B5096D9B4B}" destId="{6BD5B9FB-97D2-514A-99DC-A10F416E60C5}" srcOrd="0" destOrd="5" presId="urn:microsoft.com/office/officeart/2005/8/layout/list1"/>
    <dgm:cxn modelId="{DA381319-030E-7540-A539-52451AE536DF}" srcId="{0EE5E8D6-0098-9744-B641-73659EDF9C97}" destId="{B643AD38-DFCB-C34B-A9F5-A626DD65B61A}" srcOrd="1" destOrd="0" parTransId="{957C95C7-20CF-F245-A34B-D37A7FBFD516}" sibTransId="{D11DB4B0-344C-1443-9687-C9B960C5CDA8}"/>
    <dgm:cxn modelId="{11906928-7929-AB47-BD62-AC38C722EC81}" srcId="{83AAA7A0-55A1-EF42-B652-124E17F60EA9}" destId="{7BDE999D-263B-CD49-ABFB-B06853E79BB0}" srcOrd="8" destOrd="0" parTransId="{FF759CF6-A85C-0244-B83D-B72BF255B9F6}" sibTransId="{4F70144E-5517-1348-A260-F875CB2C11B0}"/>
    <dgm:cxn modelId="{CB2AAC30-0A42-F041-949A-AE823D934727}" type="presOf" srcId="{7BDE999D-263B-CD49-ABFB-B06853E79BB0}" destId="{6BD5B9FB-97D2-514A-99DC-A10F416E60C5}" srcOrd="0" destOrd="8" presId="urn:microsoft.com/office/officeart/2005/8/layout/list1"/>
    <dgm:cxn modelId="{CB73E034-20F0-AC49-98B4-09D9B213915C}" type="presOf" srcId="{AD931FEF-EB1A-B94B-A836-EAB1AD4287BA}" destId="{C7A978E6-1FEC-8140-916F-1B5E7B250D78}" srcOrd="0" destOrd="3" presId="urn:microsoft.com/office/officeart/2005/8/layout/list1"/>
    <dgm:cxn modelId="{EC84C83A-E7E5-0B42-A1D7-AA39F3CCCC00}" srcId="{0EE5E8D6-0098-9744-B641-73659EDF9C97}" destId="{D6996224-C806-7242-98E4-623A28806455}" srcOrd="4" destOrd="0" parTransId="{6B5DD161-5154-5F4C-A2C7-307383B1EAD0}" sibTransId="{5222C0CC-416E-C249-AD38-C9684CDBDF7B}"/>
    <dgm:cxn modelId="{D60E645E-9A8E-5744-9C6E-93636FD8BD9E}" type="presOf" srcId="{83AAA7A0-55A1-EF42-B652-124E17F60EA9}" destId="{E1839BB8-CB18-4F46-B54E-45E531A12B51}" srcOrd="1" destOrd="0" presId="urn:microsoft.com/office/officeart/2005/8/layout/list1"/>
    <dgm:cxn modelId="{A2B7A367-87CC-1C40-9F99-A530EEAA81D7}" type="presOf" srcId="{0AEE5659-BCF4-3042-A93D-79D161DE9790}" destId="{C7A978E6-1FEC-8140-916F-1B5E7B250D78}" srcOrd="0" destOrd="0" presId="urn:microsoft.com/office/officeart/2005/8/layout/list1"/>
    <dgm:cxn modelId="{70B7674D-AA73-7A49-AEEA-312EA1722431}" srcId="{83AAA7A0-55A1-EF42-B652-124E17F60EA9}" destId="{8F624FD1-2DF1-E44A-9886-5CEDB0069EC0}" srcOrd="2" destOrd="0" parTransId="{12423EC3-3704-C442-A7E4-405170C4AA36}" sibTransId="{0C706E90-465B-8741-A2BA-23BB73FB14B0}"/>
    <dgm:cxn modelId="{D4425251-C799-7946-BAD5-311DFD0174C4}" type="presOf" srcId="{EF6FDC91-24FA-4345-943E-A51CF1DD7BE5}" destId="{6BD5B9FB-97D2-514A-99DC-A10F416E60C5}" srcOrd="0" destOrd="7" presId="urn:microsoft.com/office/officeart/2005/8/layout/list1"/>
    <dgm:cxn modelId="{BB09FC52-6EEF-0340-BF3C-B1E5E801D49C}" type="presOf" srcId="{8F624FD1-2DF1-E44A-9886-5CEDB0069EC0}" destId="{6BD5B9FB-97D2-514A-99DC-A10F416E60C5}" srcOrd="0" destOrd="2" presId="urn:microsoft.com/office/officeart/2005/8/layout/list1"/>
    <dgm:cxn modelId="{BB1FC877-0312-1046-B1F2-90892AD2612C}" type="presOf" srcId="{83AAA7A0-55A1-EF42-B652-124E17F60EA9}" destId="{FC3EF4DB-A035-5C43-8550-134927B0FEC5}" srcOrd="0" destOrd="0" presId="urn:microsoft.com/office/officeart/2005/8/layout/list1"/>
    <dgm:cxn modelId="{CECC047E-3FBB-F147-B322-CE5117307C3F}" type="presOf" srcId="{0205AAF9-B847-A54B-927A-871FF5496210}" destId="{6BD5B9FB-97D2-514A-99DC-A10F416E60C5}" srcOrd="0" destOrd="6" presId="urn:microsoft.com/office/officeart/2005/8/layout/list1"/>
    <dgm:cxn modelId="{3DF62F80-9417-1341-9F35-F78184C37C97}" srcId="{83AAA7A0-55A1-EF42-B652-124E17F60EA9}" destId="{A236E0B9-DD5B-354A-BBE7-77B5096D9B4B}" srcOrd="5" destOrd="0" parTransId="{F60D33F9-F9E6-4F4E-A294-287238CE9F26}" sibTransId="{C9D98B6E-AA6D-BB4D-9F8A-8620277A4BF9}"/>
    <dgm:cxn modelId="{BEE0F280-57CB-4C49-9BB2-6810FA148D38}" type="presOf" srcId="{C595ED10-97CB-AA43-AF09-26B3210EE88D}" destId="{6BD5B9FB-97D2-514A-99DC-A10F416E60C5}" srcOrd="0" destOrd="3" presId="urn:microsoft.com/office/officeart/2005/8/layout/list1"/>
    <dgm:cxn modelId="{F1F81B99-0BE1-C947-B272-5FCF3A37204B}" srcId="{83AAA7A0-55A1-EF42-B652-124E17F60EA9}" destId="{0205AAF9-B847-A54B-927A-871FF5496210}" srcOrd="6" destOrd="0" parTransId="{C99329F2-7E63-7E46-84AB-89D1E35CA11A}" sibTransId="{5F499123-7CFA-F34A-9573-2BF2780F76C1}"/>
    <dgm:cxn modelId="{5445BD9C-F975-2B48-8896-B598616D8203}" type="presOf" srcId="{23727669-A54C-1C47-A66F-E5541EEE209D}" destId="{7CB7854E-6EF8-A54E-851D-B2426B9225F1}" srcOrd="0" destOrd="0" presId="urn:microsoft.com/office/officeart/2005/8/layout/list1"/>
    <dgm:cxn modelId="{4D822C9F-F429-F743-97EA-4AB7A83A9360}" type="presOf" srcId="{94771457-6435-154C-8658-9C5E09E89670}" destId="{C7A978E6-1FEC-8140-916F-1B5E7B250D78}" srcOrd="0" destOrd="2" presId="urn:microsoft.com/office/officeart/2005/8/layout/list1"/>
    <dgm:cxn modelId="{66741FA0-C65B-4E4A-8F4C-AC19BA5A8B60}" srcId="{23727669-A54C-1C47-A66F-E5541EEE209D}" destId="{83AAA7A0-55A1-EF42-B652-124E17F60EA9}" srcOrd="1" destOrd="0" parTransId="{BA6841BE-C453-A24A-B27E-495CD2D3CE7F}" sibTransId="{F8EFB09A-ECEA-5749-9F91-162B5B0BD96E}"/>
    <dgm:cxn modelId="{F015E9A7-B1EA-4F40-B586-2F680C30699E}" srcId="{83AAA7A0-55A1-EF42-B652-124E17F60EA9}" destId="{FDD927A3-40FC-4041-8C98-483B03F94A4E}" srcOrd="4" destOrd="0" parTransId="{9D740FB5-DC71-4E48-B864-DC0949F28F9D}" sibTransId="{42219F56-6DB5-4E41-909A-BE00C8113798}"/>
    <dgm:cxn modelId="{8C1C28B3-BDDD-5D42-B0E3-5FCD451DE740}" type="presOf" srcId="{B643AD38-DFCB-C34B-A9F5-A626DD65B61A}" destId="{C7A978E6-1FEC-8140-916F-1B5E7B250D78}" srcOrd="0" destOrd="1" presId="urn:microsoft.com/office/officeart/2005/8/layout/list1"/>
    <dgm:cxn modelId="{CD48C8B7-7BC7-E648-B0AD-CE03F518081D}" type="presOf" srcId="{0EE5E8D6-0098-9744-B641-73659EDF9C97}" destId="{3CCBD084-05BD-374E-9DE6-5E00D7C73CFE}" srcOrd="0" destOrd="0" presId="urn:microsoft.com/office/officeart/2005/8/layout/list1"/>
    <dgm:cxn modelId="{3529FFDE-41A5-7B45-A4B1-FB0EA34BED5D}" srcId="{0EE5E8D6-0098-9744-B641-73659EDF9C97}" destId="{AD931FEF-EB1A-B94B-A836-EAB1AD4287BA}" srcOrd="3" destOrd="0" parTransId="{AE1D086E-AD84-BE4B-B315-97A036D86448}" sibTransId="{A1F30124-6E66-ED4C-BB5D-EE4C50776861}"/>
    <dgm:cxn modelId="{462451E3-DF8A-7848-99E3-4671FF354810}" type="presOf" srcId="{0EE5E8D6-0098-9744-B641-73659EDF9C97}" destId="{93017A77-A41F-7341-A99A-CBBE26E0B946}" srcOrd="1" destOrd="0" presId="urn:microsoft.com/office/officeart/2005/8/layout/list1"/>
    <dgm:cxn modelId="{6391E6E8-C391-604A-9F48-B6B44CEAB64F}" srcId="{0EE5E8D6-0098-9744-B641-73659EDF9C97}" destId="{0AEE5659-BCF4-3042-A93D-79D161DE9790}" srcOrd="0" destOrd="0" parTransId="{A797D246-C4CB-674D-A65A-E2D4B8F12EA6}" sibTransId="{BC287421-526D-DF4F-AB48-C2A825C2BDA7}"/>
    <dgm:cxn modelId="{5AA280E9-6287-1B45-8386-9091CC71B701}" srcId="{83AAA7A0-55A1-EF42-B652-124E17F60EA9}" destId="{28CB6D95-B499-3F48-96AE-AE9659FE88C7}" srcOrd="0" destOrd="0" parTransId="{AD1B3C22-85B2-454F-AFB5-04195DB21D71}" sibTransId="{85F71A17-9B75-FC49-83DB-9C6949B4DD09}"/>
    <dgm:cxn modelId="{A87B18EC-1635-4E40-80CE-1B84CAF0F7D7}" srcId="{83AAA7A0-55A1-EF42-B652-124E17F60EA9}" destId="{C595ED10-97CB-AA43-AF09-26B3210EE88D}" srcOrd="3" destOrd="0" parTransId="{5E012288-EB52-C14D-AF37-CC0CFA7DF731}" sibTransId="{16B0A587-1624-F44B-8418-8AA113E75876}"/>
    <dgm:cxn modelId="{3B6BD6EC-DFF4-5141-88CB-685CB328A906}" srcId="{0EE5E8D6-0098-9744-B641-73659EDF9C97}" destId="{94771457-6435-154C-8658-9C5E09E89670}" srcOrd="2" destOrd="0" parTransId="{94DF5F5A-7006-5148-BA8C-B60368E38868}" sibTransId="{0ABFE669-CDFA-8040-A53A-801628D53420}"/>
    <dgm:cxn modelId="{83E6DFF2-63A4-6B4A-8225-0E679A13D856}" type="presOf" srcId="{FDD927A3-40FC-4041-8C98-483B03F94A4E}" destId="{6BD5B9FB-97D2-514A-99DC-A10F416E60C5}" srcOrd="0" destOrd="4" presId="urn:microsoft.com/office/officeart/2005/8/layout/list1"/>
    <dgm:cxn modelId="{BBD540F3-D762-0A43-80E3-AED17547E867}" type="presOf" srcId="{8C0A7CC9-817A-D841-BB81-D61FB18841D8}" destId="{6BD5B9FB-97D2-514A-99DC-A10F416E60C5}" srcOrd="0" destOrd="1" presId="urn:microsoft.com/office/officeart/2005/8/layout/list1"/>
    <dgm:cxn modelId="{97F6E0F7-4AF4-7B46-BAC0-BF61E2132F42}" srcId="{83AAA7A0-55A1-EF42-B652-124E17F60EA9}" destId="{EF6FDC91-24FA-4345-943E-A51CF1DD7BE5}" srcOrd="7" destOrd="0" parTransId="{BC82BB6C-939B-A349-9C9B-BD78E0A8BD3E}" sibTransId="{12C902BA-E702-7E43-8E91-EA2DA972F1BB}"/>
    <dgm:cxn modelId="{1F85F9F8-A6AF-8544-9D14-C9E5FF6869C9}" srcId="{83AAA7A0-55A1-EF42-B652-124E17F60EA9}" destId="{8C0A7CC9-817A-D841-BB81-D61FB18841D8}" srcOrd="1" destOrd="0" parTransId="{76D0B4C2-1E6E-3042-A01C-177ABAF3F155}" sibTransId="{9E5FD0B8-A47B-4D44-B00D-13E2D99DF03B}"/>
    <dgm:cxn modelId="{9B69EBF9-5A12-3147-B31E-F4C9C0E23F2F}" srcId="{23727669-A54C-1C47-A66F-E5541EEE209D}" destId="{0EE5E8D6-0098-9744-B641-73659EDF9C97}" srcOrd="0" destOrd="0" parTransId="{6137BC51-C6A6-3245-8B11-521C245DF5A1}" sibTransId="{651681D2-6430-7D4B-A5AA-451C6EFA2540}"/>
    <dgm:cxn modelId="{501706FA-7853-D44D-9AF3-BF30CE1F30B5}" type="presOf" srcId="{28CB6D95-B499-3F48-96AE-AE9659FE88C7}" destId="{6BD5B9FB-97D2-514A-99DC-A10F416E60C5}" srcOrd="0" destOrd="0" presId="urn:microsoft.com/office/officeart/2005/8/layout/list1"/>
    <dgm:cxn modelId="{4664ABFF-5E56-7A4E-B71C-ABC53EB6FF19}" type="presOf" srcId="{D6996224-C806-7242-98E4-623A28806455}" destId="{C7A978E6-1FEC-8140-916F-1B5E7B250D78}" srcOrd="0" destOrd="4" presId="urn:microsoft.com/office/officeart/2005/8/layout/list1"/>
    <dgm:cxn modelId="{61C04A36-D59A-9845-B481-4D27A9A4BA97}" type="presParOf" srcId="{7CB7854E-6EF8-A54E-851D-B2426B9225F1}" destId="{CFE969C9-90DA-1443-835E-BC478E43C32B}" srcOrd="0" destOrd="0" presId="urn:microsoft.com/office/officeart/2005/8/layout/list1"/>
    <dgm:cxn modelId="{A6FDB4F8-4396-594A-9660-411D952ABA10}" type="presParOf" srcId="{CFE969C9-90DA-1443-835E-BC478E43C32B}" destId="{3CCBD084-05BD-374E-9DE6-5E00D7C73CFE}" srcOrd="0" destOrd="0" presId="urn:microsoft.com/office/officeart/2005/8/layout/list1"/>
    <dgm:cxn modelId="{1A19B2A9-2592-CA45-8CEC-15151185FD99}" type="presParOf" srcId="{CFE969C9-90DA-1443-835E-BC478E43C32B}" destId="{93017A77-A41F-7341-A99A-CBBE26E0B946}" srcOrd="1" destOrd="0" presId="urn:microsoft.com/office/officeart/2005/8/layout/list1"/>
    <dgm:cxn modelId="{65E37CA4-5D1D-2E43-BD31-6FEEF1B0BF52}" type="presParOf" srcId="{7CB7854E-6EF8-A54E-851D-B2426B9225F1}" destId="{0622575C-A2D8-9040-924B-08C7BC18A9CB}" srcOrd="1" destOrd="0" presId="urn:microsoft.com/office/officeart/2005/8/layout/list1"/>
    <dgm:cxn modelId="{AF9F89E7-2655-F34D-8191-D1E2E9E14394}" type="presParOf" srcId="{7CB7854E-6EF8-A54E-851D-B2426B9225F1}" destId="{C7A978E6-1FEC-8140-916F-1B5E7B250D78}" srcOrd="2" destOrd="0" presId="urn:microsoft.com/office/officeart/2005/8/layout/list1"/>
    <dgm:cxn modelId="{FA8B8919-A6E1-D242-A78E-D7BCB41C9DB4}" type="presParOf" srcId="{7CB7854E-6EF8-A54E-851D-B2426B9225F1}" destId="{A3B08DF0-9BA4-CD40-A13F-710BBB33376E}" srcOrd="3" destOrd="0" presId="urn:microsoft.com/office/officeart/2005/8/layout/list1"/>
    <dgm:cxn modelId="{9BAA0552-13DD-D347-AC22-167D12CE6CC1}" type="presParOf" srcId="{7CB7854E-6EF8-A54E-851D-B2426B9225F1}" destId="{3CA3936B-6FA2-6846-9C9C-2867B7471540}" srcOrd="4" destOrd="0" presId="urn:microsoft.com/office/officeart/2005/8/layout/list1"/>
    <dgm:cxn modelId="{D8050951-8A0B-4743-A9BA-D3B2E8060299}" type="presParOf" srcId="{3CA3936B-6FA2-6846-9C9C-2867B7471540}" destId="{FC3EF4DB-A035-5C43-8550-134927B0FEC5}" srcOrd="0" destOrd="0" presId="urn:microsoft.com/office/officeart/2005/8/layout/list1"/>
    <dgm:cxn modelId="{34E87AB3-6AE8-774B-8D8C-6CEB75C0660E}" type="presParOf" srcId="{3CA3936B-6FA2-6846-9C9C-2867B7471540}" destId="{E1839BB8-CB18-4F46-B54E-45E531A12B51}" srcOrd="1" destOrd="0" presId="urn:microsoft.com/office/officeart/2005/8/layout/list1"/>
    <dgm:cxn modelId="{458006A2-63E3-184E-87B5-0F9F8D7695C4}" type="presParOf" srcId="{7CB7854E-6EF8-A54E-851D-B2426B9225F1}" destId="{8B4D4967-4358-CA47-B054-DB776DDC569C}" srcOrd="5" destOrd="0" presId="urn:microsoft.com/office/officeart/2005/8/layout/list1"/>
    <dgm:cxn modelId="{F2B634AB-534A-AD41-A075-80710260D8D7}" type="presParOf" srcId="{7CB7854E-6EF8-A54E-851D-B2426B9225F1}" destId="{6BD5B9FB-97D2-514A-99DC-A10F416E60C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E8C399-1E44-D945-8EAA-21C84EEBEE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D6BA0B0-88B3-9F48-875A-9B2CBB70696D}">
      <dgm:prSet/>
      <dgm:spPr/>
      <dgm:t>
        <a:bodyPr/>
        <a:lstStyle/>
        <a:p>
          <a:r>
            <a:rPr lang="es-CL" dirty="0"/>
            <a:t>Evento hipóxico o isquémico antes o durante el parto, </a:t>
          </a:r>
          <a:r>
            <a:rPr lang="es-CL" dirty="0" err="1"/>
            <a:t>ej</a:t>
          </a:r>
          <a:r>
            <a:rPr lang="es-CL" dirty="0"/>
            <a:t>: desprendimiento de placenta, ruptura uterina, prolapso de cordón</a:t>
          </a:r>
        </a:p>
      </dgm:t>
    </dgm:pt>
    <dgm:pt modelId="{6E6EE1D2-89C5-2E4D-9C8E-52BE75E106DE}" type="parTrans" cxnId="{1859185E-DCCE-D642-8D08-DF80D89B812D}">
      <dgm:prSet/>
      <dgm:spPr/>
      <dgm:t>
        <a:bodyPr/>
        <a:lstStyle/>
        <a:p>
          <a:endParaRPr lang="es-ES"/>
        </a:p>
      </dgm:t>
    </dgm:pt>
    <dgm:pt modelId="{93C02A05-496E-1048-90BE-DD1D7BE930D8}" type="sibTrans" cxnId="{1859185E-DCCE-D642-8D08-DF80D89B812D}">
      <dgm:prSet/>
      <dgm:spPr/>
      <dgm:t>
        <a:bodyPr/>
        <a:lstStyle/>
        <a:p>
          <a:endParaRPr lang="es-ES"/>
        </a:p>
      </dgm:t>
    </dgm:pt>
    <dgm:pt modelId="{35E2B443-67C7-B148-B83A-327F300E371D}">
      <dgm:prSet/>
      <dgm:spPr/>
      <dgm:t>
        <a:bodyPr/>
        <a:lstStyle/>
        <a:p>
          <a:r>
            <a:rPr lang="es-CL"/>
            <a:t>Alteración del monitoreo fetal periparto o intraparto</a:t>
          </a:r>
        </a:p>
      </dgm:t>
    </dgm:pt>
    <dgm:pt modelId="{5127B34A-B0AC-224E-B323-2DE8BA6411D3}" type="parTrans" cxnId="{6042ACE0-11E5-A746-ADD6-99BCB61827B7}">
      <dgm:prSet/>
      <dgm:spPr/>
      <dgm:t>
        <a:bodyPr/>
        <a:lstStyle/>
        <a:p>
          <a:endParaRPr lang="es-ES"/>
        </a:p>
      </dgm:t>
    </dgm:pt>
    <dgm:pt modelId="{7AEBB161-1A12-D743-99EF-0F86F0F2D5A6}" type="sibTrans" cxnId="{6042ACE0-11E5-A746-ADD6-99BCB61827B7}">
      <dgm:prSet/>
      <dgm:spPr/>
      <dgm:t>
        <a:bodyPr/>
        <a:lstStyle/>
        <a:p>
          <a:endParaRPr lang="es-ES"/>
        </a:p>
      </dgm:t>
    </dgm:pt>
    <dgm:pt modelId="{331D8345-3795-A540-B044-2AE9E35FC851}">
      <dgm:prSet/>
      <dgm:spPr/>
      <dgm:t>
        <a:bodyPr/>
        <a:lstStyle/>
        <a:p>
          <a:r>
            <a:rPr lang="es-CL"/>
            <a:t>Apgar menor a 5 a los 5 minutos</a:t>
          </a:r>
        </a:p>
      </dgm:t>
    </dgm:pt>
    <dgm:pt modelId="{CB00494E-37CD-EE45-8264-865097767087}" type="parTrans" cxnId="{D45A31EF-169B-8F42-BE9F-443C18E5B59B}">
      <dgm:prSet/>
      <dgm:spPr/>
      <dgm:t>
        <a:bodyPr/>
        <a:lstStyle/>
        <a:p>
          <a:endParaRPr lang="es-ES"/>
        </a:p>
      </dgm:t>
    </dgm:pt>
    <dgm:pt modelId="{B1A7D64B-377E-2641-9337-7CA6FAD56DC5}" type="sibTrans" cxnId="{D45A31EF-169B-8F42-BE9F-443C18E5B59B}">
      <dgm:prSet/>
      <dgm:spPr/>
      <dgm:t>
        <a:bodyPr/>
        <a:lstStyle/>
        <a:p>
          <a:endParaRPr lang="es-ES"/>
        </a:p>
      </dgm:t>
    </dgm:pt>
    <dgm:pt modelId="{19532135-6316-7546-9DC1-D5959383F27F}">
      <dgm:prSet/>
      <dgm:spPr/>
      <dgm:t>
        <a:bodyPr/>
        <a:lstStyle/>
        <a:p>
          <a:r>
            <a:rPr lang="es-CL"/>
            <a:t>pH gases de cordón menor a 7 o BE -12mmol/L</a:t>
          </a:r>
        </a:p>
      </dgm:t>
    </dgm:pt>
    <dgm:pt modelId="{80EF5363-8298-3644-B229-F6811D442FA3}" type="parTrans" cxnId="{A9F456CF-E2A1-CC47-9CD8-68856606114E}">
      <dgm:prSet/>
      <dgm:spPr/>
      <dgm:t>
        <a:bodyPr/>
        <a:lstStyle/>
        <a:p>
          <a:endParaRPr lang="es-ES"/>
        </a:p>
      </dgm:t>
    </dgm:pt>
    <dgm:pt modelId="{0748F947-0B68-484E-B77C-36875414CBFF}" type="sibTrans" cxnId="{A9F456CF-E2A1-CC47-9CD8-68856606114E}">
      <dgm:prSet/>
      <dgm:spPr/>
      <dgm:t>
        <a:bodyPr/>
        <a:lstStyle/>
        <a:p>
          <a:endParaRPr lang="es-ES"/>
        </a:p>
      </dgm:t>
    </dgm:pt>
    <dgm:pt modelId="{47EB03B9-922F-8E4D-B2AE-67F2DEDD1377}">
      <dgm:prSet/>
      <dgm:spPr/>
      <dgm:t>
        <a:bodyPr/>
        <a:lstStyle/>
        <a:p>
          <a:r>
            <a:rPr lang="es-CL" b="1"/>
            <a:t>Encefalopatía neonatal</a:t>
          </a:r>
        </a:p>
      </dgm:t>
    </dgm:pt>
    <dgm:pt modelId="{2F3B099C-469A-E045-AEC5-BB12070C7E55}" type="parTrans" cxnId="{8286FEAD-8E81-B24C-BFA8-C93A8F720047}">
      <dgm:prSet/>
      <dgm:spPr/>
      <dgm:t>
        <a:bodyPr/>
        <a:lstStyle/>
        <a:p>
          <a:endParaRPr lang="es-ES"/>
        </a:p>
      </dgm:t>
    </dgm:pt>
    <dgm:pt modelId="{4BCBB4DC-D934-5346-8C47-BD83161A790E}" type="sibTrans" cxnId="{8286FEAD-8E81-B24C-BFA8-C93A8F720047}">
      <dgm:prSet/>
      <dgm:spPr/>
      <dgm:t>
        <a:bodyPr/>
        <a:lstStyle/>
        <a:p>
          <a:endParaRPr lang="es-ES"/>
        </a:p>
      </dgm:t>
    </dgm:pt>
    <dgm:pt modelId="{677C542E-D0CF-6A4B-A13C-6197E7BBC12A}">
      <dgm:prSet/>
      <dgm:spPr/>
      <dgm:t>
        <a:bodyPr/>
        <a:lstStyle/>
        <a:p>
          <a:r>
            <a:rPr lang="es-CL" b="1" dirty="0"/>
            <a:t>Presencia de falla multiorgánica</a:t>
          </a:r>
        </a:p>
      </dgm:t>
    </dgm:pt>
    <dgm:pt modelId="{2472414A-E832-8C4F-8DBE-211914D983FD}" type="parTrans" cxnId="{EA63220E-AB7C-E849-9406-F0778981F0A0}">
      <dgm:prSet/>
      <dgm:spPr/>
      <dgm:t>
        <a:bodyPr/>
        <a:lstStyle/>
        <a:p>
          <a:endParaRPr lang="es-ES"/>
        </a:p>
      </dgm:t>
    </dgm:pt>
    <dgm:pt modelId="{2074F069-399A-0D4F-A058-4B9C881D8B78}" type="sibTrans" cxnId="{EA63220E-AB7C-E849-9406-F0778981F0A0}">
      <dgm:prSet/>
      <dgm:spPr/>
      <dgm:t>
        <a:bodyPr/>
        <a:lstStyle/>
        <a:p>
          <a:endParaRPr lang="es-ES"/>
        </a:p>
      </dgm:t>
    </dgm:pt>
    <dgm:pt modelId="{F1C95A4C-B845-BE4F-834B-C0F8B5A78739}" type="pres">
      <dgm:prSet presAssocID="{D8E8C399-1E44-D945-8EAA-21C84EEBEEDB}" presName="linear" presStyleCnt="0">
        <dgm:presLayoutVars>
          <dgm:animLvl val="lvl"/>
          <dgm:resizeHandles val="exact"/>
        </dgm:presLayoutVars>
      </dgm:prSet>
      <dgm:spPr/>
    </dgm:pt>
    <dgm:pt modelId="{F3FDA6A1-2220-1A4C-A69F-1D1744DAC046}" type="pres">
      <dgm:prSet presAssocID="{4D6BA0B0-88B3-9F48-875A-9B2CBB70696D}" presName="parentText" presStyleLbl="node1" presStyleIdx="0" presStyleCnt="6">
        <dgm:presLayoutVars>
          <dgm:chMax val="0"/>
          <dgm:bulletEnabled val="1"/>
        </dgm:presLayoutVars>
      </dgm:prSet>
      <dgm:spPr/>
    </dgm:pt>
    <dgm:pt modelId="{CFB032F6-5DC0-0346-AEB1-88E90BD8EBBB}" type="pres">
      <dgm:prSet presAssocID="{93C02A05-496E-1048-90BE-DD1D7BE930D8}" presName="spacer" presStyleCnt="0"/>
      <dgm:spPr/>
    </dgm:pt>
    <dgm:pt modelId="{CA6F48D0-F424-2540-9EFC-1E03A2EBA994}" type="pres">
      <dgm:prSet presAssocID="{35E2B443-67C7-B148-B83A-327F300E371D}" presName="parentText" presStyleLbl="node1" presStyleIdx="1" presStyleCnt="6">
        <dgm:presLayoutVars>
          <dgm:chMax val="0"/>
          <dgm:bulletEnabled val="1"/>
        </dgm:presLayoutVars>
      </dgm:prSet>
      <dgm:spPr/>
    </dgm:pt>
    <dgm:pt modelId="{29273235-A2F0-9244-9C74-35E8E1BFCDF3}" type="pres">
      <dgm:prSet presAssocID="{7AEBB161-1A12-D743-99EF-0F86F0F2D5A6}" presName="spacer" presStyleCnt="0"/>
      <dgm:spPr/>
    </dgm:pt>
    <dgm:pt modelId="{5AA9B062-4B27-F04D-9FC9-C94FB9014309}" type="pres">
      <dgm:prSet presAssocID="{331D8345-3795-A540-B044-2AE9E35FC851}" presName="parentText" presStyleLbl="node1" presStyleIdx="2" presStyleCnt="6">
        <dgm:presLayoutVars>
          <dgm:chMax val="0"/>
          <dgm:bulletEnabled val="1"/>
        </dgm:presLayoutVars>
      </dgm:prSet>
      <dgm:spPr/>
    </dgm:pt>
    <dgm:pt modelId="{4482A24A-3505-B24C-B577-9C07697B1C28}" type="pres">
      <dgm:prSet presAssocID="{B1A7D64B-377E-2641-9337-7CA6FAD56DC5}" presName="spacer" presStyleCnt="0"/>
      <dgm:spPr/>
    </dgm:pt>
    <dgm:pt modelId="{4AA0C78B-183A-2942-A8AA-C88E58E4ADE6}" type="pres">
      <dgm:prSet presAssocID="{19532135-6316-7546-9DC1-D5959383F27F}" presName="parentText" presStyleLbl="node1" presStyleIdx="3" presStyleCnt="6">
        <dgm:presLayoutVars>
          <dgm:chMax val="0"/>
          <dgm:bulletEnabled val="1"/>
        </dgm:presLayoutVars>
      </dgm:prSet>
      <dgm:spPr/>
    </dgm:pt>
    <dgm:pt modelId="{634FBD07-0622-E24C-B463-0524B75A4209}" type="pres">
      <dgm:prSet presAssocID="{0748F947-0B68-484E-B77C-36875414CBFF}" presName="spacer" presStyleCnt="0"/>
      <dgm:spPr/>
    </dgm:pt>
    <dgm:pt modelId="{49CA22AE-B40F-FB4D-8C70-F827ED58996D}" type="pres">
      <dgm:prSet presAssocID="{47EB03B9-922F-8E4D-B2AE-67F2DEDD1377}" presName="parentText" presStyleLbl="node1" presStyleIdx="4" presStyleCnt="6">
        <dgm:presLayoutVars>
          <dgm:chMax val="0"/>
          <dgm:bulletEnabled val="1"/>
        </dgm:presLayoutVars>
      </dgm:prSet>
      <dgm:spPr/>
    </dgm:pt>
    <dgm:pt modelId="{0C42A1B2-124B-F048-95A1-4FF616E09CD8}" type="pres">
      <dgm:prSet presAssocID="{4BCBB4DC-D934-5346-8C47-BD83161A790E}" presName="spacer" presStyleCnt="0"/>
      <dgm:spPr/>
    </dgm:pt>
    <dgm:pt modelId="{AC293792-F066-7C49-9D25-611D7A14F49B}" type="pres">
      <dgm:prSet presAssocID="{677C542E-D0CF-6A4B-A13C-6197E7BBC12A}" presName="parentText" presStyleLbl="node1" presStyleIdx="5" presStyleCnt="6">
        <dgm:presLayoutVars>
          <dgm:chMax val="0"/>
          <dgm:bulletEnabled val="1"/>
        </dgm:presLayoutVars>
      </dgm:prSet>
      <dgm:spPr/>
    </dgm:pt>
  </dgm:ptLst>
  <dgm:cxnLst>
    <dgm:cxn modelId="{F0D18B01-AB13-344C-9E8D-6D2A9B88246F}" type="presOf" srcId="{677C542E-D0CF-6A4B-A13C-6197E7BBC12A}" destId="{AC293792-F066-7C49-9D25-611D7A14F49B}" srcOrd="0" destOrd="0" presId="urn:microsoft.com/office/officeart/2005/8/layout/vList2"/>
    <dgm:cxn modelId="{EA63220E-AB7C-E849-9406-F0778981F0A0}" srcId="{D8E8C399-1E44-D945-8EAA-21C84EEBEEDB}" destId="{677C542E-D0CF-6A4B-A13C-6197E7BBC12A}" srcOrd="5" destOrd="0" parTransId="{2472414A-E832-8C4F-8DBE-211914D983FD}" sibTransId="{2074F069-399A-0D4F-A058-4B9C881D8B78}"/>
    <dgm:cxn modelId="{901CDF14-0D15-1547-8F50-50E4124A92DE}" type="presOf" srcId="{19532135-6316-7546-9DC1-D5959383F27F}" destId="{4AA0C78B-183A-2942-A8AA-C88E58E4ADE6}" srcOrd="0" destOrd="0" presId="urn:microsoft.com/office/officeart/2005/8/layout/vList2"/>
    <dgm:cxn modelId="{1859185E-DCCE-D642-8D08-DF80D89B812D}" srcId="{D8E8C399-1E44-D945-8EAA-21C84EEBEEDB}" destId="{4D6BA0B0-88B3-9F48-875A-9B2CBB70696D}" srcOrd="0" destOrd="0" parTransId="{6E6EE1D2-89C5-2E4D-9C8E-52BE75E106DE}" sibTransId="{93C02A05-496E-1048-90BE-DD1D7BE930D8}"/>
    <dgm:cxn modelId="{DDA1EC53-BC84-D846-BAFA-D9A434F2E512}" type="presOf" srcId="{4D6BA0B0-88B3-9F48-875A-9B2CBB70696D}" destId="{F3FDA6A1-2220-1A4C-A69F-1D1744DAC046}" srcOrd="0" destOrd="0" presId="urn:microsoft.com/office/officeart/2005/8/layout/vList2"/>
    <dgm:cxn modelId="{8286FEAD-8E81-B24C-BFA8-C93A8F720047}" srcId="{D8E8C399-1E44-D945-8EAA-21C84EEBEEDB}" destId="{47EB03B9-922F-8E4D-B2AE-67F2DEDD1377}" srcOrd="4" destOrd="0" parTransId="{2F3B099C-469A-E045-AEC5-BB12070C7E55}" sibTransId="{4BCBB4DC-D934-5346-8C47-BD83161A790E}"/>
    <dgm:cxn modelId="{28D32EBF-FB82-2843-869A-AC9DB8A57969}" type="presOf" srcId="{D8E8C399-1E44-D945-8EAA-21C84EEBEEDB}" destId="{F1C95A4C-B845-BE4F-834B-C0F8B5A78739}" srcOrd="0" destOrd="0" presId="urn:microsoft.com/office/officeart/2005/8/layout/vList2"/>
    <dgm:cxn modelId="{A9F456CF-E2A1-CC47-9CD8-68856606114E}" srcId="{D8E8C399-1E44-D945-8EAA-21C84EEBEEDB}" destId="{19532135-6316-7546-9DC1-D5959383F27F}" srcOrd="3" destOrd="0" parTransId="{80EF5363-8298-3644-B229-F6811D442FA3}" sibTransId="{0748F947-0B68-484E-B77C-36875414CBFF}"/>
    <dgm:cxn modelId="{6309C9D4-FB63-2D4C-A386-E5AD93AECD76}" type="presOf" srcId="{331D8345-3795-A540-B044-2AE9E35FC851}" destId="{5AA9B062-4B27-F04D-9FC9-C94FB9014309}" srcOrd="0" destOrd="0" presId="urn:microsoft.com/office/officeart/2005/8/layout/vList2"/>
    <dgm:cxn modelId="{6042ACE0-11E5-A746-ADD6-99BCB61827B7}" srcId="{D8E8C399-1E44-D945-8EAA-21C84EEBEEDB}" destId="{35E2B443-67C7-B148-B83A-327F300E371D}" srcOrd="1" destOrd="0" parTransId="{5127B34A-B0AC-224E-B323-2DE8BA6411D3}" sibTransId="{7AEBB161-1A12-D743-99EF-0F86F0F2D5A6}"/>
    <dgm:cxn modelId="{FBC758E7-C2F7-D94E-99AF-AEAA2320604B}" type="presOf" srcId="{35E2B443-67C7-B148-B83A-327F300E371D}" destId="{CA6F48D0-F424-2540-9EFC-1E03A2EBA994}" srcOrd="0" destOrd="0" presId="urn:microsoft.com/office/officeart/2005/8/layout/vList2"/>
    <dgm:cxn modelId="{C3B287E8-12D7-804B-9B95-BA5CD76A59C7}" type="presOf" srcId="{47EB03B9-922F-8E4D-B2AE-67F2DEDD1377}" destId="{49CA22AE-B40F-FB4D-8C70-F827ED58996D}" srcOrd="0" destOrd="0" presId="urn:microsoft.com/office/officeart/2005/8/layout/vList2"/>
    <dgm:cxn modelId="{D45A31EF-169B-8F42-BE9F-443C18E5B59B}" srcId="{D8E8C399-1E44-D945-8EAA-21C84EEBEEDB}" destId="{331D8345-3795-A540-B044-2AE9E35FC851}" srcOrd="2" destOrd="0" parTransId="{CB00494E-37CD-EE45-8264-865097767087}" sibTransId="{B1A7D64B-377E-2641-9337-7CA6FAD56DC5}"/>
    <dgm:cxn modelId="{393555C7-DF1A-3448-97F0-E3C4FC974D5C}" type="presParOf" srcId="{F1C95A4C-B845-BE4F-834B-C0F8B5A78739}" destId="{F3FDA6A1-2220-1A4C-A69F-1D1744DAC046}" srcOrd="0" destOrd="0" presId="urn:microsoft.com/office/officeart/2005/8/layout/vList2"/>
    <dgm:cxn modelId="{FB403F62-6B77-FA40-A849-0643EFB33ED3}" type="presParOf" srcId="{F1C95A4C-B845-BE4F-834B-C0F8B5A78739}" destId="{CFB032F6-5DC0-0346-AEB1-88E90BD8EBBB}" srcOrd="1" destOrd="0" presId="urn:microsoft.com/office/officeart/2005/8/layout/vList2"/>
    <dgm:cxn modelId="{70B2015A-D1FA-1C45-B3D5-9E255F23FFAC}" type="presParOf" srcId="{F1C95A4C-B845-BE4F-834B-C0F8B5A78739}" destId="{CA6F48D0-F424-2540-9EFC-1E03A2EBA994}" srcOrd="2" destOrd="0" presId="urn:microsoft.com/office/officeart/2005/8/layout/vList2"/>
    <dgm:cxn modelId="{65CE4334-99B1-C048-849F-82B52C6DF40E}" type="presParOf" srcId="{F1C95A4C-B845-BE4F-834B-C0F8B5A78739}" destId="{29273235-A2F0-9244-9C74-35E8E1BFCDF3}" srcOrd="3" destOrd="0" presId="urn:microsoft.com/office/officeart/2005/8/layout/vList2"/>
    <dgm:cxn modelId="{323077C8-C9AC-ED47-8443-03D469086C4A}" type="presParOf" srcId="{F1C95A4C-B845-BE4F-834B-C0F8B5A78739}" destId="{5AA9B062-4B27-F04D-9FC9-C94FB9014309}" srcOrd="4" destOrd="0" presId="urn:microsoft.com/office/officeart/2005/8/layout/vList2"/>
    <dgm:cxn modelId="{56129279-3239-1F42-BD7F-DF909C4406DC}" type="presParOf" srcId="{F1C95A4C-B845-BE4F-834B-C0F8B5A78739}" destId="{4482A24A-3505-B24C-B577-9C07697B1C28}" srcOrd="5" destOrd="0" presId="urn:microsoft.com/office/officeart/2005/8/layout/vList2"/>
    <dgm:cxn modelId="{7DCD532E-71E6-E34F-A30D-D2DDAC3EB17C}" type="presParOf" srcId="{F1C95A4C-B845-BE4F-834B-C0F8B5A78739}" destId="{4AA0C78B-183A-2942-A8AA-C88E58E4ADE6}" srcOrd="6" destOrd="0" presId="urn:microsoft.com/office/officeart/2005/8/layout/vList2"/>
    <dgm:cxn modelId="{9A3E15AF-2118-CB40-9649-9A252408D6B4}" type="presParOf" srcId="{F1C95A4C-B845-BE4F-834B-C0F8B5A78739}" destId="{634FBD07-0622-E24C-B463-0524B75A4209}" srcOrd="7" destOrd="0" presId="urn:microsoft.com/office/officeart/2005/8/layout/vList2"/>
    <dgm:cxn modelId="{DAF01512-4DEF-7149-AD0F-B8AAFBE431E7}" type="presParOf" srcId="{F1C95A4C-B845-BE4F-834B-C0F8B5A78739}" destId="{49CA22AE-B40F-FB4D-8C70-F827ED58996D}" srcOrd="8" destOrd="0" presId="urn:microsoft.com/office/officeart/2005/8/layout/vList2"/>
    <dgm:cxn modelId="{CF7CF16B-EF82-EC4A-A11A-F11CFF76CE89}" type="presParOf" srcId="{F1C95A4C-B845-BE4F-834B-C0F8B5A78739}" destId="{0C42A1B2-124B-F048-95A1-4FF616E09CD8}" srcOrd="9" destOrd="0" presId="urn:microsoft.com/office/officeart/2005/8/layout/vList2"/>
    <dgm:cxn modelId="{FD35E4D0-DC64-E44F-8BFE-D7A270A86917}" type="presParOf" srcId="{F1C95A4C-B845-BE4F-834B-C0F8B5A78739}" destId="{AC293792-F066-7C49-9D25-611D7A14F49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0EC8022-50A7-204C-8C00-B6EF41D789F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88846B29-536D-E941-893C-C5731E7B7A46}">
      <dgm:prSet/>
      <dgm:spPr/>
      <dgm:t>
        <a:bodyPr/>
        <a:lstStyle/>
        <a:p>
          <a:r>
            <a:rPr lang="es-CL" dirty="0"/>
            <a:t>Forma congénita</a:t>
          </a:r>
        </a:p>
      </dgm:t>
    </dgm:pt>
    <dgm:pt modelId="{67CA6FE3-FBE3-A540-80A8-45CF0D21FAB7}" type="parTrans" cxnId="{5ED21C2E-5FB7-5842-BD06-FD691873EC5F}">
      <dgm:prSet/>
      <dgm:spPr/>
      <dgm:t>
        <a:bodyPr/>
        <a:lstStyle/>
        <a:p>
          <a:endParaRPr lang="es-ES"/>
        </a:p>
      </dgm:t>
    </dgm:pt>
    <dgm:pt modelId="{4FE4B852-519E-6145-B01A-5F75E7D415B1}" type="sibTrans" cxnId="{5ED21C2E-5FB7-5842-BD06-FD691873EC5F}">
      <dgm:prSet/>
      <dgm:spPr/>
      <dgm:t>
        <a:bodyPr/>
        <a:lstStyle/>
        <a:p>
          <a:endParaRPr lang="es-ES"/>
        </a:p>
      </dgm:t>
    </dgm:pt>
    <dgm:pt modelId="{6EF70494-E513-E048-862B-2E94A694F3DD}">
      <dgm:prSet/>
      <dgm:spPr/>
      <dgm:t>
        <a:bodyPr/>
        <a:lstStyle/>
        <a:p>
          <a:r>
            <a:rPr lang="es-CL" dirty="0"/>
            <a:t>PHA y MF reducidos</a:t>
          </a:r>
        </a:p>
      </dgm:t>
    </dgm:pt>
    <dgm:pt modelId="{9F561305-831B-A748-AD2F-289DD543587F}" type="parTrans" cxnId="{00EC9A4F-1665-AD40-99A0-3E4668635FBD}">
      <dgm:prSet/>
      <dgm:spPr/>
      <dgm:t>
        <a:bodyPr/>
        <a:lstStyle/>
        <a:p>
          <a:endParaRPr lang="es-ES"/>
        </a:p>
      </dgm:t>
    </dgm:pt>
    <dgm:pt modelId="{5A83E35F-64B0-DE4B-887E-424CEF9ACDF0}" type="sibTrans" cxnId="{00EC9A4F-1665-AD40-99A0-3E4668635FBD}">
      <dgm:prSet/>
      <dgm:spPr/>
      <dgm:t>
        <a:bodyPr/>
        <a:lstStyle/>
        <a:p>
          <a:endParaRPr lang="es-ES"/>
        </a:p>
      </dgm:t>
    </dgm:pt>
    <dgm:pt modelId="{D7A16319-78DD-3C47-8CFF-181C7426DD91}">
      <dgm:prSet/>
      <dgm:spPr/>
      <dgm:t>
        <a:bodyPr/>
        <a:lstStyle/>
        <a:p>
          <a:r>
            <a:rPr lang="es-CL" dirty="0"/>
            <a:t>Severa hipotonía periférica y debilidad</a:t>
          </a:r>
        </a:p>
      </dgm:t>
    </dgm:pt>
    <dgm:pt modelId="{593B650F-CC35-B242-8623-55CE4717D44F}" type="parTrans" cxnId="{C1F639BA-E02E-B14F-A58A-E70B5385C314}">
      <dgm:prSet/>
      <dgm:spPr/>
      <dgm:t>
        <a:bodyPr/>
        <a:lstStyle/>
        <a:p>
          <a:endParaRPr lang="es-ES"/>
        </a:p>
      </dgm:t>
    </dgm:pt>
    <dgm:pt modelId="{EA8ED04F-AD98-D247-86D1-FA191F48D409}" type="sibTrans" cxnId="{C1F639BA-E02E-B14F-A58A-E70B5385C314}">
      <dgm:prSet/>
      <dgm:spPr/>
      <dgm:t>
        <a:bodyPr/>
        <a:lstStyle/>
        <a:p>
          <a:endParaRPr lang="es-ES"/>
        </a:p>
      </dgm:t>
    </dgm:pt>
    <dgm:pt modelId="{C8CD579B-905D-0A47-A3E2-2F391A3D7175}">
      <dgm:prSet/>
      <dgm:spPr/>
      <dgm:t>
        <a:bodyPr/>
        <a:lstStyle/>
        <a:p>
          <a:r>
            <a:rPr lang="es-CL" dirty="0"/>
            <a:t>Alteraciones de la succión</a:t>
          </a:r>
        </a:p>
      </dgm:t>
    </dgm:pt>
    <dgm:pt modelId="{C65FDFA9-8396-EF4E-AB22-FB53A1133A61}" type="parTrans" cxnId="{FA780688-61D5-324A-ADFF-C37B5506CA21}">
      <dgm:prSet/>
      <dgm:spPr/>
      <dgm:t>
        <a:bodyPr/>
        <a:lstStyle/>
        <a:p>
          <a:endParaRPr lang="es-ES"/>
        </a:p>
      </dgm:t>
    </dgm:pt>
    <dgm:pt modelId="{A59D10EA-E40A-3D4C-B88A-FD09831186E5}" type="sibTrans" cxnId="{FA780688-61D5-324A-ADFF-C37B5506CA21}">
      <dgm:prSet/>
      <dgm:spPr/>
      <dgm:t>
        <a:bodyPr/>
        <a:lstStyle/>
        <a:p>
          <a:endParaRPr lang="es-ES"/>
        </a:p>
      </dgm:t>
    </dgm:pt>
    <dgm:pt modelId="{76FBE0AC-CFCC-4846-BFD0-7B79E5514634}">
      <dgm:prSet/>
      <dgm:spPr/>
      <dgm:t>
        <a:bodyPr/>
        <a:lstStyle/>
        <a:p>
          <a:r>
            <a:rPr lang="es-CL" dirty="0"/>
            <a:t>Insuficiencia respiratoria</a:t>
          </a:r>
        </a:p>
      </dgm:t>
    </dgm:pt>
    <dgm:pt modelId="{110CF6AB-CBBC-0149-8BB6-B4600740E5D2}" type="parTrans" cxnId="{3C190A1D-80FA-D94E-945C-B0DFEE15EA30}">
      <dgm:prSet/>
      <dgm:spPr/>
      <dgm:t>
        <a:bodyPr/>
        <a:lstStyle/>
        <a:p>
          <a:endParaRPr lang="es-ES"/>
        </a:p>
      </dgm:t>
    </dgm:pt>
    <dgm:pt modelId="{0D1F0CE1-36CB-A243-9C03-465F22F9E4E0}" type="sibTrans" cxnId="{3C190A1D-80FA-D94E-945C-B0DFEE15EA30}">
      <dgm:prSet/>
      <dgm:spPr/>
      <dgm:t>
        <a:bodyPr/>
        <a:lstStyle/>
        <a:p>
          <a:endParaRPr lang="es-ES"/>
        </a:p>
      </dgm:t>
    </dgm:pt>
    <dgm:pt modelId="{17EA16F6-DC26-444A-BBC4-7C2AE8C586E0}">
      <dgm:prSet/>
      <dgm:spPr/>
      <dgm:t>
        <a:bodyPr/>
        <a:lstStyle/>
        <a:p>
          <a:r>
            <a:rPr lang="es-CL" dirty="0"/>
            <a:t>Artrogriposis</a:t>
          </a:r>
        </a:p>
      </dgm:t>
    </dgm:pt>
    <dgm:pt modelId="{EA3461B1-AAD7-B547-89C8-7CB13BAF1F48}" type="parTrans" cxnId="{40340748-FE4E-6046-B973-D13E45003F82}">
      <dgm:prSet/>
      <dgm:spPr/>
      <dgm:t>
        <a:bodyPr/>
        <a:lstStyle/>
        <a:p>
          <a:endParaRPr lang="es-ES"/>
        </a:p>
      </dgm:t>
    </dgm:pt>
    <dgm:pt modelId="{8BCB6C7B-B0AB-1546-AAA0-EB4F29D6340C}" type="sibTrans" cxnId="{40340748-FE4E-6046-B973-D13E45003F82}">
      <dgm:prSet/>
      <dgm:spPr/>
      <dgm:t>
        <a:bodyPr/>
        <a:lstStyle/>
        <a:p>
          <a:endParaRPr lang="es-ES"/>
        </a:p>
      </dgm:t>
    </dgm:pt>
    <dgm:pt modelId="{255029DD-8509-3F40-B913-331C73C79654}">
      <dgm:prSet/>
      <dgm:spPr/>
      <dgm:t>
        <a:bodyPr/>
        <a:lstStyle/>
        <a:p>
          <a:r>
            <a:rPr lang="es-CL" dirty="0"/>
            <a:t>Miotonía aparecen más tardías (buscar en la madre)</a:t>
          </a:r>
        </a:p>
      </dgm:t>
    </dgm:pt>
    <dgm:pt modelId="{6CC92991-A67F-F444-B452-639DDE88FDB3}" type="parTrans" cxnId="{1DBDF299-69C2-A04F-8E5C-057DFEFF3DC1}">
      <dgm:prSet/>
      <dgm:spPr/>
      <dgm:t>
        <a:bodyPr/>
        <a:lstStyle/>
        <a:p>
          <a:endParaRPr lang="es-ES"/>
        </a:p>
      </dgm:t>
    </dgm:pt>
    <dgm:pt modelId="{C10BFD2B-120E-7F42-8C86-57C815FF8C16}" type="sibTrans" cxnId="{1DBDF299-69C2-A04F-8E5C-057DFEFF3DC1}">
      <dgm:prSet/>
      <dgm:spPr/>
      <dgm:t>
        <a:bodyPr/>
        <a:lstStyle/>
        <a:p>
          <a:endParaRPr lang="es-ES"/>
        </a:p>
      </dgm:t>
    </dgm:pt>
    <dgm:pt modelId="{64E80993-84F6-534D-84C5-E98F966C43D4}">
      <dgm:prSet/>
      <dgm:spPr/>
      <dgm:t>
        <a:bodyPr/>
        <a:lstStyle/>
        <a:p>
          <a:r>
            <a:rPr lang="es-CL" dirty="0"/>
            <a:t>Discapacidad intelectual</a:t>
          </a:r>
        </a:p>
      </dgm:t>
    </dgm:pt>
    <dgm:pt modelId="{5DF01091-0703-F545-BB1F-683AA2068282}" type="parTrans" cxnId="{0E5C87A4-4837-DB4C-8326-3386643B221A}">
      <dgm:prSet/>
      <dgm:spPr/>
      <dgm:t>
        <a:bodyPr/>
        <a:lstStyle/>
        <a:p>
          <a:endParaRPr lang="es-ES"/>
        </a:p>
      </dgm:t>
    </dgm:pt>
    <dgm:pt modelId="{A57E20FB-6CB2-D543-AEE4-39D184EC3AB7}" type="sibTrans" cxnId="{0E5C87A4-4837-DB4C-8326-3386643B221A}">
      <dgm:prSet/>
      <dgm:spPr/>
      <dgm:t>
        <a:bodyPr/>
        <a:lstStyle/>
        <a:p>
          <a:endParaRPr lang="es-ES"/>
        </a:p>
      </dgm:t>
    </dgm:pt>
    <dgm:pt modelId="{A06B2633-86F9-854B-9D38-5D9E768A5A8C}">
      <dgm:prSet/>
      <dgm:spPr/>
      <dgm:t>
        <a:bodyPr/>
        <a:lstStyle/>
        <a:p>
          <a:r>
            <a:rPr lang="es-CL" dirty="0"/>
            <a:t>Debilidad mejora, predomina facial y flexores </a:t>
          </a:r>
        </a:p>
      </dgm:t>
    </dgm:pt>
    <dgm:pt modelId="{6FE3A7B8-572E-2044-9451-BC3037EFC6D7}" type="parTrans" cxnId="{407A204E-838F-8541-AD98-6CE09FB5C1C7}">
      <dgm:prSet/>
      <dgm:spPr/>
      <dgm:t>
        <a:bodyPr/>
        <a:lstStyle/>
        <a:p>
          <a:endParaRPr lang="es-ES"/>
        </a:p>
      </dgm:t>
    </dgm:pt>
    <dgm:pt modelId="{845A7D95-63FD-E44B-85A0-DE4C31AFF0B1}" type="sibTrans" cxnId="{407A204E-838F-8541-AD98-6CE09FB5C1C7}">
      <dgm:prSet/>
      <dgm:spPr/>
      <dgm:t>
        <a:bodyPr/>
        <a:lstStyle/>
        <a:p>
          <a:endParaRPr lang="es-ES"/>
        </a:p>
      </dgm:t>
    </dgm:pt>
    <dgm:pt modelId="{5F35F4C6-48C5-0643-AEE8-C659AB716894}">
      <dgm:prSet/>
      <dgm:spPr/>
      <dgm:t>
        <a:bodyPr/>
        <a:lstStyle/>
        <a:p>
          <a:r>
            <a:rPr lang="es-CL" dirty="0"/>
            <a:t>Forma clásica</a:t>
          </a:r>
        </a:p>
      </dgm:t>
    </dgm:pt>
    <dgm:pt modelId="{BBFF639E-5D5E-A54E-BE2B-00DE607612C7}" type="parTrans" cxnId="{20CA2E2E-3A56-A548-ABE9-6D0B5B76C831}">
      <dgm:prSet/>
      <dgm:spPr/>
      <dgm:t>
        <a:bodyPr/>
        <a:lstStyle/>
        <a:p>
          <a:endParaRPr lang="es-ES"/>
        </a:p>
      </dgm:t>
    </dgm:pt>
    <dgm:pt modelId="{F9FAAC6A-E96C-B144-BC6B-F96CCD3591FC}" type="sibTrans" cxnId="{20CA2E2E-3A56-A548-ABE9-6D0B5B76C831}">
      <dgm:prSet/>
      <dgm:spPr/>
      <dgm:t>
        <a:bodyPr/>
        <a:lstStyle/>
        <a:p>
          <a:endParaRPr lang="es-ES"/>
        </a:p>
      </dgm:t>
    </dgm:pt>
    <dgm:pt modelId="{E335C39F-BC9B-A240-BB0A-DD46A63661F7}">
      <dgm:prSet/>
      <dgm:spPr/>
      <dgm:t>
        <a:bodyPr/>
        <a:lstStyle/>
        <a:p>
          <a:r>
            <a:rPr lang="es-CL" dirty="0"/>
            <a:t>Presentación a cualquier edad</a:t>
          </a:r>
        </a:p>
      </dgm:t>
    </dgm:pt>
    <dgm:pt modelId="{350EDCDE-45DC-7A4F-B3C3-C5EAABDAF90B}" type="parTrans" cxnId="{F9E47872-554B-FC47-BDB5-F3C511642390}">
      <dgm:prSet/>
      <dgm:spPr/>
      <dgm:t>
        <a:bodyPr/>
        <a:lstStyle/>
        <a:p>
          <a:endParaRPr lang="es-ES"/>
        </a:p>
      </dgm:t>
    </dgm:pt>
    <dgm:pt modelId="{878DDF2A-3846-EA49-8F27-D998EF9A0212}" type="sibTrans" cxnId="{F9E47872-554B-FC47-BDB5-F3C511642390}">
      <dgm:prSet/>
      <dgm:spPr/>
      <dgm:t>
        <a:bodyPr/>
        <a:lstStyle/>
        <a:p>
          <a:endParaRPr lang="es-ES"/>
        </a:p>
      </dgm:t>
    </dgm:pt>
    <dgm:pt modelId="{E403B52C-947C-6348-8170-FA46287C3A17}">
      <dgm:prSet/>
      <dgm:spPr/>
      <dgm:t>
        <a:bodyPr/>
        <a:lstStyle/>
        <a:p>
          <a:r>
            <a:rPr lang="es-CL" dirty="0"/>
            <a:t>Miotonías</a:t>
          </a:r>
        </a:p>
      </dgm:t>
    </dgm:pt>
    <dgm:pt modelId="{BF92C033-6858-F54B-81A0-40AED2A6C4D8}" type="parTrans" cxnId="{76A31AC7-1D46-E540-8C30-5BC5DA767182}">
      <dgm:prSet/>
      <dgm:spPr/>
      <dgm:t>
        <a:bodyPr/>
        <a:lstStyle/>
        <a:p>
          <a:endParaRPr lang="es-ES"/>
        </a:p>
      </dgm:t>
    </dgm:pt>
    <dgm:pt modelId="{0AB0A56F-2F19-CB4E-B2D8-F1E68D8E1580}" type="sibTrans" cxnId="{76A31AC7-1D46-E540-8C30-5BC5DA767182}">
      <dgm:prSet/>
      <dgm:spPr/>
      <dgm:t>
        <a:bodyPr/>
        <a:lstStyle/>
        <a:p>
          <a:endParaRPr lang="es-ES"/>
        </a:p>
      </dgm:t>
    </dgm:pt>
    <dgm:pt modelId="{EC37235F-4A35-2844-B70B-C25D5E570749}">
      <dgm:prSet/>
      <dgm:spPr/>
      <dgm:t>
        <a:bodyPr/>
        <a:lstStyle/>
        <a:p>
          <a:r>
            <a:rPr lang="es-CL" dirty="0"/>
            <a:t>Debilidad progresiva, inicio distal, compromiso facial, cervical flexor y mandibular</a:t>
          </a:r>
        </a:p>
      </dgm:t>
    </dgm:pt>
    <dgm:pt modelId="{DC70F037-A2A8-2844-8587-3E504C399BFC}" type="parTrans" cxnId="{74316293-379B-0644-BB0E-FD97344AAEBB}">
      <dgm:prSet/>
      <dgm:spPr/>
      <dgm:t>
        <a:bodyPr/>
        <a:lstStyle/>
        <a:p>
          <a:endParaRPr lang="es-ES"/>
        </a:p>
      </dgm:t>
    </dgm:pt>
    <dgm:pt modelId="{3973DF92-9A7F-BA4E-8A22-6D9C4DA97AD7}" type="sibTrans" cxnId="{74316293-379B-0644-BB0E-FD97344AAEBB}">
      <dgm:prSet/>
      <dgm:spPr/>
      <dgm:t>
        <a:bodyPr/>
        <a:lstStyle/>
        <a:p>
          <a:endParaRPr lang="es-ES"/>
        </a:p>
      </dgm:t>
    </dgm:pt>
    <dgm:pt modelId="{2BBA713D-2BB6-E548-A09A-AEF656D328F3}">
      <dgm:prSet/>
      <dgm:spPr/>
      <dgm:t>
        <a:bodyPr/>
        <a:lstStyle/>
        <a:p>
          <a:r>
            <a:rPr lang="es-CL" dirty="0"/>
            <a:t>Disartria y disfagia</a:t>
          </a:r>
        </a:p>
      </dgm:t>
    </dgm:pt>
    <dgm:pt modelId="{6D2AE967-0F68-F142-B1B3-F19CA0A94E0C}" type="parTrans" cxnId="{BAC2726B-EB95-694D-B13B-D1DD506675A6}">
      <dgm:prSet/>
      <dgm:spPr/>
      <dgm:t>
        <a:bodyPr/>
        <a:lstStyle/>
        <a:p>
          <a:endParaRPr lang="es-ES"/>
        </a:p>
      </dgm:t>
    </dgm:pt>
    <dgm:pt modelId="{B59B6E87-805C-4540-85CA-06C868A69986}" type="sibTrans" cxnId="{BAC2726B-EB95-694D-B13B-D1DD506675A6}">
      <dgm:prSet/>
      <dgm:spPr/>
      <dgm:t>
        <a:bodyPr/>
        <a:lstStyle/>
        <a:p>
          <a:endParaRPr lang="es-ES"/>
        </a:p>
      </dgm:t>
    </dgm:pt>
    <dgm:pt modelId="{B0B292F4-60CE-9946-B873-03CFF725BC0E}">
      <dgm:prSet/>
      <dgm:spPr/>
      <dgm:t>
        <a:bodyPr/>
        <a:lstStyle/>
        <a:p>
          <a:r>
            <a:rPr lang="es-CL" dirty="0"/>
            <a:t>Discapacidad intelectual</a:t>
          </a:r>
        </a:p>
      </dgm:t>
    </dgm:pt>
    <dgm:pt modelId="{158B4F75-8864-914A-9C7B-9C4392EF6FD9}" type="parTrans" cxnId="{97B65121-8322-C544-96EA-9582438D2256}">
      <dgm:prSet/>
      <dgm:spPr/>
      <dgm:t>
        <a:bodyPr/>
        <a:lstStyle/>
        <a:p>
          <a:endParaRPr lang="es-ES"/>
        </a:p>
      </dgm:t>
    </dgm:pt>
    <dgm:pt modelId="{CBD315B3-4C9E-8745-B965-0CF55DCBD0BE}" type="sibTrans" cxnId="{97B65121-8322-C544-96EA-9582438D2256}">
      <dgm:prSet/>
      <dgm:spPr/>
      <dgm:t>
        <a:bodyPr/>
        <a:lstStyle/>
        <a:p>
          <a:endParaRPr lang="es-ES"/>
        </a:p>
      </dgm:t>
    </dgm:pt>
    <dgm:pt modelId="{2F054B80-21E7-6446-AB91-16B393EDB723}">
      <dgm:prSet/>
      <dgm:spPr/>
      <dgm:t>
        <a:bodyPr/>
        <a:lstStyle/>
        <a:p>
          <a:r>
            <a:rPr lang="es-CL" dirty="0"/>
            <a:t>Alteraciones psiquiátricas</a:t>
          </a:r>
        </a:p>
      </dgm:t>
    </dgm:pt>
    <dgm:pt modelId="{2B615745-DCAE-D940-80C1-33715BE29223}" type="parTrans" cxnId="{220A9E10-631C-3D41-9DC9-4B2E6B1A7D1E}">
      <dgm:prSet/>
      <dgm:spPr/>
      <dgm:t>
        <a:bodyPr/>
        <a:lstStyle/>
        <a:p>
          <a:endParaRPr lang="es-ES"/>
        </a:p>
      </dgm:t>
    </dgm:pt>
    <dgm:pt modelId="{A6107EFA-4A0D-7A43-A7F3-3DF8684A679B}" type="sibTrans" cxnId="{220A9E10-631C-3D41-9DC9-4B2E6B1A7D1E}">
      <dgm:prSet/>
      <dgm:spPr/>
      <dgm:t>
        <a:bodyPr/>
        <a:lstStyle/>
        <a:p>
          <a:endParaRPr lang="es-ES"/>
        </a:p>
      </dgm:t>
    </dgm:pt>
    <dgm:pt modelId="{EF06A3DF-470C-4A43-BAC4-39CE8F55469F}">
      <dgm:prSet/>
      <dgm:spPr/>
      <dgm:t>
        <a:bodyPr/>
        <a:lstStyle/>
        <a:p>
          <a:r>
            <a:rPr lang="es-CL" dirty="0"/>
            <a:t>Encopresis</a:t>
          </a:r>
        </a:p>
      </dgm:t>
    </dgm:pt>
    <dgm:pt modelId="{4A1A13B4-5A91-B34C-9106-50AF6789CFA3}" type="parTrans" cxnId="{BD21A6CC-4907-5845-9C57-9181C0377D69}">
      <dgm:prSet/>
      <dgm:spPr/>
      <dgm:t>
        <a:bodyPr/>
        <a:lstStyle/>
        <a:p>
          <a:endParaRPr lang="es-ES"/>
        </a:p>
      </dgm:t>
    </dgm:pt>
    <dgm:pt modelId="{DE0CEAB3-ABF5-944A-9977-D2D1A5E4EA68}" type="sibTrans" cxnId="{BD21A6CC-4907-5845-9C57-9181C0377D69}">
      <dgm:prSet/>
      <dgm:spPr/>
      <dgm:t>
        <a:bodyPr/>
        <a:lstStyle/>
        <a:p>
          <a:endParaRPr lang="es-ES"/>
        </a:p>
      </dgm:t>
    </dgm:pt>
    <dgm:pt modelId="{8259434E-157B-2D46-B7F0-E8E51AFF7D9B}">
      <dgm:prSet/>
      <dgm:spPr/>
      <dgm:t>
        <a:bodyPr/>
        <a:lstStyle/>
        <a:p>
          <a:r>
            <a:rPr lang="es-CL" dirty="0"/>
            <a:t>Facies característica</a:t>
          </a:r>
        </a:p>
      </dgm:t>
    </dgm:pt>
    <dgm:pt modelId="{0C8F2251-6332-E247-93F6-BAE4F1B00F5D}" type="parTrans" cxnId="{1AA6F3D1-D8F8-A84D-9C97-83A098E7B9B0}">
      <dgm:prSet/>
      <dgm:spPr/>
      <dgm:t>
        <a:bodyPr/>
        <a:lstStyle/>
        <a:p>
          <a:endParaRPr lang="es-ES"/>
        </a:p>
      </dgm:t>
    </dgm:pt>
    <dgm:pt modelId="{EFF6E36E-5680-7F4B-B9D2-ED85CF833161}" type="sibTrans" cxnId="{1AA6F3D1-D8F8-A84D-9C97-83A098E7B9B0}">
      <dgm:prSet/>
      <dgm:spPr/>
      <dgm:t>
        <a:bodyPr/>
        <a:lstStyle/>
        <a:p>
          <a:endParaRPr lang="es-ES"/>
        </a:p>
      </dgm:t>
    </dgm:pt>
    <dgm:pt modelId="{77AEA0A5-23DC-1849-8BFE-66BBDFBAEA1E}" type="pres">
      <dgm:prSet presAssocID="{90EC8022-50A7-204C-8C00-B6EF41D789F1}" presName="Name0" presStyleCnt="0">
        <dgm:presLayoutVars>
          <dgm:dir/>
          <dgm:animLvl val="lvl"/>
          <dgm:resizeHandles val="exact"/>
        </dgm:presLayoutVars>
      </dgm:prSet>
      <dgm:spPr/>
    </dgm:pt>
    <dgm:pt modelId="{127E27D2-F6FC-DB46-AF94-046EAF2491EE}" type="pres">
      <dgm:prSet presAssocID="{88846B29-536D-E941-893C-C5731E7B7A46}" presName="composite" presStyleCnt="0"/>
      <dgm:spPr/>
    </dgm:pt>
    <dgm:pt modelId="{438876C3-E249-3C44-AC5A-5F5C506F2374}" type="pres">
      <dgm:prSet presAssocID="{88846B29-536D-E941-893C-C5731E7B7A46}" presName="parTx" presStyleLbl="alignNode1" presStyleIdx="0" presStyleCnt="2">
        <dgm:presLayoutVars>
          <dgm:chMax val="0"/>
          <dgm:chPref val="0"/>
          <dgm:bulletEnabled val="1"/>
        </dgm:presLayoutVars>
      </dgm:prSet>
      <dgm:spPr/>
    </dgm:pt>
    <dgm:pt modelId="{FD08299E-EFD2-6B4B-8CD7-8433014A0DBD}" type="pres">
      <dgm:prSet presAssocID="{88846B29-536D-E941-893C-C5731E7B7A46}" presName="desTx" presStyleLbl="alignAccFollowNode1" presStyleIdx="0" presStyleCnt="2">
        <dgm:presLayoutVars>
          <dgm:bulletEnabled val="1"/>
        </dgm:presLayoutVars>
      </dgm:prSet>
      <dgm:spPr/>
    </dgm:pt>
    <dgm:pt modelId="{CFA6BADC-5DF3-3D42-A020-932335BE9FB8}" type="pres">
      <dgm:prSet presAssocID="{4FE4B852-519E-6145-B01A-5F75E7D415B1}" presName="space" presStyleCnt="0"/>
      <dgm:spPr/>
    </dgm:pt>
    <dgm:pt modelId="{8FE57B88-CD31-FD4E-BEE7-8A02DF928B1F}" type="pres">
      <dgm:prSet presAssocID="{5F35F4C6-48C5-0643-AEE8-C659AB716894}" presName="composite" presStyleCnt="0"/>
      <dgm:spPr/>
    </dgm:pt>
    <dgm:pt modelId="{888D5E28-3585-A346-BF41-E1619EBDB016}" type="pres">
      <dgm:prSet presAssocID="{5F35F4C6-48C5-0643-AEE8-C659AB716894}" presName="parTx" presStyleLbl="alignNode1" presStyleIdx="1" presStyleCnt="2" custLinFactNeighborX="137" custLinFactNeighborY="1184">
        <dgm:presLayoutVars>
          <dgm:chMax val="0"/>
          <dgm:chPref val="0"/>
          <dgm:bulletEnabled val="1"/>
        </dgm:presLayoutVars>
      </dgm:prSet>
      <dgm:spPr/>
    </dgm:pt>
    <dgm:pt modelId="{A51F2772-66AB-A04A-94D0-9C923685114F}" type="pres">
      <dgm:prSet presAssocID="{5F35F4C6-48C5-0643-AEE8-C659AB716894}" presName="desTx" presStyleLbl="alignAccFollowNode1" presStyleIdx="1" presStyleCnt="2">
        <dgm:presLayoutVars>
          <dgm:bulletEnabled val="1"/>
        </dgm:presLayoutVars>
      </dgm:prSet>
      <dgm:spPr/>
    </dgm:pt>
  </dgm:ptLst>
  <dgm:cxnLst>
    <dgm:cxn modelId="{62E04700-7538-A644-9C5B-8DCFDFF01AF7}" type="presOf" srcId="{D7A16319-78DD-3C47-8CFF-181C7426DD91}" destId="{FD08299E-EFD2-6B4B-8CD7-8433014A0DBD}" srcOrd="0" destOrd="1" presId="urn:microsoft.com/office/officeart/2005/8/layout/hList1"/>
    <dgm:cxn modelId="{4E66BF01-246B-5044-A2AE-9977B0DB48D7}" type="presOf" srcId="{64E80993-84F6-534D-84C5-E98F966C43D4}" destId="{FD08299E-EFD2-6B4B-8CD7-8433014A0DBD}" srcOrd="0" destOrd="7" presId="urn:microsoft.com/office/officeart/2005/8/layout/hList1"/>
    <dgm:cxn modelId="{220A9E10-631C-3D41-9DC9-4B2E6B1A7D1E}" srcId="{5F35F4C6-48C5-0643-AEE8-C659AB716894}" destId="{2F054B80-21E7-6446-AB91-16B393EDB723}" srcOrd="6" destOrd="0" parTransId="{2B615745-DCAE-D940-80C1-33715BE29223}" sibTransId="{A6107EFA-4A0D-7A43-A7F3-3DF8684A679B}"/>
    <dgm:cxn modelId="{82B40015-18BF-8B43-AA4B-C95F098F3756}" type="presOf" srcId="{8259434E-157B-2D46-B7F0-E8E51AFF7D9B}" destId="{A51F2772-66AB-A04A-94D0-9C923685114F}" srcOrd="0" destOrd="4" presId="urn:microsoft.com/office/officeart/2005/8/layout/hList1"/>
    <dgm:cxn modelId="{01034E19-D18D-0549-84BD-79A935B4FC9C}" type="presOf" srcId="{E335C39F-BC9B-A240-BB0A-DD46A63661F7}" destId="{A51F2772-66AB-A04A-94D0-9C923685114F}" srcOrd="0" destOrd="0" presId="urn:microsoft.com/office/officeart/2005/8/layout/hList1"/>
    <dgm:cxn modelId="{656E801C-1E9D-7F49-8D05-C086FFA75434}" type="presOf" srcId="{90EC8022-50A7-204C-8C00-B6EF41D789F1}" destId="{77AEA0A5-23DC-1849-8BFE-66BBDFBAEA1E}" srcOrd="0" destOrd="0" presId="urn:microsoft.com/office/officeart/2005/8/layout/hList1"/>
    <dgm:cxn modelId="{3C190A1D-80FA-D94E-945C-B0DFEE15EA30}" srcId="{88846B29-536D-E941-893C-C5731E7B7A46}" destId="{76FBE0AC-CFCC-4846-BFD0-7B79E5514634}" srcOrd="3" destOrd="0" parTransId="{110CF6AB-CBBC-0149-8BB6-B4600740E5D2}" sibTransId="{0D1F0CE1-36CB-A243-9C03-465F22F9E4E0}"/>
    <dgm:cxn modelId="{7BD3F11E-0CCE-774D-9EEE-B73A1C49AA80}" type="presOf" srcId="{88846B29-536D-E941-893C-C5731E7B7A46}" destId="{438876C3-E249-3C44-AC5A-5F5C506F2374}" srcOrd="0" destOrd="0" presId="urn:microsoft.com/office/officeart/2005/8/layout/hList1"/>
    <dgm:cxn modelId="{97B65121-8322-C544-96EA-9582438D2256}" srcId="{5F35F4C6-48C5-0643-AEE8-C659AB716894}" destId="{B0B292F4-60CE-9946-B873-03CFF725BC0E}" srcOrd="5" destOrd="0" parTransId="{158B4F75-8864-914A-9C7B-9C4392EF6FD9}" sibTransId="{CBD315B3-4C9E-8745-B965-0CF55DCBD0BE}"/>
    <dgm:cxn modelId="{5ED21C2E-5FB7-5842-BD06-FD691873EC5F}" srcId="{90EC8022-50A7-204C-8C00-B6EF41D789F1}" destId="{88846B29-536D-E941-893C-C5731E7B7A46}" srcOrd="0" destOrd="0" parTransId="{67CA6FE3-FBE3-A540-80A8-45CF0D21FAB7}" sibTransId="{4FE4B852-519E-6145-B01A-5F75E7D415B1}"/>
    <dgm:cxn modelId="{20CA2E2E-3A56-A548-ABE9-6D0B5B76C831}" srcId="{90EC8022-50A7-204C-8C00-B6EF41D789F1}" destId="{5F35F4C6-48C5-0643-AEE8-C659AB716894}" srcOrd="1" destOrd="0" parTransId="{BBFF639E-5D5E-A54E-BE2B-00DE607612C7}" sibTransId="{F9FAAC6A-E96C-B144-BC6B-F96CCD3591FC}"/>
    <dgm:cxn modelId="{7E45CB39-AFC2-2044-8127-659DE49E3F53}" type="presOf" srcId="{5F35F4C6-48C5-0643-AEE8-C659AB716894}" destId="{888D5E28-3585-A346-BF41-E1619EBDB016}" srcOrd="0" destOrd="0" presId="urn:microsoft.com/office/officeart/2005/8/layout/hList1"/>
    <dgm:cxn modelId="{4E7D1A5D-D442-DE44-A020-D21F405AF44F}" type="presOf" srcId="{EC37235F-4A35-2844-B70B-C25D5E570749}" destId="{A51F2772-66AB-A04A-94D0-9C923685114F}" srcOrd="0" destOrd="2" presId="urn:microsoft.com/office/officeart/2005/8/layout/hList1"/>
    <dgm:cxn modelId="{40340748-FE4E-6046-B973-D13E45003F82}" srcId="{88846B29-536D-E941-893C-C5731E7B7A46}" destId="{17EA16F6-DC26-444A-BBC4-7C2AE8C586E0}" srcOrd="4" destOrd="0" parTransId="{EA3461B1-AAD7-B547-89C8-7CB13BAF1F48}" sibTransId="{8BCB6C7B-B0AB-1546-AAA0-EB4F29D6340C}"/>
    <dgm:cxn modelId="{BAC2726B-EB95-694D-B13B-D1DD506675A6}" srcId="{5F35F4C6-48C5-0643-AEE8-C659AB716894}" destId="{2BBA713D-2BB6-E548-A09A-AEF656D328F3}" srcOrd="3" destOrd="0" parTransId="{6D2AE967-0F68-F142-B1B3-F19CA0A94E0C}" sibTransId="{B59B6E87-805C-4540-85CA-06C868A69986}"/>
    <dgm:cxn modelId="{407A204E-838F-8541-AD98-6CE09FB5C1C7}" srcId="{88846B29-536D-E941-893C-C5731E7B7A46}" destId="{A06B2633-86F9-854B-9D38-5D9E768A5A8C}" srcOrd="6" destOrd="0" parTransId="{6FE3A7B8-572E-2044-9451-BC3037EFC6D7}" sibTransId="{845A7D95-63FD-E44B-85A0-DE4C31AFF0B1}"/>
    <dgm:cxn modelId="{00EC9A4F-1665-AD40-99A0-3E4668635FBD}" srcId="{88846B29-536D-E941-893C-C5731E7B7A46}" destId="{6EF70494-E513-E048-862B-2E94A694F3DD}" srcOrd="0" destOrd="0" parTransId="{9F561305-831B-A748-AD2F-289DD543587F}" sibTransId="{5A83E35F-64B0-DE4B-887E-424CEF9ACDF0}"/>
    <dgm:cxn modelId="{F9E47872-554B-FC47-BDB5-F3C511642390}" srcId="{5F35F4C6-48C5-0643-AEE8-C659AB716894}" destId="{E335C39F-BC9B-A240-BB0A-DD46A63661F7}" srcOrd="0" destOrd="0" parTransId="{350EDCDE-45DC-7A4F-B3C3-C5EAABDAF90B}" sibTransId="{878DDF2A-3846-EA49-8F27-D998EF9A0212}"/>
    <dgm:cxn modelId="{01F5AC7E-1494-D548-B348-82F4AB4A9047}" type="presOf" srcId="{EF06A3DF-470C-4A43-BAC4-39CE8F55469F}" destId="{A51F2772-66AB-A04A-94D0-9C923685114F}" srcOrd="0" destOrd="7" presId="urn:microsoft.com/office/officeart/2005/8/layout/hList1"/>
    <dgm:cxn modelId="{A87DD687-6F51-9848-907C-714EAB6DAECD}" type="presOf" srcId="{2F054B80-21E7-6446-AB91-16B393EDB723}" destId="{A51F2772-66AB-A04A-94D0-9C923685114F}" srcOrd="0" destOrd="6" presId="urn:microsoft.com/office/officeart/2005/8/layout/hList1"/>
    <dgm:cxn modelId="{FA780688-61D5-324A-ADFF-C37B5506CA21}" srcId="{88846B29-536D-E941-893C-C5731E7B7A46}" destId="{C8CD579B-905D-0A47-A3E2-2F391A3D7175}" srcOrd="2" destOrd="0" parTransId="{C65FDFA9-8396-EF4E-AB22-FB53A1133A61}" sibTransId="{A59D10EA-E40A-3D4C-B88A-FD09831186E5}"/>
    <dgm:cxn modelId="{74316293-379B-0644-BB0E-FD97344AAEBB}" srcId="{5F35F4C6-48C5-0643-AEE8-C659AB716894}" destId="{EC37235F-4A35-2844-B70B-C25D5E570749}" srcOrd="2" destOrd="0" parTransId="{DC70F037-A2A8-2844-8587-3E504C399BFC}" sibTransId="{3973DF92-9A7F-BA4E-8A22-6D9C4DA97AD7}"/>
    <dgm:cxn modelId="{1DBDF299-69C2-A04F-8E5C-057DFEFF3DC1}" srcId="{88846B29-536D-E941-893C-C5731E7B7A46}" destId="{255029DD-8509-3F40-B913-331C73C79654}" srcOrd="5" destOrd="0" parTransId="{6CC92991-A67F-F444-B452-639DDE88FDB3}" sibTransId="{C10BFD2B-120E-7F42-8C86-57C815FF8C16}"/>
    <dgm:cxn modelId="{261FFB9F-80AE-4D47-89F7-32617531E049}" type="presOf" srcId="{A06B2633-86F9-854B-9D38-5D9E768A5A8C}" destId="{FD08299E-EFD2-6B4B-8CD7-8433014A0DBD}" srcOrd="0" destOrd="6" presId="urn:microsoft.com/office/officeart/2005/8/layout/hList1"/>
    <dgm:cxn modelId="{0E5C87A4-4837-DB4C-8326-3386643B221A}" srcId="{88846B29-536D-E941-893C-C5731E7B7A46}" destId="{64E80993-84F6-534D-84C5-E98F966C43D4}" srcOrd="7" destOrd="0" parTransId="{5DF01091-0703-F545-BB1F-683AA2068282}" sibTransId="{A57E20FB-6CB2-D543-AEE4-39D184EC3AB7}"/>
    <dgm:cxn modelId="{E4B47EA9-5CA3-2745-B9CC-7B51BB2060F4}" type="presOf" srcId="{E403B52C-947C-6348-8170-FA46287C3A17}" destId="{A51F2772-66AB-A04A-94D0-9C923685114F}" srcOrd="0" destOrd="1" presId="urn:microsoft.com/office/officeart/2005/8/layout/hList1"/>
    <dgm:cxn modelId="{A8E86AAF-1CE8-F048-BBD8-70DBBB739C42}" type="presOf" srcId="{B0B292F4-60CE-9946-B873-03CFF725BC0E}" destId="{A51F2772-66AB-A04A-94D0-9C923685114F}" srcOrd="0" destOrd="5" presId="urn:microsoft.com/office/officeart/2005/8/layout/hList1"/>
    <dgm:cxn modelId="{A12495AF-98FB-FE4B-9B15-5A7A03D8A93A}" type="presOf" srcId="{17EA16F6-DC26-444A-BBC4-7C2AE8C586E0}" destId="{FD08299E-EFD2-6B4B-8CD7-8433014A0DBD}" srcOrd="0" destOrd="4" presId="urn:microsoft.com/office/officeart/2005/8/layout/hList1"/>
    <dgm:cxn modelId="{C1F639BA-E02E-B14F-A58A-E70B5385C314}" srcId="{88846B29-536D-E941-893C-C5731E7B7A46}" destId="{D7A16319-78DD-3C47-8CFF-181C7426DD91}" srcOrd="1" destOrd="0" parTransId="{593B650F-CC35-B242-8623-55CE4717D44F}" sibTransId="{EA8ED04F-AD98-D247-86D1-FA191F48D409}"/>
    <dgm:cxn modelId="{3C9234C0-569E-404C-A287-9E55EFBA1167}" type="presOf" srcId="{2BBA713D-2BB6-E548-A09A-AEF656D328F3}" destId="{A51F2772-66AB-A04A-94D0-9C923685114F}" srcOrd="0" destOrd="3" presId="urn:microsoft.com/office/officeart/2005/8/layout/hList1"/>
    <dgm:cxn modelId="{76A31AC7-1D46-E540-8C30-5BC5DA767182}" srcId="{5F35F4C6-48C5-0643-AEE8-C659AB716894}" destId="{E403B52C-947C-6348-8170-FA46287C3A17}" srcOrd="1" destOrd="0" parTransId="{BF92C033-6858-F54B-81A0-40AED2A6C4D8}" sibTransId="{0AB0A56F-2F19-CB4E-B2D8-F1E68D8E1580}"/>
    <dgm:cxn modelId="{BD21A6CC-4907-5845-9C57-9181C0377D69}" srcId="{5F35F4C6-48C5-0643-AEE8-C659AB716894}" destId="{EF06A3DF-470C-4A43-BAC4-39CE8F55469F}" srcOrd="7" destOrd="0" parTransId="{4A1A13B4-5A91-B34C-9106-50AF6789CFA3}" sibTransId="{DE0CEAB3-ABF5-944A-9977-D2D1A5E4EA68}"/>
    <dgm:cxn modelId="{3D4881CE-8D50-8B48-B7E7-0DD5907853B7}" type="presOf" srcId="{C8CD579B-905D-0A47-A3E2-2F391A3D7175}" destId="{FD08299E-EFD2-6B4B-8CD7-8433014A0DBD}" srcOrd="0" destOrd="2" presId="urn:microsoft.com/office/officeart/2005/8/layout/hList1"/>
    <dgm:cxn modelId="{633F50D1-865A-424D-8EC0-3B4DD4599A19}" type="presOf" srcId="{255029DD-8509-3F40-B913-331C73C79654}" destId="{FD08299E-EFD2-6B4B-8CD7-8433014A0DBD}" srcOrd="0" destOrd="5" presId="urn:microsoft.com/office/officeart/2005/8/layout/hList1"/>
    <dgm:cxn modelId="{1AA6F3D1-D8F8-A84D-9C97-83A098E7B9B0}" srcId="{5F35F4C6-48C5-0643-AEE8-C659AB716894}" destId="{8259434E-157B-2D46-B7F0-E8E51AFF7D9B}" srcOrd="4" destOrd="0" parTransId="{0C8F2251-6332-E247-93F6-BAE4F1B00F5D}" sibTransId="{EFF6E36E-5680-7F4B-B9D2-ED85CF833161}"/>
    <dgm:cxn modelId="{AF9F44D4-3ABD-2244-9768-5D860706CAD4}" type="presOf" srcId="{6EF70494-E513-E048-862B-2E94A694F3DD}" destId="{FD08299E-EFD2-6B4B-8CD7-8433014A0DBD}" srcOrd="0" destOrd="0" presId="urn:microsoft.com/office/officeart/2005/8/layout/hList1"/>
    <dgm:cxn modelId="{BB3A3BEC-2C5E-734A-8A85-AB6018CB362D}" type="presOf" srcId="{76FBE0AC-CFCC-4846-BFD0-7B79E5514634}" destId="{FD08299E-EFD2-6B4B-8CD7-8433014A0DBD}" srcOrd="0" destOrd="3" presId="urn:microsoft.com/office/officeart/2005/8/layout/hList1"/>
    <dgm:cxn modelId="{58AF2E22-E021-7043-A45F-C0410701AC8A}" type="presParOf" srcId="{77AEA0A5-23DC-1849-8BFE-66BBDFBAEA1E}" destId="{127E27D2-F6FC-DB46-AF94-046EAF2491EE}" srcOrd="0" destOrd="0" presId="urn:microsoft.com/office/officeart/2005/8/layout/hList1"/>
    <dgm:cxn modelId="{6E531668-FA79-E247-A8E1-B92DF781D5C8}" type="presParOf" srcId="{127E27D2-F6FC-DB46-AF94-046EAF2491EE}" destId="{438876C3-E249-3C44-AC5A-5F5C506F2374}" srcOrd="0" destOrd="0" presId="urn:microsoft.com/office/officeart/2005/8/layout/hList1"/>
    <dgm:cxn modelId="{AAE1CCB3-F885-CA47-8DBD-DA0D2D70A081}" type="presParOf" srcId="{127E27D2-F6FC-DB46-AF94-046EAF2491EE}" destId="{FD08299E-EFD2-6B4B-8CD7-8433014A0DBD}" srcOrd="1" destOrd="0" presId="urn:microsoft.com/office/officeart/2005/8/layout/hList1"/>
    <dgm:cxn modelId="{9BDBAC86-128C-8A4A-9961-19EA44C9F46D}" type="presParOf" srcId="{77AEA0A5-23DC-1849-8BFE-66BBDFBAEA1E}" destId="{CFA6BADC-5DF3-3D42-A020-932335BE9FB8}" srcOrd="1" destOrd="0" presId="urn:microsoft.com/office/officeart/2005/8/layout/hList1"/>
    <dgm:cxn modelId="{2A3C68D0-2F9D-5D43-8C01-F76953E02929}" type="presParOf" srcId="{77AEA0A5-23DC-1849-8BFE-66BBDFBAEA1E}" destId="{8FE57B88-CD31-FD4E-BEE7-8A02DF928B1F}" srcOrd="2" destOrd="0" presId="urn:microsoft.com/office/officeart/2005/8/layout/hList1"/>
    <dgm:cxn modelId="{000099BA-20E6-334F-BA06-2F647CB803B6}" type="presParOf" srcId="{8FE57B88-CD31-FD4E-BEE7-8A02DF928B1F}" destId="{888D5E28-3585-A346-BF41-E1619EBDB016}" srcOrd="0" destOrd="0" presId="urn:microsoft.com/office/officeart/2005/8/layout/hList1"/>
    <dgm:cxn modelId="{F0FC0CCA-DA3E-564A-9879-7F08A86366F1}" type="presParOf" srcId="{8FE57B88-CD31-FD4E-BEE7-8A02DF928B1F}" destId="{A51F2772-66AB-A04A-94D0-9C92368511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29D04A-4508-9C42-B3D2-84D30B99F2C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9AB532A1-20CC-A14D-AEAD-B05F5F82DE41}">
      <dgm:prSet phldrT="[Texto]"/>
      <dgm:spPr/>
      <dgm:t>
        <a:bodyPr/>
        <a:lstStyle/>
        <a:p>
          <a:r>
            <a:rPr lang="es-ES" dirty="0" err="1"/>
            <a:t>Sd</a:t>
          </a:r>
          <a:r>
            <a:rPr lang="es-ES" dirty="0"/>
            <a:t> hipotónico central</a:t>
          </a:r>
        </a:p>
      </dgm:t>
    </dgm:pt>
    <dgm:pt modelId="{953FCFF6-8B2E-8243-B9A0-8DC92A05ED0C}" type="parTrans" cxnId="{46456312-2356-654D-8F1E-12E9A0BE3523}">
      <dgm:prSet/>
      <dgm:spPr/>
      <dgm:t>
        <a:bodyPr/>
        <a:lstStyle/>
        <a:p>
          <a:endParaRPr lang="es-ES"/>
        </a:p>
      </dgm:t>
    </dgm:pt>
    <dgm:pt modelId="{870BA568-F677-224B-A9FE-249A21DB0C5A}" type="sibTrans" cxnId="{46456312-2356-654D-8F1E-12E9A0BE3523}">
      <dgm:prSet/>
      <dgm:spPr/>
      <dgm:t>
        <a:bodyPr/>
        <a:lstStyle/>
        <a:p>
          <a:endParaRPr lang="es-ES"/>
        </a:p>
      </dgm:t>
    </dgm:pt>
    <dgm:pt modelId="{013907DC-802A-B343-9052-655B04BE68DA}">
      <dgm:prSet phldrT="[Texto]"/>
      <dgm:spPr/>
      <dgm:t>
        <a:bodyPr/>
        <a:lstStyle/>
        <a:p>
          <a:r>
            <a:rPr lang="es-ES" dirty="0"/>
            <a:t>RDSM global</a:t>
          </a:r>
        </a:p>
      </dgm:t>
    </dgm:pt>
    <dgm:pt modelId="{6FDD8CF2-873F-DF4E-9AE6-56666AC0D844}" type="parTrans" cxnId="{6D744A84-F15B-1548-8BC5-0AC3CED23539}">
      <dgm:prSet/>
      <dgm:spPr/>
      <dgm:t>
        <a:bodyPr/>
        <a:lstStyle/>
        <a:p>
          <a:endParaRPr lang="es-ES"/>
        </a:p>
      </dgm:t>
    </dgm:pt>
    <dgm:pt modelId="{BA12F242-5A8C-1B41-972D-E90A17A1F59A}" type="sibTrans" cxnId="{6D744A84-F15B-1548-8BC5-0AC3CED23539}">
      <dgm:prSet/>
      <dgm:spPr/>
      <dgm:t>
        <a:bodyPr/>
        <a:lstStyle/>
        <a:p>
          <a:endParaRPr lang="es-ES"/>
        </a:p>
      </dgm:t>
    </dgm:pt>
    <dgm:pt modelId="{C4625233-8520-9245-95AC-93F78D607110}">
      <dgm:prSet phldrT="[Texto]"/>
      <dgm:spPr/>
      <dgm:t>
        <a:bodyPr/>
        <a:lstStyle/>
        <a:p>
          <a:r>
            <a:rPr lang="es-ES" dirty="0"/>
            <a:t>Pobre conexión al medio</a:t>
          </a:r>
        </a:p>
      </dgm:t>
    </dgm:pt>
    <dgm:pt modelId="{8C024186-F66B-B447-86CF-D6F37335AA7F}" type="parTrans" cxnId="{BB3AE883-C51B-8346-98C1-DF346A99D95C}">
      <dgm:prSet/>
      <dgm:spPr/>
      <dgm:t>
        <a:bodyPr/>
        <a:lstStyle/>
        <a:p>
          <a:endParaRPr lang="es-ES"/>
        </a:p>
      </dgm:t>
    </dgm:pt>
    <dgm:pt modelId="{7736A89B-9EB3-2249-981B-FB295436AE02}" type="sibTrans" cxnId="{BB3AE883-C51B-8346-98C1-DF346A99D95C}">
      <dgm:prSet/>
      <dgm:spPr/>
      <dgm:t>
        <a:bodyPr/>
        <a:lstStyle/>
        <a:p>
          <a:endParaRPr lang="es-ES"/>
        </a:p>
      </dgm:t>
    </dgm:pt>
    <dgm:pt modelId="{8A7EBF0B-9EA0-5143-9233-1FCEB93DF85C}">
      <dgm:prSet phldrT="[Texto]"/>
      <dgm:spPr/>
      <dgm:t>
        <a:bodyPr/>
        <a:lstStyle/>
        <a:p>
          <a:r>
            <a:rPr lang="es-ES" dirty="0" err="1"/>
            <a:t>Sd</a:t>
          </a:r>
          <a:r>
            <a:rPr lang="es-ES" dirty="0"/>
            <a:t> hipotónico periférico</a:t>
          </a:r>
        </a:p>
      </dgm:t>
    </dgm:pt>
    <dgm:pt modelId="{71F42BB4-5BF6-EB40-A7F6-7D2D49303D10}" type="parTrans" cxnId="{F443CC66-E27E-6249-84EF-AE4493058525}">
      <dgm:prSet/>
      <dgm:spPr/>
      <dgm:t>
        <a:bodyPr/>
        <a:lstStyle/>
        <a:p>
          <a:endParaRPr lang="es-ES"/>
        </a:p>
      </dgm:t>
    </dgm:pt>
    <dgm:pt modelId="{0EE08A1D-5805-E842-B48F-699B31D0C984}" type="sibTrans" cxnId="{F443CC66-E27E-6249-84EF-AE4493058525}">
      <dgm:prSet/>
      <dgm:spPr/>
      <dgm:t>
        <a:bodyPr/>
        <a:lstStyle/>
        <a:p>
          <a:endParaRPr lang="es-ES"/>
        </a:p>
      </dgm:t>
    </dgm:pt>
    <dgm:pt modelId="{205758F2-78C8-8346-AC20-35CA4ECB2311}">
      <dgm:prSet phldrT="[Texto]"/>
      <dgm:spPr/>
      <dgm:t>
        <a:bodyPr/>
        <a:lstStyle/>
        <a:p>
          <a:r>
            <a:rPr lang="es-ES" dirty="0"/>
            <a:t>Debilidad</a:t>
          </a:r>
        </a:p>
      </dgm:t>
    </dgm:pt>
    <dgm:pt modelId="{0E7B8EE5-7DDC-F646-BC6D-D1601419B692}" type="parTrans" cxnId="{520137D4-42EE-A142-9BFE-DF3FDEA87557}">
      <dgm:prSet/>
      <dgm:spPr/>
      <dgm:t>
        <a:bodyPr/>
        <a:lstStyle/>
        <a:p>
          <a:endParaRPr lang="es-ES"/>
        </a:p>
      </dgm:t>
    </dgm:pt>
    <dgm:pt modelId="{DFC6B45E-9EAA-4B4A-94FA-FD46CE28BE40}" type="sibTrans" cxnId="{520137D4-42EE-A142-9BFE-DF3FDEA87557}">
      <dgm:prSet/>
      <dgm:spPr/>
      <dgm:t>
        <a:bodyPr/>
        <a:lstStyle/>
        <a:p>
          <a:endParaRPr lang="es-ES"/>
        </a:p>
      </dgm:t>
    </dgm:pt>
    <dgm:pt modelId="{E46847BF-A141-F84A-AB38-65644FA967DA}">
      <dgm:prSet phldrT="[Texto]"/>
      <dgm:spPr/>
      <dgm:t>
        <a:bodyPr/>
        <a:lstStyle/>
        <a:p>
          <a:r>
            <a:rPr lang="es-ES" dirty="0"/>
            <a:t>ROT normales o disminuidos</a:t>
          </a:r>
        </a:p>
      </dgm:t>
    </dgm:pt>
    <dgm:pt modelId="{9E44CD52-2FC3-EB40-AE50-A278C1C0FC4E}" type="parTrans" cxnId="{F13F501C-C45F-5B44-BB05-4350C5923209}">
      <dgm:prSet/>
      <dgm:spPr/>
      <dgm:t>
        <a:bodyPr/>
        <a:lstStyle/>
        <a:p>
          <a:endParaRPr lang="es-ES"/>
        </a:p>
      </dgm:t>
    </dgm:pt>
    <dgm:pt modelId="{1BF1DC34-0DE8-B644-9097-0847CBFE511E}" type="sibTrans" cxnId="{F13F501C-C45F-5B44-BB05-4350C5923209}">
      <dgm:prSet/>
      <dgm:spPr/>
      <dgm:t>
        <a:bodyPr/>
        <a:lstStyle/>
        <a:p>
          <a:endParaRPr lang="es-ES"/>
        </a:p>
      </dgm:t>
    </dgm:pt>
    <dgm:pt modelId="{5BD39F8B-5980-2D48-947B-B6AE5DE685FA}">
      <dgm:prSet phldrT="[Texto]"/>
      <dgm:spPr/>
      <dgm:t>
        <a:bodyPr/>
        <a:lstStyle/>
        <a:p>
          <a:r>
            <a:rPr lang="es-ES" dirty="0"/>
            <a:t>Convulsiones</a:t>
          </a:r>
        </a:p>
      </dgm:t>
    </dgm:pt>
    <dgm:pt modelId="{882916E8-5D62-504E-B7AF-825EBAB2A326}" type="parTrans" cxnId="{10CDF040-9186-6545-B7E2-7994D5F1FB0B}">
      <dgm:prSet/>
      <dgm:spPr/>
      <dgm:t>
        <a:bodyPr/>
        <a:lstStyle/>
        <a:p>
          <a:endParaRPr lang="es-ES"/>
        </a:p>
      </dgm:t>
    </dgm:pt>
    <dgm:pt modelId="{1940D1DF-C8CB-B14D-8939-0AEFE2575D73}" type="sibTrans" cxnId="{10CDF040-9186-6545-B7E2-7994D5F1FB0B}">
      <dgm:prSet/>
      <dgm:spPr/>
      <dgm:t>
        <a:bodyPr/>
        <a:lstStyle/>
        <a:p>
          <a:endParaRPr lang="es-ES"/>
        </a:p>
      </dgm:t>
    </dgm:pt>
    <dgm:pt modelId="{EABB0E60-5566-0A45-BDE0-733B831C5BC4}">
      <dgm:prSet phldrT="[Texto]"/>
      <dgm:spPr/>
      <dgm:t>
        <a:bodyPr/>
        <a:lstStyle/>
        <a:p>
          <a:r>
            <a:rPr lang="es-ES" dirty="0" err="1"/>
            <a:t>Hiperreflexia</a:t>
          </a:r>
          <a:endParaRPr lang="es-ES" dirty="0"/>
        </a:p>
      </dgm:t>
    </dgm:pt>
    <dgm:pt modelId="{6D0B13DF-73FD-1347-BAB2-1BBE8B913D0C}" type="parTrans" cxnId="{93076445-1577-7642-BDD8-53AC3A078F0E}">
      <dgm:prSet/>
      <dgm:spPr/>
      <dgm:t>
        <a:bodyPr/>
        <a:lstStyle/>
        <a:p>
          <a:endParaRPr lang="es-ES"/>
        </a:p>
      </dgm:t>
    </dgm:pt>
    <dgm:pt modelId="{98DAC7B6-DB0C-0447-97AB-132F395DFE71}" type="sibTrans" cxnId="{93076445-1577-7642-BDD8-53AC3A078F0E}">
      <dgm:prSet/>
      <dgm:spPr/>
      <dgm:t>
        <a:bodyPr/>
        <a:lstStyle/>
        <a:p>
          <a:endParaRPr lang="es-ES"/>
        </a:p>
      </dgm:t>
    </dgm:pt>
    <dgm:pt modelId="{9918A4DD-6ACB-C748-9203-CAC054E45675}">
      <dgm:prSet phldrT="[Texto]"/>
      <dgm:spPr/>
      <dgm:t>
        <a:bodyPr/>
        <a:lstStyle/>
        <a:p>
          <a:r>
            <a:rPr lang="es-ES" dirty="0" err="1"/>
            <a:t>Paresia</a:t>
          </a:r>
          <a:endParaRPr lang="es-ES" dirty="0"/>
        </a:p>
      </dgm:t>
    </dgm:pt>
    <dgm:pt modelId="{E4F767C9-C6C1-AC4A-991A-7621686BA1C2}" type="parTrans" cxnId="{093AEEDA-D798-0C4F-9B5A-D00D7580A2D2}">
      <dgm:prSet/>
      <dgm:spPr/>
      <dgm:t>
        <a:bodyPr/>
        <a:lstStyle/>
        <a:p>
          <a:endParaRPr lang="es-ES"/>
        </a:p>
      </dgm:t>
    </dgm:pt>
    <dgm:pt modelId="{47C79DD0-8BBA-854B-A5D4-900C1D07FE10}" type="sibTrans" cxnId="{093AEEDA-D798-0C4F-9B5A-D00D7580A2D2}">
      <dgm:prSet/>
      <dgm:spPr/>
      <dgm:t>
        <a:bodyPr/>
        <a:lstStyle/>
        <a:p>
          <a:endParaRPr lang="es-ES"/>
        </a:p>
      </dgm:t>
    </dgm:pt>
    <dgm:pt modelId="{54309F46-AAFB-304C-99CC-EA1566409C73}">
      <dgm:prSet phldrT="[Texto]"/>
      <dgm:spPr/>
      <dgm:t>
        <a:bodyPr/>
        <a:lstStyle/>
        <a:p>
          <a:r>
            <a:rPr lang="es-ES" dirty="0"/>
            <a:t>Reflejos arcaicos anormales</a:t>
          </a:r>
        </a:p>
      </dgm:t>
    </dgm:pt>
    <dgm:pt modelId="{009A8417-2EE5-974D-BC02-294E9DCE27CC}" type="parTrans" cxnId="{8FD5A768-5373-FD45-AF8F-CD9F2A1E9368}">
      <dgm:prSet/>
      <dgm:spPr/>
      <dgm:t>
        <a:bodyPr/>
        <a:lstStyle/>
        <a:p>
          <a:endParaRPr lang="es-ES"/>
        </a:p>
      </dgm:t>
    </dgm:pt>
    <dgm:pt modelId="{FF9DCD16-8A42-D740-A131-FA6CF4812D9F}" type="sibTrans" cxnId="{8FD5A768-5373-FD45-AF8F-CD9F2A1E9368}">
      <dgm:prSet/>
      <dgm:spPr/>
      <dgm:t>
        <a:bodyPr/>
        <a:lstStyle/>
        <a:p>
          <a:endParaRPr lang="es-ES"/>
        </a:p>
      </dgm:t>
    </dgm:pt>
    <dgm:pt modelId="{6AA2F4E3-6ACE-9046-9CAE-C9EDE4D42AE6}">
      <dgm:prSet phldrT="[Texto]"/>
      <dgm:spPr/>
      <dgm:t>
        <a:bodyPr/>
        <a:lstStyle/>
        <a:p>
          <a:r>
            <a:rPr lang="es-ES" dirty="0"/>
            <a:t>Pulgar </a:t>
          </a:r>
          <a:r>
            <a:rPr lang="es-ES" dirty="0" err="1"/>
            <a:t>incluído</a:t>
          </a:r>
          <a:endParaRPr lang="es-ES" dirty="0"/>
        </a:p>
      </dgm:t>
    </dgm:pt>
    <dgm:pt modelId="{3A04BC43-97B9-6047-BEB1-ED59AEC09031}" type="parTrans" cxnId="{7E1BA06F-09B5-074D-847D-ABD1FF31E5DB}">
      <dgm:prSet/>
      <dgm:spPr/>
      <dgm:t>
        <a:bodyPr/>
        <a:lstStyle/>
        <a:p>
          <a:endParaRPr lang="es-ES"/>
        </a:p>
      </dgm:t>
    </dgm:pt>
    <dgm:pt modelId="{BC01C948-BB39-E54C-852A-3AFECE51ABE4}" type="sibTrans" cxnId="{7E1BA06F-09B5-074D-847D-ABD1FF31E5DB}">
      <dgm:prSet/>
      <dgm:spPr/>
      <dgm:t>
        <a:bodyPr/>
        <a:lstStyle/>
        <a:p>
          <a:endParaRPr lang="es-ES"/>
        </a:p>
      </dgm:t>
    </dgm:pt>
    <dgm:pt modelId="{9664144B-12AC-3A4E-8DEA-6E2D636B59C7}">
      <dgm:prSet phldrT="[Texto]"/>
      <dgm:spPr/>
      <dgm:t>
        <a:bodyPr/>
        <a:lstStyle/>
        <a:p>
          <a:r>
            <a:rPr lang="es-ES" dirty="0" err="1"/>
            <a:t>Dismorfias</a:t>
          </a:r>
          <a:endParaRPr lang="es-ES" dirty="0"/>
        </a:p>
      </dgm:t>
    </dgm:pt>
    <dgm:pt modelId="{681893E0-4F54-6A47-B21B-A2D7CFC676C5}" type="parTrans" cxnId="{826AB266-4C68-2149-AEB8-0C0DC6B8F1DC}">
      <dgm:prSet/>
      <dgm:spPr/>
      <dgm:t>
        <a:bodyPr/>
        <a:lstStyle/>
        <a:p>
          <a:endParaRPr lang="es-ES"/>
        </a:p>
      </dgm:t>
    </dgm:pt>
    <dgm:pt modelId="{BEEA24A1-BAC5-324B-AA50-FBD9682C5026}" type="sibTrans" cxnId="{826AB266-4C68-2149-AEB8-0C0DC6B8F1DC}">
      <dgm:prSet/>
      <dgm:spPr/>
      <dgm:t>
        <a:bodyPr/>
        <a:lstStyle/>
        <a:p>
          <a:endParaRPr lang="es-ES"/>
        </a:p>
      </dgm:t>
    </dgm:pt>
    <dgm:pt modelId="{437BB1A1-3701-F94D-A191-4D343920BAAA}">
      <dgm:prSet phldrT="[Texto]"/>
      <dgm:spPr/>
      <dgm:t>
        <a:bodyPr/>
        <a:lstStyle/>
        <a:p>
          <a:r>
            <a:rPr lang="es-ES" dirty="0"/>
            <a:t>Microcefalia/macrocefalia</a:t>
          </a:r>
        </a:p>
      </dgm:t>
    </dgm:pt>
    <dgm:pt modelId="{8CEDD6D2-F41B-0F41-8595-CC7A9367CE99}" type="parTrans" cxnId="{3F2F57CB-0DD5-0240-8884-40B8930BEB89}">
      <dgm:prSet/>
      <dgm:spPr/>
      <dgm:t>
        <a:bodyPr/>
        <a:lstStyle/>
        <a:p>
          <a:endParaRPr lang="es-ES"/>
        </a:p>
      </dgm:t>
    </dgm:pt>
    <dgm:pt modelId="{FA624D3A-8B34-8847-BE07-A723F1724377}" type="sibTrans" cxnId="{3F2F57CB-0DD5-0240-8884-40B8930BEB89}">
      <dgm:prSet/>
      <dgm:spPr/>
      <dgm:t>
        <a:bodyPr/>
        <a:lstStyle/>
        <a:p>
          <a:endParaRPr lang="es-ES"/>
        </a:p>
      </dgm:t>
    </dgm:pt>
    <dgm:pt modelId="{F48D522E-8100-7B4F-ADD8-54801A7DFD09}">
      <dgm:prSet phldrT="[Texto]"/>
      <dgm:spPr/>
      <dgm:t>
        <a:bodyPr/>
        <a:lstStyle/>
        <a:p>
          <a:r>
            <a:rPr lang="es-ES" dirty="0"/>
            <a:t>Malformaciones</a:t>
          </a:r>
        </a:p>
      </dgm:t>
    </dgm:pt>
    <dgm:pt modelId="{4767DB27-C340-E04F-AA92-1DF0DF0A4DC3}" type="parTrans" cxnId="{BE050C03-79C0-DC40-9665-15124971C12C}">
      <dgm:prSet/>
      <dgm:spPr/>
      <dgm:t>
        <a:bodyPr/>
        <a:lstStyle/>
        <a:p>
          <a:endParaRPr lang="es-ES"/>
        </a:p>
      </dgm:t>
    </dgm:pt>
    <dgm:pt modelId="{154B1CC5-36C3-BE44-A00C-8321100731E7}" type="sibTrans" cxnId="{BE050C03-79C0-DC40-9665-15124971C12C}">
      <dgm:prSet/>
      <dgm:spPr/>
      <dgm:t>
        <a:bodyPr/>
        <a:lstStyle/>
        <a:p>
          <a:endParaRPr lang="es-ES"/>
        </a:p>
      </dgm:t>
    </dgm:pt>
    <dgm:pt modelId="{29B08A16-64D1-1D44-9A1D-1ACE995396A3}">
      <dgm:prSet phldrT="[Texto]"/>
      <dgm:spPr/>
      <dgm:t>
        <a:bodyPr/>
        <a:lstStyle/>
        <a:p>
          <a:r>
            <a:rPr lang="es-ES" dirty="0"/>
            <a:t>Movimientos anormales</a:t>
          </a:r>
        </a:p>
      </dgm:t>
    </dgm:pt>
    <dgm:pt modelId="{89DC2401-A2A8-F241-976D-062A7C26C4F4}" type="parTrans" cxnId="{1054B6FC-5B45-4847-B268-EDD897013655}">
      <dgm:prSet/>
      <dgm:spPr/>
      <dgm:t>
        <a:bodyPr/>
        <a:lstStyle/>
        <a:p>
          <a:endParaRPr lang="es-ES"/>
        </a:p>
      </dgm:t>
    </dgm:pt>
    <dgm:pt modelId="{9D89FD3B-D1A6-034E-B14F-A895B661DAE6}" type="sibTrans" cxnId="{1054B6FC-5B45-4847-B268-EDD897013655}">
      <dgm:prSet/>
      <dgm:spPr/>
      <dgm:t>
        <a:bodyPr/>
        <a:lstStyle/>
        <a:p>
          <a:endParaRPr lang="es-ES"/>
        </a:p>
      </dgm:t>
    </dgm:pt>
    <dgm:pt modelId="{BEA0A1AD-613A-AF45-90B8-B07F5B21ED4F}">
      <dgm:prSet phldrT="[Texto]"/>
      <dgm:spPr/>
      <dgm:t>
        <a:bodyPr/>
        <a:lstStyle/>
        <a:p>
          <a:r>
            <a:rPr lang="es-ES" dirty="0"/>
            <a:t>Déficit sensorial</a:t>
          </a:r>
        </a:p>
      </dgm:t>
    </dgm:pt>
    <dgm:pt modelId="{D63782C8-5AF6-F94E-8FB2-2DCE9E3617DE}" type="parTrans" cxnId="{CB512554-B8B8-A648-BC13-A7F411DDDA76}">
      <dgm:prSet/>
      <dgm:spPr/>
      <dgm:t>
        <a:bodyPr/>
        <a:lstStyle/>
        <a:p>
          <a:endParaRPr lang="es-ES"/>
        </a:p>
      </dgm:t>
    </dgm:pt>
    <dgm:pt modelId="{3DFAF2F9-F44B-134F-91CB-7D374A970214}" type="sibTrans" cxnId="{CB512554-B8B8-A648-BC13-A7F411DDDA76}">
      <dgm:prSet/>
      <dgm:spPr/>
      <dgm:t>
        <a:bodyPr/>
        <a:lstStyle/>
        <a:p>
          <a:endParaRPr lang="es-ES"/>
        </a:p>
      </dgm:t>
    </dgm:pt>
    <dgm:pt modelId="{49D09E24-3496-CB40-B7AB-D74FE0CBB9FE}">
      <dgm:prSet phldrT="[Texto]"/>
      <dgm:spPr/>
      <dgm:t>
        <a:bodyPr/>
        <a:lstStyle/>
        <a:p>
          <a:r>
            <a:rPr lang="es-ES" dirty="0"/>
            <a:t>Reflejos arcaicos disminuidos o ausentes</a:t>
          </a:r>
        </a:p>
      </dgm:t>
    </dgm:pt>
    <dgm:pt modelId="{E4BFB9E0-3A4A-8943-8C90-BAD2C39C3237}" type="parTrans" cxnId="{6D20456D-A4B2-C04D-BBCD-7E2552176C08}">
      <dgm:prSet/>
      <dgm:spPr/>
      <dgm:t>
        <a:bodyPr/>
        <a:lstStyle/>
        <a:p>
          <a:endParaRPr lang="es-ES"/>
        </a:p>
      </dgm:t>
    </dgm:pt>
    <dgm:pt modelId="{277DF973-3172-8647-9FE8-FD1F9E3EB89F}" type="sibTrans" cxnId="{6D20456D-A4B2-C04D-BBCD-7E2552176C08}">
      <dgm:prSet/>
      <dgm:spPr/>
      <dgm:t>
        <a:bodyPr/>
        <a:lstStyle/>
        <a:p>
          <a:endParaRPr lang="es-ES"/>
        </a:p>
      </dgm:t>
    </dgm:pt>
    <dgm:pt modelId="{E19ABB7E-DC67-AB41-B003-A1094909961C}">
      <dgm:prSet phldrT="[Texto]"/>
      <dgm:spPr/>
      <dgm:t>
        <a:bodyPr/>
        <a:lstStyle/>
        <a:p>
          <a:r>
            <a:rPr lang="es-ES" dirty="0"/>
            <a:t>Fatigabilidad</a:t>
          </a:r>
        </a:p>
      </dgm:t>
    </dgm:pt>
    <dgm:pt modelId="{12B13DFB-8DD3-054F-862D-CBA3277D1175}" type="parTrans" cxnId="{3826B58E-50E8-DB4D-9C2C-A8CA23521D9F}">
      <dgm:prSet/>
      <dgm:spPr/>
      <dgm:t>
        <a:bodyPr/>
        <a:lstStyle/>
        <a:p>
          <a:endParaRPr lang="es-ES"/>
        </a:p>
      </dgm:t>
    </dgm:pt>
    <dgm:pt modelId="{E3EA20D2-EEC9-FE46-BA02-FA3F1A4E0A91}" type="sibTrans" cxnId="{3826B58E-50E8-DB4D-9C2C-A8CA23521D9F}">
      <dgm:prSet/>
      <dgm:spPr/>
      <dgm:t>
        <a:bodyPr/>
        <a:lstStyle/>
        <a:p>
          <a:endParaRPr lang="es-ES"/>
        </a:p>
      </dgm:t>
    </dgm:pt>
    <dgm:pt modelId="{CF59B845-9530-DF41-B4A6-1CA3F98ACCB9}">
      <dgm:prSet phldrT="[Texto]"/>
      <dgm:spPr/>
      <dgm:t>
        <a:bodyPr/>
        <a:lstStyle/>
        <a:p>
          <a:r>
            <a:rPr lang="es-ES" dirty="0"/>
            <a:t>Fasciculaciones</a:t>
          </a:r>
        </a:p>
      </dgm:t>
    </dgm:pt>
    <dgm:pt modelId="{54B750C1-98EE-234E-84A9-8319397E086E}" type="parTrans" cxnId="{32011241-5DD5-F84B-B31F-3D7790FD7405}">
      <dgm:prSet/>
      <dgm:spPr/>
      <dgm:t>
        <a:bodyPr/>
        <a:lstStyle/>
        <a:p>
          <a:endParaRPr lang="es-ES"/>
        </a:p>
      </dgm:t>
    </dgm:pt>
    <dgm:pt modelId="{090883EA-62E4-6644-8736-423BC5A1FF7C}" type="sibTrans" cxnId="{32011241-5DD5-F84B-B31F-3D7790FD7405}">
      <dgm:prSet/>
      <dgm:spPr/>
      <dgm:t>
        <a:bodyPr/>
        <a:lstStyle/>
        <a:p>
          <a:endParaRPr lang="es-ES"/>
        </a:p>
      </dgm:t>
    </dgm:pt>
    <dgm:pt modelId="{116D7AB1-3A78-4747-A372-2F0A3C6D007D}">
      <dgm:prSet phldrT="[Texto]"/>
      <dgm:spPr/>
      <dgm:t>
        <a:bodyPr/>
        <a:lstStyle/>
        <a:p>
          <a:r>
            <a:rPr lang="es-ES" dirty="0"/>
            <a:t>Atrofia muscular</a:t>
          </a:r>
        </a:p>
      </dgm:t>
    </dgm:pt>
    <dgm:pt modelId="{87BCEF00-3ADE-EB45-BECF-ACBD6D191391}" type="parTrans" cxnId="{1D7D7DB8-48F4-854D-9CC2-E800A4D7258E}">
      <dgm:prSet/>
      <dgm:spPr/>
      <dgm:t>
        <a:bodyPr/>
        <a:lstStyle/>
        <a:p>
          <a:endParaRPr lang="es-ES"/>
        </a:p>
      </dgm:t>
    </dgm:pt>
    <dgm:pt modelId="{5A1721C3-5B11-8D43-BFBC-8E77CCB4B072}" type="sibTrans" cxnId="{1D7D7DB8-48F4-854D-9CC2-E800A4D7258E}">
      <dgm:prSet/>
      <dgm:spPr/>
      <dgm:t>
        <a:bodyPr/>
        <a:lstStyle/>
        <a:p>
          <a:endParaRPr lang="es-ES"/>
        </a:p>
      </dgm:t>
    </dgm:pt>
    <dgm:pt modelId="{87DACDF0-DB1F-E145-88AE-3DA90C903849}">
      <dgm:prSet phldrT="[Texto]"/>
      <dgm:spPr/>
      <dgm:t>
        <a:bodyPr/>
        <a:lstStyle/>
        <a:p>
          <a:r>
            <a:rPr lang="es-ES" dirty="0"/>
            <a:t>Sin </a:t>
          </a:r>
          <a:r>
            <a:rPr lang="es-ES" dirty="0" err="1"/>
            <a:t>dismorfias</a:t>
          </a:r>
          <a:endParaRPr lang="es-ES" dirty="0"/>
        </a:p>
      </dgm:t>
    </dgm:pt>
    <dgm:pt modelId="{7DFA6138-6402-004A-89AA-ABEF55351EDB}" type="parTrans" cxnId="{7B553DF0-1D98-0142-B7BF-6FF34764ADC1}">
      <dgm:prSet/>
      <dgm:spPr/>
      <dgm:t>
        <a:bodyPr/>
        <a:lstStyle/>
        <a:p>
          <a:endParaRPr lang="es-ES"/>
        </a:p>
      </dgm:t>
    </dgm:pt>
    <dgm:pt modelId="{13950BE7-FAD6-2C41-8FD2-520F4D86BDC7}" type="sibTrans" cxnId="{7B553DF0-1D98-0142-B7BF-6FF34764ADC1}">
      <dgm:prSet/>
      <dgm:spPr/>
      <dgm:t>
        <a:bodyPr/>
        <a:lstStyle/>
        <a:p>
          <a:endParaRPr lang="es-ES"/>
        </a:p>
      </dgm:t>
    </dgm:pt>
    <dgm:pt modelId="{3AD0B761-FE5C-1844-B576-37858E215017}">
      <dgm:prSet phldrT="[Texto]"/>
      <dgm:spPr/>
      <dgm:t>
        <a:bodyPr/>
        <a:lstStyle/>
        <a:p>
          <a:r>
            <a:rPr lang="es-ES" dirty="0"/>
            <a:t>Sin alteraciones de otros órganos</a:t>
          </a:r>
        </a:p>
      </dgm:t>
    </dgm:pt>
    <dgm:pt modelId="{0FD32D98-1751-9644-9008-52570676FAEB}" type="parTrans" cxnId="{867FB702-4A01-B24C-9C5D-559CC3F27C8C}">
      <dgm:prSet/>
      <dgm:spPr/>
      <dgm:t>
        <a:bodyPr/>
        <a:lstStyle/>
        <a:p>
          <a:endParaRPr lang="es-ES"/>
        </a:p>
      </dgm:t>
    </dgm:pt>
    <dgm:pt modelId="{6A773318-299B-414D-8BEA-0A4BB59BCE32}" type="sibTrans" cxnId="{867FB702-4A01-B24C-9C5D-559CC3F27C8C}">
      <dgm:prSet/>
      <dgm:spPr/>
      <dgm:t>
        <a:bodyPr/>
        <a:lstStyle/>
        <a:p>
          <a:endParaRPr lang="es-ES"/>
        </a:p>
      </dgm:t>
    </dgm:pt>
    <dgm:pt modelId="{941E2F45-EB10-4435-AC63-01BEE1021461}">
      <dgm:prSet phldrT="[Texto]"/>
      <dgm:spPr/>
      <dgm:t>
        <a:bodyPr/>
        <a:lstStyle/>
        <a:p>
          <a:r>
            <a:rPr lang="es-ES" dirty="0" err="1"/>
            <a:t>Miotonías</a:t>
          </a:r>
          <a:endParaRPr lang="es-ES" dirty="0"/>
        </a:p>
      </dgm:t>
    </dgm:pt>
    <dgm:pt modelId="{810DD11D-875B-4B1B-AC1E-BC9554CDC459}" type="parTrans" cxnId="{A08D6423-2452-4903-8092-9AAF9B1269A7}">
      <dgm:prSet/>
      <dgm:spPr/>
      <dgm:t>
        <a:bodyPr/>
        <a:lstStyle/>
        <a:p>
          <a:endParaRPr lang="es-CL"/>
        </a:p>
      </dgm:t>
    </dgm:pt>
    <dgm:pt modelId="{FA97BA10-3D39-4905-9E61-B0A6C1455595}" type="sibTrans" cxnId="{A08D6423-2452-4903-8092-9AAF9B1269A7}">
      <dgm:prSet/>
      <dgm:spPr/>
      <dgm:t>
        <a:bodyPr/>
        <a:lstStyle/>
        <a:p>
          <a:endParaRPr lang="es-CL"/>
        </a:p>
      </dgm:t>
    </dgm:pt>
    <dgm:pt modelId="{210475E9-5F59-9443-9D2C-62682EEDC360}" type="pres">
      <dgm:prSet presAssocID="{EA29D04A-4508-9C42-B3D2-84D30B99F2CB}" presName="Name0" presStyleCnt="0">
        <dgm:presLayoutVars>
          <dgm:dir/>
          <dgm:animLvl val="lvl"/>
          <dgm:resizeHandles val="exact"/>
        </dgm:presLayoutVars>
      </dgm:prSet>
      <dgm:spPr/>
    </dgm:pt>
    <dgm:pt modelId="{7EF128DE-CF68-0C4C-BF76-58FAE0CECDF3}" type="pres">
      <dgm:prSet presAssocID="{9AB532A1-20CC-A14D-AEAD-B05F5F82DE41}" presName="composite" presStyleCnt="0"/>
      <dgm:spPr/>
    </dgm:pt>
    <dgm:pt modelId="{BF4C9D14-A219-F541-86D2-B5EA31FA3E45}" type="pres">
      <dgm:prSet presAssocID="{9AB532A1-20CC-A14D-AEAD-B05F5F82DE41}" presName="parTx" presStyleLbl="alignNode1" presStyleIdx="0" presStyleCnt="2">
        <dgm:presLayoutVars>
          <dgm:chMax val="0"/>
          <dgm:chPref val="0"/>
          <dgm:bulletEnabled val="1"/>
        </dgm:presLayoutVars>
      </dgm:prSet>
      <dgm:spPr/>
    </dgm:pt>
    <dgm:pt modelId="{AB7D9802-8A86-1F41-B624-303B8A64624C}" type="pres">
      <dgm:prSet presAssocID="{9AB532A1-20CC-A14D-AEAD-B05F5F82DE41}" presName="desTx" presStyleLbl="alignAccFollowNode1" presStyleIdx="0" presStyleCnt="2">
        <dgm:presLayoutVars>
          <dgm:bulletEnabled val="1"/>
        </dgm:presLayoutVars>
      </dgm:prSet>
      <dgm:spPr/>
    </dgm:pt>
    <dgm:pt modelId="{299247E8-3DFC-8D4F-806A-83AE9E3B1F43}" type="pres">
      <dgm:prSet presAssocID="{870BA568-F677-224B-A9FE-249A21DB0C5A}" presName="space" presStyleCnt="0"/>
      <dgm:spPr/>
    </dgm:pt>
    <dgm:pt modelId="{4B7C27F1-D40C-EA4A-B37D-D8D9434C93CC}" type="pres">
      <dgm:prSet presAssocID="{8A7EBF0B-9EA0-5143-9233-1FCEB93DF85C}" presName="composite" presStyleCnt="0"/>
      <dgm:spPr/>
    </dgm:pt>
    <dgm:pt modelId="{A2E69CCE-170F-1C49-920E-F56783AA2C0E}" type="pres">
      <dgm:prSet presAssocID="{8A7EBF0B-9EA0-5143-9233-1FCEB93DF85C}" presName="parTx" presStyleLbl="alignNode1" presStyleIdx="1" presStyleCnt="2">
        <dgm:presLayoutVars>
          <dgm:chMax val="0"/>
          <dgm:chPref val="0"/>
          <dgm:bulletEnabled val="1"/>
        </dgm:presLayoutVars>
      </dgm:prSet>
      <dgm:spPr/>
    </dgm:pt>
    <dgm:pt modelId="{ED6D466B-FADE-5843-9A71-B0351EFD5C8A}" type="pres">
      <dgm:prSet presAssocID="{8A7EBF0B-9EA0-5143-9233-1FCEB93DF85C}" presName="desTx" presStyleLbl="alignAccFollowNode1" presStyleIdx="1" presStyleCnt="2">
        <dgm:presLayoutVars>
          <dgm:bulletEnabled val="1"/>
        </dgm:presLayoutVars>
      </dgm:prSet>
      <dgm:spPr/>
    </dgm:pt>
  </dgm:ptLst>
  <dgm:cxnLst>
    <dgm:cxn modelId="{867FB702-4A01-B24C-9C5D-559CC3F27C8C}" srcId="{8A7EBF0B-9EA0-5143-9233-1FCEB93DF85C}" destId="{3AD0B761-FE5C-1844-B576-37858E215017}" srcOrd="8" destOrd="0" parTransId="{0FD32D98-1751-9644-9008-52570676FAEB}" sibTransId="{6A773318-299B-414D-8BEA-0A4BB59BCE32}"/>
    <dgm:cxn modelId="{BE050C03-79C0-DC40-9665-15124971C12C}" srcId="{9AB532A1-20CC-A14D-AEAD-B05F5F82DE41}" destId="{F48D522E-8100-7B4F-ADD8-54801A7DFD09}" srcOrd="9" destOrd="0" parTransId="{4767DB27-C340-E04F-AA92-1DF0DF0A4DC3}" sibTransId="{154B1CC5-36C3-BE44-A00C-8321100731E7}"/>
    <dgm:cxn modelId="{327F8B06-5716-C247-AF9D-8A9CE350D208}" type="presOf" srcId="{9664144B-12AC-3A4E-8DEA-6E2D636B59C7}" destId="{AB7D9802-8A86-1F41-B624-303B8A64624C}" srcOrd="0" destOrd="8" presId="urn:microsoft.com/office/officeart/2005/8/layout/hList1"/>
    <dgm:cxn modelId="{46456312-2356-654D-8F1E-12E9A0BE3523}" srcId="{EA29D04A-4508-9C42-B3D2-84D30B99F2CB}" destId="{9AB532A1-20CC-A14D-AEAD-B05F5F82DE41}" srcOrd="0" destOrd="0" parTransId="{953FCFF6-8B2E-8243-B9A0-8DC92A05ED0C}" sibTransId="{870BA568-F677-224B-A9FE-249A21DB0C5A}"/>
    <dgm:cxn modelId="{2B839016-0872-024E-8E04-93D2DBCF49BF}" type="presOf" srcId="{54309F46-AAFB-304C-99CC-EA1566409C73}" destId="{AB7D9802-8A86-1F41-B624-303B8A64624C}" srcOrd="0" destOrd="6" presId="urn:microsoft.com/office/officeart/2005/8/layout/hList1"/>
    <dgm:cxn modelId="{F13F501C-C45F-5B44-BB05-4350C5923209}" srcId="{8A7EBF0B-9EA0-5143-9233-1FCEB93DF85C}" destId="{E46847BF-A141-F84A-AB38-65644FA967DA}" srcOrd="1" destOrd="0" parTransId="{9E44CD52-2FC3-EB40-AE50-A278C1C0FC4E}" sibTransId="{1BF1DC34-0DE8-B644-9097-0847CBFE511E}"/>
    <dgm:cxn modelId="{DB396123-41D7-FD4C-8E46-5B0DE0313F1E}" type="presOf" srcId="{E46847BF-A141-F84A-AB38-65644FA967DA}" destId="{ED6D466B-FADE-5843-9A71-B0351EFD5C8A}" srcOrd="0" destOrd="1" presId="urn:microsoft.com/office/officeart/2005/8/layout/hList1"/>
    <dgm:cxn modelId="{A08D6423-2452-4903-8092-9AAF9B1269A7}" srcId="{8A7EBF0B-9EA0-5143-9233-1FCEB93DF85C}" destId="{941E2F45-EB10-4435-AC63-01BEE1021461}" srcOrd="5" destOrd="0" parTransId="{810DD11D-875B-4B1B-AC1E-BC9554CDC459}" sibTransId="{FA97BA10-3D39-4905-9E61-B0A6C1455595}"/>
    <dgm:cxn modelId="{EA8FB628-E45E-4749-B1F9-97F22E76903F}" type="presOf" srcId="{F48D522E-8100-7B4F-ADD8-54801A7DFD09}" destId="{AB7D9802-8A86-1F41-B624-303B8A64624C}" srcOrd="0" destOrd="9" presId="urn:microsoft.com/office/officeart/2005/8/layout/hList1"/>
    <dgm:cxn modelId="{6D4FF72F-63EC-0B46-B9F6-98577B848A09}" type="presOf" srcId="{49D09E24-3496-CB40-B7AB-D74FE0CBB9FE}" destId="{ED6D466B-FADE-5843-9A71-B0351EFD5C8A}" srcOrd="0" destOrd="2" presId="urn:microsoft.com/office/officeart/2005/8/layout/hList1"/>
    <dgm:cxn modelId="{C33DAF34-2709-4048-BD98-89221AC15783}" type="presOf" srcId="{437BB1A1-3701-F94D-A191-4D343920BAAA}" destId="{AB7D9802-8A86-1F41-B624-303B8A64624C}" srcOrd="0" destOrd="2" presId="urn:microsoft.com/office/officeart/2005/8/layout/hList1"/>
    <dgm:cxn modelId="{17C2193F-4853-AF43-9DA9-665FE0EA4B21}" type="presOf" srcId="{CF59B845-9530-DF41-B4A6-1CA3F98ACCB9}" destId="{ED6D466B-FADE-5843-9A71-B0351EFD5C8A}" srcOrd="0" destOrd="4" presId="urn:microsoft.com/office/officeart/2005/8/layout/hList1"/>
    <dgm:cxn modelId="{10CDF040-9186-6545-B7E2-7994D5F1FB0B}" srcId="{9AB532A1-20CC-A14D-AEAD-B05F5F82DE41}" destId="{5BD39F8B-5980-2D48-947B-B6AE5DE685FA}" srcOrd="3" destOrd="0" parTransId="{882916E8-5D62-504E-B7AF-825EBAB2A326}" sibTransId="{1940D1DF-C8CB-B14D-8939-0AEFE2575D73}"/>
    <dgm:cxn modelId="{CCC70041-48D0-9547-BC9B-F3406A3E74D8}" type="presOf" srcId="{EA29D04A-4508-9C42-B3D2-84D30B99F2CB}" destId="{210475E9-5F59-9443-9D2C-62682EEDC360}" srcOrd="0" destOrd="0" presId="urn:microsoft.com/office/officeart/2005/8/layout/hList1"/>
    <dgm:cxn modelId="{32011241-5DD5-F84B-B31F-3D7790FD7405}" srcId="{8A7EBF0B-9EA0-5143-9233-1FCEB93DF85C}" destId="{CF59B845-9530-DF41-B4A6-1CA3F98ACCB9}" srcOrd="4" destOrd="0" parTransId="{54B750C1-98EE-234E-84A9-8319397E086E}" sibTransId="{090883EA-62E4-6644-8736-423BC5A1FF7C}"/>
    <dgm:cxn modelId="{93076445-1577-7642-BDD8-53AC3A078F0E}" srcId="{9AB532A1-20CC-A14D-AEAD-B05F5F82DE41}" destId="{EABB0E60-5566-0A45-BDE0-733B831C5BC4}" srcOrd="4" destOrd="0" parTransId="{6D0B13DF-73FD-1347-BAB2-1BBE8B913D0C}" sibTransId="{98DAC7B6-DB0C-0447-97AB-132F395DFE71}"/>
    <dgm:cxn modelId="{826AB266-4C68-2149-AEB8-0C0DC6B8F1DC}" srcId="{9AB532A1-20CC-A14D-AEAD-B05F5F82DE41}" destId="{9664144B-12AC-3A4E-8DEA-6E2D636B59C7}" srcOrd="8" destOrd="0" parTransId="{681893E0-4F54-6A47-B21B-A2D7CFC676C5}" sibTransId="{BEEA24A1-BAC5-324B-AA50-FBD9682C5026}"/>
    <dgm:cxn modelId="{F443CC66-E27E-6249-84EF-AE4493058525}" srcId="{EA29D04A-4508-9C42-B3D2-84D30B99F2CB}" destId="{8A7EBF0B-9EA0-5143-9233-1FCEB93DF85C}" srcOrd="1" destOrd="0" parTransId="{71F42BB4-5BF6-EB40-A7F6-7D2D49303D10}" sibTransId="{0EE08A1D-5805-E842-B48F-699B31D0C984}"/>
    <dgm:cxn modelId="{8FD5A768-5373-FD45-AF8F-CD9F2A1E9368}" srcId="{9AB532A1-20CC-A14D-AEAD-B05F5F82DE41}" destId="{54309F46-AAFB-304C-99CC-EA1566409C73}" srcOrd="6" destOrd="0" parTransId="{009A8417-2EE5-974D-BC02-294E9DCE27CC}" sibTransId="{FF9DCD16-8A42-D740-A131-FA6CF4812D9F}"/>
    <dgm:cxn modelId="{6D20456D-A4B2-C04D-BBCD-7E2552176C08}" srcId="{8A7EBF0B-9EA0-5143-9233-1FCEB93DF85C}" destId="{49D09E24-3496-CB40-B7AB-D74FE0CBB9FE}" srcOrd="2" destOrd="0" parTransId="{E4BFB9E0-3A4A-8943-8C90-BAD2C39C3237}" sibTransId="{277DF973-3172-8647-9FE8-FD1F9E3EB89F}"/>
    <dgm:cxn modelId="{7CA3B24D-979E-7441-969A-9D9C8864243E}" type="presOf" srcId="{9918A4DD-6ACB-C748-9203-CAC054E45675}" destId="{AB7D9802-8A86-1F41-B624-303B8A64624C}" srcOrd="0" destOrd="5" presId="urn:microsoft.com/office/officeart/2005/8/layout/hList1"/>
    <dgm:cxn modelId="{7E1BA06F-09B5-074D-847D-ABD1FF31E5DB}" srcId="{9AB532A1-20CC-A14D-AEAD-B05F5F82DE41}" destId="{6AA2F4E3-6ACE-9046-9CAE-C9EDE4D42AE6}" srcOrd="7" destOrd="0" parTransId="{3A04BC43-97B9-6047-BEB1-ED59AEC09031}" sibTransId="{BC01C948-BB39-E54C-852A-3AFECE51ABE4}"/>
    <dgm:cxn modelId="{CB512554-B8B8-A648-BC13-A7F411DDDA76}" srcId="{9AB532A1-20CC-A14D-AEAD-B05F5F82DE41}" destId="{BEA0A1AD-613A-AF45-90B8-B07F5B21ED4F}" srcOrd="11" destOrd="0" parTransId="{D63782C8-5AF6-F94E-8FB2-2DCE9E3617DE}" sibTransId="{3DFAF2F9-F44B-134F-91CB-7D374A970214}"/>
    <dgm:cxn modelId="{6DEAED54-B42C-BC4F-86B0-28E121A8D7E4}" type="presOf" srcId="{29B08A16-64D1-1D44-9A1D-1ACE995396A3}" destId="{AB7D9802-8A86-1F41-B624-303B8A64624C}" srcOrd="0" destOrd="10" presId="urn:microsoft.com/office/officeart/2005/8/layout/hList1"/>
    <dgm:cxn modelId="{6EAA4277-0AF6-344F-9874-239F13004AF1}" type="presOf" srcId="{87DACDF0-DB1F-E145-88AE-3DA90C903849}" destId="{ED6D466B-FADE-5843-9A71-B0351EFD5C8A}" srcOrd="0" destOrd="7" presId="urn:microsoft.com/office/officeart/2005/8/layout/hList1"/>
    <dgm:cxn modelId="{FCE21479-499B-47F3-9A0E-0D4F981463B5}" type="presOf" srcId="{941E2F45-EB10-4435-AC63-01BEE1021461}" destId="{ED6D466B-FADE-5843-9A71-B0351EFD5C8A}" srcOrd="0" destOrd="5" presId="urn:microsoft.com/office/officeart/2005/8/layout/hList1"/>
    <dgm:cxn modelId="{BB3AE883-C51B-8346-98C1-DF346A99D95C}" srcId="{9AB532A1-20CC-A14D-AEAD-B05F5F82DE41}" destId="{C4625233-8520-9245-95AC-93F78D607110}" srcOrd="1" destOrd="0" parTransId="{8C024186-F66B-B447-86CF-D6F37335AA7F}" sibTransId="{7736A89B-9EB3-2249-981B-FB295436AE02}"/>
    <dgm:cxn modelId="{6D744A84-F15B-1548-8BC5-0AC3CED23539}" srcId="{9AB532A1-20CC-A14D-AEAD-B05F5F82DE41}" destId="{013907DC-802A-B343-9052-655B04BE68DA}" srcOrd="0" destOrd="0" parTransId="{6FDD8CF2-873F-DF4E-9AE6-56666AC0D844}" sibTransId="{BA12F242-5A8C-1B41-972D-E90A17A1F59A}"/>
    <dgm:cxn modelId="{93ABDA84-2A86-EF49-B1F1-D869D06C7F13}" type="presOf" srcId="{EABB0E60-5566-0A45-BDE0-733B831C5BC4}" destId="{AB7D9802-8A86-1F41-B624-303B8A64624C}" srcOrd="0" destOrd="4" presId="urn:microsoft.com/office/officeart/2005/8/layout/hList1"/>
    <dgm:cxn modelId="{3826B58E-50E8-DB4D-9C2C-A8CA23521D9F}" srcId="{8A7EBF0B-9EA0-5143-9233-1FCEB93DF85C}" destId="{E19ABB7E-DC67-AB41-B003-A1094909961C}" srcOrd="3" destOrd="0" parTransId="{12B13DFB-8DD3-054F-862D-CBA3277D1175}" sibTransId="{E3EA20D2-EEC9-FE46-BA02-FA3F1A4E0A91}"/>
    <dgm:cxn modelId="{5DE7FD8E-E64E-5046-8866-56B942F2BC61}" type="presOf" srcId="{3AD0B761-FE5C-1844-B576-37858E215017}" destId="{ED6D466B-FADE-5843-9A71-B0351EFD5C8A}" srcOrd="0" destOrd="8" presId="urn:microsoft.com/office/officeart/2005/8/layout/hList1"/>
    <dgm:cxn modelId="{A028DC93-442C-3D4B-A710-98B450483980}" type="presOf" srcId="{5BD39F8B-5980-2D48-947B-B6AE5DE685FA}" destId="{AB7D9802-8A86-1F41-B624-303B8A64624C}" srcOrd="0" destOrd="3" presId="urn:microsoft.com/office/officeart/2005/8/layout/hList1"/>
    <dgm:cxn modelId="{E2F55995-8DF7-584D-ABA4-814C53EC45BA}" type="presOf" srcId="{013907DC-802A-B343-9052-655B04BE68DA}" destId="{AB7D9802-8A86-1F41-B624-303B8A64624C}" srcOrd="0" destOrd="0" presId="urn:microsoft.com/office/officeart/2005/8/layout/hList1"/>
    <dgm:cxn modelId="{2CB76E9A-D259-FC4A-BF5B-DEEE19010D35}" type="presOf" srcId="{205758F2-78C8-8346-AC20-35CA4ECB2311}" destId="{ED6D466B-FADE-5843-9A71-B0351EFD5C8A}" srcOrd="0" destOrd="0" presId="urn:microsoft.com/office/officeart/2005/8/layout/hList1"/>
    <dgm:cxn modelId="{485021AC-4353-E745-A9C4-328E9860624B}" type="presOf" srcId="{116D7AB1-3A78-4747-A372-2F0A3C6D007D}" destId="{ED6D466B-FADE-5843-9A71-B0351EFD5C8A}" srcOrd="0" destOrd="6" presId="urn:microsoft.com/office/officeart/2005/8/layout/hList1"/>
    <dgm:cxn modelId="{11CE6BB4-F520-AF42-84BD-0753E9385F8E}" type="presOf" srcId="{E19ABB7E-DC67-AB41-B003-A1094909961C}" destId="{ED6D466B-FADE-5843-9A71-B0351EFD5C8A}" srcOrd="0" destOrd="3" presId="urn:microsoft.com/office/officeart/2005/8/layout/hList1"/>
    <dgm:cxn modelId="{CDF9F5B4-E806-4843-BB8A-D1D6E63A2DF2}" type="presOf" srcId="{BEA0A1AD-613A-AF45-90B8-B07F5B21ED4F}" destId="{AB7D9802-8A86-1F41-B624-303B8A64624C}" srcOrd="0" destOrd="11" presId="urn:microsoft.com/office/officeart/2005/8/layout/hList1"/>
    <dgm:cxn modelId="{1D7D7DB8-48F4-854D-9CC2-E800A4D7258E}" srcId="{8A7EBF0B-9EA0-5143-9233-1FCEB93DF85C}" destId="{116D7AB1-3A78-4747-A372-2F0A3C6D007D}" srcOrd="6" destOrd="0" parTransId="{87BCEF00-3ADE-EB45-BECF-ACBD6D191391}" sibTransId="{5A1721C3-5B11-8D43-BFBC-8E77CCB4B072}"/>
    <dgm:cxn modelId="{CF9DA2C2-255D-0F47-96EB-883814E09BF4}" type="presOf" srcId="{9AB532A1-20CC-A14D-AEAD-B05F5F82DE41}" destId="{BF4C9D14-A219-F541-86D2-B5EA31FA3E45}" srcOrd="0" destOrd="0" presId="urn:microsoft.com/office/officeart/2005/8/layout/hList1"/>
    <dgm:cxn modelId="{3F2F57CB-0DD5-0240-8884-40B8930BEB89}" srcId="{9AB532A1-20CC-A14D-AEAD-B05F5F82DE41}" destId="{437BB1A1-3701-F94D-A191-4D343920BAAA}" srcOrd="2" destOrd="0" parTransId="{8CEDD6D2-F41B-0F41-8595-CC7A9367CE99}" sibTransId="{FA624D3A-8B34-8847-BE07-A723F1724377}"/>
    <dgm:cxn modelId="{520137D4-42EE-A142-9BFE-DF3FDEA87557}" srcId="{8A7EBF0B-9EA0-5143-9233-1FCEB93DF85C}" destId="{205758F2-78C8-8346-AC20-35CA4ECB2311}" srcOrd="0" destOrd="0" parTransId="{0E7B8EE5-7DDC-F646-BC6D-D1601419B692}" sibTransId="{DFC6B45E-9EAA-4B4A-94FA-FD46CE28BE40}"/>
    <dgm:cxn modelId="{093AEEDA-D798-0C4F-9B5A-D00D7580A2D2}" srcId="{9AB532A1-20CC-A14D-AEAD-B05F5F82DE41}" destId="{9918A4DD-6ACB-C748-9203-CAC054E45675}" srcOrd="5" destOrd="0" parTransId="{E4F767C9-C6C1-AC4A-991A-7621686BA1C2}" sibTransId="{47C79DD0-8BBA-854B-A5D4-900C1D07FE10}"/>
    <dgm:cxn modelId="{31D3F1DB-69FF-DA44-A7BF-8B280907F76C}" type="presOf" srcId="{6AA2F4E3-6ACE-9046-9CAE-C9EDE4D42AE6}" destId="{AB7D9802-8A86-1F41-B624-303B8A64624C}" srcOrd="0" destOrd="7" presId="urn:microsoft.com/office/officeart/2005/8/layout/hList1"/>
    <dgm:cxn modelId="{DFB266DF-C85C-0A46-A00B-C1C7276BD076}" type="presOf" srcId="{C4625233-8520-9245-95AC-93F78D607110}" destId="{AB7D9802-8A86-1F41-B624-303B8A64624C}" srcOrd="0" destOrd="1" presId="urn:microsoft.com/office/officeart/2005/8/layout/hList1"/>
    <dgm:cxn modelId="{7B553DF0-1D98-0142-B7BF-6FF34764ADC1}" srcId="{8A7EBF0B-9EA0-5143-9233-1FCEB93DF85C}" destId="{87DACDF0-DB1F-E145-88AE-3DA90C903849}" srcOrd="7" destOrd="0" parTransId="{7DFA6138-6402-004A-89AA-ABEF55351EDB}" sibTransId="{13950BE7-FAD6-2C41-8FD2-520F4D86BDC7}"/>
    <dgm:cxn modelId="{E5FCF5F3-88BB-FB43-B07F-6EAB5AAC1A95}" type="presOf" srcId="{8A7EBF0B-9EA0-5143-9233-1FCEB93DF85C}" destId="{A2E69CCE-170F-1C49-920E-F56783AA2C0E}" srcOrd="0" destOrd="0" presId="urn:microsoft.com/office/officeart/2005/8/layout/hList1"/>
    <dgm:cxn modelId="{1054B6FC-5B45-4847-B268-EDD897013655}" srcId="{9AB532A1-20CC-A14D-AEAD-B05F5F82DE41}" destId="{29B08A16-64D1-1D44-9A1D-1ACE995396A3}" srcOrd="10" destOrd="0" parTransId="{89DC2401-A2A8-F241-976D-062A7C26C4F4}" sibTransId="{9D89FD3B-D1A6-034E-B14F-A895B661DAE6}"/>
    <dgm:cxn modelId="{76BC2FCA-4CDA-0145-BB47-012E3FAE555F}" type="presParOf" srcId="{210475E9-5F59-9443-9D2C-62682EEDC360}" destId="{7EF128DE-CF68-0C4C-BF76-58FAE0CECDF3}" srcOrd="0" destOrd="0" presId="urn:microsoft.com/office/officeart/2005/8/layout/hList1"/>
    <dgm:cxn modelId="{C17A9F34-2FF5-2547-8E35-D17BCA61D1FE}" type="presParOf" srcId="{7EF128DE-CF68-0C4C-BF76-58FAE0CECDF3}" destId="{BF4C9D14-A219-F541-86D2-B5EA31FA3E45}" srcOrd="0" destOrd="0" presId="urn:microsoft.com/office/officeart/2005/8/layout/hList1"/>
    <dgm:cxn modelId="{79580247-F05B-AE43-BA8C-D7C07A1EB7FB}" type="presParOf" srcId="{7EF128DE-CF68-0C4C-BF76-58FAE0CECDF3}" destId="{AB7D9802-8A86-1F41-B624-303B8A64624C}" srcOrd="1" destOrd="0" presId="urn:microsoft.com/office/officeart/2005/8/layout/hList1"/>
    <dgm:cxn modelId="{ECB37852-1F34-1A4B-956A-B6DB3C8D4EBD}" type="presParOf" srcId="{210475E9-5F59-9443-9D2C-62682EEDC360}" destId="{299247E8-3DFC-8D4F-806A-83AE9E3B1F43}" srcOrd="1" destOrd="0" presId="urn:microsoft.com/office/officeart/2005/8/layout/hList1"/>
    <dgm:cxn modelId="{E38B9578-4622-D543-9D03-78D9FFE67F43}" type="presParOf" srcId="{210475E9-5F59-9443-9D2C-62682EEDC360}" destId="{4B7C27F1-D40C-EA4A-B37D-D8D9434C93CC}" srcOrd="2" destOrd="0" presId="urn:microsoft.com/office/officeart/2005/8/layout/hList1"/>
    <dgm:cxn modelId="{960CB11B-4E4F-004B-B4E4-1256AFB1515A}" type="presParOf" srcId="{4B7C27F1-D40C-EA4A-B37D-D8D9434C93CC}" destId="{A2E69CCE-170F-1C49-920E-F56783AA2C0E}" srcOrd="0" destOrd="0" presId="urn:microsoft.com/office/officeart/2005/8/layout/hList1"/>
    <dgm:cxn modelId="{57B5B124-D017-FF4D-B6DA-2CD9CAECF2FA}" type="presParOf" srcId="{4B7C27F1-D40C-EA4A-B37D-D8D9434C93CC}" destId="{ED6D466B-FADE-5843-9A71-B0351EFD5C8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A79B3CA-199F-3F41-89CF-EFCCEF67539D}" type="doc">
      <dgm:prSet loTypeId="urn:microsoft.com/office/officeart/2005/8/layout/cycle6" loCatId="list" qsTypeId="urn:microsoft.com/office/officeart/2005/8/quickstyle/simple1" qsCatId="simple" csTypeId="urn:microsoft.com/office/officeart/2005/8/colors/accent1_2" csCatId="accent1" phldr="1"/>
      <dgm:spPr/>
      <dgm:t>
        <a:bodyPr/>
        <a:lstStyle/>
        <a:p>
          <a:endParaRPr lang="es-ES"/>
        </a:p>
      </dgm:t>
    </dgm:pt>
    <dgm:pt modelId="{187BE766-20A3-0743-BAC7-4D5FB2CF4D1C}">
      <dgm:prSet/>
      <dgm:spPr/>
      <dgm:t>
        <a:bodyPr/>
        <a:lstStyle/>
        <a:p>
          <a:r>
            <a:rPr lang="es-CL" dirty="0"/>
            <a:t>Soporte respiratorio y de alimentación</a:t>
          </a:r>
        </a:p>
      </dgm:t>
    </dgm:pt>
    <dgm:pt modelId="{5B821499-71FB-9E46-8C39-C0C264DC131C}" type="parTrans" cxnId="{824AD738-1523-0C4E-A60A-AD290CECE9E7}">
      <dgm:prSet/>
      <dgm:spPr/>
      <dgm:t>
        <a:bodyPr/>
        <a:lstStyle/>
        <a:p>
          <a:endParaRPr lang="es-ES"/>
        </a:p>
      </dgm:t>
    </dgm:pt>
    <dgm:pt modelId="{82C40F79-BD35-9A46-B5EC-ED43B48AAE08}" type="sibTrans" cxnId="{824AD738-1523-0C4E-A60A-AD290CECE9E7}">
      <dgm:prSet/>
      <dgm:spPr/>
      <dgm:t>
        <a:bodyPr/>
        <a:lstStyle/>
        <a:p>
          <a:endParaRPr lang="es-ES"/>
        </a:p>
      </dgm:t>
    </dgm:pt>
    <dgm:pt modelId="{998535AC-8E68-2848-8EF6-5970D2773F68}">
      <dgm:prSet/>
      <dgm:spPr/>
      <dgm:t>
        <a:bodyPr/>
        <a:lstStyle/>
        <a:p>
          <a:r>
            <a:rPr lang="es-CL" dirty="0"/>
            <a:t>Corregir posiciones anormales: tratamiento ortopédico, kinésico y terapia ocupacional</a:t>
          </a:r>
        </a:p>
      </dgm:t>
    </dgm:pt>
    <dgm:pt modelId="{2E761118-AD9B-FA49-8B1D-FFC7F1B278A4}" type="parTrans" cxnId="{D195C87B-5332-A64E-ADD8-AAF277255FA6}">
      <dgm:prSet/>
      <dgm:spPr/>
      <dgm:t>
        <a:bodyPr/>
        <a:lstStyle/>
        <a:p>
          <a:endParaRPr lang="es-ES"/>
        </a:p>
      </dgm:t>
    </dgm:pt>
    <dgm:pt modelId="{3FE194DB-5B58-4E49-9A72-4A353FF0A9EA}" type="sibTrans" cxnId="{D195C87B-5332-A64E-ADD8-AAF277255FA6}">
      <dgm:prSet/>
      <dgm:spPr/>
      <dgm:t>
        <a:bodyPr/>
        <a:lstStyle/>
        <a:p>
          <a:endParaRPr lang="es-ES"/>
        </a:p>
      </dgm:t>
    </dgm:pt>
    <dgm:pt modelId="{CC49F321-33DC-754B-8277-9A143B9B2B80}">
      <dgm:prSet/>
      <dgm:spPr/>
      <dgm:t>
        <a:bodyPr/>
        <a:lstStyle/>
        <a:p>
          <a:r>
            <a:rPr lang="es-CL" dirty="0"/>
            <a:t>Asesoría genética a la familia</a:t>
          </a:r>
        </a:p>
      </dgm:t>
    </dgm:pt>
    <dgm:pt modelId="{8CE2506E-C5F6-A24B-81B0-4613ED0C4C05}" type="parTrans" cxnId="{72F56089-B16D-D348-8EC2-2249BE99AB7B}">
      <dgm:prSet/>
      <dgm:spPr/>
      <dgm:t>
        <a:bodyPr/>
        <a:lstStyle/>
        <a:p>
          <a:endParaRPr lang="es-ES"/>
        </a:p>
      </dgm:t>
    </dgm:pt>
    <dgm:pt modelId="{BCE9DC38-EE44-6C4D-888A-4BE2744945FB}" type="sibTrans" cxnId="{72F56089-B16D-D348-8EC2-2249BE99AB7B}">
      <dgm:prSet/>
      <dgm:spPr/>
      <dgm:t>
        <a:bodyPr/>
        <a:lstStyle/>
        <a:p>
          <a:endParaRPr lang="es-ES"/>
        </a:p>
      </dgm:t>
    </dgm:pt>
    <dgm:pt modelId="{A9CCED14-D960-684D-834E-E873028EFBDA}">
      <dgm:prSet/>
      <dgm:spPr/>
      <dgm:t>
        <a:bodyPr/>
        <a:lstStyle/>
        <a:p>
          <a:r>
            <a:rPr lang="es-CL" dirty="0"/>
            <a:t>Kinesiterapia motora y respiratoria</a:t>
          </a:r>
        </a:p>
      </dgm:t>
    </dgm:pt>
    <dgm:pt modelId="{2CCC7FA5-8999-EA4A-BA9E-3F57E9429C0E}" type="parTrans" cxnId="{609AA458-8DEC-0347-9775-537F0A6677BE}">
      <dgm:prSet/>
      <dgm:spPr/>
      <dgm:t>
        <a:bodyPr/>
        <a:lstStyle/>
        <a:p>
          <a:endParaRPr lang="es-ES"/>
        </a:p>
      </dgm:t>
    </dgm:pt>
    <dgm:pt modelId="{4504A6C8-9F0C-824B-998D-7FF34FF67013}" type="sibTrans" cxnId="{609AA458-8DEC-0347-9775-537F0A6677BE}">
      <dgm:prSet/>
      <dgm:spPr/>
      <dgm:t>
        <a:bodyPr/>
        <a:lstStyle/>
        <a:p>
          <a:endParaRPr lang="es-ES"/>
        </a:p>
      </dgm:t>
    </dgm:pt>
    <dgm:pt modelId="{3D27F6D1-F613-4042-866F-D342DD394588}">
      <dgm:prSet/>
      <dgm:spPr/>
      <dgm:t>
        <a:bodyPr/>
        <a:lstStyle/>
        <a:p>
          <a:r>
            <a:rPr lang="es-CL" dirty="0"/>
            <a:t>Detección precoz y manejo de trastornos asociados: crisis epilépticas, distonía, espasticidad       </a:t>
          </a:r>
        </a:p>
      </dgm:t>
    </dgm:pt>
    <dgm:pt modelId="{82E388A5-3073-E54F-AEC0-E9E58C29EA1C}" type="parTrans" cxnId="{266D364E-D6DD-2742-AA5D-D76F98A6ACB4}">
      <dgm:prSet/>
      <dgm:spPr/>
      <dgm:t>
        <a:bodyPr/>
        <a:lstStyle/>
        <a:p>
          <a:endParaRPr lang="es-ES"/>
        </a:p>
      </dgm:t>
    </dgm:pt>
    <dgm:pt modelId="{59C52A62-3D53-BA48-891D-2E76A6D358B2}" type="sibTrans" cxnId="{266D364E-D6DD-2742-AA5D-D76F98A6ACB4}">
      <dgm:prSet/>
      <dgm:spPr/>
      <dgm:t>
        <a:bodyPr/>
        <a:lstStyle/>
        <a:p>
          <a:endParaRPr lang="es-ES"/>
        </a:p>
      </dgm:t>
    </dgm:pt>
    <dgm:pt modelId="{94668109-59E4-7443-904D-41207B8DBA3C}">
      <dgm:prSet/>
      <dgm:spPr/>
      <dgm:t>
        <a:bodyPr/>
        <a:lstStyle/>
        <a:p>
          <a:r>
            <a:rPr lang="es-CL" dirty="0"/>
            <a:t>Posicionamiento para prevenir contracturas / Órtesis</a:t>
          </a:r>
        </a:p>
      </dgm:t>
    </dgm:pt>
    <dgm:pt modelId="{DFC816C1-830A-4A47-A57C-D30CD26D04A2}" type="parTrans" cxnId="{CC98FC77-BFCB-5B47-AA56-9C34D95ADF35}">
      <dgm:prSet/>
      <dgm:spPr/>
      <dgm:t>
        <a:bodyPr/>
        <a:lstStyle/>
        <a:p>
          <a:endParaRPr lang="es-ES"/>
        </a:p>
      </dgm:t>
    </dgm:pt>
    <dgm:pt modelId="{5B6867AE-A488-BD4D-9ED6-513E8ACCF2A3}" type="sibTrans" cxnId="{CC98FC77-BFCB-5B47-AA56-9C34D95ADF35}">
      <dgm:prSet/>
      <dgm:spPr/>
      <dgm:t>
        <a:bodyPr/>
        <a:lstStyle/>
        <a:p>
          <a:endParaRPr lang="es-ES"/>
        </a:p>
      </dgm:t>
    </dgm:pt>
    <dgm:pt modelId="{CF8939AC-2F72-8B4C-8FFB-A9D805A47132}" type="pres">
      <dgm:prSet presAssocID="{EA79B3CA-199F-3F41-89CF-EFCCEF67539D}" presName="cycle" presStyleCnt="0">
        <dgm:presLayoutVars>
          <dgm:dir/>
          <dgm:resizeHandles val="exact"/>
        </dgm:presLayoutVars>
      </dgm:prSet>
      <dgm:spPr/>
    </dgm:pt>
    <dgm:pt modelId="{06F33EB8-4F2F-5043-9DFE-32289D56C8F6}" type="pres">
      <dgm:prSet presAssocID="{187BE766-20A3-0743-BAC7-4D5FB2CF4D1C}" presName="node" presStyleLbl="node1" presStyleIdx="0" presStyleCnt="6">
        <dgm:presLayoutVars>
          <dgm:bulletEnabled val="1"/>
        </dgm:presLayoutVars>
      </dgm:prSet>
      <dgm:spPr/>
    </dgm:pt>
    <dgm:pt modelId="{872EC7AA-4E6D-934E-812D-E4942207F400}" type="pres">
      <dgm:prSet presAssocID="{187BE766-20A3-0743-BAC7-4D5FB2CF4D1C}" presName="spNode" presStyleCnt="0"/>
      <dgm:spPr/>
    </dgm:pt>
    <dgm:pt modelId="{577F71BA-B6FB-2041-81F7-BDEC0DAFDCE3}" type="pres">
      <dgm:prSet presAssocID="{82C40F79-BD35-9A46-B5EC-ED43B48AAE08}" presName="sibTrans" presStyleLbl="sibTrans1D1" presStyleIdx="0" presStyleCnt="6"/>
      <dgm:spPr/>
    </dgm:pt>
    <dgm:pt modelId="{A9E3C2C1-EA39-E946-8000-F5FC8E53D744}" type="pres">
      <dgm:prSet presAssocID="{94668109-59E4-7443-904D-41207B8DBA3C}" presName="node" presStyleLbl="node1" presStyleIdx="1" presStyleCnt="6">
        <dgm:presLayoutVars>
          <dgm:bulletEnabled val="1"/>
        </dgm:presLayoutVars>
      </dgm:prSet>
      <dgm:spPr/>
    </dgm:pt>
    <dgm:pt modelId="{D08D737F-E493-F141-B475-470EFF6A9231}" type="pres">
      <dgm:prSet presAssocID="{94668109-59E4-7443-904D-41207B8DBA3C}" presName="spNode" presStyleCnt="0"/>
      <dgm:spPr/>
    </dgm:pt>
    <dgm:pt modelId="{3EA8AA9B-774C-474E-8331-6CC2FBDBCF0F}" type="pres">
      <dgm:prSet presAssocID="{5B6867AE-A488-BD4D-9ED6-513E8ACCF2A3}" presName="sibTrans" presStyleLbl="sibTrans1D1" presStyleIdx="1" presStyleCnt="6"/>
      <dgm:spPr/>
    </dgm:pt>
    <dgm:pt modelId="{51F40DC7-A285-8843-A74D-BA2565D4674C}" type="pres">
      <dgm:prSet presAssocID="{A9CCED14-D960-684D-834E-E873028EFBDA}" presName="node" presStyleLbl="node1" presStyleIdx="2" presStyleCnt="6">
        <dgm:presLayoutVars>
          <dgm:bulletEnabled val="1"/>
        </dgm:presLayoutVars>
      </dgm:prSet>
      <dgm:spPr/>
    </dgm:pt>
    <dgm:pt modelId="{14393EEC-74B6-2843-A9FB-469760584E5C}" type="pres">
      <dgm:prSet presAssocID="{A9CCED14-D960-684D-834E-E873028EFBDA}" presName="spNode" presStyleCnt="0"/>
      <dgm:spPr/>
    </dgm:pt>
    <dgm:pt modelId="{CD29DBA6-FFC8-9540-878E-5EAD420F4911}" type="pres">
      <dgm:prSet presAssocID="{4504A6C8-9F0C-824B-998D-7FF34FF67013}" presName="sibTrans" presStyleLbl="sibTrans1D1" presStyleIdx="2" presStyleCnt="6"/>
      <dgm:spPr/>
    </dgm:pt>
    <dgm:pt modelId="{67CD3E59-5E81-AD47-A983-F069345C1B38}" type="pres">
      <dgm:prSet presAssocID="{998535AC-8E68-2848-8EF6-5970D2773F68}" presName="node" presStyleLbl="node1" presStyleIdx="3" presStyleCnt="6">
        <dgm:presLayoutVars>
          <dgm:bulletEnabled val="1"/>
        </dgm:presLayoutVars>
      </dgm:prSet>
      <dgm:spPr/>
    </dgm:pt>
    <dgm:pt modelId="{33B57A79-7D2A-2342-9FBC-7C120E213EE3}" type="pres">
      <dgm:prSet presAssocID="{998535AC-8E68-2848-8EF6-5970D2773F68}" presName="spNode" presStyleCnt="0"/>
      <dgm:spPr/>
    </dgm:pt>
    <dgm:pt modelId="{5AC13DE6-61A1-1541-AED8-36E0126FBEF4}" type="pres">
      <dgm:prSet presAssocID="{3FE194DB-5B58-4E49-9A72-4A353FF0A9EA}" presName="sibTrans" presStyleLbl="sibTrans1D1" presStyleIdx="3" presStyleCnt="6"/>
      <dgm:spPr/>
    </dgm:pt>
    <dgm:pt modelId="{C2DA275E-CAB6-7046-8D72-C705BAFBD0F7}" type="pres">
      <dgm:prSet presAssocID="{3D27F6D1-F613-4042-866F-D342DD394588}" presName="node" presStyleLbl="node1" presStyleIdx="4" presStyleCnt="6">
        <dgm:presLayoutVars>
          <dgm:bulletEnabled val="1"/>
        </dgm:presLayoutVars>
      </dgm:prSet>
      <dgm:spPr/>
    </dgm:pt>
    <dgm:pt modelId="{3B94FDA0-AC69-5146-B09B-0C9028B0BC84}" type="pres">
      <dgm:prSet presAssocID="{3D27F6D1-F613-4042-866F-D342DD394588}" presName="spNode" presStyleCnt="0"/>
      <dgm:spPr/>
    </dgm:pt>
    <dgm:pt modelId="{29C677CD-BA12-C541-B97A-C5C3C786B4FF}" type="pres">
      <dgm:prSet presAssocID="{59C52A62-3D53-BA48-891D-2E76A6D358B2}" presName="sibTrans" presStyleLbl="sibTrans1D1" presStyleIdx="4" presStyleCnt="6"/>
      <dgm:spPr/>
    </dgm:pt>
    <dgm:pt modelId="{9C02A82A-DB2D-F04A-B2F0-1E3719D8A73E}" type="pres">
      <dgm:prSet presAssocID="{CC49F321-33DC-754B-8277-9A143B9B2B80}" presName="node" presStyleLbl="node1" presStyleIdx="5" presStyleCnt="6">
        <dgm:presLayoutVars>
          <dgm:bulletEnabled val="1"/>
        </dgm:presLayoutVars>
      </dgm:prSet>
      <dgm:spPr/>
    </dgm:pt>
    <dgm:pt modelId="{C9468F92-A622-C24E-AA45-2AB173FA6986}" type="pres">
      <dgm:prSet presAssocID="{CC49F321-33DC-754B-8277-9A143B9B2B80}" presName="spNode" presStyleCnt="0"/>
      <dgm:spPr/>
    </dgm:pt>
    <dgm:pt modelId="{72DE85C7-75A1-3841-B709-37E667EC0D7C}" type="pres">
      <dgm:prSet presAssocID="{BCE9DC38-EE44-6C4D-888A-4BE2744945FB}" presName="sibTrans" presStyleLbl="sibTrans1D1" presStyleIdx="5" presStyleCnt="6"/>
      <dgm:spPr/>
    </dgm:pt>
  </dgm:ptLst>
  <dgm:cxnLst>
    <dgm:cxn modelId="{A7C8A70A-1060-7F47-9EAA-3A987942C563}" type="presOf" srcId="{EA79B3CA-199F-3F41-89CF-EFCCEF67539D}" destId="{CF8939AC-2F72-8B4C-8FFB-A9D805A47132}" srcOrd="0" destOrd="0" presId="urn:microsoft.com/office/officeart/2005/8/layout/cycle6"/>
    <dgm:cxn modelId="{9B1E811E-7746-AE48-80BA-1A157583382F}" type="presOf" srcId="{187BE766-20A3-0743-BAC7-4D5FB2CF4D1C}" destId="{06F33EB8-4F2F-5043-9DFE-32289D56C8F6}" srcOrd="0" destOrd="0" presId="urn:microsoft.com/office/officeart/2005/8/layout/cycle6"/>
    <dgm:cxn modelId="{081D392A-332B-2341-9D1A-36DDE8D51C81}" type="presOf" srcId="{998535AC-8E68-2848-8EF6-5970D2773F68}" destId="{67CD3E59-5E81-AD47-A983-F069345C1B38}" srcOrd="0" destOrd="0" presId="urn:microsoft.com/office/officeart/2005/8/layout/cycle6"/>
    <dgm:cxn modelId="{0003E02F-A03F-7844-B8D8-D6D749931E49}" type="presOf" srcId="{4504A6C8-9F0C-824B-998D-7FF34FF67013}" destId="{CD29DBA6-FFC8-9540-878E-5EAD420F4911}" srcOrd="0" destOrd="0" presId="urn:microsoft.com/office/officeart/2005/8/layout/cycle6"/>
    <dgm:cxn modelId="{824AD738-1523-0C4E-A60A-AD290CECE9E7}" srcId="{EA79B3CA-199F-3F41-89CF-EFCCEF67539D}" destId="{187BE766-20A3-0743-BAC7-4D5FB2CF4D1C}" srcOrd="0" destOrd="0" parTransId="{5B821499-71FB-9E46-8C39-C0C264DC131C}" sibTransId="{82C40F79-BD35-9A46-B5EC-ED43B48AAE08}"/>
    <dgm:cxn modelId="{86EEBA5C-01A5-8348-A32C-0AA0C20F7BD4}" type="presOf" srcId="{5B6867AE-A488-BD4D-9ED6-513E8ACCF2A3}" destId="{3EA8AA9B-774C-474E-8331-6CC2FBDBCF0F}" srcOrd="0" destOrd="0" presId="urn:microsoft.com/office/officeart/2005/8/layout/cycle6"/>
    <dgm:cxn modelId="{6B798042-F6CE-5840-BD1F-71EE652AFD77}" type="presOf" srcId="{82C40F79-BD35-9A46-B5EC-ED43B48AAE08}" destId="{577F71BA-B6FB-2041-81F7-BDEC0DAFDCE3}" srcOrd="0" destOrd="0" presId="urn:microsoft.com/office/officeart/2005/8/layout/cycle6"/>
    <dgm:cxn modelId="{68DDC545-5111-DA4D-AAC3-9A9C57275645}" type="presOf" srcId="{A9CCED14-D960-684D-834E-E873028EFBDA}" destId="{51F40DC7-A285-8843-A74D-BA2565D4674C}" srcOrd="0" destOrd="0" presId="urn:microsoft.com/office/officeart/2005/8/layout/cycle6"/>
    <dgm:cxn modelId="{266D364E-D6DD-2742-AA5D-D76F98A6ACB4}" srcId="{EA79B3CA-199F-3F41-89CF-EFCCEF67539D}" destId="{3D27F6D1-F613-4042-866F-D342DD394588}" srcOrd="4" destOrd="0" parTransId="{82E388A5-3073-E54F-AEC0-E9E58C29EA1C}" sibTransId="{59C52A62-3D53-BA48-891D-2E76A6D358B2}"/>
    <dgm:cxn modelId="{CC98FC77-BFCB-5B47-AA56-9C34D95ADF35}" srcId="{EA79B3CA-199F-3F41-89CF-EFCCEF67539D}" destId="{94668109-59E4-7443-904D-41207B8DBA3C}" srcOrd="1" destOrd="0" parTransId="{DFC816C1-830A-4A47-A57C-D30CD26D04A2}" sibTransId="{5B6867AE-A488-BD4D-9ED6-513E8ACCF2A3}"/>
    <dgm:cxn modelId="{609AA458-8DEC-0347-9775-537F0A6677BE}" srcId="{EA79B3CA-199F-3F41-89CF-EFCCEF67539D}" destId="{A9CCED14-D960-684D-834E-E873028EFBDA}" srcOrd="2" destOrd="0" parTransId="{2CCC7FA5-8999-EA4A-BA9E-3F57E9429C0E}" sibTransId="{4504A6C8-9F0C-824B-998D-7FF34FF67013}"/>
    <dgm:cxn modelId="{0D86BF78-D3DA-0648-8ABE-9CEC2C274C88}" type="presOf" srcId="{BCE9DC38-EE44-6C4D-888A-4BE2744945FB}" destId="{72DE85C7-75A1-3841-B709-37E667EC0D7C}" srcOrd="0" destOrd="0" presId="urn:microsoft.com/office/officeart/2005/8/layout/cycle6"/>
    <dgm:cxn modelId="{D195C87B-5332-A64E-ADD8-AAF277255FA6}" srcId="{EA79B3CA-199F-3F41-89CF-EFCCEF67539D}" destId="{998535AC-8E68-2848-8EF6-5970D2773F68}" srcOrd="3" destOrd="0" parTransId="{2E761118-AD9B-FA49-8B1D-FFC7F1B278A4}" sibTransId="{3FE194DB-5B58-4E49-9A72-4A353FF0A9EA}"/>
    <dgm:cxn modelId="{1BD31A7D-F358-0645-B73F-97ABA6FF1B78}" type="presOf" srcId="{3FE194DB-5B58-4E49-9A72-4A353FF0A9EA}" destId="{5AC13DE6-61A1-1541-AED8-36E0126FBEF4}" srcOrd="0" destOrd="0" presId="urn:microsoft.com/office/officeart/2005/8/layout/cycle6"/>
    <dgm:cxn modelId="{4A64857D-08AD-1646-BC37-18CAACAA7454}" type="presOf" srcId="{CC49F321-33DC-754B-8277-9A143B9B2B80}" destId="{9C02A82A-DB2D-F04A-B2F0-1E3719D8A73E}" srcOrd="0" destOrd="0" presId="urn:microsoft.com/office/officeart/2005/8/layout/cycle6"/>
    <dgm:cxn modelId="{72F56089-B16D-D348-8EC2-2249BE99AB7B}" srcId="{EA79B3CA-199F-3F41-89CF-EFCCEF67539D}" destId="{CC49F321-33DC-754B-8277-9A143B9B2B80}" srcOrd="5" destOrd="0" parTransId="{8CE2506E-C5F6-A24B-81B0-4613ED0C4C05}" sibTransId="{BCE9DC38-EE44-6C4D-888A-4BE2744945FB}"/>
    <dgm:cxn modelId="{BCD91194-DB95-1944-9EAE-BF29F2D7073E}" type="presOf" srcId="{59C52A62-3D53-BA48-891D-2E76A6D358B2}" destId="{29C677CD-BA12-C541-B97A-C5C3C786B4FF}" srcOrd="0" destOrd="0" presId="urn:microsoft.com/office/officeart/2005/8/layout/cycle6"/>
    <dgm:cxn modelId="{8007E89D-5DD8-3348-8460-456413A3FDCE}" type="presOf" srcId="{3D27F6D1-F613-4042-866F-D342DD394588}" destId="{C2DA275E-CAB6-7046-8D72-C705BAFBD0F7}" srcOrd="0" destOrd="0" presId="urn:microsoft.com/office/officeart/2005/8/layout/cycle6"/>
    <dgm:cxn modelId="{1F235BA0-C7A9-AD40-A4DC-603DA4D94CD2}" type="presOf" srcId="{94668109-59E4-7443-904D-41207B8DBA3C}" destId="{A9E3C2C1-EA39-E946-8000-F5FC8E53D744}" srcOrd="0" destOrd="0" presId="urn:microsoft.com/office/officeart/2005/8/layout/cycle6"/>
    <dgm:cxn modelId="{D4E19E65-18BB-5D4A-8ED5-2DDF3C1BEBD6}" type="presParOf" srcId="{CF8939AC-2F72-8B4C-8FFB-A9D805A47132}" destId="{06F33EB8-4F2F-5043-9DFE-32289D56C8F6}" srcOrd="0" destOrd="0" presId="urn:microsoft.com/office/officeart/2005/8/layout/cycle6"/>
    <dgm:cxn modelId="{D25DF6B1-516D-DC4C-A025-8374E3603DB8}" type="presParOf" srcId="{CF8939AC-2F72-8B4C-8FFB-A9D805A47132}" destId="{872EC7AA-4E6D-934E-812D-E4942207F400}" srcOrd="1" destOrd="0" presId="urn:microsoft.com/office/officeart/2005/8/layout/cycle6"/>
    <dgm:cxn modelId="{4B1AFD13-17D9-3D42-AC20-4FEDAC8A1C09}" type="presParOf" srcId="{CF8939AC-2F72-8B4C-8FFB-A9D805A47132}" destId="{577F71BA-B6FB-2041-81F7-BDEC0DAFDCE3}" srcOrd="2" destOrd="0" presId="urn:microsoft.com/office/officeart/2005/8/layout/cycle6"/>
    <dgm:cxn modelId="{74CEE224-5A3D-8046-847C-BF3E17008ED7}" type="presParOf" srcId="{CF8939AC-2F72-8B4C-8FFB-A9D805A47132}" destId="{A9E3C2C1-EA39-E946-8000-F5FC8E53D744}" srcOrd="3" destOrd="0" presId="urn:microsoft.com/office/officeart/2005/8/layout/cycle6"/>
    <dgm:cxn modelId="{59863B3A-3CB8-864B-9602-2D9D34641290}" type="presParOf" srcId="{CF8939AC-2F72-8B4C-8FFB-A9D805A47132}" destId="{D08D737F-E493-F141-B475-470EFF6A9231}" srcOrd="4" destOrd="0" presId="urn:microsoft.com/office/officeart/2005/8/layout/cycle6"/>
    <dgm:cxn modelId="{0869EA9D-B551-574F-B934-C922B3F55D10}" type="presParOf" srcId="{CF8939AC-2F72-8B4C-8FFB-A9D805A47132}" destId="{3EA8AA9B-774C-474E-8331-6CC2FBDBCF0F}" srcOrd="5" destOrd="0" presId="urn:microsoft.com/office/officeart/2005/8/layout/cycle6"/>
    <dgm:cxn modelId="{03E17B0E-CFE9-C246-AD12-A675C999D2DD}" type="presParOf" srcId="{CF8939AC-2F72-8B4C-8FFB-A9D805A47132}" destId="{51F40DC7-A285-8843-A74D-BA2565D4674C}" srcOrd="6" destOrd="0" presId="urn:microsoft.com/office/officeart/2005/8/layout/cycle6"/>
    <dgm:cxn modelId="{EE08F427-FE6F-C445-982A-5DB7DC0264E1}" type="presParOf" srcId="{CF8939AC-2F72-8B4C-8FFB-A9D805A47132}" destId="{14393EEC-74B6-2843-A9FB-469760584E5C}" srcOrd="7" destOrd="0" presId="urn:microsoft.com/office/officeart/2005/8/layout/cycle6"/>
    <dgm:cxn modelId="{50669CD3-A852-4B42-A607-32C32A4D112B}" type="presParOf" srcId="{CF8939AC-2F72-8B4C-8FFB-A9D805A47132}" destId="{CD29DBA6-FFC8-9540-878E-5EAD420F4911}" srcOrd="8" destOrd="0" presId="urn:microsoft.com/office/officeart/2005/8/layout/cycle6"/>
    <dgm:cxn modelId="{1A3E9885-A908-C142-A3DD-0ABCEB3CAC43}" type="presParOf" srcId="{CF8939AC-2F72-8B4C-8FFB-A9D805A47132}" destId="{67CD3E59-5E81-AD47-A983-F069345C1B38}" srcOrd="9" destOrd="0" presId="urn:microsoft.com/office/officeart/2005/8/layout/cycle6"/>
    <dgm:cxn modelId="{EDF0E03B-B706-3242-93B5-8A90C02A6451}" type="presParOf" srcId="{CF8939AC-2F72-8B4C-8FFB-A9D805A47132}" destId="{33B57A79-7D2A-2342-9FBC-7C120E213EE3}" srcOrd="10" destOrd="0" presId="urn:microsoft.com/office/officeart/2005/8/layout/cycle6"/>
    <dgm:cxn modelId="{5FD605AB-AFC8-9748-A6E1-8E830B2CA4AF}" type="presParOf" srcId="{CF8939AC-2F72-8B4C-8FFB-A9D805A47132}" destId="{5AC13DE6-61A1-1541-AED8-36E0126FBEF4}" srcOrd="11" destOrd="0" presId="urn:microsoft.com/office/officeart/2005/8/layout/cycle6"/>
    <dgm:cxn modelId="{BEC69479-14A7-AC4D-9646-EC42D3D0EE3E}" type="presParOf" srcId="{CF8939AC-2F72-8B4C-8FFB-A9D805A47132}" destId="{C2DA275E-CAB6-7046-8D72-C705BAFBD0F7}" srcOrd="12" destOrd="0" presId="urn:microsoft.com/office/officeart/2005/8/layout/cycle6"/>
    <dgm:cxn modelId="{53C710B0-BCC6-E145-885C-13C86C4BE401}" type="presParOf" srcId="{CF8939AC-2F72-8B4C-8FFB-A9D805A47132}" destId="{3B94FDA0-AC69-5146-B09B-0C9028B0BC84}" srcOrd="13" destOrd="0" presId="urn:microsoft.com/office/officeart/2005/8/layout/cycle6"/>
    <dgm:cxn modelId="{FAAFCDB6-CC62-DD4F-879E-812E4C1DE2C3}" type="presParOf" srcId="{CF8939AC-2F72-8B4C-8FFB-A9D805A47132}" destId="{29C677CD-BA12-C541-B97A-C5C3C786B4FF}" srcOrd="14" destOrd="0" presId="urn:microsoft.com/office/officeart/2005/8/layout/cycle6"/>
    <dgm:cxn modelId="{D0D52BAE-7798-574F-9735-D0A94920A3F6}" type="presParOf" srcId="{CF8939AC-2F72-8B4C-8FFB-A9D805A47132}" destId="{9C02A82A-DB2D-F04A-B2F0-1E3719D8A73E}" srcOrd="15" destOrd="0" presId="urn:microsoft.com/office/officeart/2005/8/layout/cycle6"/>
    <dgm:cxn modelId="{F65C0426-BA92-7B42-B0CB-C89F05BCB06A}" type="presParOf" srcId="{CF8939AC-2F72-8B4C-8FFB-A9D805A47132}" destId="{C9468F92-A622-C24E-AA45-2AB173FA6986}" srcOrd="16" destOrd="0" presId="urn:microsoft.com/office/officeart/2005/8/layout/cycle6"/>
    <dgm:cxn modelId="{BA16BC93-8C38-2F42-B540-DF780A6DF257}" type="presParOf" srcId="{CF8939AC-2F72-8B4C-8FFB-A9D805A47132}" destId="{72DE85C7-75A1-3841-B709-37E667EC0D7C}"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F81F7E-DF8A-8E40-88E9-0FA4CF3E9C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890F9F3-68A5-B34B-ADFA-3EA32E2D3373}">
      <dgm:prSet custT="1"/>
      <dgm:spPr/>
      <dgm:t>
        <a:bodyPr/>
        <a:lstStyle/>
        <a:p>
          <a:r>
            <a:rPr lang="es-CL" sz="3600" dirty="0"/>
            <a:t>Hipotonía</a:t>
          </a:r>
        </a:p>
      </dgm:t>
    </dgm:pt>
    <dgm:pt modelId="{264DF810-352C-5E4C-999F-A004B832FB4B}" type="parTrans" cxnId="{36E66D5B-9798-0545-AB87-DA319F14D3C5}">
      <dgm:prSet/>
      <dgm:spPr/>
      <dgm:t>
        <a:bodyPr/>
        <a:lstStyle/>
        <a:p>
          <a:endParaRPr lang="es-ES"/>
        </a:p>
      </dgm:t>
    </dgm:pt>
    <dgm:pt modelId="{33797F50-18AA-1846-983D-A300C9273868}" type="sibTrans" cxnId="{36E66D5B-9798-0545-AB87-DA319F14D3C5}">
      <dgm:prSet/>
      <dgm:spPr/>
      <dgm:t>
        <a:bodyPr/>
        <a:lstStyle/>
        <a:p>
          <a:endParaRPr lang="es-ES"/>
        </a:p>
      </dgm:t>
    </dgm:pt>
    <dgm:pt modelId="{C774824D-A98E-734F-952F-5B06B89F109F}">
      <dgm:prSet custT="1"/>
      <dgm:spPr/>
      <dgm:t>
        <a:bodyPr/>
        <a:lstStyle/>
        <a:p>
          <a:r>
            <a:rPr lang="es-CL" sz="2400" dirty="0"/>
            <a:t>Es una disminución significativa del tono muscular o grado de contracción que mantienen los músculos en reposo. </a:t>
          </a:r>
        </a:p>
      </dgm:t>
    </dgm:pt>
    <dgm:pt modelId="{4F6C14EE-2707-8641-8FD1-97A46F80F55A}" type="parTrans" cxnId="{AD4FA439-F660-2C48-B2FD-1F685AECD663}">
      <dgm:prSet/>
      <dgm:spPr/>
      <dgm:t>
        <a:bodyPr/>
        <a:lstStyle/>
        <a:p>
          <a:endParaRPr lang="es-ES"/>
        </a:p>
      </dgm:t>
    </dgm:pt>
    <dgm:pt modelId="{D16A1ECC-D3F9-9A47-92BA-52F3E32BE3B0}" type="sibTrans" cxnId="{AD4FA439-F660-2C48-B2FD-1F685AECD663}">
      <dgm:prSet/>
      <dgm:spPr/>
      <dgm:t>
        <a:bodyPr/>
        <a:lstStyle/>
        <a:p>
          <a:endParaRPr lang="es-ES"/>
        </a:p>
      </dgm:t>
    </dgm:pt>
    <dgm:pt modelId="{DA5D9679-D10F-3147-AE8B-6803D5E45C81}">
      <dgm:prSet custT="1"/>
      <dgm:spPr/>
      <dgm:t>
        <a:bodyPr/>
        <a:lstStyle/>
        <a:p>
          <a:endParaRPr lang="es-CL" sz="2400" dirty="0"/>
        </a:p>
      </dgm:t>
    </dgm:pt>
    <dgm:pt modelId="{399233B6-7066-014C-A6BA-3A53DA899258}" type="parTrans" cxnId="{5A904B54-7AF2-5341-8A06-DBEEB9B1BE40}">
      <dgm:prSet/>
      <dgm:spPr/>
      <dgm:t>
        <a:bodyPr/>
        <a:lstStyle/>
        <a:p>
          <a:endParaRPr lang="es-ES"/>
        </a:p>
      </dgm:t>
    </dgm:pt>
    <dgm:pt modelId="{826D22A7-CE35-0848-9FF5-B360B52D6BEB}" type="sibTrans" cxnId="{5A904B54-7AF2-5341-8A06-DBEEB9B1BE40}">
      <dgm:prSet/>
      <dgm:spPr/>
      <dgm:t>
        <a:bodyPr/>
        <a:lstStyle/>
        <a:p>
          <a:endParaRPr lang="es-ES"/>
        </a:p>
      </dgm:t>
    </dgm:pt>
    <dgm:pt modelId="{6881C31F-EE08-1446-9C4E-34E81C814C1D}">
      <dgm:prSet custT="1"/>
      <dgm:spPr/>
      <dgm:t>
        <a:bodyPr/>
        <a:lstStyle/>
        <a:p>
          <a:r>
            <a:rPr lang="es-CL" sz="2400" dirty="0"/>
            <a:t>Hay múltiples causas, agudas o crónicas, y a distintos niveles del sistema nervioso.</a:t>
          </a:r>
        </a:p>
      </dgm:t>
    </dgm:pt>
    <dgm:pt modelId="{BC86C4D4-CB6E-524D-95A0-AA71CA2537BC}" type="parTrans" cxnId="{22A15FE0-E884-124B-8E70-58D164C5FDD3}">
      <dgm:prSet/>
      <dgm:spPr/>
      <dgm:t>
        <a:bodyPr/>
        <a:lstStyle/>
        <a:p>
          <a:endParaRPr lang="es-ES"/>
        </a:p>
      </dgm:t>
    </dgm:pt>
    <dgm:pt modelId="{1AB2476F-5074-4840-B3AB-59C8E0928339}" type="sibTrans" cxnId="{22A15FE0-E884-124B-8E70-58D164C5FDD3}">
      <dgm:prSet/>
      <dgm:spPr/>
      <dgm:t>
        <a:bodyPr/>
        <a:lstStyle/>
        <a:p>
          <a:endParaRPr lang="es-ES"/>
        </a:p>
      </dgm:t>
    </dgm:pt>
    <dgm:pt modelId="{A495E5A7-06C1-43B0-B871-E09CE56A8F88}">
      <dgm:prSet custT="1"/>
      <dgm:spPr/>
      <dgm:t>
        <a:bodyPr/>
        <a:lstStyle/>
        <a:p>
          <a:endParaRPr lang="es-CL" sz="2400" dirty="0"/>
        </a:p>
      </dgm:t>
    </dgm:pt>
    <dgm:pt modelId="{C3406CD8-2EDC-4C51-8A4F-56984667851D}" type="parTrans" cxnId="{2887E503-431F-4FE4-8651-E5F9010EC356}">
      <dgm:prSet/>
      <dgm:spPr/>
      <dgm:t>
        <a:bodyPr/>
        <a:lstStyle/>
        <a:p>
          <a:endParaRPr lang="es-CL"/>
        </a:p>
      </dgm:t>
    </dgm:pt>
    <dgm:pt modelId="{B220B342-0A58-487A-AA12-60B471F48B78}" type="sibTrans" cxnId="{2887E503-431F-4FE4-8651-E5F9010EC356}">
      <dgm:prSet/>
      <dgm:spPr/>
      <dgm:t>
        <a:bodyPr/>
        <a:lstStyle/>
        <a:p>
          <a:endParaRPr lang="es-CL"/>
        </a:p>
      </dgm:t>
    </dgm:pt>
    <dgm:pt modelId="{81586C06-BE69-4EE5-B8D7-20C2A8B6823C}">
      <dgm:prSet custT="1"/>
      <dgm:spPr/>
      <dgm:t>
        <a:bodyPr/>
        <a:lstStyle/>
        <a:p>
          <a:r>
            <a:rPr lang="es-CL" sz="2400" dirty="0"/>
            <a:t>Es el signo de disfunción neurológica más frecuente en el recién nacido.</a:t>
          </a:r>
        </a:p>
      </dgm:t>
    </dgm:pt>
    <dgm:pt modelId="{A2B976B3-3B54-4272-9481-95E625460FFD}" type="parTrans" cxnId="{2ED18CF6-FDE7-41AC-911B-C8527EBCDE9B}">
      <dgm:prSet/>
      <dgm:spPr/>
      <dgm:t>
        <a:bodyPr/>
        <a:lstStyle/>
        <a:p>
          <a:endParaRPr lang="es-CL"/>
        </a:p>
      </dgm:t>
    </dgm:pt>
    <dgm:pt modelId="{9CDABDCB-4A45-4387-9BF7-92BD804B2ECF}" type="sibTrans" cxnId="{2ED18CF6-FDE7-41AC-911B-C8527EBCDE9B}">
      <dgm:prSet/>
      <dgm:spPr/>
      <dgm:t>
        <a:bodyPr/>
        <a:lstStyle/>
        <a:p>
          <a:endParaRPr lang="es-CL"/>
        </a:p>
      </dgm:t>
    </dgm:pt>
    <dgm:pt modelId="{28A836EA-FFB5-4A77-923B-4C7D6862D08E}">
      <dgm:prSet custT="1"/>
      <dgm:spPr/>
      <dgm:t>
        <a:bodyPr/>
        <a:lstStyle/>
        <a:p>
          <a:endParaRPr lang="es-CL" sz="2400" dirty="0"/>
        </a:p>
      </dgm:t>
    </dgm:pt>
    <dgm:pt modelId="{E9246268-2B2C-43EA-A0B0-128BB67DB4AB}" type="parTrans" cxnId="{8A9DA264-1E31-4C23-BD7F-C4B247823E8F}">
      <dgm:prSet/>
      <dgm:spPr/>
      <dgm:t>
        <a:bodyPr/>
        <a:lstStyle/>
        <a:p>
          <a:endParaRPr lang="es-CL"/>
        </a:p>
      </dgm:t>
    </dgm:pt>
    <dgm:pt modelId="{D60DB9E7-A9BC-4FD2-AD74-0ACD48E9C1F8}" type="sibTrans" cxnId="{8A9DA264-1E31-4C23-BD7F-C4B247823E8F}">
      <dgm:prSet/>
      <dgm:spPr/>
      <dgm:t>
        <a:bodyPr/>
        <a:lstStyle/>
        <a:p>
          <a:endParaRPr lang="es-CL"/>
        </a:p>
      </dgm:t>
    </dgm:pt>
    <dgm:pt modelId="{F485B072-42F6-2641-93D4-C56E55FDE2D8}" type="pres">
      <dgm:prSet presAssocID="{15F81F7E-DF8A-8E40-88E9-0FA4CF3E9C4C}" presName="linear" presStyleCnt="0">
        <dgm:presLayoutVars>
          <dgm:animLvl val="lvl"/>
          <dgm:resizeHandles val="exact"/>
        </dgm:presLayoutVars>
      </dgm:prSet>
      <dgm:spPr/>
    </dgm:pt>
    <dgm:pt modelId="{D3502D69-906F-4341-ACE5-895A622DB715}" type="pres">
      <dgm:prSet presAssocID="{F890F9F3-68A5-B34B-ADFA-3EA32E2D3373}" presName="parentText" presStyleLbl="node1" presStyleIdx="0" presStyleCnt="1" custScaleY="202852" custLinFactNeighborX="335" custLinFactNeighborY="-8281">
        <dgm:presLayoutVars>
          <dgm:chMax val="0"/>
          <dgm:bulletEnabled val="1"/>
        </dgm:presLayoutVars>
      </dgm:prSet>
      <dgm:spPr/>
    </dgm:pt>
    <dgm:pt modelId="{03F08F56-BCBC-474B-95F3-08EFB056D859}" type="pres">
      <dgm:prSet presAssocID="{F890F9F3-68A5-B34B-ADFA-3EA32E2D3373}" presName="childText" presStyleLbl="revTx" presStyleIdx="0" presStyleCnt="1" custScaleY="138826">
        <dgm:presLayoutVars>
          <dgm:bulletEnabled val="1"/>
        </dgm:presLayoutVars>
      </dgm:prSet>
      <dgm:spPr/>
    </dgm:pt>
  </dgm:ptLst>
  <dgm:cxnLst>
    <dgm:cxn modelId="{2887E503-431F-4FE4-8651-E5F9010EC356}" srcId="{F890F9F3-68A5-B34B-ADFA-3EA32E2D3373}" destId="{A495E5A7-06C1-43B0-B871-E09CE56A8F88}" srcOrd="2" destOrd="0" parTransId="{C3406CD8-2EDC-4C51-8A4F-56984667851D}" sibTransId="{B220B342-0A58-487A-AA12-60B471F48B78}"/>
    <dgm:cxn modelId="{78DF7B0B-5029-D84F-A0AE-431C8ADA7DC4}" type="presOf" srcId="{F890F9F3-68A5-B34B-ADFA-3EA32E2D3373}" destId="{D3502D69-906F-4341-ACE5-895A622DB715}" srcOrd="0" destOrd="0" presId="urn:microsoft.com/office/officeart/2005/8/layout/vList2"/>
    <dgm:cxn modelId="{9CE0A012-BEF3-2D4B-A0A4-AD9E4253E57A}" type="presOf" srcId="{C774824D-A98E-734F-952F-5B06B89F109F}" destId="{03F08F56-BCBC-474B-95F3-08EFB056D859}" srcOrd="0" destOrd="1" presId="urn:microsoft.com/office/officeart/2005/8/layout/vList2"/>
    <dgm:cxn modelId="{169C5319-5BAE-4EBD-9086-17F0375588E8}" type="presOf" srcId="{28A836EA-FFB5-4A77-923B-4C7D6862D08E}" destId="{03F08F56-BCBC-474B-95F3-08EFB056D859}" srcOrd="0" destOrd="4" presId="urn:microsoft.com/office/officeart/2005/8/layout/vList2"/>
    <dgm:cxn modelId="{EB120126-F72C-7B4F-8503-1C6B2CF15CC0}" type="presOf" srcId="{6881C31F-EE08-1446-9C4E-34E81C814C1D}" destId="{03F08F56-BCBC-474B-95F3-08EFB056D859}" srcOrd="0" destOrd="3" presId="urn:microsoft.com/office/officeart/2005/8/layout/vList2"/>
    <dgm:cxn modelId="{ADC85A39-C8DD-904C-916A-D1AF080EF777}" type="presOf" srcId="{15F81F7E-DF8A-8E40-88E9-0FA4CF3E9C4C}" destId="{F485B072-42F6-2641-93D4-C56E55FDE2D8}" srcOrd="0" destOrd="0" presId="urn:microsoft.com/office/officeart/2005/8/layout/vList2"/>
    <dgm:cxn modelId="{AD4FA439-F660-2C48-B2FD-1F685AECD663}" srcId="{F890F9F3-68A5-B34B-ADFA-3EA32E2D3373}" destId="{C774824D-A98E-734F-952F-5B06B89F109F}" srcOrd="1" destOrd="0" parTransId="{4F6C14EE-2707-8641-8FD1-97A46F80F55A}" sibTransId="{D16A1ECC-D3F9-9A47-92BA-52F3E32BE3B0}"/>
    <dgm:cxn modelId="{36E66D5B-9798-0545-AB87-DA319F14D3C5}" srcId="{15F81F7E-DF8A-8E40-88E9-0FA4CF3E9C4C}" destId="{F890F9F3-68A5-B34B-ADFA-3EA32E2D3373}" srcOrd="0" destOrd="0" parTransId="{264DF810-352C-5E4C-999F-A004B832FB4B}" sibTransId="{33797F50-18AA-1846-983D-A300C9273868}"/>
    <dgm:cxn modelId="{A4D8C95C-0392-45FA-8A00-F9B71EFC2A92}" type="presOf" srcId="{81586C06-BE69-4EE5-B8D7-20C2A8B6823C}" destId="{03F08F56-BCBC-474B-95F3-08EFB056D859}" srcOrd="0" destOrd="5" presId="urn:microsoft.com/office/officeart/2005/8/layout/vList2"/>
    <dgm:cxn modelId="{8A9DA264-1E31-4C23-BD7F-C4B247823E8F}" srcId="{F890F9F3-68A5-B34B-ADFA-3EA32E2D3373}" destId="{28A836EA-FFB5-4A77-923B-4C7D6862D08E}" srcOrd="4" destOrd="0" parTransId="{E9246268-2B2C-43EA-A0B0-128BB67DB4AB}" sibTransId="{D60DB9E7-A9BC-4FD2-AD74-0ACD48E9C1F8}"/>
    <dgm:cxn modelId="{5A904B54-7AF2-5341-8A06-DBEEB9B1BE40}" srcId="{F890F9F3-68A5-B34B-ADFA-3EA32E2D3373}" destId="{DA5D9679-D10F-3147-AE8B-6803D5E45C81}" srcOrd="0" destOrd="0" parTransId="{399233B6-7066-014C-A6BA-3A53DA899258}" sibTransId="{826D22A7-CE35-0848-9FF5-B360B52D6BEB}"/>
    <dgm:cxn modelId="{039775A9-5170-9D47-BD9B-C062FC9EABF1}" type="presOf" srcId="{DA5D9679-D10F-3147-AE8B-6803D5E45C81}" destId="{03F08F56-BCBC-474B-95F3-08EFB056D859}" srcOrd="0" destOrd="0" presId="urn:microsoft.com/office/officeart/2005/8/layout/vList2"/>
    <dgm:cxn modelId="{2E6A14B4-6582-4EF5-B40B-693BDB03A170}" type="presOf" srcId="{A495E5A7-06C1-43B0-B871-E09CE56A8F88}" destId="{03F08F56-BCBC-474B-95F3-08EFB056D859}" srcOrd="0" destOrd="2" presId="urn:microsoft.com/office/officeart/2005/8/layout/vList2"/>
    <dgm:cxn modelId="{22A15FE0-E884-124B-8E70-58D164C5FDD3}" srcId="{F890F9F3-68A5-B34B-ADFA-3EA32E2D3373}" destId="{6881C31F-EE08-1446-9C4E-34E81C814C1D}" srcOrd="3" destOrd="0" parTransId="{BC86C4D4-CB6E-524D-95A0-AA71CA2537BC}" sibTransId="{1AB2476F-5074-4840-B3AB-59C8E0928339}"/>
    <dgm:cxn modelId="{2ED18CF6-FDE7-41AC-911B-C8527EBCDE9B}" srcId="{F890F9F3-68A5-B34B-ADFA-3EA32E2D3373}" destId="{81586C06-BE69-4EE5-B8D7-20C2A8B6823C}" srcOrd="5" destOrd="0" parTransId="{A2B976B3-3B54-4272-9481-95E625460FFD}" sibTransId="{9CDABDCB-4A45-4387-9BF7-92BD804B2ECF}"/>
    <dgm:cxn modelId="{7F875F8B-DD48-5E49-A223-F514A678F027}" type="presParOf" srcId="{F485B072-42F6-2641-93D4-C56E55FDE2D8}" destId="{D3502D69-906F-4341-ACE5-895A622DB715}" srcOrd="0" destOrd="0" presId="urn:microsoft.com/office/officeart/2005/8/layout/vList2"/>
    <dgm:cxn modelId="{AAB23E6C-8EDA-EC4C-9F3D-12D34BB75BFF}" type="presParOf" srcId="{F485B072-42F6-2641-93D4-C56E55FDE2D8}" destId="{03F08F56-BCBC-474B-95F3-08EFB056D85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F81F7E-DF8A-8E40-88E9-0FA4CF3E9C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890F9F3-68A5-B34B-ADFA-3EA32E2D3373}">
      <dgm:prSet custT="1"/>
      <dgm:spPr/>
      <dgm:t>
        <a:bodyPr/>
        <a:lstStyle/>
        <a:p>
          <a:r>
            <a:rPr lang="es-CL" sz="3600" dirty="0"/>
            <a:t>Hipotonía</a:t>
          </a:r>
        </a:p>
      </dgm:t>
    </dgm:pt>
    <dgm:pt modelId="{264DF810-352C-5E4C-999F-A004B832FB4B}" type="parTrans" cxnId="{36E66D5B-9798-0545-AB87-DA319F14D3C5}">
      <dgm:prSet/>
      <dgm:spPr/>
      <dgm:t>
        <a:bodyPr/>
        <a:lstStyle/>
        <a:p>
          <a:endParaRPr lang="es-ES"/>
        </a:p>
      </dgm:t>
    </dgm:pt>
    <dgm:pt modelId="{33797F50-18AA-1846-983D-A300C9273868}" type="sibTrans" cxnId="{36E66D5B-9798-0545-AB87-DA319F14D3C5}">
      <dgm:prSet/>
      <dgm:spPr/>
      <dgm:t>
        <a:bodyPr/>
        <a:lstStyle/>
        <a:p>
          <a:endParaRPr lang="es-ES"/>
        </a:p>
      </dgm:t>
    </dgm:pt>
    <dgm:pt modelId="{C774824D-A98E-734F-952F-5B06B89F109F}">
      <dgm:prSet custT="1"/>
      <dgm:spPr/>
      <dgm:t>
        <a:bodyPr/>
        <a:lstStyle/>
        <a:p>
          <a:r>
            <a:rPr lang="es-CL" sz="2400" dirty="0"/>
            <a:t>Es parte normal del desarrollo en los RN prematuros, donde es útil para evaluar edad gestacional. </a:t>
          </a:r>
        </a:p>
      </dgm:t>
    </dgm:pt>
    <dgm:pt modelId="{4F6C14EE-2707-8641-8FD1-97A46F80F55A}" type="parTrans" cxnId="{AD4FA439-F660-2C48-B2FD-1F685AECD663}">
      <dgm:prSet/>
      <dgm:spPr/>
      <dgm:t>
        <a:bodyPr/>
        <a:lstStyle/>
        <a:p>
          <a:endParaRPr lang="es-ES"/>
        </a:p>
      </dgm:t>
    </dgm:pt>
    <dgm:pt modelId="{D16A1ECC-D3F9-9A47-92BA-52F3E32BE3B0}" type="sibTrans" cxnId="{AD4FA439-F660-2C48-B2FD-1F685AECD663}">
      <dgm:prSet/>
      <dgm:spPr/>
      <dgm:t>
        <a:bodyPr/>
        <a:lstStyle/>
        <a:p>
          <a:endParaRPr lang="es-ES"/>
        </a:p>
      </dgm:t>
    </dgm:pt>
    <dgm:pt modelId="{DA5D9679-D10F-3147-AE8B-6803D5E45C81}">
      <dgm:prSet custT="1"/>
      <dgm:spPr/>
      <dgm:t>
        <a:bodyPr/>
        <a:lstStyle/>
        <a:p>
          <a:endParaRPr lang="es-CL" sz="2400" dirty="0"/>
        </a:p>
      </dgm:t>
    </dgm:pt>
    <dgm:pt modelId="{399233B6-7066-014C-A6BA-3A53DA899258}" type="parTrans" cxnId="{5A904B54-7AF2-5341-8A06-DBEEB9B1BE40}">
      <dgm:prSet/>
      <dgm:spPr/>
      <dgm:t>
        <a:bodyPr/>
        <a:lstStyle/>
        <a:p>
          <a:endParaRPr lang="es-ES"/>
        </a:p>
      </dgm:t>
    </dgm:pt>
    <dgm:pt modelId="{826D22A7-CE35-0848-9FF5-B360B52D6BEB}" type="sibTrans" cxnId="{5A904B54-7AF2-5341-8A06-DBEEB9B1BE40}">
      <dgm:prSet/>
      <dgm:spPr/>
      <dgm:t>
        <a:bodyPr/>
        <a:lstStyle/>
        <a:p>
          <a:endParaRPr lang="es-ES"/>
        </a:p>
      </dgm:t>
    </dgm:pt>
    <dgm:pt modelId="{6881C31F-EE08-1446-9C4E-34E81C814C1D}">
      <dgm:prSet custT="1"/>
      <dgm:spPr/>
      <dgm:t>
        <a:bodyPr/>
        <a:lstStyle/>
        <a:p>
          <a:r>
            <a:rPr lang="es-CL" sz="2400" dirty="0"/>
            <a:t>Puede ser signo de una enfermedad sistémica grave como septicemia. En estos casos, la hipotonía es parte del compromiso multisistémico. </a:t>
          </a:r>
        </a:p>
      </dgm:t>
    </dgm:pt>
    <dgm:pt modelId="{BC86C4D4-CB6E-524D-95A0-AA71CA2537BC}" type="parTrans" cxnId="{22A15FE0-E884-124B-8E70-58D164C5FDD3}">
      <dgm:prSet/>
      <dgm:spPr/>
      <dgm:t>
        <a:bodyPr/>
        <a:lstStyle/>
        <a:p>
          <a:endParaRPr lang="es-ES"/>
        </a:p>
      </dgm:t>
    </dgm:pt>
    <dgm:pt modelId="{1AB2476F-5074-4840-B3AB-59C8E0928339}" type="sibTrans" cxnId="{22A15FE0-E884-124B-8E70-58D164C5FDD3}">
      <dgm:prSet/>
      <dgm:spPr/>
      <dgm:t>
        <a:bodyPr/>
        <a:lstStyle/>
        <a:p>
          <a:endParaRPr lang="es-ES"/>
        </a:p>
      </dgm:t>
    </dgm:pt>
    <dgm:pt modelId="{A495E5A7-06C1-43B0-B871-E09CE56A8F88}">
      <dgm:prSet custT="1"/>
      <dgm:spPr/>
      <dgm:t>
        <a:bodyPr/>
        <a:lstStyle/>
        <a:p>
          <a:endParaRPr lang="es-CL" sz="2400" dirty="0"/>
        </a:p>
      </dgm:t>
    </dgm:pt>
    <dgm:pt modelId="{C3406CD8-2EDC-4C51-8A4F-56984667851D}" type="parTrans" cxnId="{2887E503-431F-4FE4-8651-E5F9010EC356}">
      <dgm:prSet/>
      <dgm:spPr/>
      <dgm:t>
        <a:bodyPr/>
        <a:lstStyle/>
        <a:p>
          <a:endParaRPr lang="es-CL"/>
        </a:p>
      </dgm:t>
    </dgm:pt>
    <dgm:pt modelId="{B220B342-0A58-487A-AA12-60B471F48B78}" type="sibTrans" cxnId="{2887E503-431F-4FE4-8651-E5F9010EC356}">
      <dgm:prSet/>
      <dgm:spPr/>
      <dgm:t>
        <a:bodyPr/>
        <a:lstStyle/>
        <a:p>
          <a:endParaRPr lang="es-CL"/>
        </a:p>
      </dgm:t>
    </dgm:pt>
    <dgm:pt modelId="{F485B072-42F6-2641-93D4-C56E55FDE2D8}" type="pres">
      <dgm:prSet presAssocID="{15F81F7E-DF8A-8E40-88E9-0FA4CF3E9C4C}" presName="linear" presStyleCnt="0">
        <dgm:presLayoutVars>
          <dgm:animLvl val="lvl"/>
          <dgm:resizeHandles val="exact"/>
        </dgm:presLayoutVars>
      </dgm:prSet>
      <dgm:spPr/>
    </dgm:pt>
    <dgm:pt modelId="{D3502D69-906F-4341-ACE5-895A622DB715}" type="pres">
      <dgm:prSet presAssocID="{F890F9F3-68A5-B34B-ADFA-3EA32E2D3373}" presName="parentText" presStyleLbl="node1" presStyleIdx="0" presStyleCnt="1" custScaleY="202852" custLinFactNeighborX="-321" custLinFactNeighborY="-437">
        <dgm:presLayoutVars>
          <dgm:chMax val="0"/>
          <dgm:bulletEnabled val="1"/>
        </dgm:presLayoutVars>
      </dgm:prSet>
      <dgm:spPr/>
    </dgm:pt>
    <dgm:pt modelId="{03F08F56-BCBC-474B-95F3-08EFB056D859}" type="pres">
      <dgm:prSet presAssocID="{F890F9F3-68A5-B34B-ADFA-3EA32E2D3373}" presName="childText" presStyleLbl="revTx" presStyleIdx="0" presStyleCnt="1" custScaleY="138826">
        <dgm:presLayoutVars>
          <dgm:bulletEnabled val="1"/>
        </dgm:presLayoutVars>
      </dgm:prSet>
      <dgm:spPr/>
    </dgm:pt>
  </dgm:ptLst>
  <dgm:cxnLst>
    <dgm:cxn modelId="{2887E503-431F-4FE4-8651-E5F9010EC356}" srcId="{F890F9F3-68A5-B34B-ADFA-3EA32E2D3373}" destId="{A495E5A7-06C1-43B0-B871-E09CE56A8F88}" srcOrd="2" destOrd="0" parTransId="{C3406CD8-2EDC-4C51-8A4F-56984667851D}" sibTransId="{B220B342-0A58-487A-AA12-60B471F48B78}"/>
    <dgm:cxn modelId="{78DF7B0B-5029-D84F-A0AE-431C8ADA7DC4}" type="presOf" srcId="{F890F9F3-68A5-B34B-ADFA-3EA32E2D3373}" destId="{D3502D69-906F-4341-ACE5-895A622DB715}" srcOrd="0" destOrd="0" presId="urn:microsoft.com/office/officeart/2005/8/layout/vList2"/>
    <dgm:cxn modelId="{9CE0A012-BEF3-2D4B-A0A4-AD9E4253E57A}" type="presOf" srcId="{C774824D-A98E-734F-952F-5B06B89F109F}" destId="{03F08F56-BCBC-474B-95F3-08EFB056D859}" srcOrd="0" destOrd="1" presId="urn:microsoft.com/office/officeart/2005/8/layout/vList2"/>
    <dgm:cxn modelId="{EB120126-F72C-7B4F-8503-1C6B2CF15CC0}" type="presOf" srcId="{6881C31F-EE08-1446-9C4E-34E81C814C1D}" destId="{03F08F56-BCBC-474B-95F3-08EFB056D859}" srcOrd="0" destOrd="3" presId="urn:microsoft.com/office/officeart/2005/8/layout/vList2"/>
    <dgm:cxn modelId="{ADC85A39-C8DD-904C-916A-D1AF080EF777}" type="presOf" srcId="{15F81F7E-DF8A-8E40-88E9-0FA4CF3E9C4C}" destId="{F485B072-42F6-2641-93D4-C56E55FDE2D8}" srcOrd="0" destOrd="0" presId="urn:microsoft.com/office/officeart/2005/8/layout/vList2"/>
    <dgm:cxn modelId="{AD4FA439-F660-2C48-B2FD-1F685AECD663}" srcId="{F890F9F3-68A5-B34B-ADFA-3EA32E2D3373}" destId="{C774824D-A98E-734F-952F-5B06B89F109F}" srcOrd="1" destOrd="0" parTransId="{4F6C14EE-2707-8641-8FD1-97A46F80F55A}" sibTransId="{D16A1ECC-D3F9-9A47-92BA-52F3E32BE3B0}"/>
    <dgm:cxn modelId="{36E66D5B-9798-0545-AB87-DA319F14D3C5}" srcId="{15F81F7E-DF8A-8E40-88E9-0FA4CF3E9C4C}" destId="{F890F9F3-68A5-B34B-ADFA-3EA32E2D3373}" srcOrd="0" destOrd="0" parTransId="{264DF810-352C-5E4C-999F-A004B832FB4B}" sibTransId="{33797F50-18AA-1846-983D-A300C9273868}"/>
    <dgm:cxn modelId="{5A904B54-7AF2-5341-8A06-DBEEB9B1BE40}" srcId="{F890F9F3-68A5-B34B-ADFA-3EA32E2D3373}" destId="{DA5D9679-D10F-3147-AE8B-6803D5E45C81}" srcOrd="0" destOrd="0" parTransId="{399233B6-7066-014C-A6BA-3A53DA899258}" sibTransId="{826D22A7-CE35-0848-9FF5-B360B52D6BEB}"/>
    <dgm:cxn modelId="{039775A9-5170-9D47-BD9B-C062FC9EABF1}" type="presOf" srcId="{DA5D9679-D10F-3147-AE8B-6803D5E45C81}" destId="{03F08F56-BCBC-474B-95F3-08EFB056D859}" srcOrd="0" destOrd="0" presId="urn:microsoft.com/office/officeart/2005/8/layout/vList2"/>
    <dgm:cxn modelId="{2E6A14B4-6582-4EF5-B40B-693BDB03A170}" type="presOf" srcId="{A495E5A7-06C1-43B0-B871-E09CE56A8F88}" destId="{03F08F56-BCBC-474B-95F3-08EFB056D859}" srcOrd="0" destOrd="2" presId="urn:microsoft.com/office/officeart/2005/8/layout/vList2"/>
    <dgm:cxn modelId="{22A15FE0-E884-124B-8E70-58D164C5FDD3}" srcId="{F890F9F3-68A5-B34B-ADFA-3EA32E2D3373}" destId="{6881C31F-EE08-1446-9C4E-34E81C814C1D}" srcOrd="3" destOrd="0" parTransId="{BC86C4D4-CB6E-524D-95A0-AA71CA2537BC}" sibTransId="{1AB2476F-5074-4840-B3AB-59C8E0928339}"/>
    <dgm:cxn modelId="{7F875F8B-DD48-5E49-A223-F514A678F027}" type="presParOf" srcId="{F485B072-42F6-2641-93D4-C56E55FDE2D8}" destId="{D3502D69-906F-4341-ACE5-895A622DB715}" srcOrd="0" destOrd="0" presId="urn:microsoft.com/office/officeart/2005/8/layout/vList2"/>
    <dgm:cxn modelId="{AAB23E6C-8EDA-EC4C-9F3D-12D34BB75BFF}" type="presParOf" srcId="{F485B072-42F6-2641-93D4-C56E55FDE2D8}" destId="{03F08F56-BCBC-474B-95F3-08EFB056D85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4A80C-57AF-014F-B30F-0D8B9639BD28}" type="doc">
      <dgm:prSet loTypeId="urn:microsoft.com/office/officeart/2005/8/layout/cycle6" loCatId="list" qsTypeId="urn:microsoft.com/office/officeart/2005/8/quickstyle/simple4" qsCatId="simple" csTypeId="urn:microsoft.com/office/officeart/2005/8/colors/accent0_2" csCatId="mainScheme" phldr="1"/>
      <dgm:spPr/>
      <dgm:t>
        <a:bodyPr/>
        <a:lstStyle/>
        <a:p>
          <a:endParaRPr lang="es-ES"/>
        </a:p>
      </dgm:t>
    </dgm:pt>
    <dgm:pt modelId="{1C02068A-76E5-084E-9291-6DB516BEBB31}">
      <dgm:prSet/>
      <dgm:spPr/>
      <dgm:t>
        <a:bodyPr/>
        <a:lstStyle/>
        <a:p>
          <a:r>
            <a:rPr lang="es-CL" dirty="0"/>
            <a:t>1. Definir signos y síntomas que acompañan a hipotonía</a:t>
          </a:r>
        </a:p>
      </dgm:t>
    </dgm:pt>
    <dgm:pt modelId="{486ABE3E-4711-894B-9C7A-8CA5AB39091B}" type="parTrans" cxnId="{2F215E6D-D377-F246-9740-D2E988EAFB2F}">
      <dgm:prSet/>
      <dgm:spPr/>
      <dgm:t>
        <a:bodyPr/>
        <a:lstStyle/>
        <a:p>
          <a:endParaRPr lang="es-ES"/>
        </a:p>
      </dgm:t>
    </dgm:pt>
    <dgm:pt modelId="{426AA8B7-B90D-D748-A45E-3B3E33DDAE88}" type="sibTrans" cxnId="{2F215E6D-D377-F246-9740-D2E988EAFB2F}">
      <dgm:prSet/>
      <dgm:spPr/>
      <dgm:t>
        <a:bodyPr/>
        <a:lstStyle/>
        <a:p>
          <a:endParaRPr lang="es-ES"/>
        </a:p>
      </dgm:t>
    </dgm:pt>
    <dgm:pt modelId="{F3E6F555-691D-C345-BAA0-E74B2891CAA6}">
      <dgm:prSet/>
      <dgm:spPr/>
      <dgm:t>
        <a:bodyPr/>
        <a:lstStyle/>
        <a:p>
          <a:r>
            <a:rPr lang="es-CL" dirty="0"/>
            <a:t>2. Establecer localización </a:t>
          </a:r>
          <a:r>
            <a:rPr lang="es-CL" dirty="0" err="1"/>
            <a:t>anátomo</a:t>
          </a:r>
          <a:r>
            <a:rPr lang="es-CL" dirty="0"/>
            <a:t>-funcional</a:t>
          </a:r>
        </a:p>
      </dgm:t>
    </dgm:pt>
    <dgm:pt modelId="{3E9C931E-182B-C94E-A16E-2DCA010E2788}" type="parTrans" cxnId="{9AC6DC05-D201-2E49-B5C1-7781A97A7BC8}">
      <dgm:prSet/>
      <dgm:spPr/>
      <dgm:t>
        <a:bodyPr/>
        <a:lstStyle/>
        <a:p>
          <a:endParaRPr lang="es-ES"/>
        </a:p>
      </dgm:t>
    </dgm:pt>
    <dgm:pt modelId="{B3E8D20D-CBF9-3846-A3E8-ACA3671DC510}" type="sibTrans" cxnId="{9AC6DC05-D201-2E49-B5C1-7781A97A7BC8}">
      <dgm:prSet/>
      <dgm:spPr/>
      <dgm:t>
        <a:bodyPr/>
        <a:lstStyle/>
        <a:p>
          <a:endParaRPr lang="es-ES"/>
        </a:p>
      </dgm:t>
    </dgm:pt>
    <dgm:pt modelId="{D0B13CBE-3BDF-634C-A80A-85D84D58C2A7}">
      <dgm:prSet/>
      <dgm:spPr/>
      <dgm:t>
        <a:bodyPr/>
        <a:lstStyle/>
        <a:p>
          <a:r>
            <a:rPr lang="es-CL" dirty="0"/>
            <a:t>3. Plantear estrategia de estudio</a:t>
          </a:r>
        </a:p>
      </dgm:t>
    </dgm:pt>
    <dgm:pt modelId="{A7D395C3-8492-A344-A106-B0259874A67E}" type="parTrans" cxnId="{BD94B243-C39B-4741-9C60-F674556EBC6D}">
      <dgm:prSet/>
      <dgm:spPr/>
      <dgm:t>
        <a:bodyPr/>
        <a:lstStyle/>
        <a:p>
          <a:endParaRPr lang="es-ES"/>
        </a:p>
      </dgm:t>
    </dgm:pt>
    <dgm:pt modelId="{8F73176F-AC5D-E041-8DD7-40AFF30D1201}" type="sibTrans" cxnId="{BD94B243-C39B-4741-9C60-F674556EBC6D}">
      <dgm:prSet/>
      <dgm:spPr/>
      <dgm:t>
        <a:bodyPr/>
        <a:lstStyle/>
        <a:p>
          <a:endParaRPr lang="es-ES"/>
        </a:p>
      </dgm:t>
    </dgm:pt>
    <dgm:pt modelId="{3E406B26-B2AA-2A4E-8345-424926C53403}">
      <dgm:prSet/>
      <dgm:spPr/>
      <dgm:t>
        <a:bodyPr/>
        <a:lstStyle/>
        <a:p>
          <a:r>
            <a:rPr lang="es-CL" dirty="0"/>
            <a:t>4. Definir causa específica</a:t>
          </a:r>
        </a:p>
      </dgm:t>
    </dgm:pt>
    <dgm:pt modelId="{918632C1-5BCD-834A-A72A-85F33A086B34}" type="parTrans" cxnId="{5EAB329E-2112-4343-8F7A-11C274CDA20E}">
      <dgm:prSet/>
      <dgm:spPr/>
      <dgm:t>
        <a:bodyPr/>
        <a:lstStyle/>
        <a:p>
          <a:endParaRPr lang="es-ES"/>
        </a:p>
      </dgm:t>
    </dgm:pt>
    <dgm:pt modelId="{D468A388-3C81-A54B-98A7-03F8FF809EEF}" type="sibTrans" cxnId="{5EAB329E-2112-4343-8F7A-11C274CDA20E}">
      <dgm:prSet/>
      <dgm:spPr/>
      <dgm:t>
        <a:bodyPr/>
        <a:lstStyle/>
        <a:p>
          <a:endParaRPr lang="es-ES"/>
        </a:p>
      </dgm:t>
    </dgm:pt>
    <dgm:pt modelId="{A961153D-1AEB-5345-A579-F01E9C2626CC}" type="pres">
      <dgm:prSet presAssocID="{7864A80C-57AF-014F-B30F-0D8B9639BD28}" presName="cycle" presStyleCnt="0">
        <dgm:presLayoutVars>
          <dgm:dir/>
          <dgm:resizeHandles val="exact"/>
        </dgm:presLayoutVars>
      </dgm:prSet>
      <dgm:spPr/>
    </dgm:pt>
    <dgm:pt modelId="{AC23F035-3A97-914D-AFD4-BD8189E4893F}" type="pres">
      <dgm:prSet presAssocID="{1C02068A-76E5-084E-9291-6DB516BEBB31}" presName="node" presStyleLbl="node1" presStyleIdx="0" presStyleCnt="4">
        <dgm:presLayoutVars>
          <dgm:bulletEnabled val="1"/>
        </dgm:presLayoutVars>
      </dgm:prSet>
      <dgm:spPr/>
    </dgm:pt>
    <dgm:pt modelId="{644B08B4-F730-AD45-B731-2E5BDBED0E30}" type="pres">
      <dgm:prSet presAssocID="{1C02068A-76E5-084E-9291-6DB516BEBB31}" presName="spNode" presStyleCnt="0"/>
      <dgm:spPr/>
    </dgm:pt>
    <dgm:pt modelId="{7604A3A0-72AA-9C4F-9077-8D8AFE44511B}" type="pres">
      <dgm:prSet presAssocID="{426AA8B7-B90D-D748-A45E-3B3E33DDAE88}" presName="sibTrans" presStyleLbl="sibTrans1D1" presStyleIdx="0" presStyleCnt="4"/>
      <dgm:spPr/>
    </dgm:pt>
    <dgm:pt modelId="{0C7618B6-DE16-1840-83F1-1F1C6CBF4BB6}" type="pres">
      <dgm:prSet presAssocID="{F3E6F555-691D-C345-BAA0-E74B2891CAA6}" presName="node" presStyleLbl="node1" presStyleIdx="1" presStyleCnt="4">
        <dgm:presLayoutVars>
          <dgm:bulletEnabled val="1"/>
        </dgm:presLayoutVars>
      </dgm:prSet>
      <dgm:spPr/>
    </dgm:pt>
    <dgm:pt modelId="{9F2E28CC-4A54-DD4C-9FD4-869553F8A20C}" type="pres">
      <dgm:prSet presAssocID="{F3E6F555-691D-C345-BAA0-E74B2891CAA6}" presName="spNode" presStyleCnt="0"/>
      <dgm:spPr/>
    </dgm:pt>
    <dgm:pt modelId="{42ABF1D8-C77D-744B-9BF8-DE35D3BB6501}" type="pres">
      <dgm:prSet presAssocID="{B3E8D20D-CBF9-3846-A3E8-ACA3671DC510}" presName="sibTrans" presStyleLbl="sibTrans1D1" presStyleIdx="1" presStyleCnt="4"/>
      <dgm:spPr/>
    </dgm:pt>
    <dgm:pt modelId="{ABFFB549-757E-614E-BAF3-7DF3ABC509F3}" type="pres">
      <dgm:prSet presAssocID="{D0B13CBE-3BDF-634C-A80A-85D84D58C2A7}" presName="node" presStyleLbl="node1" presStyleIdx="2" presStyleCnt="4">
        <dgm:presLayoutVars>
          <dgm:bulletEnabled val="1"/>
        </dgm:presLayoutVars>
      </dgm:prSet>
      <dgm:spPr/>
    </dgm:pt>
    <dgm:pt modelId="{8EA5B318-695B-6F4A-AC71-141701FF8495}" type="pres">
      <dgm:prSet presAssocID="{D0B13CBE-3BDF-634C-A80A-85D84D58C2A7}" presName="spNode" presStyleCnt="0"/>
      <dgm:spPr/>
    </dgm:pt>
    <dgm:pt modelId="{2E888933-3124-2B4C-81ED-874292897BE9}" type="pres">
      <dgm:prSet presAssocID="{8F73176F-AC5D-E041-8DD7-40AFF30D1201}" presName="sibTrans" presStyleLbl="sibTrans1D1" presStyleIdx="2" presStyleCnt="4"/>
      <dgm:spPr/>
    </dgm:pt>
    <dgm:pt modelId="{0A2E5388-DD00-EB41-9AF3-95AFDF58E72E}" type="pres">
      <dgm:prSet presAssocID="{3E406B26-B2AA-2A4E-8345-424926C53403}" presName="node" presStyleLbl="node1" presStyleIdx="3" presStyleCnt="4">
        <dgm:presLayoutVars>
          <dgm:bulletEnabled val="1"/>
        </dgm:presLayoutVars>
      </dgm:prSet>
      <dgm:spPr/>
    </dgm:pt>
    <dgm:pt modelId="{260E9BA6-F1DB-A945-BA6A-36AFEA88FB77}" type="pres">
      <dgm:prSet presAssocID="{3E406B26-B2AA-2A4E-8345-424926C53403}" presName="spNode" presStyleCnt="0"/>
      <dgm:spPr/>
    </dgm:pt>
    <dgm:pt modelId="{6D5D05B7-C342-FD40-B321-BC421AE13BA3}" type="pres">
      <dgm:prSet presAssocID="{D468A388-3C81-A54B-98A7-03F8FF809EEF}" presName="sibTrans" presStyleLbl="sibTrans1D1" presStyleIdx="3" presStyleCnt="4"/>
      <dgm:spPr/>
    </dgm:pt>
  </dgm:ptLst>
  <dgm:cxnLst>
    <dgm:cxn modelId="{9AC6DC05-D201-2E49-B5C1-7781A97A7BC8}" srcId="{7864A80C-57AF-014F-B30F-0D8B9639BD28}" destId="{F3E6F555-691D-C345-BAA0-E74B2891CAA6}" srcOrd="1" destOrd="0" parTransId="{3E9C931E-182B-C94E-A16E-2DCA010E2788}" sibTransId="{B3E8D20D-CBF9-3846-A3E8-ACA3671DC510}"/>
    <dgm:cxn modelId="{7524C10B-2502-604A-A9C9-A1A115A9DD53}" type="presOf" srcId="{3E406B26-B2AA-2A4E-8345-424926C53403}" destId="{0A2E5388-DD00-EB41-9AF3-95AFDF58E72E}" srcOrd="0" destOrd="0" presId="urn:microsoft.com/office/officeart/2005/8/layout/cycle6"/>
    <dgm:cxn modelId="{0169340C-9BEE-3A42-A629-64F26543BE36}" type="presOf" srcId="{8F73176F-AC5D-E041-8DD7-40AFF30D1201}" destId="{2E888933-3124-2B4C-81ED-874292897BE9}" srcOrd="0" destOrd="0" presId="urn:microsoft.com/office/officeart/2005/8/layout/cycle6"/>
    <dgm:cxn modelId="{C1663B38-AECF-CA40-9423-7C6052DB5E03}" type="presOf" srcId="{F3E6F555-691D-C345-BAA0-E74B2891CAA6}" destId="{0C7618B6-DE16-1840-83F1-1F1C6CBF4BB6}" srcOrd="0" destOrd="0" presId="urn:microsoft.com/office/officeart/2005/8/layout/cycle6"/>
    <dgm:cxn modelId="{BD94B243-C39B-4741-9C60-F674556EBC6D}" srcId="{7864A80C-57AF-014F-B30F-0D8B9639BD28}" destId="{D0B13CBE-3BDF-634C-A80A-85D84D58C2A7}" srcOrd="2" destOrd="0" parTransId="{A7D395C3-8492-A344-A106-B0259874A67E}" sibTransId="{8F73176F-AC5D-E041-8DD7-40AFF30D1201}"/>
    <dgm:cxn modelId="{2F215E6D-D377-F246-9740-D2E988EAFB2F}" srcId="{7864A80C-57AF-014F-B30F-0D8B9639BD28}" destId="{1C02068A-76E5-084E-9291-6DB516BEBB31}" srcOrd="0" destOrd="0" parTransId="{486ABE3E-4711-894B-9C7A-8CA5AB39091B}" sibTransId="{426AA8B7-B90D-D748-A45E-3B3E33DDAE88}"/>
    <dgm:cxn modelId="{2939F47A-8E5C-CD47-BF2D-E9BA143D6727}" type="presOf" srcId="{D468A388-3C81-A54B-98A7-03F8FF809EEF}" destId="{6D5D05B7-C342-FD40-B321-BC421AE13BA3}" srcOrd="0" destOrd="0" presId="urn:microsoft.com/office/officeart/2005/8/layout/cycle6"/>
    <dgm:cxn modelId="{F6C5B591-C0B5-2442-A30D-DE8F06A52204}" type="presOf" srcId="{B3E8D20D-CBF9-3846-A3E8-ACA3671DC510}" destId="{42ABF1D8-C77D-744B-9BF8-DE35D3BB6501}" srcOrd="0" destOrd="0" presId="urn:microsoft.com/office/officeart/2005/8/layout/cycle6"/>
    <dgm:cxn modelId="{722F6C93-91ED-2646-A5B5-739A0E5C3EE6}" type="presOf" srcId="{D0B13CBE-3BDF-634C-A80A-85D84D58C2A7}" destId="{ABFFB549-757E-614E-BAF3-7DF3ABC509F3}" srcOrd="0" destOrd="0" presId="urn:microsoft.com/office/officeart/2005/8/layout/cycle6"/>
    <dgm:cxn modelId="{5EAB329E-2112-4343-8F7A-11C274CDA20E}" srcId="{7864A80C-57AF-014F-B30F-0D8B9639BD28}" destId="{3E406B26-B2AA-2A4E-8345-424926C53403}" srcOrd="3" destOrd="0" parTransId="{918632C1-5BCD-834A-A72A-85F33A086B34}" sibTransId="{D468A388-3C81-A54B-98A7-03F8FF809EEF}"/>
    <dgm:cxn modelId="{B34814CC-A1F5-8447-AF20-F3CA0826ACE9}" type="presOf" srcId="{1C02068A-76E5-084E-9291-6DB516BEBB31}" destId="{AC23F035-3A97-914D-AFD4-BD8189E4893F}" srcOrd="0" destOrd="0" presId="urn:microsoft.com/office/officeart/2005/8/layout/cycle6"/>
    <dgm:cxn modelId="{54936BDD-7798-BD44-A683-9D3345C5A449}" type="presOf" srcId="{7864A80C-57AF-014F-B30F-0D8B9639BD28}" destId="{A961153D-1AEB-5345-A579-F01E9C2626CC}" srcOrd="0" destOrd="0" presId="urn:microsoft.com/office/officeart/2005/8/layout/cycle6"/>
    <dgm:cxn modelId="{55EEA0DD-C6E0-E344-9A64-3EAF74859281}" type="presOf" srcId="{426AA8B7-B90D-D748-A45E-3B3E33DDAE88}" destId="{7604A3A0-72AA-9C4F-9077-8D8AFE44511B}" srcOrd="0" destOrd="0" presId="urn:microsoft.com/office/officeart/2005/8/layout/cycle6"/>
    <dgm:cxn modelId="{92382973-D238-8647-A8AF-4FF5D6BF0FEF}" type="presParOf" srcId="{A961153D-1AEB-5345-A579-F01E9C2626CC}" destId="{AC23F035-3A97-914D-AFD4-BD8189E4893F}" srcOrd="0" destOrd="0" presId="urn:microsoft.com/office/officeart/2005/8/layout/cycle6"/>
    <dgm:cxn modelId="{8846BA69-6A9A-4048-AC88-CDD2D7A58E9C}" type="presParOf" srcId="{A961153D-1AEB-5345-A579-F01E9C2626CC}" destId="{644B08B4-F730-AD45-B731-2E5BDBED0E30}" srcOrd="1" destOrd="0" presId="urn:microsoft.com/office/officeart/2005/8/layout/cycle6"/>
    <dgm:cxn modelId="{BE9AAD7F-FDEA-6A4E-BE8E-55C232AA7FD4}" type="presParOf" srcId="{A961153D-1AEB-5345-A579-F01E9C2626CC}" destId="{7604A3A0-72AA-9C4F-9077-8D8AFE44511B}" srcOrd="2" destOrd="0" presId="urn:microsoft.com/office/officeart/2005/8/layout/cycle6"/>
    <dgm:cxn modelId="{1F8E6ED1-B466-B24C-972E-14F4F248BBC6}" type="presParOf" srcId="{A961153D-1AEB-5345-A579-F01E9C2626CC}" destId="{0C7618B6-DE16-1840-83F1-1F1C6CBF4BB6}" srcOrd="3" destOrd="0" presId="urn:microsoft.com/office/officeart/2005/8/layout/cycle6"/>
    <dgm:cxn modelId="{613CEFD3-8939-8648-9811-A7546C699161}" type="presParOf" srcId="{A961153D-1AEB-5345-A579-F01E9C2626CC}" destId="{9F2E28CC-4A54-DD4C-9FD4-869553F8A20C}" srcOrd="4" destOrd="0" presId="urn:microsoft.com/office/officeart/2005/8/layout/cycle6"/>
    <dgm:cxn modelId="{94AB50B4-7154-C14B-B2BE-B8557945B3D3}" type="presParOf" srcId="{A961153D-1AEB-5345-A579-F01E9C2626CC}" destId="{42ABF1D8-C77D-744B-9BF8-DE35D3BB6501}" srcOrd="5" destOrd="0" presId="urn:microsoft.com/office/officeart/2005/8/layout/cycle6"/>
    <dgm:cxn modelId="{FDF90056-6F86-2C4B-B1EE-DFC3533277CD}" type="presParOf" srcId="{A961153D-1AEB-5345-A579-F01E9C2626CC}" destId="{ABFFB549-757E-614E-BAF3-7DF3ABC509F3}" srcOrd="6" destOrd="0" presId="urn:microsoft.com/office/officeart/2005/8/layout/cycle6"/>
    <dgm:cxn modelId="{98A6FE46-B5B9-5847-A3EF-23647E7975EB}" type="presParOf" srcId="{A961153D-1AEB-5345-A579-F01E9C2626CC}" destId="{8EA5B318-695B-6F4A-AC71-141701FF8495}" srcOrd="7" destOrd="0" presId="urn:microsoft.com/office/officeart/2005/8/layout/cycle6"/>
    <dgm:cxn modelId="{B7316661-DD95-624F-B97E-03AB8A303678}" type="presParOf" srcId="{A961153D-1AEB-5345-A579-F01E9C2626CC}" destId="{2E888933-3124-2B4C-81ED-874292897BE9}" srcOrd="8" destOrd="0" presId="urn:microsoft.com/office/officeart/2005/8/layout/cycle6"/>
    <dgm:cxn modelId="{2F9949C7-89E7-0647-AF6F-BFF2F43F2FAF}" type="presParOf" srcId="{A961153D-1AEB-5345-A579-F01E9C2626CC}" destId="{0A2E5388-DD00-EB41-9AF3-95AFDF58E72E}" srcOrd="9" destOrd="0" presId="urn:microsoft.com/office/officeart/2005/8/layout/cycle6"/>
    <dgm:cxn modelId="{65140502-216D-8E45-BBD6-B1F4897B931D}" type="presParOf" srcId="{A961153D-1AEB-5345-A579-F01E9C2626CC}" destId="{260E9BA6-F1DB-A945-BA6A-36AFEA88FB77}" srcOrd="10" destOrd="0" presId="urn:microsoft.com/office/officeart/2005/8/layout/cycle6"/>
    <dgm:cxn modelId="{130781ED-3536-DA46-AF29-29DDCD2B1380}" type="presParOf" srcId="{A961153D-1AEB-5345-A579-F01E9C2626CC}" destId="{6D5D05B7-C342-FD40-B321-BC421AE13BA3}"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F673D-3648-184F-838C-3CC14578510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E71BC73E-5F29-664B-B0C3-1800E6546307}">
      <dgm:prSet/>
      <dgm:spPr/>
      <dgm:t>
        <a:bodyPr/>
        <a:lstStyle/>
        <a:p>
          <a:r>
            <a:rPr lang="es-CL" dirty="0"/>
            <a:t>Hiperlaxitud articular o contracturas en familiares</a:t>
          </a:r>
        </a:p>
      </dgm:t>
    </dgm:pt>
    <dgm:pt modelId="{B9A6E152-9068-5A47-B044-3DAC359B090D}" type="parTrans" cxnId="{F829A69C-6EFB-C24E-9BAD-546B35472782}">
      <dgm:prSet/>
      <dgm:spPr/>
      <dgm:t>
        <a:bodyPr/>
        <a:lstStyle/>
        <a:p>
          <a:endParaRPr lang="es-ES"/>
        </a:p>
      </dgm:t>
    </dgm:pt>
    <dgm:pt modelId="{D2F168A4-B376-E647-ABC7-FAEB8AEBB709}" type="sibTrans" cxnId="{F829A69C-6EFB-C24E-9BAD-546B35472782}">
      <dgm:prSet/>
      <dgm:spPr/>
      <dgm:t>
        <a:bodyPr/>
        <a:lstStyle/>
        <a:p>
          <a:endParaRPr lang="es-ES"/>
        </a:p>
      </dgm:t>
    </dgm:pt>
    <dgm:pt modelId="{B25D7D2D-6CF7-8D42-B6C6-7162B6893FC0}">
      <dgm:prSet/>
      <dgm:spPr/>
      <dgm:t>
        <a:bodyPr/>
        <a:lstStyle/>
        <a:p>
          <a:r>
            <a:rPr lang="es-CL" dirty="0"/>
            <a:t>Buscar dirigidamente antecedentes de:</a:t>
          </a:r>
        </a:p>
      </dgm:t>
    </dgm:pt>
    <dgm:pt modelId="{1CAE4CD1-9947-6A4F-ADCC-7840F47B11EB}" type="parTrans" cxnId="{ED3B21A5-66FB-C341-8F40-12F7A39FBAEF}">
      <dgm:prSet/>
      <dgm:spPr/>
      <dgm:t>
        <a:bodyPr/>
        <a:lstStyle/>
        <a:p>
          <a:endParaRPr lang="es-ES"/>
        </a:p>
      </dgm:t>
    </dgm:pt>
    <dgm:pt modelId="{B98765B7-2919-A44F-B736-389CC653AD5F}" type="sibTrans" cxnId="{ED3B21A5-66FB-C341-8F40-12F7A39FBAEF}">
      <dgm:prSet/>
      <dgm:spPr/>
      <dgm:t>
        <a:bodyPr/>
        <a:lstStyle/>
        <a:p>
          <a:endParaRPr lang="es-ES"/>
        </a:p>
      </dgm:t>
    </dgm:pt>
    <dgm:pt modelId="{E4CD3AAA-FBEE-4C4F-8E5E-B42B4B28B68A}">
      <dgm:prSet/>
      <dgm:spPr/>
      <dgm:t>
        <a:bodyPr/>
        <a:lstStyle/>
        <a:p>
          <a:r>
            <a:rPr lang="es-CL" dirty="0"/>
            <a:t>Hermanos u otros familiares afectados</a:t>
          </a:r>
        </a:p>
      </dgm:t>
    </dgm:pt>
    <dgm:pt modelId="{49AF2127-5A27-2B49-950C-33F0132067D0}" type="sibTrans" cxnId="{EF635892-86BE-8F47-B7D2-8649BF3BE21F}">
      <dgm:prSet/>
      <dgm:spPr/>
      <dgm:t>
        <a:bodyPr/>
        <a:lstStyle/>
        <a:p>
          <a:endParaRPr lang="es-ES"/>
        </a:p>
      </dgm:t>
    </dgm:pt>
    <dgm:pt modelId="{7656F6E1-189B-4449-B903-D26D201D8704}" type="parTrans" cxnId="{EF635892-86BE-8F47-B7D2-8649BF3BE21F}">
      <dgm:prSet/>
      <dgm:spPr/>
      <dgm:t>
        <a:bodyPr/>
        <a:lstStyle/>
        <a:p>
          <a:endParaRPr lang="es-ES"/>
        </a:p>
      </dgm:t>
    </dgm:pt>
    <dgm:pt modelId="{674A60EB-9E21-CD42-ACEB-A34904404F63}">
      <dgm:prSet/>
      <dgm:spPr/>
      <dgm:t>
        <a:bodyPr/>
        <a:lstStyle/>
        <a:p>
          <a:r>
            <a:rPr lang="es-CL" dirty="0"/>
            <a:t>Consanguinidad</a:t>
          </a:r>
        </a:p>
      </dgm:t>
    </dgm:pt>
    <dgm:pt modelId="{53D33DFB-BC16-7441-AD3C-7DBF6BC15BF5}" type="sibTrans" cxnId="{A61AFAF7-F962-4A4A-B75E-2AA19FD551E9}">
      <dgm:prSet/>
      <dgm:spPr/>
      <dgm:t>
        <a:bodyPr/>
        <a:lstStyle/>
        <a:p>
          <a:endParaRPr lang="es-ES"/>
        </a:p>
      </dgm:t>
    </dgm:pt>
    <dgm:pt modelId="{536B0D70-9FCA-BC47-AD1D-E624B1AAA3E8}" type="parTrans" cxnId="{A61AFAF7-F962-4A4A-B75E-2AA19FD551E9}">
      <dgm:prSet/>
      <dgm:spPr/>
      <dgm:t>
        <a:bodyPr/>
        <a:lstStyle/>
        <a:p>
          <a:endParaRPr lang="es-ES"/>
        </a:p>
      </dgm:t>
    </dgm:pt>
    <dgm:pt modelId="{2AF26302-D46D-A34D-AA08-959A9624CB9F}">
      <dgm:prSet/>
      <dgm:spPr/>
      <dgm:t>
        <a:bodyPr/>
        <a:lstStyle/>
        <a:p>
          <a:r>
            <a:rPr lang="es-CL" dirty="0"/>
            <a:t>Historia familiar </a:t>
          </a:r>
        </a:p>
      </dgm:t>
    </dgm:pt>
    <dgm:pt modelId="{905E7A3F-8668-BD43-87C2-BE4D00545CF5}" type="sibTrans" cxnId="{FAF6E6F9-2838-CE4B-820A-76EE1C82BED7}">
      <dgm:prSet/>
      <dgm:spPr/>
      <dgm:t>
        <a:bodyPr/>
        <a:lstStyle/>
        <a:p>
          <a:endParaRPr lang="es-ES"/>
        </a:p>
      </dgm:t>
    </dgm:pt>
    <dgm:pt modelId="{98E912E7-C471-E24F-8DFA-E81033F17638}" type="parTrans" cxnId="{FAF6E6F9-2838-CE4B-820A-76EE1C82BED7}">
      <dgm:prSet/>
      <dgm:spPr/>
      <dgm:t>
        <a:bodyPr/>
        <a:lstStyle/>
        <a:p>
          <a:endParaRPr lang="es-ES"/>
        </a:p>
      </dgm:t>
    </dgm:pt>
    <dgm:pt modelId="{8943C5FD-4AA0-B946-AA1D-949C657C3376}">
      <dgm:prSet/>
      <dgm:spPr/>
      <dgm:t>
        <a:bodyPr/>
        <a:lstStyle/>
        <a:p>
          <a:r>
            <a:rPr lang="es-CL" dirty="0"/>
            <a:t>Distrofia Miotónica</a:t>
          </a:r>
        </a:p>
      </dgm:t>
    </dgm:pt>
    <dgm:pt modelId="{EA69F296-8BAF-7244-9419-BEF10E60669D}" type="parTrans" cxnId="{D258E6D9-F803-354D-A5B6-05F62C9FF6A2}">
      <dgm:prSet/>
      <dgm:spPr/>
      <dgm:t>
        <a:bodyPr/>
        <a:lstStyle/>
        <a:p>
          <a:endParaRPr lang="es-ES"/>
        </a:p>
      </dgm:t>
    </dgm:pt>
    <dgm:pt modelId="{C81F07F0-767D-A446-A9A5-CF919FC4EF8F}" type="sibTrans" cxnId="{D258E6D9-F803-354D-A5B6-05F62C9FF6A2}">
      <dgm:prSet/>
      <dgm:spPr/>
      <dgm:t>
        <a:bodyPr/>
        <a:lstStyle/>
        <a:p>
          <a:endParaRPr lang="es-ES"/>
        </a:p>
      </dgm:t>
    </dgm:pt>
    <dgm:pt modelId="{C5B2DA96-4CD0-EE40-95E3-52E06074BD14}">
      <dgm:prSet/>
      <dgm:spPr/>
      <dgm:t>
        <a:bodyPr/>
        <a:lstStyle/>
        <a:p>
          <a:r>
            <a:rPr lang="es-CL" dirty="0"/>
            <a:t>Miastenia Gravis</a:t>
          </a:r>
        </a:p>
      </dgm:t>
    </dgm:pt>
    <dgm:pt modelId="{F363C9A3-4D36-1B4B-AE34-1D4385EE0910}" type="parTrans" cxnId="{18D171C0-EA7A-6E46-959D-B7444A6C4C30}">
      <dgm:prSet/>
      <dgm:spPr/>
      <dgm:t>
        <a:bodyPr/>
        <a:lstStyle/>
        <a:p>
          <a:endParaRPr lang="es-ES"/>
        </a:p>
      </dgm:t>
    </dgm:pt>
    <dgm:pt modelId="{92FC4B30-388D-0D4A-A0C7-905AEAD4C43C}" type="sibTrans" cxnId="{18D171C0-EA7A-6E46-959D-B7444A6C4C30}">
      <dgm:prSet/>
      <dgm:spPr/>
      <dgm:t>
        <a:bodyPr/>
        <a:lstStyle/>
        <a:p>
          <a:endParaRPr lang="es-ES"/>
        </a:p>
      </dgm:t>
    </dgm:pt>
    <dgm:pt modelId="{F7D9A832-F0BE-7646-9216-30979DCE025F}">
      <dgm:prSet/>
      <dgm:spPr/>
      <dgm:t>
        <a:bodyPr/>
        <a:lstStyle/>
        <a:p>
          <a:r>
            <a:rPr lang="es-CL" dirty="0"/>
            <a:t>Otras enfermedades neuromusculares o genéticas en la familia</a:t>
          </a:r>
        </a:p>
      </dgm:t>
    </dgm:pt>
    <dgm:pt modelId="{7E45D004-844A-8443-9FBC-772130DD1CBB}" type="parTrans" cxnId="{36F66E46-5184-EA42-A343-BE8A16C56843}">
      <dgm:prSet/>
      <dgm:spPr/>
      <dgm:t>
        <a:bodyPr/>
        <a:lstStyle/>
        <a:p>
          <a:endParaRPr lang="es-ES"/>
        </a:p>
      </dgm:t>
    </dgm:pt>
    <dgm:pt modelId="{C6DA0945-CF24-EB47-9ABF-71F624400590}" type="sibTrans" cxnId="{36F66E46-5184-EA42-A343-BE8A16C56843}">
      <dgm:prSet/>
      <dgm:spPr/>
      <dgm:t>
        <a:bodyPr/>
        <a:lstStyle/>
        <a:p>
          <a:endParaRPr lang="es-ES"/>
        </a:p>
      </dgm:t>
    </dgm:pt>
    <dgm:pt modelId="{4452B8E1-1A4B-D445-8FA3-9E8FD239F57B}">
      <dgm:prSet/>
      <dgm:spPr/>
      <dgm:t>
        <a:bodyPr/>
        <a:lstStyle/>
        <a:p>
          <a:endParaRPr lang="es-CL" dirty="0"/>
        </a:p>
      </dgm:t>
    </dgm:pt>
    <dgm:pt modelId="{D1A6572A-E5DA-1544-94FB-DD484426E493}" type="parTrans" cxnId="{A4C4E91D-385A-394B-ADA4-9103B51D8690}">
      <dgm:prSet/>
      <dgm:spPr/>
      <dgm:t>
        <a:bodyPr/>
        <a:lstStyle/>
        <a:p>
          <a:endParaRPr lang="es-ES"/>
        </a:p>
      </dgm:t>
    </dgm:pt>
    <dgm:pt modelId="{E7E3B51D-29D2-A841-A948-A3EF1515512D}" type="sibTrans" cxnId="{A4C4E91D-385A-394B-ADA4-9103B51D8690}">
      <dgm:prSet/>
      <dgm:spPr/>
      <dgm:t>
        <a:bodyPr/>
        <a:lstStyle/>
        <a:p>
          <a:endParaRPr lang="es-ES"/>
        </a:p>
      </dgm:t>
    </dgm:pt>
    <dgm:pt modelId="{97C5C9A7-CC7D-6D43-B20B-C3A5532107B2}">
      <dgm:prSet/>
      <dgm:spPr/>
      <dgm:t>
        <a:bodyPr/>
        <a:lstStyle/>
        <a:p>
          <a:endParaRPr lang="es-CL" dirty="0"/>
        </a:p>
      </dgm:t>
    </dgm:pt>
    <dgm:pt modelId="{C0A4AABA-06A3-9648-935D-9BE4F55136CE}" type="parTrans" cxnId="{4F232EA9-1DF1-4C42-B9A1-B8DA06B6363C}">
      <dgm:prSet/>
      <dgm:spPr/>
      <dgm:t>
        <a:bodyPr/>
        <a:lstStyle/>
        <a:p>
          <a:endParaRPr lang="es-ES"/>
        </a:p>
      </dgm:t>
    </dgm:pt>
    <dgm:pt modelId="{80F1A909-95E5-4548-8D70-B879AA4404E6}" type="sibTrans" cxnId="{4F232EA9-1DF1-4C42-B9A1-B8DA06B6363C}">
      <dgm:prSet/>
      <dgm:spPr/>
      <dgm:t>
        <a:bodyPr/>
        <a:lstStyle/>
        <a:p>
          <a:endParaRPr lang="es-ES"/>
        </a:p>
      </dgm:t>
    </dgm:pt>
    <dgm:pt modelId="{A07D3BDF-46AA-944B-9CD0-FA8521BBBFDA}">
      <dgm:prSet/>
      <dgm:spPr/>
      <dgm:t>
        <a:bodyPr/>
        <a:lstStyle/>
        <a:p>
          <a:endParaRPr lang="es-CL" dirty="0"/>
        </a:p>
      </dgm:t>
    </dgm:pt>
    <dgm:pt modelId="{DE0F5730-9366-AA41-8BE6-78E3C60DA591}" type="parTrans" cxnId="{418D89C5-13A3-BE47-B987-3A779035F89F}">
      <dgm:prSet/>
      <dgm:spPr/>
      <dgm:t>
        <a:bodyPr/>
        <a:lstStyle/>
        <a:p>
          <a:endParaRPr lang="es-ES"/>
        </a:p>
      </dgm:t>
    </dgm:pt>
    <dgm:pt modelId="{90F33F0F-C65B-7B44-95BD-9ED7D0600296}" type="sibTrans" cxnId="{418D89C5-13A3-BE47-B987-3A779035F89F}">
      <dgm:prSet/>
      <dgm:spPr/>
      <dgm:t>
        <a:bodyPr/>
        <a:lstStyle/>
        <a:p>
          <a:endParaRPr lang="es-ES"/>
        </a:p>
      </dgm:t>
    </dgm:pt>
    <dgm:pt modelId="{3904C2C3-9A71-D74E-B5E4-908434AC9350}">
      <dgm:prSet/>
      <dgm:spPr/>
      <dgm:t>
        <a:bodyPr/>
        <a:lstStyle/>
        <a:p>
          <a:endParaRPr lang="es-CL" dirty="0"/>
        </a:p>
      </dgm:t>
    </dgm:pt>
    <dgm:pt modelId="{B4407D38-52B4-1944-B605-0C93E570EFDB}" type="parTrans" cxnId="{6EE501B4-2F62-8843-881B-C9EB884DCA30}">
      <dgm:prSet/>
      <dgm:spPr/>
      <dgm:t>
        <a:bodyPr/>
        <a:lstStyle/>
        <a:p>
          <a:endParaRPr lang="es-ES"/>
        </a:p>
      </dgm:t>
    </dgm:pt>
    <dgm:pt modelId="{250C9C52-C315-D445-BE23-5F021E50600A}" type="sibTrans" cxnId="{6EE501B4-2F62-8843-881B-C9EB884DCA30}">
      <dgm:prSet/>
      <dgm:spPr/>
      <dgm:t>
        <a:bodyPr/>
        <a:lstStyle/>
        <a:p>
          <a:endParaRPr lang="es-ES"/>
        </a:p>
      </dgm:t>
    </dgm:pt>
    <dgm:pt modelId="{C1EAC744-BF11-B641-97EF-35A1B59C66E9}" type="pres">
      <dgm:prSet presAssocID="{316F673D-3648-184F-838C-3CC145785101}" presName="linear" presStyleCnt="0">
        <dgm:presLayoutVars>
          <dgm:animLvl val="lvl"/>
          <dgm:resizeHandles val="exact"/>
        </dgm:presLayoutVars>
      </dgm:prSet>
      <dgm:spPr/>
    </dgm:pt>
    <dgm:pt modelId="{CD48E459-052B-CE4E-8A41-4905ED9FBA9D}" type="pres">
      <dgm:prSet presAssocID="{2AF26302-D46D-A34D-AA08-959A9624CB9F}" presName="parentText" presStyleLbl="node1" presStyleIdx="0" presStyleCnt="1">
        <dgm:presLayoutVars>
          <dgm:chMax val="0"/>
          <dgm:bulletEnabled val="1"/>
        </dgm:presLayoutVars>
      </dgm:prSet>
      <dgm:spPr/>
    </dgm:pt>
    <dgm:pt modelId="{179908CE-4BC4-B342-ADE7-B18E4791AE6F}" type="pres">
      <dgm:prSet presAssocID="{2AF26302-D46D-A34D-AA08-959A9624CB9F}" presName="childText" presStyleLbl="revTx" presStyleIdx="0" presStyleCnt="1">
        <dgm:presLayoutVars>
          <dgm:bulletEnabled val="1"/>
        </dgm:presLayoutVars>
      </dgm:prSet>
      <dgm:spPr/>
    </dgm:pt>
  </dgm:ptLst>
  <dgm:cxnLst>
    <dgm:cxn modelId="{6B026A15-FD0E-9D46-AA74-0991D9DF275B}" type="presOf" srcId="{C5B2DA96-4CD0-EE40-95E3-52E06074BD14}" destId="{179908CE-4BC4-B342-ADE7-B18E4791AE6F}" srcOrd="0" destOrd="9" presId="urn:microsoft.com/office/officeart/2005/8/layout/vList2"/>
    <dgm:cxn modelId="{5BCCAD1A-8940-6C4C-9EC9-82446BDBAFD6}" type="presOf" srcId="{97C5C9A7-CC7D-6D43-B20B-C3A5532107B2}" destId="{179908CE-4BC4-B342-ADE7-B18E4791AE6F}" srcOrd="0" destOrd="4" presId="urn:microsoft.com/office/officeart/2005/8/layout/vList2"/>
    <dgm:cxn modelId="{A4C4E91D-385A-394B-ADA4-9103B51D8690}" srcId="{2AF26302-D46D-A34D-AA08-959A9624CB9F}" destId="{4452B8E1-1A4B-D445-8FA3-9E8FD239F57B}" srcOrd="2" destOrd="0" parTransId="{D1A6572A-E5DA-1544-94FB-DD484426E493}" sibTransId="{E7E3B51D-29D2-A841-A948-A3EF1515512D}"/>
    <dgm:cxn modelId="{CFBDCE20-C2FB-8444-A4A9-11E72D479DCD}" type="presOf" srcId="{E4CD3AAA-FBEE-4C4F-8E5E-B42B4B28B68A}" destId="{179908CE-4BC4-B342-ADE7-B18E4791AE6F}" srcOrd="0" destOrd="3" presId="urn:microsoft.com/office/officeart/2005/8/layout/vList2"/>
    <dgm:cxn modelId="{AEFBFA5B-64FF-A64A-92B2-27D86D7CFB21}" type="presOf" srcId="{674A60EB-9E21-CD42-ACEB-A34904404F63}" destId="{179908CE-4BC4-B342-ADE7-B18E4791AE6F}" srcOrd="0" destOrd="1" presId="urn:microsoft.com/office/officeart/2005/8/layout/vList2"/>
    <dgm:cxn modelId="{9D2D5763-0DE2-CE4A-98FA-53AFEE6438B4}" type="presOf" srcId="{2AF26302-D46D-A34D-AA08-959A9624CB9F}" destId="{CD48E459-052B-CE4E-8A41-4905ED9FBA9D}" srcOrd="0" destOrd="0" presId="urn:microsoft.com/office/officeart/2005/8/layout/vList2"/>
    <dgm:cxn modelId="{A888E544-9ECD-2844-80CD-423162059849}" type="presOf" srcId="{A07D3BDF-46AA-944B-9CD0-FA8521BBBFDA}" destId="{179908CE-4BC4-B342-ADE7-B18E4791AE6F}" srcOrd="0" destOrd="6" presId="urn:microsoft.com/office/officeart/2005/8/layout/vList2"/>
    <dgm:cxn modelId="{36F66E46-5184-EA42-A343-BE8A16C56843}" srcId="{B25D7D2D-6CF7-8D42-B6C6-7162B6893FC0}" destId="{F7D9A832-F0BE-7646-9216-30979DCE025F}" srcOrd="2" destOrd="0" parTransId="{7E45D004-844A-8443-9FBC-772130DD1CBB}" sibTransId="{C6DA0945-CF24-EB47-9ABF-71F624400590}"/>
    <dgm:cxn modelId="{D882D170-E4AC-7A41-8D57-7C58D11AE12A}" type="presOf" srcId="{4452B8E1-1A4B-D445-8FA3-9E8FD239F57B}" destId="{179908CE-4BC4-B342-ADE7-B18E4791AE6F}" srcOrd="0" destOrd="2" presId="urn:microsoft.com/office/officeart/2005/8/layout/vList2"/>
    <dgm:cxn modelId="{629A1B81-B1A7-9541-9017-C881A8D64844}" type="presOf" srcId="{F7D9A832-F0BE-7646-9216-30979DCE025F}" destId="{179908CE-4BC4-B342-ADE7-B18E4791AE6F}" srcOrd="0" destOrd="10" presId="urn:microsoft.com/office/officeart/2005/8/layout/vList2"/>
    <dgm:cxn modelId="{2B1EB088-8677-2B44-92F5-C28B7E1CFE0D}" type="presOf" srcId="{3904C2C3-9A71-D74E-B5E4-908434AC9350}" destId="{179908CE-4BC4-B342-ADE7-B18E4791AE6F}" srcOrd="0" destOrd="0" presId="urn:microsoft.com/office/officeart/2005/8/layout/vList2"/>
    <dgm:cxn modelId="{EF635892-86BE-8F47-B7D2-8649BF3BE21F}" srcId="{2AF26302-D46D-A34D-AA08-959A9624CB9F}" destId="{E4CD3AAA-FBEE-4C4F-8E5E-B42B4B28B68A}" srcOrd="3" destOrd="0" parTransId="{7656F6E1-189B-4449-B903-D26D201D8704}" sibTransId="{49AF2127-5A27-2B49-950C-33F0132067D0}"/>
    <dgm:cxn modelId="{F829A69C-6EFB-C24E-9BAD-546B35472782}" srcId="{2AF26302-D46D-A34D-AA08-959A9624CB9F}" destId="{E71BC73E-5F29-664B-B0C3-1800E6546307}" srcOrd="5" destOrd="0" parTransId="{B9A6E152-9068-5A47-B044-3DAC359B090D}" sibTransId="{D2F168A4-B376-E647-ABC7-FAEB8AEBB709}"/>
    <dgm:cxn modelId="{1319C6A1-9C5E-2549-8049-1E5B5F2806D5}" type="presOf" srcId="{E71BC73E-5F29-664B-B0C3-1800E6546307}" destId="{179908CE-4BC4-B342-ADE7-B18E4791AE6F}" srcOrd="0" destOrd="5" presId="urn:microsoft.com/office/officeart/2005/8/layout/vList2"/>
    <dgm:cxn modelId="{ED3B21A5-66FB-C341-8F40-12F7A39FBAEF}" srcId="{2AF26302-D46D-A34D-AA08-959A9624CB9F}" destId="{B25D7D2D-6CF7-8D42-B6C6-7162B6893FC0}" srcOrd="7" destOrd="0" parTransId="{1CAE4CD1-9947-6A4F-ADCC-7840F47B11EB}" sibTransId="{B98765B7-2919-A44F-B736-389CC653AD5F}"/>
    <dgm:cxn modelId="{4F232EA9-1DF1-4C42-B9A1-B8DA06B6363C}" srcId="{2AF26302-D46D-A34D-AA08-959A9624CB9F}" destId="{97C5C9A7-CC7D-6D43-B20B-C3A5532107B2}" srcOrd="4" destOrd="0" parTransId="{C0A4AABA-06A3-9648-935D-9BE4F55136CE}" sibTransId="{80F1A909-95E5-4548-8D70-B879AA4404E6}"/>
    <dgm:cxn modelId="{6EE501B4-2F62-8843-881B-C9EB884DCA30}" srcId="{2AF26302-D46D-A34D-AA08-959A9624CB9F}" destId="{3904C2C3-9A71-D74E-B5E4-908434AC9350}" srcOrd="0" destOrd="0" parTransId="{B4407D38-52B4-1944-B605-0C93E570EFDB}" sibTransId="{250C9C52-C315-D445-BE23-5F021E50600A}"/>
    <dgm:cxn modelId="{18D171C0-EA7A-6E46-959D-B7444A6C4C30}" srcId="{B25D7D2D-6CF7-8D42-B6C6-7162B6893FC0}" destId="{C5B2DA96-4CD0-EE40-95E3-52E06074BD14}" srcOrd="1" destOrd="0" parTransId="{F363C9A3-4D36-1B4B-AE34-1D4385EE0910}" sibTransId="{92FC4B30-388D-0D4A-A0C7-905AEAD4C43C}"/>
    <dgm:cxn modelId="{418D89C5-13A3-BE47-B987-3A779035F89F}" srcId="{2AF26302-D46D-A34D-AA08-959A9624CB9F}" destId="{A07D3BDF-46AA-944B-9CD0-FA8521BBBFDA}" srcOrd="6" destOrd="0" parTransId="{DE0F5730-9366-AA41-8BE6-78E3C60DA591}" sibTransId="{90F33F0F-C65B-7B44-95BD-9ED7D0600296}"/>
    <dgm:cxn modelId="{D258E6D9-F803-354D-A5B6-05F62C9FF6A2}" srcId="{B25D7D2D-6CF7-8D42-B6C6-7162B6893FC0}" destId="{8943C5FD-4AA0-B946-AA1D-949C657C3376}" srcOrd="0" destOrd="0" parTransId="{EA69F296-8BAF-7244-9419-BEF10E60669D}" sibTransId="{C81F07F0-767D-A446-A9A5-CF919FC4EF8F}"/>
    <dgm:cxn modelId="{B58F2FE9-06F4-254E-B846-D0D36493D808}" type="presOf" srcId="{B25D7D2D-6CF7-8D42-B6C6-7162B6893FC0}" destId="{179908CE-4BC4-B342-ADE7-B18E4791AE6F}" srcOrd="0" destOrd="7" presId="urn:microsoft.com/office/officeart/2005/8/layout/vList2"/>
    <dgm:cxn modelId="{EC104BF2-2243-154D-80CD-82F4BE3C70F4}" type="presOf" srcId="{316F673D-3648-184F-838C-3CC145785101}" destId="{C1EAC744-BF11-B641-97EF-35A1B59C66E9}" srcOrd="0" destOrd="0" presId="urn:microsoft.com/office/officeart/2005/8/layout/vList2"/>
    <dgm:cxn modelId="{E30517F3-8BED-2843-909F-A494AB86E223}" type="presOf" srcId="{8943C5FD-4AA0-B946-AA1D-949C657C3376}" destId="{179908CE-4BC4-B342-ADE7-B18E4791AE6F}" srcOrd="0" destOrd="8" presId="urn:microsoft.com/office/officeart/2005/8/layout/vList2"/>
    <dgm:cxn modelId="{A61AFAF7-F962-4A4A-B75E-2AA19FD551E9}" srcId="{2AF26302-D46D-A34D-AA08-959A9624CB9F}" destId="{674A60EB-9E21-CD42-ACEB-A34904404F63}" srcOrd="1" destOrd="0" parTransId="{536B0D70-9FCA-BC47-AD1D-E624B1AAA3E8}" sibTransId="{53D33DFB-BC16-7441-AD3C-7DBF6BC15BF5}"/>
    <dgm:cxn modelId="{FAF6E6F9-2838-CE4B-820A-76EE1C82BED7}" srcId="{316F673D-3648-184F-838C-3CC145785101}" destId="{2AF26302-D46D-A34D-AA08-959A9624CB9F}" srcOrd="0" destOrd="0" parTransId="{98E912E7-C471-E24F-8DFA-E81033F17638}" sibTransId="{905E7A3F-8668-BD43-87C2-BE4D00545CF5}"/>
    <dgm:cxn modelId="{5DD62D09-F29A-9641-B49D-F8923A7CFB90}" type="presParOf" srcId="{C1EAC744-BF11-B641-97EF-35A1B59C66E9}" destId="{CD48E459-052B-CE4E-8A41-4905ED9FBA9D}" srcOrd="0" destOrd="0" presId="urn:microsoft.com/office/officeart/2005/8/layout/vList2"/>
    <dgm:cxn modelId="{63FEE548-2AAB-D340-BB2B-09B548B436E2}" type="presParOf" srcId="{C1EAC744-BF11-B641-97EF-35A1B59C66E9}" destId="{179908CE-4BC4-B342-ADE7-B18E4791AE6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3745EC-A459-4B4B-A9C3-22137F6914A7}"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F11F002F-C7A7-4A40-8072-4961DAD43F3C}">
      <dgm:prSet/>
      <dgm:spPr/>
      <dgm:t>
        <a:bodyPr/>
        <a:lstStyle/>
        <a:p>
          <a:r>
            <a:rPr lang="es-CL"/>
            <a:t>Historia prenatal y embarazo:</a:t>
          </a:r>
        </a:p>
      </dgm:t>
    </dgm:pt>
    <dgm:pt modelId="{81127CB8-5498-0E41-A98F-125A9BE29F39}" type="parTrans" cxnId="{54392C25-2E05-8446-80CE-3AC8DB32F2AC}">
      <dgm:prSet/>
      <dgm:spPr/>
      <dgm:t>
        <a:bodyPr/>
        <a:lstStyle/>
        <a:p>
          <a:endParaRPr lang="es-ES"/>
        </a:p>
      </dgm:t>
    </dgm:pt>
    <dgm:pt modelId="{6E2800CC-48C1-E240-A0A0-9BA9B6AEFA9D}" type="sibTrans" cxnId="{54392C25-2E05-8446-80CE-3AC8DB32F2AC}">
      <dgm:prSet/>
      <dgm:spPr/>
      <dgm:t>
        <a:bodyPr/>
        <a:lstStyle/>
        <a:p>
          <a:endParaRPr lang="es-ES"/>
        </a:p>
      </dgm:t>
    </dgm:pt>
    <dgm:pt modelId="{B8A3281E-13F6-1F43-BE69-816E56AD2103}">
      <dgm:prSet/>
      <dgm:spPr/>
      <dgm:t>
        <a:bodyPr/>
        <a:lstStyle/>
        <a:p>
          <a:r>
            <a:rPr lang="es-CL" dirty="0"/>
            <a:t>Teratógenos (alcohol, drogas, fármacos)</a:t>
          </a:r>
        </a:p>
      </dgm:t>
    </dgm:pt>
    <dgm:pt modelId="{3F8FB0FC-5B86-A546-B2AB-FB456F732F32}" type="parTrans" cxnId="{F091E8E9-5A52-9445-AA20-C92D1142E48B}">
      <dgm:prSet/>
      <dgm:spPr/>
      <dgm:t>
        <a:bodyPr/>
        <a:lstStyle/>
        <a:p>
          <a:endParaRPr lang="es-ES"/>
        </a:p>
      </dgm:t>
    </dgm:pt>
    <dgm:pt modelId="{BF2DB792-D3A5-FC41-A136-CEE3D32282B6}" type="sibTrans" cxnId="{F091E8E9-5A52-9445-AA20-C92D1142E48B}">
      <dgm:prSet/>
      <dgm:spPr/>
      <dgm:t>
        <a:bodyPr/>
        <a:lstStyle/>
        <a:p>
          <a:endParaRPr lang="es-ES"/>
        </a:p>
      </dgm:t>
    </dgm:pt>
    <dgm:pt modelId="{F10CFF89-B200-DB45-BC09-AC4DB4D94C76}">
      <dgm:prSet/>
      <dgm:spPr/>
      <dgm:t>
        <a:bodyPr/>
        <a:lstStyle/>
        <a:p>
          <a:r>
            <a:rPr lang="es-CL" dirty="0"/>
            <a:t>Historia de patología neuromuscular o diabetes en la madre</a:t>
          </a:r>
        </a:p>
      </dgm:t>
    </dgm:pt>
    <dgm:pt modelId="{2BB14D14-0A56-614C-B356-71698DC72ED5}" type="parTrans" cxnId="{78144A3B-9A53-A044-B806-6D29D4D15000}">
      <dgm:prSet/>
      <dgm:spPr/>
      <dgm:t>
        <a:bodyPr/>
        <a:lstStyle/>
        <a:p>
          <a:endParaRPr lang="es-ES"/>
        </a:p>
      </dgm:t>
    </dgm:pt>
    <dgm:pt modelId="{30457622-14A1-464A-A31F-C270993382AA}" type="sibTrans" cxnId="{78144A3B-9A53-A044-B806-6D29D4D15000}">
      <dgm:prSet/>
      <dgm:spPr/>
      <dgm:t>
        <a:bodyPr/>
        <a:lstStyle/>
        <a:p>
          <a:endParaRPr lang="es-ES"/>
        </a:p>
      </dgm:t>
    </dgm:pt>
    <dgm:pt modelId="{721539F0-225D-8548-AC5C-E6F40F1365B0}">
      <dgm:prSet/>
      <dgm:spPr/>
      <dgm:t>
        <a:bodyPr/>
        <a:lstStyle/>
        <a:p>
          <a:r>
            <a:rPr lang="es-CL" dirty="0"/>
            <a:t>Infecciones (</a:t>
          </a:r>
          <a:r>
            <a:rPr lang="es-CL" dirty="0" err="1"/>
            <a:t>rubéola,coxsackie</a:t>
          </a:r>
          <a:r>
            <a:rPr lang="es-CL" dirty="0"/>
            <a:t>); fiebre </a:t>
          </a:r>
        </a:p>
      </dgm:t>
    </dgm:pt>
    <dgm:pt modelId="{74FF70A2-5D68-0844-A45B-1CD1AEE99CBA}" type="parTrans" cxnId="{1670CCC1-878D-4741-8C9B-720786731832}">
      <dgm:prSet/>
      <dgm:spPr/>
      <dgm:t>
        <a:bodyPr/>
        <a:lstStyle/>
        <a:p>
          <a:endParaRPr lang="es-ES"/>
        </a:p>
      </dgm:t>
    </dgm:pt>
    <dgm:pt modelId="{2F5B1CA0-F037-E343-ACCA-F97A04FE123A}" type="sibTrans" cxnId="{1670CCC1-878D-4741-8C9B-720786731832}">
      <dgm:prSet/>
      <dgm:spPr/>
      <dgm:t>
        <a:bodyPr/>
        <a:lstStyle/>
        <a:p>
          <a:endParaRPr lang="es-ES"/>
        </a:p>
      </dgm:t>
    </dgm:pt>
    <dgm:pt modelId="{78715AEF-1AF9-E445-957C-3E79BA8564D7}">
      <dgm:prSet/>
      <dgm:spPr/>
      <dgm:t>
        <a:bodyPr/>
        <a:lstStyle/>
        <a:p>
          <a:r>
            <a:rPr lang="es-CL" dirty="0"/>
            <a:t>Características de los movimientos fetales (se inician18-22 semanas)</a:t>
          </a:r>
        </a:p>
      </dgm:t>
    </dgm:pt>
    <dgm:pt modelId="{474CE1D8-8BDD-1F4E-9B32-15357F107BA5}" type="parTrans" cxnId="{198B9D82-F88C-FD47-8201-845924F910A8}">
      <dgm:prSet/>
      <dgm:spPr/>
      <dgm:t>
        <a:bodyPr/>
        <a:lstStyle/>
        <a:p>
          <a:endParaRPr lang="es-ES"/>
        </a:p>
      </dgm:t>
    </dgm:pt>
    <dgm:pt modelId="{8384994F-B90C-0A45-BD7A-A64B3663243A}" type="sibTrans" cxnId="{198B9D82-F88C-FD47-8201-845924F910A8}">
      <dgm:prSet/>
      <dgm:spPr/>
      <dgm:t>
        <a:bodyPr/>
        <a:lstStyle/>
        <a:p>
          <a:endParaRPr lang="es-ES"/>
        </a:p>
      </dgm:t>
    </dgm:pt>
    <dgm:pt modelId="{BBEDC966-F957-F645-B83F-B51F785D9ADD}">
      <dgm:prSet/>
      <dgm:spPr/>
      <dgm:t>
        <a:bodyPr/>
        <a:lstStyle/>
        <a:p>
          <a:r>
            <a:rPr lang="es-CL" dirty="0" err="1"/>
            <a:t>Oligoamnios</a:t>
          </a:r>
          <a:r>
            <a:rPr lang="es-CL" dirty="0"/>
            <a:t> o </a:t>
          </a:r>
          <a:r>
            <a:rPr lang="es-CL" dirty="0" err="1"/>
            <a:t>polihidroamnios</a:t>
          </a:r>
          <a:endParaRPr lang="es-CL" dirty="0"/>
        </a:p>
      </dgm:t>
    </dgm:pt>
    <dgm:pt modelId="{07D786EB-EE00-F146-8755-84570D959DBB}" type="parTrans" cxnId="{6DC87C9E-D223-8447-A0C1-3A472DC2C709}">
      <dgm:prSet/>
      <dgm:spPr/>
      <dgm:t>
        <a:bodyPr/>
        <a:lstStyle/>
        <a:p>
          <a:endParaRPr lang="es-ES"/>
        </a:p>
      </dgm:t>
    </dgm:pt>
    <dgm:pt modelId="{A85EA157-029A-8949-928D-6D9FB2074E18}" type="sibTrans" cxnId="{6DC87C9E-D223-8447-A0C1-3A472DC2C709}">
      <dgm:prSet/>
      <dgm:spPr/>
      <dgm:t>
        <a:bodyPr/>
        <a:lstStyle/>
        <a:p>
          <a:endParaRPr lang="es-ES"/>
        </a:p>
      </dgm:t>
    </dgm:pt>
    <dgm:pt modelId="{FF64B569-6991-404B-8F9B-EECCDE0F878D}">
      <dgm:prSet/>
      <dgm:spPr/>
      <dgm:t>
        <a:bodyPr/>
        <a:lstStyle/>
        <a:p>
          <a:r>
            <a:rPr lang="es-CL"/>
            <a:t>Restricción de crecimiento intrauterino</a:t>
          </a:r>
        </a:p>
      </dgm:t>
    </dgm:pt>
    <dgm:pt modelId="{B87253B1-FB83-4B40-AB7A-8EBA1EE0CE41}" type="parTrans" cxnId="{CC51693E-DFDD-C04F-8E7B-5A09C5116D71}">
      <dgm:prSet/>
      <dgm:spPr/>
      <dgm:t>
        <a:bodyPr/>
        <a:lstStyle/>
        <a:p>
          <a:endParaRPr lang="es-ES"/>
        </a:p>
      </dgm:t>
    </dgm:pt>
    <dgm:pt modelId="{F293EFEC-AE4B-7F48-9CA2-AAAF2E65879E}" type="sibTrans" cxnId="{CC51693E-DFDD-C04F-8E7B-5A09C5116D71}">
      <dgm:prSet/>
      <dgm:spPr/>
      <dgm:t>
        <a:bodyPr/>
        <a:lstStyle/>
        <a:p>
          <a:endParaRPr lang="es-ES"/>
        </a:p>
      </dgm:t>
    </dgm:pt>
    <dgm:pt modelId="{772266D9-BD43-D146-8C46-8A4C70F66498}">
      <dgm:prSet/>
      <dgm:spPr/>
      <dgm:t>
        <a:bodyPr/>
        <a:lstStyle/>
        <a:p>
          <a:r>
            <a:rPr lang="es-CL"/>
            <a:t>Síntomas de aborto</a:t>
          </a:r>
        </a:p>
      </dgm:t>
    </dgm:pt>
    <dgm:pt modelId="{2153153D-2C3A-5B42-8A06-F9C8302EBD71}" type="parTrans" cxnId="{571F3F2F-18E4-7549-A752-4B012CC58E59}">
      <dgm:prSet/>
      <dgm:spPr/>
      <dgm:t>
        <a:bodyPr/>
        <a:lstStyle/>
        <a:p>
          <a:endParaRPr lang="es-ES"/>
        </a:p>
      </dgm:t>
    </dgm:pt>
    <dgm:pt modelId="{E9D3BC65-529B-4940-A163-A96E62A6757A}" type="sibTrans" cxnId="{571F3F2F-18E4-7549-A752-4B012CC58E59}">
      <dgm:prSet/>
      <dgm:spPr/>
      <dgm:t>
        <a:bodyPr/>
        <a:lstStyle/>
        <a:p>
          <a:endParaRPr lang="es-ES"/>
        </a:p>
      </dgm:t>
    </dgm:pt>
    <dgm:pt modelId="{491A9E8B-6030-044A-A5D0-7D9B32B5C90A}">
      <dgm:prSet/>
      <dgm:spPr/>
      <dgm:t>
        <a:bodyPr/>
        <a:lstStyle/>
        <a:p>
          <a:r>
            <a:rPr lang="es-CL" dirty="0"/>
            <a:t>Trauma, hemorragia o intentos de aborto</a:t>
          </a:r>
        </a:p>
      </dgm:t>
    </dgm:pt>
    <dgm:pt modelId="{BA0D5332-4265-5C48-94E7-4BA8ADAB69DC}" type="parTrans" cxnId="{8610C961-4E65-DA4B-A238-8BB5196B6347}">
      <dgm:prSet/>
      <dgm:spPr/>
      <dgm:t>
        <a:bodyPr/>
        <a:lstStyle/>
        <a:p>
          <a:endParaRPr lang="es-ES"/>
        </a:p>
      </dgm:t>
    </dgm:pt>
    <dgm:pt modelId="{17696C43-BBB1-0549-B75B-B185B56251E1}" type="sibTrans" cxnId="{8610C961-4E65-DA4B-A238-8BB5196B6347}">
      <dgm:prSet/>
      <dgm:spPr/>
      <dgm:t>
        <a:bodyPr/>
        <a:lstStyle/>
        <a:p>
          <a:endParaRPr lang="es-ES"/>
        </a:p>
      </dgm:t>
    </dgm:pt>
    <dgm:pt modelId="{D9D1592B-78F3-8641-903C-DE2D87DF9BAB}">
      <dgm:prSet/>
      <dgm:spPr/>
      <dgm:t>
        <a:bodyPr/>
        <a:lstStyle/>
        <a:p>
          <a:endParaRPr lang="es-CL"/>
        </a:p>
      </dgm:t>
    </dgm:pt>
    <dgm:pt modelId="{8B0CF265-5825-8047-A658-50E3C87E843D}" type="parTrans" cxnId="{B8058F24-10A0-DE4B-96C1-D4850B24DB33}">
      <dgm:prSet/>
      <dgm:spPr/>
      <dgm:t>
        <a:bodyPr/>
        <a:lstStyle/>
        <a:p>
          <a:endParaRPr lang="es-ES"/>
        </a:p>
      </dgm:t>
    </dgm:pt>
    <dgm:pt modelId="{3C95BEBF-4842-F84A-AD8F-9031679FA973}" type="sibTrans" cxnId="{B8058F24-10A0-DE4B-96C1-D4850B24DB33}">
      <dgm:prSet/>
      <dgm:spPr/>
      <dgm:t>
        <a:bodyPr/>
        <a:lstStyle/>
        <a:p>
          <a:endParaRPr lang="es-ES"/>
        </a:p>
      </dgm:t>
    </dgm:pt>
    <dgm:pt modelId="{8A178319-0613-42A1-88A7-0600CB283EE2}">
      <dgm:prSet/>
      <dgm:spPr/>
      <dgm:t>
        <a:bodyPr/>
        <a:lstStyle/>
        <a:p>
          <a:endParaRPr lang="es-CL" dirty="0"/>
        </a:p>
      </dgm:t>
    </dgm:pt>
    <dgm:pt modelId="{333F1B6D-492A-469C-936B-96360BBD6903}" type="parTrans" cxnId="{D0F49D40-233E-41AB-AEC9-C12EDDD1CC17}">
      <dgm:prSet/>
      <dgm:spPr/>
      <dgm:t>
        <a:bodyPr/>
        <a:lstStyle/>
        <a:p>
          <a:endParaRPr lang="es-CL"/>
        </a:p>
      </dgm:t>
    </dgm:pt>
    <dgm:pt modelId="{5DAA34B4-2D7E-47E6-8C93-425F2EF7E34A}" type="sibTrans" cxnId="{D0F49D40-233E-41AB-AEC9-C12EDDD1CC17}">
      <dgm:prSet/>
      <dgm:spPr/>
      <dgm:t>
        <a:bodyPr/>
        <a:lstStyle/>
        <a:p>
          <a:endParaRPr lang="es-CL"/>
        </a:p>
      </dgm:t>
    </dgm:pt>
    <dgm:pt modelId="{6BD8B414-ED79-4FA0-9745-BE79F2556574}">
      <dgm:prSet/>
      <dgm:spPr/>
      <dgm:t>
        <a:bodyPr/>
        <a:lstStyle/>
        <a:p>
          <a:r>
            <a:rPr lang="es-CL" dirty="0"/>
            <a:t>Cómo fue el control del embarazo, desde qué trimestre</a:t>
          </a:r>
        </a:p>
      </dgm:t>
    </dgm:pt>
    <dgm:pt modelId="{6F7D41B7-2137-40C4-97BA-7883CAEE482A}" type="parTrans" cxnId="{D7A4B600-67F1-4FC9-9382-60B7835E0ACA}">
      <dgm:prSet/>
      <dgm:spPr/>
      <dgm:t>
        <a:bodyPr/>
        <a:lstStyle/>
        <a:p>
          <a:endParaRPr lang="es-CL"/>
        </a:p>
      </dgm:t>
    </dgm:pt>
    <dgm:pt modelId="{B02DD35A-4002-4DB0-9BC7-67499E395DA7}" type="sibTrans" cxnId="{D7A4B600-67F1-4FC9-9382-60B7835E0ACA}">
      <dgm:prSet/>
      <dgm:spPr/>
      <dgm:t>
        <a:bodyPr/>
        <a:lstStyle/>
        <a:p>
          <a:endParaRPr lang="es-CL"/>
        </a:p>
      </dgm:t>
    </dgm:pt>
    <dgm:pt modelId="{5A03D2DB-A225-4C22-A811-BE9A7E03D906}">
      <dgm:prSet/>
      <dgm:spPr/>
      <dgm:t>
        <a:bodyPr/>
        <a:lstStyle/>
        <a:p>
          <a:r>
            <a:rPr lang="es-CL" dirty="0"/>
            <a:t>Hallazgos de ecografías</a:t>
          </a:r>
        </a:p>
      </dgm:t>
    </dgm:pt>
    <dgm:pt modelId="{D9B554C7-1345-4D1C-B582-79B1BAE7681C}" type="parTrans" cxnId="{261EB9CE-6558-42FB-911A-308C85B3D209}">
      <dgm:prSet/>
      <dgm:spPr/>
      <dgm:t>
        <a:bodyPr/>
        <a:lstStyle/>
        <a:p>
          <a:endParaRPr lang="es-CL"/>
        </a:p>
      </dgm:t>
    </dgm:pt>
    <dgm:pt modelId="{A5B90FB1-622C-441D-8094-27AB307671AA}" type="sibTrans" cxnId="{261EB9CE-6558-42FB-911A-308C85B3D209}">
      <dgm:prSet/>
      <dgm:spPr/>
      <dgm:t>
        <a:bodyPr/>
        <a:lstStyle/>
        <a:p>
          <a:endParaRPr lang="es-CL"/>
        </a:p>
      </dgm:t>
    </dgm:pt>
    <dgm:pt modelId="{41102BBC-9FB5-49F0-82AA-AE02640975AC}">
      <dgm:prSet/>
      <dgm:spPr/>
      <dgm:t>
        <a:bodyPr/>
        <a:lstStyle/>
        <a:p>
          <a:r>
            <a:rPr lang="es-CL" dirty="0"/>
            <a:t>Alteraciones anatómicas del útero</a:t>
          </a:r>
        </a:p>
      </dgm:t>
    </dgm:pt>
    <dgm:pt modelId="{B490DEE5-509D-4926-9389-C1D33468A171}" type="parTrans" cxnId="{D4BD49FE-75BF-4A49-942E-9657715F55E7}">
      <dgm:prSet/>
      <dgm:spPr/>
      <dgm:t>
        <a:bodyPr/>
        <a:lstStyle/>
        <a:p>
          <a:endParaRPr lang="es-CL"/>
        </a:p>
      </dgm:t>
    </dgm:pt>
    <dgm:pt modelId="{8A25CB0A-61D2-489F-A326-F1C6D4D05CA6}" type="sibTrans" cxnId="{D4BD49FE-75BF-4A49-942E-9657715F55E7}">
      <dgm:prSet/>
      <dgm:spPr/>
      <dgm:t>
        <a:bodyPr/>
        <a:lstStyle/>
        <a:p>
          <a:endParaRPr lang="es-CL"/>
        </a:p>
      </dgm:t>
    </dgm:pt>
    <dgm:pt modelId="{0C225876-4509-F744-8442-62F254322477}" type="pres">
      <dgm:prSet presAssocID="{5B3745EC-A459-4B4B-A9C3-22137F6914A7}" presName="linear" presStyleCnt="0">
        <dgm:presLayoutVars>
          <dgm:animLvl val="lvl"/>
          <dgm:resizeHandles val="exact"/>
        </dgm:presLayoutVars>
      </dgm:prSet>
      <dgm:spPr/>
    </dgm:pt>
    <dgm:pt modelId="{161D5076-4AC5-3F47-97A4-18D09161C153}" type="pres">
      <dgm:prSet presAssocID="{F11F002F-C7A7-4A40-8072-4961DAD43F3C}" presName="parentText" presStyleLbl="node1" presStyleIdx="0" presStyleCnt="1">
        <dgm:presLayoutVars>
          <dgm:chMax val="0"/>
          <dgm:bulletEnabled val="1"/>
        </dgm:presLayoutVars>
      </dgm:prSet>
      <dgm:spPr/>
    </dgm:pt>
    <dgm:pt modelId="{48F3D54A-1E91-884A-8F24-BE65B8EC2E57}" type="pres">
      <dgm:prSet presAssocID="{F11F002F-C7A7-4A40-8072-4961DAD43F3C}" presName="childText" presStyleLbl="revTx" presStyleIdx="0" presStyleCnt="1" custScaleY="89478">
        <dgm:presLayoutVars>
          <dgm:bulletEnabled val="1"/>
        </dgm:presLayoutVars>
      </dgm:prSet>
      <dgm:spPr/>
    </dgm:pt>
  </dgm:ptLst>
  <dgm:cxnLst>
    <dgm:cxn modelId="{D7A4B600-67F1-4FC9-9382-60B7835E0ACA}" srcId="{F11F002F-C7A7-4A40-8072-4961DAD43F3C}" destId="{6BD8B414-ED79-4FA0-9745-BE79F2556574}" srcOrd="1" destOrd="0" parTransId="{6F7D41B7-2137-40C4-97BA-7883CAEE482A}" sibTransId="{B02DD35A-4002-4DB0-9BC7-67499E395DA7}"/>
    <dgm:cxn modelId="{BA7B5C0C-4D59-C04C-9CBB-DBEB33C7FF38}" type="presOf" srcId="{772266D9-BD43-D146-8C46-8A4C70F66498}" destId="{48F3D54A-1E91-884A-8F24-BE65B8EC2E57}" srcOrd="0" destOrd="9" presId="urn:microsoft.com/office/officeart/2005/8/layout/vList2"/>
    <dgm:cxn modelId="{B8058F24-10A0-DE4B-96C1-D4850B24DB33}" srcId="{F11F002F-C7A7-4A40-8072-4961DAD43F3C}" destId="{D9D1592B-78F3-8641-903C-DE2D87DF9BAB}" srcOrd="0" destOrd="0" parTransId="{8B0CF265-5825-8047-A658-50E3C87E843D}" sibTransId="{3C95BEBF-4842-F84A-AD8F-9031679FA973}"/>
    <dgm:cxn modelId="{54392C25-2E05-8446-80CE-3AC8DB32F2AC}" srcId="{5B3745EC-A459-4B4B-A9C3-22137F6914A7}" destId="{F11F002F-C7A7-4A40-8072-4961DAD43F3C}" srcOrd="0" destOrd="0" parTransId="{81127CB8-5498-0E41-A98F-125A9BE29F39}" sibTransId="{6E2800CC-48C1-E240-A0A0-9BA9B6AEFA9D}"/>
    <dgm:cxn modelId="{6685D026-92A6-4AAB-8EC3-F8A16D97F5FE}" type="presOf" srcId="{8A178319-0613-42A1-88A7-0600CB283EE2}" destId="{48F3D54A-1E91-884A-8F24-BE65B8EC2E57}" srcOrd="0" destOrd="12" presId="urn:microsoft.com/office/officeart/2005/8/layout/vList2"/>
    <dgm:cxn modelId="{3F8AF22E-0564-9F43-9E66-C86F4B8285A1}" type="presOf" srcId="{BBEDC966-F957-F645-B83F-B51F785D9ADD}" destId="{48F3D54A-1E91-884A-8F24-BE65B8EC2E57}" srcOrd="0" destOrd="7" presId="urn:microsoft.com/office/officeart/2005/8/layout/vList2"/>
    <dgm:cxn modelId="{571F3F2F-18E4-7549-A752-4B012CC58E59}" srcId="{F11F002F-C7A7-4A40-8072-4961DAD43F3C}" destId="{772266D9-BD43-D146-8C46-8A4C70F66498}" srcOrd="9" destOrd="0" parTransId="{2153153D-2C3A-5B42-8A06-F9C8302EBD71}" sibTransId="{E9D3BC65-529B-4940-A163-A96E62A6757A}"/>
    <dgm:cxn modelId="{76381136-1CDC-0F4B-8F33-BFB40B8E1EE1}" type="presOf" srcId="{721539F0-225D-8548-AC5C-E6F40F1365B0}" destId="{48F3D54A-1E91-884A-8F24-BE65B8EC2E57}" srcOrd="0" destOrd="5" presId="urn:microsoft.com/office/officeart/2005/8/layout/vList2"/>
    <dgm:cxn modelId="{C8E6C839-E063-8F4B-A98C-2102F63B3F42}" type="presOf" srcId="{F10CFF89-B200-DB45-BC09-AC4DB4D94C76}" destId="{48F3D54A-1E91-884A-8F24-BE65B8EC2E57}" srcOrd="0" destOrd="3" presId="urn:microsoft.com/office/officeart/2005/8/layout/vList2"/>
    <dgm:cxn modelId="{78144A3B-9A53-A044-B806-6D29D4D15000}" srcId="{F11F002F-C7A7-4A40-8072-4961DAD43F3C}" destId="{F10CFF89-B200-DB45-BC09-AC4DB4D94C76}" srcOrd="3" destOrd="0" parTransId="{2BB14D14-0A56-614C-B356-71698DC72ED5}" sibTransId="{30457622-14A1-464A-A31F-C270993382AA}"/>
    <dgm:cxn modelId="{CC51693E-DFDD-C04F-8E7B-5A09C5116D71}" srcId="{F11F002F-C7A7-4A40-8072-4961DAD43F3C}" destId="{FF64B569-6991-404B-8F9B-EECCDE0F878D}" srcOrd="8" destOrd="0" parTransId="{B87253B1-FB83-4B40-AB7A-8EBA1EE0CE41}" sibTransId="{F293EFEC-AE4B-7F48-9CA2-AAAF2E65879E}"/>
    <dgm:cxn modelId="{D0F49D40-233E-41AB-AEC9-C12EDDD1CC17}" srcId="{F11F002F-C7A7-4A40-8072-4961DAD43F3C}" destId="{8A178319-0613-42A1-88A7-0600CB283EE2}" srcOrd="12" destOrd="0" parTransId="{333F1B6D-492A-469C-936B-96360BBD6903}" sibTransId="{5DAA34B4-2D7E-47E6-8C93-425F2EF7E34A}"/>
    <dgm:cxn modelId="{C5E4815C-F72F-524A-BFA4-9AF443CCF6E7}" type="presOf" srcId="{B8A3281E-13F6-1F43-BE69-816E56AD2103}" destId="{48F3D54A-1E91-884A-8F24-BE65B8EC2E57}" srcOrd="0" destOrd="2" presId="urn:microsoft.com/office/officeart/2005/8/layout/vList2"/>
    <dgm:cxn modelId="{8610C961-4E65-DA4B-A238-8BB5196B6347}" srcId="{F11F002F-C7A7-4A40-8072-4961DAD43F3C}" destId="{491A9E8B-6030-044A-A5D0-7D9B32B5C90A}" srcOrd="10" destOrd="0" parTransId="{BA0D5332-4265-5C48-94E7-4BA8ADAB69DC}" sibTransId="{17696C43-BBB1-0549-B75B-B185B56251E1}"/>
    <dgm:cxn modelId="{2527D67A-9153-094E-A810-D12A7DB11C1C}" type="presOf" srcId="{D9D1592B-78F3-8641-903C-DE2D87DF9BAB}" destId="{48F3D54A-1E91-884A-8F24-BE65B8EC2E57}" srcOrd="0" destOrd="0" presId="urn:microsoft.com/office/officeart/2005/8/layout/vList2"/>
    <dgm:cxn modelId="{198B9D82-F88C-FD47-8201-845924F910A8}" srcId="{F11F002F-C7A7-4A40-8072-4961DAD43F3C}" destId="{78715AEF-1AF9-E445-957C-3E79BA8564D7}" srcOrd="6" destOrd="0" parTransId="{474CE1D8-8BDD-1F4E-9B32-15357F107BA5}" sibTransId="{8384994F-B90C-0A45-BD7A-A64B3663243A}"/>
    <dgm:cxn modelId="{8EDF2E87-CA5B-7C45-A68F-5D29C988423A}" type="presOf" srcId="{491A9E8B-6030-044A-A5D0-7D9B32B5C90A}" destId="{48F3D54A-1E91-884A-8F24-BE65B8EC2E57}" srcOrd="0" destOrd="10" presId="urn:microsoft.com/office/officeart/2005/8/layout/vList2"/>
    <dgm:cxn modelId="{6DC87C9E-D223-8447-A0C1-3A472DC2C709}" srcId="{F11F002F-C7A7-4A40-8072-4961DAD43F3C}" destId="{BBEDC966-F957-F645-B83F-B51F785D9ADD}" srcOrd="7" destOrd="0" parTransId="{07D786EB-EE00-F146-8755-84570D959DBB}" sibTransId="{A85EA157-029A-8949-928D-6D9FB2074E18}"/>
    <dgm:cxn modelId="{476B8DBB-CE99-954D-AB2B-A148529EC034}" type="presOf" srcId="{78715AEF-1AF9-E445-957C-3E79BA8564D7}" destId="{48F3D54A-1E91-884A-8F24-BE65B8EC2E57}" srcOrd="0" destOrd="6" presId="urn:microsoft.com/office/officeart/2005/8/layout/vList2"/>
    <dgm:cxn modelId="{1670CCC1-878D-4741-8C9B-720786731832}" srcId="{F11F002F-C7A7-4A40-8072-4961DAD43F3C}" destId="{721539F0-225D-8548-AC5C-E6F40F1365B0}" srcOrd="5" destOrd="0" parTransId="{74FF70A2-5D68-0844-A45B-1CD1AEE99CBA}" sibTransId="{2F5B1CA0-F037-E343-ACCA-F97A04FE123A}"/>
    <dgm:cxn modelId="{261EB9CE-6558-42FB-911A-308C85B3D209}" srcId="{F11F002F-C7A7-4A40-8072-4961DAD43F3C}" destId="{5A03D2DB-A225-4C22-A811-BE9A7E03D906}" srcOrd="11" destOrd="0" parTransId="{D9B554C7-1345-4D1C-B582-79B1BAE7681C}" sibTransId="{A5B90FB1-622C-441D-8094-27AB307671AA}"/>
    <dgm:cxn modelId="{CC5696DF-06B6-4F58-A95B-FB99EBEE46E7}" type="presOf" srcId="{6BD8B414-ED79-4FA0-9745-BE79F2556574}" destId="{48F3D54A-1E91-884A-8F24-BE65B8EC2E57}" srcOrd="0" destOrd="1" presId="urn:microsoft.com/office/officeart/2005/8/layout/vList2"/>
    <dgm:cxn modelId="{DD638DE0-C315-F745-9B57-66565D80B579}" type="presOf" srcId="{FF64B569-6991-404B-8F9B-EECCDE0F878D}" destId="{48F3D54A-1E91-884A-8F24-BE65B8EC2E57}" srcOrd="0" destOrd="8" presId="urn:microsoft.com/office/officeart/2005/8/layout/vList2"/>
    <dgm:cxn modelId="{E03070E6-0E5E-4DD5-9043-F961DDC40301}" type="presOf" srcId="{41102BBC-9FB5-49F0-82AA-AE02640975AC}" destId="{48F3D54A-1E91-884A-8F24-BE65B8EC2E57}" srcOrd="0" destOrd="4" presId="urn:microsoft.com/office/officeart/2005/8/layout/vList2"/>
    <dgm:cxn modelId="{C0DAD1E7-22BC-4686-B549-F9017C44EA0F}" type="presOf" srcId="{5A03D2DB-A225-4C22-A811-BE9A7E03D906}" destId="{48F3D54A-1E91-884A-8F24-BE65B8EC2E57}" srcOrd="0" destOrd="11" presId="urn:microsoft.com/office/officeart/2005/8/layout/vList2"/>
    <dgm:cxn modelId="{F091E8E9-5A52-9445-AA20-C92D1142E48B}" srcId="{F11F002F-C7A7-4A40-8072-4961DAD43F3C}" destId="{B8A3281E-13F6-1F43-BE69-816E56AD2103}" srcOrd="2" destOrd="0" parTransId="{3F8FB0FC-5B86-A546-B2AB-FB456F732F32}" sibTransId="{BF2DB792-D3A5-FC41-A136-CEE3D32282B6}"/>
    <dgm:cxn modelId="{BE9B27F9-62A5-A645-AAB0-3E20156EE3D9}" type="presOf" srcId="{5B3745EC-A459-4B4B-A9C3-22137F6914A7}" destId="{0C225876-4509-F744-8442-62F254322477}" srcOrd="0" destOrd="0" presId="urn:microsoft.com/office/officeart/2005/8/layout/vList2"/>
    <dgm:cxn modelId="{24AA3EFA-13BE-7F4A-BA88-CE904F6EA10E}" type="presOf" srcId="{F11F002F-C7A7-4A40-8072-4961DAD43F3C}" destId="{161D5076-4AC5-3F47-97A4-18D09161C153}" srcOrd="0" destOrd="0" presId="urn:microsoft.com/office/officeart/2005/8/layout/vList2"/>
    <dgm:cxn modelId="{D4BD49FE-75BF-4A49-942E-9657715F55E7}" srcId="{F11F002F-C7A7-4A40-8072-4961DAD43F3C}" destId="{41102BBC-9FB5-49F0-82AA-AE02640975AC}" srcOrd="4" destOrd="0" parTransId="{B490DEE5-509D-4926-9389-C1D33468A171}" sibTransId="{8A25CB0A-61D2-489F-A326-F1C6D4D05CA6}"/>
    <dgm:cxn modelId="{A81A0B30-521E-0040-B2B8-1189A3F806A5}" type="presParOf" srcId="{0C225876-4509-F744-8442-62F254322477}" destId="{161D5076-4AC5-3F47-97A4-18D09161C153}" srcOrd="0" destOrd="0" presId="urn:microsoft.com/office/officeart/2005/8/layout/vList2"/>
    <dgm:cxn modelId="{4B8FAD4A-B2A7-0A46-A77B-957A8F5E1525}" type="presParOf" srcId="{0C225876-4509-F744-8442-62F254322477}" destId="{48F3D54A-1E91-884A-8F24-BE65B8EC2E5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045662-F522-7849-A471-D9A65396616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293BBE71-D534-8748-9FD0-488B1AB9C6DF}">
      <dgm:prSet/>
      <dgm:spPr/>
      <dgm:t>
        <a:bodyPr/>
        <a:lstStyle/>
        <a:p>
          <a:r>
            <a:rPr lang="es-CL" dirty="0"/>
            <a:t>Historia perinatal:</a:t>
          </a:r>
        </a:p>
      </dgm:t>
    </dgm:pt>
    <dgm:pt modelId="{FE1424C0-7D84-8E49-B075-461C3D22CD32}" type="parTrans" cxnId="{01D5252C-C0A4-D547-95B3-1AE6B1318EBA}">
      <dgm:prSet/>
      <dgm:spPr/>
      <dgm:t>
        <a:bodyPr/>
        <a:lstStyle/>
        <a:p>
          <a:endParaRPr lang="es-ES"/>
        </a:p>
      </dgm:t>
    </dgm:pt>
    <dgm:pt modelId="{9204BEFF-9D2B-4B42-9D74-D946243FCD7D}" type="sibTrans" cxnId="{01D5252C-C0A4-D547-95B3-1AE6B1318EBA}">
      <dgm:prSet/>
      <dgm:spPr/>
      <dgm:t>
        <a:bodyPr/>
        <a:lstStyle/>
        <a:p>
          <a:endParaRPr lang="es-ES"/>
        </a:p>
      </dgm:t>
    </dgm:pt>
    <dgm:pt modelId="{4BB056EF-136A-D843-B83F-B14A961CD548}">
      <dgm:prSet/>
      <dgm:spPr/>
      <dgm:t>
        <a:bodyPr/>
        <a:lstStyle/>
        <a:p>
          <a:r>
            <a:rPr lang="es-CL" dirty="0"/>
            <a:t>Distocias de posición</a:t>
          </a:r>
        </a:p>
      </dgm:t>
    </dgm:pt>
    <dgm:pt modelId="{BF5DCC9D-9ED2-164D-94C8-76A875D6C1FA}" type="parTrans" cxnId="{47FAB034-9CF3-1245-B6A6-0F16D2797A9B}">
      <dgm:prSet/>
      <dgm:spPr/>
      <dgm:t>
        <a:bodyPr/>
        <a:lstStyle/>
        <a:p>
          <a:endParaRPr lang="es-ES"/>
        </a:p>
      </dgm:t>
    </dgm:pt>
    <dgm:pt modelId="{DBDBF695-747E-5C48-B43D-AECC8A54E1E1}" type="sibTrans" cxnId="{47FAB034-9CF3-1245-B6A6-0F16D2797A9B}">
      <dgm:prSet/>
      <dgm:spPr/>
      <dgm:t>
        <a:bodyPr/>
        <a:lstStyle/>
        <a:p>
          <a:endParaRPr lang="es-ES"/>
        </a:p>
      </dgm:t>
    </dgm:pt>
    <dgm:pt modelId="{D3A0E25D-F334-9147-9D7C-41397C2ECC9F}">
      <dgm:prSet/>
      <dgm:spPr/>
      <dgm:t>
        <a:bodyPr/>
        <a:lstStyle/>
        <a:p>
          <a:r>
            <a:rPr lang="es-CL" dirty="0"/>
            <a:t>Características del trabajo de parto</a:t>
          </a:r>
        </a:p>
      </dgm:t>
    </dgm:pt>
    <dgm:pt modelId="{91234FD2-80A5-F547-B11C-D5C3D4EA205C}" type="parTrans" cxnId="{E013EC24-B1B9-8640-8779-DAE1DE7FC3A2}">
      <dgm:prSet/>
      <dgm:spPr/>
      <dgm:t>
        <a:bodyPr/>
        <a:lstStyle/>
        <a:p>
          <a:endParaRPr lang="es-ES"/>
        </a:p>
      </dgm:t>
    </dgm:pt>
    <dgm:pt modelId="{0242CEAD-1A0C-684E-B1B3-513298747E06}" type="sibTrans" cxnId="{E013EC24-B1B9-8640-8779-DAE1DE7FC3A2}">
      <dgm:prSet/>
      <dgm:spPr/>
      <dgm:t>
        <a:bodyPr/>
        <a:lstStyle/>
        <a:p>
          <a:endParaRPr lang="es-ES"/>
        </a:p>
      </dgm:t>
    </dgm:pt>
    <dgm:pt modelId="{21D1D6FF-DC92-D84B-AF0F-B84DF686566D}">
      <dgm:prSet/>
      <dgm:spPr/>
      <dgm:t>
        <a:bodyPr/>
        <a:lstStyle/>
        <a:p>
          <a:r>
            <a:rPr lang="es-CL" dirty="0"/>
            <a:t>Parto múltiple</a:t>
          </a:r>
        </a:p>
      </dgm:t>
    </dgm:pt>
    <dgm:pt modelId="{D8B3C2E2-B2B5-F841-A7A8-86B6629EB29A}" type="parTrans" cxnId="{4471667A-5B02-D840-8A23-AC2A7ADF190B}">
      <dgm:prSet/>
      <dgm:spPr/>
      <dgm:t>
        <a:bodyPr/>
        <a:lstStyle/>
        <a:p>
          <a:endParaRPr lang="es-ES"/>
        </a:p>
      </dgm:t>
    </dgm:pt>
    <dgm:pt modelId="{1C046DDD-CDB8-D140-B0A8-D6C4391ED258}" type="sibTrans" cxnId="{4471667A-5B02-D840-8A23-AC2A7ADF190B}">
      <dgm:prSet/>
      <dgm:spPr/>
      <dgm:t>
        <a:bodyPr/>
        <a:lstStyle/>
        <a:p>
          <a:endParaRPr lang="es-ES"/>
        </a:p>
      </dgm:t>
    </dgm:pt>
    <dgm:pt modelId="{7290D720-CA44-4849-A701-CD76653364E9}">
      <dgm:prSet/>
      <dgm:spPr/>
      <dgm:t>
        <a:bodyPr/>
        <a:lstStyle/>
        <a:p>
          <a:r>
            <a:rPr lang="es-CL" dirty="0"/>
            <a:t>Trauma obstétrico</a:t>
          </a:r>
        </a:p>
      </dgm:t>
    </dgm:pt>
    <dgm:pt modelId="{A628DCC3-F1CD-3749-8A99-DFB5C736694B}" type="parTrans" cxnId="{16AE39C1-D5D1-AE43-9033-3D80CA406143}">
      <dgm:prSet/>
      <dgm:spPr/>
      <dgm:t>
        <a:bodyPr/>
        <a:lstStyle/>
        <a:p>
          <a:endParaRPr lang="es-ES"/>
        </a:p>
      </dgm:t>
    </dgm:pt>
    <dgm:pt modelId="{6EF1FD9F-D61A-BA43-8478-F9A20E050EBE}" type="sibTrans" cxnId="{16AE39C1-D5D1-AE43-9033-3D80CA406143}">
      <dgm:prSet/>
      <dgm:spPr/>
      <dgm:t>
        <a:bodyPr/>
        <a:lstStyle/>
        <a:p>
          <a:endParaRPr lang="es-ES"/>
        </a:p>
      </dgm:t>
    </dgm:pt>
    <dgm:pt modelId="{DC78DF6B-FE68-B542-9112-967DFDD2E060}">
      <dgm:prSet/>
      <dgm:spPr/>
      <dgm:t>
        <a:bodyPr/>
        <a:lstStyle/>
        <a:p>
          <a:endParaRPr lang="es-CL"/>
        </a:p>
      </dgm:t>
    </dgm:pt>
    <dgm:pt modelId="{9DE7E441-D28F-2440-9A10-74BEF798A265}" type="parTrans" cxnId="{A8A8148B-CFC9-194F-AD45-D94585DB6286}">
      <dgm:prSet/>
      <dgm:spPr/>
      <dgm:t>
        <a:bodyPr/>
        <a:lstStyle/>
        <a:p>
          <a:endParaRPr lang="es-ES"/>
        </a:p>
      </dgm:t>
    </dgm:pt>
    <dgm:pt modelId="{5B563953-BABB-E442-B5B6-61FA1238DA89}" type="sibTrans" cxnId="{A8A8148B-CFC9-194F-AD45-D94585DB6286}">
      <dgm:prSet/>
      <dgm:spPr/>
      <dgm:t>
        <a:bodyPr/>
        <a:lstStyle/>
        <a:p>
          <a:endParaRPr lang="es-ES"/>
        </a:p>
      </dgm:t>
    </dgm:pt>
    <dgm:pt modelId="{418D1684-6B47-4013-BCAF-B9958E3C6C9F}">
      <dgm:prSet/>
      <dgm:spPr/>
      <dgm:t>
        <a:bodyPr/>
        <a:lstStyle/>
        <a:p>
          <a:endParaRPr lang="es-CL" dirty="0"/>
        </a:p>
      </dgm:t>
    </dgm:pt>
    <dgm:pt modelId="{20E6C500-299C-41DC-B70B-296CC24C24F8}" type="parTrans" cxnId="{9F7596E1-3C13-4B13-A52B-66412BBC358D}">
      <dgm:prSet/>
      <dgm:spPr/>
      <dgm:t>
        <a:bodyPr/>
        <a:lstStyle/>
        <a:p>
          <a:endParaRPr lang="es-CL"/>
        </a:p>
      </dgm:t>
    </dgm:pt>
    <dgm:pt modelId="{6C61F56C-7024-49D2-BBD9-F454AAF93A42}" type="sibTrans" cxnId="{9F7596E1-3C13-4B13-A52B-66412BBC358D}">
      <dgm:prSet/>
      <dgm:spPr/>
      <dgm:t>
        <a:bodyPr/>
        <a:lstStyle/>
        <a:p>
          <a:endParaRPr lang="es-CL"/>
        </a:p>
      </dgm:t>
    </dgm:pt>
    <dgm:pt modelId="{85D1F659-9C6D-4CA2-8C34-0DFF787893CD}">
      <dgm:prSet/>
      <dgm:spPr/>
      <dgm:t>
        <a:bodyPr/>
        <a:lstStyle/>
        <a:p>
          <a:r>
            <a:rPr lang="es-CL" dirty="0"/>
            <a:t>Antropometría y Apgar</a:t>
          </a:r>
        </a:p>
      </dgm:t>
    </dgm:pt>
    <dgm:pt modelId="{5EB1DF1A-29BB-40CD-A7E3-DEE2FEFD121E}" type="parTrans" cxnId="{9EEF446E-F7B0-44E4-83D2-91C3B431ADA2}">
      <dgm:prSet/>
      <dgm:spPr/>
      <dgm:t>
        <a:bodyPr/>
        <a:lstStyle/>
        <a:p>
          <a:endParaRPr lang="es-CL"/>
        </a:p>
      </dgm:t>
    </dgm:pt>
    <dgm:pt modelId="{4FC843B1-4404-4CD7-B024-4D8828297974}" type="sibTrans" cxnId="{9EEF446E-F7B0-44E4-83D2-91C3B431ADA2}">
      <dgm:prSet/>
      <dgm:spPr/>
      <dgm:t>
        <a:bodyPr/>
        <a:lstStyle/>
        <a:p>
          <a:endParaRPr lang="es-CL"/>
        </a:p>
      </dgm:t>
    </dgm:pt>
    <dgm:pt modelId="{A967F7EC-8C0D-40CE-915F-D6F2D6FEA3D6}">
      <dgm:prSet/>
      <dgm:spPr/>
      <dgm:t>
        <a:bodyPr/>
        <a:lstStyle/>
        <a:p>
          <a:r>
            <a:rPr lang="es-CL" dirty="0"/>
            <a:t>Necesidad de hospitalización y causa</a:t>
          </a:r>
        </a:p>
      </dgm:t>
    </dgm:pt>
    <dgm:pt modelId="{A5E12AC9-10B5-4E87-95C1-E4CD774357FD}" type="parTrans" cxnId="{BC4C0E36-F0F7-46FB-BF26-3227CB3B8CFC}">
      <dgm:prSet/>
      <dgm:spPr/>
      <dgm:t>
        <a:bodyPr/>
        <a:lstStyle/>
        <a:p>
          <a:endParaRPr lang="es-CL"/>
        </a:p>
      </dgm:t>
    </dgm:pt>
    <dgm:pt modelId="{8B4E6B3B-325A-4CD0-84AB-9AFDFAB90CDA}" type="sibTrans" cxnId="{BC4C0E36-F0F7-46FB-BF26-3227CB3B8CFC}">
      <dgm:prSet/>
      <dgm:spPr/>
      <dgm:t>
        <a:bodyPr/>
        <a:lstStyle/>
        <a:p>
          <a:endParaRPr lang="es-CL"/>
        </a:p>
      </dgm:t>
    </dgm:pt>
    <dgm:pt modelId="{7A0FF8FD-4B67-41E8-85FB-5707945A6606}">
      <dgm:prSet/>
      <dgm:spPr/>
      <dgm:t>
        <a:bodyPr/>
        <a:lstStyle/>
        <a:p>
          <a:r>
            <a:rPr lang="es-CL" dirty="0"/>
            <a:t>Parto vaginal, cesárea o fórceps</a:t>
          </a:r>
        </a:p>
      </dgm:t>
    </dgm:pt>
    <dgm:pt modelId="{4E571426-6656-474A-804A-EDF99F0EBBDC}" type="parTrans" cxnId="{FAB43CC2-E72C-42A8-ADBB-D7EE9563CAD7}">
      <dgm:prSet/>
      <dgm:spPr/>
      <dgm:t>
        <a:bodyPr/>
        <a:lstStyle/>
        <a:p>
          <a:endParaRPr lang="es-CL"/>
        </a:p>
      </dgm:t>
    </dgm:pt>
    <dgm:pt modelId="{93EF325A-D21D-4EBD-A774-C596DACBE0EE}" type="sibTrans" cxnId="{FAB43CC2-E72C-42A8-ADBB-D7EE9563CAD7}">
      <dgm:prSet/>
      <dgm:spPr/>
      <dgm:t>
        <a:bodyPr/>
        <a:lstStyle/>
        <a:p>
          <a:endParaRPr lang="es-CL"/>
        </a:p>
      </dgm:t>
    </dgm:pt>
    <dgm:pt modelId="{F0D3C0FA-3263-4901-A32A-88767DB598BF}">
      <dgm:prSet/>
      <dgm:spPr/>
      <dgm:t>
        <a:bodyPr/>
        <a:lstStyle/>
        <a:p>
          <a:r>
            <a:rPr lang="es-CL" dirty="0" err="1"/>
            <a:t>Ant</a:t>
          </a:r>
          <a:r>
            <a:rPr lang="es-CL" dirty="0"/>
            <a:t>. de Encefalopatía hipóxico-isquémica, hemorragia cerebral, encefalopatía </a:t>
          </a:r>
          <a:r>
            <a:rPr lang="es-CL" dirty="0" err="1"/>
            <a:t>hiperbilirrubinémica</a:t>
          </a:r>
          <a:r>
            <a:rPr lang="es-CL" dirty="0"/>
            <a:t>, sepsis neonatal</a:t>
          </a:r>
        </a:p>
      </dgm:t>
    </dgm:pt>
    <dgm:pt modelId="{E66843CE-6122-4852-813B-FC3537C21543}" type="parTrans" cxnId="{8D1E788F-C64E-42AC-9CA4-43FCF648BB90}">
      <dgm:prSet/>
      <dgm:spPr/>
      <dgm:t>
        <a:bodyPr/>
        <a:lstStyle/>
        <a:p>
          <a:endParaRPr lang="es-CL"/>
        </a:p>
      </dgm:t>
    </dgm:pt>
    <dgm:pt modelId="{D0AC95A1-8DC0-4260-A92D-E6B753D30736}" type="sibTrans" cxnId="{8D1E788F-C64E-42AC-9CA4-43FCF648BB90}">
      <dgm:prSet/>
      <dgm:spPr/>
      <dgm:t>
        <a:bodyPr/>
        <a:lstStyle/>
        <a:p>
          <a:endParaRPr lang="es-CL"/>
        </a:p>
      </dgm:t>
    </dgm:pt>
    <dgm:pt modelId="{58720E10-98AE-A245-8831-94E15551E120}" type="pres">
      <dgm:prSet presAssocID="{C0045662-F522-7849-A471-D9A653966169}" presName="linear" presStyleCnt="0">
        <dgm:presLayoutVars>
          <dgm:animLvl val="lvl"/>
          <dgm:resizeHandles val="exact"/>
        </dgm:presLayoutVars>
      </dgm:prSet>
      <dgm:spPr/>
    </dgm:pt>
    <dgm:pt modelId="{935827AA-18CC-7649-9A72-D9AC3E5CC3B5}" type="pres">
      <dgm:prSet presAssocID="{293BBE71-D534-8748-9FD0-488B1AB9C6DF}" presName="parentText" presStyleLbl="node1" presStyleIdx="0" presStyleCnt="1" custLinFactNeighborY="-41686">
        <dgm:presLayoutVars>
          <dgm:chMax val="0"/>
          <dgm:bulletEnabled val="1"/>
        </dgm:presLayoutVars>
      </dgm:prSet>
      <dgm:spPr/>
    </dgm:pt>
    <dgm:pt modelId="{CFCC1700-1C3A-C54A-A1C9-E2C5469B3D1A}" type="pres">
      <dgm:prSet presAssocID="{293BBE71-D534-8748-9FD0-488B1AB9C6DF}" presName="childText" presStyleLbl="revTx" presStyleIdx="0" presStyleCnt="1">
        <dgm:presLayoutVars>
          <dgm:bulletEnabled val="1"/>
        </dgm:presLayoutVars>
      </dgm:prSet>
      <dgm:spPr/>
    </dgm:pt>
  </dgm:ptLst>
  <dgm:cxnLst>
    <dgm:cxn modelId="{8B938811-A806-46DF-86CC-599E0ED0A972}" type="presOf" srcId="{418D1684-6B47-4013-BCAF-B9958E3C6C9F}" destId="{CFCC1700-1C3A-C54A-A1C9-E2C5469B3D1A}" srcOrd="0" destOrd="9" presId="urn:microsoft.com/office/officeart/2005/8/layout/vList2"/>
    <dgm:cxn modelId="{E013EC24-B1B9-8640-8779-DAE1DE7FC3A2}" srcId="{293BBE71-D534-8748-9FD0-488B1AB9C6DF}" destId="{D3A0E25D-F334-9147-9D7C-41397C2ECC9F}" srcOrd="2" destOrd="0" parTransId="{91234FD2-80A5-F547-B11C-D5C3D4EA205C}" sibTransId="{0242CEAD-1A0C-684E-B1B3-513298747E06}"/>
    <dgm:cxn modelId="{01D5252C-C0A4-D547-95B3-1AE6B1318EBA}" srcId="{C0045662-F522-7849-A471-D9A653966169}" destId="{293BBE71-D534-8748-9FD0-488B1AB9C6DF}" srcOrd="0" destOrd="0" parTransId="{FE1424C0-7D84-8E49-B075-461C3D22CD32}" sibTransId="{9204BEFF-9D2B-4B42-9D74-D946243FCD7D}"/>
    <dgm:cxn modelId="{447EFC2E-8AD4-9E40-8C01-7EAF24828AF9}" type="presOf" srcId="{7290D720-CA44-4849-A701-CD76653364E9}" destId="{CFCC1700-1C3A-C54A-A1C9-E2C5469B3D1A}" srcOrd="0" destOrd="5" presId="urn:microsoft.com/office/officeart/2005/8/layout/vList2"/>
    <dgm:cxn modelId="{47FAB034-9CF3-1245-B6A6-0F16D2797A9B}" srcId="{293BBE71-D534-8748-9FD0-488B1AB9C6DF}" destId="{4BB056EF-136A-D843-B83F-B14A961CD548}" srcOrd="1" destOrd="0" parTransId="{BF5DCC9D-9ED2-164D-94C8-76A875D6C1FA}" sibTransId="{DBDBF695-747E-5C48-B43D-AECC8A54E1E1}"/>
    <dgm:cxn modelId="{BC4C0E36-F0F7-46FB-BF26-3227CB3B8CFC}" srcId="{293BBE71-D534-8748-9FD0-488B1AB9C6DF}" destId="{A967F7EC-8C0D-40CE-915F-D6F2D6FEA3D6}" srcOrd="7" destOrd="0" parTransId="{A5E12AC9-10B5-4E87-95C1-E4CD774357FD}" sibTransId="{8B4E6B3B-325A-4CD0-84AB-9AFDFAB90CDA}"/>
    <dgm:cxn modelId="{AED34138-54BF-7A41-8898-15D88349B4D3}" type="presOf" srcId="{4BB056EF-136A-D843-B83F-B14A961CD548}" destId="{CFCC1700-1C3A-C54A-A1C9-E2C5469B3D1A}" srcOrd="0" destOrd="1" presId="urn:microsoft.com/office/officeart/2005/8/layout/vList2"/>
    <dgm:cxn modelId="{F961D43E-9AFE-4348-A538-758AF508393C}" type="presOf" srcId="{F0D3C0FA-3263-4901-A32A-88767DB598BF}" destId="{CFCC1700-1C3A-C54A-A1C9-E2C5469B3D1A}" srcOrd="0" destOrd="8" presId="urn:microsoft.com/office/officeart/2005/8/layout/vList2"/>
    <dgm:cxn modelId="{9EEF446E-F7B0-44E4-83D2-91C3B431ADA2}" srcId="{293BBE71-D534-8748-9FD0-488B1AB9C6DF}" destId="{85D1F659-9C6D-4CA2-8C34-0DFF787893CD}" srcOrd="6" destOrd="0" parTransId="{5EB1DF1A-29BB-40CD-A7E3-DEE2FEFD121E}" sibTransId="{4FC843B1-4404-4CD7-B024-4D8828297974}"/>
    <dgm:cxn modelId="{7AA7BE75-87F5-B141-8BFE-13879E9466FF}" type="presOf" srcId="{DC78DF6B-FE68-B542-9112-967DFDD2E060}" destId="{CFCC1700-1C3A-C54A-A1C9-E2C5469B3D1A}" srcOrd="0" destOrd="0" presId="urn:microsoft.com/office/officeart/2005/8/layout/vList2"/>
    <dgm:cxn modelId="{844BBD76-CCE2-4810-8D47-E41E706134B8}" type="presOf" srcId="{85D1F659-9C6D-4CA2-8C34-0DFF787893CD}" destId="{CFCC1700-1C3A-C54A-A1C9-E2C5469B3D1A}" srcOrd="0" destOrd="6" presId="urn:microsoft.com/office/officeart/2005/8/layout/vList2"/>
    <dgm:cxn modelId="{5E8BA778-7B9E-EC45-B9FF-83212DA746C0}" type="presOf" srcId="{21D1D6FF-DC92-D84B-AF0F-B84DF686566D}" destId="{CFCC1700-1C3A-C54A-A1C9-E2C5469B3D1A}" srcOrd="0" destOrd="4" presId="urn:microsoft.com/office/officeart/2005/8/layout/vList2"/>
    <dgm:cxn modelId="{4471667A-5B02-D840-8A23-AC2A7ADF190B}" srcId="{293BBE71-D534-8748-9FD0-488B1AB9C6DF}" destId="{21D1D6FF-DC92-D84B-AF0F-B84DF686566D}" srcOrd="4" destOrd="0" parTransId="{D8B3C2E2-B2B5-F841-A7A8-86B6629EB29A}" sibTransId="{1C046DDD-CDB8-D140-B0A8-D6C4391ED258}"/>
    <dgm:cxn modelId="{558D168A-0C70-5B46-BA29-BE5B345E29D1}" type="presOf" srcId="{C0045662-F522-7849-A471-D9A653966169}" destId="{58720E10-98AE-A245-8831-94E15551E120}" srcOrd="0" destOrd="0" presId="urn:microsoft.com/office/officeart/2005/8/layout/vList2"/>
    <dgm:cxn modelId="{A8A8148B-CFC9-194F-AD45-D94585DB6286}" srcId="{293BBE71-D534-8748-9FD0-488B1AB9C6DF}" destId="{DC78DF6B-FE68-B542-9112-967DFDD2E060}" srcOrd="0" destOrd="0" parTransId="{9DE7E441-D28F-2440-9A10-74BEF798A265}" sibTransId="{5B563953-BABB-E442-B5B6-61FA1238DA89}"/>
    <dgm:cxn modelId="{8D1E788F-C64E-42AC-9CA4-43FCF648BB90}" srcId="{A967F7EC-8C0D-40CE-915F-D6F2D6FEA3D6}" destId="{F0D3C0FA-3263-4901-A32A-88767DB598BF}" srcOrd="0" destOrd="0" parTransId="{E66843CE-6122-4852-813B-FC3537C21543}" sibTransId="{D0AC95A1-8DC0-4260-A92D-E6B753D30736}"/>
    <dgm:cxn modelId="{662F97A0-52B5-4763-A1B0-D6317F584979}" type="presOf" srcId="{A967F7EC-8C0D-40CE-915F-D6F2D6FEA3D6}" destId="{CFCC1700-1C3A-C54A-A1C9-E2C5469B3D1A}" srcOrd="0" destOrd="7" presId="urn:microsoft.com/office/officeart/2005/8/layout/vList2"/>
    <dgm:cxn modelId="{976581AA-9EBD-4ED8-8C7F-272EE590240F}" type="presOf" srcId="{7A0FF8FD-4B67-41E8-85FB-5707945A6606}" destId="{CFCC1700-1C3A-C54A-A1C9-E2C5469B3D1A}" srcOrd="0" destOrd="3" presId="urn:microsoft.com/office/officeart/2005/8/layout/vList2"/>
    <dgm:cxn modelId="{16AE39C1-D5D1-AE43-9033-3D80CA406143}" srcId="{293BBE71-D534-8748-9FD0-488B1AB9C6DF}" destId="{7290D720-CA44-4849-A701-CD76653364E9}" srcOrd="5" destOrd="0" parTransId="{A628DCC3-F1CD-3749-8A99-DFB5C736694B}" sibTransId="{6EF1FD9F-D61A-BA43-8478-F9A20E050EBE}"/>
    <dgm:cxn modelId="{FAB43CC2-E72C-42A8-ADBB-D7EE9563CAD7}" srcId="{293BBE71-D534-8748-9FD0-488B1AB9C6DF}" destId="{7A0FF8FD-4B67-41E8-85FB-5707945A6606}" srcOrd="3" destOrd="0" parTransId="{4E571426-6656-474A-804A-EDF99F0EBBDC}" sibTransId="{93EF325A-D21D-4EBD-A774-C596DACBE0EE}"/>
    <dgm:cxn modelId="{2CEE59CD-C4C9-7144-82C7-30BB5B43E519}" type="presOf" srcId="{293BBE71-D534-8748-9FD0-488B1AB9C6DF}" destId="{935827AA-18CC-7649-9A72-D9AC3E5CC3B5}" srcOrd="0" destOrd="0" presId="urn:microsoft.com/office/officeart/2005/8/layout/vList2"/>
    <dgm:cxn modelId="{9F7596E1-3C13-4B13-A52B-66412BBC358D}" srcId="{293BBE71-D534-8748-9FD0-488B1AB9C6DF}" destId="{418D1684-6B47-4013-BCAF-B9958E3C6C9F}" srcOrd="8" destOrd="0" parTransId="{20E6C500-299C-41DC-B70B-296CC24C24F8}" sibTransId="{6C61F56C-7024-49D2-BBD9-F454AAF93A42}"/>
    <dgm:cxn modelId="{1E8F88FF-ECB8-B745-9EE2-D70C8A93C465}" type="presOf" srcId="{D3A0E25D-F334-9147-9D7C-41397C2ECC9F}" destId="{CFCC1700-1C3A-C54A-A1C9-E2C5469B3D1A}" srcOrd="0" destOrd="2" presId="urn:microsoft.com/office/officeart/2005/8/layout/vList2"/>
    <dgm:cxn modelId="{09496912-8054-9A4F-A494-219ECACD8184}" type="presParOf" srcId="{58720E10-98AE-A245-8831-94E15551E120}" destId="{935827AA-18CC-7649-9A72-D9AC3E5CC3B5}" srcOrd="0" destOrd="0" presId="urn:microsoft.com/office/officeart/2005/8/layout/vList2"/>
    <dgm:cxn modelId="{EBD66B51-83BF-C743-8F92-97AFA7DD8819}" type="presParOf" srcId="{58720E10-98AE-A245-8831-94E15551E120}" destId="{CFCC1700-1C3A-C54A-A1C9-E2C5469B3D1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637AE7-0639-D748-9332-9707FBF2CC5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F9561D2E-2AFF-C34D-A83C-097A2C110DE8}">
      <dgm:prSet custT="1"/>
      <dgm:spPr/>
      <dgm:t>
        <a:bodyPr/>
        <a:lstStyle/>
        <a:p>
          <a:r>
            <a:rPr lang="es-CL" sz="1600" dirty="0"/>
            <a:t>En posición supina, traccionar las EESS.  En el niño hipotónico, los brazos se extienden completamente y la cabeza cae pasivamente hacia atrás.</a:t>
          </a:r>
        </a:p>
      </dgm:t>
    </dgm:pt>
    <dgm:pt modelId="{130C594B-2E2D-E240-8F85-C877F19096AC}" type="parTrans" cxnId="{00C3BC1E-1214-BC41-AAAE-61B22E80AC27}">
      <dgm:prSet/>
      <dgm:spPr/>
      <dgm:t>
        <a:bodyPr/>
        <a:lstStyle/>
        <a:p>
          <a:endParaRPr lang="es-ES"/>
        </a:p>
      </dgm:t>
    </dgm:pt>
    <dgm:pt modelId="{09F9789E-FB3A-D449-AA42-75EF56FDD267}" type="sibTrans" cxnId="{00C3BC1E-1214-BC41-AAAE-61B22E80AC27}">
      <dgm:prSet/>
      <dgm:spPr/>
      <dgm:t>
        <a:bodyPr/>
        <a:lstStyle/>
        <a:p>
          <a:endParaRPr lang="es-ES"/>
        </a:p>
      </dgm:t>
    </dgm:pt>
    <dgm:pt modelId="{41B817C9-120F-B24E-92D7-4AEFCC7BA2CE}">
      <dgm:prSet custT="1"/>
      <dgm:spPr/>
      <dgm:t>
        <a:bodyPr/>
        <a:lstStyle/>
        <a:p>
          <a:r>
            <a:rPr lang="es-CL" sz="3200" dirty="0"/>
            <a:t>Tracción</a:t>
          </a:r>
          <a:endParaRPr lang="es-CL" sz="4400" dirty="0"/>
        </a:p>
      </dgm:t>
    </dgm:pt>
    <dgm:pt modelId="{EE4CD8DF-E8E5-3346-A01D-1CC97BB9DC04}" type="sibTrans" cxnId="{6A73D7DB-C6D9-DB4D-B1CA-516EB3430F2E}">
      <dgm:prSet/>
      <dgm:spPr/>
      <dgm:t>
        <a:bodyPr/>
        <a:lstStyle/>
        <a:p>
          <a:endParaRPr lang="es-ES"/>
        </a:p>
      </dgm:t>
    </dgm:pt>
    <dgm:pt modelId="{92352C46-CE8A-404E-9DD4-C0233B9F22DE}" type="parTrans" cxnId="{6A73D7DB-C6D9-DB4D-B1CA-516EB3430F2E}">
      <dgm:prSet/>
      <dgm:spPr/>
      <dgm:t>
        <a:bodyPr/>
        <a:lstStyle/>
        <a:p>
          <a:endParaRPr lang="es-ES"/>
        </a:p>
      </dgm:t>
    </dgm:pt>
    <dgm:pt modelId="{231F5754-01AA-DD45-9C85-7EE817229F39}" type="pres">
      <dgm:prSet presAssocID="{BF637AE7-0639-D748-9332-9707FBF2CC51}" presName="Name0" presStyleCnt="0">
        <dgm:presLayoutVars>
          <dgm:dir/>
          <dgm:animLvl val="lvl"/>
          <dgm:resizeHandles val="exact"/>
        </dgm:presLayoutVars>
      </dgm:prSet>
      <dgm:spPr/>
    </dgm:pt>
    <dgm:pt modelId="{BEF5CE5E-2206-3F4E-8A26-C4C3A3DAA34A}" type="pres">
      <dgm:prSet presAssocID="{41B817C9-120F-B24E-92D7-4AEFCC7BA2CE}" presName="linNode" presStyleCnt="0"/>
      <dgm:spPr/>
    </dgm:pt>
    <dgm:pt modelId="{7FA6732A-4D0A-D643-A682-C1FD2C07360A}" type="pres">
      <dgm:prSet presAssocID="{41B817C9-120F-B24E-92D7-4AEFCC7BA2CE}" presName="parentText" presStyleLbl="node1" presStyleIdx="0" presStyleCnt="1">
        <dgm:presLayoutVars>
          <dgm:chMax val="1"/>
          <dgm:bulletEnabled val="1"/>
        </dgm:presLayoutVars>
      </dgm:prSet>
      <dgm:spPr/>
    </dgm:pt>
    <dgm:pt modelId="{38B3DE7F-290B-5E4E-93A3-0F2675C4A78F}" type="pres">
      <dgm:prSet presAssocID="{41B817C9-120F-B24E-92D7-4AEFCC7BA2CE}" presName="descendantText" presStyleLbl="alignAccFollowNode1" presStyleIdx="0" presStyleCnt="1">
        <dgm:presLayoutVars>
          <dgm:bulletEnabled val="1"/>
        </dgm:presLayoutVars>
      </dgm:prSet>
      <dgm:spPr/>
    </dgm:pt>
  </dgm:ptLst>
  <dgm:cxnLst>
    <dgm:cxn modelId="{00C3BC1E-1214-BC41-AAAE-61B22E80AC27}" srcId="{41B817C9-120F-B24E-92D7-4AEFCC7BA2CE}" destId="{F9561D2E-2AFF-C34D-A83C-097A2C110DE8}" srcOrd="0" destOrd="0" parTransId="{130C594B-2E2D-E240-8F85-C877F19096AC}" sibTransId="{09F9789E-FB3A-D449-AA42-75EF56FDD267}"/>
    <dgm:cxn modelId="{07067C50-C3FB-A04C-A7FC-D8722CD8D71C}" type="presOf" srcId="{BF637AE7-0639-D748-9332-9707FBF2CC51}" destId="{231F5754-01AA-DD45-9C85-7EE817229F39}" srcOrd="0" destOrd="0" presId="urn:microsoft.com/office/officeart/2005/8/layout/vList5"/>
    <dgm:cxn modelId="{6BAFB352-7EAC-6046-8B86-F038A7CE39A0}" type="presOf" srcId="{F9561D2E-2AFF-C34D-A83C-097A2C110DE8}" destId="{38B3DE7F-290B-5E4E-93A3-0F2675C4A78F}" srcOrd="0" destOrd="0" presId="urn:microsoft.com/office/officeart/2005/8/layout/vList5"/>
    <dgm:cxn modelId="{A912E08C-9973-6C44-B284-34434829D0E7}" type="presOf" srcId="{41B817C9-120F-B24E-92D7-4AEFCC7BA2CE}" destId="{7FA6732A-4D0A-D643-A682-C1FD2C07360A}" srcOrd="0" destOrd="0" presId="urn:microsoft.com/office/officeart/2005/8/layout/vList5"/>
    <dgm:cxn modelId="{6A73D7DB-C6D9-DB4D-B1CA-516EB3430F2E}" srcId="{BF637AE7-0639-D748-9332-9707FBF2CC51}" destId="{41B817C9-120F-B24E-92D7-4AEFCC7BA2CE}" srcOrd="0" destOrd="0" parTransId="{92352C46-CE8A-404E-9DD4-C0233B9F22DE}" sibTransId="{EE4CD8DF-E8E5-3346-A01D-1CC97BB9DC04}"/>
    <dgm:cxn modelId="{0FA02F9F-DCCD-B942-A463-B240AE79F616}" type="presParOf" srcId="{231F5754-01AA-DD45-9C85-7EE817229F39}" destId="{BEF5CE5E-2206-3F4E-8A26-C4C3A3DAA34A}" srcOrd="0" destOrd="0" presId="urn:microsoft.com/office/officeart/2005/8/layout/vList5"/>
    <dgm:cxn modelId="{0D56A437-4C58-614C-ABE6-2E0DE1DA3B3B}" type="presParOf" srcId="{BEF5CE5E-2206-3F4E-8A26-C4C3A3DAA34A}" destId="{7FA6732A-4D0A-D643-A682-C1FD2C07360A}" srcOrd="0" destOrd="0" presId="urn:microsoft.com/office/officeart/2005/8/layout/vList5"/>
    <dgm:cxn modelId="{40B32812-AFC0-DD43-84A8-EC6D25FDC8A8}" type="presParOf" srcId="{BEF5CE5E-2206-3F4E-8A26-C4C3A3DAA34A}" destId="{38B3DE7F-290B-5E4E-93A3-0F2675C4A78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EFA149-E001-1D41-92A0-B8FD0C7DE85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B00171A-E916-2343-933D-BB1047DE951A}">
      <dgm:prSet custT="1"/>
      <dgm:spPr/>
      <dgm:t>
        <a:bodyPr/>
        <a:lstStyle/>
        <a:p>
          <a:r>
            <a:rPr lang="es-CL" sz="2400" dirty="0"/>
            <a:t>Suspensión vertical</a:t>
          </a:r>
        </a:p>
      </dgm:t>
    </dgm:pt>
    <dgm:pt modelId="{EE1D599F-C5C0-4F47-84F5-6735A85968C5}" type="parTrans" cxnId="{2CDFFCD6-BA85-D849-A682-A89B74ABC9DC}">
      <dgm:prSet/>
      <dgm:spPr/>
      <dgm:t>
        <a:bodyPr/>
        <a:lstStyle/>
        <a:p>
          <a:endParaRPr lang="es-ES"/>
        </a:p>
      </dgm:t>
    </dgm:pt>
    <dgm:pt modelId="{3D6D0B35-63EA-3D41-A271-012108D099FD}" type="sibTrans" cxnId="{2CDFFCD6-BA85-D849-A682-A89B74ABC9DC}">
      <dgm:prSet/>
      <dgm:spPr/>
      <dgm:t>
        <a:bodyPr/>
        <a:lstStyle/>
        <a:p>
          <a:endParaRPr lang="es-ES"/>
        </a:p>
      </dgm:t>
    </dgm:pt>
    <dgm:pt modelId="{CEC0A2E4-0548-2647-80B3-1ABEAC6FEFD6}">
      <dgm:prSet custT="1"/>
      <dgm:spPr/>
      <dgm:t>
        <a:bodyPr/>
        <a:lstStyle/>
        <a:p>
          <a:r>
            <a:rPr lang="es-CL" sz="2000" dirty="0"/>
            <a:t>El paciente tiende a escurrirse entre las manos del examinador</a:t>
          </a:r>
        </a:p>
      </dgm:t>
    </dgm:pt>
    <dgm:pt modelId="{3B26499F-C453-6D4A-BC8C-CEAF3479CE97}" type="parTrans" cxnId="{D2907170-E03F-8446-AD79-C38BCFF50AC2}">
      <dgm:prSet/>
      <dgm:spPr/>
      <dgm:t>
        <a:bodyPr/>
        <a:lstStyle/>
        <a:p>
          <a:endParaRPr lang="es-ES"/>
        </a:p>
      </dgm:t>
    </dgm:pt>
    <dgm:pt modelId="{78834D32-9D78-8744-8F40-8FFB9787455D}" type="sibTrans" cxnId="{D2907170-E03F-8446-AD79-C38BCFF50AC2}">
      <dgm:prSet/>
      <dgm:spPr/>
      <dgm:t>
        <a:bodyPr/>
        <a:lstStyle/>
        <a:p>
          <a:endParaRPr lang="es-ES"/>
        </a:p>
      </dgm:t>
    </dgm:pt>
    <dgm:pt modelId="{DC54CEC2-A4D1-4153-B881-E6B10A7CB515}">
      <dgm:prSet custT="1"/>
      <dgm:spPr/>
      <dgm:t>
        <a:bodyPr/>
        <a:lstStyle/>
        <a:p>
          <a:r>
            <a:rPr lang="es-CL" sz="2000" dirty="0"/>
            <a:t>Refleja hipotonía de cintura escapular</a:t>
          </a:r>
        </a:p>
      </dgm:t>
    </dgm:pt>
    <dgm:pt modelId="{9B8E29D4-8125-42F1-8B86-22D18CE65814}" type="parTrans" cxnId="{B130C2CB-20BE-41AE-ABE9-0F37153863DF}">
      <dgm:prSet/>
      <dgm:spPr/>
      <dgm:t>
        <a:bodyPr/>
        <a:lstStyle/>
        <a:p>
          <a:endParaRPr lang="es-CL"/>
        </a:p>
      </dgm:t>
    </dgm:pt>
    <dgm:pt modelId="{FC726C6F-46CE-4996-945C-57361AE3DEA4}" type="sibTrans" cxnId="{B130C2CB-20BE-41AE-ABE9-0F37153863DF}">
      <dgm:prSet/>
      <dgm:spPr/>
      <dgm:t>
        <a:bodyPr/>
        <a:lstStyle/>
        <a:p>
          <a:endParaRPr lang="es-CL"/>
        </a:p>
      </dgm:t>
    </dgm:pt>
    <dgm:pt modelId="{58E9CF84-E4E8-B244-A3F8-1F619ADBD431}" type="pres">
      <dgm:prSet presAssocID="{D5EFA149-E001-1D41-92A0-B8FD0C7DE859}" presName="Name0" presStyleCnt="0">
        <dgm:presLayoutVars>
          <dgm:dir/>
          <dgm:animLvl val="lvl"/>
          <dgm:resizeHandles val="exact"/>
        </dgm:presLayoutVars>
      </dgm:prSet>
      <dgm:spPr/>
    </dgm:pt>
    <dgm:pt modelId="{97D3A57D-0AF9-E14D-871E-60AD81E483F8}" type="pres">
      <dgm:prSet presAssocID="{7B00171A-E916-2343-933D-BB1047DE951A}" presName="linNode" presStyleCnt="0"/>
      <dgm:spPr/>
    </dgm:pt>
    <dgm:pt modelId="{3A26071A-ECB2-E449-AD85-C547DA93894C}" type="pres">
      <dgm:prSet presAssocID="{7B00171A-E916-2343-933D-BB1047DE951A}" presName="parentText" presStyleLbl="node1" presStyleIdx="0" presStyleCnt="1">
        <dgm:presLayoutVars>
          <dgm:chMax val="1"/>
          <dgm:bulletEnabled val="1"/>
        </dgm:presLayoutVars>
      </dgm:prSet>
      <dgm:spPr/>
    </dgm:pt>
    <dgm:pt modelId="{3D6BA816-CD99-8C49-BEBA-75305BCB7407}" type="pres">
      <dgm:prSet presAssocID="{7B00171A-E916-2343-933D-BB1047DE951A}" presName="descendantText" presStyleLbl="alignAccFollowNode1" presStyleIdx="0" presStyleCnt="1">
        <dgm:presLayoutVars>
          <dgm:bulletEnabled val="1"/>
        </dgm:presLayoutVars>
      </dgm:prSet>
      <dgm:spPr/>
    </dgm:pt>
  </dgm:ptLst>
  <dgm:cxnLst>
    <dgm:cxn modelId="{79B50938-5B1D-46F5-86FC-7DEFB4DFFCC5}" type="presOf" srcId="{DC54CEC2-A4D1-4153-B881-E6B10A7CB515}" destId="{3D6BA816-CD99-8C49-BEBA-75305BCB7407}" srcOrd="0" destOrd="1" presId="urn:microsoft.com/office/officeart/2005/8/layout/vList5"/>
    <dgm:cxn modelId="{93036046-41AA-C446-84EC-BDF5887942D3}" type="presOf" srcId="{CEC0A2E4-0548-2647-80B3-1ABEAC6FEFD6}" destId="{3D6BA816-CD99-8C49-BEBA-75305BCB7407}" srcOrd="0" destOrd="0" presId="urn:microsoft.com/office/officeart/2005/8/layout/vList5"/>
    <dgm:cxn modelId="{D2907170-E03F-8446-AD79-C38BCFF50AC2}" srcId="{7B00171A-E916-2343-933D-BB1047DE951A}" destId="{CEC0A2E4-0548-2647-80B3-1ABEAC6FEFD6}" srcOrd="0" destOrd="0" parTransId="{3B26499F-C453-6D4A-BC8C-CEAF3479CE97}" sibTransId="{78834D32-9D78-8744-8F40-8FFB9787455D}"/>
    <dgm:cxn modelId="{80D1F388-6EDD-8F4C-8DE7-F61C5334B84B}" type="presOf" srcId="{7B00171A-E916-2343-933D-BB1047DE951A}" destId="{3A26071A-ECB2-E449-AD85-C547DA93894C}" srcOrd="0" destOrd="0" presId="urn:microsoft.com/office/officeart/2005/8/layout/vList5"/>
    <dgm:cxn modelId="{047D9A9B-E711-FF41-806E-BA3F48AFFE8D}" type="presOf" srcId="{D5EFA149-E001-1D41-92A0-B8FD0C7DE859}" destId="{58E9CF84-E4E8-B244-A3F8-1F619ADBD431}" srcOrd="0" destOrd="0" presId="urn:microsoft.com/office/officeart/2005/8/layout/vList5"/>
    <dgm:cxn modelId="{B130C2CB-20BE-41AE-ABE9-0F37153863DF}" srcId="{7B00171A-E916-2343-933D-BB1047DE951A}" destId="{DC54CEC2-A4D1-4153-B881-E6B10A7CB515}" srcOrd="1" destOrd="0" parTransId="{9B8E29D4-8125-42F1-8B86-22D18CE65814}" sibTransId="{FC726C6F-46CE-4996-945C-57361AE3DEA4}"/>
    <dgm:cxn modelId="{2CDFFCD6-BA85-D849-A682-A89B74ABC9DC}" srcId="{D5EFA149-E001-1D41-92A0-B8FD0C7DE859}" destId="{7B00171A-E916-2343-933D-BB1047DE951A}" srcOrd="0" destOrd="0" parTransId="{EE1D599F-C5C0-4F47-84F5-6735A85968C5}" sibTransId="{3D6D0B35-63EA-3D41-A271-012108D099FD}"/>
    <dgm:cxn modelId="{6709A248-B0F8-6643-8927-B0FB20D128D8}" type="presParOf" srcId="{58E9CF84-E4E8-B244-A3F8-1F619ADBD431}" destId="{97D3A57D-0AF9-E14D-871E-60AD81E483F8}" srcOrd="0" destOrd="0" presId="urn:microsoft.com/office/officeart/2005/8/layout/vList5"/>
    <dgm:cxn modelId="{9B78E5F4-0E9F-C84E-8580-97A69CB702B3}" type="presParOf" srcId="{97D3A57D-0AF9-E14D-871E-60AD81E483F8}" destId="{3A26071A-ECB2-E449-AD85-C547DA93894C}" srcOrd="0" destOrd="0" presId="urn:microsoft.com/office/officeart/2005/8/layout/vList5"/>
    <dgm:cxn modelId="{F861E2B9-ED48-6342-8EC2-3CF247B50B99}" type="presParOf" srcId="{97D3A57D-0AF9-E14D-871E-60AD81E483F8}" destId="{3D6BA816-CD99-8C49-BEBA-75305BCB740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02D69-906F-4341-ACE5-895A622DB715}">
      <dsp:nvSpPr>
        <dsp:cNvPr id="0" name=""/>
        <dsp:cNvSpPr/>
      </dsp:nvSpPr>
      <dsp:spPr>
        <a:xfrm>
          <a:off x="0" y="0"/>
          <a:ext cx="7680961" cy="714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L" sz="3600" kern="1200" dirty="0"/>
            <a:t>Tono muscular </a:t>
          </a:r>
        </a:p>
      </dsp:txBody>
      <dsp:txXfrm>
        <a:off x="34880" y="34880"/>
        <a:ext cx="7611201" cy="644766"/>
      </dsp:txXfrm>
    </dsp:sp>
    <dsp:sp modelId="{03F08F56-BCBC-474B-95F3-08EFB056D859}">
      <dsp:nvSpPr>
        <dsp:cNvPr id="0" name=""/>
        <dsp:cNvSpPr/>
      </dsp:nvSpPr>
      <dsp:spPr>
        <a:xfrm>
          <a:off x="0" y="715977"/>
          <a:ext cx="7680961" cy="3443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71"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Se define como la </a:t>
          </a:r>
          <a:r>
            <a:rPr lang="es-CL" sz="2400" b="1" kern="1200" dirty="0">
              <a:solidFill>
                <a:srgbClr val="7030A0"/>
              </a:solidFill>
            </a:rPr>
            <a:t>resistencia de un músculo </a:t>
          </a:r>
          <a:r>
            <a:rPr lang="es-CL" sz="2400" kern="1200" dirty="0"/>
            <a:t>al </a:t>
          </a:r>
          <a:r>
            <a:rPr lang="es-CL" sz="2400" b="1" kern="1200" dirty="0">
              <a:solidFill>
                <a:srgbClr val="7030A0"/>
              </a:solidFill>
            </a:rPr>
            <a:t>estiramiento pasivo</a:t>
          </a:r>
        </a:p>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Determina el </a:t>
          </a:r>
          <a:r>
            <a:rPr lang="es-CL" sz="2400" b="1" kern="1200" dirty="0">
              <a:solidFill>
                <a:srgbClr val="7030A0"/>
              </a:solidFill>
            </a:rPr>
            <a:t>rango de movilidad pasiva </a:t>
          </a:r>
          <a:r>
            <a:rPr lang="es-CL" sz="2400" kern="1200" dirty="0"/>
            <a:t>de una articulación, que también depende de la extensibilidad articular dada por los tendones y la cápsula articular</a:t>
          </a:r>
        </a:p>
      </dsp:txBody>
      <dsp:txXfrm>
        <a:off x="0" y="715977"/>
        <a:ext cx="7680961" cy="34431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A816-CD99-8C49-BEBA-75305BCB7407}">
      <dsp:nvSpPr>
        <dsp:cNvPr id="0" name=""/>
        <dsp:cNvSpPr/>
      </dsp:nvSpPr>
      <dsp:spPr>
        <a:xfrm rot="5400000">
          <a:off x="4657683" y="-1750504"/>
          <a:ext cx="1130739" cy="491581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CL" sz="2000" kern="1200" dirty="0"/>
            <a:t>En decúbito ventral sostenido a nivel abdominal, caída de cabeza y extremidades en forma de U invertida</a:t>
          </a:r>
        </a:p>
      </dsp:txBody>
      <dsp:txXfrm rot="-5400000">
        <a:off x="2765146" y="197231"/>
        <a:ext cx="4860616" cy="1020343"/>
      </dsp:txXfrm>
    </dsp:sp>
    <dsp:sp modelId="{3A26071A-ECB2-E449-AD85-C547DA93894C}">
      <dsp:nvSpPr>
        <dsp:cNvPr id="0" name=""/>
        <dsp:cNvSpPr/>
      </dsp:nvSpPr>
      <dsp:spPr>
        <a:xfrm>
          <a:off x="0" y="690"/>
          <a:ext cx="2765145" cy="1413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L" sz="2400" kern="1200" dirty="0"/>
            <a:t>Suspensión horizontal</a:t>
          </a:r>
        </a:p>
      </dsp:txBody>
      <dsp:txXfrm>
        <a:off x="68998" y="69688"/>
        <a:ext cx="2627149" cy="12754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A816-CD99-8C49-BEBA-75305BCB7407}">
      <dsp:nvSpPr>
        <dsp:cNvPr id="0" name=""/>
        <dsp:cNvSpPr/>
      </dsp:nvSpPr>
      <dsp:spPr>
        <a:xfrm rot="5400000">
          <a:off x="4657683" y="-1750504"/>
          <a:ext cx="1130739" cy="491581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CL" sz="2000" kern="1200" dirty="0"/>
            <a:t>El miembro superior del lactante hipotónico al envolver el tórax cruza la línea media</a:t>
          </a:r>
        </a:p>
      </dsp:txBody>
      <dsp:txXfrm rot="-5400000">
        <a:off x="2765146" y="197231"/>
        <a:ext cx="4860616" cy="1020343"/>
      </dsp:txXfrm>
    </dsp:sp>
    <dsp:sp modelId="{3A26071A-ECB2-E449-AD85-C547DA93894C}">
      <dsp:nvSpPr>
        <dsp:cNvPr id="0" name=""/>
        <dsp:cNvSpPr/>
      </dsp:nvSpPr>
      <dsp:spPr>
        <a:xfrm>
          <a:off x="0" y="690"/>
          <a:ext cx="2765145" cy="14134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L" sz="2400" kern="1200" dirty="0"/>
            <a:t>Signo de la bufanda</a:t>
          </a:r>
        </a:p>
      </dsp:txBody>
      <dsp:txXfrm>
        <a:off x="68998" y="69688"/>
        <a:ext cx="2627149" cy="12754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A816-CD99-8C49-BEBA-75305BCB7407}">
      <dsp:nvSpPr>
        <dsp:cNvPr id="0" name=""/>
        <dsp:cNvSpPr/>
      </dsp:nvSpPr>
      <dsp:spPr>
        <a:xfrm rot="5400000">
          <a:off x="4808352" y="-1939025"/>
          <a:ext cx="829400" cy="491581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CL" sz="2000" kern="1200" dirty="0"/>
            <a:t>El pie de un lado puede alcanzar la oreja del lado opuesto</a:t>
          </a:r>
        </a:p>
      </dsp:txBody>
      <dsp:txXfrm rot="-5400000">
        <a:off x="2765145" y="144670"/>
        <a:ext cx="4875326" cy="748424"/>
      </dsp:txXfrm>
    </dsp:sp>
    <dsp:sp modelId="{3A26071A-ECB2-E449-AD85-C547DA93894C}">
      <dsp:nvSpPr>
        <dsp:cNvPr id="0" name=""/>
        <dsp:cNvSpPr/>
      </dsp:nvSpPr>
      <dsp:spPr>
        <a:xfrm>
          <a:off x="0" y="506"/>
          <a:ext cx="2765145" cy="10367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L" sz="2400" kern="1200" dirty="0"/>
            <a:t>Talón - oreja</a:t>
          </a:r>
        </a:p>
      </dsp:txBody>
      <dsp:txXfrm>
        <a:off x="50610" y="51116"/>
        <a:ext cx="2663925" cy="9355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978E6-1FEC-8140-916F-1B5E7B250D78}">
      <dsp:nvSpPr>
        <dsp:cNvPr id="0" name=""/>
        <dsp:cNvSpPr/>
      </dsp:nvSpPr>
      <dsp:spPr>
        <a:xfrm>
          <a:off x="0" y="312711"/>
          <a:ext cx="7903029" cy="14552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3363" tIns="291592" rIns="613363" bIns="99568" numCol="1" spcCol="1270" anchor="t" anchorCtr="0">
          <a:noAutofit/>
        </a:bodyPr>
        <a:lstStyle/>
        <a:p>
          <a:pPr marL="114300" lvl="1" indent="-114300" algn="l" defTabSz="622300">
            <a:lnSpc>
              <a:spcPct val="90000"/>
            </a:lnSpc>
            <a:spcBef>
              <a:spcPct val="0"/>
            </a:spcBef>
            <a:spcAft>
              <a:spcPct val="15000"/>
            </a:spcAft>
            <a:buChar char="•"/>
          </a:pPr>
          <a:r>
            <a:rPr lang="es-CL" sz="1400" kern="1200" dirty="0"/>
            <a:t>Nivel de alerta y reactividad</a:t>
          </a:r>
        </a:p>
        <a:p>
          <a:pPr marL="114300" lvl="1" indent="-114300" algn="l" defTabSz="622300">
            <a:lnSpc>
              <a:spcPct val="90000"/>
            </a:lnSpc>
            <a:spcBef>
              <a:spcPct val="0"/>
            </a:spcBef>
            <a:spcAft>
              <a:spcPct val="15000"/>
            </a:spcAft>
            <a:buChar char="•"/>
          </a:pPr>
          <a:r>
            <a:rPr lang="es-CL" sz="1400" kern="1200" dirty="0"/>
            <a:t>Fuerza y trofismo muscular</a:t>
          </a:r>
        </a:p>
        <a:p>
          <a:pPr marL="114300" lvl="1" indent="-114300" algn="l" defTabSz="622300">
            <a:lnSpc>
              <a:spcPct val="90000"/>
            </a:lnSpc>
            <a:spcBef>
              <a:spcPct val="0"/>
            </a:spcBef>
            <a:spcAft>
              <a:spcPct val="15000"/>
            </a:spcAft>
            <a:buChar char="•"/>
          </a:pPr>
          <a:r>
            <a:rPr lang="es-CL" sz="1400" kern="1200" dirty="0"/>
            <a:t>Tono muscular</a:t>
          </a:r>
        </a:p>
        <a:p>
          <a:pPr marL="114300" lvl="1" indent="-114300" algn="l" defTabSz="622300">
            <a:lnSpc>
              <a:spcPct val="90000"/>
            </a:lnSpc>
            <a:spcBef>
              <a:spcPct val="0"/>
            </a:spcBef>
            <a:spcAft>
              <a:spcPct val="15000"/>
            </a:spcAft>
            <a:buChar char="•"/>
          </a:pPr>
          <a:r>
            <a:rPr lang="es-CL" sz="1400" kern="1200" dirty="0"/>
            <a:t>Reflejos osteotendíneos</a:t>
          </a:r>
        </a:p>
        <a:p>
          <a:pPr marL="114300" lvl="1" indent="-114300" algn="l" defTabSz="622300">
            <a:lnSpc>
              <a:spcPct val="90000"/>
            </a:lnSpc>
            <a:spcBef>
              <a:spcPct val="0"/>
            </a:spcBef>
            <a:spcAft>
              <a:spcPct val="15000"/>
            </a:spcAft>
            <a:buChar char="•"/>
          </a:pPr>
          <a:r>
            <a:rPr lang="es-CL" sz="1400" kern="1200" dirty="0"/>
            <a:t>Anormalidades sensitivas</a:t>
          </a:r>
        </a:p>
      </dsp:txBody>
      <dsp:txXfrm>
        <a:off x="0" y="312711"/>
        <a:ext cx="7903029" cy="1455299"/>
      </dsp:txXfrm>
    </dsp:sp>
    <dsp:sp modelId="{93017A77-A41F-7341-A99A-CBBE26E0B946}">
      <dsp:nvSpPr>
        <dsp:cNvPr id="0" name=""/>
        <dsp:cNvSpPr/>
      </dsp:nvSpPr>
      <dsp:spPr>
        <a:xfrm>
          <a:off x="395151" y="106071"/>
          <a:ext cx="5532120"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101" tIns="0" rIns="209101" bIns="0" numCol="1" spcCol="1270" anchor="ctr" anchorCtr="0">
          <a:noAutofit/>
        </a:bodyPr>
        <a:lstStyle/>
        <a:p>
          <a:pPr marL="0" lvl="0" indent="0" algn="l" defTabSz="622300">
            <a:lnSpc>
              <a:spcPct val="90000"/>
            </a:lnSpc>
            <a:spcBef>
              <a:spcPct val="0"/>
            </a:spcBef>
            <a:spcAft>
              <a:spcPct val="35000"/>
            </a:spcAft>
            <a:buNone/>
          </a:pPr>
          <a:r>
            <a:rPr lang="es-CL" sz="1400" kern="1200" dirty="0"/>
            <a:t>COMPLETO, con énfasis en:</a:t>
          </a:r>
        </a:p>
      </dsp:txBody>
      <dsp:txXfrm>
        <a:off x="415326" y="126246"/>
        <a:ext cx="5491770" cy="372930"/>
      </dsp:txXfrm>
    </dsp:sp>
    <dsp:sp modelId="{6BD5B9FB-97D2-514A-99DC-A10F416E60C5}">
      <dsp:nvSpPr>
        <dsp:cNvPr id="0" name=""/>
        <dsp:cNvSpPr/>
      </dsp:nvSpPr>
      <dsp:spPr>
        <a:xfrm>
          <a:off x="0" y="2050251"/>
          <a:ext cx="7903029" cy="23373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3363" tIns="291592" rIns="613363" bIns="99568" numCol="1" spcCol="1270" anchor="t" anchorCtr="0">
          <a:noAutofit/>
        </a:bodyPr>
        <a:lstStyle/>
        <a:p>
          <a:pPr marL="114300" lvl="1" indent="-114300" algn="l" defTabSz="622300">
            <a:lnSpc>
              <a:spcPct val="90000"/>
            </a:lnSpc>
            <a:spcBef>
              <a:spcPct val="0"/>
            </a:spcBef>
            <a:spcAft>
              <a:spcPct val="15000"/>
            </a:spcAft>
            <a:buChar char="•"/>
          </a:pPr>
          <a:r>
            <a:rPr lang="es-CL" sz="1400" kern="1200" dirty="0"/>
            <a:t>Fosetas (signos de inmovilidad in útero)</a:t>
          </a:r>
        </a:p>
        <a:p>
          <a:pPr marL="114300" lvl="1" indent="-114300" algn="l" defTabSz="622300">
            <a:lnSpc>
              <a:spcPct val="90000"/>
            </a:lnSpc>
            <a:spcBef>
              <a:spcPct val="0"/>
            </a:spcBef>
            <a:spcAft>
              <a:spcPct val="15000"/>
            </a:spcAft>
            <a:buChar char="•"/>
          </a:pPr>
          <a:r>
            <a:rPr lang="es-CL" sz="1400" kern="1200" dirty="0"/>
            <a:t>Contracturas, pie equino/cavo/varo/bot</a:t>
          </a:r>
        </a:p>
        <a:p>
          <a:pPr marL="114300" lvl="1" indent="-114300" algn="l" defTabSz="622300">
            <a:lnSpc>
              <a:spcPct val="90000"/>
            </a:lnSpc>
            <a:spcBef>
              <a:spcPct val="0"/>
            </a:spcBef>
            <a:spcAft>
              <a:spcPct val="15000"/>
            </a:spcAft>
            <a:buChar char="•"/>
          </a:pPr>
          <a:r>
            <a:rPr lang="es-CL" sz="1400" kern="1200" dirty="0"/>
            <a:t>Alteraciones craneofaciales </a:t>
          </a:r>
        </a:p>
        <a:p>
          <a:pPr marL="114300" lvl="1" indent="-114300" algn="l" defTabSz="622300">
            <a:lnSpc>
              <a:spcPct val="90000"/>
            </a:lnSpc>
            <a:spcBef>
              <a:spcPct val="0"/>
            </a:spcBef>
            <a:spcAft>
              <a:spcPct val="15000"/>
            </a:spcAft>
            <a:buChar char="•"/>
          </a:pPr>
          <a:r>
            <a:rPr lang="es-CL" sz="1400" kern="1200" dirty="0"/>
            <a:t>Pterigium y pliegues cutáneos</a:t>
          </a:r>
        </a:p>
        <a:p>
          <a:pPr marL="114300" lvl="1" indent="-114300" algn="l" defTabSz="622300">
            <a:lnSpc>
              <a:spcPct val="90000"/>
            </a:lnSpc>
            <a:spcBef>
              <a:spcPct val="0"/>
            </a:spcBef>
            <a:spcAft>
              <a:spcPct val="15000"/>
            </a:spcAft>
            <a:buChar char="•"/>
          </a:pPr>
          <a:r>
            <a:rPr lang="es-CL" sz="1400" kern="1200" dirty="0"/>
            <a:t>Pectus excavatum/carinatum</a:t>
          </a:r>
        </a:p>
        <a:p>
          <a:pPr marL="114300" lvl="1" indent="-114300" algn="l" defTabSz="622300">
            <a:lnSpc>
              <a:spcPct val="90000"/>
            </a:lnSpc>
            <a:spcBef>
              <a:spcPct val="0"/>
            </a:spcBef>
            <a:spcAft>
              <a:spcPct val="15000"/>
            </a:spcAft>
            <a:buChar char="•"/>
          </a:pPr>
          <a:r>
            <a:rPr lang="es-CL" sz="1400" kern="1200" dirty="0"/>
            <a:t>Luxación de caderas</a:t>
          </a:r>
        </a:p>
        <a:p>
          <a:pPr marL="114300" lvl="1" indent="-114300" algn="l" defTabSz="622300">
            <a:lnSpc>
              <a:spcPct val="90000"/>
            </a:lnSpc>
            <a:spcBef>
              <a:spcPct val="0"/>
            </a:spcBef>
            <a:spcAft>
              <a:spcPct val="15000"/>
            </a:spcAft>
            <a:buChar char="•"/>
          </a:pPr>
          <a:r>
            <a:rPr lang="es-CL" sz="1400" kern="1200" dirty="0"/>
            <a:t>Escoliosis</a:t>
          </a:r>
        </a:p>
        <a:p>
          <a:pPr marL="114300" lvl="1" indent="-114300" algn="l" defTabSz="622300">
            <a:lnSpc>
              <a:spcPct val="90000"/>
            </a:lnSpc>
            <a:spcBef>
              <a:spcPct val="0"/>
            </a:spcBef>
            <a:spcAft>
              <a:spcPct val="15000"/>
            </a:spcAft>
            <a:buChar char="•"/>
          </a:pPr>
          <a:r>
            <a:rPr lang="es-CL" sz="1400" kern="1200" dirty="0"/>
            <a:t>Malformaciones</a:t>
          </a:r>
        </a:p>
        <a:p>
          <a:pPr marL="114300" lvl="1" indent="-114300" algn="l" defTabSz="622300">
            <a:lnSpc>
              <a:spcPct val="90000"/>
            </a:lnSpc>
            <a:spcBef>
              <a:spcPct val="0"/>
            </a:spcBef>
            <a:spcAft>
              <a:spcPct val="15000"/>
            </a:spcAft>
            <a:buChar char="•"/>
          </a:pPr>
          <a:r>
            <a:rPr lang="es-CL" sz="1400" kern="1200" dirty="0"/>
            <a:t>Compromiso de otros sistemas</a:t>
          </a:r>
        </a:p>
      </dsp:txBody>
      <dsp:txXfrm>
        <a:off x="0" y="2050251"/>
        <a:ext cx="7903029" cy="2337300"/>
      </dsp:txXfrm>
    </dsp:sp>
    <dsp:sp modelId="{E1839BB8-CB18-4F46-B54E-45E531A12B51}">
      <dsp:nvSpPr>
        <dsp:cNvPr id="0" name=""/>
        <dsp:cNvSpPr/>
      </dsp:nvSpPr>
      <dsp:spPr>
        <a:xfrm>
          <a:off x="395151" y="1843611"/>
          <a:ext cx="5532120"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101" tIns="0" rIns="209101" bIns="0" numCol="1" spcCol="1270" anchor="ctr" anchorCtr="0">
          <a:noAutofit/>
        </a:bodyPr>
        <a:lstStyle/>
        <a:p>
          <a:pPr marL="0" lvl="0" indent="0" algn="l" defTabSz="622300">
            <a:lnSpc>
              <a:spcPct val="90000"/>
            </a:lnSpc>
            <a:spcBef>
              <a:spcPct val="0"/>
            </a:spcBef>
            <a:spcAft>
              <a:spcPct val="35000"/>
            </a:spcAft>
            <a:buNone/>
          </a:pPr>
          <a:r>
            <a:rPr lang="es-CL" sz="1400" kern="1200" dirty="0"/>
            <a:t>Búsqueda dirigida de:</a:t>
          </a:r>
        </a:p>
      </dsp:txBody>
      <dsp:txXfrm>
        <a:off x="415326" y="1863786"/>
        <a:ext cx="5491770" cy="3729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DA6A1-2220-1A4C-A69F-1D1744DAC046}">
      <dsp:nvSpPr>
        <dsp:cNvPr id="0" name=""/>
        <dsp:cNvSpPr/>
      </dsp:nvSpPr>
      <dsp:spPr>
        <a:xfrm>
          <a:off x="0" y="114953"/>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kern="1200" dirty="0"/>
            <a:t>Evento hipóxico o isquémico antes o durante el parto, </a:t>
          </a:r>
          <a:r>
            <a:rPr lang="es-CL" sz="1500" kern="1200" dirty="0" err="1"/>
            <a:t>ej</a:t>
          </a:r>
          <a:r>
            <a:rPr lang="es-CL" sz="1500" kern="1200" dirty="0"/>
            <a:t>: desprendimiento de placenta, ruptura uterina, prolapso de cordón</a:t>
          </a:r>
        </a:p>
      </dsp:txBody>
      <dsp:txXfrm>
        <a:off x="28272" y="143225"/>
        <a:ext cx="7325533" cy="522605"/>
      </dsp:txXfrm>
    </dsp:sp>
    <dsp:sp modelId="{CA6F48D0-F424-2540-9EFC-1E03A2EBA994}">
      <dsp:nvSpPr>
        <dsp:cNvPr id="0" name=""/>
        <dsp:cNvSpPr/>
      </dsp:nvSpPr>
      <dsp:spPr>
        <a:xfrm>
          <a:off x="0" y="737303"/>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kern="1200"/>
            <a:t>Alteración del monitoreo fetal periparto o intraparto</a:t>
          </a:r>
        </a:p>
      </dsp:txBody>
      <dsp:txXfrm>
        <a:off x="28272" y="765575"/>
        <a:ext cx="7325533" cy="522605"/>
      </dsp:txXfrm>
    </dsp:sp>
    <dsp:sp modelId="{5AA9B062-4B27-F04D-9FC9-C94FB9014309}">
      <dsp:nvSpPr>
        <dsp:cNvPr id="0" name=""/>
        <dsp:cNvSpPr/>
      </dsp:nvSpPr>
      <dsp:spPr>
        <a:xfrm>
          <a:off x="0" y="1359654"/>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kern="1200"/>
            <a:t>Apgar menor a 5 a los 5 minutos</a:t>
          </a:r>
        </a:p>
      </dsp:txBody>
      <dsp:txXfrm>
        <a:off x="28272" y="1387926"/>
        <a:ext cx="7325533" cy="522605"/>
      </dsp:txXfrm>
    </dsp:sp>
    <dsp:sp modelId="{4AA0C78B-183A-2942-A8AA-C88E58E4ADE6}">
      <dsp:nvSpPr>
        <dsp:cNvPr id="0" name=""/>
        <dsp:cNvSpPr/>
      </dsp:nvSpPr>
      <dsp:spPr>
        <a:xfrm>
          <a:off x="0" y="1982004"/>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kern="1200"/>
            <a:t>pH gases de cordón menor a 7 o BE -12mmol/L</a:t>
          </a:r>
        </a:p>
      </dsp:txBody>
      <dsp:txXfrm>
        <a:off x="28272" y="2010276"/>
        <a:ext cx="7325533" cy="522605"/>
      </dsp:txXfrm>
    </dsp:sp>
    <dsp:sp modelId="{49CA22AE-B40F-FB4D-8C70-F827ED58996D}">
      <dsp:nvSpPr>
        <dsp:cNvPr id="0" name=""/>
        <dsp:cNvSpPr/>
      </dsp:nvSpPr>
      <dsp:spPr>
        <a:xfrm>
          <a:off x="0" y="2604354"/>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b="1" kern="1200"/>
            <a:t>Encefalopatía neonatal</a:t>
          </a:r>
        </a:p>
      </dsp:txBody>
      <dsp:txXfrm>
        <a:off x="28272" y="2632626"/>
        <a:ext cx="7325533" cy="522605"/>
      </dsp:txXfrm>
    </dsp:sp>
    <dsp:sp modelId="{AC293792-F066-7C49-9D25-611D7A14F49B}">
      <dsp:nvSpPr>
        <dsp:cNvPr id="0" name=""/>
        <dsp:cNvSpPr/>
      </dsp:nvSpPr>
      <dsp:spPr>
        <a:xfrm>
          <a:off x="0" y="3226704"/>
          <a:ext cx="7382077" cy="579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CL" sz="1500" b="1" kern="1200" dirty="0"/>
            <a:t>Presencia de falla multiorgánica</a:t>
          </a:r>
        </a:p>
      </dsp:txBody>
      <dsp:txXfrm>
        <a:off x="28272" y="3254976"/>
        <a:ext cx="7325533" cy="52260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876C3-E249-3C44-AC5A-5F5C506F2374}">
      <dsp:nvSpPr>
        <dsp:cNvPr id="0" name=""/>
        <dsp:cNvSpPr/>
      </dsp:nvSpPr>
      <dsp:spPr>
        <a:xfrm>
          <a:off x="33" y="79303"/>
          <a:ext cx="323109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L" sz="1700" kern="1200" dirty="0"/>
            <a:t>Forma congénita</a:t>
          </a:r>
        </a:p>
      </dsp:txBody>
      <dsp:txXfrm>
        <a:off x="33" y="79303"/>
        <a:ext cx="3231096" cy="489600"/>
      </dsp:txXfrm>
    </dsp:sp>
    <dsp:sp modelId="{FD08299E-EFD2-6B4B-8CD7-8433014A0DBD}">
      <dsp:nvSpPr>
        <dsp:cNvPr id="0" name=""/>
        <dsp:cNvSpPr/>
      </dsp:nvSpPr>
      <dsp:spPr>
        <a:xfrm>
          <a:off x="33" y="568903"/>
          <a:ext cx="3231096" cy="298655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L" sz="1700" kern="1200" dirty="0"/>
            <a:t>PHA y MF reducidos</a:t>
          </a:r>
        </a:p>
        <a:p>
          <a:pPr marL="171450" lvl="1" indent="-171450" algn="l" defTabSz="755650">
            <a:lnSpc>
              <a:spcPct val="90000"/>
            </a:lnSpc>
            <a:spcBef>
              <a:spcPct val="0"/>
            </a:spcBef>
            <a:spcAft>
              <a:spcPct val="15000"/>
            </a:spcAft>
            <a:buChar char="•"/>
          </a:pPr>
          <a:r>
            <a:rPr lang="es-CL" sz="1700" kern="1200" dirty="0"/>
            <a:t>Severa hipotonía periférica y debilidad</a:t>
          </a:r>
        </a:p>
        <a:p>
          <a:pPr marL="171450" lvl="1" indent="-171450" algn="l" defTabSz="755650">
            <a:lnSpc>
              <a:spcPct val="90000"/>
            </a:lnSpc>
            <a:spcBef>
              <a:spcPct val="0"/>
            </a:spcBef>
            <a:spcAft>
              <a:spcPct val="15000"/>
            </a:spcAft>
            <a:buChar char="•"/>
          </a:pPr>
          <a:r>
            <a:rPr lang="es-CL" sz="1700" kern="1200" dirty="0"/>
            <a:t>Alteraciones de la succión</a:t>
          </a:r>
        </a:p>
        <a:p>
          <a:pPr marL="171450" lvl="1" indent="-171450" algn="l" defTabSz="755650">
            <a:lnSpc>
              <a:spcPct val="90000"/>
            </a:lnSpc>
            <a:spcBef>
              <a:spcPct val="0"/>
            </a:spcBef>
            <a:spcAft>
              <a:spcPct val="15000"/>
            </a:spcAft>
            <a:buChar char="•"/>
          </a:pPr>
          <a:r>
            <a:rPr lang="es-CL" sz="1700" kern="1200" dirty="0"/>
            <a:t>Insuficiencia respiratoria</a:t>
          </a:r>
        </a:p>
        <a:p>
          <a:pPr marL="171450" lvl="1" indent="-171450" algn="l" defTabSz="755650">
            <a:lnSpc>
              <a:spcPct val="90000"/>
            </a:lnSpc>
            <a:spcBef>
              <a:spcPct val="0"/>
            </a:spcBef>
            <a:spcAft>
              <a:spcPct val="15000"/>
            </a:spcAft>
            <a:buChar char="•"/>
          </a:pPr>
          <a:r>
            <a:rPr lang="es-CL" sz="1700" kern="1200" dirty="0"/>
            <a:t>Artrogriposis</a:t>
          </a:r>
        </a:p>
        <a:p>
          <a:pPr marL="171450" lvl="1" indent="-171450" algn="l" defTabSz="755650">
            <a:lnSpc>
              <a:spcPct val="90000"/>
            </a:lnSpc>
            <a:spcBef>
              <a:spcPct val="0"/>
            </a:spcBef>
            <a:spcAft>
              <a:spcPct val="15000"/>
            </a:spcAft>
            <a:buChar char="•"/>
          </a:pPr>
          <a:r>
            <a:rPr lang="es-CL" sz="1700" kern="1200" dirty="0"/>
            <a:t>Miotonía aparecen más tardías (buscar en la madre)</a:t>
          </a:r>
        </a:p>
        <a:p>
          <a:pPr marL="171450" lvl="1" indent="-171450" algn="l" defTabSz="755650">
            <a:lnSpc>
              <a:spcPct val="90000"/>
            </a:lnSpc>
            <a:spcBef>
              <a:spcPct val="0"/>
            </a:spcBef>
            <a:spcAft>
              <a:spcPct val="15000"/>
            </a:spcAft>
            <a:buChar char="•"/>
          </a:pPr>
          <a:r>
            <a:rPr lang="es-CL" sz="1700" kern="1200" dirty="0"/>
            <a:t>Debilidad mejora, predomina facial y flexores </a:t>
          </a:r>
        </a:p>
        <a:p>
          <a:pPr marL="171450" lvl="1" indent="-171450" algn="l" defTabSz="755650">
            <a:lnSpc>
              <a:spcPct val="90000"/>
            </a:lnSpc>
            <a:spcBef>
              <a:spcPct val="0"/>
            </a:spcBef>
            <a:spcAft>
              <a:spcPct val="15000"/>
            </a:spcAft>
            <a:buChar char="•"/>
          </a:pPr>
          <a:r>
            <a:rPr lang="es-CL" sz="1700" kern="1200" dirty="0"/>
            <a:t>Discapacidad intelectual</a:t>
          </a:r>
        </a:p>
      </dsp:txBody>
      <dsp:txXfrm>
        <a:off x="33" y="568903"/>
        <a:ext cx="3231096" cy="2986559"/>
      </dsp:txXfrm>
    </dsp:sp>
    <dsp:sp modelId="{888D5E28-3585-A346-BF41-E1619EBDB016}">
      <dsp:nvSpPr>
        <dsp:cNvPr id="0" name=""/>
        <dsp:cNvSpPr/>
      </dsp:nvSpPr>
      <dsp:spPr>
        <a:xfrm>
          <a:off x="3683516" y="85099"/>
          <a:ext cx="323109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L" sz="1700" kern="1200" dirty="0"/>
            <a:t>Forma clásica</a:t>
          </a:r>
        </a:p>
      </dsp:txBody>
      <dsp:txXfrm>
        <a:off x="3683516" y="85099"/>
        <a:ext cx="3231096" cy="489600"/>
      </dsp:txXfrm>
    </dsp:sp>
    <dsp:sp modelId="{A51F2772-66AB-A04A-94D0-9C923685114F}">
      <dsp:nvSpPr>
        <dsp:cNvPr id="0" name=""/>
        <dsp:cNvSpPr/>
      </dsp:nvSpPr>
      <dsp:spPr>
        <a:xfrm>
          <a:off x="3683483" y="568903"/>
          <a:ext cx="3231096" cy="298655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CL" sz="1700" kern="1200" dirty="0"/>
            <a:t>Presentación a cualquier edad</a:t>
          </a:r>
        </a:p>
        <a:p>
          <a:pPr marL="171450" lvl="1" indent="-171450" algn="l" defTabSz="755650">
            <a:lnSpc>
              <a:spcPct val="90000"/>
            </a:lnSpc>
            <a:spcBef>
              <a:spcPct val="0"/>
            </a:spcBef>
            <a:spcAft>
              <a:spcPct val="15000"/>
            </a:spcAft>
            <a:buChar char="•"/>
          </a:pPr>
          <a:r>
            <a:rPr lang="es-CL" sz="1700" kern="1200" dirty="0"/>
            <a:t>Miotonías</a:t>
          </a:r>
        </a:p>
        <a:p>
          <a:pPr marL="171450" lvl="1" indent="-171450" algn="l" defTabSz="755650">
            <a:lnSpc>
              <a:spcPct val="90000"/>
            </a:lnSpc>
            <a:spcBef>
              <a:spcPct val="0"/>
            </a:spcBef>
            <a:spcAft>
              <a:spcPct val="15000"/>
            </a:spcAft>
            <a:buChar char="•"/>
          </a:pPr>
          <a:r>
            <a:rPr lang="es-CL" sz="1700" kern="1200" dirty="0"/>
            <a:t>Debilidad progresiva, inicio distal, compromiso facial, cervical flexor y mandibular</a:t>
          </a:r>
        </a:p>
        <a:p>
          <a:pPr marL="171450" lvl="1" indent="-171450" algn="l" defTabSz="755650">
            <a:lnSpc>
              <a:spcPct val="90000"/>
            </a:lnSpc>
            <a:spcBef>
              <a:spcPct val="0"/>
            </a:spcBef>
            <a:spcAft>
              <a:spcPct val="15000"/>
            </a:spcAft>
            <a:buChar char="•"/>
          </a:pPr>
          <a:r>
            <a:rPr lang="es-CL" sz="1700" kern="1200" dirty="0"/>
            <a:t>Disartria y disfagia</a:t>
          </a:r>
        </a:p>
        <a:p>
          <a:pPr marL="171450" lvl="1" indent="-171450" algn="l" defTabSz="755650">
            <a:lnSpc>
              <a:spcPct val="90000"/>
            </a:lnSpc>
            <a:spcBef>
              <a:spcPct val="0"/>
            </a:spcBef>
            <a:spcAft>
              <a:spcPct val="15000"/>
            </a:spcAft>
            <a:buChar char="•"/>
          </a:pPr>
          <a:r>
            <a:rPr lang="es-CL" sz="1700" kern="1200" dirty="0"/>
            <a:t>Facies característica</a:t>
          </a:r>
        </a:p>
        <a:p>
          <a:pPr marL="171450" lvl="1" indent="-171450" algn="l" defTabSz="755650">
            <a:lnSpc>
              <a:spcPct val="90000"/>
            </a:lnSpc>
            <a:spcBef>
              <a:spcPct val="0"/>
            </a:spcBef>
            <a:spcAft>
              <a:spcPct val="15000"/>
            </a:spcAft>
            <a:buChar char="•"/>
          </a:pPr>
          <a:r>
            <a:rPr lang="es-CL" sz="1700" kern="1200" dirty="0"/>
            <a:t>Discapacidad intelectual</a:t>
          </a:r>
        </a:p>
        <a:p>
          <a:pPr marL="171450" lvl="1" indent="-171450" algn="l" defTabSz="755650">
            <a:lnSpc>
              <a:spcPct val="90000"/>
            </a:lnSpc>
            <a:spcBef>
              <a:spcPct val="0"/>
            </a:spcBef>
            <a:spcAft>
              <a:spcPct val="15000"/>
            </a:spcAft>
            <a:buChar char="•"/>
          </a:pPr>
          <a:r>
            <a:rPr lang="es-CL" sz="1700" kern="1200" dirty="0"/>
            <a:t>Alteraciones psiquiátricas</a:t>
          </a:r>
        </a:p>
        <a:p>
          <a:pPr marL="171450" lvl="1" indent="-171450" algn="l" defTabSz="755650">
            <a:lnSpc>
              <a:spcPct val="90000"/>
            </a:lnSpc>
            <a:spcBef>
              <a:spcPct val="0"/>
            </a:spcBef>
            <a:spcAft>
              <a:spcPct val="15000"/>
            </a:spcAft>
            <a:buChar char="•"/>
          </a:pPr>
          <a:r>
            <a:rPr lang="es-CL" sz="1700" kern="1200" dirty="0"/>
            <a:t>Encopresis</a:t>
          </a:r>
        </a:p>
      </dsp:txBody>
      <dsp:txXfrm>
        <a:off x="3683483" y="568903"/>
        <a:ext cx="3231096" cy="29865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C9D14-A219-F541-86D2-B5EA31FA3E45}">
      <dsp:nvSpPr>
        <dsp:cNvPr id="0" name=""/>
        <dsp:cNvSpPr/>
      </dsp:nvSpPr>
      <dsp:spPr>
        <a:xfrm>
          <a:off x="35" y="136867"/>
          <a:ext cx="3395902"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ES" sz="2200" kern="1200" dirty="0" err="1"/>
            <a:t>Sd</a:t>
          </a:r>
          <a:r>
            <a:rPr lang="es-ES" sz="2200" kern="1200" dirty="0"/>
            <a:t> hipotónico central</a:t>
          </a:r>
        </a:p>
      </dsp:txBody>
      <dsp:txXfrm>
        <a:off x="35" y="136867"/>
        <a:ext cx="3395902" cy="633600"/>
      </dsp:txXfrm>
    </dsp:sp>
    <dsp:sp modelId="{AB7D9802-8A86-1F41-B624-303B8A64624C}">
      <dsp:nvSpPr>
        <dsp:cNvPr id="0" name=""/>
        <dsp:cNvSpPr/>
      </dsp:nvSpPr>
      <dsp:spPr>
        <a:xfrm>
          <a:off x="35" y="770467"/>
          <a:ext cx="3395902" cy="47104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S" sz="2200" kern="1200" dirty="0"/>
            <a:t>RDSM global</a:t>
          </a:r>
        </a:p>
        <a:p>
          <a:pPr marL="228600" lvl="1" indent="-228600" algn="l" defTabSz="977900">
            <a:lnSpc>
              <a:spcPct val="90000"/>
            </a:lnSpc>
            <a:spcBef>
              <a:spcPct val="0"/>
            </a:spcBef>
            <a:spcAft>
              <a:spcPct val="15000"/>
            </a:spcAft>
            <a:buChar char="•"/>
          </a:pPr>
          <a:r>
            <a:rPr lang="es-ES" sz="2200" kern="1200" dirty="0"/>
            <a:t>Pobre conexión al medio</a:t>
          </a:r>
        </a:p>
        <a:p>
          <a:pPr marL="228600" lvl="1" indent="-228600" algn="l" defTabSz="977900">
            <a:lnSpc>
              <a:spcPct val="90000"/>
            </a:lnSpc>
            <a:spcBef>
              <a:spcPct val="0"/>
            </a:spcBef>
            <a:spcAft>
              <a:spcPct val="15000"/>
            </a:spcAft>
            <a:buChar char="•"/>
          </a:pPr>
          <a:r>
            <a:rPr lang="es-ES" sz="2200" kern="1200" dirty="0"/>
            <a:t>Microcefalia/macrocefalia</a:t>
          </a:r>
        </a:p>
        <a:p>
          <a:pPr marL="228600" lvl="1" indent="-228600" algn="l" defTabSz="977900">
            <a:lnSpc>
              <a:spcPct val="90000"/>
            </a:lnSpc>
            <a:spcBef>
              <a:spcPct val="0"/>
            </a:spcBef>
            <a:spcAft>
              <a:spcPct val="15000"/>
            </a:spcAft>
            <a:buChar char="•"/>
          </a:pPr>
          <a:r>
            <a:rPr lang="es-ES" sz="2200" kern="1200" dirty="0"/>
            <a:t>Convulsiones</a:t>
          </a:r>
        </a:p>
        <a:p>
          <a:pPr marL="228600" lvl="1" indent="-228600" algn="l" defTabSz="977900">
            <a:lnSpc>
              <a:spcPct val="90000"/>
            </a:lnSpc>
            <a:spcBef>
              <a:spcPct val="0"/>
            </a:spcBef>
            <a:spcAft>
              <a:spcPct val="15000"/>
            </a:spcAft>
            <a:buChar char="•"/>
          </a:pPr>
          <a:r>
            <a:rPr lang="es-ES" sz="2200" kern="1200" dirty="0" err="1"/>
            <a:t>Hiperreflexia</a:t>
          </a:r>
          <a:endParaRPr lang="es-ES" sz="2200" kern="1200" dirty="0"/>
        </a:p>
        <a:p>
          <a:pPr marL="228600" lvl="1" indent="-228600" algn="l" defTabSz="977900">
            <a:lnSpc>
              <a:spcPct val="90000"/>
            </a:lnSpc>
            <a:spcBef>
              <a:spcPct val="0"/>
            </a:spcBef>
            <a:spcAft>
              <a:spcPct val="15000"/>
            </a:spcAft>
            <a:buChar char="•"/>
          </a:pPr>
          <a:r>
            <a:rPr lang="es-ES" sz="2200" kern="1200" dirty="0" err="1"/>
            <a:t>Paresia</a:t>
          </a:r>
          <a:endParaRPr lang="es-ES" sz="2200" kern="1200" dirty="0"/>
        </a:p>
        <a:p>
          <a:pPr marL="228600" lvl="1" indent="-228600" algn="l" defTabSz="977900">
            <a:lnSpc>
              <a:spcPct val="90000"/>
            </a:lnSpc>
            <a:spcBef>
              <a:spcPct val="0"/>
            </a:spcBef>
            <a:spcAft>
              <a:spcPct val="15000"/>
            </a:spcAft>
            <a:buChar char="•"/>
          </a:pPr>
          <a:r>
            <a:rPr lang="es-ES" sz="2200" kern="1200" dirty="0"/>
            <a:t>Reflejos arcaicos anormales</a:t>
          </a:r>
        </a:p>
        <a:p>
          <a:pPr marL="228600" lvl="1" indent="-228600" algn="l" defTabSz="977900">
            <a:lnSpc>
              <a:spcPct val="90000"/>
            </a:lnSpc>
            <a:spcBef>
              <a:spcPct val="0"/>
            </a:spcBef>
            <a:spcAft>
              <a:spcPct val="15000"/>
            </a:spcAft>
            <a:buChar char="•"/>
          </a:pPr>
          <a:r>
            <a:rPr lang="es-ES" sz="2200" kern="1200" dirty="0"/>
            <a:t>Pulgar </a:t>
          </a:r>
          <a:r>
            <a:rPr lang="es-ES" sz="2200" kern="1200" dirty="0" err="1"/>
            <a:t>incluído</a:t>
          </a:r>
          <a:endParaRPr lang="es-ES" sz="2200" kern="1200" dirty="0"/>
        </a:p>
        <a:p>
          <a:pPr marL="228600" lvl="1" indent="-228600" algn="l" defTabSz="977900">
            <a:lnSpc>
              <a:spcPct val="90000"/>
            </a:lnSpc>
            <a:spcBef>
              <a:spcPct val="0"/>
            </a:spcBef>
            <a:spcAft>
              <a:spcPct val="15000"/>
            </a:spcAft>
            <a:buChar char="•"/>
          </a:pPr>
          <a:r>
            <a:rPr lang="es-ES" sz="2200" kern="1200" dirty="0" err="1"/>
            <a:t>Dismorfias</a:t>
          </a:r>
          <a:endParaRPr lang="es-ES" sz="2200" kern="1200" dirty="0"/>
        </a:p>
        <a:p>
          <a:pPr marL="228600" lvl="1" indent="-228600" algn="l" defTabSz="977900">
            <a:lnSpc>
              <a:spcPct val="90000"/>
            </a:lnSpc>
            <a:spcBef>
              <a:spcPct val="0"/>
            </a:spcBef>
            <a:spcAft>
              <a:spcPct val="15000"/>
            </a:spcAft>
            <a:buChar char="•"/>
          </a:pPr>
          <a:r>
            <a:rPr lang="es-ES" sz="2200" kern="1200" dirty="0"/>
            <a:t>Malformaciones</a:t>
          </a:r>
        </a:p>
        <a:p>
          <a:pPr marL="228600" lvl="1" indent="-228600" algn="l" defTabSz="977900">
            <a:lnSpc>
              <a:spcPct val="90000"/>
            </a:lnSpc>
            <a:spcBef>
              <a:spcPct val="0"/>
            </a:spcBef>
            <a:spcAft>
              <a:spcPct val="15000"/>
            </a:spcAft>
            <a:buChar char="•"/>
          </a:pPr>
          <a:r>
            <a:rPr lang="es-ES" sz="2200" kern="1200" dirty="0"/>
            <a:t>Movimientos anormales</a:t>
          </a:r>
        </a:p>
        <a:p>
          <a:pPr marL="228600" lvl="1" indent="-228600" algn="l" defTabSz="977900">
            <a:lnSpc>
              <a:spcPct val="90000"/>
            </a:lnSpc>
            <a:spcBef>
              <a:spcPct val="0"/>
            </a:spcBef>
            <a:spcAft>
              <a:spcPct val="15000"/>
            </a:spcAft>
            <a:buChar char="•"/>
          </a:pPr>
          <a:r>
            <a:rPr lang="es-ES" sz="2200" kern="1200" dirty="0"/>
            <a:t>Déficit sensorial</a:t>
          </a:r>
        </a:p>
      </dsp:txBody>
      <dsp:txXfrm>
        <a:off x="35" y="770467"/>
        <a:ext cx="3395902" cy="4710419"/>
      </dsp:txXfrm>
    </dsp:sp>
    <dsp:sp modelId="{A2E69CCE-170F-1C49-920E-F56783AA2C0E}">
      <dsp:nvSpPr>
        <dsp:cNvPr id="0" name=""/>
        <dsp:cNvSpPr/>
      </dsp:nvSpPr>
      <dsp:spPr>
        <a:xfrm>
          <a:off x="3871364" y="136867"/>
          <a:ext cx="3395902"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ES" sz="2200" kern="1200" dirty="0" err="1"/>
            <a:t>Sd</a:t>
          </a:r>
          <a:r>
            <a:rPr lang="es-ES" sz="2200" kern="1200" dirty="0"/>
            <a:t> hipotónico periférico</a:t>
          </a:r>
        </a:p>
      </dsp:txBody>
      <dsp:txXfrm>
        <a:off x="3871364" y="136867"/>
        <a:ext cx="3395902" cy="633600"/>
      </dsp:txXfrm>
    </dsp:sp>
    <dsp:sp modelId="{ED6D466B-FADE-5843-9A71-B0351EFD5C8A}">
      <dsp:nvSpPr>
        <dsp:cNvPr id="0" name=""/>
        <dsp:cNvSpPr/>
      </dsp:nvSpPr>
      <dsp:spPr>
        <a:xfrm>
          <a:off x="3871364" y="770467"/>
          <a:ext cx="3395902" cy="471041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S" sz="2200" kern="1200" dirty="0"/>
            <a:t>Debilidad</a:t>
          </a:r>
        </a:p>
        <a:p>
          <a:pPr marL="228600" lvl="1" indent="-228600" algn="l" defTabSz="977900">
            <a:lnSpc>
              <a:spcPct val="90000"/>
            </a:lnSpc>
            <a:spcBef>
              <a:spcPct val="0"/>
            </a:spcBef>
            <a:spcAft>
              <a:spcPct val="15000"/>
            </a:spcAft>
            <a:buChar char="•"/>
          </a:pPr>
          <a:r>
            <a:rPr lang="es-ES" sz="2200" kern="1200" dirty="0"/>
            <a:t>ROT normales o disminuidos</a:t>
          </a:r>
        </a:p>
        <a:p>
          <a:pPr marL="228600" lvl="1" indent="-228600" algn="l" defTabSz="977900">
            <a:lnSpc>
              <a:spcPct val="90000"/>
            </a:lnSpc>
            <a:spcBef>
              <a:spcPct val="0"/>
            </a:spcBef>
            <a:spcAft>
              <a:spcPct val="15000"/>
            </a:spcAft>
            <a:buChar char="•"/>
          </a:pPr>
          <a:r>
            <a:rPr lang="es-ES" sz="2200" kern="1200" dirty="0"/>
            <a:t>Reflejos arcaicos disminuidos o ausentes</a:t>
          </a:r>
        </a:p>
        <a:p>
          <a:pPr marL="228600" lvl="1" indent="-228600" algn="l" defTabSz="977900">
            <a:lnSpc>
              <a:spcPct val="90000"/>
            </a:lnSpc>
            <a:spcBef>
              <a:spcPct val="0"/>
            </a:spcBef>
            <a:spcAft>
              <a:spcPct val="15000"/>
            </a:spcAft>
            <a:buChar char="•"/>
          </a:pPr>
          <a:r>
            <a:rPr lang="es-ES" sz="2200" kern="1200" dirty="0"/>
            <a:t>Fatigabilidad</a:t>
          </a:r>
        </a:p>
        <a:p>
          <a:pPr marL="228600" lvl="1" indent="-228600" algn="l" defTabSz="977900">
            <a:lnSpc>
              <a:spcPct val="90000"/>
            </a:lnSpc>
            <a:spcBef>
              <a:spcPct val="0"/>
            </a:spcBef>
            <a:spcAft>
              <a:spcPct val="15000"/>
            </a:spcAft>
            <a:buChar char="•"/>
          </a:pPr>
          <a:r>
            <a:rPr lang="es-ES" sz="2200" kern="1200" dirty="0"/>
            <a:t>Fasciculaciones</a:t>
          </a:r>
        </a:p>
        <a:p>
          <a:pPr marL="228600" lvl="1" indent="-228600" algn="l" defTabSz="977900">
            <a:lnSpc>
              <a:spcPct val="90000"/>
            </a:lnSpc>
            <a:spcBef>
              <a:spcPct val="0"/>
            </a:spcBef>
            <a:spcAft>
              <a:spcPct val="15000"/>
            </a:spcAft>
            <a:buChar char="•"/>
          </a:pPr>
          <a:r>
            <a:rPr lang="es-ES" sz="2200" kern="1200" dirty="0" err="1"/>
            <a:t>Miotonías</a:t>
          </a:r>
          <a:endParaRPr lang="es-ES" sz="2200" kern="1200" dirty="0"/>
        </a:p>
        <a:p>
          <a:pPr marL="228600" lvl="1" indent="-228600" algn="l" defTabSz="977900">
            <a:lnSpc>
              <a:spcPct val="90000"/>
            </a:lnSpc>
            <a:spcBef>
              <a:spcPct val="0"/>
            </a:spcBef>
            <a:spcAft>
              <a:spcPct val="15000"/>
            </a:spcAft>
            <a:buChar char="•"/>
          </a:pPr>
          <a:r>
            <a:rPr lang="es-ES" sz="2200" kern="1200" dirty="0"/>
            <a:t>Atrofia muscular</a:t>
          </a:r>
        </a:p>
        <a:p>
          <a:pPr marL="228600" lvl="1" indent="-228600" algn="l" defTabSz="977900">
            <a:lnSpc>
              <a:spcPct val="90000"/>
            </a:lnSpc>
            <a:spcBef>
              <a:spcPct val="0"/>
            </a:spcBef>
            <a:spcAft>
              <a:spcPct val="15000"/>
            </a:spcAft>
            <a:buChar char="•"/>
          </a:pPr>
          <a:r>
            <a:rPr lang="es-ES" sz="2200" kern="1200" dirty="0"/>
            <a:t>Sin </a:t>
          </a:r>
          <a:r>
            <a:rPr lang="es-ES" sz="2200" kern="1200" dirty="0" err="1"/>
            <a:t>dismorfias</a:t>
          </a:r>
          <a:endParaRPr lang="es-ES" sz="2200" kern="1200" dirty="0"/>
        </a:p>
        <a:p>
          <a:pPr marL="228600" lvl="1" indent="-228600" algn="l" defTabSz="977900">
            <a:lnSpc>
              <a:spcPct val="90000"/>
            </a:lnSpc>
            <a:spcBef>
              <a:spcPct val="0"/>
            </a:spcBef>
            <a:spcAft>
              <a:spcPct val="15000"/>
            </a:spcAft>
            <a:buChar char="•"/>
          </a:pPr>
          <a:r>
            <a:rPr lang="es-ES" sz="2200" kern="1200" dirty="0"/>
            <a:t>Sin alteraciones de otros órganos</a:t>
          </a:r>
        </a:p>
      </dsp:txBody>
      <dsp:txXfrm>
        <a:off x="3871364" y="770467"/>
        <a:ext cx="3395902" cy="47104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33EB8-4F2F-5043-9DFE-32289D56C8F6}">
      <dsp:nvSpPr>
        <dsp:cNvPr id="0" name=""/>
        <dsp:cNvSpPr/>
      </dsp:nvSpPr>
      <dsp:spPr>
        <a:xfrm>
          <a:off x="3507154" y="3050"/>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Soporte respiratorio y de alimentación</a:t>
          </a:r>
        </a:p>
      </dsp:txBody>
      <dsp:txXfrm>
        <a:off x="3561259" y="57155"/>
        <a:ext cx="1596937" cy="1000136"/>
      </dsp:txXfrm>
    </dsp:sp>
    <dsp:sp modelId="{577F71BA-B6FB-2041-81F7-BDEC0DAFDCE3}">
      <dsp:nvSpPr>
        <dsp:cNvPr id="0" name=""/>
        <dsp:cNvSpPr/>
      </dsp:nvSpPr>
      <dsp:spPr>
        <a:xfrm>
          <a:off x="1749209" y="557223"/>
          <a:ext cx="5221038" cy="5221038"/>
        </a:xfrm>
        <a:custGeom>
          <a:avLst/>
          <a:gdLst/>
          <a:ahLst/>
          <a:cxnLst/>
          <a:rect l="0" t="0" r="0" b="0"/>
          <a:pathLst>
            <a:path>
              <a:moveTo>
                <a:pt x="3473982" y="146936"/>
              </a:moveTo>
              <a:arcTo wR="2610519" hR="2610519" stAng="17358906" swAng="15006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9E3C2C1-EA39-E946-8000-F5FC8E53D744}">
      <dsp:nvSpPr>
        <dsp:cNvPr id="0" name=""/>
        <dsp:cNvSpPr/>
      </dsp:nvSpPr>
      <dsp:spPr>
        <a:xfrm>
          <a:off x="5767930" y="1308310"/>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Posicionamiento para prevenir contracturas / Órtesis</a:t>
          </a:r>
        </a:p>
      </dsp:txBody>
      <dsp:txXfrm>
        <a:off x="5822035" y="1362415"/>
        <a:ext cx="1596937" cy="1000136"/>
      </dsp:txXfrm>
    </dsp:sp>
    <dsp:sp modelId="{3EA8AA9B-774C-474E-8331-6CC2FBDBCF0F}">
      <dsp:nvSpPr>
        <dsp:cNvPr id="0" name=""/>
        <dsp:cNvSpPr/>
      </dsp:nvSpPr>
      <dsp:spPr>
        <a:xfrm>
          <a:off x="1749209" y="557223"/>
          <a:ext cx="5221038" cy="5221038"/>
        </a:xfrm>
        <a:custGeom>
          <a:avLst/>
          <a:gdLst/>
          <a:ahLst/>
          <a:cxnLst/>
          <a:rect l="0" t="0" r="0" b="0"/>
          <a:pathLst>
            <a:path>
              <a:moveTo>
                <a:pt x="5114935" y="1873831"/>
              </a:moveTo>
              <a:arcTo wR="2610519" hR="2610519" stAng="20616508" swAng="19669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F40DC7-A285-8843-A74D-BA2565D4674C}">
      <dsp:nvSpPr>
        <dsp:cNvPr id="0" name=""/>
        <dsp:cNvSpPr/>
      </dsp:nvSpPr>
      <dsp:spPr>
        <a:xfrm>
          <a:off x="5767930" y="3918829"/>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Kinesiterapia motora y respiratoria</a:t>
          </a:r>
        </a:p>
      </dsp:txBody>
      <dsp:txXfrm>
        <a:off x="5822035" y="3972934"/>
        <a:ext cx="1596937" cy="1000136"/>
      </dsp:txXfrm>
    </dsp:sp>
    <dsp:sp modelId="{CD29DBA6-FFC8-9540-878E-5EAD420F4911}">
      <dsp:nvSpPr>
        <dsp:cNvPr id="0" name=""/>
        <dsp:cNvSpPr/>
      </dsp:nvSpPr>
      <dsp:spPr>
        <a:xfrm>
          <a:off x="1749209" y="557223"/>
          <a:ext cx="5221038" cy="5221038"/>
        </a:xfrm>
        <a:custGeom>
          <a:avLst/>
          <a:gdLst/>
          <a:ahLst/>
          <a:cxnLst/>
          <a:rect l="0" t="0" r="0" b="0"/>
          <a:pathLst>
            <a:path>
              <a:moveTo>
                <a:pt x="4434588" y="4478026"/>
              </a:moveTo>
              <a:arcTo wR="2610519" hR="2610519" stAng="2740450" swAng="15006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CD3E59-5E81-AD47-A983-F069345C1B38}">
      <dsp:nvSpPr>
        <dsp:cNvPr id="0" name=""/>
        <dsp:cNvSpPr/>
      </dsp:nvSpPr>
      <dsp:spPr>
        <a:xfrm>
          <a:off x="3507154" y="5224089"/>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Corregir posiciones anormales: tratamiento ortopédico, kinésico y terapia ocupacional</a:t>
          </a:r>
        </a:p>
      </dsp:txBody>
      <dsp:txXfrm>
        <a:off x="3561259" y="5278194"/>
        <a:ext cx="1596937" cy="1000136"/>
      </dsp:txXfrm>
    </dsp:sp>
    <dsp:sp modelId="{5AC13DE6-61A1-1541-AED8-36E0126FBEF4}">
      <dsp:nvSpPr>
        <dsp:cNvPr id="0" name=""/>
        <dsp:cNvSpPr/>
      </dsp:nvSpPr>
      <dsp:spPr>
        <a:xfrm>
          <a:off x="1749209" y="557223"/>
          <a:ext cx="5221038" cy="5221038"/>
        </a:xfrm>
        <a:custGeom>
          <a:avLst/>
          <a:gdLst/>
          <a:ahLst/>
          <a:cxnLst/>
          <a:rect l="0" t="0" r="0" b="0"/>
          <a:pathLst>
            <a:path>
              <a:moveTo>
                <a:pt x="1747055" y="5074102"/>
              </a:moveTo>
              <a:arcTo wR="2610519" hR="2610519" stAng="6558906" swAng="15006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DA275E-CAB6-7046-8D72-C705BAFBD0F7}">
      <dsp:nvSpPr>
        <dsp:cNvPr id="0" name=""/>
        <dsp:cNvSpPr/>
      </dsp:nvSpPr>
      <dsp:spPr>
        <a:xfrm>
          <a:off x="1246378" y="3918829"/>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Detección precoz y manejo de trastornos asociados: crisis epilépticas, distonía, espasticidad       </a:t>
          </a:r>
        </a:p>
      </dsp:txBody>
      <dsp:txXfrm>
        <a:off x="1300483" y="3972934"/>
        <a:ext cx="1596937" cy="1000136"/>
      </dsp:txXfrm>
    </dsp:sp>
    <dsp:sp modelId="{29C677CD-BA12-C541-B97A-C5C3C786B4FF}">
      <dsp:nvSpPr>
        <dsp:cNvPr id="0" name=""/>
        <dsp:cNvSpPr/>
      </dsp:nvSpPr>
      <dsp:spPr>
        <a:xfrm>
          <a:off x="1749209" y="557223"/>
          <a:ext cx="5221038" cy="5221038"/>
        </a:xfrm>
        <a:custGeom>
          <a:avLst/>
          <a:gdLst/>
          <a:ahLst/>
          <a:cxnLst/>
          <a:rect l="0" t="0" r="0" b="0"/>
          <a:pathLst>
            <a:path>
              <a:moveTo>
                <a:pt x="106102" y="3347207"/>
              </a:moveTo>
              <a:arcTo wR="2610519" hR="2610519" stAng="9816508" swAng="19669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02A82A-DB2D-F04A-B2F0-1E3719D8A73E}">
      <dsp:nvSpPr>
        <dsp:cNvPr id="0" name=""/>
        <dsp:cNvSpPr/>
      </dsp:nvSpPr>
      <dsp:spPr>
        <a:xfrm>
          <a:off x="1246378" y="1308310"/>
          <a:ext cx="1705147" cy="110834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L" sz="1300" kern="1200" dirty="0"/>
            <a:t>Asesoría genética a la familia</a:t>
          </a:r>
        </a:p>
      </dsp:txBody>
      <dsp:txXfrm>
        <a:off x="1300483" y="1362415"/>
        <a:ext cx="1596937" cy="1000136"/>
      </dsp:txXfrm>
    </dsp:sp>
    <dsp:sp modelId="{72DE85C7-75A1-3841-B709-37E667EC0D7C}">
      <dsp:nvSpPr>
        <dsp:cNvPr id="0" name=""/>
        <dsp:cNvSpPr/>
      </dsp:nvSpPr>
      <dsp:spPr>
        <a:xfrm>
          <a:off x="1749209" y="557223"/>
          <a:ext cx="5221038" cy="5221038"/>
        </a:xfrm>
        <a:custGeom>
          <a:avLst/>
          <a:gdLst/>
          <a:ahLst/>
          <a:cxnLst/>
          <a:rect l="0" t="0" r="0" b="0"/>
          <a:pathLst>
            <a:path>
              <a:moveTo>
                <a:pt x="786450" y="743011"/>
              </a:moveTo>
              <a:arcTo wR="2610519" hR="2610519" stAng="13540450" swAng="15006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02D69-906F-4341-ACE5-895A622DB715}">
      <dsp:nvSpPr>
        <dsp:cNvPr id="0" name=""/>
        <dsp:cNvSpPr/>
      </dsp:nvSpPr>
      <dsp:spPr>
        <a:xfrm>
          <a:off x="0" y="0"/>
          <a:ext cx="7680961" cy="124869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L" sz="3600" kern="1200" dirty="0"/>
            <a:t>Hipotonía</a:t>
          </a:r>
        </a:p>
      </dsp:txBody>
      <dsp:txXfrm>
        <a:off x="60956" y="60956"/>
        <a:ext cx="7559049" cy="1126779"/>
      </dsp:txXfrm>
    </dsp:sp>
    <dsp:sp modelId="{03F08F56-BCBC-474B-95F3-08EFB056D859}">
      <dsp:nvSpPr>
        <dsp:cNvPr id="0" name=""/>
        <dsp:cNvSpPr/>
      </dsp:nvSpPr>
      <dsp:spPr>
        <a:xfrm>
          <a:off x="0" y="1253280"/>
          <a:ext cx="7680961" cy="341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71"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Es una disminución significativa del tono muscular o grado de contracción que mantienen los músculos en reposo. </a:t>
          </a:r>
        </a:p>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Hay múltiples causas, agudas o crónicas, y a distintos niveles del sistema nervioso.</a:t>
          </a:r>
        </a:p>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Es el signo de disfunción neurológica más frecuente en el recién nacido.</a:t>
          </a:r>
        </a:p>
      </dsp:txBody>
      <dsp:txXfrm>
        <a:off x="0" y="1253280"/>
        <a:ext cx="7680961" cy="3413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02D69-906F-4341-ACE5-895A622DB715}">
      <dsp:nvSpPr>
        <dsp:cNvPr id="0" name=""/>
        <dsp:cNvSpPr/>
      </dsp:nvSpPr>
      <dsp:spPr>
        <a:xfrm>
          <a:off x="0" y="0"/>
          <a:ext cx="7680961" cy="1530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L" sz="3600" kern="1200" dirty="0"/>
            <a:t>Hipotonía</a:t>
          </a:r>
        </a:p>
      </dsp:txBody>
      <dsp:txXfrm>
        <a:off x="74701" y="74701"/>
        <a:ext cx="7531559" cy="1380864"/>
      </dsp:txXfrm>
    </dsp:sp>
    <dsp:sp modelId="{03F08F56-BCBC-474B-95F3-08EFB056D859}">
      <dsp:nvSpPr>
        <dsp:cNvPr id="0" name=""/>
        <dsp:cNvSpPr/>
      </dsp:nvSpPr>
      <dsp:spPr>
        <a:xfrm>
          <a:off x="0" y="1531058"/>
          <a:ext cx="7680961" cy="313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71"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Es parte normal del desarrollo en los RN prematuros, donde es útil para evaluar edad gestacional. </a:t>
          </a:r>
        </a:p>
        <a:p>
          <a:pPr marL="228600" lvl="1" indent="-228600" algn="l" defTabSz="1066800">
            <a:lnSpc>
              <a:spcPct val="90000"/>
            </a:lnSpc>
            <a:spcBef>
              <a:spcPct val="0"/>
            </a:spcBef>
            <a:spcAft>
              <a:spcPct val="20000"/>
            </a:spcAft>
            <a:buChar char="•"/>
          </a:pPr>
          <a:endParaRPr lang="es-CL" sz="2400" kern="1200" dirty="0"/>
        </a:p>
        <a:p>
          <a:pPr marL="228600" lvl="1" indent="-228600" algn="l" defTabSz="1066800">
            <a:lnSpc>
              <a:spcPct val="90000"/>
            </a:lnSpc>
            <a:spcBef>
              <a:spcPct val="0"/>
            </a:spcBef>
            <a:spcAft>
              <a:spcPct val="20000"/>
            </a:spcAft>
            <a:buChar char="•"/>
          </a:pPr>
          <a:r>
            <a:rPr lang="es-CL" sz="2400" kern="1200" dirty="0"/>
            <a:t>Puede ser signo de una enfermedad sistémica grave como septicemia. En estos casos, la hipotonía es parte del compromiso multisistémico. </a:t>
          </a:r>
        </a:p>
      </dsp:txBody>
      <dsp:txXfrm>
        <a:off x="0" y="1531058"/>
        <a:ext cx="7680961" cy="3139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3F035-3A97-914D-AFD4-BD8189E4893F}">
      <dsp:nvSpPr>
        <dsp:cNvPr id="0" name=""/>
        <dsp:cNvSpPr/>
      </dsp:nvSpPr>
      <dsp:spPr>
        <a:xfrm>
          <a:off x="3485013" y="287"/>
          <a:ext cx="1841463" cy="1196951"/>
        </a:xfrm>
        <a:prstGeom prst="round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1. Definir signos y síntomas que acompañan a hipotonía</a:t>
          </a:r>
        </a:p>
      </dsp:txBody>
      <dsp:txXfrm>
        <a:off x="3543443" y="58717"/>
        <a:ext cx="1724603" cy="1080091"/>
      </dsp:txXfrm>
    </dsp:sp>
    <dsp:sp modelId="{7604A3A0-72AA-9C4F-9077-8D8AFE44511B}">
      <dsp:nvSpPr>
        <dsp:cNvPr id="0" name=""/>
        <dsp:cNvSpPr/>
      </dsp:nvSpPr>
      <dsp:spPr>
        <a:xfrm>
          <a:off x="2427563" y="598763"/>
          <a:ext cx="3956363" cy="3956363"/>
        </a:xfrm>
        <a:custGeom>
          <a:avLst/>
          <a:gdLst/>
          <a:ahLst/>
          <a:cxnLst/>
          <a:rect l="0" t="0" r="0" b="0"/>
          <a:pathLst>
            <a:path>
              <a:moveTo>
                <a:pt x="2912188" y="234383"/>
              </a:moveTo>
              <a:arcTo wR="1978181" hR="1978181" stAng="17890454" swAng="262682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7618B6-DE16-1840-83F1-1F1C6CBF4BB6}">
      <dsp:nvSpPr>
        <dsp:cNvPr id="0" name=""/>
        <dsp:cNvSpPr/>
      </dsp:nvSpPr>
      <dsp:spPr>
        <a:xfrm>
          <a:off x="5463194" y="1978469"/>
          <a:ext cx="1841463" cy="1196951"/>
        </a:xfrm>
        <a:prstGeom prst="round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2. Establecer localización </a:t>
          </a:r>
          <a:r>
            <a:rPr lang="es-CL" sz="1700" kern="1200" dirty="0" err="1"/>
            <a:t>anátomo</a:t>
          </a:r>
          <a:r>
            <a:rPr lang="es-CL" sz="1700" kern="1200" dirty="0"/>
            <a:t>-funcional</a:t>
          </a:r>
        </a:p>
      </dsp:txBody>
      <dsp:txXfrm>
        <a:off x="5521624" y="2036899"/>
        <a:ext cx="1724603" cy="1080091"/>
      </dsp:txXfrm>
    </dsp:sp>
    <dsp:sp modelId="{42ABF1D8-C77D-744B-9BF8-DE35D3BB6501}">
      <dsp:nvSpPr>
        <dsp:cNvPr id="0" name=""/>
        <dsp:cNvSpPr/>
      </dsp:nvSpPr>
      <dsp:spPr>
        <a:xfrm>
          <a:off x="2427563" y="598763"/>
          <a:ext cx="3956363" cy="3956363"/>
        </a:xfrm>
        <a:custGeom>
          <a:avLst/>
          <a:gdLst/>
          <a:ahLst/>
          <a:cxnLst/>
          <a:rect l="0" t="0" r="0" b="0"/>
          <a:pathLst>
            <a:path>
              <a:moveTo>
                <a:pt x="3859059" y="2590964"/>
              </a:moveTo>
              <a:arcTo wR="1978181" hR="1978181" stAng="1082725" swAng="262682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BFFB549-757E-614E-BAF3-7DF3ABC509F3}">
      <dsp:nvSpPr>
        <dsp:cNvPr id="0" name=""/>
        <dsp:cNvSpPr/>
      </dsp:nvSpPr>
      <dsp:spPr>
        <a:xfrm>
          <a:off x="3485013" y="3956650"/>
          <a:ext cx="1841463" cy="1196951"/>
        </a:xfrm>
        <a:prstGeom prst="round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3. Plantear estrategia de estudio</a:t>
          </a:r>
        </a:p>
      </dsp:txBody>
      <dsp:txXfrm>
        <a:off x="3543443" y="4015080"/>
        <a:ext cx="1724603" cy="1080091"/>
      </dsp:txXfrm>
    </dsp:sp>
    <dsp:sp modelId="{2E888933-3124-2B4C-81ED-874292897BE9}">
      <dsp:nvSpPr>
        <dsp:cNvPr id="0" name=""/>
        <dsp:cNvSpPr/>
      </dsp:nvSpPr>
      <dsp:spPr>
        <a:xfrm>
          <a:off x="2427563" y="598763"/>
          <a:ext cx="3956363" cy="3956363"/>
        </a:xfrm>
        <a:custGeom>
          <a:avLst/>
          <a:gdLst/>
          <a:ahLst/>
          <a:cxnLst/>
          <a:rect l="0" t="0" r="0" b="0"/>
          <a:pathLst>
            <a:path>
              <a:moveTo>
                <a:pt x="1044174" y="3721980"/>
              </a:moveTo>
              <a:arcTo wR="1978181" hR="1978181" stAng="7090454" swAng="262682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2E5388-DD00-EB41-9AF3-95AFDF58E72E}">
      <dsp:nvSpPr>
        <dsp:cNvPr id="0" name=""/>
        <dsp:cNvSpPr/>
      </dsp:nvSpPr>
      <dsp:spPr>
        <a:xfrm>
          <a:off x="1506831" y="1978469"/>
          <a:ext cx="1841463" cy="1196951"/>
        </a:xfrm>
        <a:prstGeom prst="round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4. Definir causa específica</a:t>
          </a:r>
        </a:p>
      </dsp:txBody>
      <dsp:txXfrm>
        <a:off x="1565261" y="2036899"/>
        <a:ext cx="1724603" cy="1080091"/>
      </dsp:txXfrm>
    </dsp:sp>
    <dsp:sp modelId="{6D5D05B7-C342-FD40-B321-BC421AE13BA3}">
      <dsp:nvSpPr>
        <dsp:cNvPr id="0" name=""/>
        <dsp:cNvSpPr/>
      </dsp:nvSpPr>
      <dsp:spPr>
        <a:xfrm>
          <a:off x="2427563" y="598763"/>
          <a:ext cx="3956363" cy="3956363"/>
        </a:xfrm>
        <a:custGeom>
          <a:avLst/>
          <a:gdLst/>
          <a:ahLst/>
          <a:cxnLst/>
          <a:rect l="0" t="0" r="0" b="0"/>
          <a:pathLst>
            <a:path>
              <a:moveTo>
                <a:pt x="97304" y="1365398"/>
              </a:moveTo>
              <a:arcTo wR="1978181" hR="1978181" stAng="11882725" swAng="262682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8E459-052B-CE4E-8A41-4905ED9FBA9D}">
      <dsp:nvSpPr>
        <dsp:cNvPr id="0" name=""/>
        <dsp:cNvSpPr/>
      </dsp:nvSpPr>
      <dsp:spPr>
        <a:xfrm>
          <a:off x="0" y="33326"/>
          <a:ext cx="7771213" cy="6084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L" sz="2600" kern="1200" dirty="0"/>
            <a:t>Historia familiar </a:t>
          </a:r>
        </a:p>
      </dsp:txBody>
      <dsp:txXfrm>
        <a:off x="29700" y="63026"/>
        <a:ext cx="7711813" cy="549000"/>
      </dsp:txXfrm>
    </dsp:sp>
    <dsp:sp modelId="{179908CE-4BC4-B342-ADE7-B18E4791AE6F}">
      <dsp:nvSpPr>
        <dsp:cNvPr id="0" name=""/>
        <dsp:cNvSpPr/>
      </dsp:nvSpPr>
      <dsp:spPr>
        <a:xfrm>
          <a:off x="0" y="641726"/>
          <a:ext cx="7771213" cy="365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36" tIns="33020" rIns="184912" bIns="33020" numCol="1" spcCol="1270" anchor="t" anchorCtr="0">
          <a:noAutofit/>
        </a:bodyPr>
        <a:lstStyle/>
        <a:p>
          <a:pPr marL="228600" lvl="1" indent="-228600" algn="l" defTabSz="889000">
            <a:lnSpc>
              <a:spcPct val="90000"/>
            </a:lnSpc>
            <a:spcBef>
              <a:spcPct val="0"/>
            </a:spcBef>
            <a:spcAft>
              <a:spcPct val="20000"/>
            </a:spcAft>
            <a:buChar char="•"/>
          </a:pPr>
          <a:endParaRPr lang="es-CL" sz="2000" kern="1200" dirty="0"/>
        </a:p>
        <a:p>
          <a:pPr marL="228600" lvl="1" indent="-228600" algn="l" defTabSz="889000">
            <a:lnSpc>
              <a:spcPct val="90000"/>
            </a:lnSpc>
            <a:spcBef>
              <a:spcPct val="0"/>
            </a:spcBef>
            <a:spcAft>
              <a:spcPct val="20000"/>
            </a:spcAft>
            <a:buChar char="•"/>
          </a:pPr>
          <a:r>
            <a:rPr lang="es-CL" sz="2000" kern="1200" dirty="0"/>
            <a:t>Consanguinidad</a:t>
          </a:r>
        </a:p>
        <a:p>
          <a:pPr marL="228600" lvl="1" indent="-228600" algn="l" defTabSz="889000">
            <a:lnSpc>
              <a:spcPct val="90000"/>
            </a:lnSpc>
            <a:spcBef>
              <a:spcPct val="0"/>
            </a:spcBef>
            <a:spcAft>
              <a:spcPct val="20000"/>
            </a:spcAft>
            <a:buChar char="•"/>
          </a:pPr>
          <a:endParaRPr lang="es-CL" sz="2000" kern="1200" dirty="0"/>
        </a:p>
        <a:p>
          <a:pPr marL="228600" lvl="1" indent="-228600" algn="l" defTabSz="889000">
            <a:lnSpc>
              <a:spcPct val="90000"/>
            </a:lnSpc>
            <a:spcBef>
              <a:spcPct val="0"/>
            </a:spcBef>
            <a:spcAft>
              <a:spcPct val="20000"/>
            </a:spcAft>
            <a:buChar char="•"/>
          </a:pPr>
          <a:r>
            <a:rPr lang="es-CL" sz="2000" kern="1200" dirty="0"/>
            <a:t>Hermanos u otros familiares afectados</a:t>
          </a:r>
        </a:p>
        <a:p>
          <a:pPr marL="228600" lvl="1" indent="-228600" algn="l" defTabSz="889000">
            <a:lnSpc>
              <a:spcPct val="90000"/>
            </a:lnSpc>
            <a:spcBef>
              <a:spcPct val="0"/>
            </a:spcBef>
            <a:spcAft>
              <a:spcPct val="20000"/>
            </a:spcAft>
            <a:buChar char="•"/>
          </a:pPr>
          <a:endParaRPr lang="es-CL" sz="2000" kern="1200" dirty="0"/>
        </a:p>
        <a:p>
          <a:pPr marL="228600" lvl="1" indent="-228600" algn="l" defTabSz="889000">
            <a:lnSpc>
              <a:spcPct val="90000"/>
            </a:lnSpc>
            <a:spcBef>
              <a:spcPct val="0"/>
            </a:spcBef>
            <a:spcAft>
              <a:spcPct val="20000"/>
            </a:spcAft>
            <a:buChar char="•"/>
          </a:pPr>
          <a:r>
            <a:rPr lang="es-CL" sz="2000" kern="1200" dirty="0"/>
            <a:t>Hiperlaxitud articular o contracturas en familiares</a:t>
          </a:r>
        </a:p>
        <a:p>
          <a:pPr marL="228600" lvl="1" indent="-228600" algn="l" defTabSz="889000">
            <a:lnSpc>
              <a:spcPct val="90000"/>
            </a:lnSpc>
            <a:spcBef>
              <a:spcPct val="0"/>
            </a:spcBef>
            <a:spcAft>
              <a:spcPct val="20000"/>
            </a:spcAft>
            <a:buChar char="•"/>
          </a:pPr>
          <a:endParaRPr lang="es-CL" sz="2000" kern="1200" dirty="0"/>
        </a:p>
        <a:p>
          <a:pPr marL="228600" lvl="1" indent="-228600" algn="l" defTabSz="889000">
            <a:lnSpc>
              <a:spcPct val="90000"/>
            </a:lnSpc>
            <a:spcBef>
              <a:spcPct val="0"/>
            </a:spcBef>
            <a:spcAft>
              <a:spcPct val="20000"/>
            </a:spcAft>
            <a:buChar char="•"/>
          </a:pPr>
          <a:r>
            <a:rPr lang="es-CL" sz="2000" kern="1200" dirty="0"/>
            <a:t>Buscar dirigidamente antecedentes de:</a:t>
          </a:r>
        </a:p>
        <a:p>
          <a:pPr marL="457200" lvl="2" indent="-228600" algn="l" defTabSz="889000">
            <a:lnSpc>
              <a:spcPct val="90000"/>
            </a:lnSpc>
            <a:spcBef>
              <a:spcPct val="0"/>
            </a:spcBef>
            <a:spcAft>
              <a:spcPct val="20000"/>
            </a:spcAft>
            <a:buChar char="•"/>
          </a:pPr>
          <a:r>
            <a:rPr lang="es-CL" sz="2000" kern="1200" dirty="0"/>
            <a:t>Distrofia Miotónica</a:t>
          </a:r>
        </a:p>
        <a:p>
          <a:pPr marL="457200" lvl="2" indent="-228600" algn="l" defTabSz="889000">
            <a:lnSpc>
              <a:spcPct val="90000"/>
            </a:lnSpc>
            <a:spcBef>
              <a:spcPct val="0"/>
            </a:spcBef>
            <a:spcAft>
              <a:spcPct val="20000"/>
            </a:spcAft>
            <a:buChar char="•"/>
          </a:pPr>
          <a:r>
            <a:rPr lang="es-CL" sz="2000" kern="1200" dirty="0"/>
            <a:t>Miastenia Gravis</a:t>
          </a:r>
        </a:p>
        <a:p>
          <a:pPr marL="457200" lvl="2" indent="-228600" algn="l" defTabSz="889000">
            <a:lnSpc>
              <a:spcPct val="90000"/>
            </a:lnSpc>
            <a:spcBef>
              <a:spcPct val="0"/>
            </a:spcBef>
            <a:spcAft>
              <a:spcPct val="20000"/>
            </a:spcAft>
            <a:buChar char="•"/>
          </a:pPr>
          <a:r>
            <a:rPr lang="es-CL" sz="2000" kern="1200" dirty="0"/>
            <a:t>Otras enfermedades neuromusculares o genéticas en la familia</a:t>
          </a:r>
        </a:p>
      </dsp:txBody>
      <dsp:txXfrm>
        <a:off x="0" y="641726"/>
        <a:ext cx="7771213" cy="36597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D5076-4AC5-3F47-97A4-18D09161C153}">
      <dsp:nvSpPr>
        <dsp:cNvPr id="0" name=""/>
        <dsp:cNvSpPr/>
      </dsp:nvSpPr>
      <dsp:spPr>
        <a:xfrm>
          <a:off x="0" y="217789"/>
          <a:ext cx="7680960" cy="6084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CL" sz="2300" kern="1200"/>
            <a:t>Historia prenatal y embarazo:</a:t>
          </a:r>
        </a:p>
      </dsp:txBody>
      <dsp:txXfrm>
        <a:off x="29700" y="247489"/>
        <a:ext cx="7621560" cy="549000"/>
      </dsp:txXfrm>
    </dsp:sp>
    <dsp:sp modelId="{48F3D54A-1E91-884A-8F24-BE65B8EC2E57}">
      <dsp:nvSpPr>
        <dsp:cNvPr id="0" name=""/>
        <dsp:cNvSpPr/>
      </dsp:nvSpPr>
      <dsp:spPr>
        <a:xfrm>
          <a:off x="0" y="826189"/>
          <a:ext cx="7680960" cy="385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70"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s-CL" sz="1800" kern="1200"/>
        </a:p>
        <a:p>
          <a:pPr marL="171450" lvl="1" indent="-171450" algn="l" defTabSz="800100">
            <a:lnSpc>
              <a:spcPct val="90000"/>
            </a:lnSpc>
            <a:spcBef>
              <a:spcPct val="0"/>
            </a:spcBef>
            <a:spcAft>
              <a:spcPct val="20000"/>
            </a:spcAft>
            <a:buChar char="•"/>
          </a:pPr>
          <a:r>
            <a:rPr lang="es-CL" sz="1800" kern="1200" dirty="0"/>
            <a:t>Cómo fue el control del embarazo, desde qué trimestre</a:t>
          </a:r>
        </a:p>
        <a:p>
          <a:pPr marL="171450" lvl="1" indent="-171450" algn="l" defTabSz="800100">
            <a:lnSpc>
              <a:spcPct val="90000"/>
            </a:lnSpc>
            <a:spcBef>
              <a:spcPct val="0"/>
            </a:spcBef>
            <a:spcAft>
              <a:spcPct val="20000"/>
            </a:spcAft>
            <a:buChar char="•"/>
          </a:pPr>
          <a:r>
            <a:rPr lang="es-CL" sz="1800" kern="1200" dirty="0"/>
            <a:t>Teratógenos (alcohol, drogas, fármacos)</a:t>
          </a:r>
        </a:p>
        <a:p>
          <a:pPr marL="171450" lvl="1" indent="-171450" algn="l" defTabSz="800100">
            <a:lnSpc>
              <a:spcPct val="90000"/>
            </a:lnSpc>
            <a:spcBef>
              <a:spcPct val="0"/>
            </a:spcBef>
            <a:spcAft>
              <a:spcPct val="20000"/>
            </a:spcAft>
            <a:buChar char="•"/>
          </a:pPr>
          <a:r>
            <a:rPr lang="es-CL" sz="1800" kern="1200" dirty="0"/>
            <a:t>Historia de patología neuromuscular o diabetes en la madre</a:t>
          </a:r>
        </a:p>
        <a:p>
          <a:pPr marL="171450" lvl="1" indent="-171450" algn="l" defTabSz="800100">
            <a:lnSpc>
              <a:spcPct val="90000"/>
            </a:lnSpc>
            <a:spcBef>
              <a:spcPct val="0"/>
            </a:spcBef>
            <a:spcAft>
              <a:spcPct val="20000"/>
            </a:spcAft>
            <a:buChar char="•"/>
          </a:pPr>
          <a:r>
            <a:rPr lang="es-CL" sz="1800" kern="1200" dirty="0"/>
            <a:t>Alteraciones anatómicas del útero</a:t>
          </a:r>
        </a:p>
        <a:p>
          <a:pPr marL="171450" lvl="1" indent="-171450" algn="l" defTabSz="800100">
            <a:lnSpc>
              <a:spcPct val="90000"/>
            </a:lnSpc>
            <a:spcBef>
              <a:spcPct val="0"/>
            </a:spcBef>
            <a:spcAft>
              <a:spcPct val="20000"/>
            </a:spcAft>
            <a:buChar char="•"/>
          </a:pPr>
          <a:r>
            <a:rPr lang="es-CL" sz="1800" kern="1200" dirty="0"/>
            <a:t>Infecciones (</a:t>
          </a:r>
          <a:r>
            <a:rPr lang="es-CL" sz="1800" kern="1200" dirty="0" err="1"/>
            <a:t>rubéola,coxsackie</a:t>
          </a:r>
          <a:r>
            <a:rPr lang="es-CL" sz="1800" kern="1200" dirty="0"/>
            <a:t>); fiebre </a:t>
          </a:r>
        </a:p>
        <a:p>
          <a:pPr marL="171450" lvl="1" indent="-171450" algn="l" defTabSz="800100">
            <a:lnSpc>
              <a:spcPct val="90000"/>
            </a:lnSpc>
            <a:spcBef>
              <a:spcPct val="0"/>
            </a:spcBef>
            <a:spcAft>
              <a:spcPct val="20000"/>
            </a:spcAft>
            <a:buChar char="•"/>
          </a:pPr>
          <a:r>
            <a:rPr lang="es-CL" sz="1800" kern="1200" dirty="0"/>
            <a:t>Características de los movimientos fetales (se inician18-22 semanas)</a:t>
          </a:r>
        </a:p>
        <a:p>
          <a:pPr marL="171450" lvl="1" indent="-171450" algn="l" defTabSz="800100">
            <a:lnSpc>
              <a:spcPct val="90000"/>
            </a:lnSpc>
            <a:spcBef>
              <a:spcPct val="0"/>
            </a:spcBef>
            <a:spcAft>
              <a:spcPct val="20000"/>
            </a:spcAft>
            <a:buChar char="•"/>
          </a:pPr>
          <a:r>
            <a:rPr lang="es-CL" sz="1800" kern="1200" dirty="0" err="1"/>
            <a:t>Oligoamnios</a:t>
          </a:r>
          <a:r>
            <a:rPr lang="es-CL" sz="1800" kern="1200" dirty="0"/>
            <a:t> o </a:t>
          </a:r>
          <a:r>
            <a:rPr lang="es-CL" sz="1800" kern="1200" dirty="0" err="1"/>
            <a:t>polihidroamnios</a:t>
          </a:r>
          <a:endParaRPr lang="es-CL" sz="1800" kern="1200" dirty="0"/>
        </a:p>
        <a:p>
          <a:pPr marL="171450" lvl="1" indent="-171450" algn="l" defTabSz="800100">
            <a:lnSpc>
              <a:spcPct val="90000"/>
            </a:lnSpc>
            <a:spcBef>
              <a:spcPct val="0"/>
            </a:spcBef>
            <a:spcAft>
              <a:spcPct val="20000"/>
            </a:spcAft>
            <a:buChar char="•"/>
          </a:pPr>
          <a:r>
            <a:rPr lang="es-CL" sz="1800" kern="1200"/>
            <a:t>Restricción de crecimiento intrauterino</a:t>
          </a:r>
        </a:p>
        <a:p>
          <a:pPr marL="171450" lvl="1" indent="-171450" algn="l" defTabSz="800100">
            <a:lnSpc>
              <a:spcPct val="90000"/>
            </a:lnSpc>
            <a:spcBef>
              <a:spcPct val="0"/>
            </a:spcBef>
            <a:spcAft>
              <a:spcPct val="20000"/>
            </a:spcAft>
            <a:buChar char="•"/>
          </a:pPr>
          <a:r>
            <a:rPr lang="es-CL" sz="1800" kern="1200"/>
            <a:t>Síntomas de aborto</a:t>
          </a:r>
        </a:p>
        <a:p>
          <a:pPr marL="171450" lvl="1" indent="-171450" algn="l" defTabSz="800100">
            <a:lnSpc>
              <a:spcPct val="90000"/>
            </a:lnSpc>
            <a:spcBef>
              <a:spcPct val="0"/>
            </a:spcBef>
            <a:spcAft>
              <a:spcPct val="20000"/>
            </a:spcAft>
            <a:buChar char="•"/>
          </a:pPr>
          <a:r>
            <a:rPr lang="es-CL" sz="1800" kern="1200" dirty="0"/>
            <a:t>Trauma, hemorragia o intentos de aborto</a:t>
          </a:r>
        </a:p>
        <a:p>
          <a:pPr marL="171450" lvl="1" indent="-171450" algn="l" defTabSz="800100">
            <a:lnSpc>
              <a:spcPct val="90000"/>
            </a:lnSpc>
            <a:spcBef>
              <a:spcPct val="0"/>
            </a:spcBef>
            <a:spcAft>
              <a:spcPct val="20000"/>
            </a:spcAft>
            <a:buChar char="•"/>
          </a:pPr>
          <a:r>
            <a:rPr lang="es-CL" sz="1800" kern="1200" dirty="0"/>
            <a:t>Hallazgos de ecografías</a:t>
          </a:r>
        </a:p>
        <a:p>
          <a:pPr marL="171450" lvl="1" indent="-171450" algn="l" defTabSz="800100">
            <a:lnSpc>
              <a:spcPct val="90000"/>
            </a:lnSpc>
            <a:spcBef>
              <a:spcPct val="0"/>
            </a:spcBef>
            <a:spcAft>
              <a:spcPct val="20000"/>
            </a:spcAft>
            <a:buChar char="•"/>
          </a:pPr>
          <a:endParaRPr lang="es-CL" sz="1800" kern="1200" dirty="0"/>
        </a:p>
      </dsp:txBody>
      <dsp:txXfrm>
        <a:off x="0" y="826189"/>
        <a:ext cx="7680960" cy="38525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827AA-18CC-7649-9A72-D9AC3E5CC3B5}">
      <dsp:nvSpPr>
        <dsp:cNvPr id="0" name=""/>
        <dsp:cNvSpPr/>
      </dsp:nvSpPr>
      <dsp:spPr>
        <a:xfrm>
          <a:off x="0" y="0"/>
          <a:ext cx="7680960" cy="60840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L" sz="2600" kern="1200" dirty="0"/>
            <a:t>Historia perinatal:</a:t>
          </a:r>
        </a:p>
      </dsp:txBody>
      <dsp:txXfrm>
        <a:off x="29700" y="29700"/>
        <a:ext cx="7621560" cy="549000"/>
      </dsp:txXfrm>
    </dsp:sp>
    <dsp:sp modelId="{CFCC1700-1C3A-C54A-A1C9-E2C5469B3D1A}">
      <dsp:nvSpPr>
        <dsp:cNvPr id="0" name=""/>
        <dsp:cNvSpPr/>
      </dsp:nvSpPr>
      <dsp:spPr>
        <a:xfrm>
          <a:off x="0" y="688379"/>
          <a:ext cx="7680960" cy="3552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70" tIns="33020" rIns="184912" bIns="33020" numCol="1" spcCol="1270" anchor="t" anchorCtr="0">
          <a:noAutofit/>
        </a:bodyPr>
        <a:lstStyle/>
        <a:p>
          <a:pPr marL="228600" lvl="1" indent="-228600" algn="l" defTabSz="889000">
            <a:lnSpc>
              <a:spcPct val="90000"/>
            </a:lnSpc>
            <a:spcBef>
              <a:spcPct val="0"/>
            </a:spcBef>
            <a:spcAft>
              <a:spcPct val="20000"/>
            </a:spcAft>
            <a:buChar char="•"/>
          </a:pPr>
          <a:endParaRPr lang="es-CL" sz="2000" kern="1200"/>
        </a:p>
        <a:p>
          <a:pPr marL="228600" lvl="1" indent="-228600" algn="l" defTabSz="889000">
            <a:lnSpc>
              <a:spcPct val="90000"/>
            </a:lnSpc>
            <a:spcBef>
              <a:spcPct val="0"/>
            </a:spcBef>
            <a:spcAft>
              <a:spcPct val="20000"/>
            </a:spcAft>
            <a:buChar char="•"/>
          </a:pPr>
          <a:r>
            <a:rPr lang="es-CL" sz="2000" kern="1200" dirty="0"/>
            <a:t>Distocias de posición</a:t>
          </a:r>
        </a:p>
        <a:p>
          <a:pPr marL="228600" lvl="1" indent="-228600" algn="l" defTabSz="889000">
            <a:lnSpc>
              <a:spcPct val="90000"/>
            </a:lnSpc>
            <a:spcBef>
              <a:spcPct val="0"/>
            </a:spcBef>
            <a:spcAft>
              <a:spcPct val="20000"/>
            </a:spcAft>
            <a:buChar char="•"/>
          </a:pPr>
          <a:r>
            <a:rPr lang="es-CL" sz="2000" kern="1200" dirty="0"/>
            <a:t>Características del trabajo de parto</a:t>
          </a:r>
        </a:p>
        <a:p>
          <a:pPr marL="228600" lvl="1" indent="-228600" algn="l" defTabSz="889000">
            <a:lnSpc>
              <a:spcPct val="90000"/>
            </a:lnSpc>
            <a:spcBef>
              <a:spcPct val="0"/>
            </a:spcBef>
            <a:spcAft>
              <a:spcPct val="20000"/>
            </a:spcAft>
            <a:buChar char="•"/>
          </a:pPr>
          <a:r>
            <a:rPr lang="es-CL" sz="2000" kern="1200" dirty="0"/>
            <a:t>Parto vaginal, cesárea o fórceps</a:t>
          </a:r>
        </a:p>
        <a:p>
          <a:pPr marL="228600" lvl="1" indent="-228600" algn="l" defTabSz="889000">
            <a:lnSpc>
              <a:spcPct val="90000"/>
            </a:lnSpc>
            <a:spcBef>
              <a:spcPct val="0"/>
            </a:spcBef>
            <a:spcAft>
              <a:spcPct val="20000"/>
            </a:spcAft>
            <a:buChar char="•"/>
          </a:pPr>
          <a:r>
            <a:rPr lang="es-CL" sz="2000" kern="1200" dirty="0"/>
            <a:t>Parto múltiple</a:t>
          </a:r>
        </a:p>
        <a:p>
          <a:pPr marL="228600" lvl="1" indent="-228600" algn="l" defTabSz="889000">
            <a:lnSpc>
              <a:spcPct val="90000"/>
            </a:lnSpc>
            <a:spcBef>
              <a:spcPct val="0"/>
            </a:spcBef>
            <a:spcAft>
              <a:spcPct val="20000"/>
            </a:spcAft>
            <a:buChar char="•"/>
          </a:pPr>
          <a:r>
            <a:rPr lang="es-CL" sz="2000" kern="1200" dirty="0"/>
            <a:t>Trauma obstétrico</a:t>
          </a:r>
        </a:p>
        <a:p>
          <a:pPr marL="228600" lvl="1" indent="-228600" algn="l" defTabSz="889000">
            <a:lnSpc>
              <a:spcPct val="90000"/>
            </a:lnSpc>
            <a:spcBef>
              <a:spcPct val="0"/>
            </a:spcBef>
            <a:spcAft>
              <a:spcPct val="20000"/>
            </a:spcAft>
            <a:buChar char="•"/>
          </a:pPr>
          <a:r>
            <a:rPr lang="es-CL" sz="2000" kern="1200" dirty="0"/>
            <a:t>Antropometría y Apgar</a:t>
          </a:r>
        </a:p>
        <a:p>
          <a:pPr marL="228600" lvl="1" indent="-228600" algn="l" defTabSz="889000">
            <a:lnSpc>
              <a:spcPct val="90000"/>
            </a:lnSpc>
            <a:spcBef>
              <a:spcPct val="0"/>
            </a:spcBef>
            <a:spcAft>
              <a:spcPct val="20000"/>
            </a:spcAft>
            <a:buChar char="•"/>
          </a:pPr>
          <a:r>
            <a:rPr lang="es-CL" sz="2000" kern="1200" dirty="0"/>
            <a:t>Necesidad de hospitalización y causa</a:t>
          </a:r>
        </a:p>
        <a:p>
          <a:pPr marL="457200" lvl="2" indent="-228600" algn="l" defTabSz="889000">
            <a:lnSpc>
              <a:spcPct val="90000"/>
            </a:lnSpc>
            <a:spcBef>
              <a:spcPct val="0"/>
            </a:spcBef>
            <a:spcAft>
              <a:spcPct val="20000"/>
            </a:spcAft>
            <a:buChar char="•"/>
          </a:pPr>
          <a:r>
            <a:rPr lang="es-CL" sz="2000" kern="1200" dirty="0" err="1"/>
            <a:t>Ant</a:t>
          </a:r>
          <a:r>
            <a:rPr lang="es-CL" sz="2000" kern="1200" dirty="0"/>
            <a:t>. de Encefalopatía hipóxico-isquémica, hemorragia cerebral, encefalopatía </a:t>
          </a:r>
          <a:r>
            <a:rPr lang="es-CL" sz="2000" kern="1200" dirty="0" err="1"/>
            <a:t>hiperbilirrubinémica</a:t>
          </a:r>
          <a:r>
            <a:rPr lang="es-CL" sz="2000" kern="1200" dirty="0"/>
            <a:t>, sepsis neonatal</a:t>
          </a:r>
        </a:p>
        <a:p>
          <a:pPr marL="228600" lvl="1" indent="-228600" algn="l" defTabSz="889000">
            <a:lnSpc>
              <a:spcPct val="90000"/>
            </a:lnSpc>
            <a:spcBef>
              <a:spcPct val="0"/>
            </a:spcBef>
            <a:spcAft>
              <a:spcPct val="20000"/>
            </a:spcAft>
            <a:buChar char="•"/>
          </a:pPr>
          <a:endParaRPr lang="es-CL" sz="2000" kern="1200" dirty="0"/>
        </a:p>
      </dsp:txBody>
      <dsp:txXfrm>
        <a:off x="0" y="688379"/>
        <a:ext cx="7680960" cy="3552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3DE7F-290B-5E4E-93A3-0F2675C4A78F}">
      <dsp:nvSpPr>
        <dsp:cNvPr id="0" name=""/>
        <dsp:cNvSpPr/>
      </dsp:nvSpPr>
      <dsp:spPr>
        <a:xfrm rot="5400000">
          <a:off x="4829046" y="-1925091"/>
          <a:ext cx="890049" cy="496383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CL" sz="1600" kern="1200" dirty="0"/>
            <a:t>En posición supina, traccionar las EESS.  En el niño hipotónico, los brazos se extienden completamente y la cabeza cae pasivamente hacia atrás.</a:t>
          </a:r>
        </a:p>
      </dsp:txBody>
      <dsp:txXfrm rot="-5400000">
        <a:off x="2792156" y="155248"/>
        <a:ext cx="4920382" cy="803151"/>
      </dsp:txXfrm>
    </dsp:sp>
    <dsp:sp modelId="{7FA6732A-4D0A-D643-A682-C1FD2C07360A}">
      <dsp:nvSpPr>
        <dsp:cNvPr id="0" name=""/>
        <dsp:cNvSpPr/>
      </dsp:nvSpPr>
      <dsp:spPr>
        <a:xfrm>
          <a:off x="0" y="543"/>
          <a:ext cx="2792155" cy="11125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CL" sz="3200" kern="1200" dirty="0"/>
            <a:t>Tracción</a:t>
          </a:r>
          <a:endParaRPr lang="es-CL" sz="4400" kern="1200" dirty="0"/>
        </a:p>
      </dsp:txBody>
      <dsp:txXfrm>
        <a:off x="54311" y="54854"/>
        <a:ext cx="2683533" cy="1003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A816-CD99-8C49-BEBA-75305BCB7407}">
      <dsp:nvSpPr>
        <dsp:cNvPr id="0" name=""/>
        <dsp:cNvSpPr/>
      </dsp:nvSpPr>
      <dsp:spPr>
        <a:xfrm rot="5400000">
          <a:off x="4762742" y="-1881956"/>
          <a:ext cx="920620" cy="491581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CL" sz="2000" kern="1200" dirty="0"/>
            <a:t>El paciente tiende a escurrirse entre las manos del examinador</a:t>
          </a:r>
        </a:p>
        <a:p>
          <a:pPr marL="228600" lvl="1" indent="-228600" algn="l" defTabSz="889000">
            <a:lnSpc>
              <a:spcPct val="90000"/>
            </a:lnSpc>
            <a:spcBef>
              <a:spcPct val="0"/>
            </a:spcBef>
            <a:spcAft>
              <a:spcPct val="15000"/>
            </a:spcAft>
            <a:buChar char="•"/>
          </a:pPr>
          <a:r>
            <a:rPr lang="es-CL" sz="2000" kern="1200" dirty="0"/>
            <a:t>Refleja hipotonía de cintura escapular</a:t>
          </a:r>
        </a:p>
      </dsp:txBody>
      <dsp:txXfrm rot="-5400000">
        <a:off x="2765146" y="160581"/>
        <a:ext cx="4870873" cy="830738"/>
      </dsp:txXfrm>
    </dsp:sp>
    <dsp:sp modelId="{3A26071A-ECB2-E449-AD85-C547DA93894C}">
      <dsp:nvSpPr>
        <dsp:cNvPr id="0" name=""/>
        <dsp:cNvSpPr/>
      </dsp:nvSpPr>
      <dsp:spPr>
        <a:xfrm>
          <a:off x="0" y="562"/>
          <a:ext cx="2765145" cy="115077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L" sz="2400" kern="1200" dirty="0"/>
            <a:t>Suspensión vertical</a:t>
          </a:r>
        </a:p>
      </dsp:txBody>
      <dsp:txXfrm>
        <a:off x="56176" y="56738"/>
        <a:ext cx="2652793" cy="10384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02E04-FE8E-4266-915F-13446B7774E9}" type="datetimeFigureOut">
              <a:rPr lang="es-CL" smtClean="0"/>
              <a:pPr/>
              <a:t>25-04-2022</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15B9FF-E171-4C8A-92D5-179CF24045A1}" type="slidenum">
              <a:rPr lang="es-CL" smtClean="0"/>
              <a:pPr/>
              <a:t>‹Nº›</a:t>
            </a:fld>
            <a:endParaRPr lang="es-C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Hipertonía siempre disfunción de SNC</a:t>
            </a:r>
          </a:p>
        </p:txBody>
      </p:sp>
      <p:sp>
        <p:nvSpPr>
          <p:cNvPr id="4" name="Marcador de número de diapositiva 3"/>
          <p:cNvSpPr>
            <a:spLocks noGrp="1"/>
          </p:cNvSpPr>
          <p:nvPr>
            <p:ph type="sldNum" sz="quarter" idx="5"/>
          </p:nvPr>
        </p:nvSpPr>
        <p:spPr/>
        <p:txBody>
          <a:bodyPr/>
          <a:lstStyle/>
          <a:p>
            <a:fld id="{5715B9FF-E171-4C8A-92D5-179CF24045A1}" type="slidenum">
              <a:rPr lang="es-CL" smtClean="0"/>
              <a:pPr/>
              <a:t>3</a:t>
            </a:fld>
            <a:endParaRPr lang="es-CL"/>
          </a:p>
        </p:txBody>
      </p:sp>
    </p:spTree>
    <p:extLst>
      <p:ext uri="{BB962C8B-B14F-4D97-AF65-F5344CB8AC3E}">
        <p14:creationId xmlns:p14="http://schemas.microsoft.com/office/powerpoint/2010/main" val="143916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70000" lnSpcReduction="20000"/>
          </a:bodyPr>
          <a:lstStyle/>
          <a:p>
            <a:r>
              <a:rPr lang="es-CL" sz="2200" b="0" i="0" u="none" strike="noStrike" dirty="0">
                <a:effectLst/>
                <a:latin typeface="Helvetica Neue"/>
                <a:ea typeface="Helvetica Neue"/>
                <a:cs typeface="Helvetica Neue"/>
                <a:sym typeface="Helvetica Neue"/>
              </a:rPr>
              <a:t>Un ejemplo de hipotonía central y uno de los cuadros que más se confunde con enfermedades neuromusculares es el </a:t>
            </a:r>
            <a:r>
              <a:rPr lang="es-CL" sz="2200" b="1" i="0" u="none" strike="noStrike" dirty="0">
                <a:effectLst/>
                <a:latin typeface="Helvetica Neue"/>
                <a:ea typeface="Helvetica Neue"/>
                <a:cs typeface="Helvetica Neue"/>
                <a:sym typeface="Helvetica Neue"/>
              </a:rPr>
              <a:t>Síndrome de Prader Willi,</a:t>
            </a:r>
            <a:r>
              <a:rPr lang="es-CL" sz="2200" b="0" i="0" u="none" strike="noStrike" dirty="0">
                <a:effectLst/>
                <a:latin typeface="Helvetica Neue"/>
                <a:ea typeface="Helvetica Neue"/>
                <a:cs typeface="Helvetica Neue"/>
                <a:sym typeface="Helvetica Neue"/>
              </a:rPr>
              <a:t> genopatía no hereditaria, causada por la deleción de un segmento del cromosoma 15 paterno   o la ausencia de todo el  cromosoma 15 procedente del padre. Estos pacientes presentan bajo peso de nacimiento,  hipotonía  significativa, marcada pasividad con escasos movimientos espontáneos y dificultades de succión y deglución en periodo neonatal y primeros meses de vida. </a:t>
            </a:r>
          </a:p>
          <a:p>
            <a:r>
              <a:rPr lang="es-CL" sz="2200" b="0" i="0" u="none" strike="noStrike" dirty="0">
                <a:effectLst/>
                <a:latin typeface="Helvetica Neue"/>
                <a:ea typeface="Helvetica Neue"/>
                <a:cs typeface="Helvetica Neue"/>
                <a:sym typeface="Helvetica Neue"/>
              </a:rPr>
              <a:t>La presencia de  dismorfias como manos y pies pequeños, facies redondeada con ojos almendrados y piel clara apoyan el diagnosticoclínico.  Evolucionan con pobre incremento pondoestatural y retraso en desarrollo psicomotor. A partir de los 12 a 18 meses desarrollan un apetito voraz con gran aumento de peso y más tardíamente retraso de talla. Pueden cursar con deficiencia en producción de hormonas,  obesidad mórbida,  riesgo de diabetes, elevado umbral al dolor, trastornos del sueño como apneas obstructivas, somnolencia diurna e  hipersomnia primaria que sugieren una anormalidad en la regulación del ciclo sueño vigilia</a:t>
            </a:r>
          </a:p>
          <a:p>
            <a:endParaRPr lang="es-CL" dirty="0"/>
          </a:p>
        </p:txBody>
      </p:sp>
    </p:spTree>
    <p:extLst>
      <p:ext uri="{BB962C8B-B14F-4D97-AF65-F5344CB8AC3E}">
        <p14:creationId xmlns:p14="http://schemas.microsoft.com/office/powerpoint/2010/main" val="244633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70000" lnSpcReduction="20000"/>
          </a:bodyPr>
          <a:lstStyle/>
          <a:p>
            <a:r>
              <a:rPr lang="es-CL" sz="2200" b="0" i="0" u="none" strike="noStrike" dirty="0">
                <a:effectLst/>
                <a:latin typeface="Helvetica Neue"/>
                <a:ea typeface="Helvetica Neue"/>
                <a:cs typeface="Helvetica Neue"/>
                <a:sym typeface="Helvetica Neue"/>
              </a:rPr>
              <a:t>Un ejemplo de hipotonía central y uno de los cuadros que más se confunde con enfermedades neuromusculares es el </a:t>
            </a:r>
            <a:r>
              <a:rPr lang="es-CL" sz="2200" b="1" i="0" u="none" strike="noStrike" dirty="0">
                <a:effectLst/>
                <a:latin typeface="Helvetica Neue"/>
                <a:ea typeface="Helvetica Neue"/>
                <a:cs typeface="Helvetica Neue"/>
                <a:sym typeface="Helvetica Neue"/>
              </a:rPr>
              <a:t>Síndrome de Prader Willi,</a:t>
            </a:r>
            <a:r>
              <a:rPr lang="es-CL" sz="2200" b="0" i="0" u="none" strike="noStrike" dirty="0">
                <a:effectLst/>
                <a:latin typeface="Helvetica Neue"/>
                <a:ea typeface="Helvetica Neue"/>
                <a:cs typeface="Helvetica Neue"/>
                <a:sym typeface="Helvetica Neue"/>
              </a:rPr>
              <a:t> genopatía no hereditaria, causada por la deleción de un segmento del cromosoma 15 paterno   o la ausencia de todo el  cromosoma 15 procedente del padre. Estos pacientes presentan bajo peso de nacimiento,  hipotonía  significativa, marcada pasividad con escasos movimientos espontáneos y dificultades de succión y deglución en periodo neonatal y primeros meses de vida. </a:t>
            </a:r>
          </a:p>
          <a:p>
            <a:r>
              <a:rPr lang="es-CL" sz="2200" b="0" i="0" u="none" strike="noStrike" dirty="0">
                <a:effectLst/>
                <a:latin typeface="Helvetica Neue"/>
                <a:ea typeface="Helvetica Neue"/>
                <a:cs typeface="Helvetica Neue"/>
                <a:sym typeface="Helvetica Neue"/>
              </a:rPr>
              <a:t>La presencia de  dismorfias como manos y pies pequeños, facies redondeada con ojos almendrados y piel clara apoyan el diagnosticoclínico.  Evolucionan con pobre incremento pondoestatural y retraso en desarrollo psicomotor. A partir de los 12 a 18 meses desarrollan un apetito voraz con gran aumento de peso y más tardíamente retraso de talla. Pueden cursar con deficiencia en producción de hormonas,  obesidad mórbida,  riesgo de diabetes, elevado umbral al dolor, trastornos del sueño como apneas obstructivas, somnolencia diurna e  hipersomnia primaria que sugieren una anormalidad en la regulación del ciclo sueño vigilia</a:t>
            </a:r>
          </a:p>
          <a:p>
            <a:endParaRPr lang="es-CL" dirty="0"/>
          </a:p>
        </p:txBody>
      </p:sp>
    </p:spTree>
    <p:extLst>
      <p:ext uri="{BB962C8B-B14F-4D97-AF65-F5344CB8AC3E}">
        <p14:creationId xmlns:p14="http://schemas.microsoft.com/office/powerpoint/2010/main" val="6763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normAutofit fontScale="92500"/>
          </a:bodyPr>
          <a:lstStyle/>
          <a:p>
            <a:r>
              <a:rPr dirty="0" err="1"/>
              <a:t>Atrofia</a:t>
            </a:r>
            <a:r>
              <a:rPr dirty="0"/>
              <a:t> muscular </a:t>
            </a:r>
            <a:r>
              <a:rPr dirty="0" err="1"/>
              <a:t>espinal</a:t>
            </a:r>
            <a:r>
              <a:rPr dirty="0"/>
              <a:t> </a:t>
            </a:r>
            <a:r>
              <a:rPr dirty="0" err="1"/>
              <a:t>infantil</a:t>
            </a:r>
            <a:r>
              <a:rPr dirty="0"/>
              <a:t>(de </a:t>
            </a:r>
            <a:r>
              <a:rPr dirty="0" err="1"/>
              <a:t>inicio</a:t>
            </a:r>
            <a:r>
              <a:rPr dirty="0"/>
              <a:t> </a:t>
            </a:r>
            <a:r>
              <a:rPr dirty="0" err="1"/>
              <a:t>precoz</a:t>
            </a:r>
            <a:r>
              <a:rPr dirty="0"/>
              <a:t>) </a:t>
            </a:r>
            <a:r>
              <a:rPr dirty="0" err="1"/>
              <a:t>oEnfermedadde</a:t>
            </a:r>
            <a:r>
              <a:rPr dirty="0"/>
              <a:t> Werdnig </a:t>
            </a:r>
            <a:r>
              <a:rPr dirty="0" err="1"/>
              <a:t>Hoffman.En</a:t>
            </a:r>
            <a:r>
              <a:rPr dirty="0"/>
              <a:t> </a:t>
            </a:r>
            <a:r>
              <a:rPr dirty="0" err="1"/>
              <a:t>este</a:t>
            </a:r>
            <a:r>
              <a:rPr dirty="0"/>
              <a:t> </a:t>
            </a:r>
            <a:r>
              <a:rPr dirty="0" err="1"/>
              <a:t>últimocuadro</a:t>
            </a:r>
            <a:r>
              <a:rPr dirty="0"/>
              <a:t> los  </a:t>
            </a:r>
            <a:r>
              <a:rPr dirty="0" err="1"/>
              <a:t>pacientes</a:t>
            </a:r>
            <a:r>
              <a:rPr dirty="0"/>
              <a:t> se </a:t>
            </a:r>
            <a:r>
              <a:rPr dirty="0" err="1"/>
              <a:t>caracterizan</a:t>
            </a:r>
            <a:r>
              <a:rPr dirty="0"/>
              <a:t> </a:t>
            </a:r>
            <a:r>
              <a:rPr dirty="0" err="1"/>
              <a:t>porsevera</a:t>
            </a:r>
            <a:r>
              <a:rPr dirty="0"/>
              <a:t> </a:t>
            </a:r>
            <a:r>
              <a:rPr dirty="0" err="1"/>
              <a:t>debilidad</a:t>
            </a:r>
            <a:r>
              <a:rPr dirty="0"/>
              <a:t> e </a:t>
            </a:r>
            <a:r>
              <a:rPr dirty="0" err="1"/>
              <a:t>hipotonía</a:t>
            </a:r>
            <a:r>
              <a:rPr dirty="0"/>
              <a:t>, </a:t>
            </a:r>
            <a:r>
              <a:rPr dirty="0" err="1"/>
              <a:t>arreflexia</a:t>
            </a:r>
            <a:r>
              <a:rPr dirty="0"/>
              <a:t> </a:t>
            </a:r>
            <a:r>
              <a:rPr dirty="0" err="1"/>
              <a:t>yfasciculaciones</a:t>
            </a:r>
            <a:r>
              <a:rPr dirty="0"/>
              <a:t> de la </a:t>
            </a:r>
            <a:r>
              <a:rPr dirty="0" err="1"/>
              <a:t>lengua</a:t>
            </a:r>
            <a:r>
              <a:rPr dirty="0"/>
              <a:t>. </a:t>
            </a:r>
            <a:r>
              <a:rPr dirty="0" err="1"/>
              <a:t>Destaca</a:t>
            </a:r>
            <a:r>
              <a:rPr dirty="0"/>
              <a:t> </a:t>
            </a:r>
            <a:r>
              <a:rPr dirty="0" err="1"/>
              <a:t>laadecuada</a:t>
            </a:r>
            <a:r>
              <a:rPr dirty="0"/>
              <a:t> </a:t>
            </a:r>
            <a:r>
              <a:rPr dirty="0" err="1"/>
              <a:t>conexión</a:t>
            </a:r>
            <a:r>
              <a:rPr dirty="0"/>
              <a:t> y </a:t>
            </a:r>
            <a:r>
              <a:rPr dirty="0" err="1"/>
              <a:t>reacción</a:t>
            </a:r>
            <a:r>
              <a:rPr dirty="0"/>
              <a:t> al </a:t>
            </a:r>
            <a:r>
              <a:rPr dirty="0" err="1"/>
              <a:t>medio,que</a:t>
            </a:r>
            <a:r>
              <a:rPr dirty="0"/>
              <a:t> </a:t>
            </a:r>
            <a:r>
              <a:rPr dirty="0" err="1"/>
              <a:t>contrasta</a:t>
            </a:r>
            <a:r>
              <a:rPr dirty="0"/>
              <a:t> con el </a:t>
            </a:r>
            <a:r>
              <a:rPr dirty="0" err="1"/>
              <a:t>grado</a:t>
            </a:r>
            <a:r>
              <a:rPr dirty="0"/>
              <a:t> de </a:t>
            </a:r>
            <a:r>
              <a:rPr dirty="0" err="1"/>
              <a:t>debilidad</a:t>
            </a:r>
            <a:r>
              <a:rPr dirty="0"/>
              <a:t>.  </a:t>
            </a:r>
            <a:r>
              <a:rPr dirty="0" err="1"/>
              <a:t>Lagran</a:t>
            </a:r>
            <a:r>
              <a:rPr dirty="0"/>
              <a:t> </a:t>
            </a:r>
            <a:r>
              <a:rPr dirty="0" err="1"/>
              <a:t>mayoría</a:t>
            </a:r>
            <a:r>
              <a:rPr dirty="0"/>
              <a:t> se </a:t>
            </a:r>
            <a:r>
              <a:rPr dirty="0" err="1"/>
              <a:t>presenta</a:t>
            </a:r>
            <a:r>
              <a:rPr dirty="0"/>
              <a:t> con </a:t>
            </a:r>
            <a:r>
              <a:rPr dirty="0" err="1"/>
              <a:t>debilidad</a:t>
            </a:r>
            <a:r>
              <a:rPr dirty="0"/>
              <a:t> </a:t>
            </a:r>
            <a:r>
              <a:rPr dirty="0" err="1"/>
              <a:t>deinstalación</a:t>
            </a:r>
            <a:r>
              <a:rPr dirty="0"/>
              <a:t> </a:t>
            </a:r>
            <a:r>
              <a:rPr dirty="0" err="1"/>
              <a:t>insidiosa</a:t>
            </a:r>
            <a:r>
              <a:rPr dirty="0"/>
              <a:t> </a:t>
            </a:r>
            <a:r>
              <a:rPr dirty="0" err="1"/>
              <a:t>alrededor</a:t>
            </a:r>
            <a:r>
              <a:rPr dirty="0"/>
              <a:t> de la </a:t>
            </a:r>
            <a:r>
              <a:rPr dirty="0" err="1"/>
              <a:t>terceraa</a:t>
            </a:r>
            <a:r>
              <a:rPr dirty="0"/>
              <a:t> </a:t>
            </a:r>
            <a:r>
              <a:rPr dirty="0" err="1"/>
              <a:t>cuarta</a:t>
            </a:r>
            <a:r>
              <a:rPr dirty="0"/>
              <a:t> </a:t>
            </a:r>
            <a:r>
              <a:rPr dirty="0" err="1"/>
              <a:t>semana</a:t>
            </a:r>
            <a:r>
              <a:rPr dirty="0"/>
              <a:t> de </a:t>
            </a:r>
            <a:r>
              <a:rPr dirty="0" err="1"/>
              <a:t>vida</a:t>
            </a:r>
            <a:r>
              <a:rPr dirty="0"/>
              <a:t>, </a:t>
            </a:r>
            <a:r>
              <a:rPr dirty="0" err="1"/>
              <a:t>aunque</a:t>
            </a:r>
            <a:r>
              <a:rPr dirty="0"/>
              <a:t> </a:t>
            </a:r>
            <a:r>
              <a:rPr dirty="0" err="1"/>
              <a:t>hayformas</a:t>
            </a:r>
            <a:r>
              <a:rPr dirty="0"/>
              <a:t> de </a:t>
            </a:r>
            <a:r>
              <a:rPr dirty="0" err="1"/>
              <a:t>inicio</a:t>
            </a:r>
            <a:r>
              <a:rPr dirty="0"/>
              <a:t> </a:t>
            </a:r>
            <a:r>
              <a:rPr dirty="0" err="1"/>
              <a:t>congénito</a:t>
            </a:r>
            <a:r>
              <a:rPr dirty="0"/>
              <a:t> </a:t>
            </a:r>
            <a:r>
              <a:rPr dirty="0" err="1"/>
              <a:t>conmanifestaciones</a:t>
            </a:r>
            <a:r>
              <a:rPr dirty="0"/>
              <a:t>  </a:t>
            </a:r>
            <a:r>
              <a:rPr dirty="0" err="1"/>
              <a:t>más</a:t>
            </a:r>
            <a:r>
              <a:rPr dirty="0"/>
              <a:t> </a:t>
            </a:r>
            <a:r>
              <a:rPr dirty="0" err="1"/>
              <a:t>precoces</a:t>
            </a:r>
            <a:r>
              <a:rPr dirty="0"/>
              <a:t>. </a:t>
            </a:r>
            <a:r>
              <a:rPr dirty="0" err="1"/>
              <a:t>Eldiagnóstico</a:t>
            </a:r>
            <a:r>
              <a:rPr dirty="0"/>
              <a:t> es </a:t>
            </a:r>
            <a:r>
              <a:rPr dirty="0" err="1"/>
              <a:t>genético</a:t>
            </a:r>
            <a:r>
              <a:rPr dirty="0"/>
              <a:t> </a:t>
            </a:r>
            <a:r>
              <a:rPr dirty="0" err="1"/>
              <a:t>molecularmediante</a:t>
            </a:r>
            <a:r>
              <a:rPr dirty="0"/>
              <a:t> la </a:t>
            </a:r>
            <a:r>
              <a:rPr dirty="0" err="1"/>
              <a:t>detección</a:t>
            </a:r>
            <a:r>
              <a:rPr dirty="0"/>
              <a:t> de </a:t>
            </a:r>
            <a:r>
              <a:rPr dirty="0" err="1"/>
              <a:t>deleción</a:t>
            </a:r>
            <a:r>
              <a:rPr dirty="0"/>
              <a:t> </a:t>
            </a:r>
            <a:r>
              <a:rPr dirty="0" err="1"/>
              <a:t>deexones</a:t>
            </a:r>
            <a:r>
              <a:rPr dirty="0"/>
              <a:t> 7 y 8 del gen SMN1, gen de </a:t>
            </a:r>
            <a:r>
              <a:rPr dirty="0" err="1"/>
              <a:t>lasupervivencia</a:t>
            </a:r>
            <a:r>
              <a:rPr dirty="0"/>
              <a:t> de las </a:t>
            </a:r>
            <a:r>
              <a:rPr dirty="0" err="1"/>
              <a:t>motoneuronas</a:t>
            </a:r>
            <a:r>
              <a:rPr dirty="0"/>
              <a:t>  </a:t>
            </a:r>
            <a:r>
              <a:rPr dirty="0" err="1"/>
              <a:t>delasta</a:t>
            </a:r>
            <a:r>
              <a:rPr dirty="0"/>
              <a:t> anterior.(6)</a:t>
            </a:r>
            <a:r>
              <a:rPr dirty="0" err="1"/>
              <a:t>LaDistrofia</a:t>
            </a:r>
            <a:r>
              <a:rPr dirty="0"/>
              <a:t> </a:t>
            </a:r>
            <a:r>
              <a:rPr dirty="0" err="1"/>
              <a:t>Miotónica</a:t>
            </a:r>
            <a:r>
              <a:rPr dirty="0"/>
              <a:t> </a:t>
            </a:r>
            <a:r>
              <a:rPr dirty="0" err="1"/>
              <a:t>Congénitaes</a:t>
            </a:r>
            <a:r>
              <a:rPr dirty="0"/>
              <a:t> </a:t>
            </a:r>
            <a:r>
              <a:rPr dirty="0" err="1"/>
              <a:t>unaenfermedad</a:t>
            </a:r>
            <a:r>
              <a:rPr dirty="0"/>
              <a:t> de </a:t>
            </a:r>
            <a:r>
              <a:rPr dirty="0" err="1"/>
              <a:t>herenciaautosómicadominante</a:t>
            </a:r>
            <a:r>
              <a:rPr dirty="0"/>
              <a:t>, no </a:t>
            </a:r>
            <a:r>
              <a:rPr dirty="0" err="1"/>
              <a:t>tradicional</a:t>
            </a:r>
            <a:r>
              <a:rPr dirty="0"/>
              <a:t>, por </a:t>
            </a:r>
            <a:r>
              <a:rPr dirty="0" err="1"/>
              <a:t>expansión</a:t>
            </a:r>
            <a:r>
              <a:rPr dirty="0"/>
              <a:t> </a:t>
            </a:r>
            <a:r>
              <a:rPr dirty="0" err="1"/>
              <a:t>detripletes</a:t>
            </a:r>
            <a:r>
              <a:rPr dirty="0"/>
              <a:t>. Las </a:t>
            </a:r>
            <a:r>
              <a:rPr dirty="0" err="1"/>
              <a:t>características</a:t>
            </a:r>
            <a:r>
              <a:rPr dirty="0"/>
              <a:t> </a:t>
            </a:r>
            <a:r>
              <a:rPr dirty="0" err="1"/>
              <a:t>clínicaspredominantes</a:t>
            </a:r>
            <a:r>
              <a:rPr dirty="0"/>
              <a:t> son la </a:t>
            </a:r>
            <a:r>
              <a:rPr dirty="0" err="1"/>
              <a:t>debilidad</a:t>
            </a:r>
            <a:r>
              <a:rPr dirty="0"/>
              <a:t> facial y </a:t>
            </a:r>
            <a:r>
              <a:rPr dirty="0" err="1"/>
              <a:t>decuello</a:t>
            </a:r>
            <a:r>
              <a:rPr dirty="0"/>
              <a:t> </a:t>
            </a:r>
            <a:r>
              <a:rPr dirty="0" err="1"/>
              <a:t>asociados</a:t>
            </a:r>
            <a:r>
              <a:rPr dirty="0"/>
              <a:t> a </a:t>
            </a:r>
            <a:r>
              <a:rPr dirty="0" err="1"/>
              <a:t>dificultades</a:t>
            </a:r>
            <a:r>
              <a:rPr dirty="0"/>
              <a:t> </a:t>
            </a:r>
            <a:r>
              <a:rPr dirty="0" err="1"/>
              <a:t>respiratoriasy</a:t>
            </a:r>
            <a:r>
              <a:rPr dirty="0"/>
              <a:t>  </a:t>
            </a:r>
            <a:r>
              <a:rPr dirty="0" err="1"/>
              <a:t>trastorno</a:t>
            </a:r>
            <a:r>
              <a:rPr dirty="0"/>
              <a:t> de </a:t>
            </a:r>
            <a:r>
              <a:rPr dirty="0" err="1"/>
              <a:t>succión-deglución</a:t>
            </a:r>
            <a:r>
              <a:rPr dirty="0"/>
              <a:t>. </a:t>
            </a:r>
            <a:r>
              <a:rPr dirty="0" err="1"/>
              <a:t>Esfrecuente</a:t>
            </a:r>
            <a:r>
              <a:rPr dirty="0"/>
              <a:t> la </a:t>
            </a:r>
            <a:r>
              <a:rPr dirty="0" err="1"/>
              <a:t>presencia</a:t>
            </a:r>
            <a:r>
              <a:rPr dirty="0"/>
              <a:t> de pie Bot. </a:t>
            </a:r>
            <a:r>
              <a:rPr dirty="0" err="1"/>
              <a:t>Esimprescindible</a:t>
            </a:r>
            <a:r>
              <a:rPr dirty="0"/>
              <a:t> </a:t>
            </a:r>
            <a:r>
              <a:rPr dirty="0" err="1"/>
              <a:t>examinar</a:t>
            </a:r>
            <a:r>
              <a:rPr dirty="0"/>
              <a:t> a la </a:t>
            </a:r>
            <a:r>
              <a:rPr dirty="0" err="1"/>
              <a:t>madre,siempre</a:t>
            </a:r>
            <a:r>
              <a:rPr dirty="0"/>
              <a:t> la </a:t>
            </a:r>
            <a:r>
              <a:rPr dirty="0" err="1"/>
              <a:t>afectada</a:t>
            </a:r>
            <a:r>
              <a:rPr dirty="0"/>
              <a:t> </a:t>
            </a:r>
            <a:r>
              <a:rPr dirty="0" err="1"/>
              <a:t>en</a:t>
            </a:r>
            <a:r>
              <a:rPr dirty="0"/>
              <a:t> </a:t>
            </a:r>
            <a:r>
              <a:rPr dirty="0" err="1"/>
              <a:t>niños</a:t>
            </a:r>
            <a:r>
              <a:rPr dirty="0"/>
              <a:t> con la </a:t>
            </a:r>
            <a:r>
              <a:rPr dirty="0" err="1"/>
              <a:t>formacongénita</a:t>
            </a:r>
            <a:r>
              <a:rPr dirty="0"/>
              <a:t> grave, </a:t>
            </a:r>
            <a:r>
              <a:rPr dirty="0" err="1"/>
              <a:t>buscando</a:t>
            </a:r>
            <a:r>
              <a:rPr dirty="0"/>
              <a:t> </a:t>
            </a:r>
            <a:r>
              <a:rPr dirty="0" err="1"/>
              <a:t>debilidad</a:t>
            </a:r>
            <a:r>
              <a:rPr dirty="0"/>
              <a:t> </a:t>
            </a:r>
            <a:r>
              <a:rPr dirty="0" err="1"/>
              <a:t>facialy</a:t>
            </a:r>
            <a:r>
              <a:rPr dirty="0"/>
              <a:t>  </a:t>
            </a:r>
            <a:r>
              <a:rPr dirty="0" err="1"/>
              <a:t>miotonía</a:t>
            </a:r>
            <a:r>
              <a:rPr dirty="0"/>
              <a:t> de </a:t>
            </a:r>
            <a:r>
              <a:rPr dirty="0" err="1"/>
              <a:t>acción</a:t>
            </a:r>
            <a:r>
              <a:rPr dirty="0"/>
              <a:t> y  </a:t>
            </a:r>
            <a:r>
              <a:rPr dirty="0" err="1"/>
              <a:t>percusión</a:t>
            </a:r>
            <a:r>
              <a:rPr dirty="0"/>
              <a:t> </a:t>
            </a:r>
            <a:r>
              <a:rPr dirty="0" err="1"/>
              <a:t>enmúsculos</a:t>
            </a:r>
            <a:r>
              <a:rPr dirty="0"/>
              <a:t> </a:t>
            </a:r>
            <a:r>
              <a:rPr dirty="0" err="1"/>
              <a:t>extensores</a:t>
            </a:r>
            <a:r>
              <a:rPr dirty="0"/>
              <a:t> de </a:t>
            </a:r>
            <a:r>
              <a:rPr dirty="0" err="1"/>
              <a:t>muñeca,eminencia</a:t>
            </a:r>
            <a:r>
              <a:rPr dirty="0"/>
              <a:t> </a:t>
            </a:r>
            <a:r>
              <a:rPr dirty="0" err="1"/>
              <a:t>tenaro</a:t>
            </a:r>
            <a:r>
              <a:rPr dirty="0"/>
              <a:t> </a:t>
            </a:r>
            <a:r>
              <a:rPr dirty="0" err="1"/>
              <a:t>en</a:t>
            </a:r>
            <a:r>
              <a:rPr dirty="0"/>
              <a:t> la </a:t>
            </a:r>
            <a:r>
              <a:rPr dirty="0" err="1"/>
              <a:t>lengua</a:t>
            </a:r>
            <a:r>
              <a:rPr dirty="0"/>
              <a:t>. </a:t>
            </a:r>
            <a:r>
              <a:rPr dirty="0" err="1"/>
              <a:t>Eldiagnóstico</a:t>
            </a:r>
            <a:r>
              <a:rPr dirty="0"/>
              <a:t> se </a:t>
            </a:r>
            <a:r>
              <a:rPr dirty="0" err="1"/>
              <a:t>confirma</a:t>
            </a:r>
            <a:r>
              <a:rPr dirty="0"/>
              <a:t> </a:t>
            </a:r>
            <a:r>
              <a:rPr dirty="0" err="1"/>
              <a:t>mediante</a:t>
            </a:r>
            <a:r>
              <a:rPr dirty="0"/>
              <a:t> </a:t>
            </a:r>
            <a:r>
              <a:rPr dirty="0" err="1"/>
              <a:t>estudiogenético</a:t>
            </a:r>
            <a:r>
              <a:rPr dirty="0"/>
              <a:t> molecular que </a:t>
            </a:r>
            <a:r>
              <a:rPr dirty="0" err="1"/>
              <a:t>identifica</a:t>
            </a:r>
            <a:r>
              <a:rPr dirty="0"/>
              <a:t> </a:t>
            </a:r>
            <a:r>
              <a:rPr dirty="0" err="1"/>
              <a:t>laexpansión</a:t>
            </a:r>
            <a:r>
              <a:rPr dirty="0"/>
              <a:t> de </a:t>
            </a:r>
            <a:r>
              <a:rPr dirty="0" err="1"/>
              <a:t>tripletes</a:t>
            </a:r>
            <a:r>
              <a:rPr dirty="0"/>
              <a:t>.(7)</a:t>
            </a:r>
            <a:r>
              <a:rPr dirty="0" err="1"/>
              <a:t>Distrofias</a:t>
            </a:r>
            <a:r>
              <a:rPr dirty="0"/>
              <a:t> </a:t>
            </a:r>
            <a:r>
              <a:rPr dirty="0" err="1"/>
              <a:t>Musculares</a:t>
            </a:r>
            <a:r>
              <a:rPr dirty="0"/>
              <a:t> </a:t>
            </a:r>
            <a:r>
              <a:rPr dirty="0" err="1"/>
              <a:t>Congénitas:Secaracterizan</a:t>
            </a:r>
            <a:r>
              <a:rPr dirty="0"/>
              <a:t> por </a:t>
            </a:r>
            <a:r>
              <a:rPr dirty="0" err="1"/>
              <a:t>hipotonía</a:t>
            </a:r>
            <a:r>
              <a:rPr dirty="0"/>
              <a:t>, </a:t>
            </a:r>
            <a:r>
              <a:rPr dirty="0" err="1"/>
              <a:t>debilidadgeneralizada</a:t>
            </a:r>
            <a:r>
              <a:rPr dirty="0"/>
              <a:t> de </a:t>
            </a:r>
            <a:r>
              <a:rPr dirty="0" err="1"/>
              <a:t>predominio</a:t>
            </a:r>
            <a:r>
              <a:rPr dirty="0"/>
              <a:t> </a:t>
            </a:r>
            <a:r>
              <a:rPr dirty="0" err="1"/>
              <a:t>proximal,presenciade</a:t>
            </a:r>
            <a:r>
              <a:rPr dirty="0"/>
              <a:t> </a:t>
            </a:r>
            <a:r>
              <a:rPr dirty="0" err="1"/>
              <a:t>contracturasycompromisoencefálico</a:t>
            </a:r>
            <a:r>
              <a:rPr dirty="0"/>
              <a:t> </a:t>
            </a:r>
            <a:r>
              <a:rPr dirty="0" err="1"/>
              <a:t>en</a:t>
            </a:r>
            <a:r>
              <a:rPr dirty="0"/>
              <a:t> </a:t>
            </a:r>
            <a:r>
              <a:rPr dirty="0" err="1"/>
              <a:t>algunos</a:t>
            </a:r>
            <a:r>
              <a:rPr dirty="0"/>
              <a:t> </a:t>
            </a:r>
            <a:r>
              <a:rPr dirty="0" err="1"/>
              <a:t>subtipos</a:t>
            </a:r>
            <a:r>
              <a:rPr dirty="0"/>
              <a:t>. </a:t>
            </a:r>
            <a:r>
              <a:rPr dirty="0" err="1"/>
              <a:t>Deherencia</a:t>
            </a:r>
            <a:r>
              <a:rPr dirty="0"/>
              <a:t> </a:t>
            </a:r>
            <a:r>
              <a:rPr dirty="0" err="1"/>
              <a:t>autosómica</a:t>
            </a:r>
            <a:r>
              <a:rPr dirty="0"/>
              <a:t> </a:t>
            </a:r>
            <a:r>
              <a:rPr dirty="0" err="1"/>
              <a:t>recesiva,habitualmente</a:t>
            </a:r>
            <a:r>
              <a:rPr dirty="0"/>
              <a:t> </a:t>
            </a:r>
            <a:r>
              <a:rPr dirty="0" err="1"/>
              <a:t>cursan</a:t>
            </a:r>
            <a:r>
              <a:rPr dirty="0"/>
              <a:t> con </a:t>
            </a:r>
            <a:r>
              <a:rPr dirty="0" err="1"/>
              <a:t>aumento</a:t>
            </a:r>
            <a:r>
              <a:rPr dirty="0"/>
              <a:t> </a:t>
            </a:r>
            <a:r>
              <a:rPr dirty="0" err="1"/>
              <a:t>deniveles</a:t>
            </a:r>
            <a:r>
              <a:rPr dirty="0"/>
              <a:t> de </a:t>
            </a:r>
            <a:r>
              <a:rPr dirty="0" err="1"/>
              <a:t>enzima</a:t>
            </a:r>
            <a:r>
              <a:rPr dirty="0"/>
              <a:t> </a:t>
            </a:r>
            <a:r>
              <a:rPr dirty="0" err="1"/>
              <a:t>Creatinkinasa</a:t>
            </a:r>
            <a:r>
              <a:rPr dirty="0"/>
              <a:t> (CK) . </a:t>
            </a:r>
            <a:r>
              <a:rPr dirty="0" err="1"/>
              <a:t>Laidentificación</a:t>
            </a:r>
            <a:r>
              <a:rPr dirty="0"/>
              <a:t> de una </a:t>
            </a:r>
            <a:r>
              <a:rPr dirty="0" err="1"/>
              <a:t>serie</a:t>
            </a:r>
            <a:r>
              <a:rPr dirty="0"/>
              <a:t> de  genes y </a:t>
            </a:r>
            <a:r>
              <a:rPr dirty="0" err="1"/>
              <a:t>susproteínas</a:t>
            </a:r>
            <a:r>
              <a:rPr dirty="0"/>
              <a:t> </a:t>
            </a:r>
            <a:r>
              <a:rPr dirty="0" err="1"/>
              <a:t>asociadas</a:t>
            </a:r>
            <a:r>
              <a:rPr dirty="0"/>
              <a:t> </a:t>
            </a:r>
            <a:r>
              <a:rPr dirty="0" err="1"/>
              <a:t>hace</a:t>
            </a:r>
            <a:r>
              <a:rPr dirty="0"/>
              <a:t> que </a:t>
            </a:r>
            <a:r>
              <a:rPr dirty="0" err="1"/>
              <a:t>laclasificación</a:t>
            </a:r>
            <a:r>
              <a:rPr dirty="0"/>
              <a:t> actual de </a:t>
            </a:r>
            <a:r>
              <a:rPr dirty="0" err="1"/>
              <a:t>este</a:t>
            </a:r>
            <a:r>
              <a:rPr dirty="0"/>
              <a:t> </a:t>
            </a:r>
            <a:r>
              <a:rPr dirty="0" err="1"/>
              <a:t>grupo</a:t>
            </a:r>
            <a:r>
              <a:rPr dirty="0"/>
              <a:t> </a:t>
            </a:r>
            <a:r>
              <a:rPr dirty="0" err="1"/>
              <a:t>deenfermedades</a:t>
            </a:r>
            <a:r>
              <a:rPr dirty="0"/>
              <a:t> </a:t>
            </a:r>
            <a:r>
              <a:rPr dirty="0" err="1"/>
              <a:t>incluya</a:t>
            </a:r>
            <a:r>
              <a:rPr dirty="0"/>
              <a:t> un </a:t>
            </a:r>
            <a:r>
              <a:rPr dirty="0" err="1"/>
              <a:t>número</a:t>
            </a:r>
            <a:r>
              <a:rPr dirty="0"/>
              <a:t> </a:t>
            </a:r>
            <a:r>
              <a:rPr dirty="0" err="1"/>
              <a:t>crecientede</a:t>
            </a:r>
            <a:r>
              <a:rPr dirty="0"/>
              <a:t> </a:t>
            </a:r>
            <a:r>
              <a:rPr dirty="0" err="1"/>
              <a:t>trastornos</a:t>
            </a:r>
            <a:r>
              <a:rPr dirty="0"/>
              <a:t> (</a:t>
            </a:r>
            <a:r>
              <a:rPr dirty="0" err="1"/>
              <a:t>Revisado</a:t>
            </a:r>
            <a:r>
              <a:rPr dirty="0"/>
              <a:t> en8)</a:t>
            </a:r>
            <a:r>
              <a:rPr dirty="0" err="1"/>
              <a:t>Miopatías</a:t>
            </a:r>
            <a:r>
              <a:rPr dirty="0"/>
              <a:t> </a:t>
            </a:r>
            <a:r>
              <a:rPr dirty="0" err="1"/>
              <a:t>Congénitas</a:t>
            </a:r>
            <a:r>
              <a:rPr dirty="0"/>
              <a:t>: </a:t>
            </a:r>
            <a:r>
              <a:rPr dirty="0" err="1"/>
              <a:t>Constituyen</a:t>
            </a:r>
            <a:r>
              <a:rPr dirty="0"/>
              <a:t> </a:t>
            </a:r>
            <a:r>
              <a:rPr dirty="0" err="1"/>
              <a:t>ungrupo</a:t>
            </a:r>
            <a:r>
              <a:rPr dirty="0"/>
              <a:t> de </a:t>
            </a:r>
            <a:r>
              <a:rPr dirty="0" err="1"/>
              <a:t>trastornos</a:t>
            </a:r>
            <a:r>
              <a:rPr dirty="0"/>
              <a:t> </a:t>
            </a:r>
            <a:r>
              <a:rPr dirty="0" err="1"/>
              <a:t>muscularesgenéticamente</a:t>
            </a:r>
            <a:r>
              <a:rPr dirty="0"/>
              <a:t> </a:t>
            </a:r>
            <a:r>
              <a:rPr dirty="0" err="1"/>
              <a:t>determinados</a:t>
            </a:r>
            <a:r>
              <a:rPr dirty="0"/>
              <a:t>, con </a:t>
            </a:r>
            <a:r>
              <a:rPr dirty="0" err="1"/>
              <a:t>distintospatrones</a:t>
            </a:r>
            <a:r>
              <a:rPr dirty="0"/>
              <a:t> de </a:t>
            </a:r>
            <a:r>
              <a:rPr dirty="0" err="1"/>
              <a:t>herencia</a:t>
            </a:r>
            <a:r>
              <a:rPr dirty="0"/>
              <a:t>, que se </a:t>
            </a:r>
            <a:r>
              <a:rPr dirty="0" err="1"/>
              <a:t>caracterizanenbase</a:t>
            </a:r>
            <a:r>
              <a:rPr dirty="0"/>
              <a:t> a </a:t>
            </a:r>
            <a:r>
              <a:rPr dirty="0" err="1"/>
              <a:t>patrones</a:t>
            </a:r>
            <a:r>
              <a:rPr dirty="0"/>
              <a:t> </a:t>
            </a:r>
            <a:r>
              <a:rPr dirty="0" err="1"/>
              <a:t>clínicos</a:t>
            </a:r>
            <a:r>
              <a:rPr dirty="0"/>
              <a:t> e </a:t>
            </a:r>
            <a:r>
              <a:rPr dirty="0" err="1"/>
              <a:t>histológicos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normAutofit fontScale="92500"/>
          </a:bodyPr>
          <a:lstStyle/>
          <a:p>
            <a:r>
              <a:rPr dirty="0" err="1"/>
              <a:t>Atrofia</a:t>
            </a:r>
            <a:r>
              <a:rPr dirty="0"/>
              <a:t> muscular </a:t>
            </a:r>
            <a:r>
              <a:rPr dirty="0" err="1"/>
              <a:t>espinal</a:t>
            </a:r>
            <a:r>
              <a:rPr dirty="0"/>
              <a:t> </a:t>
            </a:r>
            <a:r>
              <a:rPr dirty="0" err="1"/>
              <a:t>infantil</a:t>
            </a:r>
            <a:r>
              <a:rPr dirty="0"/>
              <a:t>(de </a:t>
            </a:r>
            <a:r>
              <a:rPr dirty="0" err="1"/>
              <a:t>inicio</a:t>
            </a:r>
            <a:r>
              <a:rPr dirty="0"/>
              <a:t> </a:t>
            </a:r>
            <a:r>
              <a:rPr dirty="0" err="1"/>
              <a:t>precoz</a:t>
            </a:r>
            <a:r>
              <a:rPr dirty="0"/>
              <a:t>) </a:t>
            </a:r>
            <a:r>
              <a:rPr dirty="0" err="1"/>
              <a:t>oEnfermedadde</a:t>
            </a:r>
            <a:r>
              <a:rPr dirty="0"/>
              <a:t> Werdnig </a:t>
            </a:r>
            <a:r>
              <a:rPr dirty="0" err="1"/>
              <a:t>Hoffman.En</a:t>
            </a:r>
            <a:r>
              <a:rPr dirty="0"/>
              <a:t> </a:t>
            </a:r>
            <a:r>
              <a:rPr dirty="0" err="1"/>
              <a:t>este</a:t>
            </a:r>
            <a:r>
              <a:rPr dirty="0"/>
              <a:t> </a:t>
            </a:r>
            <a:r>
              <a:rPr dirty="0" err="1"/>
              <a:t>últimocuadro</a:t>
            </a:r>
            <a:r>
              <a:rPr dirty="0"/>
              <a:t> los  </a:t>
            </a:r>
            <a:r>
              <a:rPr dirty="0" err="1"/>
              <a:t>pacientes</a:t>
            </a:r>
            <a:r>
              <a:rPr dirty="0"/>
              <a:t> se </a:t>
            </a:r>
            <a:r>
              <a:rPr dirty="0" err="1"/>
              <a:t>caracterizan</a:t>
            </a:r>
            <a:r>
              <a:rPr dirty="0"/>
              <a:t> </a:t>
            </a:r>
            <a:r>
              <a:rPr dirty="0" err="1"/>
              <a:t>porsevera</a:t>
            </a:r>
            <a:r>
              <a:rPr dirty="0"/>
              <a:t> </a:t>
            </a:r>
            <a:r>
              <a:rPr dirty="0" err="1"/>
              <a:t>debilidad</a:t>
            </a:r>
            <a:r>
              <a:rPr dirty="0"/>
              <a:t> e </a:t>
            </a:r>
            <a:r>
              <a:rPr dirty="0" err="1"/>
              <a:t>hipotonía</a:t>
            </a:r>
            <a:r>
              <a:rPr dirty="0"/>
              <a:t>, </a:t>
            </a:r>
            <a:r>
              <a:rPr dirty="0" err="1"/>
              <a:t>arreflexia</a:t>
            </a:r>
            <a:r>
              <a:rPr dirty="0"/>
              <a:t> </a:t>
            </a:r>
            <a:r>
              <a:rPr dirty="0" err="1"/>
              <a:t>yfasciculaciones</a:t>
            </a:r>
            <a:r>
              <a:rPr dirty="0"/>
              <a:t> de la </a:t>
            </a:r>
            <a:r>
              <a:rPr dirty="0" err="1"/>
              <a:t>lengua</a:t>
            </a:r>
            <a:r>
              <a:rPr dirty="0"/>
              <a:t>. </a:t>
            </a:r>
            <a:r>
              <a:rPr dirty="0" err="1"/>
              <a:t>Destaca</a:t>
            </a:r>
            <a:r>
              <a:rPr dirty="0"/>
              <a:t> </a:t>
            </a:r>
            <a:r>
              <a:rPr dirty="0" err="1"/>
              <a:t>laadecuada</a:t>
            </a:r>
            <a:r>
              <a:rPr dirty="0"/>
              <a:t> </a:t>
            </a:r>
            <a:r>
              <a:rPr dirty="0" err="1"/>
              <a:t>conexión</a:t>
            </a:r>
            <a:r>
              <a:rPr dirty="0"/>
              <a:t> y </a:t>
            </a:r>
            <a:r>
              <a:rPr dirty="0" err="1"/>
              <a:t>reacción</a:t>
            </a:r>
            <a:r>
              <a:rPr dirty="0"/>
              <a:t> al </a:t>
            </a:r>
            <a:r>
              <a:rPr dirty="0" err="1"/>
              <a:t>medio,que</a:t>
            </a:r>
            <a:r>
              <a:rPr dirty="0"/>
              <a:t> </a:t>
            </a:r>
            <a:r>
              <a:rPr dirty="0" err="1"/>
              <a:t>contrasta</a:t>
            </a:r>
            <a:r>
              <a:rPr dirty="0"/>
              <a:t> con el </a:t>
            </a:r>
            <a:r>
              <a:rPr dirty="0" err="1"/>
              <a:t>grado</a:t>
            </a:r>
            <a:r>
              <a:rPr dirty="0"/>
              <a:t> de </a:t>
            </a:r>
            <a:r>
              <a:rPr dirty="0" err="1"/>
              <a:t>debilidad</a:t>
            </a:r>
            <a:r>
              <a:rPr dirty="0"/>
              <a:t>.  </a:t>
            </a:r>
            <a:r>
              <a:rPr dirty="0" err="1"/>
              <a:t>Lagran</a:t>
            </a:r>
            <a:r>
              <a:rPr dirty="0"/>
              <a:t> </a:t>
            </a:r>
            <a:r>
              <a:rPr dirty="0" err="1"/>
              <a:t>mayoría</a:t>
            </a:r>
            <a:r>
              <a:rPr dirty="0"/>
              <a:t> se </a:t>
            </a:r>
            <a:r>
              <a:rPr dirty="0" err="1"/>
              <a:t>presenta</a:t>
            </a:r>
            <a:r>
              <a:rPr dirty="0"/>
              <a:t> con </a:t>
            </a:r>
            <a:r>
              <a:rPr dirty="0" err="1"/>
              <a:t>debilidad</a:t>
            </a:r>
            <a:r>
              <a:rPr dirty="0"/>
              <a:t> </a:t>
            </a:r>
            <a:r>
              <a:rPr dirty="0" err="1"/>
              <a:t>deinstalación</a:t>
            </a:r>
            <a:r>
              <a:rPr dirty="0"/>
              <a:t> </a:t>
            </a:r>
            <a:r>
              <a:rPr dirty="0" err="1"/>
              <a:t>insidiosa</a:t>
            </a:r>
            <a:r>
              <a:rPr dirty="0"/>
              <a:t> </a:t>
            </a:r>
            <a:r>
              <a:rPr dirty="0" err="1"/>
              <a:t>alrededor</a:t>
            </a:r>
            <a:r>
              <a:rPr dirty="0"/>
              <a:t> de la </a:t>
            </a:r>
            <a:r>
              <a:rPr dirty="0" err="1"/>
              <a:t>terceraa</a:t>
            </a:r>
            <a:r>
              <a:rPr dirty="0"/>
              <a:t> </a:t>
            </a:r>
            <a:r>
              <a:rPr dirty="0" err="1"/>
              <a:t>cuarta</a:t>
            </a:r>
            <a:r>
              <a:rPr dirty="0"/>
              <a:t> </a:t>
            </a:r>
            <a:r>
              <a:rPr dirty="0" err="1"/>
              <a:t>semana</a:t>
            </a:r>
            <a:r>
              <a:rPr dirty="0"/>
              <a:t> de </a:t>
            </a:r>
            <a:r>
              <a:rPr dirty="0" err="1"/>
              <a:t>vida</a:t>
            </a:r>
            <a:r>
              <a:rPr dirty="0"/>
              <a:t>, </a:t>
            </a:r>
            <a:r>
              <a:rPr dirty="0" err="1"/>
              <a:t>aunque</a:t>
            </a:r>
            <a:r>
              <a:rPr dirty="0"/>
              <a:t> </a:t>
            </a:r>
            <a:r>
              <a:rPr dirty="0" err="1"/>
              <a:t>hayformas</a:t>
            </a:r>
            <a:r>
              <a:rPr dirty="0"/>
              <a:t> de </a:t>
            </a:r>
            <a:r>
              <a:rPr dirty="0" err="1"/>
              <a:t>inicio</a:t>
            </a:r>
            <a:r>
              <a:rPr dirty="0"/>
              <a:t> </a:t>
            </a:r>
            <a:r>
              <a:rPr dirty="0" err="1"/>
              <a:t>congénito</a:t>
            </a:r>
            <a:r>
              <a:rPr dirty="0"/>
              <a:t> </a:t>
            </a:r>
            <a:r>
              <a:rPr dirty="0" err="1"/>
              <a:t>conmanifestaciones</a:t>
            </a:r>
            <a:r>
              <a:rPr dirty="0"/>
              <a:t>  </a:t>
            </a:r>
            <a:r>
              <a:rPr dirty="0" err="1"/>
              <a:t>más</a:t>
            </a:r>
            <a:r>
              <a:rPr dirty="0"/>
              <a:t> </a:t>
            </a:r>
            <a:r>
              <a:rPr dirty="0" err="1"/>
              <a:t>precoces</a:t>
            </a:r>
            <a:r>
              <a:rPr dirty="0"/>
              <a:t>. </a:t>
            </a:r>
            <a:r>
              <a:rPr dirty="0" err="1"/>
              <a:t>Eldiagnóstico</a:t>
            </a:r>
            <a:r>
              <a:rPr dirty="0"/>
              <a:t> es </a:t>
            </a:r>
            <a:r>
              <a:rPr dirty="0" err="1"/>
              <a:t>genético</a:t>
            </a:r>
            <a:r>
              <a:rPr dirty="0"/>
              <a:t> </a:t>
            </a:r>
            <a:r>
              <a:rPr dirty="0" err="1"/>
              <a:t>molecularmediante</a:t>
            </a:r>
            <a:r>
              <a:rPr dirty="0"/>
              <a:t> la </a:t>
            </a:r>
            <a:r>
              <a:rPr dirty="0" err="1"/>
              <a:t>detección</a:t>
            </a:r>
            <a:r>
              <a:rPr dirty="0"/>
              <a:t> de </a:t>
            </a:r>
            <a:r>
              <a:rPr dirty="0" err="1"/>
              <a:t>deleción</a:t>
            </a:r>
            <a:r>
              <a:rPr dirty="0"/>
              <a:t> </a:t>
            </a:r>
            <a:r>
              <a:rPr dirty="0" err="1"/>
              <a:t>deexones</a:t>
            </a:r>
            <a:r>
              <a:rPr dirty="0"/>
              <a:t> 7 y 8 del gen SMN1, gen de </a:t>
            </a:r>
            <a:r>
              <a:rPr dirty="0" err="1"/>
              <a:t>lasupervivencia</a:t>
            </a:r>
            <a:r>
              <a:rPr dirty="0"/>
              <a:t> de las </a:t>
            </a:r>
            <a:r>
              <a:rPr dirty="0" err="1"/>
              <a:t>motoneuronas</a:t>
            </a:r>
            <a:r>
              <a:rPr dirty="0"/>
              <a:t>  </a:t>
            </a:r>
            <a:r>
              <a:rPr dirty="0" err="1"/>
              <a:t>delasta</a:t>
            </a:r>
            <a:r>
              <a:rPr dirty="0"/>
              <a:t> anterior.(6)</a:t>
            </a:r>
            <a:r>
              <a:rPr dirty="0" err="1"/>
              <a:t>LaDistrofia</a:t>
            </a:r>
            <a:r>
              <a:rPr dirty="0"/>
              <a:t> </a:t>
            </a:r>
            <a:r>
              <a:rPr dirty="0" err="1"/>
              <a:t>Miotónica</a:t>
            </a:r>
            <a:r>
              <a:rPr dirty="0"/>
              <a:t> </a:t>
            </a:r>
            <a:r>
              <a:rPr dirty="0" err="1"/>
              <a:t>Congénitaes</a:t>
            </a:r>
            <a:r>
              <a:rPr dirty="0"/>
              <a:t> </a:t>
            </a:r>
            <a:r>
              <a:rPr dirty="0" err="1"/>
              <a:t>unaenfermedad</a:t>
            </a:r>
            <a:r>
              <a:rPr dirty="0"/>
              <a:t> de </a:t>
            </a:r>
            <a:r>
              <a:rPr dirty="0" err="1"/>
              <a:t>herenciaautosómicadominante</a:t>
            </a:r>
            <a:r>
              <a:rPr dirty="0"/>
              <a:t>, no </a:t>
            </a:r>
            <a:r>
              <a:rPr dirty="0" err="1"/>
              <a:t>tradicional</a:t>
            </a:r>
            <a:r>
              <a:rPr dirty="0"/>
              <a:t>, por </a:t>
            </a:r>
            <a:r>
              <a:rPr dirty="0" err="1"/>
              <a:t>expansión</a:t>
            </a:r>
            <a:r>
              <a:rPr dirty="0"/>
              <a:t> </a:t>
            </a:r>
            <a:r>
              <a:rPr dirty="0" err="1"/>
              <a:t>detripletes</a:t>
            </a:r>
            <a:r>
              <a:rPr dirty="0"/>
              <a:t>. Las </a:t>
            </a:r>
            <a:r>
              <a:rPr dirty="0" err="1"/>
              <a:t>características</a:t>
            </a:r>
            <a:r>
              <a:rPr dirty="0"/>
              <a:t> </a:t>
            </a:r>
            <a:r>
              <a:rPr dirty="0" err="1"/>
              <a:t>clínicaspredominantes</a:t>
            </a:r>
            <a:r>
              <a:rPr dirty="0"/>
              <a:t> son la </a:t>
            </a:r>
            <a:r>
              <a:rPr dirty="0" err="1"/>
              <a:t>debilidad</a:t>
            </a:r>
            <a:r>
              <a:rPr dirty="0"/>
              <a:t> facial y </a:t>
            </a:r>
            <a:r>
              <a:rPr dirty="0" err="1"/>
              <a:t>decuello</a:t>
            </a:r>
            <a:r>
              <a:rPr dirty="0"/>
              <a:t> </a:t>
            </a:r>
            <a:r>
              <a:rPr dirty="0" err="1"/>
              <a:t>asociados</a:t>
            </a:r>
            <a:r>
              <a:rPr dirty="0"/>
              <a:t> a </a:t>
            </a:r>
            <a:r>
              <a:rPr dirty="0" err="1"/>
              <a:t>dificultades</a:t>
            </a:r>
            <a:r>
              <a:rPr dirty="0"/>
              <a:t> </a:t>
            </a:r>
            <a:r>
              <a:rPr dirty="0" err="1"/>
              <a:t>respiratoriasy</a:t>
            </a:r>
            <a:r>
              <a:rPr dirty="0"/>
              <a:t>  </a:t>
            </a:r>
            <a:r>
              <a:rPr dirty="0" err="1"/>
              <a:t>trastorno</a:t>
            </a:r>
            <a:r>
              <a:rPr dirty="0"/>
              <a:t> de </a:t>
            </a:r>
            <a:r>
              <a:rPr dirty="0" err="1"/>
              <a:t>succión-deglución</a:t>
            </a:r>
            <a:r>
              <a:rPr dirty="0"/>
              <a:t>. </a:t>
            </a:r>
            <a:r>
              <a:rPr dirty="0" err="1"/>
              <a:t>Esfrecuente</a:t>
            </a:r>
            <a:r>
              <a:rPr dirty="0"/>
              <a:t> la </a:t>
            </a:r>
            <a:r>
              <a:rPr dirty="0" err="1"/>
              <a:t>presencia</a:t>
            </a:r>
            <a:r>
              <a:rPr dirty="0"/>
              <a:t> de pie Bot. </a:t>
            </a:r>
            <a:r>
              <a:rPr dirty="0" err="1"/>
              <a:t>Esimprescindible</a:t>
            </a:r>
            <a:r>
              <a:rPr dirty="0"/>
              <a:t> </a:t>
            </a:r>
            <a:r>
              <a:rPr dirty="0" err="1"/>
              <a:t>examinar</a:t>
            </a:r>
            <a:r>
              <a:rPr dirty="0"/>
              <a:t> a la </a:t>
            </a:r>
            <a:r>
              <a:rPr dirty="0" err="1"/>
              <a:t>madre,siempre</a:t>
            </a:r>
            <a:r>
              <a:rPr dirty="0"/>
              <a:t> la </a:t>
            </a:r>
            <a:r>
              <a:rPr dirty="0" err="1"/>
              <a:t>afectada</a:t>
            </a:r>
            <a:r>
              <a:rPr dirty="0"/>
              <a:t> </a:t>
            </a:r>
            <a:r>
              <a:rPr dirty="0" err="1"/>
              <a:t>en</a:t>
            </a:r>
            <a:r>
              <a:rPr dirty="0"/>
              <a:t> </a:t>
            </a:r>
            <a:r>
              <a:rPr dirty="0" err="1"/>
              <a:t>niños</a:t>
            </a:r>
            <a:r>
              <a:rPr dirty="0"/>
              <a:t> con la </a:t>
            </a:r>
            <a:r>
              <a:rPr dirty="0" err="1"/>
              <a:t>formacongénita</a:t>
            </a:r>
            <a:r>
              <a:rPr dirty="0"/>
              <a:t> grave, </a:t>
            </a:r>
            <a:r>
              <a:rPr dirty="0" err="1"/>
              <a:t>buscando</a:t>
            </a:r>
            <a:r>
              <a:rPr dirty="0"/>
              <a:t> </a:t>
            </a:r>
            <a:r>
              <a:rPr dirty="0" err="1"/>
              <a:t>debilidad</a:t>
            </a:r>
            <a:r>
              <a:rPr dirty="0"/>
              <a:t> </a:t>
            </a:r>
            <a:r>
              <a:rPr dirty="0" err="1"/>
              <a:t>facialy</a:t>
            </a:r>
            <a:r>
              <a:rPr dirty="0"/>
              <a:t>  </a:t>
            </a:r>
            <a:r>
              <a:rPr dirty="0" err="1"/>
              <a:t>miotonía</a:t>
            </a:r>
            <a:r>
              <a:rPr dirty="0"/>
              <a:t> de </a:t>
            </a:r>
            <a:r>
              <a:rPr dirty="0" err="1"/>
              <a:t>acción</a:t>
            </a:r>
            <a:r>
              <a:rPr dirty="0"/>
              <a:t> y  </a:t>
            </a:r>
            <a:r>
              <a:rPr dirty="0" err="1"/>
              <a:t>percusión</a:t>
            </a:r>
            <a:r>
              <a:rPr dirty="0"/>
              <a:t> </a:t>
            </a:r>
            <a:r>
              <a:rPr dirty="0" err="1"/>
              <a:t>enmúsculos</a:t>
            </a:r>
            <a:r>
              <a:rPr dirty="0"/>
              <a:t> </a:t>
            </a:r>
            <a:r>
              <a:rPr dirty="0" err="1"/>
              <a:t>extensores</a:t>
            </a:r>
            <a:r>
              <a:rPr dirty="0"/>
              <a:t> de </a:t>
            </a:r>
            <a:r>
              <a:rPr dirty="0" err="1"/>
              <a:t>muñeca,eminencia</a:t>
            </a:r>
            <a:r>
              <a:rPr dirty="0"/>
              <a:t> </a:t>
            </a:r>
            <a:r>
              <a:rPr dirty="0" err="1"/>
              <a:t>tenaro</a:t>
            </a:r>
            <a:r>
              <a:rPr dirty="0"/>
              <a:t> </a:t>
            </a:r>
            <a:r>
              <a:rPr dirty="0" err="1"/>
              <a:t>en</a:t>
            </a:r>
            <a:r>
              <a:rPr dirty="0"/>
              <a:t> la </a:t>
            </a:r>
            <a:r>
              <a:rPr dirty="0" err="1"/>
              <a:t>lengua</a:t>
            </a:r>
            <a:r>
              <a:rPr dirty="0"/>
              <a:t>. </a:t>
            </a:r>
            <a:r>
              <a:rPr dirty="0" err="1"/>
              <a:t>Eldiagnóstico</a:t>
            </a:r>
            <a:r>
              <a:rPr dirty="0"/>
              <a:t> se </a:t>
            </a:r>
            <a:r>
              <a:rPr dirty="0" err="1"/>
              <a:t>confirma</a:t>
            </a:r>
            <a:r>
              <a:rPr dirty="0"/>
              <a:t> </a:t>
            </a:r>
            <a:r>
              <a:rPr dirty="0" err="1"/>
              <a:t>mediante</a:t>
            </a:r>
            <a:r>
              <a:rPr dirty="0"/>
              <a:t> </a:t>
            </a:r>
            <a:r>
              <a:rPr dirty="0" err="1"/>
              <a:t>estudiogenético</a:t>
            </a:r>
            <a:r>
              <a:rPr dirty="0"/>
              <a:t> molecular que </a:t>
            </a:r>
            <a:r>
              <a:rPr dirty="0" err="1"/>
              <a:t>identifica</a:t>
            </a:r>
            <a:r>
              <a:rPr dirty="0"/>
              <a:t> </a:t>
            </a:r>
            <a:r>
              <a:rPr dirty="0" err="1"/>
              <a:t>laexpansión</a:t>
            </a:r>
            <a:r>
              <a:rPr dirty="0"/>
              <a:t> de </a:t>
            </a:r>
            <a:r>
              <a:rPr dirty="0" err="1"/>
              <a:t>tripletes</a:t>
            </a:r>
            <a:r>
              <a:rPr dirty="0"/>
              <a:t>.(7)</a:t>
            </a:r>
            <a:r>
              <a:rPr dirty="0" err="1"/>
              <a:t>Distrofias</a:t>
            </a:r>
            <a:r>
              <a:rPr dirty="0"/>
              <a:t> </a:t>
            </a:r>
            <a:r>
              <a:rPr dirty="0" err="1"/>
              <a:t>Musculares</a:t>
            </a:r>
            <a:r>
              <a:rPr dirty="0"/>
              <a:t> </a:t>
            </a:r>
            <a:r>
              <a:rPr dirty="0" err="1"/>
              <a:t>Congénitas:Secaracterizan</a:t>
            </a:r>
            <a:r>
              <a:rPr dirty="0"/>
              <a:t> por </a:t>
            </a:r>
            <a:r>
              <a:rPr dirty="0" err="1"/>
              <a:t>hipotonía</a:t>
            </a:r>
            <a:r>
              <a:rPr dirty="0"/>
              <a:t>, </a:t>
            </a:r>
            <a:r>
              <a:rPr dirty="0" err="1"/>
              <a:t>debilidadgeneralizada</a:t>
            </a:r>
            <a:r>
              <a:rPr dirty="0"/>
              <a:t> de </a:t>
            </a:r>
            <a:r>
              <a:rPr dirty="0" err="1"/>
              <a:t>predominio</a:t>
            </a:r>
            <a:r>
              <a:rPr dirty="0"/>
              <a:t> </a:t>
            </a:r>
            <a:r>
              <a:rPr dirty="0" err="1"/>
              <a:t>proximal,presenciade</a:t>
            </a:r>
            <a:r>
              <a:rPr dirty="0"/>
              <a:t> </a:t>
            </a:r>
            <a:r>
              <a:rPr dirty="0" err="1"/>
              <a:t>contracturasycompromisoencefálico</a:t>
            </a:r>
            <a:r>
              <a:rPr dirty="0"/>
              <a:t> </a:t>
            </a:r>
            <a:r>
              <a:rPr dirty="0" err="1"/>
              <a:t>en</a:t>
            </a:r>
            <a:r>
              <a:rPr dirty="0"/>
              <a:t> </a:t>
            </a:r>
            <a:r>
              <a:rPr dirty="0" err="1"/>
              <a:t>algunos</a:t>
            </a:r>
            <a:r>
              <a:rPr dirty="0"/>
              <a:t> </a:t>
            </a:r>
            <a:r>
              <a:rPr dirty="0" err="1"/>
              <a:t>subtipos</a:t>
            </a:r>
            <a:r>
              <a:rPr dirty="0"/>
              <a:t>. </a:t>
            </a:r>
            <a:r>
              <a:rPr dirty="0" err="1"/>
              <a:t>Deherencia</a:t>
            </a:r>
            <a:r>
              <a:rPr dirty="0"/>
              <a:t> </a:t>
            </a:r>
            <a:r>
              <a:rPr dirty="0" err="1"/>
              <a:t>autosómica</a:t>
            </a:r>
            <a:r>
              <a:rPr dirty="0"/>
              <a:t> </a:t>
            </a:r>
            <a:r>
              <a:rPr dirty="0" err="1"/>
              <a:t>recesiva,habitualmente</a:t>
            </a:r>
            <a:r>
              <a:rPr dirty="0"/>
              <a:t> </a:t>
            </a:r>
            <a:r>
              <a:rPr dirty="0" err="1"/>
              <a:t>cursan</a:t>
            </a:r>
            <a:r>
              <a:rPr dirty="0"/>
              <a:t> con </a:t>
            </a:r>
            <a:r>
              <a:rPr dirty="0" err="1"/>
              <a:t>aumento</a:t>
            </a:r>
            <a:r>
              <a:rPr dirty="0"/>
              <a:t> </a:t>
            </a:r>
            <a:r>
              <a:rPr dirty="0" err="1"/>
              <a:t>deniveles</a:t>
            </a:r>
            <a:r>
              <a:rPr dirty="0"/>
              <a:t> de </a:t>
            </a:r>
            <a:r>
              <a:rPr dirty="0" err="1"/>
              <a:t>enzima</a:t>
            </a:r>
            <a:r>
              <a:rPr dirty="0"/>
              <a:t> </a:t>
            </a:r>
            <a:r>
              <a:rPr dirty="0" err="1"/>
              <a:t>Creatinkinasa</a:t>
            </a:r>
            <a:r>
              <a:rPr dirty="0"/>
              <a:t> (CK) . </a:t>
            </a:r>
            <a:r>
              <a:rPr dirty="0" err="1"/>
              <a:t>Laidentificación</a:t>
            </a:r>
            <a:r>
              <a:rPr dirty="0"/>
              <a:t> de una </a:t>
            </a:r>
            <a:r>
              <a:rPr dirty="0" err="1"/>
              <a:t>serie</a:t>
            </a:r>
            <a:r>
              <a:rPr dirty="0"/>
              <a:t> de  genes y </a:t>
            </a:r>
            <a:r>
              <a:rPr dirty="0" err="1"/>
              <a:t>susproteínas</a:t>
            </a:r>
            <a:r>
              <a:rPr dirty="0"/>
              <a:t> </a:t>
            </a:r>
            <a:r>
              <a:rPr dirty="0" err="1"/>
              <a:t>asociadas</a:t>
            </a:r>
            <a:r>
              <a:rPr dirty="0"/>
              <a:t> </a:t>
            </a:r>
            <a:r>
              <a:rPr dirty="0" err="1"/>
              <a:t>hace</a:t>
            </a:r>
            <a:r>
              <a:rPr dirty="0"/>
              <a:t> que </a:t>
            </a:r>
            <a:r>
              <a:rPr dirty="0" err="1"/>
              <a:t>laclasificación</a:t>
            </a:r>
            <a:r>
              <a:rPr dirty="0"/>
              <a:t> actual de </a:t>
            </a:r>
            <a:r>
              <a:rPr dirty="0" err="1"/>
              <a:t>este</a:t>
            </a:r>
            <a:r>
              <a:rPr dirty="0"/>
              <a:t> </a:t>
            </a:r>
            <a:r>
              <a:rPr dirty="0" err="1"/>
              <a:t>grupo</a:t>
            </a:r>
            <a:r>
              <a:rPr dirty="0"/>
              <a:t> </a:t>
            </a:r>
            <a:r>
              <a:rPr dirty="0" err="1"/>
              <a:t>deenfermedades</a:t>
            </a:r>
            <a:r>
              <a:rPr dirty="0"/>
              <a:t> </a:t>
            </a:r>
            <a:r>
              <a:rPr dirty="0" err="1"/>
              <a:t>incluya</a:t>
            </a:r>
            <a:r>
              <a:rPr dirty="0"/>
              <a:t> un </a:t>
            </a:r>
            <a:r>
              <a:rPr dirty="0" err="1"/>
              <a:t>número</a:t>
            </a:r>
            <a:r>
              <a:rPr dirty="0"/>
              <a:t> </a:t>
            </a:r>
            <a:r>
              <a:rPr dirty="0" err="1"/>
              <a:t>crecientede</a:t>
            </a:r>
            <a:r>
              <a:rPr dirty="0"/>
              <a:t> </a:t>
            </a:r>
            <a:r>
              <a:rPr dirty="0" err="1"/>
              <a:t>trastornos</a:t>
            </a:r>
            <a:r>
              <a:rPr dirty="0"/>
              <a:t> (</a:t>
            </a:r>
            <a:r>
              <a:rPr dirty="0" err="1"/>
              <a:t>Revisado</a:t>
            </a:r>
            <a:r>
              <a:rPr dirty="0"/>
              <a:t> en8)</a:t>
            </a:r>
            <a:r>
              <a:rPr dirty="0" err="1"/>
              <a:t>Miopatías</a:t>
            </a:r>
            <a:r>
              <a:rPr dirty="0"/>
              <a:t> </a:t>
            </a:r>
            <a:r>
              <a:rPr dirty="0" err="1"/>
              <a:t>Congénitas</a:t>
            </a:r>
            <a:r>
              <a:rPr dirty="0"/>
              <a:t>: </a:t>
            </a:r>
            <a:r>
              <a:rPr dirty="0" err="1"/>
              <a:t>Constituyen</a:t>
            </a:r>
            <a:r>
              <a:rPr dirty="0"/>
              <a:t> </a:t>
            </a:r>
            <a:r>
              <a:rPr dirty="0" err="1"/>
              <a:t>ungrupo</a:t>
            </a:r>
            <a:r>
              <a:rPr dirty="0"/>
              <a:t> de </a:t>
            </a:r>
            <a:r>
              <a:rPr dirty="0" err="1"/>
              <a:t>trastornos</a:t>
            </a:r>
            <a:r>
              <a:rPr dirty="0"/>
              <a:t> </a:t>
            </a:r>
            <a:r>
              <a:rPr dirty="0" err="1"/>
              <a:t>muscularesgenéticamente</a:t>
            </a:r>
            <a:r>
              <a:rPr dirty="0"/>
              <a:t> </a:t>
            </a:r>
            <a:r>
              <a:rPr dirty="0" err="1"/>
              <a:t>determinados</a:t>
            </a:r>
            <a:r>
              <a:rPr dirty="0"/>
              <a:t>, con </a:t>
            </a:r>
            <a:r>
              <a:rPr dirty="0" err="1"/>
              <a:t>distintospatrones</a:t>
            </a:r>
            <a:r>
              <a:rPr dirty="0"/>
              <a:t> de </a:t>
            </a:r>
            <a:r>
              <a:rPr dirty="0" err="1"/>
              <a:t>herencia</a:t>
            </a:r>
            <a:r>
              <a:rPr dirty="0"/>
              <a:t>, que se </a:t>
            </a:r>
            <a:r>
              <a:rPr dirty="0" err="1"/>
              <a:t>caracterizanenbase</a:t>
            </a:r>
            <a:r>
              <a:rPr dirty="0"/>
              <a:t> a </a:t>
            </a:r>
            <a:r>
              <a:rPr dirty="0" err="1"/>
              <a:t>patrones</a:t>
            </a:r>
            <a:r>
              <a:rPr dirty="0"/>
              <a:t> </a:t>
            </a:r>
            <a:r>
              <a:rPr dirty="0" err="1"/>
              <a:t>clínicos</a:t>
            </a:r>
            <a:r>
              <a:rPr dirty="0"/>
              <a:t> e </a:t>
            </a:r>
            <a:r>
              <a:rPr dirty="0" err="1"/>
              <a:t>histológicos</a:t>
            </a:r>
            <a:endParaRPr dirty="0"/>
          </a:p>
        </p:txBody>
      </p:sp>
    </p:spTree>
    <p:extLst>
      <p:ext uri="{BB962C8B-B14F-4D97-AF65-F5344CB8AC3E}">
        <p14:creationId xmlns:p14="http://schemas.microsoft.com/office/powerpoint/2010/main" val="18263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normAutofit fontScale="92500"/>
          </a:bodyPr>
          <a:lstStyle/>
          <a:p>
            <a:r>
              <a:t>Atrofia muscular espinal infantil(de inicio precoz) oEnfermedadde Werdnig Hoffman.En este últimocuadro los  pacientes se caracterizan porsevera debilidad e hipotonía, arreflexia yfasciculaciones de la lengua. Destaca laadecuada conexión y reacción al medio,que contrasta con el grado de debilidad.  Lagran mayoría se presenta con debilidad deinstalación insidiosa alrededor de la terceraa cuarta semana de vida, aunque hayformas de inicio congénito conmanifestaciones  más precoces. Eldiagnóstico es genético molecularmediante la detección de deleción deexones 7 y 8 del gen SMN1, gen de lasupervivencia de las motoneuronas  delasta anterior.(6)LaDistrofia Miotónica Congénitaes unaenfermedad de herenciaautosómicadominante, no tradicional, por expansión detripletes. Las características clínicaspredominantes son la debilidad facial y decuello asociados a dificultades respiratoriasy  trastorno de succión-deglución. Esfrecuente la presencia de pie Bot. Esimprescindible examinar a la madre,siempre la afectada en niños con la formacongénita grave, buscando debilidad facialy  miotonía de acción y  percusión enmúsculos extensores de muñeca,eminencia tenaro en la lengua. Eldiagnóstico se confirma mediante estudiogenético molecular que identifica laexpansión de tripletes.(7)Distrofias Musculares Congénitas:Secaracterizan por hipotonía, debilidadgeneralizada de predominio proximal,presenciade contracturasycompromisoencefálico en algunos subtipos. Deherencia autosómica recesiva,habitualmente cursan con aumento deniveles de enzima Creatinkinasa (CK) . Laidentificación de una serie de  genes y susproteínas asociadas hace que laclasificación actual de este grupo deenfermedades incluya un número crecientede trastornos (Revisado en8)Miopatías Congénitas: Constituyen ungrupo de trastornos muscularesgenéticamente determinados, con distintospatrones de herencia, que se caracterizanenbase a patrones clínicos e histológicos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normAutofit fontScale="92500" lnSpcReduction="20000"/>
          </a:bodyPr>
          <a:lstStyle/>
          <a:p>
            <a:r>
              <a:rPr lang="es-CL" sz="2200" b="0" i="0" u="none" strike="noStrike" dirty="0">
                <a:effectLst/>
                <a:latin typeface="Helvetica Neue"/>
                <a:ea typeface="Helvetica Neue"/>
                <a:cs typeface="Helvetica Neue"/>
                <a:sym typeface="Helvetica Neue"/>
              </a:rPr>
              <a:t>La </a:t>
            </a:r>
            <a:r>
              <a:rPr lang="es-CL" sz="2200" b="1" i="0" u="none" strike="noStrike" dirty="0">
                <a:effectLst/>
                <a:latin typeface="Helvetica Neue"/>
                <a:ea typeface="Helvetica Neue"/>
                <a:cs typeface="Helvetica Neue"/>
                <a:sym typeface="Helvetica Neue"/>
              </a:rPr>
              <a:t>Distrofia Miotónica Congénita </a:t>
            </a:r>
            <a:r>
              <a:rPr lang="es-CL" sz="2200" b="0" i="0" u="none" strike="noStrike" dirty="0">
                <a:effectLst/>
                <a:latin typeface="Helvetica Neue"/>
                <a:ea typeface="Helvetica Neue"/>
                <a:cs typeface="Helvetica Neue"/>
                <a:sym typeface="Helvetica Neue"/>
              </a:rPr>
              <a:t>es una enfermedad de herenciaautosómica dominante, no tradicional, por expansión de tripletes. Las características clínicas predominantes son la debilidad facial y de cuello asociados a dificultades respiratorias y  trastorno de succión-deglución. Es frecuente la presencia de pie Bot. Es  imprescindible examinar a la madre, siempre la afectada en niños con la forma congénita grave, buscando debilidad facial y  miotonía de acción y  percusión en  músculos extensores de muñeca, eminencia tenaro en la lengua. El diagnóstico se confirma mediante estudio genético molecular que identifica la expansión de tripletes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normAutofit fontScale="92500" lnSpcReduction="20000"/>
          </a:bodyPr>
          <a:lstStyle/>
          <a:p>
            <a:r>
              <a:rPr lang="es-CL" sz="2200" b="0" i="0" u="none" strike="noStrike" dirty="0">
                <a:effectLst/>
                <a:latin typeface="Helvetica Neue"/>
                <a:ea typeface="Helvetica Neue"/>
                <a:cs typeface="Helvetica Neue"/>
                <a:sym typeface="Helvetica Neue"/>
              </a:rPr>
              <a:t>La </a:t>
            </a:r>
            <a:r>
              <a:rPr lang="es-CL" sz="2200" b="1" i="0" u="none" strike="noStrike" dirty="0">
                <a:effectLst/>
                <a:latin typeface="Helvetica Neue"/>
                <a:ea typeface="Helvetica Neue"/>
                <a:cs typeface="Helvetica Neue"/>
                <a:sym typeface="Helvetica Neue"/>
              </a:rPr>
              <a:t>Distrofia Miotónica Congénita </a:t>
            </a:r>
            <a:r>
              <a:rPr lang="es-CL" sz="2200" b="0" i="0" u="none" strike="noStrike" dirty="0">
                <a:effectLst/>
                <a:latin typeface="Helvetica Neue"/>
                <a:ea typeface="Helvetica Neue"/>
                <a:cs typeface="Helvetica Neue"/>
                <a:sym typeface="Helvetica Neue"/>
              </a:rPr>
              <a:t>es una enfermedad de herenciaautosómica dominante, no tradicional, por expansión de tripletes. Las características clínicas predominantes son la debilidad facial y de cuello asociados a dificultades respiratorias y  trastorno de succión-deglución. Es frecuente la presencia de pie Bot. Es  imprescindible examinar a la madre, siempre la afectada en niños con la forma congénita grave, buscando debilidad facial y  miotonía de acción y  percusión en  músculos extensores de muñeca, eminencia tenaro en la lengua. El diagnóstico se confirma mediante estudio genético molecular que identifica la expansión de tripletes</a:t>
            </a:r>
            <a:endParaRPr dirty="0"/>
          </a:p>
        </p:txBody>
      </p:sp>
    </p:spTree>
    <p:extLst>
      <p:ext uri="{BB962C8B-B14F-4D97-AF65-F5344CB8AC3E}">
        <p14:creationId xmlns:p14="http://schemas.microsoft.com/office/powerpoint/2010/main" val="237778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normAutofit lnSpcReduction="10000"/>
          </a:bodyPr>
          <a:lstStyle/>
          <a:p>
            <a:r>
              <a:rPr lang="es-CL" sz="2200" b="1" i="0" u="none" strike="noStrike" dirty="0">
                <a:effectLst/>
                <a:latin typeface="Helvetica Neue"/>
                <a:ea typeface="Helvetica Neue"/>
                <a:cs typeface="Helvetica Neue"/>
                <a:sym typeface="Helvetica Neue"/>
              </a:rPr>
              <a:t>Distrofias Musculares Congénitas: </a:t>
            </a:r>
            <a:r>
              <a:rPr lang="es-CL" sz="2200" b="0" i="0" u="none" strike="noStrike" dirty="0">
                <a:effectLst/>
                <a:latin typeface="Helvetica Neue"/>
                <a:ea typeface="Helvetica Neue"/>
                <a:cs typeface="Helvetica Neue"/>
                <a:sym typeface="Helvetica Neue"/>
              </a:rPr>
              <a:t>Se caracterizan por hipotonía, debilidad generalizada de predominio proximal, presencia de contracturasycompromiso encefálico en algunos subtipos. De herencia autosómica recesiva, habitualmente cursan con aumento de niveles de enzima Creatinkinasa (CK) . La identificación de una serie de  genes y sus proteínas asociadas hace que la clasificación actual de este grupo de enfermedades incluya un número creciente de trastornos (Revisado en </a:t>
            </a:r>
            <a:r>
              <a:rPr lang="es-CL" sz="2200" b="0" i="0" u="none" strike="noStrike" baseline="30000" dirty="0">
                <a:effectLst/>
                <a:latin typeface="Helvetica Neue"/>
                <a:ea typeface="Helvetica Neue"/>
                <a:cs typeface="Helvetica Neue"/>
                <a:sym typeface="Helvetica Neue"/>
              </a:rPr>
              <a:t>8</a:t>
            </a:r>
            <a:r>
              <a:rPr lang="es-CL" sz="2200" b="0" i="0" u="none" strike="noStrike" dirty="0">
                <a:effectLst/>
                <a:latin typeface="Helvetica Neue"/>
                <a:ea typeface="Helvetica Neue"/>
                <a:cs typeface="Helvetica Neue"/>
                <a:sym typeface="Helvetica Neue"/>
              </a:rPr>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normAutofit fontScale="70000" lnSpcReduction="20000"/>
          </a:bodyPr>
          <a:lstStyle/>
          <a:p>
            <a:r>
              <a:rPr lang="es-CL" sz="2200" b="1" i="0" u="none" strike="noStrike" dirty="0">
                <a:effectLst/>
                <a:latin typeface="Helvetica Neue"/>
                <a:ea typeface="Helvetica Neue"/>
                <a:cs typeface="Helvetica Neue"/>
                <a:sym typeface="Helvetica Neue"/>
              </a:rPr>
              <a:t>Miopatías Congénitas: Constituyen un grupo de trastornos musculares genéticamente determinados, con distintos patrones de herencia, que se caracterizan en base a patrones clínicos e histológicos </a:t>
            </a:r>
            <a:endParaRPr lang="es-CL" sz="2200" b="0" i="0" u="none" strike="noStrike" dirty="0">
              <a:effectLst/>
              <a:latin typeface="Helvetica Neue"/>
              <a:ea typeface="Helvetica Neue"/>
              <a:cs typeface="Helvetica Neue"/>
              <a:sym typeface="Helvetica Neue"/>
            </a:endParaRPr>
          </a:p>
          <a:p>
            <a:r>
              <a:rPr lang="es-CL" sz="2200" b="0" i="0" u="none" strike="noStrike" dirty="0">
                <a:effectLst/>
                <a:latin typeface="Helvetica Neue"/>
                <a:ea typeface="Helvetica Neue"/>
                <a:cs typeface="Helvetica Neue"/>
                <a:sym typeface="Helvetica Neue"/>
              </a:rPr>
              <a:t>con  alteraciones en la estructura de la fibra muscular. Clínicamente presentan debilidad e hipotonía y algunos signos más específicos que orientan al diagnostico, comooftalmoparesia en miopatía  miotubular, compromiso facial y escapula con paladar ojival y talón prominente en miopatía nemalínica. En los últimos años se han producido notables avances en la genética de las miopatías congénitas. Sin embargo la relación entre cada miopatía congénita, definida por su histología, y la causa genética es compleja. Muchas miopatías congénitas se deben a mutaciones en más de un gen, y mutaciones en un mismo gen pueden causar diferentes trastornos musculares. Recientemente el Consenso Internacional acerca de las Miopatías congénitas  ha ordenado las principales características comunes a todas las miopatías congénitas y definido las características específicas que ayudan a diferenciar los distintos subtipos genéticos.</a:t>
            </a:r>
            <a:r>
              <a:rPr lang="es-CL" sz="2200" b="0" i="0" u="none" strike="noStrike" baseline="30000" dirty="0">
                <a:effectLst/>
                <a:latin typeface="Helvetica Neue"/>
                <a:ea typeface="Helvetica Neue"/>
                <a:cs typeface="Helvetica Neue"/>
                <a:sym typeface="Helvetica Neue"/>
              </a:rPr>
              <a:t>(9)</a:t>
            </a:r>
            <a:endParaRPr lang="es-CL" sz="2200" b="0" i="0" u="none" strike="noStrike" dirty="0">
              <a:effectLst/>
              <a:latin typeface="Helvetica Neue"/>
              <a:ea typeface="Helvetica Neue"/>
              <a:cs typeface="Helvetica Neue"/>
              <a:sym typeface="Helvetica Neue"/>
            </a:endParaRPr>
          </a:p>
          <a:p>
            <a:endParaRPr dirty="0"/>
          </a:p>
        </p:txBody>
      </p:sp>
    </p:spTree>
    <p:extLst>
      <p:ext uri="{BB962C8B-B14F-4D97-AF65-F5344CB8AC3E}">
        <p14:creationId xmlns:p14="http://schemas.microsoft.com/office/powerpoint/2010/main" val="314486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normAutofit fontScale="92500" lnSpcReduction="20000"/>
          </a:bodyPr>
          <a:lstStyle/>
          <a:p>
            <a:r>
              <a:rPr lang="es-CL" sz="2200" b="0" i="0" u="none" strike="noStrike" dirty="0">
                <a:effectLst/>
                <a:latin typeface="Helvetica Neue"/>
                <a:ea typeface="Helvetica Neue"/>
                <a:cs typeface="Helvetica Neue"/>
                <a:sym typeface="Helvetica Neue"/>
              </a:rPr>
              <a:t>La </a:t>
            </a:r>
            <a:r>
              <a:rPr lang="es-CL" sz="2200" b="1" i="0" u="none" strike="noStrike" dirty="0">
                <a:effectLst/>
                <a:latin typeface="Helvetica Neue"/>
                <a:ea typeface="Helvetica Neue"/>
                <a:cs typeface="Helvetica Neue"/>
                <a:sym typeface="Helvetica Neue"/>
              </a:rPr>
              <a:t>Distrofia Miotónica Congénita </a:t>
            </a:r>
            <a:r>
              <a:rPr lang="es-CL" sz="2200" b="0" i="0" u="none" strike="noStrike" dirty="0">
                <a:effectLst/>
                <a:latin typeface="Helvetica Neue"/>
                <a:ea typeface="Helvetica Neue"/>
                <a:cs typeface="Helvetica Neue"/>
                <a:sym typeface="Helvetica Neue"/>
              </a:rPr>
              <a:t>es una enfermedad de herenciaautosómica dominante, no tradicional, por expansión de tripletes. Las características clínicas predominantes son la debilidad facial y de cuello asociados a dificultades respiratorias y  trastorno de succión-deglución. Es frecuente la presencia de pie Bot. Es  imprescindible examinar a la madre, siempre la afectada en niños con la forma congénita grave, buscando debilidad facial y  miotonía de acción y  percusión en  músculos extensores de muñeca, eminencia tenaro en la lengua. El diagnóstico se confirma mediante estudio genético molecular que identifica la expansión de tripletes</a:t>
            </a:r>
            <a:endParaRPr dirty="0"/>
          </a:p>
        </p:txBody>
      </p:sp>
    </p:spTree>
    <p:extLst>
      <p:ext uri="{BB962C8B-B14F-4D97-AF65-F5344CB8AC3E}">
        <p14:creationId xmlns:p14="http://schemas.microsoft.com/office/powerpoint/2010/main" val="333638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Hipertonía siempre disfunción de SNC</a:t>
            </a:r>
          </a:p>
        </p:txBody>
      </p:sp>
      <p:sp>
        <p:nvSpPr>
          <p:cNvPr id="4" name="Marcador de número de diapositiva 3"/>
          <p:cNvSpPr>
            <a:spLocks noGrp="1"/>
          </p:cNvSpPr>
          <p:nvPr>
            <p:ph type="sldNum" sz="quarter" idx="5"/>
          </p:nvPr>
        </p:nvSpPr>
        <p:spPr/>
        <p:txBody>
          <a:bodyPr/>
          <a:lstStyle/>
          <a:p>
            <a:fld id="{5715B9FF-E171-4C8A-92D5-179CF24045A1}" type="slidenum">
              <a:rPr lang="es-CL" smtClean="0"/>
              <a:pPr/>
              <a:t>4</a:t>
            </a:fld>
            <a:endParaRPr lang="es-CL"/>
          </a:p>
        </p:txBody>
      </p:sp>
    </p:spTree>
    <p:extLst>
      <p:ext uri="{BB962C8B-B14F-4D97-AF65-F5344CB8AC3E}">
        <p14:creationId xmlns:p14="http://schemas.microsoft.com/office/powerpoint/2010/main" val="2737327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Proporcionar soporte respiratorio y de alimentación en caso de alteración ventilatoria y/o de succión/deglución</a:t>
            </a:r>
          </a:p>
          <a:p>
            <a:r>
              <a:rPr lang="es-CL" dirty="0"/>
              <a:t>Cuidados médicos y de enfermería que otorguen el mejor posicionamiento para prevenir contracturas: extremidades inferiores alineadas, evitando flexión de caderas,  rotación externa de  muslos y piernas  y manteniendo los pies en ángulo recto para prevención de pie equino. Debe evitarse postura en rana que lleva a retracción de  flexores de cadera Figura   6. Considerar  órtesis livianas si hay  progresión de limitación de rangos articulares.</a:t>
            </a:r>
          </a:p>
          <a:p>
            <a:r>
              <a:rPr lang="es-CL" dirty="0"/>
              <a:t>Kinesiterapia motora y respiratoria destinadas a mejorar y/o evitar deterioro de  función motora y ventilatoria. Manejo de secreciones respiratorias por terapeutas y luego entrenar a los padres en movilización de secreciones. </a:t>
            </a:r>
          </a:p>
          <a:p>
            <a:r>
              <a:rPr lang="es-CL" dirty="0"/>
              <a:t>Ejercicios pasivos y estimulación de movimientos activos a fin de mantener o mejorar rango articular, trofismo, fuerza muscular y función motora en general.</a:t>
            </a:r>
          </a:p>
          <a:p>
            <a:r>
              <a:rPr lang="es-CL" dirty="0"/>
              <a:t>Corregir  posiciones anormales; en caso de deformidades específicas como el pie equino, varo y aducto (pie Bot) es necesario tratamiento ortopédico, kinésico y terapia ocupacional permanente.</a:t>
            </a:r>
          </a:p>
          <a:p>
            <a:r>
              <a:rPr lang="es-CL" dirty="0"/>
              <a:t>Detección precoz y manejo de trastornos asociados: crisis epilépticas, distonía, espasticidad severa e invalidante.             </a:t>
            </a:r>
          </a:p>
          <a:p>
            <a:r>
              <a:rPr lang="es-CL" dirty="0"/>
              <a:t>Asesoría  genética a la familia</a:t>
            </a:r>
          </a:p>
          <a:p>
            <a:endParaRPr lang="es-CL" dirty="0"/>
          </a:p>
        </p:txBody>
      </p:sp>
    </p:spTree>
    <p:extLst>
      <p:ext uri="{BB962C8B-B14F-4D97-AF65-F5344CB8AC3E}">
        <p14:creationId xmlns:p14="http://schemas.microsoft.com/office/powerpoint/2010/main" val="295779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tracción de extremidades superiores, en que se  hace evidente la falta de control cefálico, determinando en una extensión completa del cuello hacia dorsal (Figura 2).</a:t>
            </a:r>
          </a:p>
          <a:p>
            <a:endParaRPr lang="es-CL" dirty="0"/>
          </a:p>
        </p:txBody>
      </p:sp>
    </p:spTree>
    <p:extLst>
      <p:ext uri="{BB962C8B-B14F-4D97-AF65-F5344CB8AC3E}">
        <p14:creationId xmlns:p14="http://schemas.microsoft.com/office/powerpoint/2010/main" val="47136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lnSpcReduction="10000"/>
          </a:bodyPr>
          <a:lstStyle/>
          <a:p>
            <a:r>
              <a:rPr lang="es-CL" sz="2200" b="0" i="0" u="none" strike="noStrike" dirty="0">
                <a:effectLst/>
                <a:latin typeface="Helvetica Neue"/>
                <a:ea typeface="Helvetica Neue"/>
                <a:cs typeface="Helvetica Neue"/>
                <a:sym typeface="Helvetica Neue"/>
              </a:rPr>
              <a:t>En la suspensión vertical el niño hipotónico se desliza entre las manos del examinador, por la hipotonía de la cintura escapular. La hiperextensión o aducción de extremidades inferiores (postura en tijeras)  durante esta maniobra sugiere compromiso del SNC.  Es importante  mantener la posición de la cabeza en la línea media al comparar el tono entre extremidades derechas e izquierdas, ya que el reflejo tónico nucal aumenta el tono de las extremidades hacia las cuales la cabeza es girada</a:t>
            </a:r>
            <a:endParaRPr lang="es-CL" dirty="0"/>
          </a:p>
        </p:txBody>
      </p:sp>
    </p:spTree>
    <p:extLst>
      <p:ext uri="{BB962C8B-B14F-4D97-AF65-F5344CB8AC3E}">
        <p14:creationId xmlns:p14="http://schemas.microsoft.com/office/powerpoint/2010/main" val="241093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10000"/>
          </a:bodyPr>
          <a:lstStyle/>
          <a:p>
            <a:pPr marL="0" marR="0" lvl="0" indent="0" defTabSz="457200" eaLnBrk="1" fontAlgn="auto" latinLnBrk="0" hangingPunct="1">
              <a:lnSpc>
                <a:spcPct val="117999"/>
              </a:lnSpc>
              <a:spcBef>
                <a:spcPts val="0"/>
              </a:spcBef>
              <a:spcAft>
                <a:spcPts val="0"/>
              </a:spcAft>
              <a:buClrTx/>
              <a:buSzTx/>
              <a:buFontTx/>
              <a:buNone/>
              <a:tabLst/>
              <a:defRPr/>
            </a:pPr>
            <a:r>
              <a:rPr lang="es-CL" sz="2200" b="0" i="0" u="none" strike="noStrike" dirty="0">
                <a:effectLst/>
                <a:latin typeface="Helvetica Neue"/>
                <a:ea typeface="Helvetica Neue"/>
                <a:cs typeface="Helvetica Neue"/>
                <a:sym typeface="Helvetica Neue"/>
              </a:rPr>
              <a:t>La suspensión ventral es de gran utilidad,  ya que en las enfermedades neuromusculares, producto de la debilidad, el niño cuelga como una U invertida. Por el contrario, si la causa es una  disfunción del sistema nervioso central, se aprecia un  mejor control en esta posición (si se compara con la tracción en supino)  ya que prima el tono extensor, que puede llegar al opistótono. Ocasionalmente pueden observarse posturas distónicas con hiperextensión y torsión  de  extremidades (Figura 4).</a:t>
            </a:r>
          </a:p>
          <a:p>
            <a:endParaRPr lang="es-CL" dirty="0"/>
          </a:p>
        </p:txBody>
      </p:sp>
    </p:spTree>
    <p:extLst>
      <p:ext uri="{BB962C8B-B14F-4D97-AF65-F5344CB8AC3E}">
        <p14:creationId xmlns:p14="http://schemas.microsoft.com/office/powerpoint/2010/main" val="15161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10000"/>
          </a:bodyPr>
          <a:lstStyle/>
          <a:p>
            <a:r>
              <a:rPr lang="es-CL" sz="2200" b="0" i="0" u="none" strike="noStrike" dirty="0">
                <a:effectLst/>
                <a:latin typeface="Helvetica Neue"/>
                <a:ea typeface="Helvetica Neue"/>
                <a:cs typeface="Helvetica Neue"/>
                <a:sym typeface="Helvetica Neue"/>
              </a:rPr>
              <a:t>El examen neurológico debe ser completo, con énfasis en nivel de alerta y reactividad, fuerza y trofismo muscular, tono, reflejos osteotendíneos, anormalidades sensitivas y presencia de contracturas.  Debe realizarse una búsqueda dirigida a la presencia de fosetas,puesto que son signos de inmovilidad in útero, especialmente en niños con artrogriposis;  alteraciones craneofaciales, pterigium, pliegues cutáneos, paladar ojival; así como pie cavo, pectumexcavatum, luxación de caderas, escoliosis, malformaciones o compromiso de otros sistemas.</a:t>
            </a:r>
            <a:endParaRPr lang="es-CL" dirty="0"/>
          </a:p>
        </p:txBody>
      </p:sp>
    </p:spTree>
    <p:extLst>
      <p:ext uri="{BB962C8B-B14F-4D97-AF65-F5344CB8AC3E}">
        <p14:creationId xmlns:p14="http://schemas.microsoft.com/office/powerpoint/2010/main" val="99769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reflejos </a:t>
            </a:r>
            <a:r>
              <a:rPr lang="es-MX" dirty="0" err="1"/>
              <a:t>cutáneoabdominales</a:t>
            </a:r>
            <a:r>
              <a:rPr lang="es-MX" dirty="0"/>
              <a:t> están usualmente abolidos en hipotonías centrales con compromiso de haz corticoespinal.</a:t>
            </a:r>
          </a:p>
          <a:p>
            <a:endParaRPr lang="es-MX" dirty="0"/>
          </a:p>
          <a:p>
            <a:r>
              <a:rPr lang="es-MX" dirty="0"/>
              <a:t>Signos de Compromiso Esfinteriano: de especial importancia si se sospecha de una lesión medular como causa de hipotonía. Se debe buscar globo vesical y evaluar reflejo anal.</a:t>
            </a:r>
            <a:endParaRPr lang="es-CL" dirty="0"/>
          </a:p>
        </p:txBody>
      </p:sp>
      <p:sp>
        <p:nvSpPr>
          <p:cNvPr id="4" name="Marcador de número de diapositiva 3"/>
          <p:cNvSpPr>
            <a:spLocks noGrp="1"/>
          </p:cNvSpPr>
          <p:nvPr>
            <p:ph type="sldNum" sz="quarter" idx="5"/>
          </p:nvPr>
        </p:nvSpPr>
        <p:spPr/>
        <p:txBody>
          <a:bodyPr/>
          <a:lstStyle/>
          <a:p>
            <a:fld id="{5715B9FF-E171-4C8A-92D5-179CF24045A1}" type="slidenum">
              <a:rPr lang="es-CL" smtClean="0"/>
              <a:pPr/>
              <a:t>22</a:t>
            </a:fld>
            <a:endParaRPr lang="es-CL"/>
          </a:p>
        </p:txBody>
      </p:sp>
    </p:spTree>
    <p:extLst>
      <p:ext uri="{BB962C8B-B14F-4D97-AF65-F5344CB8AC3E}">
        <p14:creationId xmlns:p14="http://schemas.microsoft.com/office/powerpoint/2010/main" val="176386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Hipotonía de origen central. Características de los niños portadores de hipotonía central, con excepción de las lesiones medulares, es que predomina la hipotonía sobre la debilidad.</a:t>
            </a:r>
            <a:endParaRPr lang="es-CL" dirty="0"/>
          </a:p>
        </p:txBody>
      </p:sp>
      <p:sp>
        <p:nvSpPr>
          <p:cNvPr id="4" name="Marcador de número de diapositiva 3"/>
          <p:cNvSpPr>
            <a:spLocks noGrp="1"/>
          </p:cNvSpPr>
          <p:nvPr>
            <p:ph type="sldNum" sz="quarter" idx="5"/>
          </p:nvPr>
        </p:nvSpPr>
        <p:spPr/>
        <p:txBody>
          <a:bodyPr/>
          <a:lstStyle/>
          <a:p>
            <a:fld id="{5715B9FF-E171-4C8A-92D5-179CF24045A1}" type="slidenum">
              <a:rPr lang="es-CL" smtClean="0"/>
              <a:pPr/>
              <a:t>27</a:t>
            </a:fld>
            <a:endParaRPr lang="es-CL"/>
          </a:p>
        </p:txBody>
      </p:sp>
    </p:spTree>
    <p:extLst>
      <p:ext uri="{BB962C8B-B14F-4D97-AF65-F5344CB8AC3E}">
        <p14:creationId xmlns:p14="http://schemas.microsoft.com/office/powerpoint/2010/main" val="254824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Sentinel hypoxic or ischemic event occurring immediately before or during labor and delivery(eg, placental abruption, uterine rupture, cord prolapse)uHeart rate monitor patterns consistent with an acute peripartum or intrapartum eventuApgar score of less than 5 at 5 minutes and 10 minutesuFetal umbilical artery pH of less than 7.0 or base deficit of 12 mmol/L or greateruOnset of encephalopathy within the first 24 hours of lifeuPresence of multiorgan failure consistent with hypoxia-ischemia (eg, elevated transaminases,hypotension/cardiomyopathy, renal failure, bone marrow failure)</a:t>
            </a:r>
          </a:p>
        </p:txBody>
      </p:sp>
    </p:spTree>
    <p:extLst>
      <p:ext uri="{BB962C8B-B14F-4D97-AF65-F5344CB8AC3E}">
        <p14:creationId xmlns:p14="http://schemas.microsoft.com/office/powerpoint/2010/main" val="25234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6400800" y="6355080"/>
            <a:ext cx="2286000" cy="365760"/>
          </a:xfrm>
        </p:spPr>
        <p:txBody>
          <a:bodyPr/>
          <a:lstStyle>
            <a:lvl1pPr>
              <a:defRPr sz="1400"/>
            </a:lvl1pPr>
          </a:lstStyle>
          <a:p>
            <a:fld id="{DDBC793F-4DA4-4287-A9B7-A9B02A662141}" type="datetimeFigureOut">
              <a:rPr lang="es-CL" smtClean="0"/>
              <a:pPr/>
              <a:t>25-04-2022</a:t>
            </a:fld>
            <a:endParaRPr lang="es-CL"/>
          </a:p>
        </p:txBody>
      </p:sp>
      <p:sp>
        <p:nvSpPr>
          <p:cNvPr id="17" name="16 Marcador de pie de página"/>
          <p:cNvSpPr>
            <a:spLocks noGrp="1"/>
          </p:cNvSpPr>
          <p:nvPr>
            <p:ph type="ftr" sz="quarter" idx="11"/>
          </p:nvPr>
        </p:nvSpPr>
        <p:spPr>
          <a:xfrm>
            <a:off x="2898648" y="6355080"/>
            <a:ext cx="3474720" cy="365760"/>
          </a:xfrm>
        </p:spPr>
        <p:txBody>
          <a:bodyPr/>
          <a:lstStyle/>
          <a:p>
            <a:endParaRPr lang="es-CL"/>
          </a:p>
        </p:txBody>
      </p:sp>
      <p:sp>
        <p:nvSpPr>
          <p:cNvPr id="29" name="28 Marcador de número de diapositiva"/>
          <p:cNvSpPr>
            <a:spLocks noGrp="1"/>
          </p:cNvSpPr>
          <p:nvPr>
            <p:ph type="sldNum" sz="quarter" idx="12"/>
          </p:nvPr>
        </p:nvSpPr>
        <p:spPr>
          <a:xfrm>
            <a:off x="1216152" y="6355080"/>
            <a:ext cx="1219200" cy="365760"/>
          </a:xfrm>
        </p:spPr>
        <p:txBody>
          <a:bodyPr/>
          <a:lstStyle/>
          <a:p>
            <a:fld id="{85FB00E0-132D-45B7-B179-7E9E39ABCD13}" type="slidenum">
              <a:rPr lang="es-CL" smtClean="0"/>
              <a:pPr/>
              <a:t>‹Nº›</a:t>
            </a:fld>
            <a:endParaRPr lang="es-CL"/>
          </a:p>
        </p:txBody>
      </p:sp>
      <p:sp>
        <p:nvSpPr>
          <p:cNvPr id="21" name="20 Rectángulo"/>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Rectángulo"/>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Rectángulo"/>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7" name="6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Conector recto"/>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61" name="Línea"/>
          <p:cNvSpPr>
            <a:spLocks noGrp="1"/>
          </p:cNvSpPr>
          <p:nvPr>
            <p:ph type="body" sz="quarter" idx="13"/>
          </p:nvPr>
        </p:nvSpPr>
        <p:spPr>
          <a:xfrm>
            <a:off x="401835" y="1107281"/>
            <a:ext cx="8340330" cy="1"/>
          </a:xfrm>
          <a:prstGeom prst="line">
            <a:avLst/>
          </a:prstGeom>
          <a:ln w="25400" cap="rnd">
            <a:solidFill>
              <a:srgbClr val="747676"/>
            </a:solidFill>
            <a:custDash>
              <a:ds d="100000" sp="200000"/>
            </a:custDash>
            <a:round/>
          </a:ln>
        </p:spPr>
        <p:txBody>
          <a:bodyPr anchor="ctr">
            <a:noAutofit/>
          </a:bodyPr>
          <a:lstStyle/>
          <a:p>
            <a:pPr marL="0" indent="0" defTabSz="321468">
              <a:spcBef>
                <a:spcPts val="0"/>
              </a:spcBef>
              <a:buSzTx/>
              <a:buFontTx/>
              <a:buNone/>
              <a:defRPr sz="800">
                <a:solidFill>
                  <a:srgbClr val="000000"/>
                </a:solidFill>
                <a:latin typeface="Helvetica"/>
                <a:ea typeface="Helvetica"/>
                <a:cs typeface="Helvetica"/>
                <a:sym typeface="Helvetica"/>
              </a:defRPr>
            </a:pPr>
            <a:endParaRPr/>
          </a:p>
        </p:txBody>
      </p:sp>
      <p:sp>
        <p:nvSpPr>
          <p:cNvPr id="62" name="Texto del título"/>
          <p:cNvSpPr txBox="1">
            <a:spLocks noGrp="1"/>
          </p:cNvSpPr>
          <p:nvPr>
            <p:ph type="title"/>
          </p:nvPr>
        </p:nvSpPr>
        <p:spPr>
          <a:prstGeom prst="rect">
            <a:avLst/>
          </a:prstGeom>
        </p:spPr>
        <p:txBody>
          <a:bodyPr/>
          <a:lstStyle/>
          <a:p>
            <a:r>
              <a:t>Texto del título</a:t>
            </a:r>
          </a:p>
        </p:txBody>
      </p:sp>
      <p:sp>
        <p:nvSpPr>
          <p:cNvPr id="6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1388082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3" name="Texto del título"/>
          <p:cNvSpPr txBox="1">
            <a:spLocks noGrp="1"/>
          </p:cNvSpPr>
          <p:nvPr>
            <p:ph type="title"/>
          </p:nvPr>
        </p:nvSpPr>
        <p:spPr>
          <a:xfrm>
            <a:off x="401835" y="401835"/>
            <a:ext cx="8340330" cy="3643314"/>
          </a:xfrm>
          <a:prstGeom prst="rect">
            <a:avLst/>
          </a:prstGeom>
        </p:spPr>
        <p:txBody>
          <a:bodyPr anchor="b"/>
          <a:lstStyle>
            <a:lvl1pPr algn="ctr">
              <a:lnSpc>
                <a:spcPct val="80000"/>
              </a:lnSpc>
              <a:spcBef>
                <a:spcPts val="0"/>
              </a:spcBef>
              <a:defRPr sz="8400">
                <a:solidFill>
                  <a:srgbClr val="5C5C5C"/>
                </a:solidFill>
              </a:defRPr>
            </a:lvl1pPr>
          </a:lstStyle>
          <a:p>
            <a:r>
              <a:t>Texto del título</a:t>
            </a:r>
          </a:p>
        </p:txBody>
      </p:sp>
      <p:sp>
        <p:nvSpPr>
          <p:cNvPr id="34" name="Número de diapositiva"/>
          <p:cNvSpPr txBox="1">
            <a:spLocks noGrp="1"/>
          </p:cNvSpPr>
          <p:nvPr>
            <p:ph type="sldNum" sz="quarter" idx="2"/>
          </p:nvPr>
        </p:nvSpPr>
        <p:spPr>
          <a:xfrm>
            <a:off x="8495464" y="6461125"/>
            <a:ext cx="218245" cy="223838"/>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611295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52" name="Línea"/>
          <p:cNvSpPr>
            <a:spLocks noGrp="1"/>
          </p:cNvSpPr>
          <p:nvPr>
            <p:ph type="body" sz="quarter" idx="13"/>
          </p:nvPr>
        </p:nvSpPr>
        <p:spPr>
          <a:xfrm>
            <a:off x="401835" y="1107281"/>
            <a:ext cx="8340330" cy="1"/>
          </a:xfrm>
          <a:prstGeom prst="line">
            <a:avLst/>
          </a:prstGeom>
          <a:ln w="25400" cap="rnd">
            <a:solidFill>
              <a:srgbClr val="747676"/>
            </a:solidFill>
            <a:custDash>
              <a:ds d="100000" sp="200000"/>
            </a:custDash>
            <a:round/>
          </a:ln>
        </p:spPr>
        <p:txBody>
          <a:bodyPr anchor="ctr">
            <a:noAutofit/>
          </a:bodyPr>
          <a:lstStyle/>
          <a:p>
            <a:pPr marL="0" indent="0" defTabSz="321468">
              <a:spcBef>
                <a:spcPts val="0"/>
              </a:spcBef>
              <a:buSzTx/>
              <a:buFontTx/>
              <a:buNone/>
              <a:defRPr sz="800">
                <a:solidFill>
                  <a:srgbClr val="000000"/>
                </a:solidFill>
                <a:latin typeface="Helvetica"/>
                <a:ea typeface="Helvetica"/>
                <a:cs typeface="Helvetica"/>
                <a:sym typeface="Helvetica"/>
              </a:defRPr>
            </a:pPr>
            <a:endParaRPr/>
          </a:p>
        </p:txBody>
      </p:sp>
      <p:sp>
        <p:nvSpPr>
          <p:cNvPr id="53" name="Texto del título"/>
          <p:cNvSpPr txBox="1">
            <a:spLocks noGrp="1"/>
          </p:cNvSpPr>
          <p:nvPr>
            <p:ph type="title"/>
          </p:nvPr>
        </p:nvSpPr>
        <p:spPr>
          <a:prstGeom prst="rect">
            <a:avLst/>
          </a:prstGeom>
        </p:spPr>
        <p:txBody>
          <a:bodyPr/>
          <a:lstStyle/>
          <a:p>
            <a:r>
              <a:t>Texto del título</a:t>
            </a:r>
          </a:p>
        </p:txBody>
      </p:sp>
      <p:sp>
        <p:nvSpPr>
          <p:cNvPr id="5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137914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8" name="7 Marcador de contenido"/>
          <p:cNvSpPr>
            <a:spLocks noGrp="1"/>
          </p:cNvSpPr>
          <p:nvPr>
            <p:ph sz="quarter" idx="1"/>
          </p:nvPr>
        </p:nvSpPr>
        <p:spPr>
          <a:xfrm>
            <a:off x="457200" y="1219200"/>
            <a:ext cx="8229600"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a:xfrm>
            <a:off x="6400800" y="6355080"/>
            <a:ext cx="2286000" cy="365760"/>
          </a:xfrm>
        </p:spPr>
        <p:txBody>
          <a:bodyPr/>
          <a:lstStyle/>
          <a:p>
            <a:fld id="{DDBC793F-4DA4-4287-A9B7-A9B02A662141}" type="datetimeFigureOut">
              <a:rPr lang="es-CL" smtClean="0"/>
              <a:pPr/>
              <a:t>25-04-2022</a:t>
            </a:fld>
            <a:endParaRPr lang="es-CL"/>
          </a:p>
        </p:txBody>
      </p:sp>
      <p:sp>
        <p:nvSpPr>
          <p:cNvPr id="5" name="4 Marcador de pie de página"/>
          <p:cNvSpPr>
            <a:spLocks noGrp="1"/>
          </p:cNvSpPr>
          <p:nvPr>
            <p:ph type="ftr" sz="quarter" idx="11"/>
          </p:nvPr>
        </p:nvSpPr>
        <p:spPr>
          <a:xfrm>
            <a:off x="2898648" y="6355080"/>
            <a:ext cx="3474720" cy="365760"/>
          </a:xfrm>
        </p:spPr>
        <p:txBody>
          <a:bodyPr/>
          <a:lstStyle/>
          <a:p>
            <a:endParaRPr lang="es-CL"/>
          </a:p>
        </p:txBody>
      </p:sp>
      <p:sp>
        <p:nvSpPr>
          <p:cNvPr id="6" name="5 Marcador de número de diapositiva"/>
          <p:cNvSpPr>
            <a:spLocks noGrp="1"/>
          </p:cNvSpPr>
          <p:nvPr>
            <p:ph type="sldNum" sz="quarter" idx="12"/>
          </p:nvPr>
        </p:nvSpPr>
        <p:spPr>
          <a:xfrm>
            <a:off x="1069848" y="6355080"/>
            <a:ext cx="1520952" cy="365760"/>
          </a:xfrm>
        </p:spPr>
        <p:txBody>
          <a:bodyPr/>
          <a:lstStyle/>
          <a:p>
            <a:fld id="{85FB00E0-132D-45B7-B179-7E9E39ABCD13}" type="slidenum">
              <a:rPr lang="es-CL" smtClean="0"/>
              <a:pPr/>
              <a:t>‹Nº›</a:t>
            </a:fld>
            <a:endParaRPr lang="es-CL"/>
          </a:p>
        </p:txBody>
      </p:sp>
      <p:sp>
        <p:nvSpPr>
          <p:cNvPr id="7" name="6 Rectángulo"/>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9" name="8 Marcador de contenido"/>
          <p:cNvSpPr>
            <a:spLocks noGrp="1"/>
          </p:cNvSpPr>
          <p:nvPr>
            <p:ph sz="quarter" idx="1"/>
          </p:nvPr>
        </p:nvSpPr>
        <p:spPr>
          <a:xfrm>
            <a:off x="457200" y="1219200"/>
            <a:ext cx="4041648"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632198" y="1216152"/>
            <a:ext cx="4041648" cy="493776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nchor="ctr"/>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7" name="6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11" name="10 Marcador de contenido"/>
          <p:cNvSpPr>
            <a:spLocks noGrp="1"/>
          </p:cNvSpPr>
          <p:nvPr>
            <p:ph sz="quarter" idx="2"/>
          </p:nvPr>
        </p:nvSpPr>
        <p:spPr>
          <a:xfrm>
            <a:off x="457200" y="2133600"/>
            <a:ext cx="4038600" cy="4038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648200" y="2133600"/>
            <a:ext cx="4038600" cy="4038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5" name="4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Conector recto"/>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contenido"/>
          <p:cNvSpPr>
            <a:spLocks noGrp="1"/>
          </p:cNvSpPr>
          <p:nvPr>
            <p:ph sz="quarter" idx="1"/>
          </p:nvPr>
        </p:nvSpPr>
        <p:spPr>
          <a:xfrm>
            <a:off x="304800" y="304800"/>
            <a:ext cx="5715000" cy="5715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DDBC793F-4DA4-4287-A9B7-A9B02A662141}" type="datetimeFigureOut">
              <a:rPr lang="es-CL" smtClean="0"/>
              <a:pPr/>
              <a:t>25-04-2022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5FB00E0-132D-45B7-B179-7E9E39ABCD13}" type="slidenum">
              <a:rPr lang="es-CL" smtClean="0"/>
              <a:pPr/>
              <a:t>‹Nº›</a:t>
            </a:fld>
            <a:endParaRPr lang="es-CL"/>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152400"/>
            <a:ext cx="8229600" cy="990600"/>
          </a:xfrm>
          <a:prstGeom prst="rect">
            <a:avLst/>
          </a:prstGeom>
        </p:spPr>
        <p:txBody>
          <a:bodyPr vert="horz" anchor="b" anchorCtr="0">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DBC793F-4DA4-4287-A9B7-A9B02A662141}" type="datetimeFigureOut">
              <a:rPr lang="es-CL" smtClean="0"/>
              <a:pPr/>
              <a:t>25-04-2022</a:t>
            </a:fld>
            <a:endParaRPr lang="es-CL"/>
          </a:p>
        </p:txBody>
      </p:sp>
      <p:sp>
        <p:nvSpPr>
          <p:cNvPr id="3" name="2 Marcador de pie de página"/>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s-CL"/>
          </a:p>
        </p:txBody>
      </p:sp>
      <p:sp>
        <p:nvSpPr>
          <p:cNvPr id="23" name="22 Marcador de número de diapositiva"/>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85FB00E0-132D-45B7-B179-7E9E39ABCD13}" type="slidenum">
              <a:rPr lang="es-CL" smtClean="0"/>
              <a:pPr/>
              <a:t>‹Nº›</a:t>
            </a:fld>
            <a:endParaRPr lang="es-CL"/>
          </a:p>
        </p:txBody>
      </p:sp>
      <p:sp>
        <p:nvSpPr>
          <p:cNvPr id="28" name="2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Conector recto"/>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4.xml"/><Relationship Id="rId7" Type="http://schemas.openxmlformats.org/officeDocument/2006/relationships/diagramColors" Target="../diagrams/colors9.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12.jpeg"/><Relationship Id="rId4" Type="http://schemas.openxmlformats.org/officeDocument/2006/relationships/diagramData" Target="../diagrams/data9.xml"/><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notesSlide" Target="../notesSlides/notesSlide5.xml"/><Relationship Id="rId7" Type="http://schemas.openxmlformats.org/officeDocument/2006/relationships/diagramQuickStyle" Target="../diagrams/quickStyle10.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5.png"/><Relationship Id="rId4" Type="http://schemas.openxmlformats.org/officeDocument/2006/relationships/image" Target="../media/image14.png"/><Relationship Id="rId9" Type="http://schemas.microsoft.com/office/2007/relationships/diagramDrawing" Target="../diagrams/drawing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7.tiff"/><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8.tiff"/><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0.tiff"/><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837884" y="3832365"/>
            <a:ext cx="7704856" cy="990600"/>
          </a:xfrm>
        </p:spPr>
        <p:txBody>
          <a:bodyPr>
            <a:normAutofit/>
          </a:bodyPr>
          <a:lstStyle/>
          <a:p>
            <a:pPr algn="ctr"/>
            <a:r>
              <a:rPr lang="es-CL" b="1" dirty="0" err="1"/>
              <a:t>Sd</a:t>
            </a:r>
            <a:r>
              <a:rPr lang="es-CL" b="1" dirty="0"/>
              <a:t>. hipotónico</a:t>
            </a:r>
            <a:endParaRPr lang="es-CL" sz="2700" dirty="0"/>
          </a:p>
        </p:txBody>
      </p:sp>
      <p:sp>
        <p:nvSpPr>
          <p:cNvPr id="5" name="4 Marcador de contenido"/>
          <p:cNvSpPr>
            <a:spLocks noGrp="1"/>
          </p:cNvSpPr>
          <p:nvPr>
            <p:ph type="subTitle" idx="1"/>
          </p:nvPr>
        </p:nvSpPr>
        <p:spPr>
          <a:xfrm>
            <a:off x="1219200" y="5136644"/>
            <a:ext cx="6858000" cy="533400"/>
          </a:xfrm>
        </p:spPr>
        <p:txBody>
          <a:bodyPr>
            <a:normAutofit/>
          </a:bodyPr>
          <a:lstStyle/>
          <a:p>
            <a:pPr algn="ctr"/>
            <a:r>
              <a:rPr lang="es-CL" sz="1800" dirty="0"/>
              <a:t>25.04.2022</a:t>
            </a:r>
            <a:endParaRPr lang="es-CL" sz="3500" b="1" dirty="0"/>
          </a:p>
        </p:txBody>
      </p:sp>
      <p:sp>
        <p:nvSpPr>
          <p:cNvPr id="7" name="6 CuadroTexto"/>
          <p:cNvSpPr txBox="1"/>
          <p:nvPr/>
        </p:nvSpPr>
        <p:spPr>
          <a:xfrm>
            <a:off x="2555776" y="5907551"/>
            <a:ext cx="4454196" cy="707886"/>
          </a:xfrm>
          <a:prstGeom prst="rect">
            <a:avLst/>
          </a:prstGeom>
          <a:noFill/>
        </p:spPr>
        <p:txBody>
          <a:bodyPr wrap="square" rtlCol="0">
            <a:spAutoFit/>
          </a:bodyPr>
          <a:lstStyle/>
          <a:p>
            <a:pPr algn="ctr"/>
            <a:r>
              <a:rPr lang="es-CL" sz="2000" dirty="0"/>
              <a:t>Dra. Carla Rubilar</a:t>
            </a:r>
          </a:p>
          <a:p>
            <a:pPr algn="ctr"/>
            <a:r>
              <a:rPr lang="es-CL" sz="2000" dirty="0" err="1"/>
              <a:t>Neuropediatra</a:t>
            </a:r>
            <a:endParaRPr lang="es-CL" sz="2000" dirty="0"/>
          </a:p>
        </p:txBody>
      </p:sp>
      <p:sp>
        <p:nvSpPr>
          <p:cNvPr id="13314" name="AutoShape 2" descr="Resultado de imagen para saudub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3316" name="AutoShape 4" descr="Resultado de imagen para saudub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11" name="Imagen 10">
            <a:extLst>
              <a:ext uri="{FF2B5EF4-FFF2-40B4-BE49-F238E27FC236}">
                <a16:creationId xmlns:a16="http://schemas.microsoft.com/office/drawing/2014/main" id="{51E2D123-A862-4B1E-9ADC-3274E6E95830}"/>
              </a:ext>
            </a:extLst>
          </p:cNvPr>
          <p:cNvPicPr>
            <a:picLocks noChangeAspect="1"/>
          </p:cNvPicPr>
          <p:nvPr/>
        </p:nvPicPr>
        <p:blipFill>
          <a:blip r:embed="rId2"/>
          <a:stretch>
            <a:fillRect/>
          </a:stretch>
        </p:blipFill>
        <p:spPr>
          <a:xfrm>
            <a:off x="7812360" y="205944"/>
            <a:ext cx="896303" cy="1632710"/>
          </a:xfrm>
          <a:prstGeom prst="rect">
            <a:avLst/>
          </a:prstGeom>
        </p:spPr>
      </p:pic>
      <p:pic>
        <p:nvPicPr>
          <p:cNvPr id="1026" name="Picture 2" descr="Hospital Clínico San Borja Arriarán Oficial | Facebook">
            <a:extLst>
              <a:ext uri="{FF2B5EF4-FFF2-40B4-BE49-F238E27FC236}">
                <a16:creationId xmlns:a16="http://schemas.microsoft.com/office/drawing/2014/main" id="{5DC3273D-6FED-4C4A-AFA9-3F37C75A5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8"/>
            <a:ext cx="1828501" cy="1828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índrome Hipotónico Como Manifestación De Enfermedad Neuromuscular  Hereditaria En La Infancia. Rev. Med. Clin. Condes – 2018 - EnfermeriaAPS">
            <a:extLst>
              <a:ext uri="{FF2B5EF4-FFF2-40B4-BE49-F238E27FC236}">
                <a16:creationId xmlns:a16="http://schemas.microsoft.com/office/drawing/2014/main" id="{9020C037-F306-4F56-AE12-0B1FDD0C6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224" y="908720"/>
            <a:ext cx="3543300"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Xamen físico"/>
          <p:cNvSpPr txBox="1">
            <a:spLocks noGrp="1"/>
          </p:cNvSpPr>
          <p:nvPr>
            <p:ph type="title"/>
          </p:nvPr>
        </p:nvSpPr>
        <p:spPr>
          <a:prstGeom prst="rect">
            <a:avLst/>
          </a:prstGeom>
        </p:spPr>
        <p:txBody>
          <a:bodyPr/>
          <a:lstStyle>
            <a:lvl1pPr defTabSz="406657">
              <a:defRPr sz="3564"/>
            </a:lvl1pPr>
          </a:lstStyle>
          <a:p>
            <a:r>
              <a:rPr dirty="0"/>
              <a:t>E</a:t>
            </a:r>
            <a:r>
              <a:rPr lang="en-US" dirty="0"/>
              <a:t>x</a:t>
            </a:r>
            <a:r>
              <a:rPr dirty="0"/>
              <a:t>amen </a:t>
            </a:r>
            <a:r>
              <a:rPr dirty="0" err="1"/>
              <a:t>físico</a:t>
            </a:r>
            <a:endParaRPr dirty="0"/>
          </a:p>
        </p:txBody>
      </p:sp>
      <p:sp>
        <p:nvSpPr>
          <p:cNvPr id="160" name="Posturas inusuales en rana o batracio…"/>
          <p:cNvSpPr txBox="1">
            <a:spLocks noGrp="1"/>
          </p:cNvSpPr>
          <p:nvPr>
            <p:ph type="body" idx="1"/>
          </p:nvPr>
        </p:nvSpPr>
        <p:spPr>
          <a:xfrm>
            <a:off x="401835" y="1888177"/>
            <a:ext cx="4301476" cy="4460831"/>
          </a:xfrm>
          <a:prstGeom prst="rect">
            <a:avLst/>
          </a:prstGeom>
        </p:spPr>
        <p:txBody>
          <a:bodyPr>
            <a:normAutofit/>
          </a:bodyPr>
          <a:lstStyle/>
          <a:p>
            <a:pPr marL="300442" indent="-300442" defTabSz="382012">
              <a:spcBef>
                <a:spcPts val="1100"/>
              </a:spcBef>
              <a:defRPr sz="2046"/>
            </a:pPr>
            <a:r>
              <a:rPr sz="2000" dirty="0" err="1"/>
              <a:t>Posturas</a:t>
            </a:r>
            <a:r>
              <a:rPr sz="2000" dirty="0"/>
              <a:t> </a:t>
            </a:r>
            <a:r>
              <a:rPr sz="2000" dirty="0" err="1"/>
              <a:t>inusuales</a:t>
            </a:r>
            <a:r>
              <a:rPr sz="2000" dirty="0"/>
              <a:t> </a:t>
            </a:r>
            <a:r>
              <a:rPr sz="2000" dirty="0" err="1"/>
              <a:t>en</a:t>
            </a:r>
            <a:r>
              <a:rPr sz="2000" dirty="0"/>
              <a:t> rana o </a:t>
            </a:r>
            <a:r>
              <a:rPr sz="2000" dirty="0" err="1"/>
              <a:t>batracio</a:t>
            </a:r>
            <a:endParaRPr sz="2000" dirty="0"/>
          </a:p>
          <a:p>
            <a:pPr marL="300442" indent="-300442" defTabSz="382012">
              <a:spcBef>
                <a:spcPts val="1100"/>
              </a:spcBef>
              <a:defRPr sz="2046"/>
            </a:pPr>
            <a:r>
              <a:rPr sz="2000" dirty="0" err="1"/>
              <a:t>Disminución</a:t>
            </a:r>
            <a:r>
              <a:rPr sz="2000" dirty="0"/>
              <a:t> de la </a:t>
            </a:r>
            <a:r>
              <a:rPr sz="2000" dirty="0" err="1"/>
              <a:t>resistencia</a:t>
            </a:r>
            <a:r>
              <a:rPr sz="2000" dirty="0"/>
              <a:t> a la </a:t>
            </a:r>
            <a:r>
              <a:rPr sz="2000" dirty="0" err="1"/>
              <a:t>movilización</a:t>
            </a:r>
            <a:r>
              <a:rPr sz="2000" dirty="0"/>
              <a:t> </a:t>
            </a:r>
            <a:r>
              <a:rPr sz="2000" dirty="0" err="1"/>
              <a:t>pasiva</a:t>
            </a:r>
            <a:endParaRPr sz="2000" dirty="0"/>
          </a:p>
          <a:p>
            <a:pPr marL="300442" indent="-300442" defTabSz="382012">
              <a:spcBef>
                <a:spcPts val="1100"/>
              </a:spcBef>
              <a:defRPr sz="2046"/>
            </a:pPr>
            <a:r>
              <a:rPr lang="es-ES" sz="2000" dirty="0"/>
              <a:t>R</a:t>
            </a:r>
            <a:r>
              <a:rPr sz="2000" dirty="0" err="1"/>
              <a:t>ango</a:t>
            </a:r>
            <a:r>
              <a:rPr sz="2000" dirty="0"/>
              <a:t> articular </a:t>
            </a:r>
          </a:p>
          <a:p>
            <a:pPr marL="300442" indent="-300442" defTabSz="382012">
              <a:spcBef>
                <a:spcPts val="1100"/>
              </a:spcBef>
              <a:defRPr sz="2046"/>
            </a:pPr>
            <a:r>
              <a:rPr sz="2000" dirty="0" err="1"/>
              <a:t>Disminución</a:t>
            </a:r>
            <a:r>
              <a:rPr sz="2000" dirty="0"/>
              <a:t> de </a:t>
            </a:r>
            <a:r>
              <a:rPr sz="2000" dirty="0" err="1"/>
              <a:t>movimientos</a:t>
            </a:r>
            <a:r>
              <a:rPr sz="2000" dirty="0"/>
              <a:t> </a:t>
            </a:r>
            <a:r>
              <a:rPr sz="2000" dirty="0" err="1"/>
              <a:t>espontáneos</a:t>
            </a:r>
            <a:endParaRPr lang="es-ES" sz="2000" dirty="0"/>
          </a:p>
          <a:p>
            <a:pPr marL="300442" indent="-300442" defTabSz="382012">
              <a:spcBef>
                <a:spcPts val="1100"/>
              </a:spcBef>
              <a:defRPr sz="2046"/>
            </a:pPr>
            <a:r>
              <a:rPr lang="es-CL" sz="2000" dirty="0"/>
              <a:t>Alteraciones osteoarticulares y contracturas</a:t>
            </a:r>
            <a:endParaRPr sz="2000" dirty="0"/>
          </a:p>
        </p:txBody>
      </p:sp>
      <p:pic>
        <p:nvPicPr>
          <p:cNvPr id="161" name="Gonzalo_Obes_18.jpeg" descr="Gonzalo_Obes_18.jpeg"/>
          <p:cNvPicPr>
            <a:picLocks noChangeAspect="1"/>
          </p:cNvPicPr>
          <p:nvPr/>
        </p:nvPicPr>
        <p:blipFill>
          <a:blip r:embed="rId2"/>
          <a:stretch>
            <a:fillRect/>
          </a:stretch>
        </p:blipFill>
        <p:spPr>
          <a:xfrm>
            <a:off x="5279744" y="3831326"/>
            <a:ext cx="3328667" cy="2606303"/>
          </a:xfrm>
          <a:prstGeom prst="rect">
            <a:avLst/>
          </a:prstGeom>
          <a:ln w="3175">
            <a:noFill/>
          </a:ln>
        </p:spPr>
      </p:pic>
      <p:pic>
        <p:nvPicPr>
          <p:cNvPr id="162" name="Imagen" descr="Imagen"/>
          <p:cNvPicPr>
            <a:picLocks noChangeAspect="1"/>
          </p:cNvPicPr>
          <p:nvPr/>
        </p:nvPicPr>
        <p:blipFill>
          <a:blip r:embed="rId3"/>
          <a:stretch>
            <a:fillRect/>
          </a:stretch>
        </p:blipFill>
        <p:spPr>
          <a:xfrm>
            <a:off x="5279448" y="1389265"/>
            <a:ext cx="3329259" cy="2334542"/>
          </a:xfrm>
          <a:prstGeom prst="rect">
            <a:avLst/>
          </a:prstGeom>
          <a:ln w="3175">
            <a:noFill/>
            <a:miter lim="400000"/>
          </a:ln>
        </p:spPr>
      </p:pic>
    </p:spTree>
  </p:cSld>
  <p:clrMapOvr>
    <a:masterClrMapping/>
  </p:clrMapOvr>
  <p:transition spd="med" advTm="4186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BD1C0E1-E6AD-F446-8F43-FE097C3AC48D}"/>
              </a:ext>
            </a:extLst>
          </p:cNvPr>
          <p:cNvGraphicFramePr/>
          <p:nvPr>
            <p:extLst>
              <p:ext uri="{D42A27DB-BD31-4B8C-83A1-F6EECF244321}">
                <p14:modId xmlns:p14="http://schemas.microsoft.com/office/powerpoint/2010/main" val="3340225848"/>
              </p:ext>
            </p:extLst>
          </p:nvPr>
        </p:nvGraphicFramePr>
        <p:xfrm>
          <a:off x="731519" y="2057399"/>
          <a:ext cx="7755987" cy="1113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7" name="image.png" descr="image.png"/>
          <p:cNvPicPr>
            <a:picLocks noChangeAspect="1"/>
          </p:cNvPicPr>
          <p:nvPr/>
        </p:nvPicPr>
        <p:blipFill>
          <a:blip r:embed="rId8"/>
          <a:stretch>
            <a:fillRect/>
          </a:stretch>
        </p:blipFill>
        <p:spPr>
          <a:xfrm>
            <a:off x="4906596" y="3686951"/>
            <a:ext cx="3656967" cy="2807940"/>
          </a:xfrm>
          <a:prstGeom prst="rect">
            <a:avLst/>
          </a:prstGeom>
          <a:ln w="3175">
            <a:noFill/>
          </a:ln>
        </p:spPr>
      </p:pic>
      <p:pic>
        <p:nvPicPr>
          <p:cNvPr id="168" name="Imagen" descr="Imagen"/>
          <p:cNvPicPr>
            <a:picLocks noChangeAspect="1"/>
          </p:cNvPicPr>
          <p:nvPr/>
        </p:nvPicPr>
        <p:blipFill>
          <a:blip r:embed="rId9"/>
          <a:stretch>
            <a:fillRect/>
          </a:stretch>
        </p:blipFill>
        <p:spPr>
          <a:xfrm>
            <a:off x="656493" y="3686951"/>
            <a:ext cx="3886219" cy="2819878"/>
          </a:xfrm>
          <a:prstGeom prst="rect">
            <a:avLst/>
          </a:prstGeom>
          <a:ln w="3175">
            <a:noFill/>
            <a:miter lim="400000"/>
          </a:ln>
        </p:spPr>
      </p:pic>
      <p:sp>
        <p:nvSpPr>
          <p:cNvPr id="3" name="Título 2">
            <a:extLst>
              <a:ext uri="{FF2B5EF4-FFF2-40B4-BE49-F238E27FC236}">
                <a16:creationId xmlns:a16="http://schemas.microsoft.com/office/drawing/2014/main" id="{E6F0D6D0-8D9A-6E4B-B5A2-79A88636DD14}"/>
              </a:ext>
            </a:extLst>
          </p:cNvPr>
          <p:cNvSpPr>
            <a:spLocks noGrp="1"/>
          </p:cNvSpPr>
          <p:nvPr>
            <p:ph type="title"/>
          </p:nvPr>
        </p:nvSpPr>
        <p:spPr/>
        <p:txBody>
          <a:bodyPr/>
          <a:lstStyle/>
          <a:p>
            <a:r>
              <a:rPr lang="es-CL" dirty="0"/>
              <a:t>Pruebas clínicas de hipotonía</a:t>
            </a:r>
          </a:p>
        </p:txBody>
      </p:sp>
    </p:spTree>
  </p:cSld>
  <p:clrMapOvr>
    <a:masterClrMapping/>
  </p:clrMapOvr>
  <p:transition spd="med" advTm="4726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9A10D76-B551-2D48-A131-370C06B99838}"/>
              </a:ext>
            </a:extLst>
          </p:cNvPr>
          <p:cNvGraphicFramePr/>
          <p:nvPr>
            <p:extLst>
              <p:ext uri="{D42A27DB-BD31-4B8C-83A1-F6EECF244321}">
                <p14:modId xmlns:p14="http://schemas.microsoft.com/office/powerpoint/2010/main" val="622552646"/>
              </p:ext>
            </p:extLst>
          </p:nvPr>
        </p:nvGraphicFramePr>
        <p:xfrm>
          <a:off x="829347" y="1981200"/>
          <a:ext cx="7680960" cy="1151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ítulo 2">
            <a:extLst>
              <a:ext uri="{FF2B5EF4-FFF2-40B4-BE49-F238E27FC236}">
                <a16:creationId xmlns:a16="http://schemas.microsoft.com/office/drawing/2014/main" id="{586B0D57-9155-714C-99B7-5F7A585F8759}"/>
              </a:ext>
            </a:extLst>
          </p:cNvPr>
          <p:cNvSpPr>
            <a:spLocks noGrp="1"/>
          </p:cNvSpPr>
          <p:nvPr>
            <p:ph type="title"/>
          </p:nvPr>
        </p:nvSpPr>
        <p:spPr/>
        <p:txBody>
          <a:bodyPr/>
          <a:lstStyle/>
          <a:p>
            <a:r>
              <a:rPr lang="es-CL" dirty="0"/>
              <a:t>Pruebas clínicas de hipotonía</a:t>
            </a:r>
          </a:p>
        </p:txBody>
      </p:sp>
      <p:pic>
        <p:nvPicPr>
          <p:cNvPr id="5" name="Picture 4">
            <a:extLst>
              <a:ext uri="{FF2B5EF4-FFF2-40B4-BE49-F238E27FC236}">
                <a16:creationId xmlns:a16="http://schemas.microsoft.com/office/drawing/2014/main" id="{1502F86D-E568-9743-9563-881E12DC58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2267744" y="3356992"/>
            <a:ext cx="2376264" cy="3204068"/>
          </a:xfrm>
          <a:prstGeom prst="rect">
            <a:avLst/>
          </a:prstGeom>
          <a:noFill/>
          <a:ln>
            <a:noFill/>
          </a:ln>
        </p:spPr>
      </p:pic>
      <p:pic>
        <p:nvPicPr>
          <p:cNvPr id="4098" name="Picture 2" descr="Saber cómo cocer pasta correctamente puede marcar la diferencia: y estas  son las seis claves para que quede perfecta">
            <a:extLst>
              <a:ext uri="{FF2B5EF4-FFF2-40B4-BE49-F238E27FC236}">
                <a16:creationId xmlns:a16="http://schemas.microsoft.com/office/drawing/2014/main" id="{F50E4CD6-8306-4B7C-935C-7AE2C1277D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0032" y="3915079"/>
            <a:ext cx="2664296" cy="17761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58194"/>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E80B21-8066-1240-8B95-DC2649E6F85B}"/>
              </a:ext>
            </a:extLst>
          </p:cNvPr>
          <p:cNvPicPr>
            <a:picLocks noChangeAspect="1"/>
          </p:cNvPicPr>
          <p:nvPr/>
        </p:nvPicPr>
        <p:blipFill>
          <a:blip r:embed="rId2"/>
          <a:stretch>
            <a:fillRect/>
          </a:stretch>
        </p:blipFill>
        <p:spPr>
          <a:xfrm>
            <a:off x="1223159" y="709549"/>
            <a:ext cx="6448219" cy="5610535"/>
          </a:xfrm>
          <a:prstGeom prst="rect">
            <a:avLst/>
          </a:prstGeom>
        </p:spPr>
      </p:pic>
    </p:spTree>
    <p:extLst>
      <p:ext uri="{BB962C8B-B14F-4D97-AF65-F5344CB8AC3E}">
        <p14:creationId xmlns:p14="http://schemas.microsoft.com/office/powerpoint/2010/main" val="135366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Hipotonía 7" descr="Hipotonía 7"/>
          <p:cNvPicPr>
            <a:picLocks noChangeAspect="1"/>
          </p:cNvPicPr>
          <p:nvPr/>
        </p:nvPicPr>
        <p:blipFill>
          <a:blip r:embed="rId4"/>
          <a:stretch>
            <a:fillRect/>
          </a:stretch>
        </p:blipFill>
        <p:spPr>
          <a:xfrm>
            <a:off x="725955" y="3007071"/>
            <a:ext cx="4038601" cy="2870201"/>
          </a:xfrm>
          <a:prstGeom prst="rect">
            <a:avLst/>
          </a:prstGeom>
          <a:ln w="3175">
            <a:noFill/>
          </a:ln>
        </p:spPr>
      </p:pic>
      <p:graphicFrame>
        <p:nvGraphicFramePr>
          <p:cNvPr id="6" name="Diagrama 5">
            <a:extLst>
              <a:ext uri="{FF2B5EF4-FFF2-40B4-BE49-F238E27FC236}">
                <a16:creationId xmlns:a16="http://schemas.microsoft.com/office/drawing/2014/main" id="{4B1B7A97-998B-A94B-A6EA-9E762F292307}"/>
              </a:ext>
            </a:extLst>
          </p:cNvPr>
          <p:cNvGraphicFramePr/>
          <p:nvPr>
            <p:extLst>
              <p:ext uri="{D42A27DB-BD31-4B8C-83A1-F6EECF244321}">
                <p14:modId xmlns:p14="http://schemas.microsoft.com/office/powerpoint/2010/main" val="1749410108"/>
              </p:ext>
            </p:extLst>
          </p:nvPr>
        </p:nvGraphicFramePr>
        <p:xfrm>
          <a:off x="749517" y="1340768"/>
          <a:ext cx="7680960" cy="14148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ítulo 2">
            <a:extLst>
              <a:ext uri="{FF2B5EF4-FFF2-40B4-BE49-F238E27FC236}">
                <a16:creationId xmlns:a16="http://schemas.microsoft.com/office/drawing/2014/main" id="{9E188EDB-76BA-CA43-A590-941EF005D19E}"/>
              </a:ext>
            </a:extLst>
          </p:cNvPr>
          <p:cNvSpPr txBox="1">
            <a:spLocks/>
          </p:cNvSpPr>
          <p:nvPr/>
        </p:nvSpPr>
        <p:spPr>
          <a:xfrm>
            <a:off x="897895" y="116632"/>
            <a:ext cx="768096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s-CL" dirty="0"/>
              <a:t>Pruebas clínicas de hipotonía</a:t>
            </a:r>
          </a:p>
        </p:txBody>
      </p:sp>
      <p:pic>
        <p:nvPicPr>
          <p:cNvPr id="5" name="Picture 5">
            <a:extLst>
              <a:ext uri="{FF2B5EF4-FFF2-40B4-BE49-F238E27FC236}">
                <a16:creationId xmlns:a16="http://schemas.microsoft.com/office/drawing/2014/main" id="{286FF431-ACFC-AA41-B1AA-1995E9430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4732" y="3007071"/>
            <a:ext cx="3695700" cy="28527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Flecha: circular 2">
            <a:extLst>
              <a:ext uri="{FF2B5EF4-FFF2-40B4-BE49-F238E27FC236}">
                <a16:creationId xmlns:a16="http://schemas.microsoft.com/office/drawing/2014/main" id="{E1047814-F779-48AC-86E9-A324AD4A1576}"/>
              </a:ext>
            </a:extLst>
          </p:cNvPr>
          <p:cNvSpPr/>
          <p:nvPr/>
        </p:nvSpPr>
        <p:spPr>
          <a:xfrm>
            <a:off x="2051720" y="3212976"/>
            <a:ext cx="2160240" cy="398579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custDataLst>
      <p:tags r:id="rId1"/>
    </p:custDataLst>
  </p:cSld>
  <p:clrMapOvr>
    <a:masterClrMapping/>
  </p:clrMapOvr>
  <p:transition spd="med" advTm="23915"/>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769D7E9-EBB0-C945-952E-C9B5F8586E8A}"/>
              </a:ext>
            </a:extLst>
          </p:cNvPr>
          <p:cNvPicPr>
            <a:picLocks noChangeAspect="1"/>
          </p:cNvPicPr>
          <p:nvPr/>
        </p:nvPicPr>
        <p:blipFill>
          <a:blip r:embed="rId2"/>
          <a:stretch>
            <a:fillRect/>
          </a:stretch>
        </p:blipFill>
        <p:spPr>
          <a:xfrm>
            <a:off x="1009403" y="499153"/>
            <a:ext cx="6672489" cy="5859693"/>
          </a:xfrm>
          <a:prstGeom prst="rect">
            <a:avLst/>
          </a:prstGeom>
        </p:spPr>
      </p:pic>
      <p:sp>
        <p:nvSpPr>
          <p:cNvPr id="4" name="Rectángulo 3">
            <a:extLst>
              <a:ext uri="{FF2B5EF4-FFF2-40B4-BE49-F238E27FC236}">
                <a16:creationId xmlns:a16="http://schemas.microsoft.com/office/drawing/2014/main" id="{8651E945-3B4C-4BB3-9E2A-8246748A2E45}"/>
              </a:ext>
            </a:extLst>
          </p:cNvPr>
          <p:cNvSpPr/>
          <p:nvPr/>
        </p:nvSpPr>
        <p:spPr>
          <a:xfrm>
            <a:off x="5940152" y="3645024"/>
            <a:ext cx="144016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03184865"/>
      </p:ext>
    </p:extLst>
  </p:cSld>
  <p:clrMapOvr>
    <a:masterClrMapping/>
  </p:clrMapOvr>
  <mc:AlternateContent xmlns:mc="http://schemas.openxmlformats.org/markup-compatibility/2006" xmlns:p14="http://schemas.microsoft.com/office/powerpoint/2010/main">
    <mc:Choice Requires="p14">
      <p:transition spd="slow" p14:dur="2000" advTm="34788"/>
    </mc:Choice>
    <mc:Fallback xmlns="">
      <p:transition spd="slow" advTm="3478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15DE510C-BC5C-B347-8047-9B23E8FEAC29}"/>
              </a:ext>
            </a:extLst>
          </p:cNvPr>
          <p:cNvGraphicFramePr/>
          <p:nvPr>
            <p:extLst>
              <p:ext uri="{D42A27DB-BD31-4B8C-83A1-F6EECF244321}">
                <p14:modId xmlns:p14="http://schemas.microsoft.com/office/powerpoint/2010/main" val="3224040131"/>
              </p:ext>
            </p:extLst>
          </p:nvPr>
        </p:nvGraphicFramePr>
        <p:xfrm>
          <a:off x="981747" y="1548531"/>
          <a:ext cx="7680960" cy="1414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ítulo 2">
            <a:extLst>
              <a:ext uri="{FF2B5EF4-FFF2-40B4-BE49-F238E27FC236}">
                <a16:creationId xmlns:a16="http://schemas.microsoft.com/office/drawing/2014/main" id="{CFF62CC1-74C4-5E4A-BA02-78A46E0A56BA}"/>
              </a:ext>
            </a:extLst>
          </p:cNvPr>
          <p:cNvSpPr txBox="1">
            <a:spLocks/>
          </p:cNvSpPr>
          <p:nvPr/>
        </p:nvSpPr>
        <p:spPr>
          <a:xfrm>
            <a:off x="760803" y="0"/>
            <a:ext cx="768096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s-CL" dirty="0"/>
              <a:t>Pruebas clínicas de hipotonía</a:t>
            </a:r>
          </a:p>
        </p:txBody>
      </p:sp>
      <p:pic>
        <p:nvPicPr>
          <p:cNvPr id="2" name="Imagen 1">
            <a:extLst>
              <a:ext uri="{FF2B5EF4-FFF2-40B4-BE49-F238E27FC236}">
                <a16:creationId xmlns:a16="http://schemas.microsoft.com/office/drawing/2014/main" id="{92BF5BE4-315A-1F47-AE7E-2ED288CDD17F}"/>
              </a:ext>
            </a:extLst>
          </p:cNvPr>
          <p:cNvPicPr>
            <a:picLocks noChangeAspect="1"/>
          </p:cNvPicPr>
          <p:nvPr/>
        </p:nvPicPr>
        <p:blipFill>
          <a:blip r:embed="rId7"/>
          <a:stretch>
            <a:fillRect/>
          </a:stretch>
        </p:blipFill>
        <p:spPr>
          <a:xfrm>
            <a:off x="760803" y="3370314"/>
            <a:ext cx="7622394" cy="2362942"/>
          </a:xfrm>
          <a:prstGeom prst="rect">
            <a:avLst/>
          </a:prstGeom>
        </p:spPr>
      </p:pic>
    </p:spTree>
  </p:cSld>
  <p:clrMapOvr>
    <a:masterClrMapping/>
  </p:clrMapOvr>
  <p:transition spd="med" advTm="3714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61261942-763D-3943-A665-3EAD02054A8C}"/>
              </a:ext>
            </a:extLst>
          </p:cNvPr>
          <p:cNvGraphicFramePr/>
          <p:nvPr>
            <p:extLst>
              <p:ext uri="{D42A27DB-BD31-4B8C-83A1-F6EECF244321}">
                <p14:modId xmlns:p14="http://schemas.microsoft.com/office/powerpoint/2010/main" val="310092498"/>
              </p:ext>
            </p:extLst>
          </p:nvPr>
        </p:nvGraphicFramePr>
        <p:xfrm>
          <a:off x="981747" y="1510601"/>
          <a:ext cx="7680960" cy="1037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2">
            <a:extLst>
              <a:ext uri="{FF2B5EF4-FFF2-40B4-BE49-F238E27FC236}">
                <a16:creationId xmlns:a16="http://schemas.microsoft.com/office/drawing/2014/main" id="{BFFF63E9-2F05-2A4B-A12A-E00C69E616D0}"/>
              </a:ext>
            </a:extLst>
          </p:cNvPr>
          <p:cNvSpPr txBox="1">
            <a:spLocks/>
          </p:cNvSpPr>
          <p:nvPr/>
        </p:nvSpPr>
        <p:spPr>
          <a:xfrm>
            <a:off x="1011254" y="0"/>
            <a:ext cx="768096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s-CL" dirty="0"/>
              <a:t>Pruebas clínicas de hipotonía</a:t>
            </a:r>
          </a:p>
        </p:txBody>
      </p:sp>
      <p:pic>
        <p:nvPicPr>
          <p:cNvPr id="2" name="Imagen 1">
            <a:extLst>
              <a:ext uri="{FF2B5EF4-FFF2-40B4-BE49-F238E27FC236}">
                <a16:creationId xmlns:a16="http://schemas.microsoft.com/office/drawing/2014/main" id="{B5F531E6-72B8-B94B-A0C9-CF92B5B5F59A}"/>
              </a:ext>
            </a:extLst>
          </p:cNvPr>
          <p:cNvPicPr>
            <a:picLocks noChangeAspect="1"/>
          </p:cNvPicPr>
          <p:nvPr/>
        </p:nvPicPr>
        <p:blipFill>
          <a:blip r:embed="rId7"/>
          <a:stretch>
            <a:fillRect/>
          </a:stretch>
        </p:blipFill>
        <p:spPr>
          <a:xfrm>
            <a:off x="883920" y="3074420"/>
            <a:ext cx="7106770" cy="2226788"/>
          </a:xfrm>
          <a:prstGeom prst="rect">
            <a:avLst/>
          </a:prstGeom>
        </p:spPr>
      </p:pic>
    </p:spTree>
  </p:cSld>
  <p:clrMapOvr>
    <a:masterClrMapping/>
  </p:clrMapOvr>
  <p:transition spd="med" advTm="17212"/>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page2image23595248">
            <a:extLst>
              <a:ext uri="{FF2B5EF4-FFF2-40B4-BE49-F238E27FC236}">
                <a16:creationId xmlns:a16="http://schemas.microsoft.com/office/drawing/2014/main" id="{16EFE797-8936-4C43-970B-0161C18AF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048672" cy="497200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2">
            <a:extLst>
              <a:ext uri="{FF2B5EF4-FFF2-40B4-BE49-F238E27FC236}">
                <a16:creationId xmlns:a16="http://schemas.microsoft.com/office/drawing/2014/main" id="{0A05AAA9-9B99-45A9-9768-F66B566BA1CD}"/>
              </a:ext>
            </a:extLst>
          </p:cNvPr>
          <p:cNvSpPr txBox="1">
            <a:spLocks/>
          </p:cNvSpPr>
          <p:nvPr/>
        </p:nvSpPr>
        <p:spPr>
          <a:xfrm>
            <a:off x="731520" y="260648"/>
            <a:ext cx="7680960" cy="10527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s-CL" sz="3400" dirty="0"/>
              <a:t>¿Qué maniobra se está realizando?</a:t>
            </a:r>
          </a:p>
        </p:txBody>
      </p:sp>
    </p:spTree>
    <p:extLst>
      <p:ext uri="{BB962C8B-B14F-4D97-AF65-F5344CB8AC3E}">
        <p14:creationId xmlns:p14="http://schemas.microsoft.com/office/powerpoint/2010/main" val="1405013146"/>
      </p:ext>
    </p:extLst>
  </p:cSld>
  <p:clrMapOvr>
    <a:masterClrMapping/>
  </p:clrMapOvr>
  <mc:AlternateContent xmlns:mc="http://schemas.openxmlformats.org/markup-compatibility/2006" xmlns:p14="http://schemas.microsoft.com/office/powerpoint/2010/main">
    <mc:Choice Requires="p14">
      <p:transition spd="slow" p14:dur="2000" advTm="34109"/>
    </mc:Choice>
    <mc:Fallback xmlns="">
      <p:transition spd="slow" advTm="3410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Examen neurológico"/>
          <p:cNvSpPr txBox="1">
            <a:spLocks noGrp="1"/>
          </p:cNvSpPr>
          <p:nvPr>
            <p:ph type="title"/>
          </p:nvPr>
        </p:nvSpPr>
        <p:spPr>
          <a:prstGeom prst="rect">
            <a:avLst/>
          </a:prstGeom>
        </p:spPr>
        <p:txBody>
          <a:bodyPr>
            <a:normAutofit/>
          </a:bodyPr>
          <a:lstStyle>
            <a:lvl1pPr defTabSz="406657">
              <a:defRPr sz="3564"/>
            </a:lvl1pPr>
          </a:lstStyle>
          <a:p>
            <a:r>
              <a:rPr dirty="0"/>
              <a:t>Examen </a:t>
            </a:r>
            <a:r>
              <a:rPr dirty="0" err="1"/>
              <a:t>neurológico</a:t>
            </a:r>
            <a:endParaRPr dirty="0"/>
          </a:p>
        </p:txBody>
      </p:sp>
      <p:graphicFrame>
        <p:nvGraphicFramePr>
          <p:cNvPr id="5" name="Diagrama 4">
            <a:extLst>
              <a:ext uri="{FF2B5EF4-FFF2-40B4-BE49-F238E27FC236}">
                <a16:creationId xmlns:a16="http://schemas.microsoft.com/office/drawing/2014/main" id="{8EA0CCE2-6A22-2A44-B946-852FE419FCB5}"/>
              </a:ext>
            </a:extLst>
          </p:cNvPr>
          <p:cNvGraphicFramePr/>
          <p:nvPr>
            <p:extLst>
              <p:ext uri="{D42A27DB-BD31-4B8C-83A1-F6EECF244321}">
                <p14:modId xmlns:p14="http://schemas.microsoft.com/office/powerpoint/2010/main" val="1526096398"/>
              </p:ext>
            </p:extLst>
          </p:nvPr>
        </p:nvGraphicFramePr>
        <p:xfrm>
          <a:off x="683568" y="1340768"/>
          <a:ext cx="7903029" cy="449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8352AEC9-1411-4E1E-A4F9-61507767243B}"/>
              </a:ext>
            </a:extLst>
          </p:cNvPr>
          <p:cNvPicPr>
            <a:picLocks noChangeAspect="1"/>
          </p:cNvPicPr>
          <p:nvPr/>
        </p:nvPicPr>
        <p:blipFill>
          <a:blip r:embed="rId8"/>
          <a:stretch>
            <a:fillRect/>
          </a:stretch>
        </p:blipFill>
        <p:spPr>
          <a:xfrm>
            <a:off x="5148064" y="3933056"/>
            <a:ext cx="1513287" cy="1186630"/>
          </a:xfrm>
          <a:prstGeom prst="rect">
            <a:avLst/>
          </a:prstGeom>
        </p:spPr>
      </p:pic>
      <p:pic>
        <p:nvPicPr>
          <p:cNvPr id="7" name="Imagen 6">
            <a:extLst>
              <a:ext uri="{FF2B5EF4-FFF2-40B4-BE49-F238E27FC236}">
                <a16:creationId xmlns:a16="http://schemas.microsoft.com/office/drawing/2014/main" id="{1167AAF9-FE08-4591-B86E-32EAC9F9B1D8}"/>
              </a:ext>
            </a:extLst>
          </p:cNvPr>
          <p:cNvPicPr>
            <a:picLocks noChangeAspect="1"/>
          </p:cNvPicPr>
          <p:nvPr/>
        </p:nvPicPr>
        <p:blipFill>
          <a:blip r:embed="rId9"/>
          <a:stretch>
            <a:fillRect/>
          </a:stretch>
        </p:blipFill>
        <p:spPr>
          <a:xfrm>
            <a:off x="6948264" y="3587579"/>
            <a:ext cx="892772" cy="1664587"/>
          </a:xfrm>
          <a:prstGeom prst="rect">
            <a:avLst/>
          </a:prstGeom>
        </p:spPr>
      </p:pic>
    </p:spTree>
  </p:cSld>
  <p:clrMapOvr>
    <a:masterClrMapping/>
  </p:clrMapOvr>
  <p:transition spd="med" advTm="70528"/>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Introducción"/>
          <p:cNvSpPr txBox="1">
            <a:spLocks noGrp="1"/>
          </p:cNvSpPr>
          <p:nvPr>
            <p:ph type="title"/>
          </p:nvPr>
        </p:nvSpPr>
        <p:spPr>
          <a:xfrm>
            <a:off x="712137" y="215900"/>
            <a:ext cx="7680960" cy="707726"/>
          </a:xfrm>
          <a:prstGeom prst="rect">
            <a:avLst/>
          </a:prstGeom>
        </p:spPr>
        <p:txBody>
          <a:bodyPr/>
          <a:lstStyle>
            <a:lvl1pPr defTabSz="406657">
              <a:defRPr sz="3564"/>
            </a:lvl1pPr>
          </a:lstStyle>
          <a:p>
            <a:r>
              <a:rPr dirty="0" err="1"/>
              <a:t>Introducción</a:t>
            </a:r>
            <a:endParaRPr dirty="0"/>
          </a:p>
        </p:txBody>
      </p:sp>
      <p:graphicFrame>
        <p:nvGraphicFramePr>
          <p:cNvPr id="2" name="Diagrama 1">
            <a:extLst>
              <a:ext uri="{FF2B5EF4-FFF2-40B4-BE49-F238E27FC236}">
                <a16:creationId xmlns:a16="http://schemas.microsoft.com/office/drawing/2014/main" id="{BC5CEE5E-ECEC-F143-B0E5-822BD6ACB671}"/>
              </a:ext>
            </a:extLst>
          </p:cNvPr>
          <p:cNvGraphicFramePr/>
          <p:nvPr>
            <p:extLst>
              <p:ext uri="{D42A27DB-BD31-4B8C-83A1-F6EECF244321}">
                <p14:modId xmlns:p14="http://schemas.microsoft.com/office/powerpoint/2010/main" val="792794888"/>
              </p:ext>
            </p:extLst>
          </p:nvPr>
        </p:nvGraphicFramePr>
        <p:xfrm>
          <a:off x="744766" y="1556792"/>
          <a:ext cx="7680961" cy="416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Tm="3809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81C612B-3F73-2F4D-92F5-D8F98F06A30D}"/>
              </a:ext>
            </a:extLst>
          </p:cNvPr>
          <p:cNvPicPr>
            <a:picLocks noChangeAspect="1"/>
          </p:cNvPicPr>
          <p:nvPr/>
        </p:nvPicPr>
        <p:blipFill>
          <a:blip r:embed="rId2"/>
          <a:stretch>
            <a:fillRect/>
          </a:stretch>
        </p:blipFill>
        <p:spPr>
          <a:xfrm>
            <a:off x="425269" y="419826"/>
            <a:ext cx="4594159" cy="3009174"/>
          </a:xfrm>
          <a:prstGeom prst="rect">
            <a:avLst/>
          </a:prstGeom>
        </p:spPr>
      </p:pic>
      <p:pic>
        <p:nvPicPr>
          <p:cNvPr id="5" name="Imagen 4">
            <a:extLst>
              <a:ext uri="{FF2B5EF4-FFF2-40B4-BE49-F238E27FC236}">
                <a16:creationId xmlns:a16="http://schemas.microsoft.com/office/drawing/2014/main" id="{3B79D722-4825-124D-BDED-06EFBEA2FEF8}"/>
              </a:ext>
            </a:extLst>
          </p:cNvPr>
          <p:cNvPicPr>
            <a:picLocks noChangeAspect="1"/>
          </p:cNvPicPr>
          <p:nvPr/>
        </p:nvPicPr>
        <p:blipFill rotWithShape="1">
          <a:blip r:embed="rId3"/>
          <a:srcRect l="5452" r="1433"/>
          <a:stretch/>
        </p:blipFill>
        <p:spPr>
          <a:xfrm>
            <a:off x="5081450" y="419827"/>
            <a:ext cx="3735977" cy="3009173"/>
          </a:xfrm>
          <a:prstGeom prst="rect">
            <a:avLst/>
          </a:prstGeom>
        </p:spPr>
      </p:pic>
      <p:pic>
        <p:nvPicPr>
          <p:cNvPr id="6" name="Imagen 5">
            <a:extLst>
              <a:ext uri="{FF2B5EF4-FFF2-40B4-BE49-F238E27FC236}">
                <a16:creationId xmlns:a16="http://schemas.microsoft.com/office/drawing/2014/main" id="{DB33A2D4-ED44-884D-9F7B-5641D94E8AB6}"/>
              </a:ext>
            </a:extLst>
          </p:cNvPr>
          <p:cNvPicPr>
            <a:picLocks noChangeAspect="1"/>
          </p:cNvPicPr>
          <p:nvPr/>
        </p:nvPicPr>
        <p:blipFill>
          <a:blip r:embed="rId2"/>
          <a:stretch>
            <a:fillRect/>
          </a:stretch>
        </p:blipFill>
        <p:spPr>
          <a:xfrm>
            <a:off x="339103" y="419826"/>
            <a:ext cx="4594159" cy="3009174"/>
          </a:xfrm>
          <a:prstGeom prst="rect">
            <a:avLst/>
          </a:prstGeom>
        </p:spPr>
      </p:pic>
      <p:pic>
        <p:nvPicPr>
          <p:cNvPr id="7" name="Imagen 6">
            <a:extLst>
              <a:ext uri="{FF2B5EF4-FFF2-40B4-BE49-F238E27FC236}">
                <a16:creationId xmlns:a16="http://schemas.microsoft.com/office/drawing/2014/main" id="{3F891C25-1BF0-944E-83BC-BF5CE692F820}"/>
              </a:ext>
            </a:extLst>
          </p:cNvPr>
          <p:cNvPicPr>
            <a:picLocks noChangeAspect="1"/>
          </p:cNvPicPr>
          <p:nvPr/>
        </p:nvPicPr>
        <p:blipFill>
          <a:blip r:embed="rId4"/>
          <a:stretch>
            <a:fillRect/>
          </a:stretch>
        </p:blipFill>
        <p:spPr>
          <a:xfrm>
            <a:off x="341955" y="3602446"/>
            <a:ext cx="4677473" cy="3009174"/>
          </a:xfrm>
          <a:prstGeom prst="rect">
            <a:avLst/>
          </a:prstGeom>
        </p:spPr>
      </p:pic>
      <p:pic>
        <p:nvPicPr>
          <p:cNvPr id="8" name="Imagen 7">
            <a:extLst>
              <a:ext uri="{FF2B5EF4-FFF2-40B4-BE49-F238E27FC236}">
                <a16:creationId xmlns:a16="http://schemas.microsoft.com/office/drawing/2014/main" id="{C84D2A1D-1564-634E-A301-14AEE6971EC1}"/>
              </a:ext>
            </a:extLst>
          </p:cNvPr>
          <p:cNvPicPr>
            <a:picLocks noChangeAspect="1"/>
          </p:cNvPicPr>
          <p:nvPr/>
        </p:nvPicPr>
        <p:blipFill>
          <a:blip r:embed="rId5"/>
          <a:stretch>
            <a:fillRect/>
          </a:stretch>
        </p:blipFill>
        <p:spPr>
          <a:xfrm>
            <a:off x="4805199" y="3602446"/>
            <a:ext cx="2006114" cy="3009172"/>
          </a:xfrm>
          <a:prstGeom prst="rect">
            <a:avLst/>
          </a:prstGeom>
        </p:spPr>
      </p:pic>
      <p:pic>
        <p:nvPicPr>
          <p:cNvPr id="9" name="Imagen 8">
            <a:extLst>
              <a:ext uri="{FF2B5EF4-FFF2-40B4-BE49-F238E27FC236}">
                <a16:creationId xmlns:a16="http://schemas.microsoft.com/office/drawing/2014/main" id="{D94D3881-279F-DA46-A1B7-ACD7CAD3444C}"/>
              </a:ext>
            </a:extLst>
          </p:cNvPr>
          <p:cNvPicPr>
            <a:picLocks noChangeAspect="1"/>
          </p:cNvPicPr>
          <p:nvPr/>
        </p:nvPicPr>
        <p:blipFill rotWithShape="1">
          <a:blip r:embed="rId6"/>
          <a:srcRect l="4335" r="51382"/>
          <a:stretch/>
        </p:blipFill>
        <p:spPr>
          <a:xfrm>
            <a:off x="6811313" y="3602447"/>
            <a:ext cx="2006114" cy="3009171"/>
          </a:xfrm>
          <a:prstGeom prst="rect">
            <a:avLst/>
          </a:prstGeom>
        </p:spPr>
      </p:pic>
    </p:spTree>
    <p:extLst>
      <p:ext uri="{BB962C8B-B14F-4D97-AF65-F5344CB8AC3E}">
        <p14:creationId xmlns:p14="http://schemas.microsoft.com/office/powerpoint/2010/main" val="455772909"/>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Examen Mental:…"/>
          <p:cNvSpPr txBox="1">
            <a:spLocks noGrp="1"/>
          </p:cNvSpPr>
          <p:nvPr>
            <p:ph type="body" idx="1"/>
          </p:nvPr>
        </p:nvSpPr>
        <p:spPr>
          <a:prstGeom prst="rect">
            <a:avLst/>
          </a:prstGeom>
        </p:spPr>
        <p:txBody>
          <a:bodyPr>
            <a:normAutofit/>
          </a:bodyPr>
          <a:lstStyle/>
          <a:p>
            <a:pPr marL="229369" indent="-229369" defTabSz="291643">
              <a:spcBef>
                <a:spcPts val="800"/>
              </a:spcBef>
              <a:defRPr sz="1562"/>
            </a:pPr>
            <a:r>
              <a:rPr dirty="0"/>
              <a:t>Examen Mental:</a:t>
            </a:r>
          </a:p>
          <a:p>
            <a:pPr marL="562998" lvl="1" indent="-229369" defTabSz="291643">
              <a:spcBef>
                <a:spcPts val="800"/>
              </a:spcBef>
              <a:defRPr sz="1562"/>
            </a:pPr>
            <a:r>
              <a:rPr dirty="0"/>
              <a:t>Nivel de </a:t>
            </a:r>
            <a:r>
              <a:rPr dirty="0" err="1"/>
              <a:t>alerta</a:t>
            </a:r>
            <a:r>
              <a:rPr dirty="0"/>
              <a:t>, </a:t>
            </a:r>
            <a:r>
              <a:rPr dirty="0" err="1"/>
              <a:t>reactividad</a:t>
            </a:r>
            <a:r>
              <a:rPr dirty="0"/>
              <a:t>, </a:t>
            </a:r>
            <a:r>
              <a:rPr dirty="0" err="1"/>
              <a:t>patrones</a:t>
            </a:r>
            <a:r>
              <a:rPr dirty="0"/>
              <a:t> de </a:t>
            </a:r>
            <a:r>
              <a:rPr dirty="0" err="1"/>
              <a:t>sueño</a:t>
            </a:r>
            <a:r>
              <a:rPr dirty="0"/>
              <a:t> y de </a:t>
            </a:r>
            <a:r>
              <a:rPr dirty="0" err="1"/>
              <a:t>alimentación</a:t>
            </a:r>
            <a:r>
              <a:rPr dirty="0"/>
              <a:t>, </a:t>
            </a:r>
            <a:r>
              <a:rPr dirty="0" err="1"/>
              <a:t>irritabilidad</a:t>
            </a:r>
            <a:r>
              <a:rPr dirty="0"/>
              <a:t> y </a:t>
            </a:r>
            <a:r>
              <a:rPr dirty="0" err="1"/>
              <a:t>consolabilidad</a:t>
            </a:r>
            <a:r>
              <a:rPr dirty="0"/>
              <a:t>. El </a:t>
            </a:r>
            <a:r>
              <a:rPr dirty="0" err="1"/>
              <a:t>compromiso</a:t>
            </a:r>
            <a:r>
              <a:rPr dirty="0"/>
              <a:t> de </a:t>
            </a:r>
            <a:r>
              <a:rPr dirty="0" err="1"/>
              <a:t>conciencia</a:t>
            </a:r>
            <a:r>
              <a:rPr lang="es-CL" dirty="0"/>
              <a:t> </a:t>
            </a:r>
            <a:r>
              <a:rPr dirty="0" err="1"/>
              <a:t>orienta</a:t>
            </a:r>
            <a:r>
              <a:rPr dirty="0"/>
              <a:t> </a:t>
            </a:r>
            <a:r>
              <a:rPr dirty="0" err="1"/>
              <a:t>fuertemente</a:t>
            </a:r>
            <a:r>
              <a:rPr dirty="0"/>
              <a:t> a </a:t>
            </a:r>
            <a:r>
              <a:rPr dirty="0" err="1"/>
              <a:t>causas</a:t>
            </a:r>
            <a:r>
              <a:rPr dirty="0"/>
              <a:t> </a:t>
            </a:r>
            <a:r>
              <a:rPr dirty="0" err="1"/>
              <a:t>centrales</a:t>
            </a:r>
            <a:endParaRPr lang="es-CL" dirty="0"/>
          </a:p>
          <a:p>
            <a:pPr marL="562998" lvl="1" indent="-229369" defTabSz="291643">
              <a:spcBef>
                <a:spcPts val="800"/>
              </a:spcBef>
              <a:defRPr sz="1562"/>
            </a:pPr>
            <a:endParaRPr dirty="0"/>
          </a:p>
          <a:p>
            <a:pPr marL="229369" indent="-229369" defTabSz="291643">
              <a:spcBef>
                <a:spcPts val="800"/>
              </a:spcBef>
              <a:defRPr sz="1562"/>
            </a:pPr>
            <a:r>
              <a:rPr dirty="0"/>
              <a:t>Pares </a:t>
            </a:r>
            <a:r>
              <a:rPr dirty="0" err="1"/>
              <a:t>craneanos</a:t>
            </a:r>
            <a:r>
              <a:rPr dirty="0"/>
              <a:t>: </a:t>
            </a:r>
          </a:p>
          <a:p>
            <a:pPr marL="562998" lvl="1" indent="-229369" defTabSz="291643">
              <a:spcBef>
                <a:spcPts val="800"/>
              </a:spcBef>
              <a:defRPr sz="1562"/>
            </a:pPr>
            <a:r>
              <a:rPr b="1" dirty="0" err="1"/>
              <a:t>Fondo</a:t>
            </a:r>
            <a:r>
              <a:rPr b="1" dirty="0"/>
              <a:t> de </a:t>
            </a:r>
            <a:r>
              <a:rPr b="1" dirty="0" err="1"/>
              <a:t>ojo</a:t>
            </a:r>
            <a:r>
              <a:rPr lang="es-CL" b="1" dirty="0"/>
              <a:t> </a:t>
            </a:r>
            <a:r>
              <a:rPr lang="es-CL" dirty="0"/>
              <a:t>(búsqueda de </a:t>
            </a:r>
            <a:r>
              <a:rPr dirty="0" err="1"/>
              <a:t>malformaciones</a:t>
            </a:r>
            <a:r>
              <a:rPr dirty="0"/>
              <a:t> o </a:t>
            </a:r>
            <a:r>
              <a:rPr dirty="0" err="1"/>
              <a:t>infecciones</a:t>
            </a:r>
            <a:r>
              <a:rPr dirty="0"/>
              <a:t> </a:t>
            </a:r>
            <a:r>
              <a:rPr dirty="0" err="1"/>
              <a:t>congénitas</a:t>
            </a:r>
            <a:r>
              <a:rPr lang="es-CL" dirty="0"/>
              <a:t>)</a:t>
            </a:r>
            <a:endParaRPr dirty="0"/>
          </a:p>
          <a:p>
            <a:pPr marL="562998" lvl="1" indent="-229369" defTabSz="291643">
              <a:spcBef>
                <a:spcPts val="800"/>
              </a:spcBef>
              <a:defRPr sz="1562"/>
            </a:pPr>
            <a:r>
              <a:rPr lang="es-MX" b="1" dirty="0" err="1"/>
              <a:t>Oftalmoplejia</a:t>
            </a:r>
            <a:r>
              <a:rPr lang="es-MX" dirty="0"/>
              <a:t> presente en algunas enfermedades musculares como la Miopatía </a:t>
            </a:r>
            <a:r>
              <a:rPr lang="es-MX" dirty="0" err="1"/>
              <a:t>Miotubular</a:t>
            </a:r>
            <a:r>
              <a:rPr lang="es-MX" dirty="0"/>
              <a:t> o el Botulismo Infantil.  </a:t>
            </a:r>
            <a:endParaRPr lang="es-CL" dirty="0"/>
          </a:p>
          <a:p>
            <a:pPr marL="562998" lvl="1" indent="-229369" defTabSz="291643">
              <a:spcBef>
                <a:spcPts val="800"/>
              </a:spcBef>
              <a:defRPr sz="1562"/>
            </a:pPr>
            <a:r>
              <a:rPr b="1" dirty="0" err="1"/>
              <a:t>Movilidad</a:t>
            </a:r>
            <a:r>
              <a:rPr b="1" dirty="0"/>
              <a:t> facial</a:t>
            </a:r>
            <a:r>
              <a:rPr lang="es-CL" b="1" dirty="0"/>
              <a:t> y </a:t>
            </a:r>
            <a:r>
              <a:rPr b="1" dirty="0" err="1"/>
              <a:t>musculatura</a:t>
            </a:r>
            <a:r>
              <a:rPr b="1" dirty="0"/>
              <a:t> bulbar </a:t>
            </a:r>
            <a:r>
              <a:rPr dirty="0"/>
              <a:t>se </a:t>
            </a:r>
            <a:r>
              <a:rPr dirty="0" err="1"/>
              <a:t>evalua</a:t>
            </a:r>
            <a:r>
              <a:rPr dirty="0"/>
              <a:t> </a:t>
            </a:r>
            <a:r>
              <a:rPr dirty="0" err="1"/>
              <a:t>mediante</a:t>
            </a:r>
            <a:r>
              <a:rPr dirty="0"/>
              <a:t> la </a:t>
            </a:r>
            <a:r>
              <a:rPr dirty="0" err="1"/>
              <a:t>observación</a:t>
            </a:r>
            <a:r>
              <a:rPr dirty="0"/>
              <a:t> de la </a:t>
            </a:r>
            <a:r>
              <a:rPr dirty="0" err="1"/>
              <a:t>elevación</a:t>
            </a:r>
            <a:r>
              <a:rPr dirty="0"/>
              <a:t> del velo del paladar, </a:t>
            </a:r>
            <a:r>
              <a:rPr dirty="0" err="1"/>
              <a:t>reflejo</a:t>
            </a:r>
            <a:r>
              <a:rPr dirty="0"/>
              <a:t> </a:t>
            </a:r>
            <a:r>
              <a:rPr dirty="0" err="1"/>
              <a:t>faríngeo</a:t>
            </a:r>
            <a:r>
              <a:rPr dirty="0"/>
              <a:t>, </a:t>
            </a:r>
            <a:r>
              <a:rPr dirty="0" err="1"/>
              <a:t>fonación</a:t>
            </a:r>
            <a:r>
              <a:rPr dirty="0"/>
              <a:t> (</a:t>
            </a:r>
            <a:r>
              <a:rPr dirty="0" err="1"/>
              <a:t>durante</a:t>
            </a:r>
            <a:r>
              <a:rPr dirty="0"/>
              <a:t> el </a:t>
            </a:r>
            <a:r>
              <a:rPr dirty="0" err="1"/>
              <a:t>llanto</a:t>
            </a:r>
            <a:r>
              <a:rPr dirty="0"/>
              <a:t>) y </a:t>
            </a:r>
            <a:r>
              <a:rPr dirty="0" err="1"/>
              <a:t>deglución</a:t>
            </a:r>
            <a:endParaRPr dirty="0"/>
          </a:p>
          <a:p>
            <a:pPr marL="562998" lvl="1" indent="-229369" defTabSz="291643">
              <a:spcBef>
                <a:spcPts val="800"/>
              </a:spcBef>
              <a:defRPr sz="1562"/>
            </a:pPr>
            <a:r>
              <a:rPr dirty="0" err="1"/>
              <a:t>Reflejos</a:t>
            </a:r>
            <a:r>
              <a:rPr dirty="0"/>
              <a:t> </a:t>
            </a:r>
            <a:r>
              <a:rPr dirty="0" err="1"/>
              <a:t>óculo-cefálicos</a:t>
            </a:r>
            <a:r>
              <a:rPr lang="es-CL" dirty="0"/>
              <a:t> y r</a:t>
            </a:r>
            <a:r>
              <a:rPr dirty="0" err="1"/>
              <a:t>eflejos</a:t>
            </a:r>
            <a:r>
              <a:rPr dirty="0"/>
              <a:t> </a:t>
            </a:r>
            <a:r>
              <a:rPr dirty="0" err="1"/>
              <a:t>corneales</a:t>
            </a:r>
            <a:r>
              <a:rPr dirty="0"/>
              <a:t> </a:t>
            </a:r>
            <a:r>
              <a:rPr dirty="0" err="1"/>
              <a:t>en</a:t>
            </a:r>
            <a:r>
              <a:rPr dirty="0"/>
              <a:t> </a:t>
            </a:r>
            <a:r>
              <a:rPr dirty="0" err="1"/>
              <a:t>todo</a:t>
            </a:r>
            <a:r>
              <a:rPr dirty="0"/>
              <a:t> </a:t>
            </a:r>
            <a:r>
              <a:rPr dirty="0" err="1"/>
              <a:t>paciente</a:t>
            </a:r>
            <a:r>
              <a:rPr dirty="0"/>
              <a:t> con </a:t>
            </a:r>
            <a:r>
              <a:rPr dirty="0" err="1"/>
              <a:t>compromiso</a:t>
            </a:r>
            <a:r>
              <a:rPr dirty="0"/>
              <a:t> de </a:t>
            </a:r>
            <a:r>
              <a:rPr dirty="0" err="1"/>
              <a:t>conciencia</a:t>
            </a:r>
            <a:r>
              <a:rPr dirty="0"/>
              <a:t>. </a:t>
            </a:r>
          </a:p>
          <a:p>
            <a:pPr marL="562998" lvl="1" indent="-229369" defTabSz="291643">
              <a:spcBef>
                <a:spcPts val="800"/>
              </a:spcBef>
              <a:defRPr sz="1562"/>
            </a:pPr>
            <a:r>
              <a:rPr b="1" dirty="0" err="1"/>
              <a:t>Reflejo</a:t>
            </a:r>
            <a:r>
              <a:rPr b="1" dirty="0"/>
              <a:t> </a:t>
            </a:r>
            <a:r>
              <a:rPr b="1" dirty="0" err="1"/>
              <a:t>maseterino</a:t>
            </a:r>
            <a:r>
              <a:rPr b="1" dirty="0"/>
              <a:t> </a:t>
            </a:r>
            <a:r>
              <a:rPr dirty="0"/>
              <a:t>(valor </a:t>
            </a:r>
            <a:r>
              <a:rPr dirty="0" err="1"/>
              <a:t>localizatorio</a:t>
            </a:r>
            <a:r>
              <a:rPr lang="es-CL" dirty="0"/>
              <a:t>, si está exaltado ubica la lesión </a:t>
            </a:r>
            <a:r>
              <a:rPr dirty="0" err="1"/>
              <a:t>sobre</a:t>
            </a:r>
            <a:r>
              <a:rPr dirty="0"/>
              <a:t> </a:t>
            </a:r>
            <a:r>
              <a:rPr dirty="0" err="1"/>
              <a:t>tronco</a:t>
            </a:r>
            <a:r>
              <a:rPr lang="es-CL" dirty="0"/>
              <a:t> encefálico a nivel del núcleo del V par donde se integra este reflejo</a:t>
            </a:r>
            <a:r>
              <a:rPr dirty="0"/>
              <a:t>)</a:t>
            </a:r>
          </a:p>
        </p:txBody>
      </p:sp>
      <p:sp>
        <p:nvSpPr>
          <p:cNvPr id="6" name="Examen neurológico">
            <a:extLst>
              <a:ext uri="{FF2B5EF4-FFF2-40B4-BE49-F238E27FC236}">
                <a16:creationId xmlns:a16="http://schemas.microsoft.com/office/drawing/2014/main" id="{E9112965-8265-CD4D-9C52-4A89AE3C9EB8}"/>
              </a:ext>
            </a:extLst>
          </p:cNvPr>
          <p:cNvSpPr txBox="1">
            <a:spLocks noGrp="1"/>
          </p:cNvSpPr>
          <p:nvPr>
            <p:ph type="title"/>
          </p:nvPr>
        </p:nvSpPr>
        <p:spPr>
          <a:xfrm>
            <a:off x="755576" y="188640"/>
            <a:ext cx="7008832" cy="779929"/>
          </a:xfrm>
          <a:prstGeom prst="rect">
            <a:avLst/>
          </a:prstGeom>
        </p:spPr>
        <p:txBody>
          <a:bodyPr>
            <a:normAutofit/>
          </a:bodyPr>
          <a:lstStyle>
            <a:lvl1pPr defTabSz="406657">
              <a:defRPr sz="3564"/>
            </a:lvl1pPr>
          </a:lstStyle>
          <a:p>
            <a:r>
              <a:rPr dirty="0"/>
              <a:t>Examen </a:t>
            </a:r>
            <a:r>
              <a:rPr dirty="0" err="1"/>
              <a:t>neurológico</a:t>
            </a:r>
            <a:endParaRPr dirty="0"/>
          </a:p>
        </p:txBody>
      </p:sp>
    </p:spTree>
  </p:cSld>
  <p:clrMapOvr>
    <a:masterClrMapping/>
  </p:clrMapOvr>
  <p:transition spd="med" advTm="63713"/>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Motor:…"/>
          <p:cNvSpPr txBox="1">
            <a:spLocks noGrp="1"/>
          </p:cNvSpPr>
          <p:nvPr>
            <p:ph type="body" idx="1"/>
          </p:nvPr>
        </p:nvSpPr>
        <p:spPr>
          <a:xfrm>
            <a:off x="640081" y="1360956"/>
            <a:ext cx="4872037" cy="4493623"/>
          </a:xfrm>
          <a:prstGeom prst="rect">
            <a:avLst/>
          </a:prstGeom>
        </p:spPr>
        <p:txBody>
          <a:bodyPr>
            <a:normAutofit fontScale="92500" lnSpcReduction="10000"/>
          </a:bodyPr>
          <a:lstStyle/>
          <a:p>
            <a:pPr marL="219678" indent="-219678" defTabSz="279320">
              <a:spcBef>
                <a:spcPts val="800"/>
              </a:spcBef>
              <a:defRPr sz="1496"/>
            </a:pPr>
            <a:r>
              <a:rPr dirty="0"/>
              <a:t>Motor:</a:t>
            </a:r>
          </a:p>
          <a:p>
            <a:pPr marL="539210" lvl="1" indent="-219678" defTabSz="279320">
              <a:spcBef>
                <a:spcPts val="800"/>
              </a:spcBef>
              <a:defRPr sz="1496"/>
            </a:pPr>
            <a:r>
              <a:rPr dirty="0" err="1"/>
              <a:t>Posición</a:t>
            </a:r>
            <a:r>
              <a:rPr dirty="0"/>
              <a:t> </a:t>
            </a:r>
            <a:r>
              <a:rPr dirty="0" err="1"/>
              <a:t>en</a:t>
            </a:r>
            <a:r>
              <a:rPr dirty="0"/>
              <a:t> </a:t>
            </a:r>
            <a:r>
              <a:rPr dirty="0" err="1"/>
              <a:t>reposo</a:t>
            </a:r>
            <a:r>
              <a:rPr dirty="0"/>
              <a:t> (</a:t>
            </a:r>
            <a:r>
              <a:rPr dirty="0" err="1"/>
              <a:t>en</a:t>
            </a:r>
            <a:r>
              <a:rPr dirty="0"/>
              <a:t> </a:t>
            </a:r>
            <a:r>
              <a:rPr dirty="0" err="1"/>
              <a:t>flexión</a:t>
            </a:r>
            <a:r>
              <a:rPr dirty="0"/>
              <a:t>, </a:t>
            </a:r>
            <a:r>
              <a:rPr dirty="0" err="1"/>
              <a:t>extensión</a:t>
            </a:r>
            <a:r>
              <a:rPr dirty="0"/>
              <a:t> o </a:t>
            </a:r>
            <a:r>
              <a:rPr dirty="0" err="1"/>
              <a:t>postura</a:t>
            </a:r>
            <a:r>
              <a:rPr dirty="0"/>
              <a:t> “</a:t>
            </a:r>
            <a:r>
              <a:rPr dirty="0" err="1"/>
              <a:t>en</a:t>
            </a:r>
            <a:r>
              <a:rPr dirty="0"/>
              <a:t> rana”)</a:t>
            </a:r>
          </a:p>
          <a:p>
            <a:pPr marL="539210" lvl="1" indent="-219678" defTabSz="279320">
              <a:spcBef>
                <a:spcPts val="800"/>
              </a:spcBef>
              <a:defRPr sz="1496"/>
            </a:pPr>
            <a:r>
              <a:rPr dirty="0" err="1"/>
              <a:t>Movilidad</a:t>
            </a:r>
            <a:r>
              <a:rPr dirty="0"/>
              <a:t> articular</a:t>
            </a:r>
          </a:p>
          <a:p>
            <a:pPr marL="539210" lvl="1" indent="-219678" defTabSz="279320">
              <a:spcBef>
                <a:spcPts val="800"/>
              </a:spcBef>
              <a:defRPr sz="1496"/>
            </a:pPr>
            <a:r>
              <a:rPr dirty="0" err="1"/>
              <a:t>Movimientos</a:t>
            </a:r>
            <a:r>
              <a:rPr dirty="0"/>
              <a:t> </a:t>
            </a:r>
            <a:r>
              <a:rPr dirty="0" err="1"/>
              <a:t>espontáneos</a:t>
            </a:r>
            <a:r>
              <a:rPr dirty="0"/>
              <a:t>, contra </a:t>
            </a:r>
            <a:r>
              <a:rPr dirty="0" err="1"/>
              <a:t>gravedad</a:t>
            </a:r>
            <a:r>
              <a:rPr lang="es-CL" dirty="0"/>
              <a:t> o resistencia</a:t>
            </a:r>
            <a:endParaRPr dirty="0"/>
          </a:p>
          <a:p>
            <a:pPr marL="539210" lvl="1" indent="-219678" defTabSz="279320">
              <a:spcBef>
                <a:spcPts val="800"/>
              </a:spcBef>
              <a:defRPr sz="1496"/>
            </a:pPr>
            <a:r>
              <a:rPr dirty="0" err="1"/>
              <a:t>Patrón</a:t>
            </a:r>
            <a:r>
              <a:rPr dirty="0"/>
              <a:t> de </a:t>
            </a:r>
            <a:r>
              <a:rPr dirty="0" err="1"/>
              <a:t>compromiso</a:t>
            </a:r>
            <a:r>
              <a:rPr dirty="0"/>
              <a:t> de </a:t>
            </a:r>
            <a:r>
              <a:rPr dirty="0" err="1"/>
              <a:t>fuerza</a:t>
            </a:r>
            <a:r>
              <a:rPr dirty="0"/>
              <a:t> con </a:t>
            </a:r>
            <a:r>
              <a:rPr dirty="0" err="1"/>
              <a:t>debilidad</a:t>
            </a:r>
            <a:r>
              <a:rPr lang="es-ES" dirty="0"/>
              <a:t> v/s </a:t>
            </a:r>
            <a:r>
              <a:rPr lang="es-ES" dirty="0" err="1"/>
              <a:t>paresia</a:t>
            </a:r>
            <a:r>
              <a:rPr lang="es-ES" dirty="0"/>
              <a:t>,</a:t>
            </a:r>
            <a:r>
              <a:rPr dirty="0"/>
              <a:t> de </a:t>
            </a:r>
            <a:r>
              <a:rPr dirty="0" err="1"/>
              <a:t>predominio</a:t>
            </a:r>
            <a:r>
              <a:rPr dirty="0"/>
              <a:t> distal o proximal</a:t>
            </a:r>
            <a:endParaRPr lang="es-ES" dirty="0"/>
          </a:p>
          <a:p>
            <a:pPr marL="539210" lvl="1" indent="-219678" defTabSz="279320">
              <a:spcBef>
                <a:spcPts val="800"/>
              </a:spcBef>
              <a:defRPr sz="1496"/>
            </a:pPr>
            <a:r>
              <a:rPr lang="es-ES" dirty="0"/>
              <a:t>H</a:t>
            </a:r>
            <a:r>
              <a:rPr dirty="0" err="1"/>
              <a:t>ipotrofia</a:t>
            </a:r>
            <a:r>
              <a:rPr dirty="0"/>
              <a:t> muscular </a:t>
            </a:r>
            <a:r>
              <a:rPr dirty="0" err="1"/>
              <a:t>generalizada</a:t>
            </a:r>
            <a:r>
              <a:rPr dirty="0"/>
              <a:t>, </a:t>
            </a:r>
            <a:r>
              <a:rPr dirty="0" err="1"/>
              <a:t>localizada</a:t>
            </a:r>
            <a:r>
              <a:rPr dirty="0"/>
              <a:t> o </a:t>
            </a:r>
            <a:r>
              <a:rPr dirty="0" err="1"/>
              <a:t>asimetrías</a:t>
            </a:r>
            <a:endParaRPr dirty="0"/>
          </a:p>
          <a:p>
            <a:pPr marL="539210" lvl="1" indent="-219678" defTabSz="279320">
              <a:spcBef>
                <a:spcPts val="800"/>
              </a:spcBef>
              <a:defRPr sz="1496"/>
            </a:pPr>
            <a:r>
              <a:rPr dirty="0" err="1"/>
              <a:t>Reflejos</a:t>
            </a:r>
            <a:r>
              <a:rPr dirty="0"/>
              <a:t> </a:t>
            </a:r>
            <a:r>
              <a:rPr dirty="0" err="1"/>
              <a:t>osteotendíneos</a:t>
            </a:r>
            <a:endParaRPr dirty="0"/>
          </a:p>
          <a:p>
            <a:pPr marL="539210" lvl="1" indent="-219678" defTabSz="279320">
              <a:spcBef>
                <a:spcPts val="800"/>
              </a:spcBef>
              <a:defRPr sz="1496"/>
            </a:pPr>
            <a:r>
              <a:rPr dirty="0" err="1"/>
              <a:t>Reflejos</a:t>
            </a:r>
            <a:r>
              <a:rPr dirty="0"/>
              <a:t>  plantares</a:t>
            </a:r>
            <a:endParaRPr lang="es-ES" dirty="0"/>
          </a:p>
          <a:p>
            <a:pPr marL="539210" lvl="1" indent="-219678" defTabSz="279320">
              <a:spcBef>
                <a:spcPts val="800"/>
              </a:spcBef>
              <a:defRPr sz="1496"/>
            </a:pPr>
            <a:r>
              <a:rPr dirty="0" err="1"/>
              <a:t>Reflejos</a:t>
            </a:r>
            <a:r>
              <a:rPr dirty="0"/>
              <a:t> </a:t>
            </a:r>
            <a:r>
              <a:rPr dirty="0" err="1"/>
              <a:t>cutáneo</a:t>
            </a:r>
            <a:r>
              <a:rPr lang="es-ES" dirty="0"/>
              <a:t>-</a:t>
            </a:r>
            <a:r>
              <a:rPr dirty="0" err="1"/>
              <a:t>abdominales</a:t>
            </a:r>
            <a:endParaRPr dirty="0"/>
          </a:p>
          <a:p>
            <a:pPr marL="219678" indent="-219678" defTabSz="279320">
              <a:spcBef>
                <a:spcPts val="800"/>
              </a:spcBef>
              <a:defRPr sz="1496"/>
            </a:pPr>
            <a:r>
              <a:rPr dirty="0" err="1"/>
              <a:t>Sensitivo</a:t>
            </a:r>
            <a:r>
              <a:rPr lang="es-CL" dirty="0"/>
              <a:t> (lesión medular)</a:t>
            </a:r>
            <a:endParaRPr dirty="0"/>
          </a:p>
          <a:p>
            <a:pPr marL="219678" indent="-219678" defTabSz="279320">
              <a:spcBef>
                <a:spcPts val="800"/>
              </a:spcBef>
              <a:defRPr sz="1496"/>
            </a:pPr>
            <a:r>
              <a:rPr dirty="0" err="1"/>
              <a:t>Cerebelo</a:t>
            </a:r>
            <a:endParaRPr dirty="0"/>
          </a:p>
          <a:p>
            <a:pPr marL="219678" indent="-219678" defTabSz="279320">
              <a:spcBef>
                <a:spcPts val="800"/>
              </a:spcBef>
              <a:defRPr sz="1496"/>
            </a:pPr>
            <a:r>
              <a:rPr dirty="0" err="1"/>
              <a:t>Signos</a:t>
            </a:r>
            <a:r>
              <a:rPr lang="es-ES" dirty="0"/>
              <a:t> m</a:t>
            </a:r>
            <a:r>
              <a:rPr dirty="0" err="1"/>
              <a:t>eníngeos</a:t>
            </a:r>
            <a:endParaRPr dirty="0"/>
          </a:p>
          <a:p>
            <a:pPr marL="219678" indent="-219678" defTabSz="279320">
              <a:spcBef>
                <a:spcPts val="800"/>
              </a:spcBef>
              <a:defRPr sz="1496"/>
            </a:pPr>
            <a:r>
              <a:rPr dirty="0" err="1"/>
              <a:t>Signos</a:t>
            </a:r>
            <a:r>
              <a:rPr dirty="0"/>
              <a:t> de </a:t>
            </a:r>
            <a:r>
              <a:rPr lang="es-CL" dirty="0"/>
              <a:t>compromiso </a:t>
            </a:r>
            <a:r>
              <a:rPr lang="es-ES" dirty="0"/>
              <a:t>e</a:t>
            </a:r>
            <a:r>
              <a:rPr dirty="0" err="1"/>
              <a:t>sfinteriano</a:t>
            </a:r>
            <a:r>
              <a:rPr lang="es-ES" dirty="0"/>
              <a:t> (lesión medular)</a:t>
            </a:r>
            <a:endParaRPr dirty="0"/>
          </a:p>
        </p:txBody>
      </p:sp>
      <p:sp>
        <p:nvSpPr>
          <p:cNvPr id="7" name="Examen neurológico">
            <a:extLst>
              <a:ext uri="{FF2B5EF4-FFF2-40B4-BE49-F238E27FC236}">
                <a16:creationId xmlns:a16="http://schemas.microsoft.com/office/drawing/2014/main" id="{206F8DF3-E5BE-4441-8F04-A4BCCBF5FCC3}"/>
              </a:ext>
            </a:extLst>
          </p:cNvPr>
          <p:cNvSpPr txBox="1">
            <a:spLocks noGrp="1"/>
          </p:cNvSpPr>
          <p:nvPr>
            <p:ph type="title"/>
          </p:nvPr>
        </p:nvSpPr>
        <p:spPr>
          <a:xfrm>
            <a:off x="640081" y="332656"/>
            <a:ext cx="7680960" cy="673426"/>
          </a:xfrm>
          <a:prstGeom prst="rect">
            <a:avLst/>
          </a:prstGeom>
        </p:spPr>
        <p:txBody>
          <a:bodyPr>
            <a:normAutofit/>
          </a:bodyPr>
          <a:lstStyle>
            <a:lvl1pPr defTabSz="406657">
              <a:defRPr sz="3564"/>
            </a:lvl1pPr>
          </a:lstStyle>
          <a:p>
            <a:r>
              <a:rPr dirty="0"/>
              <a:t>Examen </a:t>
            </a:r>
            <a:r>
              <a:rPr dirty="0" err="1"/>
              <a:t>neurológico</a:t>
            </a:r>
            <a:endParaRPr dirty="0"/>
          </a:p>
        </p:txBody>
      </p:sp>
      <p:pic>
        <p:nvPicPr>
          <p:cNvPr id="4" name="image.png" descr="image.png">
            <a:extLst>
              <a:ext uri="{FF2B5EF4-FFF2-40B4-BE49-F238E27FC236}">
                <a16:creationId xmlns:a16="http://schemas.microsoft.com/office/drawing/2014/main" id="{F724630A-A968-2946-B0A2-20144D731892}"/>
              </a:ext>
            </a:extLst>
          </p:cNvPr>
          <p:cNvPicPr>
            <a:picLocks noChangeAspect="1"/>
          </p:cNvPicPr>
          <p:nvPr/>
        </p:nvPicPr>
        <p:blipFill>
          <a:blip r:embed="rId3"/>
          <a:stretch>
            <a:fillRect/>
          </a:stretch>
        </p:blipFill>
        <p:spPr>
          <a:xfrm>
            <a:off x="5796136" y="184457"/>
            <a:ext cx="2847476" cy="3423310"/>
          </a:xfrm>
          <a:prstGeom prst="rect">
            <a:avLst/>
          </a:prstGeom>
          <a:ln w="3175">
            <a:noFill/>
          </a:ln>
        </p:spPr>
      </p:pic>
      <p:pic>
        <p:nvPicPr>
          <p:cNvPr id="5" name="Imagen 4">
            <a:extLst>
              <a:ext uri="{FF2B5EF4-FFF2-40B4-BE49-F238E27FC236}">
                <a16:creationId xmlns:a16="http://schemas.microsoft.com/office/drawing/2014/main" id="{CC220381-D6A7-4B5D-AAF3-8074892B7D3C}"/>
              </a:ext>
            </a:extLst>
          </p:cNvPr>
          <p:cNvPicPr>
            <a:picLocks noChangeAspect="1"/>
          </p:cNvPicPr>
          <p:nvPr/>
        </p:nvPicPr>
        <p:blipFill>
          <a:blip r:embed="rId4"/>
          <a:stretch>
            <a:fillRect/>
          </a:stretch>
        </p:blipFill>
        <p:spPr>
          <a:xfrm>
            <a:off x="6975258" y="4027667"/>
            <a:ext cx="1105054" cy="1714739"/>
          </a:xfrm>
          <a:prstGeom prst="rect">
            <a:avLst/>
          </a:prstGeom>
        </p:spPr>
      </p:pic>
    </p:spTree>
  </p:cSld>
  <p:clrMapOvr>
    <a:masterClrMapping/>
  </p:clrMapOvr>
  <p:transition spd="med" advTm="70265"/>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lecha doble"/>
          <p:cNvSpPr/>
          <p:nvPr/>
        </p:nvSpPr>
        <p:spPr>
          <a:xfrm>
            <a:off x="229452" y="1927860"/>
            <a:ext cx="8728823" cy="2881583"/>
          </a:xfrm>
          <a:prstGeom prst="leftRightArrow">
            <a:avLst>
              <a:gd name="adj1" fmla="val 32000"/>
              <a:gd name="adj2" fmla="val 44000"/>
            </a:avLst>
          </a:prstGeom>
          <a:solidFill>
            <a:schemeClr val="accent1">
              <a:hueOff val="-522454"/>
              <a:satOff val="1153"/>
              <a:lumOff val="13444"/>
            </a:schemeClr>
          </a:solidFill>
          <a:ln w="3175">
            <a:miter lim="400000"/>
          </a:ln>
        </p:spPr>
        <p:txBody>
          <a:bodyPr lIns="35718" tIns="35718" rIns="35718" bIns="35718" anchor="ctr"/>
          <a:lstStyle/>
          <a:p>
            <a:pPr algn="ctr">
              <a:spcBef>
                <a:spcPts val="0"/>
              </a:spcBef>
              <a:defRPr sz="1600" i="0" spc="0">
                <a:solidFill>
                  <a:srgbClr val="FFFFFF"/>
                </a:solidFill>
                <a:latin typeface="DIN Alternate"/>
                <a:ea typeface="DIN Alternate"/>
                <a:cs typeface="DIN Alternate"/>
                <a:sym typeface="DIN Alternate"/>
              </a:defRPr>
            </a:pPr>
            <a:endParaRPr/>
          </a:p>
        </p:txBody>
      </p:sp>
      <p:pic>
        <p:nvPicPr>
          <p:cNvPr id="204" name="http://www.cp-hotline.com/mimages/ddefin2.jpg" descr="http://www.cp-hotline.com/mimages/ddefin2.jpg"/>
          <p:cNvPicPr>
            <a:picLocks noChangeAspect="1"/>
          </p:cNvPicPr>
          <p:nvPr/>
        </p:nvPicPr>
        <p:blipFill>
          <a:blip r:embed="rId2"/>
          <a:stretch>
            <a:fillRect/>
          </a:stretch>
        </p:blipFill>
        <p:spPr>
          <a:xfrm>
            <a:off x="2807683" y="1606116"/>
            <a:ext cx="3816015" cy="3163619"/>
          </a:xfrm>
          <a:prstGeom prst="rect">
            <a:avLst/>
          </a:prstGeom>
          <a:ln w="3175">
            <a:solidFill>
              <a:srgbClr val="FF33CC"/>
            </a:solidFill>
          </a:ln>
        </p:spPr>
      </p:pic>
      <p:sp>
        <p:nvSpPr>
          <p:cNvPr id="205" name="Central"/>
          <p:cNvSpPr txBox="1"/>
          <p:nvPr/>
        </p:nvSpPr>
        <p:spPr>
          <a:xfrm>
            <a:off x="1189784" y="3123543"/>
            <a:ext cx="1436952" cy="49021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a:defRPr sz="2500" spc="25">
                <a:solidFill>
                  <a:srgbClr val="000000"/>
                </a:solidFill>
                <a:latin typeface="Euphemia UCAS"/>
                <a:ea typeface="Euphemia UCAS"/>
                <a:cs typeface="Euphemia UCAS"/>
                <a:sym typeface="Euphemia UCAS"/>
              </a:defRPr>
            </a:lvl1pPr>
          </a:lstStyle>
          <a:p>
            <a:r>
              <a:t>Central</a:t>
            </a:r>
          </a:p>
        </p:txBody>
      </p:sp>
      <p:sp>
        <p:nvSpPr>
          <p:cNvPr id="206" name="Periférico"/>
          <p:cNvSpPr txBox="1"/>
          <p:nvPr/>
        </p:nvSpPr>
        <p:spPr>
          <a:xfrm>
            <a:off x="6675408" y="3123543"/>
            <a:ext cx="1686778" cy="49021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a:defRPr sz="2500" spc="25">
                <a:solidFill>
                  <a:srgbClr val="000000"/>
                </a:solidFill>
                <a:latin typeface="Euphemia UCAS"/>
                <a:ea typeface="Euphemia UCAS"/>
                <a:cs typeface="Euphemia UCAS"/>
                <a:sym typeface="Euphemia UCAS"/>
              </a:defRPr>
            </a:lvl1pPr>
          </a:lstStyle>
          <a:p>
            <a:r>
              <a:t>Periférico</a:t>
            </a:r>
          </a:p>
        </p:txBody>
      </p:sp>
    </p:spTree>
  </p:cSld>
  <p:clrMapOvr>
    <a:masterClrMapping/>
  </p:clrMapOvr>
  <p:transition spd="med" advTm="1292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Unidad Motora superior:…"/>
          <p:cNvSpPr txBox="1">
            <a:spLocks noGrp="1"/>
          </p:cNvSpPr>
          <p:nvPr>
            <p:ph type="body" idx="1"/>
          </p:nvPr>
        </p:nvSpPr>
        <p:spPr>
          <a:xfrm>
            <a:off x="731520" y="2517568"/>
            <a:ext cx="7680960" cy="3517471"/>
          </a:xfrm>
          <a:prstGeom prst="rect">
            <a:avLst/>
          </a:prstGeom>
        </p:spPr>
        <p:txBody>
          <a:bodyPr/>
          <a:lstStyle/>
          <a:p>
            <a:pPr marL="731837" lvl="1" indent="-261937">
              <a:buFontTx/>
            </a:pPr>
            <a:r>
              <a:rPr dirty="0" err="1"/>
              <a:t>Motoneurona</a:t>
            </a:r>
            <a:r>
              <a:rPr dirty="0"/>
              <a:t> superior</a:t>
            </a:r>
          </a:p>
          <a:p>
            <a:pPr marL="285750" lvl="1" indent="184150">
              <a:buSzTx/>
              <a:buNone/>
            </a:pPr>
            <a:endParaRPr dirty="0"/>
          </a:p>
          <a:p>
            <a:pPr marL="731837" lvl="1" indent="-261937">
              <a:buFontTx/>
            </a:pPr>
            <a:r>
              <a:rPr dirty="0"/>
              <a:t>Haz </a:t>
            </a:r>
            <a:r>
              <a:rPr dirty="0" err="1"/>
              <a:t>Corticoespinal</a:t>
            </a:r>
            <a:endParaRPr dirty="0"/>
          </a:p>
        </p:txBody>
      </p:sp>
      <p:pic>
        <p:nvPicPr>
          <p:cNvPr id="211" name="debilidad1.jpeg" descr="debilidad1.jpeg"/>
          <p:cNvPicPr>
            <a:picLocks noChangeAspect="1"/>
          </p:cNvPicPr>
          <p:nvPr/>
        </p:nvPicPr>
        <p:blipFill>
          <a:blip r:embed="rId2"/>
          <a:stretch>
            <a:fillRect/>
          </a:stretch>
        </p:blipFill>
        <p:spPr>
          <a:xfrm>
            <a:off x="4787900" y="1773237"/>
            <a:ext cx="3522663" cy="4302126"/>
          </a:xfrm>
          <a:prstGeom prst="rect">
            <a:avLst/>
          </a:prstGeom>
          <a:ln w="3175">
            <a:noFill/>
          </a:ln>
        </p:spPr>
      </p:pic>
      <p:sp>
        <p:nvSpPr>
          <p:cNvPr id="3" name="Título 2">
            <a:extLst>
              <a:ext uri="{FF2B5EF4-FFF2-40B4-BE49-F238E27FC236}">
                <a16:creationId xmlns:a16="http://schemas.microsoft.com/office/drawing/2014/main" id="{111E00D2-F14A-CB45-9711-44C1D49F24B9}"/>
              </a:ext>
            </a:extLst>
          </p:cNvPr>
          <p:cNvSpPr>
            <a:spLocks noGrp="1"/>
          </p:cNvSpPr>
          <p:nvPr>
            <p:ph type="title"/>
          </p:nvPr>
        </p:nvSpPr>
        <p:spPr>
          <a:xfrm>
            <a:off x="354360" y="188640"/>
            <a:ext cx="8435280" cy="729952"/>
          </a:xfrm>
        </p:spPr>
        <p:txBody>
          <a:bodyPr>
            <a:normAutofit fontScale="90000"/>
          </a:bodyPr>
          <a:lstStyle/>
          <a:p>
            <a:r>
              <a:rPr lang="es-CL" b="1" dirty="0"/>
              <a:t>Hipotonía central</a:t>
            </a:r>
            <a:r>
              <a:rPr lang="es-CL" dirty="0"/>
              <a:t>: estructuras involucradas</a:t>
            </a:r>
          </a:p>
        </p:txBody>
      </p:sp>
    </p:spTree>
  </p:cSld>
  <p:clrMapOvr>
    <a:masterClrMapping/>
  </p:clrMapOvr>
  <p:transition spd="med" advTm="2927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Unidad Motora inferior:…"/>
          <p:cNvSpPr txBox="1">
            <a:spLocks noGrp="1"/>
          </p:cNvSpPr>
          <p:nvPr>
            <p:ph type="body" idx="1"/>
          </p:nvPr>
        </p:nvSpPr>
        <p:spPr>
          <a:xfrm>
            <a:off x="614179" y="1772816"/>
            <a:ext cx="7680960" cy="3636224"/>
          </a:xfrm>
          <a:prstGeom prst="rect">
            <a:avLst/>
          </a:prstGeom>
        </p:spPr>
        <p:txBody>
          <a:bodyPr>
            <a:normAutofit/>
          </a:bodyPr>
          <a:lstStyle/>
          <a:p>
            <a:pPr marL="727075" lvl="1" indent="-257175">
              <a:buFontTx/>
              <a:defRPr sz="1800"/>
            </a:pPr>
            <a:r>
              <a:rPr dirty="0" err="1"/>
              <a:t>Motoneurona</a:t>
            </a:r>
            <a:r>
              <a:rPr dirty="0"/>
              <a:t> inferior</a:t>
            </a:r>
          </a:p>
          <a:p>
            <a:pPr marL="727075" lvl="1" indent="-257175">
              <a:buFontTx/>
              <a:defRPr sz="1800"/>
            </a:pPr>
            <a:endParaRPr dirty="0"/>
          </a:p>
          <a:p>
            <a:pPr marL="727075" lvl="1" indent="-257175">
              <a:buFontTx/>
              <a:defRPr sz="1800"/>
            </a:pPr>
            <a:r>
              <a:rPr dirty="0" err="1"/>
              <a:t>Nervio</a:t>
            </a:r>
            <a:r>
              <a:rPr dirty="0"/>
              <a:t> </a:t>
            </a:r>
            <a:r>
              <a:rPr lang="es-ES" dirty="0"/>
              <a:t>p</a:t>
            </a:r>
            <a:r>
              <a:rPr dirty="0" err="1"/>
              <a:t>eriférico</a:t>
            </a:r>
            <a:endParaRPr dirty="0"/>
          </a:p>
          <a:p>
            <a:pPr marL="727075" lvl="1" indent="-257175">
              <a:buFontTx/>
              <a:defRPr sz="1800"/>
            </a:pPr>
            <a:endParaRPr dirty="0"/>
          </a:p>
          <a:p>
            <a:pPr marL="727075" lvl="1" indent="-257175">
              <a:buFontTx/>
              <a:defRPr sz="1800"/>
            </a:pPr>
            <a:r>
              <a:rPr dirty="0"/>
              <a:t>Unión neuromuscular</a:t>
            </a:r>
          </a:p>
          <a:p>
            <a:pPr marL="727075" lvl="1" indent="-257175">
              <a:buFontTx/>
              <a:defRPr sz="1800"/>
            </a:pPr>
            <a:endParaRPr dirty="0"/>
          </a:p>
          <a:p>
            <a:pPr marL="727075" lvl="1" indent="-257175">
              <a:buFontTx/>
              <a:defRPr sz="1800"/>
            </a:pPr>
            <a:r>
              <a:rPr dirty="0" err="1"/>
              <a:t>Músculo</a:t>
            </a:r>
            <a:endParaRPr dirty="0"/>
          </a:p>
        </p:txBody>
      </p:sp>
      <p:pic>
        <p:nvPicPr>
          <p:cNvPr id="216" name="debilidad2.jpeg" descr="debilidad2.jpeg"/>
          <p:cNvPicPr>
            <a:picLocks noChangeAspect="1"/>
          </p:cNvPicPr>
          <p:nvPr/>
        </p:nvPicPr>
        <p:blipFill>
          <a:blip r:embed="rId2"/>
          <a:stretch>
            <a:fillRect/>
          </a:stretch>
        </p:blipFill>
        <p:spPr>
          <a:xfrm>
            <a:off x="4572000" y="1885156"/>
            <a:ext cx="3879851" cy="3087688"/>
          </a:xfrm>
          <a:prstGeom prst="rect">
            <a:avLst/>
          </a:prstGeom>
          <a:ln w="3175">
            <a:noFill/>
          </a:ln>
        </p:spPr>
      </p:pic>
      <p:sp>
        <p:nvSpPr>
          <p:cNvPr id="8" name="Título 2">
            <a:extLst>
              <a:ext uri="{FF2B5EF4-FFF2-40B4-BE49-F238E27FC236}">
                <a16:creationId xmlns:a16="http://schemas.microsoft.com/office/drawing/2014/main" id="{8332C863-7F45-F14E-8BCA-EC64E7084C63}"/>
              </a:ext>
            </a:extLst>
          </p:cNvPr>
          <p:cNvSpPr>
            <a:spLocks noGrp="1"/>
          </p:cNvSpPr>
          <p:nvPr>
            <p:ph type="title"/>
          </p:nvPr>
        </p:nvSpPr>
        <p:spPr>
          <a:xfrm>
            <a:off x="143508" y="188640"/>
            <a:ext cx="8856984" cy="563234"/>
          </a:xfrm>
        </p:spPr>
        <p:txBody>
          <a:bodyPr>
            <a:normAutofit fontScale="90000"/>
          </a:bodyPr>
          <a:lstStyle/>
          <a:p>
            <a:r>
              <a:rPr lang="es-CL" b="1" dirty="0"/>
              <a:t>Hipotonía periférica: </a:t>
            </a:r>
            <a:r>
              <a:rPr lang="es-CL" dirty="0"/>
              <a:t>estructuras involucradas</a:t>
            </a:r>
          </a:p>
        </p:txBody>
      </p:sp>
    </p:spTree>
  </p:cSld>
  <p:clrMapOvr>
    <a:masterClrMapping/>
  </p:clrMapOvr>
  <p:transition spd="med" advTm="1553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Hipotonía de origen central"/>
          <p:cNvSpPr txBox="1">
            <a:spLocks noGrp="1"/>
          </p:cNvSpPr>
          <p:nvPr>
            <p:ph type="title"/>
          </p:nvPr>
        </p:nvSpPr>
        <p:spPr>
          <a:xfrm>
            <a:off x="413710" y="1757547"/>
            <a:ext cx="8340330" cy="2287601"/>
          </a:xfrm>
          <a:prstGeom prst="rect">
            <a:avLst/>
          </a:prstGeom>
        </p:spPr>
        <p:style>
          <a:lnRef idx="2">
            <a:schemeClr val="accent1"/>
          </a:lnRef>
          <a:fillRef idx="1">
            <a:schemeClr val="lt1"/>
          </a:fillRef>
          <a:effectRef idx="0">
            <a:schemeClr val="accent1"/>
          </a:effectRef>
          <a:fontRef idx="minor">
            <a:schemeClr val="dk1"/>
          </a:fontRef>
        </p:style>
        <p:txBody>
          <a:bodyPr anchor="ctr">
            <a:normAutofit/>
          </a:bodyPr>
          <a:lstStyle/>
          <a:p>
            <a:r>
              <a:rPr sz="5400" dirty="0" err="1"/>
              <a:t>Hipotonía</a:t>
            </a:r>
            <a:r>
              <a:rPr sz="5400" dirty="0"/>
              <a:t> de </a:t>
            </a:r>
            <a:r>
              <a:rPr sz="5400" dirty="0" err="1"/>
              <a:t>origen</a:t>
            </a:r>
            <a:r>
              <a:rPr sz="5400" dirty="0"/>
              <a:t> central</a:t>
            </a:r>
          </a:p>
        </p:txBody>
      </p:sp>
    </p:spTree>
  </p:cSld>
  <p:clrMapOvr>
    <a:masterClrMapping/>
  </p:clrMapOvr>
  <p:transition spd="med" advTm="370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jpeg" descr="image.jpeg"/>
          <p:cNvPicPr>
            <a:picLocks noChangeAspect="1"/>
          </p:cNvPicPr>
          <p:nvPr/>
        </p:nvPicPr>
        <p:blipFill rotWithShape="1">
          <a:blip r:embed="rId3"/>
          <a:srcRect l="2769" t="4437" r="2769" b="4437"/>
          <a:stretch/>
        </p:blipFill>
        <p:spPr>
          <a:xfrm>
            <a:off x="5726617" y="203468"/>
            <a:ext cx="3230603" cy="2099544"/>
          </a:xfrm>
          <a:prstGeom prst="rect">
            <a:avLst/>
          </a:prstGeom>
          <a:ln w="3175">
            <a:noFill/>
          </a:ln>
        </p:spPr>
      </p:pic>
      <p:sp>
        <p:nvSpPr>
          <p:cNvPr id="4" name="Título 3">
            <a:extLst>
              <a:ext uri="{FF2B5EF4-FFF2-40B4-BE49-F238E27FC236}">
                <a16:creationId xmlns:a16="http://schemas.microsoft.com/office/drawing/2014/main" id="{0168E60E-8470-8547-8380-2B6528F0B957}"/>
              </a:ext>
            </a:extLst>
          </p:cNvPr>
          <p:cNvSpPr>
            <a:spLocks noGrp="1"/>
          </p:cNvSpPr>
          <p:nvPr>
            <p:ph type="title"/>
          </p:nvPr>
        </p:nvSpPr>
        <p:spPr>
          <a:xfrm>
            <a:off x="358714" y="182411"/>
            <a:ext cx="5187063" cy="659524"/>
          </a:xfrm>
        </p:spPr>
        <p:txBody>
          <a:bodyPr>
            <a:normAutofit fontScale="90000"/>
          </a:bodyPr>
          <a:lstStyle/>
          <a:p>
            <a:r>
              <a:rPr lang="es-CL" dirty="0"/>
              <a:t>Signos de hipotonía central</a:t>
            </a:r>
          </a:p>
        </p:txBody>
      </p:sp>
      <p:sp>
        <p:nvSpPr>
          <p:cNvPr id="5" name="Marcador de texto 4">
            <a:extLst>
              <a:ext uri="{FF2B5EF4-FFF2-40B4-BE49-F238E27FC236}">
                <a16:creationId xmlns:a16="http://schemas.microsoft.com/office/drawing/2014/main" id="{F51A2AEC-CA4F-1D43-838E-312047B84CC9}"/>
              </a:ext>
            </a:extLst>
          </p:cNvPr>
          <p:cNvSpPr>
            <a:spLocks noGrp="1"/>
          </p:cNvSpPr>
          <p:nvPr>
            <p:ph type="body" idx="1"/>
          </p:nvPr>
        </p:nvSpPr>
        <p:spPr>
          <a:xfrm>
            <a:off x="358714" y="1412776"/>
            <a:ext cx="5077382" cy="4814118"/>
          </a:xfrm>
        </p:spPr>
        <p:txBody>
          <a:bodyPr>
            <a:normAutofit fontScale="77500" lnSpcReduction="20000"/>
          </a:bodyPr>
          <a:lstStyle/>
          <a:p>
            <a:r>
              <a:rPr lang="es-CL" b="1" dirty="0">
                <a:solidFill>
                  <a:srgbClr val="C00000"/>
                </a:solidFill>
              </a:rPr>
              <a:t>Predominio de hipotonía sobre debilidad</a:t>
            </a:r>
          </a:p>
          <a:p>
            <a:r>
              <a:rPr lang="es-CL" dirty="0"/>
              <a:t>Dismorfias</a:t>
            </a:r>
          </a:p>
          <a:p>
            <a:r>
              <a:rPr lang="es-CL" dirty="0"/>
              <a:t>Microcefalia/macrocefalia</a:t>
            </a:r>
          </a:p>
          <a:p>
            <a:r>
              <a:rPr lang="es-CL" dirty="0"/>
              <a:t>ROT normales o exaltados</a:t>
            </a:r>
          </a:p>
          <a:p>
            <a:r>
              <a:rPr lang="es-CL" dirty="0"/>
              <a:t>Persistencia de reflejos arcaicos</a:t>
            </a:r>
          </a:p>
          <a:p>
            <a:r>
              <a:rPr lang="es-CL" dirty="0"/>
              <a:t>Pulgares incluidos</a:t>
            </a:r>
          </a:p>
          <a:p>
            <a:r>
              <a:rPr lang="es-CL" dirty="0"/>
              <a:t>Hipertonía distal</a:t>
            </a:r>
          </a:p>
          <a:p>
            <a:r>
              <a:rPr lang="es-CL" dirty="0"/>
              <a:t>Signos de Encefalopatía</a:t>
            </a:r>
          </a:p>
          <a:p>
            <a:pPr lvl="1"/>
            <a:r>
              <a:rPr lang="es-CL" dirty="0"/>
              <a:t>Convulsiones</a:t>
            </a:r>
          </a:p>
          <a:p>
            <a:pPr lvl="1"/>
            <a:r>
              <a:rPr lang="es-CL" dirty="0"/>
              <a:t>Compromiso de Conciencia</a:t>
            </a:r>
          </a:p>
          <a:p>
            <a:r>
              <a:rPr lang="es-CL" dirty="0"/>
              <a:t>Movimientos anormales</a:t>
            </a:r>
          </a:p>
          <a:p>
            <a:r>
              <a:rPr lang="es-CL" dirty="0"/>
              <a:t>Déficit sensorial</a:t>
            </a:r>
          </a:p>
          <a:p>
            <a:pPr lvl="1"/>
            <a:r>
              <a:rPr lang="es-CL" dirty="0"/>
              <a:t>Visual</a:t>
            </a:r>
          </a:p>
          <a:p>
            <a:pPr lvl="1"/>
            <a:r>
              <a:rPr lang="es-CL" dirty="0"/>
              <a:t>Auditivo</a:t>
            </a:r>
          </a:p>
          <a:p>
            <a:endParaRPr lang="es-CL" dirty="0"/>
          </a:p>
          <a:p>
            <a:endParaRPr lang="es-CL" dirty="0"/>
          </a:p>
        </p:txBody>
      </p:sp>
      <p:pic>
        <p:nvPicPr>
          <p:cNvPr id="10" name="s56.jpeg" descr="s56.jpeg">
            <a:extLst>
              <a:ext uri="{FF2B5EF4-FFF2-40B4-BE49-F238E27FC236}">
                <a16:creationId xmlns:a16="http://schemas.microsoft.com/office/drawing/2014/main" id="{75D8FB23-D927-2546-9917-D44EE26A66EE}"/>
              </a:ext>
            </a:extLst>
          </p:cNvPr>
          <p:cNvPicPr>
            <a:picLocks noChangeAspect="1"/>
          </p:cNvPicPr>
          <p:nvPr/>
        </p:nvPicPr>
        <p:blipFill>
          <a:blip r:embed="rId4"/>
          <a:stretch>
            <a:fillRect/>
          </a:stretch>
        </p:blipFill>
        <p:spPr>
          <a:xfrm>
            <a:off x="5726616" y="2132519"/>
            <a:ext cx="3230603" cy="2422470"/>
          </a:xfrm>
          <a:prstGeom prst="rect">
            <a:avLst/>
          </a:prstGeom>
          <a:ln w="3175">
            <a:noFill/>
          </a:ln>
        </p:spPr>
      </p:pic>
      <p:pic>
        <p:nvPicPr>
          <p:cNvPr id="13" name="HeadCircumference" descr="HeadCircumference">
            <a:extLst>
              <a:ext uri="{FF2B5EF4-FFF2-40B4-BE49-F238E27FC236}">
                <a16:creationId xmlns:a16="http://schemas.microsoft.com/office/drawing/2014/main" id="{3FFF8BF7-39F6-E840-B2BC-045507D468B8}"/>
              </a:ext>
            </a:extLst>
          </p:cNvPr>
          <p:cNvPicPr>
            <a:picLocks noChangeAspect="1"/>
          </p:cNvPicPr>
          <p:nvPr/>
        </p:nvPicPr>
        <p:blipFill rotWithShape="1">
          <a:blip r:embed="rId5"/>
          <a:srcRect l="1807" t="32259" r="1807" b="-29071"/>
          <a:stretch/>
        </p:blipFill>
        <p:spPr>
          <a:xfrm>
            <a:off x="5726615" y="4284374"/>
            <a:ext cx="3230604" cy="3276000"/>
          </a:xfrm>
          <a:prstGeom prst="rect">
            <a:avLst/>
          </a:prstGeom>
          <a:ln w="3175">
            <a:noFill/>
          </a:ln>
        </p:spPr>
      </p:pic>
    </p:spTree>
  </p:cSld>
  <p:clrMapOvr>
    <a:masterClrMapping/>
  </p:clrMapOvr>
  <p:transition spd="med" advTm="88236"/>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FF666661-F18C-4EAA-B531-790E3EB648C8-L0-001.jpeg" descr="FF666661-F18C-4EAA-B531-790E3EB648C8-L0-001.jpeg"/>
          <p:cNvPicPr>
            <a:picLocks noChangeAspect="1"/>
          </p:cNvPicPr>
          <p:nvPr/>
        </p:nvPicPr>
        <p:blipFill>
          <a:blip r:embed="rId2"/>
          <a:srcRect b="8735"/>
          <a:stretch>
            <a:fillRect/>
          </a:stretch>
        </p:blipFill>
        <p:spPr>
          <a:xfrm>
            <a:off x="532173" y="1626329"/>
            <a:ext cx="8083136" cy="2908436"/>
          </a:xfrm>
          <a:prstGeom prst="rect">
            <a:avLst/>
          </a:prstGeom>
          <a:ln w="3175">
            <a:miter lim="400000"/>
          </a:ln>
        </p:spPr>
      </p:pic>
    </p:spTree>
  </p:cSld>
  <p:clrMapOvr>
    <a:masterClrMapping/>
  </p:clrMapOvr>
  <p:transition spd="med" advTm="5095"/>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ítulo"/>
          <p:cNvSpPr txBox="1">
            <a:spLocks noGrp="1"/>
          </p:cNvSpPr>
          <p:nvPr>
            <p:ph type="title"/>
          </p:nvPr>
        </p:nvSpPr>
        <p:spPr>
          <a:prstGeom prst="rect">
            <a:avLst/>
          </a:prstGeom>
        </p:spPr>
        <p:txBody>
          <a:bodyPr/>
          <a:lstStyle/>
          <a:p>
            <a:pPr defTabSz="406657">
              <a:defRPr sz="3564"/>
            </a:pPr>
            <a:endParaRPr/>
          </a:p>
        </p:txBody>
      </p:sp>
      <p:sp>
        <p:nvSpPr>
          <p:cNvPr id="277" name="Línea"/>
          <p:cNvSpPr>
            <a:spLocks noGrp="1"/>
          </p:cNvSpPr>
          <p:nvPr>
            <p:ph type="body" idx="1"/>
          </p:nvPr>
        </p:nvSpPr>
        <p:spPr>
          <a:prstGeom prst="line">
            <a:avLst/>
          </a:prstGeom>
        </p:spPr>
        <p:txBody>
          <a:bodyPr>
            <a:normAutofit fontScale="25000" lnSpcReduction="20000"/>
          </a:bodyPr>
          <a:lstStyle/>
          <a:p>
            <a:pPr marL="0" indent="0" defTabSz="321468">
              <a:spcBef>
                <a:spcPts val="0"/>
              </a:spcBef>
              <a:buSzTx/>
              <a:buFontTx/>
              <a:buNone/>
              <a:defRPr sz="800">
                <a:solidFill>
                  <a:srgbClr val="000000"/>
                </a:solidFill>
                <a:latin typeface="Helvetica"/>
                <a:ea typeface="Helvetica"/>
                <a:cs typeface="Helvetica"/>
                <a:sym typeface="Helvetica"/>
              </a:defRPr>
            </a:pPr>
            <a:endParaRPr/>
          </a:p>
        </p:txBody>
      </p:sp>
      <p:pic>
        <p:nvPicPr>
          <p:cNvPr id="279" name="E0F4F063-DD94-44FD-948B-0C258494D82D-L0-001.jpeg" descr="E0F4F063-DD94-44FD-948B-0C258494D82D-L0-001.jpeg"/>
          <p:cNvPicPr>
            <a:picLocks noChangeAspect="1"/>
          </p:cNvPicPr>
          <p:nvPr/>
        </p:nvPicPr>
        <p:blipFill>
          <a:blip r:embed="rId2"/>
          <a:stretch>
            <a:fillRect/>
          </a:stretch>
        </p:blipFill>
        <p:spPr>
          <a:xfrm>
            <a:off x="408973" y="538633"/>
            <a:ext cx="8020473" cy="5780734"/>
          </a:xfrm>
          <a:prstGeom prst="rect">
            <a:avLst/>
          </a:prstGeom>
          <a:ln w="3175">
            <a:miter lim="400000"/>
          </a:ln>
        </p:spPr>
      </p:pic>
    </p:spTree>
  </p:cSld>
  <p:clrMapOvr>
    <a:masterClrMapping/>
  </p:clrMapOvr>
  <p:transition spd="med" advTm="6655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Introducción"/>
          <p:cNvSpPr txBox="1">
            <a:spLocks noGrp="1"/>
          </p:cNvSpPr>
          <p:nvPr>
            <p:ph type="title"/>
          </p:nvPr>
        </p:nvSpPr>
        <p:spPr>
          <a:xfrm>
            <a:off x="730938" y="308185"/>
            <a:ext cx="7680960" cy="678037"/>
          </a:xfrm>
          <a:prstGeom prst="rect">
            <a:avLst/>
          </a:prstGeom>
        </p:spPr>
        <p:txBody>
          <a:bodyPr/>
          <a:lstStyle>
            <a:lvl1pPr defTabSz="406657">
              <a:defRPr sz="3564"/>
            </a:lvl1pPr>
          </a:lstStyle>
          <a:p>
            <a:r>
              <a:rPr dirty="0" err="1"/>
              <a:t>Introducción</a:t>
            </a:r>
            <a:endParaRPr dirty="0"/>
          </a:p>
        </p:txBody>
      </p:sp>
      <p:graphicFrame>
        <p:nvGraphicFramePr>
          <p:cNvPr id="4" name="Diagrama 3">
            <a:extLst>
              <a:ext uri="{FF2B5EF4-FFF2-40B4-BE49-F238E27FC236}">
                <a16:creationId xmlns:a16="http://schemas.microsoft.com/office/drawing/2014/main" id="{6F78DD90-FA73-974E-BB91-B58E11441251}"/>
              </a:ext>
            </a:extLst>
          </p:cNvPr>
          <p:cNvGraphicFramePr/>
          <p:nvPr>
            <p:extLst>
              <p:ext uri="{D42A27DB-BD31-4B8C-83A1-F6EECF244321}">
                <p14:modId xmlns:p14="http://schemas.microsoft.com/office/powerpoint/2010/main" val="2297084873"/>
              </p:ext>
            </p:extLst>
          </p:nvPr>
        </p:nvGraphicFramePr>
        <p:xfrm>
          <a:off x="755576" y="1349865"/>
          <a:ext cx="7680961" cy="4671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Tm="43572"/>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La hipotonía central se observa con mucha mayor frecuencia que la periférica…"/>
          <p:cNvSpPr txBox="1"/>
          <p:nvPr/>
        </p:nvSpPr>
        <p:spPr>
          <a:xfrm>
            <a:off x="978813" y="2049743"/>
            <a:ext cx="7186374" cy="2357439"/>
          </a:xfrm>
          <a:prstGeom prst="rect">
            <a:avLst/>
          </a:prstGeom>
          <a:solidFill>
            <a:schemeClr val="accent1">
              <a:hueOff val="-522454"/>
              <a:satOff val="1153"/>
              <a:lumOff val="13444"/>
            </a:scheme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algn="ctr">
              <a:spcBef>
                <a:spcPts val="0"/>
              </a:spcBef>
              <a:defRPr sz="2600" i="0" spc="0">
                <a:solidFill>
                  <a:srgbClr val="FFFFFF"/>
                </a:solidFill>
                <a:latin typeface="DIN Alternate"/>
                <a:ea typeface="DIN Alternate"/>
                <a:cs typeface="DIN Alternate"/>
                <a:sym typeface="DIN Alternate"/>
              </a:defRPr>
            </a:pPr>
            <a:r>
              <a:rPr dirty="0"/>
              <a:t>La </a:t>
            </a:r>
            <a:r>
              <a:rPr dirty="0" err="1"/>
              <a:t>hipotonía</a:t>
            </a:r>
            <a:r>
              <a:rPr dirty="0"/>
              <a:t> central se </a:t>
            </a:r>
            <a:r>
              <a:rPr dirty="0" err="1"/>
              <a:t>observa</a:t>
            </a:r>
            <a:r>
              <a:rPr dirty="0"/>
              <a:t> con </a:t>
            </a:r>
            <a:r>
              <a:rPr dirty="0" err="1"/>
              <a:t>mucha</a:t>
            </a:r>
            <a:r>
              <a:rPr dirty="0"/>
              <a:t> mayor </a:t>
            </a:r>
            <a:r>
              <a:rPr dirty="0" err="1"/>
              <a:t>frecuencia</a:t>
            </a:r>
            <a:r>
              <a:rPr dirty="0"/>
              <a:t> que la </a:t>
            </a:r>
            <a:r>
              <a:rPr dirty="0" err="1"/>
              <a:t>periférica</a:t>
            </a:r>
            <a:endParaRPr dirty="0"/>
          </a:p>
          <a:p>
            <a:pPr algn="ctr">
              <a:spcBef>
                <a:spcPts val="0"/>
              </a:spcBef>
              <a:defRPr sz="2600" i="0" spc="0">
                <a:solidFill>
                  <a:srgbClr val="FFFFFF"/>
                </a:solidFill>
                <a:latin typeface="DIN Alternate"/>
                <a:ea typeface="DIN Alternate"/>
                <a:cs typeface="DIN Alternate"/>
                <a:sym typeface="DIN Alternate"/>
              </a:defRPr>
            </a:pPr>
            <a:endParaRPr dirty="0"/>
          </a:p>
          <a:p>
            <a:pPr algn="ctr">
              <a:spcBef>
                <a:spcPts val="0"/>
              </a:spcBef>
              <a:defRPr sz="2600" i="0" spc="0">
                <a:solidFill>
                  <a:srgbClr val="FFFFFF"/>
                </a:solidFill>
                <a:latin typeface="DIN Alternate"/>
                <a:ea typeface="DIN Alternate"/>
                <a:cs typeface="DIN Alternate"/>
                <a:sym typeface="DIN Alternate"/>
              </a:defRPr>
            </a:pPr>
            <a:r>
              <a:rPr dirty="0" err="1"/>
              <a:t>Su</a:t>
            </a:r>
            <a:r>
              <a:rPr dirty="0"/>
              <a:t> causa principal </a:t>
            </a:r>
            <a:r>
              <a:rPr dirty="0" err="1"/>
              <a:t>en</a:t>
            </a:r>
            <a:r>
              <a:rPr dirty="0"/>
              <a:t> </a:t>
            </a:r>
            <a:r>
              <a:rPr dirty="0" err="1"/>
              <a:t>el</a:t>
            </a:r>
            <a:r>
              <a:rPr dirty="0"/>
              <a:t> RN es la </a:t>
            </a:r>
            <a:r>
              <a:rPr dirty="0" err="1"/>
              <a:t>encefalopatía</a:t>
            </a:r>
            <a:r>
              <a:rPr dirty="0"/>
              <a:t> </a:t>
            </a:r>
            <a:r>
              <a:rPr dirty="0" err="1"/>
              <a:t>hipóxico-isquémica</a:t>
            </a:r>
            <a:endParaRPr dirty="0"/>
          </a:p>
        </p:txBody>
      </p:sp>
    </p:spTree>
  </p:cSld>
  <p:clrMapOvr>
    <a:masterClrMapping/>
  </p:clrMapOvr>
  <p:transition spd="med" advTm="13429"/>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etiologías de hipotonía central"/>
          <p:cNvSpPr txBox="1">
            <a:spLocks noGrp="1"/>
          </p:cNvSpPr>
          <p:nvPr>
            <p:ph type="title"/>
          </p:nvPr>
        </p:nvSpPr>
        <p:spPr>
          <a:xfrm>
            <a:off x="539552" y="37670"/>
            <a:ext cx="8496944" cy="910682"/>
          </a:xfrm>
          <a:prstGeom prst="rect">
            <a:avLst/>
          </a:prstGeom>
        </p:spPr>
        <p:txBody>
          <a:bodyPr>
            <a:normAutofit/>
          </a:bodyPr>
          <a:lstStyle>
            <a:lvl1pPr defTabSz="406657">
              <a:defRPr sz="3564"/>
            </a:lvl1pPr>
          </a:lstStyle>
          <a:p>
            <a:r>
              <a:rPr lang="en-US" sz="3000" dirty="0" err="1"/>
              <a:t>Algunas</a:t>
            </a:r>
            <a:r>
              <a:rPr lang="en-US" sz="3000" dirty="0"/>
              <a:t> </a:t>
            </a:r>
            <a:r>
              <a:rPr lang="en-US" sz="3000" dirty="0" err="1"/>
              <a:t>e</a:t>
            </a:r>
            <a:r>
              <a:rPr sz="3000" dirty="0" err="1"/>
              <a:t>tiologías</a:t>
            </a:r>
            <a:r>
              <a:rPr sz="3000" dirty="0"/>
              <a:t> de </a:t>
            </a:r>
            <a:r>
              <a:rPr sz="3000" dirty="0" err="1"/>
              <a:t>hipotonía</a:t>
            </a:r>
            <a:r>
              <a:rPr sz="3000" dirty="0"/>
              <a:t> central</a:t>
            </a:r>
          </a:p>
        </p:txBody>
      </p:sp>
      <p:sp>
        <p:nvSpPr>
          <p:cNvPr id="288" name="Síndrome de Down"/>
          <p:cNvSpPr txBox="1"/>
          <p:nvPr/>
        </p:nvSpPr>
        <p:spPr>
          <a:xfrm>
            <a:off x="718457" y="1287787"/>
            <a:ext cx="5902063"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Encefalopatía </a:t>
            </a:r>
            <a:r>
              <a:rPr lang="es-ES" dirty="0" err="1"/>
              <a:t>hipóxica</a:t>
            </a:r>
            <a:r>
              <a:rPr lang="es-ES" dirty="0"/>
              <a:t> isquémica neonatal</a:t>
            </a:r>
            <a:endParaRPr dirty="0"/>
          </a:p>
        </p:txBody>
      </p:sp>
      <p:sp>
        <p:nvSpPr>
          <p:cNvPr id="2" name="CuadroTexto 1">
            <a:extLst>
              <a:ext uri="{FF2B5EF4-FFF2-40B4-BE49-F238E27FC236}">
                <a16:creationId xmlns:a16="http://schemas.microsoft.com/office/drawing/2014/main" id="{0D286892-E9FC-9843-8B73-7B529CAD14AB}"/>
              </a:ext>
            </a:extLst>
          </p:cNvPr>
          <p:cNvSpPr txBox="1"/>
          <p:nvPr/>
        </p:nvSpPr>
        <p:spPr>
          <a:xfrm>
            <a:off x="718457" y="2834640"/>
            <a:ext cx="184731" cy="369332"/>
          </a:xfrm>
          <a:prstGeom prst="rect">
            <a:avLst/>
          </a:prstGeom>
          <a:noFill/>
        </p:spPr>
        <p:txBody>
          <a:bodyPr wrap="square" rtlCol="0">
            <a:spAutoFit/>
          </a:bodyPr>
          <a:lstStyle/>
          <a:p>
            <a:endParaRPr lang="es-CL" dirty="0"/>
          </a:p>
        </p:txBody>
      </p:sp>
      <p:graphicFrame>
        <p:nvGraphicFramePr>
          <p:cNvPr id="4" name="Diagrama 3">
            <a:extLst>
              <a:ext uri="{FF2B5EF4-FFF2-40B4-BE49-F238E27FC236}">
                <a16:creationId xmlns:a16="http://schemas.microsoft.com/office/drawing/2014/main" id="{82A170B5-57FB-BB4C-A33A-391BE1B1E925}"/>
              </a:ext>
            </a:extLst>
          </p:cNvPr>
          <p:cNvGraphicFramePr/>
          <p:nvPr>
            <p:extLst>
              <p:ext uri="{D42A27DB-BD31-4B8C-83A1-F6EECF244321}">
                <p14:modId xmlns:p14="http://schemas.microsoft.com/office/powerpoint/2010/main" val="206125968"/>
              </p:ext>
            </p:extLst>
          </p:nvPr>
        </p:nvGraphicFramePr>
        <p:xfrm>
          <a:off x="880961" y="1988840"/>
          <a:ext cx="7382077" cy="3920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Tm="84606"/>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8292FA83-AB94-4F17-ACBE-DCCE02812664-L0-001.jpeg" descr="8292FA83-AB94-4F17-ACBE-DCCE02812664-L0-001.jpeg"/>
          <p:cNvPicPr>
            <a:picLocks noChangeAspect="1"/>
          </p:cNvPicPr>
          <p:nvPr/>
        </p:nvPicPr>
        <p:blipFill>
          <a:blip r:embed="rId2"/>
          <a:srcRect t="12483" r="973"/>
          <a:stretch>
            <a:fillRect/>
          </a:stretch>
        </p:blipFill>
        <p:spPr>
          <a:xfrm>
            <a:off x="522119" y="2235924"/>
            <a:ext cx="7845332" cy="4308389"/>
          </a:xfrm>
          <a:prstGeom prst="rect">
            <a:avLst/>
          </a:prstGeom>
          <a:ln w="3175">
            <a:miter lim="400000"/>
          </a:ln>
        </p:spPr>
      </p:pic>
      <p:sp>
        <p:nvSpPr>
          <p:cNvPr id="288" name="Síndrome de Down"/>
          <p:cNvSpPr txBox="1"/>
          <p:nvPr/>
        </p:nvSpPr>
        <p:spPr>
          <a:xfrm>
            <a:off x="731520" y="1514698"/>
            <a:ext cx="2319402" cy="4397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dirty="0" err="1"/>
              <a:t>Síndrome</a:t>
            </a:r>
            <a:r>
              <a:rPr dirty="0"/>
              <a:t> de Down</a:t>
            </a:r>
          </a:p>
        </p:txBody>
      </p:sp>
      <p:sp>
        <p:nvSpPr>
          <p:cNvPr id="8" name="etiologías de hipotonía central">
            <a:extLst>
              <a:ext uri="{FF2B5EF4-FFF2-40B4-BE49-F238E27FC236}">
                <a16:creationId xmlns:a16="http://schemas.microsoft.com/office/drawing/2014/main" id="{DDA10F45-6CCD-468F-8E49-F249026BAF0D}"/>
              </a:ext>
            </a:extLst>
          </p:cNvPr>
          <p:cNvSpPr txBox="1">
            <a:spLocks/>
          </p:cNvSpPr>
          <p:nvPr/>
        </p:nvSpPr>
        <p:spPr>
          <a:xfrm>
            <a:off x="539552" y="37670"/>
            <a:ext cx="8496944" cy="910682"/>
          </a:xfrm>
          <a:prstGeom prst="rect">
            <a:avLst/>
          </a:prstGeom>
        </p:spPr>
        <p:txBody>
          <a:bodyPr vert="horz" anchor="b" anchorCtr="0">
            <a:normAutofit/>
          </a:bodyPr>
          <a:lstStyle>
            <a:lvl1pPr algn="l" defTabSz="406657" rtl="0" eaLnBrk="1" latinLnBrk="0" hangingPunct="1">
              <a:spcBef>
                <a:spcPct val="0"/>
              </a:spcBef>
              <a:buNone/>
              <a:defRPr kumimoji="0" sz="3564" kern="1200">
                <a:solidFill>
                  <a:schemeClr val="tx2"/>
                </a:solidFill>
                <a:latin typeface="+mj-lt"/>
                <a:ea typeface="+mj-ea"/>
                <a:cs typeface="+mj-cs"/>
              </a:defRPr>
            </a:lvl1pPr>
          </a:lstStyle>
          <a:p>
            <a:r>
              <a:rPr lang="es-MX" sz="3000" dirty="0"/>
              <a:t>Algunas etiologías de hipotonía central</a:t>
            </a:r>
          </a:p>
        </p:txBody>
      </p:sp>
    </p:spTree>
    <p:extLst>
      <p:ext uri="{BB962C8B-B14F-4D97-AF65-F5344CB8AC3E}">
        <p14:creationId xmlns:p14="http://schemas.microsoft.com/office/powerpoint/2010/main" val="155118127"/>
      </p:ext>
    </p:extLst>
  </p:cSld>
  <p:clrMapOvr>
    <a:masterClrMapping/>
  </p:clrMapOvr>
  <p:transition spd="med" advTm="63726"/>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page3image7463360">
            <a:extLst>
              <a:ext uri="{FF2B5EF4-FFF2-40B4-BE49-F238E27FC236}">
                <a16:creationId xmlns:a16="http://schemas.microsoft.com/office/drawing/2014/main" id="{0E6C62C4-3B7B-1846-A29B-EEFECD302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864" y="-686162"/>
            <a:ext cx="12024097" cy="4571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4image9560400">
            <a:extLst>
              <a:ext uri="{FF2B5EF4-FFF2-40B4-BE49-F238E27FC236}">
                <a16:creationId xmlns:a16="http://schemas.microsoft.com/office/drawing/2014/main" id="{5F943E2D-0C51-0242-A160-0AD8ED5D9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7029" y="1668536"/>
            <a:ext cx="3044371" cy="2010738"/>
          </a:xfrm>
          <a:prstGeom prst="rect">
            <a:avLst/>
          </a:prstGeom>
          <a:noFill/>
          <a:extLst>
            <a:ext uri="{909E8E84-426E-40DD-AFC4-6F175D3DCCD1}">
              <a14:hiddenFill xmlns:a14="http://schemas.microsoft.com/office/drawing/2010/main">
                <a:solidFill>
                  <a:srgbClr val="FFFFFF"/>
                </a:solidFill>
              </a14:hiddenFill>
            </a:ext>
          </a:extLst>
        </p:spPr>
      </p:pic>
      <p:sp>
        <p:nvSpPr>
          <p:cNvPr id="9" name="Síndrome de Down">
            <a:extLst>
              <a:ext uri="{FF2B5EF4-FFF2-40B4-BE49-F238E27FC236}">
                <a16:creationId xmlns:a16="http://schemas.microsoft.com/office/drawing/2014/main" id="{5ACDDCF5-1EAA-7142-AEF1-44BC144677D1}"/>
              </a:ext>
            </a:extLst>
          </p:cNvPr>
          <p:cNvSpPr txBox="1"/>
          <p:nvPr/>
        </p:nvSpPr>
        <p:spPr>
          <a:xfrm>
            <a:off x="731520" y="1490528"/>
            <a:ext cx="3294682"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dirty="0" err="1"/>
              <a:t>Síndrome</a:t>
            </a:r>
            <a:r>
              <a:rPr dirty="0"/>
              <a:t> de </a:t>
            </a:r>
            <a:r>
              <a:rPr lang="es-ES" dirty="0" err="1"/>
              <a:t>Prader</a:t>
            </a:r>
            <a:r>
              <a:rPr lang="es-ES" dirty="0"/>
              <a:t> </a:t>
            </a:r>
            <a:r>
              <a:rPr lang="es-ES" dirty="0" err="1"/>
              <a:t>Willi</a:t>
            </a:r>
            <a:endParaRPr dirty="0"/>
          </a:p>
        </p:txBody>
      </p:sp>
      <p:sp>
        <p:nvSpPr>
          <p:cNvPr id="3" name="Marcador de texto 2">
            <a:extLst>
              <a:ext uri="{FF2B5EF4-FFF2-40B4-BE49-F238E27FC236}">
                <a16:creationId xmlns:a16="http://schemas.microsoft.com/office/drawing/2014/main" id="{88E25C16-BBB1-864A-9C65-334D2E67B805}"/>
              </a:ext>
            </a:extLst>
          </p:cNvPr>
          <p:cNvSpPr>
            <a:spLocks noGrp="1"/>
          </p:cNvSpPr>
          <p:nvPr>
            <p:ph type="body" idx="1"/>
          </p:nvPr>
        </p:nvSpPr>
        <p:spPr>
          <a:xfrm>
            <a:off x="731520" y="2103120"/>
            <a:ext cx="4885509" cy="4457944"/>
          </a:xfrm>
        </p:spPr>
        <p:txBody>
          <a:bodyPr>
            <a:normAutofit fontScale="77500" lnSpcReduction="20000"/>
          </a:bodyPr>
          <a:lstStyle/>
          <a:p>
            <a:r>
              <a:rPr lang="es-CL" dirty="0"/>
              <a:t>Alteración genética en cromosoma 15 (región 15q11.2 – q13)</a:t>
            </a:r>
          </a:p>
          <a:p>
            <a:pPr lvl="1"/>
            <a:r>
              <a:rPr lang="es-CL" dirty="0"/>
              <a:t>Deleción del cromosoma heredado del padre</a:t>
            </a:r>
          </a:p>
          <a:p>
            <a:pPr lvl="1"/>
            <a:r>
              <a:rPr lang="es-CL" dirty="0"/>
              <a:t>Disomía uniparental materna</a:t>
            </a:r>
          </a:p>
          <a:p>
            <a:pPr lvl="1"/>
            <a:r>
              <a:rPr lang="es-CL" dirty="0"/>
              <a:t>Defectos del centro del imprinting</a:t>
            </a:r>
          </a:p>
          <a:p>
            <a:r>
              <a:rPr lang="es-CL" dirty="0"/>
              <a:t>Curso clínico y dismorfias características </a:t>
            </a:r>
          </a:p>
          <a:p>
            <a:pPr lvl="1"/>
            <a:r>
              <a:rPr lang="es-CL" dirty="0"/>
              <a:t>Hipotonía al nacer</a:t>
            </a:r>
          </a:p>
          <a:p>
            <a:pPr lvl="1"/>
            <a:r>
              <a:rPr lang="es-CL" dirty="0"/>
              <a:t>Ojos almendrados</a:t>
            </a:r>
          </a:p>
          <a:p>
            <a:pPr lvl="1"/>
            <a:r>
              <a:rPr lang="es-CL" dirty="0"/>
              <a:t>Manos y pies pequeñas</a:t>
            </a:r>
          </a:p>
          <a:p>
            <a:pPr lvl="1"/>
            <a:r>
              <a:rPr lang="es-CL" dirty="0"/>
              <a:t>Talla baja</a:t>
            </a:r>
          </a:p>
          <a:p>
            <a:pPr lvl="1"/>
            <a:r>
              <a:rPr lang="es-CL" dirty="0"/>
              <a:t>Hiperfagia y obesidad mórbida</a:t>
            </a:r>
          </a:p>
          <a:p>
            <a:pPr lvl="1"/>
            <a:r>
              <a:rPr lang="es-CL" dirty="0"/>
              <a:t>RDSM y discapacidad intelectual</a:t>
            </a:r>
          </a:p>
          <a:p>
            <a:pPr lvl="1"/>
            <a:r>
              <a:rPr lang="es-CL" dirty="0"/>
              <a:t>Alteraciones psiquiátricas y conductuales</a:t>
            </a:r>
          </a:p>
        </p:txBody>
      </p:sp>
      <p:pic>
        <p:nvPicPr>
          <p:cNvPr id="5" name="Imagen 4">
            <a:extLst>
              <a:ext uri="{FF2B5EF4-FFF2-40B4-BE49-F238E27FC236}">
                <a16:creationId xmlns:a16="http://schemas.microsoft.com/office/drawing/2014/main" id="{9B9BEEA9-9BC5-954E-85B5-0EE0AB03E9E5}"/>
              </a:ext>
            </a:extLst>
          </p:cNvPr>
          <p:cNvPicPr>
            <a:picLocks noChangeAspect="1"/>
          </p:cNvPicPr>
          <p:nvPr/>
        </p:nvPicPr>
        <p:blipFill>
          <a:blip r:embed="rId5"/>
          <a:stretch>
            <a:fillRect/>
          </a:stretch>
        </p:blipFill>
        <p:spPr>
          <a:xfrm>
            <a:off x="5767143" y="3817393"/>
            <a:ext cx="2744142" cy="2744142"/>
          </a:xfrm>
          <a:prstGeom prst="rect">
            <a:avLst/>
          </a:prstGeom>
        </p:spPr>
      </p:pic>
      <p:sp>
        <p:nvSpPr>
          <p:cNvPr id="10" name="etiologías de hipotonía central">
            <a:extLst>
              <a:ext uri="{FF2B5EF4-FFF2-40B4-BE49-F238E27FC236}">
                <a16:creationId xmlns:a16="http://schemas.microsoft.com/office/drawing/2014/main" id="{518A9B66-C5DA-4784-A735-FFF842B6468A}"/>
              </a:ext>
            </a:extLst>
          </p:cNvPr>
          <p:cNvSpPr txBox="1">
            <a:spLocks/>
          </p:cNvSpPr>
          <p:nvPr/>
        </p:nvSpPr>
        <p:spPr>
          <a:xfrm>
            <a:off x="539552" y="37670"/>
            <a:ext cx="8496944" cy="910682"/>
          </a:xfrm>
          <a:prstGeom prst="rect">
            <a:avLst/>
          </a:prstGeom>
        </p:spPr>
        <p:txBody>
          <a:bodyPr vert="horz" anchor="b" anchorCtr="0">
            <a:normAutofit/>
          </a:bodyPr>
          <a:lstStyle>
            <a:lvl1pPr algn="l" defTabSz="406657" rtl="0" eaLnBrk="1" latinLnBrk="0" hangingPunct="1">
              <a:spcBef>
                <a:spcPct val="0"/>
              </a:spcBef>
              <a:buNone/>
              <a:defRPr kumimoji="0" sz="3564" kern="1200">
                <a:solidFill>
                  <a:schemeClr val="tx2"/>
                </a:solidFill>
                <a:latin typeface="+mj-lt"/>
                <a:ea typeface="+mj-ea"/>
                <a:cs typeface="+mj-cs"/>
              </a:defRPr>
            </a:lvl1pPr>
          </a:lstStyle>
          <a:p>
            <a:r>
              <a:rPr lang="es-MX" sz="3000" dirty="0"/>
              <a:t>Algunas etiologías de hipotonía central</a:t>
            </a:r>
          </a:p>
        </p:txBody>
      </p:sp>
    </p:spTree>
  </p:cSld>
  <p:clrMapOvr>
    <a:masterClrMapping/>
  </p:clrMapOvr>
  <p:transition spd="med" advTm="100637"/>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2image9537152">
            <a:extLst>
              <a:ext uri="{FF2B5EF4-FFF2-40B4-BE49-F238E27FC236}">
                <a16:creationId xmlns:a16="http://schemas.microsoft.com/office/drawing/2014/main" id="{693A3884-0FAE-F942-A8B2-C85549696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 y="3586308"/>
            <a:ext cx="1959429" cy="26402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3image7463360">
            <a:extLst>
              <a:ext uri="{FF2B5EF4-FFF2-40B4-BE49-F238E27FC236}">
                <a16:creationId xmlns:a16="http://schemas.microsoft.com/office/drawing/2014/main" id="{0E6C62C4-3B7B-1846-A29B-EEFECD302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864" y="-686162"/>
            <a:ext cx="12024097" cy="457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3image9560816">
            <a:extLst>
              <a:ext uri="{FF2B5EF4-FFF2-40B4-BE49-F238E27FC236}">
                <a16:creationId xmlns:a16="http://schemas.microsoft.com/office/drawing/2014/main" id="{F67632F9-15AF-0E4C-B981-DD95EB874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586308"/>
            <a:ext cx="2586446" cy="2616824"/>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a la derecha con bandas 1">
            <a:extLst>
              <a:ext uri="{FF2B5EF4-FFF2-40B4-BE49-F238E27FC236}">
                <a16:creationId xmlns:a16="http://schemas.microsoft.com/office/drawing/2014/main" id="{0009C0BC-E623-6944-8903-D3A8D0D6A608}"/>
              </a:ext>
            </a:extLst>
          </p:cNvPr>
          <p:cNvSpPr/>
          <p:nvPr/>
        </p:nvSpPr>
        <p:spPr>
          <a:xfrm>
            <a:off x="731520" y="2815599"/>
            <a:ext cx="7929154" cy="77070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8911A0AB-6A06-E24F-8BFD-BBE95845A504}"/>
              </a:ext>
            </a:extLst>
          </p:cNvPr>
          <p:cNvSpPr txBox="1"/>
          <p:nvPr/>
        </p:nvSpPr>
        <p:spPr>
          <a:xfrm>
            <a:off x="938468" y="3035883"/>
            <a:ext cx="1659429" cy="369332"/>
          </a:xfrm>
          <a:prstGeom prst="rect">
            <a:avLst/>
          </a:prstGeom>
          <a:noFill/>
        </p:spPr>
        <p:txBody>
          <a:bodyPr wrap="none" rtlCol="0">
            <a:spAutoFit/>
          </a:bodyPr>
          <a:lstStyle/>
          <a:p>
            <a:r>
              <a:rPr lang="es-CL" dirty="0"/>
              <a:t>RN - lactante</a:t>
            </a:r>
          </a:p>
        </p:txBody>
      </p:sp>
      <p:sp>
        <p:nvSpPr>
          <p:cNvPr id="4" name="CuadroTexto 3">
            <a:extLst>
              <a:ext uri="{FF2B5EF4-FFF2-40B4-BE49-F238E27FC236}">
                <a16:creationId xmlns:a16="http://schemas.microsoft.com/office/drawing/2014/main" id="{93E32B63-3537-A443-9FB5-CD7C0E9E2335}"/>
              </a:ext>
            </a:extLst>
          </p:cNvPr>
          <p:cNvSpPr txBox="1"/>
          <p:nvPr/>
        </p:nvSpPr>
        <p:spPr>
          <a:xfrm>
            <a:off x="633316" y="1450199"/>
            <a:ext cx="3148619" cy="1200329"/>
          </a:xfrm>
          <a:prstGeom prst="rect">
            <a:avLst/>
          </a:prstGeom>
          <a:noFill/>
        </p:spPr>
        <p:txBody>
          <a:bodyPr wrap="square" rtlCol="0">
            <a:spAutoFit/>
          </a:bodyPr>
          <a:lstStyle/>
          <a:p>
            <a:r>
              <a:rPr lang="es-CL" dirty="0"/>
              <a:t>Gran hipotonía, escasos movimientos espontáneos</a:t>
            </a:r>
          </a:p>
          <a:p>
            <a:r>
              <a:rPr lang="es-CL" dirty="0"/>
              <a:t>Alteración succión-deglución</a:t>
            </a:r>
          </a:p>
          <a:p>
            <a:r>
              <a:rPr lang="es-CL" dirty="0"/>
              <a:t>Mal incremento ponderal</a:t>
            </a:r>
          </a:p>
        </p:txBody>
      </p:sp>
      <p:sp>
        <p:nvSpPr>
          <p:cNvPr id="10" name="CuadroTexto 9">
            <a:extLst>
              <a:ext uri="{FF2B5EF4-FFF2-40B4-BE49-F238E27FC236}">
                <a16:creationId xmlns:a16="http://schemas.microsoft.com/office/drawing/2014/main" id="{E9AA8040-63E4-C549-BDF4-43AB296EAA82}"/>
              </a:ext>
            </a:extLst>
          </p:cNvPr>
          <p:cNvSpPr txBox="1"/>
          <p:nvPr/>
        </p:nvSpPr>
        <p:spPr>
          <a:xfrm>
            <a:off x="5362066" y="1626465"/>
            <a:ext cx="3148619" cy="923330"/>
          </a:xfrm>
          <a:prstGeom prst="rect">
            <a:avLst/>
          </a:prstGeom>
          <a:noFill/>
        </p:spPr>
        <p:txBody>
          <a:bodyPr wrap="none" rtlCol="0">
            <a:spAutoFit/>
          </a:bodyPr>
          <a:lstStyle/>
          <a:p>
            <a:r>
              <a:rPr lang="es-CL" dirty="0"/>
              <a:t>Hiperfagia</a:t>
            </a:r>
          </a:p>
          <a:p>
            <a:r>
              <a:rPr lang="es-CL" dirty="0"/>
              <a:t>Obesidad mórbida</a:t>
            </a:r>
          </a:p>
          <a:p>
            <a:r>
              <a:rPr lang="es-CL" dirty="0"/>
              <a:t>Alteraciones de conducta</a:t>
            </a:r>
          </a:p>
        </p:txBody>
      </p:sp>
      <p:sp>
        <p:nvSpPr>
          <p:cNvPr id="11" name="CuadroTexto 10">
            <a:extLst>
              <a:ext uri="{FF2B5EF4-FFF2-40B4-BE49-F238E27FC236}">
                <a16:creationId xmlns:a16="http://schemas.microsoft.com/office/drawing/2014/main" id="{108A58F2-CF3B-F14F-AADA-D8E40C1E6D6A}"/>
              </a:ext>
            </a:extLst>
          </p:cNvPr>
          <p:cNvSpPr txBox="1"/>
          <p:nvPr/>
        </p:nvSpPr>
        <p:spPr>
          <a:xfrm>
            <a:off x="3687964" y="3016840"/>
            <a:ext cx="2813591" cy="369332"/>
          </a:xfrm>
          <a:prstGeom prst="rect">
            <a:avLst/>
          </a:prstGeom>
          <a:noFill/>
        </p:spPr>
        <p:txBody>
          <a:bodyPr wrap="none" rtlCol="0">
            <a:spAutoFit/>
          </a:bodyPr>
          <a:lstStyle/>
          <a:p>
            <a:r>
              <a:rPr lang="es-CL" dirty="0"/>
              <a:t>Preescolar en adelante</a:t>
            </a:r>
          </a:p>
        </p:txBody>
      </p:sp>
      <p:sp>
        <p:nvSpPr>
          <p:cNvPr id="13" name="etiologías de hipotonía central">
            <a:extLst>
              <a:ext uri="{FF2B5EF4-FFF2-40B4-BE49-F238E27FC236}">
                <a16:creationId xmlns:a16="http://schemas.microsoft.com/office/drawing/2014/main" id="{C1623DFB-F200-4D9E-8F68-ECF7B9C97596}"/>
              </a:ext>
            </a:extLst>
          </p:cNvPr>
          <p:cNvSpPr txBox="1">
            <a:spLocks/>
          </p:cNvSpPr>
          <p:nvPr/>
        </p:nvSpPr>
        <p:spPr>
          <a:xfrm>
            <a:off x="539552" y="37670"/>
            <a:ext cx="8496944" cy="910682"/>
          </a:xfrm>
          <a:prstGeom prst="rect">
            <a:avLst/>
          </a:prstGeom>
        </p:spPr>
        <p:txBody>
          <a:bodyPr vert="horz" anchor="b" anchorCtr="0">
            <a:normAutofit/>
          </a:bodyPr>
          <a:lstStyle>
            <a:lvl1pPr algn="l" defTabSz="406657" rtl="0" eaLnBrk="1" latinLnBrk="0" hangingPunct="1">
              <a:spcBef>
                <a:spcPct val="0"/>
              </a:spcBef>
              <a:buNone/>
              <a:defRPr kumimoji="0" sz="3564" kern="1200">
                <a:solidFill>
                  <a:schemeClr val="tx2"/>
                </a:solidFill>
                <a:latin typeface="+mj-lt"/>
                <a:ea typeface="+mj-ea"/>
                <a:cs typeface="+mj-cs"/>
              </a:defRPr>
            </a:lvl1pPr>
          </a:lstStyle>
          <a:p>
            <a:r>
              <a:rPr lang="es-MX" sz="3000" dirty="0"/>
              <a:t>Algunas etiologías de hipotonía central</a:t>
            </a:r>
          </a:p>
        </p:txBody>
      </p:sp>
    </p:spTree>
    <p:extLst>
      <p:ext uri="{BB962C8B-B14F-4D97-AF65-F5344CB8AC3E}">
        <p14:creationId xmlns:p14="http://schemas.microsoft.com/office/powerpoint/2010/main" val="759387973"/>
      </p:ext>
    </p:extLst>
  </p:cSld>
  <p:clrMapOvr>
    <a:masterClrMapping/>
  </p:clrMapOvr>
  <p:transition spd="med" advTm="64396"/>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potonía de origen central">
            <a:extLst>
              <a:ext uri="{FF2B5EF4-FFF2-40B4-BE49-F238E27FC236}">
                <a16:creationId xmlns:a16="http://schemas.microsoft.com/office/drawing/2014/main" id="{67F5FFF6-8942-DB45-A043-1C9EEF0692B9}"/>
              </a:ext>
            </a:extLst>
          </p:cNvPr>
          <p:cNvSpPr txBox="1">
            <a:spLocks/>
          </p:cNvSpPr>
          <p:nvPr/>
        </p:nvSpPr>
        <p:spPr>
          <a:xfrm>
            <a:off x="401835" y="1196752"/>
            <a:ext cx="8340330" cy="228760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lnSpc>
                <a:spcPct val="80000"/>
              </a:lnSpc>
              <a:spcBef>
                <a:spcPts val="0"/>
              </a:spcBef>
              <a:buNone/>
              <a:defRPr lang="en-US" sz="8400" kern="1200" cap="none" spc="0" baseline="0">
                <a:solidFill>
                  <a:srgbClr val="5C5C5C"/>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CL" sz="5400" dirty="0"/>
              <a:t>Hipotonía de origen periférico</a:t>
            </a:r>
          </a:p>
        </p:txBody>
      </p:sp>
      <p:pic>
        <p:nvPicPr>
          <p:cNvPr id="5" name="debilidad2.jpeg" descr="debilidad2.jpeg">
            <a:extLst>
              <a:ext uri="{FF2B5EF4-FFF2-40B4-BE49-F238E27FC236}">
                <a16:creationId xmlns:a16="http://schemas.microsoft.com/office/drawing/2014/main" id="{0387ABF0-7DEC-423A-AE56-7A8FF930718E}"/>
              </a:ext>
            </a:extLst>
          </p:cNvPr>
          <p:cNvPicPr>
            <a:picLocks noChangeAspect="1"/>
          </p:cNvPicPr>
          <p:nvPr/>
        </p:nvPicPr>
        <p:blipFill>
          <a:blip r:embed="rId2"/>
          <a:stretch>
            <a:fillRect/>
          </a:stretch>
        </p:blipFill>
        <p:spPr>
          <a:xfrm>
            <a:off x="3131840" y="3645024"/>
            <a:ext cx="3096344" cy="2464152"/>
          </a:xfrm>
          <a:prstGeom prst="rect">
            <a:avLst/>
          </a:prstGeom>
          <a:ln w="3175">
            <a:noFill/>
          </a:ln>
        </p:spPr>
      </p:pic>
    </p:spTree>
  </p:cSld>
  <p:clrMapOvr>
    <a:masterClrMapping/>
  </p:clrMapOvr>
  <p:transition spd="med" advTm="1064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Línea"/>
          <p:cNvSpPr>
            <a:spLocks noGrp="1"/>
          </p:cNvSpPr>
          <p:nvPr>
            <p:ph type="body" idx="1"/>
          </p:nvPr>
        </p:nvSpPr>
        <p:spPr>
          <a:prstGeom prst="line">
            <a:avLst/>
          </a:prstGeom>
        </p:spPr>
        <p:txBody>
          <a:bodyPr>
            <a:normAutofit fontScale="25000" lnSpcReduction="20000"/>
          </a:bodyPr>
          <a:lstStyle/>
          <a:p>
            <a:pPr marL="0" indent="0" defTabSz="321468">
              <a:spcBef>
                <a:spcPts val="0"/>
              </a:spcBef>
              <a:buSzTx/>
              <a:buFontTx/>
              <a:buNone/>
              <a:defRPr sz="800">
                <a:solidFill>
                  <a:srgbClr val="000000"/>
                </a:solidFill>
                <a:latin typeface="Helvetica"/>
                <a:ea typeface="Helvetica"/>
                <a:cs typeface="Helvetica"/>
                <a:sym typeface="Helvetica"/>
              </a:defRPr>
            </a:pPr>
            <a:endParaRPr/>
          </a:p>
        </p:txBody>
      </p:sp>
      <p:pic>
        <p:nvPicPr>
          <p:cNvPr id="303" name="B170AEBE-7B87-435D-A16F-424232E5EED7-L0-001.jpeg" descr="B170AEBE-7B87-435D-A16F-424232E5EED7-L0-001.jpeg"/>
          <p:cNvPicPr>
            <a:picLocks noChangeAspect="1"/>
          </p:cNvPicPr>
          <p:nvPr/>
        </p:nvPicPr>
        <p:blipFill>
          <a:blip r:embed="rId2"/>
          <a:stretch>
            <a:fillRect/>
          </a:stretch>
        </p:blipFill>
        <p:spPr>
          <a:xfrm>
            <a:off x="478906" y="679524"/>
            <a:ext cx="8186187" cy="5498951"/>
          </a:xfrm>
          <a:prstGeom prst="rect">
            <a:avLst/>
          </a:prstGeom>
          <a:ln w="3175">
            <a:miter lim="400000"/>
          </a:ln>
        </p:spPr>
      </p:pic>
    </p:spTree>
  </p:cSld>
  <p:clrMapOvr>
    <a:masterClrMapping/>
  </p:clrMapOvr>
  <p:transition spd="med" advTm="8263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E30000C5-A5F5-4876-9C08-6E3F55F8C129-L0-001.jpeg" descr="E30000C5-A5F5-4876-9C08-6E3F55F8C129-L0-001.jpeg"/>
          <p:cNvPicPr>
            <a:picLocks noChangeAspect="1"/>
          </p:cNvPicPr>
          <p:nvPr/>
        </p:nvPicPr>
        <p:blipFill>
          <a:blip r:embed="rId2"/>
          <a:stretch>
            <a:fillRect/>
          </a:stretch>
        </p:blipFill>
        <p:spPr>
          <a:xfrm>
            <a:off x="375399" y="1590166"/>
            <a:ext cx="8393202" cy="3677667"/>
          </a:xfrm>
          <a:prstGeom prst="rect">
            <a:avLst/>
          </a:prstGeom>
          <a:ln w="3175">
            <a:miter lim="400000"/>
          </a:ln>
        </p:spPr>
      </p:pic>
    </p:spTree>
  </p:cSld>
  <p:clrMapOvr>
    <a:masterClrMapping/>
  </p:clrMapOvr>
  <p:transition spd="med" advTm="62814"/>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168E60E-8470-8547-8380-2B6528F0B957}"/>
              </a:ext>
            </a:extLst>
          </p:cNvPr>
          <p:cNvSpPr>
            <a:spLocks noGrp="1"/>
          </p:cNvSpPr>
          <p:nvPr>
            <p:ph type="title"/>
          </p:nvPr>
        </p:nvSpPr>
        <p:spPr>
          <a:xfrm>
            <a:off x="395536" y="0"/>
            <a:ext cx="5760640" cy="1124744"/>
          </a:xfrm>
        </p:spPr>
        <p:txBody>
          <a:bodyPr>
            <a:normAutofit/>
          </a:bodyPr>
          <a:lstStyle/>
          <a:p>
            <a:r>
              <a:rPr lang="es-CL" dirty="0"/>
              <a:t>Signos de hipotonía periférica</a:t>
            </a:r>
          </a:p>
        </p:txBody>
      </p:sp>
      <p:sp>
        <p:nvSpPr>
          <p:cNvPr id="5" name="Marcador de texto 4">
            <a:extLst>
              <a:ext uri="{FF2B5EF4-FFF2-40B4-BE49-F238E27FC236}">
                <a16:creationId xmlns:a16="http://schemas.microsoft.com/office/drawing/2014/main" id="{F51A2AEC-CA4F-1D43-838E-312047B84CC9}"/>
              </a:ext>
            </a:extLst>
          </p:cNvPr>
          <p:cNvSpPr>
            <a:spLocks noGrp="1"/>
          </p:cNvSpPr>
          <p:nvPr>
            <p:ph type="body" idx="1"/>
          </p:nvPr>
        </p:nvSpPr>
        <p:spPr>
          <a:xfrm>
            <a:off x="431359" y="1412776"/>
            <a:ext cx="4976949" cy="4814118"/>
          </a:xfrm>
        </p:spPr>
        <p:txBody>
          <a:bodyPr>
            <a:normAutofit fontScale="92500" lnSpcReduction="10000"/>
          </a:bodyPr>
          <a:lstStyle/>
          <a:p>
            <a:r>
              <a:rPr lang="es-CL" dirty="0"/>
              <a:t>Antecedentes prenatales:</a:t>
            </a:r>
          </a:p>
          <a:p>
            <a:pPr lvl="1"/>
            <a:r>
              <a:rPr lang="es-CL" dirty="0"/>
              <a:t>Polihidroamnios</a:t>
            </a:r>
          </a:p>
          <a:p>
            <a:pPr lvl="1"/>
            <a:r>
              <a:rPr lang="es-CL" dirty="0"/>
              <a:t>Percepción de movimientos fetales disminuída o tardía</a:t>
            </a:r>
          </a:p>
          <a:p>
            <a:pPr lvl="1"/>
            <a:r>
              <a:rPr lang="es-CL" dirty="0"/>
              <a:t>Distocia de posición</a:t>
            </a:r>
          </a:p>
          <a:p>
            <a:r>
              <a:rPr lang="es-CL" dirty="0"/>
              <a:t>Dificultad ventilatoria/Respiración diafragmática</a:t>
            </a:r>
          </a:p>
          <a:p>
            <a:r>
              <a:rPr lang="es-CL" dirty="0"/>
              <a:t>Disfunción deglutoria/Succión débil</a:t>
            </a:r>
          </a:p>
          <a:p>
            <a:r>
              <a:rPr lang="es-CL" dirty="0"/>
              <a:t>Alteraciones Ortopédicas:</a:t>
            </a:r>
          </a:p>
          <a:p>
            <a:pPr lvl="1"/>
            <a:r>
              <a:rPr lang="es-CL" dirty="0"/>
              <a:t>Artrogriposis múltiple</a:t>
            </a:r>
          </a:p>
          <a:p>
            <a:pPr lvl="1"/>
            <a:r>
              <a:rPr lang="es-CL" dirty="0"/>
              <a:t>Pie Bot</a:t>
            </a:r>
          </a:p>
          <a:p>
            <a:pPr lvl="1"/>
            <a:r>
              <a:rPr lang="es-CL" dirty="0"/>
              <a:t>Luxación congénita de caderas</a:t>
            </a:r>
          </a:p>
          <a:p>
            <a:pPr lvl="1"/>
            <a:r>
              <a:rPr lang="es-CL" dirty="0"/>
              <a:t>Escoliosis congénita</a:t>
            </a:r>
          </a:p>
          <a:p>
            <a:endParaRPr lang="es-CL" dirty="0"/>
          </a:p>
          <a:p>
            <a:endParaRPr lang="es-CL" dirty="0"/>
          </a:p>
          <a:p>
            <a:endParaRPr lang="es-CL" dirty="0"/>
          </a:p>
          <a:p>
            <a:endParaRPr lang="es-CL" dirty="0"/>
          </a:p>
        </p:txBody>
      </p:sp>
      <p:pic>
        <p:nvPicPr>
          <p:cNvPr id="9" name="Kyle%20aged%204mts2.jpeg" descr="Kyle%20aged%204mts2.jpeg">
            <a:extLst>
              <a:ext uri="{FF2B5EF4-FFF2-40B4-BE49-F238E27FC236}">
                <a16:creationId xmlns:a16="http://schemas.microsoft.com/office/drawing/2014/main" id="{488F8D5B-C43A-2B4B-9631-B25FBF1B891F}"/>
              </a:ext>
            </a:extLst>
          </p:cNvPr>
          <p:cNvPicPr>
            <a:picLocks noChangeAspect="1"/>
          </p:cNvPicPr>
          <p:nvPr/>
        </p:nvPicPr>
        <p:blipFill>
          <a:blip r:embed="rId2"/>
          <a:stretch>
            <a:fillRect/>
          </a:stretch>
        </p:blipFill>
        <p:spPr>
          <a:xfrm>
            <a:off x="5807033" y="172194"/>
            <a:ext cx="3114675" cy="4002139"/>
          </a:xfrm>
          <a:prstGeom prst="rect">
            <a:avLst/>
          </a:prstGeom>
          <a:ln w="3175">
            <a:noFill/>
          </a:ln>
        </p:spPr>
      </p:pic>
      <p:pic>
        <p:nvPicPr>
          <p:cNvPr id="11" name="10166.jpeg" descr="10166.jpeg">
            <a:extLst>
              <a:ext uri="{FF2B5EF4-FFF2-40B4-BE49-F238E27FC236}">
                <a16:creationId xmlns:a16="http://schemas.microsoft.com/office/drawing/2014/main" id="{6BC1B233-7924-6849-A478-BDAFD1D3D7C4}"/>
              </a:ext>
            </a:extLst>
          </p:cNvPr>
          <p:cNvPicPr>
            <a:picLocks noChangeAspect="1"/>
          </p:cNvPicPr>
          <p:nvPr/>
        </p:nvPicPr>
        <p:blipFill>
          <a:blip r:embed="rId3"/>
          <a:stretch>
            <a:fillRect/>
          </a:stretch>
        </p:blipFill>
        <p:spPr>
          <a:xfrm>
            <a:off x="5807034" y="3971109"/>
            <a:ext cx="3114675" cy="2714697"/>
          </a:xfrm>
          <a:prstGeom prst="rect">
            <a:avLst/>
          </a:prstGeom>
          <a:ln w="3175">
            <a:noFill/>
          </a:ln>
        </p:spPr>
      </p:pic>
    </p:spTree>
    <p:extLst>
      <p:ext uri="{BB962C8B-B14F-4D97-AF65-F5344CB8AC3E}">
        <p14:creationId xmlns:p14="http://schemas.microsoft.com/office/powerpoint/2010/main" val="997055360"/>
      </p:ext>
    </p:extLst>
  </p:cSld>
  <p:clrMapOvr>
    <a:masterClrMapping/>
  </p:clrMapOvr>
  <p:transition spd="med" advTm="38283"/>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F51A2AEC-CA4F-1D43-838E-312047B84CC9}"/>
              </a:ext>
            </a:extLst>
          </p:cNvPr>
          <p:cNvSpPr>
            <a:spLocks noGrp="1"/>
          </p:cNvSpPr>
          <p:nvPr>
            <p:ph type="body" idx="1"/>
          </p:nvPr>
        </p:nvSpPr>
        <p:spPr>
          <a:xfrm>
            <a:off x="395536" y="1340768"/>
            <a:ext cx="4976949" cy="4814118"/>
          </a:xfrm>
        </p:spPr>
        <p:txBody>
          <a:bodyPr>
            <a:normAutofit fontScale="92500" lnSpcReduction="20000"/>
          </a:bodyPr>
          <a:lstStyle/>
          <a:p>
            <a:r>
              <a:rPr lang="es-CL" dirty="0"/>
              <a:t>En general ausencia de dismorfias</a:t>
            </a:r>
          </a:p>
          <a:p>
            <a:r>
              <a:rPr lang="es-CL" dirty="0"/>
              <a:t>Hipotonía que no mejora con la estimulación</a:t>
            </a:r>
          </a:p>
          <a:p>
            <a:r>
              <a:rPr lang="es-CL" dirty="0"/>
              <a:t>Debilidad:</a:t>
            </a:r>
          </a:p>
          <a:p>
            <a:pPr lvl="1"/>
            <a:r>
              <a:rPr lang="es-CL" dirty="0"/>
              <a:t>Disminución de prensión plantar o palmar</a:t>
            </a:r>
          </a:p>
          <a:p>
            <a:pPr lvl="1"/>
            <a:r>
              <a:rPr lang="es-CL" dirty="0"/>
              <a:t>No vence gravedad</a:t>
            </a:r>
          </a:p>
          <a:p>
            <a:pPr lvl="1"/>
            <a:r>
              <a:rPr lang="es-CL" dirty="0"/>
              <a:t>No levanta la cabeza </a:t>
            </a:r>
          </a:p>
          <a:p>
            <a:r>
              <a:rPr lang="es-CL" dirty="0"/>
              <a:t>Hipotrofia – atrofia muscular</a:t>
            </a:r>
          </a:p>
          <a:p>
            <a:r>
              <a:rPr lang="es-CL" dirty="0"/>
              <a:t>ROT disminuidos o ausentes</a:t>
            </a:r>
          </a:p>
          <a:p>
            <a:r>
              <a:rPr lang="es-CL" dirty="0"/>
              <a:t>Fasciculaciones</a:t>
            </a:r>
          </a:p>
          <a:p>
            <a:r>
              <a:rPr lang="es-CL" dirty="0"/>
              <a:t>Oftalmoplejia externa (III – IV – VI)</a:t>
            </a:r>
          </a:p>
          <a:p>
            <a:r>
              <a:rPr lang="es-CL" dirty="0"/>
              <a:t>Debilidad de musculos faciales (VII) y bulbares (IX – X)</a:t>
            </a:r>
          </a:p>
          <a:p>
            <a:endParaRPr lang="es-CL" dirty="0"/>
          </a:p>
          <a:p>
            <a:endParaRPr lang="es-CL" dirty="0"/>
          </a:p>
        </p:txBody>
      </p:sp>
      <p:pic>
        <p:nvPicPr>
          <p:cNvPr id="2" name="Imagen 1">
            <a:extLst>
              <a:ext uri="{FF2B5EF4-FFF2-40B4-BE49-F238E27FC236}">
                <a16:creationId xmlns:a16="http://schemas.microsoft.com/office/drawing/2014/main" id="{39BD8B74-DC11-3E44-A80F-EF1E3908EEFD}"/>
              </a:ext>
            </a:extLst>
          </p:cNvPr>
          <p:cNvPicPr>
            <a:picLocks noChangeAspect="1"/>
          </p:cNvPicPr>
          <p:nvPr/>
        </p:nvPicPr>
        <p:blipFill rotWithShape="1">
          <a:blip r:embed="rId2"/>
          <a:srcRect l="19968" t="21160" r="20612" b="3226"/>
          <a:stretch/>
        </p:blipFill>
        <p:spPr>
          <a:xfrm>
            <a:off x="5545775" y="1764812"/>
            <a:ext cx="3415119" cy="3000710"/>
          </a:xfrm>
          <a:prstGeom prst="rect">
            <a:avLst/>
          </a:prstGeom>
        </p:spPr>
      </p:pic>
      <p:pic>
        <p:nvPicPr>
          <p:cNvPr id="3" name="Imagen 2">
            <a:extLst>
              <a:ext uri="{FF2B5EF4-FFF2-40B4-BE49-F238E27FC236}">
                <a16:creationId xmlns:a16="http://schemas.microsoft.com/office/drawing/2014/main" id="{0E3E5B01-F0F0-5C41-BC6F-47934CBA0CB1}"/>
              </a:ext>
            </a:extLst>
          </p:cNvPr>
          <p:cNvPicPr>
            <a:picLocks noChangeAspect="1"/>
          </p:cNvPicPr>
          <p:nvPr/>
        </p:nvPicPr>
        <p:blipFill rotWithShape="1">
          <a:blip r:embed="rId3"/>
          <a:srcRect l="2774" t="4791" r="3973" b="4791"/>
          <a:stretch/>
        </p:blipFill>
        <p:spPr>
          <a:xfrm>
            <a:off x="5545775" y="172194"/>
            <a:ext cx="3415119" cy="1906916"/>
          </a:xfrm>
          <a:prstGeom prst="rect">
            <a:avLst/>
          </a:prstGeom>
        </p:spPr>
      </p:pic>
      <p:pic>
        <p:nvPicPr>
          <p:cNvPr id="6" name="PATOLVISIONBINOC04.jpeg" descr="PATOLVISIONBINOC04.jpeg">
            <a:extLst>
              <a:ext uri="{FF2B5EF4-FFF2-40B4-BE49-F238E27FC236}">
                <a16:creationId xmlns:a16="http://schemas.microsoft.com/office/drawing/2014/main" id="{30BE8A12-CD0D-3749-83CD-297D9E6BB366}"/>
              </a:ext>
            </a:extLst>
          </p:cNvPr>
          <p:cNvPicPr>
            <a:picLocks noChangeAspect="1"/>
          </p:cNvPicPr>
          <p:nvPr/>
        </p:nvPicPr>
        <p:blipFill>
          <a:blip r:embed="rId4"/>
          <a:stretch>
            <a:fillRect/>
          </a:stretch>
        </p:blipFill>
        <p:spPr>
          <a:xfrm>
            <a:off x="5545777" y="4278747"/>
            <a:ext cx="3415120" cy="2294224"/>
          </a:xfrm>
          <a:prstGeom prst="rect">
            <a:avLst/>
          </a:prstGeom>
          <a:ln w="3175">
            <a:noFill/>
          </a:ln>
        </p:spPr>
      </p:pic>
      <p:sp>
        <p:nvSpPr>
          <p:cNvPr id="10" name="Título 3">
            <a:extLst>
              <a:ext uri="{FF2B5EF4-FFF2-40B4-BE49-F238E27FC236}">
                <a16:creationId xmlns:a16="http://schemas.microsoft.com/office/drawing/2014/main" id="{783F134A-6BB1-4CF3-98EE-2C282715C62E}"/>
              </a:ext>
            </a:extLst>
          </p:cNvPr>
          <p:cNvSpPr txBox="1">
            <a:spLocks/>
          </p:cNvSpPr>
          <p:nvPr/>
        </p:nvSpPr>
        <p:spPr>
          <a:xfrm>
            <a:off x="395536" y="0"/>
            <a:ext cx="5760640" cy="1124744"/>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s-CL"/>
              <a:t>Signos de hipotonía periférica</a:t>
            </a:r>
            <a:endParaRPr lang="es-CL" dirty="0"/>
          </a:p>
        </p:txBody>
      </p:sp>
    </p:spTree>
    <p:extLst>
      <p:ext uri="{BB962C8B-B14F-4D97-AF65-F5344CB8AC3E}">
        <p14:creationId xmlns:p14="http://schemas.microsoft.com/office/powerpoint/2010/main" val="1078164512"/>
      </p:ext>
    </p:extLst>
  </p:cSld>
  <p:clrMapOvr>
    <a:masterClrMapping/>
  </p:clrMapOvr>
  <p:transition spd="med" advTm="51054"/>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Introducción"/>
          <p:cNvSpPr txBox="1">
            <a:spLocks noGrp="1"/>
          </p:cNvSpPr>
          <p:nvPr>
            <p:ph type="title"/>
          </p:nvPr>
        </p:nvSpPr>
        <p:spPr>
          <a:xfrm>
            <a:off x="730938" y="308185"/>
            <a:ext cx="7680960" cy="678037"/>
          </a:xfrm>
          <a:prstGeom prst="rect">
            <a:avLst/>
          </a:prstGeom>
        </p:spPr>
        <p:txBody>
          <a:bodyPr/>
          <a:lstStyle>
            <a:lvl1pPr defTabSz="406657">
              <a:defRPr sz="3564"/>
            </a:lvl1pPr>
          </a:lstStyle>
          <a:p>
            <a:r>
              <a:rPr dirty="0" err="1"/>
              <a:t>Introducción</a:t>
            </a:r>
            <a:endParaRPr dirty="0"/>
          </a:p>
        </p:txBody>
      </p:sp>
      <p:graphicFrame>
        <p:nvGraphicFramePr>
          <p:cNvPr id="4" name="Diagrama 3">
            <a:extLst>
              <a:ext uri="{FF2B5EF4-FFF2-40B4-BE49-F238E27FC236}">
                <a16:creationId xmlns:a16="http://schemas.microsoft.com/office/drawing/2014/main" id="{6F78DD90-FA73-974E-BB91-B58E11441251}"/>
              </a:ext>
            </a:extLst>
          </p:cNvPr>
          <p:cNvGraphicFramePr/>
          <p:nvPr>
            <p:extLst>
              <p:ext uri="{D42A27DB-BD31-4B8C-83A1-F6EECF244321}">
                <p14:modId xmlns:p14="http://schemas.microsoft.com/office/powerpoint/2010/main" val="2722837171"/>
              </p:ext>
            </p:extLst>
          </p:nvPr>
        </p:nvGraphicFramePr>
        <p:xfrm>
          <a:off x="755576" y="1349865"/>
          <a:ext cx="7680961" cy="4671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7D02BDB3-915F-409D-AB57-4CE9252781B0}"/>
              </a:ext>
            </a:extLst>
          </p:cNvPr>
          <p:cNvPicPr>
            <a:picLocks noChangeAspect="1"/>
          </p:cNvPicPr>
          <p:nvPr/>
        </p:nvPicPr>
        <p:blipFill>
          <a:blip r:embed="rId8"/>
          <a:stretch>
            <a:fillRect/>
          </a:stretch>
        </p:blipFill>
        <p:spPr>
          <a:xfrm>
            <a:off x="4211960" y="548680"/>
            <a:ext cx="4487754" cy="2523069"/>
          </a:xfrm>
          <a:prstGeom prst="rect">
            <a:avLst/>
          </a:prstGeom>
          <a:ln w="19050">
            <a:solidFill>
              <a:srgbClr val="002060"/>
            </a:solidFill>
          </a:ln>
        </p:spPr>
      </p:pic>
    </p:spTree>
    <p:extLst>
      <p:ext uri="{BB962C8B-B14F-4D97-AF65-F5344CB8AC3E}">
        <p14:creationId xmlns:p14="http://schemas.microsoft.com/office/powerpoint/2010/main" val="3154263992"/>
      </p:ext>
    </p:extLst>
  </p:cSld>
  <p:clrMapOvr>
    <a:masterClrMapping/>
  </p:clrMapOvr>
  <p:transition spd="med" advTm="435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42237C45-4FBB-4BF7-847B-57230BCAFCEC-L0-001.png" descr="42237C45-4FBB-4BF7-847B-57230BCAFCEC-L0-001.png"/>
          <p:cNvPicPr>
            <a:picLocks noChangeAspect="1"/>
          </p:cNvPicPr>
          <p:nvPr/>
        </p:nvPicPr>
        <p:blipFill rotWithShape="1">
          <a:blip r:embed="rId3"/>
          <a:srcRect l="5266" t="63018" r="5080" b="3945"/>
          <a:stretch/>
        </p:blipFill>
        <p:spPr>
          <a:xfrm>
            <a:off x="357912" y="3719905"/>
            <a:ext cx="8428175" cy="1849584"/>
          </a:xfrm>
          <a:prstGeom prst="rect">
            <a:avLst/>
          </a:prstGeom>
          <a:ln w="3175">
            <a:miter lim="400000"/>
          </a:ln>
        </p:spPr>
      </p:pic>
      <p:sp>
        <p:nvSpPr>
          <p:cNvPr id="7" name="etiologías de hipotonía central">
            <a:extLst>
              <a:ext uri="{FF2B5EF4-FFF2-40B4-BE49-F238E27FC236}">
                <a16:creationId xmlns:a16="http://schemas.microsoft.com/office/drawing/2014/main" id="{C90385CB-4328-DB41-BB82-44C79AC7781A}"/>
              </a:ext>
            </a:extLst>
          </p:cNvPr>
          <p:cNvSpPr txBox="1">
            <a:spLocks/>
          </p:cNvSpPr>
          <p:nvPr/>
        </p:nvSpPr>
        <p:spPr>
          <a:xfrm>
            <a:off x="731520" y="316577"/>
            <a:ext cx="7680960" cy="592143"/>
          </a:xfrm>
          <a:prstGeom prst="rect">
            <a:avLst/>
          </a:prstGeom>
        </p:spPr>
        <p:txBody>
          <a:bodyPr vert="horz" lIns="91440" tIns="45720" rIns="91440" bIns="45720" rtlCol="0" anchor="ctr">
            <a:normAutofit fontScale="77500" lnSpcReduction="20000"/>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sp>
        <p:nvSpPr>
          <p:cNvPr id="8" name="Síndrome de Down">
            <a:extLst>
              <a:ext uri="{FF2B5EF4-FFF2-40B4-BE49-F238E27FC236}">
                <a16:creationId xmlns:a16="http://schemas.microsoft.com/office/drawing/2014/main" id="{6A769F9A-29D1-484B-9723-2199BB7111E3}"/>
              </a:ext>
            </a:extLst>
          </p:cNvPr>
          <p:cNvSpPr txBox="1"/>
          <p:nvPr/>
        </p:nvSpPr>
        <p:spPr>
          <a:xfrm>
            <a:off x="731520" y="1608095"/>
            <a:ext cx="3278652"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Atrofia muscular espinal</a:t>
            </a:r>
            <a:endParaRPr dirty="0"/>
          </a:p>
        </p:txBody>
      </p:sp>
      <p:sp>
        <p:nvSpPr>
          <p:cNvPr id="9" name="Marcador de texto 4">
            <a:extLst>
              <a:ext uri="{FF2B5EF4-FFF2-40B4-BE49-F238E27FC236}">
                <a16:creationId xmlns:a16="http://schemas.microsoft.com/office/drawing/2014/main" id="{96D272DC-6758-0D44-B5CF-6CE66D2B840B}"/>
              </a:ext>
            </a:extLst>
          </p:cNvPr>
          <p:cNvSpPr txBox="1">
            <a:spLocks/>
          </p:cNvSpPr>
          <p:nvPr/>
        </p:nvSpPr>
        <p:spPr>
          <a:xfrm>
            <a:off x="731520" y="2259874"/>
            <a:ext cx="7980480" cy="442593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s-CL" dirty="0"/>
              <a:t>Grupo de trastornos determinados por alteración en el gen </a:t>
            </a:r>
            <a:r>
              <a:rPr lang="es-CL" i="1" dirty="0"/>
              <a:t>SMN1</a:t>
            </a:r>
          </a:p>
          <a:p>
            <a:r>
              <a:rPr lang="es-CL" b="1" dirty="0"/>
              <a:t>Degeneración primaria de la motoneurona del asta anterior de la médula espinal y/o núcleos de tronco</a:t>
            </a:r>
          </a:p>
          <a:p>
            <a:endParaRPr lang="es-CL" dirty="0"/>
          </a:p>
          <a:p>
            <a:endParaRPr lang="es-CL" dirty="0"/>
          </a:p>
          <a:p>
            <a:endParaRPr lang="es-CL" dirty="0"/>
          </a:p>
          <a:p>
            <a:endParaRPr lang="es-CL" dirty="0"/>
          </a:p>
        </p:txBody>
      </p:sp>
      <p:sp>
        <p:nvSpPr>
          <p:cNvPr id="4" name="CuadroTexto 3">
            <a:extLst>
              <a:ext uri="{FF2B5EF4-FFF2-40B4-BE49-F238E27FC236}">
                <a16:creationId xmlns:a16="http://schemas.microsoft.com/office/drawing/2014/main" id="{C3AAABFB-E5BB-4B4F-923F-864B13E88C5B}"/>
              </a:ext>
            </a:extLst>
          </p:cNvPr>
          <p:cNvSpPr txBox="1"/>
          <p:nvPr/>
        </p:nvSpPr>
        <p:spPr>
          <a:xfrm>
            <a:off x="875211" y="5995851"/>
            <a:ext cx="2433680" cy="369332"/>
          </a:xfrm>
          <a:prstGeom prst="rect">
            <a:avLst/>
          </a:prstGeom>
          <a:noFill/>
        </p:spPr>
        <p:txBody>
          <a:bodyPr wrap="none" rtlCol="0">
            <a:spAutoFit/>
          </a:bodyPr>
          <a:lstStyle/>
          <a:p>
            <a:r>
              <a:rPr lang="es-CL" dirty="0"/>
              <a:t>Otras: AME 0, AME 4</a:t>
            </a:r>
          </a:p>
        </p:txBody>
      </p:sp>
    </p:spTree>
  </p:cSld>
  <p:clrMapOvr>
    <a:masterClrMapping/>
  </p:clrMapOvr>
  <p:transition spd="med" advTm="81786"/>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índrome de Down">
            <a:extLst>
              <a:ext uri="{FF2B5EF4-FFF2-40B4-BE49-F238E27FC236}">
                <a16:creationId xmlns:a16="http://schemas.microsoft.com/office/drawing/2014/main" id="{6A769F9A-29D1-484B-9723-2199BB7111E3}"/>
              </a:ext>
            </a:extLst>
          </p:cNvPr>
          <p:cNvSpPr txBox="1"/>
          <p:nvPr/>
        </p:nvSpPr>
        <p:spPr>
          <a:xfrm>
            <a:off x="731520" y="1581969"/>
            <a:ext cx="3278652"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Atrofia muscular espinal</a:t>
            </a:r>
            <a:endParaRPr dirty="0"/>
          </a:p>
        </p:txBody>
      </p:sp>
      <p:sp>
        <p:nvSpPr>
          <p:cNvPr id="9" name="Marcador de texto 4">
            <a:extLst>
              <a:ext uri="{FF2B5EF4-FFF2-40B4-BE49-F238E27FC236}">
                <a16:creationId xmlns:a16="http://schemas.microsoft.com/office/drawing/2014/main" id="{96D272DC-6758-0D44-B5CF-6CE66D2B840B}"/>
              </a:ext>
            </a:extLst>
          </p:cNvPr>
          <p:cNvSpPr txBox="1">
            <a:spLocks/>
          </p:cNvSpPr>
          <p:nvPr/>
        </p:nvSpPr>
        <p:spPr>
          <a:xfrm>
            <a:off x="731520" y="2259874"/>
            <a:ext cx="7980480" cy="442593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s-CL" dirty="0"/>
              <a:t>Buena conexión al medio</a:t>
            </a:r>
          </a:p>
          <a:p>
            <a:r>
              <a:rPr lang="es-CL" dirty="0"/>
              <a:t>Debilidad</a:t>
            </a:r>
          </a:p>
          <a:p>
            <a:r>
              <a:rPr lang="es-CL" dirty="0"/>
              <a:t>Hipotonía</a:t>
            </a:r>
          </a:p>
          <a:p>
            <a:r>
              <a:rPr lang="es-CL" dirty="0"/>
              <a:t>Hipo/arreflexia</a:t>
            </a:r>
          </a:p>
          <a:p>
            <a:r>
              <a:rPr lang="es-CL" dirty="0"/>
              <a:t>Fasciculaciones de la lengua</a:t>
            </a:r>
          </a:p>
          <a:p>
            <a:r>
              <a:rPr lang="es-CL" dirty="0"/>
              <a:t>Alteraciones respiratorias</a:t>
            </a:r>
          </a:p>
          <a:p>
            <a:r>
              <a:rPr lang="es-CL" dirty="0"/>
              <a:t>Trastorno de succión/deglución</a:t>
            </a:r>
          </a:p>
          <a:p>
            <a:endParaRPr lang="es-CL" dirty="0"/>
          </a:p>
          <a:p>
            <a:endParaRPr lang="es-CL" dirty="0"/>
          </a:p>
          <a:p>
            <a:endParaRPr lang="es-CL" dirty="0"/>
          </a:p>
          <a:p>
            <a:endParaRPr lang="es-CL" dirty="0"/>
          </a:p>
          <a:p>
            <a:endParaRPr lang="es-CL" dirty="0"/>
          </a:p>
          <a:p>
            <a:endParaRPr lang="es-CL" dirty="0"/>
          </a:p>
        </p:txBody>
      </p:sp>
      <p:pic>
        <p:nvPicPr>
          <p:cNvPr id="2" name="Audio 1">
            <a:hlinkClick r:id="" action="ppaction://media"/>
            <a:extLst>
              <a:ext uri="{FF2B5EF4-FFF2-40B4-BE49-F238E27FC236}">
                <a16:creationId xmlns:a16="http://schemas.microsoft.com/office/drawing/2014/main" id="{1B03E187-D44D-CA4D-98C5-EA4CBBD03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
        <p:nvSpPr>
          <p:cNvPr id="6" name="etiologías de hipotonía central">
            <a:extLst>
              <a:ext uri="{FF2B5EF4-FFF2-40B4-BE49-F238E27FC236}">
                <a16:creationId xmlns:a16="http://schemas.microsoft.com/office/drawing/2014/main" id="{1E0CF350-50D0-47C0-B3AE-FC16A3C572C3}"/>
              </a:ext>
            </a:extLst>
          </p:cNvPr>
          <p:cNvSpPr txBox="1">
            <a:spLocks/>
          </p:cNvSpPr>
          <p:nvPr/>
        </p:nvSpPr>
        <p:spPr>
          <a:xfrm>
            <a:off x="731520" y="316577"/>
            <a:ext cx="7680960" cy="592143"/>
          </a:xfrm>
          <a:prstGeom prst="rect">
            <a:avLst/>
          </a:prstGeom>
        </p:spPr>
        <p:txBody>
          <a:bodyPr vert="horz" lIns="91440" tIns="45720" rIns="91440" bIns="45720" rtlCol="0" anchor="ctr">
            <a:normAutofit fontScale="77500" lnSpcReduction="20000"/>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spTree>
    <p:extLst>
      <p:ext uri="{BB962C8B-B14F-4D97-AF65-F5344CB8AC3E}">
        <p14:creationId xmlns:p14="http://schemas.microsoft.com/office/powerpoint/2010/main" val="4157687204"/>
      </p:ext>
    </p:extLst>
  </p:cSld>
  <p:clrMapOvr>
    <a:masterClrMapping/>
  </p:clrMapOvr>
  <p:transition spd="med" advTm="53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etiologías de hipotonía periferica"/>
          <p:cNvSpPr txBox="1">
            <a:spLocks noGrp="1"/>
          </p:cNvSpPr>
          <p:nvPr>
            <p:ph type="title"/>
          </p:nvPr>
        </p:nvSpPr>
        <p:spPr>
          <a:prstGeom prst="rect">
            <a:avLst/>
          </a:prstGeom>
        </p:spPr>
        <p:txBody>
          <a:bodyPr>
            <a:normAutofit/>
          </a:bodyPr>
          <a:lstStyle>
            <a:lvl1pPr defTabSz="406657">
              <a:defRPr sz="3564"/>
            </a:lvl1pPr>
          </a:lstStyle>
          <a:p>
            <a:r>
              <a:t>etiologías de hipotonía periferica</a:t>
            </a:r>
          </a:p>
        </p:txBody>
      </p:sp>
      <p:sp>
        <p:nvSpPr>
          <p:cNvPr id="351" name="Línea"/>
          <p:cNvSpPr>
            <a:spLocks noGrp="1"/>
          </p:cNvSpPr>
          <p:nvPr>
            <p:ph type="body" idx="1"/>
          </p:nvPr>
        </p:nvSpPr>
        <p:spPr>
          <a:prstGeom prst="line">
            <a:avLst/>
          </a:prstGeom>
        </p:spPr>
        <p:txBody>
          <a:bodyPr>
            <a:normAutofit fontScale="25000" lnSpcReduction="20000"/>
          </a:bodyPr>
          <a:lstStyle/>
          <a:p>
            <a:pPr marL="0" indent="0" defTabSz="321468">
              <a:spcBef>
                <a:spcPts val="0"/>
              </a:spcBef>
              <a:buSzTx/>
              <a:buFontTx/>
              <a:buNone/>
              <a:defRPr sz="800">
                <a:solidFill>
                  <a:srgbClr val="000000"/>
                </a:solidFill>
                <a:latin typeface="Helvetica"/>
                <a:ea typeface="Helvetica"/>
                <a:cs typeface="Helvetica"/>
                <a:sym typeface="Helvetica"/>
              </a:defRPr>
            </a:pPr>
            <a:endParaRPr/>
          </a:p>
        </p:txBody>
      </p:sp>
      <p:pic>
        <p:nvPicPr>
          <p:cNvPr id="353" name="E888B38E-258A-4CAE-B934-5C48953B56AC-L0-001.png" descr="E888B38E-258A-4CAE-B934-5C48953B56AC-L0-001.png"/>
          <p:cNvPicPr>
            <a:picLocks noChangeAspect="1"/>
          </p:cNvPicPr>
          <p:nvPr/>
        </p:nvPicPr>
        <p:blipFill>
          <a:blip r:embed="rId3"/>
          <a:stretch>
            <a:fillRect/>
          </a:stretch>
        </p:blipFill>
        <p:spPr>
          <a:xfrm>
            <a:off x="0" y="235492"/>
            <a:ext cx="9144000" cy="6387016"/>
          </a:xfrm>
          <a:prstGeom prst="rect">
            <a:avLst/>
          </a:prstGeom>
          <a:ln w="3175">
            <a:miter lim="400000"/>
          </a:ln>
        </p:spPr>
      </p:pic>
    </p:spTree>
  </p:cSld>
  <p:clrMapOvr>
    <a:masterClrMapping/>
  </p:clrMapOvr>
  <p:transition spd="med" advTm="36474"/>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índrome de Down">
            <a:extLst>
              <a:ext uri="{FF2B5EF4-FFF2-40B4-BE49-F238E27FC236}">
                <a16:creationId xmlns:a16="http://schemas.microsoft.com/office/drawing/2014/main" id="{171F8A9D-8734-4E4C-8572-7B4BF52B1A44}"/>
              </a:ext>
            </a:extLst>
          </p:cNvPr>
          <p:cNvSpPr txBox="1"/>
          <p:nvPr/>
        </p:nvSpPr>
        <p:spPr>
          <a:xfrm>
            <a:off x="731520" y="1340768"/>
            <a:ext cx="4020459"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Distrofia </a:t>
            </a:r>
            <a:r>
              <a:rPr lang="es-ES" dirty="0" err="1"/>
              <a:t>miotónica</a:t>
            </a:r>
            <a:r>
              <a:rPr lang="es-ES" dirty="0"/>
              <a:t> de </a:t>
            </a:r>
            <a:r>
              <a:rPr lang="es-ES" dirty="0" err="1"/>
              <a:t>Steinert</a:t>
            </a:r>
            <a:endParaRPr dirty="0"/>
          </a:p>
        </p:txBody>
      </p:sp>
      <p:sp>
        <p:nvSpPr>
          <p:cNvPr id="10" name="Marcador de texto 4">
            <a:extLst>
              <a:ext uri="{FF2B5EF4-FFF2-40B4-BE49-F238E27FC236}">
                <a16:creationId xmlns:a16="http://schemas.microsoft.com/office/drawing/2014/main" id="{C6E72B41-6197-944B-9988-1F797132802C}"/>
              </a:ext>
            </a:extLst>
          </p:cNvPr>
          <p:cNvSpPr txBox="1">
            <a:spLocks/>
          </p:cNvSpPr>
          <p:nvPr/>
        </p:nvSpPr>
        <p:spPr>
          <a:xfrm>
            <a:off x="685245" y="1844824"/>
            <a:ext cx="7980480" cy="442593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s-CL" dirty="0"/>
              <a:t>Enfermedad muscular con compromiso multisistémico</a:t>
            </a:r>
          </a:p>
          <a:p>
            <a:r>
              <a:rPr lang="es-CL" dirty="0"/>
              <a:t>Herencia AD con expansión de tripletes</a:t>
            </a:r>
          </a:p>
          <a:p>
            <a:r>
              <a:rPr lang="es-CL" dirty="0"/>
              <a:t>Gen </a:t>
            </a:r>
            <a:r>
              <a:rPr lang="es-CL" i="1" dirty="0"/>
              <a:t>DMPK</a:t>
            </a:r>
            <a:r>
              <a:rPr lang="es-CL" dirty="0"/>
              <a:t> (cr 19)</a:t>
            </a:r>
          </a:p>
          <a:p>
            <a:r>
              <a:rPr lang="es-CL" dirty="0"/>
              <a:t>Severidad y edad de inicio dependerán del número de repticiones del triplete</a:t>
            </a:r>
          </a:p>
          <a:p>
            <a:r>
              <a:rPr lang="es-CL" dirty="0"/>
              <a:t>Fenómeno de anticipación</a:t>
            </a:r>
          </a:p>
          <a:p>
            <a:r>
              <a:rPr lang="es-CL" dirty="0"/>
              <a:t>Clínica:</a:t>
            </a:r>
          </a:p>
          <a:p>
            <a:pPr lvl="1"/>
            <a:r>
              <a:rPr lang="es-CL" b="1" dirty="0"/>
              <a:t>Hipotonía severa (si es de inicio neonatal)</a:t>
            </a:r>
          </a:p>
          <a:p>
            <a:pPr lvl="1"/>
            <a:r>
              <a:rPr lang="es-CL" dirty="0"/>
              <a:t>Diplejia facial</a:t>
            </a:r>
          </a:p>
          <a:p>
            <a:pPr lvl="1"/>
            <a:r>
              <a:rPr lang="es-CL" dirty="0"/>
              <a:t>Dificultades de succión</a:t>
            </a:r>
          </a:p>
          <a:p>
            <a:pPr lvl="1"/>
            <a:r>
              <a:rPr lang="es-CL" dirty="0"/>
              <a:t>Deformidades articulares</a:t>
            </a:r>
          </a:p>
          <a:p>
            <a:pPr lvl="1"/>
            <a:endParaRPr lang="es-CL" dirty="0"/>
          </a:p>
          <a:p>
            <a:endParaRPr lang="es-CL" dirty="0"/>
          </a:p>
          <a:p>
            <a:endParaRPr lang="es-CL" dirty="0"/>
          </a:p>
          <a:p>
            <a:endParaRPr lang="es-CL" dirty="0"/>
          </a:p>
          <a:p>
            <a:endParaRPr lang="es-CL" dirty="0"/>
          </a:p>
          <a:p>
            <a:endParaRPr lang="es-CL" dirty="0"/>
          </a:p>
        </p:txBody>
      </p:sp>
      <p:sp>
        <p:nvSpPr>
          <p:cNvPr id="7" name="etiologías de hipotonía central">
            <a:extLst>
              <a:ext uri="{FF2B5EF4-FFF2-40B4-BE49-F238E27FC236}">
                <a16:creationId xmlns:a16="http://schemas.microsoft.com/office/drawing/2014/main" id="{C7839C8E-A0DC-4362-B860-AC46F0CF35B6}"/>
              </a:ext>
            </a:extLst>
          </p:cNvPr>
          <p:cNvSpPr txBox="1">
            <a:spLocks/>
          </p:cNvSpPr>
          <p:nvPr/>
        </p:nvSpPr>
        <p:spPr>
          <a:xfrm>
            <a:off x="731520" y="316577"/>
            <a:ext cx="7680960" cy="592143"/>
          </a:xfrm>
          <a:prstGeom prst="rect">
            <a:avLst/>
          </a:prstGeom>
        </p:spPr>
        <p:txBody>
          <a:bodyPr vert="horz" lIns="91440" tIns="45720" rIns="91440" bIns="45720" rtlCol="0" anchor="ctr">
            <a:normAutofit fontScale="77500" lnSpcReduction="20000"/>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tiologías de hipotonía central">
            <a:extLst>
              <a:ext uri="{FF2B5EF4-FFF2-40B4-BE49-F238E27FC236}">
                <a16:creationId xmlns:a16="http://schemas.microsoft.com/office/drawing/2014/main" id="{645BE24A-544E-314F-B073-3735DCB6CE71}"/>
              </a:ext>
            </a:extLst>
          </p:cNvPr>
          <p:cNvSpPr txBox="1">
            <a:spLocks/>
          </p:cNvSpPr>
          <p:nvPr/>
        </p:nvSpPr>
        <p:spPr>
          <a:xfrm>
            <a:off x="731520" y="316577"/>
            <a:ext cx="7680960" cy="1371600"/>
          </a:xfrm>
          <a:prstGeom prst="rect">
            <a:avLst/>
          </a:prstGeom>
        </p:spPr>
        <p:txBody>
          <a:bodyPr vert="horz" lIns="91440" tIns="45720" rIns="91440" bIns="45720" rtlCol="0" anchor="ctr">
            <a:normAutofit/>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sp>
        <p:nvSpPr>
          <p:cNvPr id="6" name="Síndrome de Down">
            <a:extLst>
              <a:ext uri="{FF2B5EF4-FFF2-40B4-BE49-F238E27FC236}">
                <a16:creationId xmlns:a16="http://schemas.microsoft.com/office/drawing/2014/main" id="{171F8A9D-8734-4E4C-8572-7B4BF52B1A44}"/>
              </a:ext>
            </a:extLst>
          </p:cNvPr>
          <p:cNvSpPr txBox="1"/>
          <p:nvPr/>
        </p:nvSpPr>
        <p:spPr>
          <a:xfrm>
            <a:off x="731520" y="1581969"/>
            <a:ext cx="2548645"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Distrofia </a:t>
            </a:r>
            <a:r>
              <a:rPr lang="es-ES" dirty="0" err="1"/>
              <a:t>miotónica</a:t>
            </a:r>
            <a:endParaRPr dirty="0"/>
          </a:p>
        </p:txBody>
      </p:sp>
      <p:graphicFrame>
        <p:nvGraphicFramePr>
          <p:cNvPr id="7" name="Diagrama 6">
            <a:extLst>
              <a:ext uri="{FF2B5EF4-FFF2-40B4-BE49-F238E27FC236}">
                <a16:creationId xmlns:a16="http://schemas.microsoft.com/office/drawing/2014/main" id="{D31EDB3D-4B0F-534E-BF88-D61F73176889}"/>
              </a:ext>
            </a:extLst>
          </p:cNvPr>
          <p:cNvGraphicFramePr/>
          <p:nvPr>
            <p:extLst>
              <p:ext uri="{D42A27DB-BD31-4B8C-83A1-F6EECF244321}">
                <p14:modId xmlns:p14="http://schemas.microsoft.com/office/powerpoint/2010/main" val="828810219"/>
              </p:ext>
            </p:extLst>
          </p:nvPr>
        </p:nvGraphicFramePr>
        <p:xfrm>
          <a:off x="1114693" y="2233750"/>
          <a:ext cx="6914613" cy="363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E6573491-72CE-264A-BF1D-F61519D74C67}"/>
              </a:ext>
            </a:extLst>
          </p:cNvPr>
          <p:cNvSpPr txBox="1"/>
          <p:nvPr/>
        </p:nvSpPr>
        <p:spPr>
          <a:xfrm>
            <a:off x="1114692" y="5868516"/>
            <a:ext cx="6914613"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L" dirty="0"/>
              <a:t>Compromiso multisistémico</a:t>
            </a:r>
          </a:p>
        </p:txBody>
      </p:sp>
    </p:spTree>
    <p:extLst>
      <p:ext uri="{BB962C8B-B14F-4D97-AF65-F5344CB8AC3E}">
        <p14:creationId xmlns:p14="http://schemas.microsoft.com/office/powerpoint/2010/main" val="3386276660"/>
      </p:ext>
    </p:extLst>
  </p:cSld>
  <p:clrMapOvr>
    <a:masterClrMapping/>
  </p:clrMapOvr>
  <p:transition spd="med" advTm="140885"/>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49C1D1-D999-6E4E-B774-C73789B82B2C}"/>
              </a:ext>
            </a:extLst>
          </p:cNvPr>
          <p:cNvPicPr>
            <a:picLocks noChangeAspect="1"/>
          </p:cNvPicPr>
          <p:nvPr/>
        </p:nvPicPr>
        <p:blipFill rotWithShape="1">
          <a:blip r:embed="rId2"/>
          <a:srcRect l="18814" t="24812" r="21064" b="10293"/>
          <a:stretch/>
        </p:blipFill>
        <p:spPr>
          <a:xfrm>
            <a:off x="927460" y="911133"/>
            <a:ext cx="3840480" cy="3108960"/>
          </a:xfrm>
          <a:prstGeom prst="rect">
            <a:avLst/>
          </a:prstGeom>
        </p:spPr>
      </p:pic>
      <p:pic>
        <p:nvPicPr>
          <p:cNvPr id="4" name="Imagen 3">
            <a:extLst>
              <a:ext uri="{FF2B5EF4-FFF2-40B4-BE49-F238E27FC236}">
                <a16:creationId xmlns:a16="http://schemas.microsoft.com/office/drawing/2014/main" id="{BBC6AFF4-A625-2845-9F3F-B3192D5BF735}"/>
              </a:ext>
            </a:extLst>
          </p:cNvPr>
          <p:cNvPicPr>
            <a:picLocks noChangeAspect="1"/>
          </p:cNvPicPr>
          <p:nvPr/>
        </p:nvPicPr>
        <p:blipFill rotWithShape="1">
          <a:blip r:embed="rId3"/>
          <a:srcRect t="40909"/>
          <a:stretch/>
        </p:blipFill>
        <p:spPr>
          <a:xfrm>
            <a:off x="927460" y="4020093"/>
            <a:ext cx="7001694" cy="2332496"/>
          </a:xfrm>
          <a:prstGeom prst="rect">
            <a:avLst/>
          </a:prstGeom>
        </p:spPr>
      </p:pic>
      <p:pic>
        <p:nvPicPr>
          <p:cNvPr id="5" name="Imagen 4">
            <a:extLst>
              <a:ext uri="{FF2B5EF4-FFF2-40B4-BE49-F238E27FC236}">
                <a16:creationId xmlns:a16="http://schemas.microsoft.com/office/drawing/2014/main" id="{D1EFA0D2-3D09-ED43-81CF-59DF292AC15A}"/>
              </a:ext>
            </a:extLst>
          </p:cNvPr>
          <p:cNvPicPr>
            <a:picLocks noChangeAspect="1"/>
          </p:cNvPicPr>
          <p:nvPr/>
        </p:nvPicPr>
        <p:blipFill rotWithShape="1">
          <a:blip r:embed="rId4"/>
          <a:srcRect l="3139" t="2908" r="2070" b="19685"/>
          <a:stretch/>
        </p:blipFill>
        <p:spPr>
          <a:xfrm>
            <a:off x="4767940" y="911133"/>
            <a:ext cx="3161214" cy="3112899"/>
          </a:xfrm>
          <a:prstGeom prst="rect">
            <a:avLst/>
          </a:prstGeom>
        </p:spPr>
      </p:pic>
    </p:spTree>
    <p:extLst>
      <p:ext uri="{BB962C8B-B14F-4D97-AF65-F5344CB8AC3E}">
        <p14:creationId xmlns:p14="http://schemas.microsoft.com/office/powerpoint/2010/main" val="59430380"/>
      </p:ext>
    </p:extLst>
  </p:cSld>
  <p:clrMapOvr>
    <a:masterClrMapping/>
  </p:clrMapOvr>
  <mc:AlternateContent xmlns:mc="http://schemas.openxmlformats.org/markup-compatibility/2006" xmlns:p14="http://schemas.microsoft.com/office/powerpoint/2010/main">
    <mc:Choice Requires="p14">
      <p:transition spd="slow" p14:dur="2000" advTm="70030"/>
    </mc:Choice>
    <mc:Fallback xmlns="">
      <p:transition spd="slow" advTm="7003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índrome de Down">
            <a:extLst>
              <a:ext uri="{FF2B5EF4-FFF2-40B4-BE49-F238E27FC236}">
                <a16:creationId xmlns:a16="http://schemas.microsoft.com/office/drawing/2014/main" id="{069AC7CF-AD9B-C744-826B-45690FED3EB4}"/>
              </a:ext>
            </a:extLst>
          </p:cNvPr>
          <p:cNvSpPr txBox="1"/>
          <p:nvPr/>
        </p:nvSpPr>
        <p:spPr>
          <a:xfrm>
            <a:off x="611560" y="1296188"/>
            <a:ext cx="4407872"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Distrofias musculares congénitas</a:t>
            </a:r>
            <a:endParaRPr dirty="0"/>
          </a:p>
        </p:txBody>
      </p:sp>
      <p:sp>
        <p:nvSpPr>
          <p:cNvPr id="9" name="Marcador de texto 4">
            <a:extLst>
              <a:ext uri="{FF2B5EF4-FFF2-40B4-BE49-F238E27FC236}">
                <a16:creationId xmlns:a16="http://schemas.microsoft.com/office/drawing/2014/main" id="{E200FF2C-4246-8D46-BD80-C2F324FF9F5B}"/>
              </a:ext>
            </a:extLst>
          </p:cNvPr>
          <p:cNvSpPr txBox="1">
            <a:spLocks/>
          </p:cNvSpPr>
          <p:nvPr/>
        </p:nvSpPr>
        <p:spPr>
          <a:xfrm>
            <a:off x="323528" y="1772816"/>
            <a:ext cx="4056504" cy="2112152"/>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lvl="1"/>
            <a:r>
              <a:rPr lang="es-CL" sz="1500" dirty="0"/>
              <a:t>Herencia AR</a:t>
            </a:r>
          </a:p>
          <a:p>
            <a:pPr lvl="1"/>
            <a:r>
              <a:rPr lang="es-CL" sz="1500" dirty="0"/>
              <a:t>Destrucción muscular y </a:t>
            </a:r>
            <a:r>
              <a:rPr lang="es-CL" sz="1500" b="1" dirty="0"/>
              <a:t>aumento de niveles de CK</a:t>
            </a:r>
          </a:p>
          <a:p>
            <a:pPr lvl="1"/>
            <a:r>
              <a:rPr lang="es-CL" sz="1500" dirty="0"/>
              <a:t>Clínica</a:t>
            </a:r>
          </a:p>
          <a:p>
            <a:pPr lvl="2"/>
            <a:r>
              <a:rPr lang="es-CL" sz="1500" dirty="0"/>
              <a:t>Hipotonía al nacer</a:t>
            </a:r>
          </a:p>
          <a:p>
            <a:pPr lvl="2"/>
            <a:r>
              <a:rPr lang="es-CL" sz="1500" dirty="0"/>
              <a:t>Debilidad generalizada de predominio proximal</a:t>
            </a:r>
          </a:p>
          <a:p>
            <a:pPr lvl="2"/>
            <a:r>
              <a:rPr lang="es-CL" sz="1500" dirty="0"/>
              <a:t>Contracturas múltiples precoces</a:t>
            </a:r>
          </a:p>
          <a:p>
            <a:pPr lvl="2"/>
            <a:r>
              <a:rPr lang="es-CL" sz="1500" dirty="0"/>
              <a:t>Atrofia muscular</a:t>
            </a:r>
          </a:p>
          <a:p>
            <a:endParaRPr lang="es-CL" dirty="0"/>
          </a:p>
          <a:p>
            <a:endParaRPr lang="es-CL" dirty="0"/>
          </a:p>
          <a:p>
            <a:endParaRPr lang="es-CL" dirty="0"/>
          </a:p>
          <a:p>
            <a:endParaRPr lang="es-CL" dirty="0"/>
          </a:p>
          <a:p>
            <a:endParaRPr lang="es-CL" dirty="0"/>
          </a:p>
        </p:txBody>
      </p:sp>
      <p:sp>
        <p:nvSpPr>
          <p:cNvPr id="6" name="etiologías de hipotonía central">
            <a:extLst>
              <a:ext uri="{FF2B5EF4-FFF2-40B4-BE49-F238E27FC236}">
                <a16:creationId xmlns:a16="http://schemas.microsoft.com/office/drawing/2014/main" id="{762BE9C4-177A-4F98-B2AB-FAAD28F5B45E}"/>
              </a:ext>
            </a:extLst>
          </p:cNvPr>
          <p:cNvSpPr txBox="1">
            <a:spLocks/>
          </p:cNvSpPr>
          <p:nvPr/>
        </p:nvSpPr>
        <p:spPr>
          <a:xfrm>
            <a:off x="731520" y="316577"/>
            <a:ext cx="7680960" cy="592143"/>
          </a:xfrm>
          <a:prstGeom prst="rect">
            <a:avLst/>
          </a:prstGeom>
        </p:spPr>
        <p:txBody>
          <a:bodyPr vert="horz" lIns="91440" tIns="45720" rIns="91440" bIns="45720" rtlCol="0" anchor="ctr">
            <a:normAutofit fontScale="77500" lnSpcReduction="20000"/>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pic>
        <p:nvPicPr>
          <p:cNvPr id="4" name="Imagen 3">
            <a:extLst>
              <a:ext uri="{FF2B5EF4-FFF2-40B4-BE49-F238E27FC236}">
                <a16:creationId xmlns:a16="http://schemas.microsoft.com/office/drawing/2014/main" id="{6468110F-6512-421C-B159-F0404AFFB52D}"/>
              </a:ext>
            </a:extLst>
          </p:cNvPr>
          <p:cNvPicPr>
            <a:picLocks noChangeAspect="1"/>
          </p:cNvPicPr>
          <p:nvPr/>
        </p:nvPicPr>
        <p:blipFill>
          <a:blip r:embed="rId3"/>
          <a:stretch>
            <a:fillRect/>
          </a:stretch>
        </p:blipFill>
        <p:spPr>
          <a:xfrm>
            <a:off x="1909813" y="3966297"/>
            <a:ext cx="5324374" cy="2313780"/>
          </a:xfrm>
          <a:prstGeom prst="rect">
            <a:avLst/>
          </a:prstGeom>
        </p:spPr>
      </p:pic>
      <p:sp>
        <p:nvSpPr>
          <p:cNvPr id="10" name="Marcador de texto 4">
            <a:extLst>
              <a:ext uri="{FF2B5EF4-FFF2-40B4-BE49-F238E27FC236}">
                <a16:creationId xmlns:a16="http://schemas.microsoft.com/office/drawing/2014/main" id="{B4578394-E1C8-413F-8B60-2209D5362530}"/>
              </a:ext>
            </a:extLst>
          </p:cNvPr>
          <p:cNvSpPr txBox="1">
            <a:spLocks/>
          </p:cNvSpPr>
          <p:nvPr/>
        </p:nvSpPr>
        <p:spPr>
          <a:xfrm>
            <a:off x="4418112" y="1772816"/>
            <a:ext cx="4752528" cy="211215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lvl="1"/>
            <a:r>
              <a:rPr lang="es-CL" sz="1400" dirty="0"/>
              <a:t>Según el subtipo, puede haber</a:t>
            </a:r>
          </a:p>
          <a:p>
            <a:pPr lvl="2"/>
            <a:r>
              <a:rPr lang="es-CL" dirty="0"/>
              <a:t>Compromiso cerebral </a:t>
            </a:r>
            <a:r>
              <a:rPr lang="es-CL" dirty="0" err="1"/>
              <a:t>malformativo</a:t>
            </a:r>
            <a:endParaRPr lang="es-CL" dirty="0"/>
          </a:p>
          <a:p>
            <a:pPr lvl="2"/>
            <a:r>
              <a:rPr lang="es-CL" dirty="0"/>
              <a:t>Alteraciones oculares</a:t>
            </a:r>
          </a:p>
          <a:p>
            <a:pPr lvl="2"/>
            <a:r>
              <a:rPr lang="es-CL" dirty="0"/>
              <a:t>Espina rígida</a:t>
            </a:r>
          </a:p>
          <a:p>
            <a:pPr lvl="2"/>
            <a:r>
              <a:rPr lang="es-CL" dirty="0"/>
              <a:t>Hiperlaxitud</a:t>
            </a:r>
          </a:p>
          <a:p>
            <a:pPr lvl="2"/>
            <a:r>
              <a:rPr lang="es-CL" dirty="0"/>
              <a:t>Cardiopatía</a:t>
            </a:r>
          </a:p>
          <a:p>
            <a:pPr lvl="2"/>
            <a:r>
              <a:rPr lang="es-CL" dirty="0"/>
              <a:t>Otros</a:t>
            </a:r>
          </a:p>
          <a:p>
            <a:pPr lvl="1"/>
            <a:endParaRPr lang="es-CL" dirty="0"/>
          </a:p>
          <a:p>
            <a:endParaRPr lang="es-CL" dirty="0"/>
          </a:p>
          <a:p>
            <a:endParaRPr lang="es-CL" dirty="0"/>
          </a:p>
          <a:p>
            <a:endParaRPr lang="es-CL" dirty="0"/>
          </a:p>
          <a:p>
            <a:endParaRPr lang="es-CL" dirty="0"/>
          </a:p>
          <a:p>
            <a:endParaRPr lang="es-CL" dirty="0"/>
          </a:p>
        </p:txBody>
      </p:sp>
    </p:spTree>
  </p:cSld>
  <p:clrMapOvr>
    <a:masterClrMapping/>
  </p:clrMapOvr>
  <p:transition spd="med" advTm="696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índrome de Down">
            <a:extLst>
              <a:ext uri="{FF2B5EF4-FFF2-40B4-BE49-F238E27FC236}">
                <a16:creationId xmlns:a16="http://schemas.microsoft.com/office/drawing/2014/main" id="{069AC7CF-AD9B-C744-826B-45690FED3EB4}"/>
              </a:ext>
            </a:extLst>
          </p:cNvPr>
          <p:cNvSpPr txBox="1"/>
          <p:nvPr/>
        </p:nvSpPr>
        <p:spPr>
          <a:xfrm>
            <a:off x="731520" y="1581969"/>
            <a:ext cx="2939265"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Miopatías congénitas</a:t>
            </a:r>
            <a:endParaRPr dirty="0"/>
          </a:p>
        </p:txBody>
      </p:sp>
      <p:sp>
        <p:nvSpPr>
          <p:cNvPr id="9" name="Marcador de texto 4">
            <a:extLst>
              <a:ext uri="{FF2B5EF4-FFF2-40B4-BE49-F238E27FC236}">
                <a16:creationId xmlns:a16="http://schemas.microsoft.com/office/drawing/2014/main" id="{E200FF2C-4246-8D46-BD80-C2F324FF9F5B}"/>
              </a:ext>
            </a:extLst>
          </p:cNvPr>
          <p:cNvSpPr txBox="1">
            <a:spLocks/>
          </p:cNvSpPr>
          <p:nvPr/>
        </p:nvSpPr>
        <p:spPr>
          <a:xfrm>
            <a:off x="731520" y="2259874"/>
            <a:ext cx="7980480" cy="442593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lvl="1"/>
            <a:r>
              <a:rPr lang="es-CL" dirty="0"/>
              <a:t>Diversos genes que codifican proteínas musculares, con distintos patrones de herencia</a:t>
            </a:r>
          </a:p>
          <a:p>
            <a:pPr lvl="1"/>
            <a:r>
              <a:rPr lang="es-CL" dirty="0"/>
              <a:t>Determinan alteraciones estructurales en el músculo</a:t>
            </a:r>
          </a:p>
          <a:p>
            <a:pPr lvl="1"/>
            <a:r>
              <a:rPr lang="es-CL" dirty="0"/>
              <a:t>Características morfológicas específicas en la fibra muscular a la biopsia</a:t>
            </a:r>
          </a:p>
          <a:p>
            <a:pPr lvl="1"/>
            <a:r>
              <a:rPr lang="es-CL" b="1" dirty="0"/>
              <a:t>Niveles de CK generalmente normal o levemente elevado </a:t>
            </a:r>
          </a:p>
          <a:p>
            <a:pPr lvl="1"/>
            <a:endParaRPr lang="es-CL" dirty="0"/>
          </a:p>
          <a:p>
            <a:pPr lvl="1"/>
            <a:r>
              <a:rPr lang="es-CL" dirty="0"/>
              <a:t>Clínica</a:t>
            </a:r>
          </a:p>
          <a:p>
            <a:pPr lvl="2"/>
            <a:r>
              <a:rPr lang="es-CL" dirty="0"/>
              <a:t>Inicio precoz</a:t>
            </a:r>
          </a:p>
          <a:p>
            <a:pPr lvl="2"/>
            <a:r>
              <a:rPr lang="es-CL" dirty="0"/>
              <a:t>Hipotonía</a:t>
            </a:r>
          </a:p>
          <a:p>
            <a:pPr lvl="2"/>
            <a:r>
              <a:rPr lang="es-CL" dirty="0"/>
              <a:t>Debilidad generalizada</a:t>
            </a:r>
          </a:p>
          <a:p>
            <a:pPr lvl="2"/>
            <a:r>
              <a:rPr lang="es-CL" dirty="0"/>
              <a:t>Hiporreflexia</a:t>
            </a:r>
          </a:p>
          <a:p>
            <a:pPr lvl="2"/>
            <a:r>
              <a:rPr lang="es-CL" dirty="0"/>
              <a:t>Oftalmoparesia (miopatía miotubular)</a:t>
            </a:r>
          </a:p>
          <a:p>
            <a:pPr lvl="2"/>
            <a:r>
              <a:rPr lang="es-CL" dirty="0"/>
              <a:t>Debilidad facial (miopatía nemalínica)</a:t>
            </a:r>
          </a:p>
          <a:p>
            <a:pPr lvl="2"/>
            <a:r>
              <a:rPr lang="es-CL" dirty="0"/>
              <a:t>Otros</a:t>
            </a:r>
          </a:p>
          <a:p>
            <a:pPr lvl="2"/>
            <a:endParaRPr lang="es-CL" dirty="0"/>
          </a:p>
          <a:p>
            <a:endParaRPr lang="es-CL" dirty="0"/>
          </a:p>
          <a:p>
            <a:endParaRPr lang="es-CL" dirty="0"/>
          </a:p>
          <a:p>
            <a:endParaRPr lang="es-CL" dirty="0"/>
          </a:p>
          <a:p>
            <a:endParaRPr lang="es-CL" dirty="0"/>
          </a:p>
          <a:p>
            <a:endParaRPr lang="es-CL" dirty="0"/>
          </a:p>
        </p:txBody>
      </p:sp>
      <p:sp>
        <p:nvSpPr>
          <p:cNvPr id="6" name="etiologías de hipotonía central">
            <a:extLst>
              <a:ext uri="{FF2B5EF4-FFF2-40B4-BE49-F238E27FC236}">
                <a16:creationId xmlns:a16="http://schemas.microsoft.com/office/drawing/2014/main" id="{4CEBEA9D-EC64-43BE-86E6-1E8B26CB39C5}"/>
              </a:ext>
            </a:extLst>
          </p:cNvPr>
          <p:cNvSpPr txBox="1">
            <a:spLocks/>
          </p:cNvSpPr>
          <p:nvPr/>
        </p:nvSpPr>
        <p:spPr>
          <a:xfrm>
            <a:off x="731520" y="316577"/>
            <a:ext cx="7680960" cy="592143"/>
          </a:xfrm>
          <a:prstGeom prst="rect">
            <a:avLst/>
          </a:prstGeom>
        </p:spPr>
        <p:txBody>
          <a:bodyPr vert="horz" lIns="91440" tIns="45720" rIns="91440" bIns="45720" rtlCol="0" anchor="ctr">
            <a:normAutofit fontScale="77500" lnSpcReduction="20000"/>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dirty="0"/>
              <a:t>Algunas etiologías de hipotonía periférica</a:t>
            </a:r>
          </a:p>
        </p:txBody>
      </p:sp>
    </p:spTree>
    <p:extLst>
      <p:ext uri="{BB962C8B-B14F-4D97-AF65-F5344CB8AC3E}">
        <p14:creationId xmlns:p14="http://schemas.microsoft.com/office/powerpoint/2010/main" val="849915422"/>
      </p:ext>
    </p:extLst>
  </p:cSld>
  <p:clrMapOvr>
    <a:masterClrMapping/>
  </p:clrMapOvr>
  <p:transition spd="med" advTm="83087"/>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20C38E9-D270-B04E-A204-73CB3F92791D}"/>
              </a:ext>
            </a:extLst>
          </p:cNvPr>
          <p:cNvGraphicFramePr/>
          <p:nvPr>
            <p:extLst>
              <p:ext uri="{D42A27DB-BD31-4B8C-83A1-F6EECF244321}">
                <p14:modId xmlns:p14="http://schemas.microsoft.com/office/powerpoint/2010/main" val="1496820223"/>
              </p:ext>
            </p:extLst>
          </p:nvPr>
        </p:nvGraphicFramePr>
        <p:xfrm>
          <a:off x="938348" y="620123"/>
          <a:ext cx="7267303" cy="5617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8506992"/>
      </p:ext>
    </p:extLst>
  </p:cSld>
  <p:clrMapOvr>
    <a:masterClrMapping/>
  </p:clrMapOvr>
  <mc:AlternateContent xmlns:mc="http://schemas.openxmlformats.org/markup-compatibility/2006" xmlns:p14="http://schemas.microsoft.com/office/powerpoint/2010/main">
    <mc:Choice Requires="p14">
      <p:transition spd="slow" p14:dur="2000" advTm="86246"/>
    </mc:Choice>
    <mc:Fallback xmlns="">
      <p:transition spd="slow" advTm="8624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43E9F45-8792-6945-80C7-0E50A6E45B8B}"/>
              </a:ext>
            </a:extLst>
          </p:cNvPr>
          <p:cNvSpPr>
            <a:spLocks noGrp="1"/>
          </p:cNvSpPr>
          <p:nvPr>
            <p:ph type="title"/>
          </p:nvPr>
        </p:nvSpPr>
        <p:spPr>
          <a:xfrm>
            <a:off x="1115616" y="188640"/>
            <a:ext cx="8229600" cy="792088"/>
          </a:xfrm>
        </p:spPr>
        <p:txBody>
          <a:bodyPr>
            <a:normAutofit/>
          </a:bodyPr>
          <a:lstStyle/>
          <a:p>
            <a:r>
              <a:rPr lang="es-CL" dirty="0"/>
              <a:t>¿Hipotonía central o periférica?</a:t>
            </a:r>
          </a:p>
        </p:txBody>
      </p:sp>
      <p:pic>
        <p:nvPicPr>
          <p:cNvPr id="7" name="Marcador de contenido 6">
            <a:extLst>
              <a:ext uri="{FF2B5EF4-FFF2-40B4-BE49-F238E27FC236}">
                <a16:creationId xmlns:a16="http://schemas.microsoft.com/office/drawing/2014/main" id="{22365378-1766-7345-BB56-5732098F7070}"/>
              </a:ext>
            </a:extLst>
          </p:cNvPr>
          <p:cNvPicPr>
            <a:picLocks noGrp="1" noChangeAspect="1"/>
          </p:cNvPicPr>
          <p:nvPr>
            <p:ph idx="1"/>
          </p:nvPr>
        </p:nvPicPr>
        <p:blipFill>
          <a:blip r:embed="rId2"/>
          <a:stretch>
            <a:fillRect/>
          </a:stretch>
        </p:blipFill>
        <p:spPr>
          <a:xfrm>
            <a:off x="719572" y="1412776"/>
            <a:ext cx="7704856" cy="4742661"/>
          </a:xfrm>
          <a:prstGeom prst="rect">
            <a:avLst/>
          </a:prstGeom>
        </p:spPr>
      </p:pic>
    </p:spTree>
    <p:extLst>
      <p:ext uri="{BB962C8B-B14F-4D97-AF65-F5344CB8AC3E}">
        <p14:creationId xmlns:p14="http://schemas.microsoft.com/office/powerpoint/2010/main" val="188813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DCD0979-DFBE-E94F-9ED6-2677E6CD473D}"/>
              </a:ext>
            </a:extLst>
          </p:cNvPr>
          <p:cNvGraphicFramePr/>
          <p:nvPr>
            <p:extLst>
              <p:ext uri="{D42A27DB-BD31-4B8C-83A1-F6EECF244321}">
                <p14:modId xmlns:p14="http://schemas.microsoft.com/office/powerpoint/2010/main" val="3251060059"/>
              </p:ext>
            </p:extLst>
          </p:nvPr>
        </p:nvGraphicFramePr>
        <p:xfrm>
          <a:off x="1101948" y="153107"/>
          <a:ext cx="8811490" cy="5153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C4AD14F4-096B-014B-89DE-51A5F6A34A40}"/>
              </a:ext>
            </a:extLst>
          </p:cNvPr>
          <p:cNvSpPr txBox="1"/>
          <p:nvPr/>
        </p:nvSpPr>
        <p:spPr>
          <a:xfrm>
            <a:off x="899592" y="5661248"/>
            <a:ext cx="7772767" cy="584775"/>
          </a:xfrm>
          <a:prstGeom prst="rect">
            <a:avLst/>
          </a:pr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L" sz="1600" dirty="0"/>
              <a:t>En paralelo: implementar medidas de manejo general, nutrición, soporte ventilatorio y posicionales destinadas a prevenir complicaciones (contracturas, deformidades, etc.)</a:t>
            </a:r>
          </a:p>
        </p:txBody>
      </p:sp>
      <p:grpSp>
        <p:nvGrpSpPr>
          <p:cNvPr id="6" name="Grupo 5">
            <a:extLst>
              <a:ext uri="{FF2B5EF4-FFF2-40B4-BE49-F238E27FC236}">
                <a16:creationId xmlns:a16="http://schemas.microsoft.com/office/drawing/2014/main" id="{BB90A4E3-13AD-4DA7-8DD8-6C5753A37D82}"/>
              </a:ext>
            </a:extLst>
          </p:cNvPr>
          <p:cNvGrpSpPr/>
          <p:nvPr/>
        </p:nvGrpSpPr>
        <p:grpSpPr>
          <a:xfrm>
            <a:off x="166255" y="178132"/>
            <a:ext cx="3192409" cy="848490"/>
            <a:chOff x="0" y="0"/>
            <a:chExt cx="7680961" cy="1264931"/>
          </a:xfrm>
        </p:grpSpPr>
        <p:sp>
          <p:nvSpPr>
            <p:cNvPr id="7" name="Rectángulo: esquinas redondeadas 6">
              <a:extLst>
                <a:ext uri="{FF2B5EF4-FFF2-40B4-BE49-F238E27FC236}">
                  <a16:creationId xmlns:a16="http://schemas.microsoft.com/office/drawing/2014/main" id="{906B09FC-8D8F-437E-8D85-1D0282A888AD}"/>
                </a:ext>
              </a:extLst>
            </p:cNvPr>
            <p:cNvSpPr/>
            <p:nvPr/>
          </p:nvSpPr>
          <p:spPr>
            <a:xfrm>
              <a:off x="0" y="0"/>
              <a:ext cx="7680961" cy="126493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ángulo: esquinas redondeadas 4">
              <a:extLst>
                <a:ext uri="{FF2B5EF4-FFF2-40B4-BE49-F238E27FC236}">
                  <a16:creationId xmlns:a16="http://schemas.microsoft.com/office/drawing/2014/main" id="{5CC2D0D0-1715-475E-90A8-B7086E483F74}"/>
                </a:ext>
              </a:extLst>
            </p:cNvPr>
            <p:cNvSpPr txBox="1"/>
            <p:nvPr/>
          </p:nvSpPr>
          <p:spPr>
            <a:xfrm>
              <a:off x="61750" y="61749"/>
              <a:ext cx="7557463" cy="1141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L" sz="3600" kern="1200" dirty="0"/>
                <a:t>Abordaje inicial</a:t>
              </a:r>
            </a:p>
          </p:txBody>
        </p:sp>
      </p:grpSp>
      <p:grpSp>
        <p:nvGrpSpPr>
          <p:cNvPr id="9" name="Grupo 8">
            <a:extLst>
              <a:ext uri="{FF2B5EF4-FFF2-40B4-BE49-F238E27FC236}">
                <a16:creationId xmlns:a16="http://schemas.microsoft.com/office/drawing/2014/main" id="{07921574-FDCF-4BAD-AC23-08A029917E16}"/>
              </a:ext>
            </a:extLst>
          </p:cNvPr>
          <p:cNvGrpSpPr/>
          <p:nvPr/>
        </p:nvGrpSpPr>
        <p:grpSpPr>
          <a:xfrm>
            <a:off x="4572000" y="2347485"/>
            <a:ext cx="1824257" cy="765133"/>
            <a:chOff x="0" y="0"/>
            <a:chExt cx="7680961" cy="1530266"/>
          </a:xfrm>
        </p:grpSpPr>
        <p:sp>
          <p:nvSpPr>
            <p:cNvPr id="10" name="Rectángulo: esquinas redondeadas 9">
              <a:extLst>
                <a:ext uri="{FF2B5EF4-FFF2-40B4-BE49-F238E27FC236}">
                  <a16:creationId xmlns:a16="http://schemas.microsoft.com/office/drawing/2014/main" id="{688FF2AA-AC4C-490D-B2F1-5EA888AC34C6}"/>
                </a:ext>
              </a:extLst>
            </p:cNvPr>
            <p:cNvSpPr/>
            <p:nvPr/>
          </p:nvSpPr>
          <p:spPr>
            <a:xfrm>
              <a:off x="0" y="0"/>
              <a:ext cx="7680961" cy="153026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ángulo: esquinas redondeadas 4">
              <a:extLst>
                <a:ext uri="{FF2B5EF4-FFF2-40B4-BE49-F238E27FC236}">
                  <a16:creationId xmlns:a16="http://schemas.microsoft.com/office/drawing/2014/main" id="{63F7093D-84A6-4FAC-8769-BC335EB74120}"/>
                </a:ext>
              </a:extLst>
            </p:cNvPr>
            <p:cNvSpPr txBox="1"/>
            <p:nvPr/>
          </p:nvSpPr>
          <p:spPr>
            <a:xfrm>
              <a:off x="74701" y="74701"/>
              <a:ext cx="7531559" cy="13808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L" sz="2800" kern="1200" dirty="0"/>
                <a:t>Hipotonía</a:t>
              </a:r>
            </a:p>
          </p:txBody>
        </p:sp>
      </p:grpSp>
    </p:spTree>
  </p:cSld>
  <p:clrMapOvr>
    <a:masterClrMapping/>
  </p:clrMapOvr>
  <p:transition spd="med" advTm="5646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índrome de Down">
            <a:extLst>
              <a:ext uri="{FF2B5EF4-FFF2-40B4-BE49-F238E27FC236}">
                <a16:creationId xmlns:a16="http://schemas.microsoft.com/office/drawing/2014/main" id="{171F8A9D-8734-4E4C-8572-7B4BF52B1A44}"/>
              </a:ext>
            </a:extLst>
          </p:cNvPr>
          <p:cNvSpPr txBox="1"/>
          <p:nvPr/>
        </p:nvSpPr>
        <p:spPr>
          <a:xfrm>
            <a:off x="731520" y="1340768"/>
            <a:ext cx="3499097" cy="3952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2100" b="1" spc="21"/>
            </a:lvl1pPr>
          </a:lstStyle>
          <a:p>
            <a:r>
              <a:rPr lang="es-ES" dirty="0"/>
              <a:t>Sí, pero son cuadros raros. </a:t>
            </a:r>
            <a:endParaRPr dirty="0"/>
          </a:p>
        </p:txBody>
      </p:sp>
      <p:sp>
        <p:nvSpPr>
          <p:cNvPr id="10" name="Marcador de texto 4">
            <a:extLst>
              <a:ext uri="{FF2B5EF4-FFF2-40B4-BE49-F238E27FC236}">
                <a16:creationId xmlns:a16="http://schemas.microsoft.com/office/drawing/2014/main" id="{C6E72B41-6197-944B-9988-1F797132802C}"/>
              </a:ext>
            </a:extLst>
          </p:cNvPr>
          <p:cNvSpPr txBox="1">
            <a:spLocks/>
          </p:cNvSpPr>
          <p:nvPr/>
        </p:nvSpPr>
        <p:spPr>
          <a:xfrm>
            <a:off x="685245" y="1844824"/>
            <a:ext cx="6551051" cy="2376264"/>
          </a:xfrm>
          <a:prstGeom prst="rect">
            <a:avLst/>
          </a:prstGeom>
          <a:solidFill>
            <a:schemeClr val="accent4">
              <a:lumMod val="60000"/>
              <a:lumOff val="40000"/>
            </a:schemeClr>
          </a:solidFill>
        </p:spPr>
        <p:txBody>
          <a:bodyPr vert="horz" lIns="91440" tIns="45720" rIns="91440" bIns="45720" rtlCol="0">
            <a:normAutofit fontScale="92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s-CL" dirty="0" err="1"/>
              <a:t>Leucodistrofia</a:t>
            </a:r>
            <a:r>
              <a:rPr lang="es-CL" dirty="0"/>
              <a:t> metacromática</a:t>
            </a:r>
          </a:p>
          <a:p>
            <a:r>
              <a:rPr lang="es-CL" dirty="0"/>
              <a:t>Enfermedad de </a:t>
            </a:r>
            <a:r>
              <a:rPr lang="es-CL" dirty="0" err="1"/>
              <a:t>Krabbe</a:t>
            </a:r>
            <a:endParaRPr lang="es-CL" dirty="0"/>
          </a:p>
          <a:p>
            <a:r>
              <a:rPr lang="es-CL" dirty="0"/>
              <a:t>Distrofia </a:t>
            </a:r>
            <a:r>
              <a:rPr lang="es-CL" dirty="0" err="1"/>
              <a:t>neuroaxonal</a:t>
            </a:r>
            <a:endParaRPr lang="es-CL" dirty="0"/>
          </a:p>
          <a:p>
            <a:r>
              <a:rPr lang="es-CL" dirty="0"/>
              <a:t>Gangliosidosis</a:t>
            </a:r>
          </a:p>
          <a:p>
            <a:r>
              <a:rPr lang="es-CL" dirty="0"/>
              <a:t>Distrofia muscular congénita con compromiso de SNC</a:t>
            </a:r>
          </a:p>
          <a:p>
            <a:r>
              <a:rPr lang="es-CL" dirty="0"/>
              <a:t>Algunas enfermedades mitocondriales</a:t>
            </a:r>
          </a:p>
          <a:p>
            <a:r>
              <a:rPr lang="es-CL" dirty="0"/>
              <a:t>Trastornos </a:t>
            </a:r>
            <a:r>
              <a:rPr lang="es-CL" dirty="0" err="1"/>
              <a:t>hipomielinizantes</a:t>
            </a:r>
            <a:r>
              <a:rPr lang="es-CL" dirty="0"/>
              <a:t> con compromiso de SNP</a:t>
            </a:r>
          </a:p>
          <a:p>
            <a:endParaRPr lang="es-CL" dirty="0"/>
          </a:p>
          <a:p>
            <a:endParaRPr lang="es-CL" dirty="0"/>
          </a:p>
          <a:p>
            <a:endParaRPr lang="es-CL" dirty="0"/>
          </a:p>
          <a:p>
            <a:endParaRPr lang="es-CL" dirty="0"/>
          </a:p>
          <a:p>
            <a:endParaRPr lang="es-CL" dirty="0"/>
          </a:p>
        </p:txBody>
      </p:sp>
      <p:sp>
        <p:nvSpPr>
          <p:cNvPr id="7" name="etiologías de hipotonía central">
            <a:extLst>
              <a:ext uri="{FF2B5EF4-FFF2-40B4-BE49-F238E27FC236}">
                <a16:creationId xmlns:a16="http://schemas.microsoft.com/office/drawing/2014/main" id="{C7839C8E-A0DC-4362-B860-AC46F0CF35B6}"/>
              </a:ext>
            </a:extLst>
          </p:cNvPr>
          <p:cNvSpPr txBox="1">
            <a:spLocks/>
          </p:cNvSpPr>
          <p:nvPr/>
        </p:nvSpPr>
        <p:spPr>
          <a:xfrm>
            <a:off x="731520" y="316577"/>
            <a:ext cx="7680960" cy="808167"/>
          </a:xfrm>
          <a:prstGeom prst="rect">
            <a:avLst/>
          </a:prstGeom>
        </p:spPr>
        <p:txBody>
          <a:bodyPr vert="horz" lIns="91440" tIns="45720" rIns="91440" bIns="45720" rtlCol="0" anchor="ctr">
            <a:normAutofit/>
          </a:bodyPr>
          <a:lstStyle>
            <a:lvl1pPr algn="l" defTabSz="406657" rtl="0" eaLnBrk="1" latinLnBrk="0" hangingPunct="1">
              <a:lnSpc>
                <a:spcPct val="90000"/>
              </a:lnSpc>
              <a:spcBef>
                <a:spcPct val="0"/>
              </a:spcBef>
              <a:buNone/>
              <a:defRPr lang="en-US" sz="3564" kern="1200" cap="none" spc="0" baseline="0">
                <a:solidFill>
                  <a:schemeClr val="tx1">
                    <a:lumMod val="85000"/>
                    <a:lumOff val="15000"/>
                  </a:schemeClr>
                </a:solidFill>
                <a:effectLst/>
                <a:latin typeface="+mj-lt"/>
                <a:ea typeface="+mn-ea"/>
                <a:cs typeface="+mn-cs"/>
              </a:defRPr>
            </a:lvl1pPr>
          </a:lstStyle>
          <a:p>
            <a:r>
              <a:rPr lang="es-CL" sz="2500" dirty="0"/>
              <a:t>¿Puede coexistir compromiso de SNC y SNP en un paciente hipotónico?</a:t>
            </a:r>
          </a:p>
        </p:txBody>
      </p:sp>
      <p:sp>
        <p:nvSpPr>
          <p:cNvPr id="8" name="Marcador de texto 4">
            <a:extLst>
              <a:ext uri="{FF2B5EF4-FFF2-40B4-BE49-F238E27FC236}">
                <a16:creationId xmlns:a16="http://schemas.microsoft.com/office/drawing/2014/main" id="{F2E0E5FA-6592-429B-8CCA-114C1546E697}"/>
              </a:ext>
            </a:extLst>
          </p:cNvPr>
          <p:cNvSpPr txBox="1">
            <a:spLocks/>
          </p:cNvSpPr>
          <p:nvPr/>
        </p:nvSpPr>
        <p:spPr>
          <a:xfrm>
            <a:off x="685245" y="4653136"/>
            <a:ext cx="5326915" cy="1343363"/>
          </a:xfrm>
          <a:prstGeom prst="rect">
            <a:avLst/>
          </a:prstGeom>
          <a:solidFill>
            <a:srgbClr val="B6CBF6"/>
          </a:solidFill>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s-CL" dirty="0"/>
              <a:t>RN con enfermedad neuromuscular puede cursar con Encefalopatía hipóxico isquémica y presentar signos de compromiso de SNC y SNP</a:t>
            </a:r>
          </a:p>
          <a:p>
            <a:pPr lvl="1"/>
            <a:r>
              <a:rPr lang="es-CL" dirty="0"/>
              <a:t>Desafío diagnóstico</a:t>
            </a:r>
          </a:p>
        </p:txBody>
      </p:sp>
      <p:pic>
        <p:nvPicPr>
          <p:cNvPr id="5" name="Imagen 4">
            <a:extLst>
              <a:ext uri="{FF2B5EF4-FFF2-40B4-BE49-F238E27FC236}">
                <a16:creationId xmlns:a16="http://schemas.microsoft.com/office/drawing/2014/main" id="{F63FEA8A-9D06-4470-B9DB-AA1BF93842ED}"/>
              </a:ext>
            </a:extLst>
          </p:cNvPr>
          <p:cNvPicPr>
            <a:picLocks noChangeAspect="1"/>
          </p:cNvPicPr>
          <p:nvPr/>
        </p:nvPicPr>
        <p:blipFill>
          <a:blip r:embed="rId3"/>
          <a:stretch>
            <a:fillRect/>
          </a:stretch>
        </p:blipFill>
        <p:spPr>
          <a:xfrm>
            <a:off x="6156176" y="4653136"/>
            <a:ext cx="2448267" cy="1419423"/>
          </a:xfrm>
          <a:prstGeom prst="rect">
            <a:avLst/>
          </a:prstGeom>
        </p:spPr>
      </p:pic>
    </p:spTree>
    <p:extLst>
      <p:ext uri="{BB962C8B-B14F-4D97-AF65-F5344CB8AC3E}">
        <p14:creationId xmlns:p14="http://schemas.microsoft.com/office/powerpoint/2010/main" val="8450304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C6D01B-68E9-2B4E-8D43-29594BB61A85}"/>
              </a:ext>
            </a:extLst>
          </p:cNvPr>
          <p:cNvPicPr>
            <a:picLocks noChangeAspect="1"/>
          </p:cNvPicPr>
          <p:nvPr/>
        </p:nvPicPr>
        <p:blipFill>
          <a:blip r:embed="rId2"/>
          <a:stretch>
            <a:fillRect/>
          </a:stretch>
        </p:blipFill>
        <p:spPr>
          <a:xfrm>
            <a:off x="1562553" y="490156"/>
            <a:ext cx="6018893" cy="5877687"/>
          </a:xfrm>
          <a:prstGeom prst="rect">
            <a:avLst/>
          </a:prstGeom>
        </p:spPr>
      </p:pic>
    </p:spTree>
    <p:extLst>
      <p:ext uri="{BB962C8B-B14F-4D97-AF65-F5344CB8AC3E}">
        <p14:creationId xmlns:p14="http://schemas.microsoft.com/office/powerpoint/2010/main" val="1330932449"/>
      </p:ext>
    </p:extLst>
  </p:cSld>
  <p:clrMapOvr>
    <a:masterClrMapping/>
  </p:clrMapOvr>
  <mc:AlternateContent xmlns:mc="http://schemas.openxmlformats.org/markup-compatibility/2006" xmlns:p14="http://schemas.microsoft.com/office/powerpoint/2010/main">
    <mc:Choice Requires="p14">
      <p:transition spd="slow" p14:dur="2000" advTm="113614"/>
    </mc:Choice>
    <mc:Fallback xmlns="">
      <p:transition spd="slow" advTm="11361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28DFBD-CCDB-F543-8095-732F8F7F9B61}"/>
              </a:ext>
            </a:extLst>
          </p:cNvPr>
          <p:cNvPicPr>
            <a:picLocks noChangeAspect="1"/>
          </p:cNvPicPr>
          <p:nvPr/>
        </p:nvPicPr>
        <p:blipFill>
          <a:blip r:embed="rId2"/>
          <a:stretch>
            <a:fillRect/>
          </a:stretch>
        </p:blipFill>
        <p:spPr>
          <a:xfrm>
            <a:off x="539890" y="445952"/>
            <a:ext cx="8159973" cy="6090920"/>
          </a:xfrm>
          <a:prstGeom prst="rect">
            <a:avLst/>
          </a:prstGeom>
        </p:spPr>
      </p:pic>
    </p:spTree>
    <p:extLst>
      <p:ext uri="{BB962C8B-B14F-4D97-AF65-F5344CB8AC3E}">
        <p14:creationId xmlns:p14="http://schemas.microsoft.com/office/powerpoint/2010/main" val="177938928"/>
      </p:ext>
    </p:extLst>
  </p:cSld>
  <p:clrMapOvr>
    <a:masterClrMapping/>
  </p:clrMapOvr>
  <mc:AlternateContent xmlns:mc="http://schemas.openxmlformats.org/markup-compatibility/2006" xmlns:p14="http://schemas.microsoft.com/office/powerpoint/2010/main">
    <mc:Choice Requires="p14">
      <p:transition spd="slow" p14:dur="2000" advTm="33994"/>
    </mc:Choice>
    <mc:Fallback xmlns="">
      <p:transition spd="slow" advTm="3399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A6C32C45-BACF-AA48-845A-64FF814BF1E9}"/>
              </a:ext>
            </a:extLst>
          </p:cNvPr>
          <p:cNvGraphicFramePr/>
          <p:nvPr/>
        </p:nvGraphicFramePr>
        <p:xfrm>
          <a:off x="202474" y="169817"/>
          <a:ext cx="8719457" cy="6335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D7A1432-135A-0644-B942-01D95F4D542F}"/>
              </a:ext>
            </a:extLst>
          </p:cNvPr>
          <p:cNvSpPr>
            <a:spLocks noGrp="1"/>
          </p:cNvSpPr>
          <p:nvPr>
            <p:ph type="title"/>
          </p:nvPr>
        </p:nvSpPr>
        <p:spPr>
          <a:xfrm>
            <a:off x="3131840" y="2492896"/>
            <a:ext cx="3226525" cy="1371600"/>
          </a:xfrm>
        </p:spPr>
        <p:txBody>
          <a:bodyPr/>
          <a:lstStyle/>
          <a:p>
            <a:r>
              <a:rPr lang="es-CL" dirty="0"/>
              <a:t>Tratamiento</a:t>
            </a:r>
          </a:p>
        </p:txBody>
      </p:sp>
    </p:spTree>
    <p:extLst>
      <p:ext uri="{BB962C8B-B14F-4D97-AF65-F5344CB8AC3E}">
        <p14:creationId xmlns:p14="http://schemas.microsoft.com/office/powerpoint/2010/main" val="2429656814"/>
      </p:ext>
    </p:extLst>
  </p:cSld>
  <p:clrMapOvr>
    <a:masterClrMapping/>
  </p:clrMapOvr>
  <p:transition spd="med" advTm="6494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E58EF20-BDA3-40E0-953B-B5E7CA45A862}"/>
              </a:ext>
            </a:extLst>
          </p:cNvPr>
          <p:cNvSpPr>
            <a:spLocks noGrp="1"/>
          </p:cNvSpPr>
          <p:nvPr>
            <p:ph type="title"/>
          </p:nvPr>
        </p:nvSpPr>
        <p:spPr>
          <a:xfrm>
            <a:off x="489284" y="116632"/>
            <a:ext cx="8229600" cy="990600"/>
          </a:xfrm>
        </p:spPr>
        <p:txBody>
          <a:bodyPr/>
          <a:lstStyle/>
          <a:p>
            <a:r>
              <a:rPr lang="es-CL" dirty="0"/>
              <a:t>Conclusiones</a:t>
            </a:r>
          </a:p>
        </p:txBody>
      </p:sp>
      <p:sp>
        <p:nvSpPr>
          <p:cNvPr id="4" name="Marcador de texto 3">
            <a:extLst>
              <a:ext uri="{FF2B5EF4-FFF2-40B4-BE49-F238E27FC236}">
                <a16:creationId xmlns:a16="http://schemas.microsoft.com/office/drawing/2014/main" id="{5D79708B-1843-42B3-8B7D-C73C430933D7}"/>
              </a:ext>
            </a:extLst>
          </p:cNvPr>
          <p:cNvSpPr>
            <a:spLocks noGrp="1"/>
          </p:cNvSpPr>
          <p:nvPr>
            <p:ph type="body" idx="1"/>
          </p:nvPr>
        </p:nvSpPr>
        <p:spPr>
          <a:xfrm>
            <a:off x="489284" y="1484784"/>
            <a:ext cx="8229600" cy="4910328"/>
          </a:xfrm>
        </p:spPr>
        <p:txBody>
          <a:bodyPr>
            <a:normAutofit lnSpcReduction="10000"/>
          </a:bodyPr>
          <a:lstStyle/>
          <a:p>
            <a:r>
              <a:rPr lang="es-CL" sz="2800" dirty="0"/>
              <a:t>La hipotonía es el signo de disfunción neurológica más frecuente en el recién nacido y el lactante.</a:t>
            </a:r>
          </a:p>
          <a:p>
            <a:endParaRPr lang="es-CL" sz="2800" dirty="0"/>
          </a:p>
          <a:p>
            <a:r>
              <a:rPr lang="es-CL" sz="2800" dirty="0"/>
              <a:t>El enfoque clínico inicial del paciente hipotónico debe estar orientado a definir si existen signos de compromiso de SNC o SNP. La aproximación clínica determinará el estudio diagnóstico a seguir. </a:t>
            </a:r>
          </a:p>
          <a:p>
            <a:endParaRPr lang="es-CL" sz="2800" dirty="0"/>
          </a:p>
          <a:p>
            <a:r>
              <a:rPr lang="es-MX" sz="2800" dirty="0"/>
              <a:t>La hipotonía central se observa con mucha mayor frecuencia que la periférica y su principal causa es la </a:t>
            </a:r>
            <a:r>
              <a:rPr lang="es-CL" sz="2800" dirty="0"/>
              <a:t>encefalopatía hipóxico-isquémica.</a:t>
            </a:r>
            <a:endParaRPr lang="es-MX" sz="2800" dirty="0"/>
          </a:p>
          <a:p>
            <a:endParaRPr lang="es-CL" sz="2800" dirty="0"/>
          </a:p>
          <a:p>
            <a:endParaRPr lang="es-CL" sz="2800" dirty="0"/>
          </a:p>
          <a:p>
            <a:endParaRPr lang="es-CL" sz="2800" dirty="0"/>
          </a:p>
          <a:p>
            <a:endParaRPr lang="es-CL" sz="2800" dirty="0"/>
          </a:p>
          <a:p>
            <a:endParaRPr lang="es-CL" dirty="0"/>
          </a:p>
        </p:txBody>
      </p:sp>
    </p:spTree>
    <p:extLst>
      <p:ext uri="{BB962C8B-B14F-4D97-AF65-F5344CB8AC3E}">
        <p14:creationId xmlns:p14="http://schemas.microsoft.com/office/powerpoint/2010/main" val="8970958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837884" y="3832365"/>
            <a:ext cx="7704856" cy="990600"/>
          </a:xfrm>
        </p:spPr>
        <p:txBody>
          <a:bodyPr>
            <a:normAutofit/>
          </a:bodyPr>
          <a:lstStyle/>
          <a:p>
            <a:pPr algn="ctr"/>
            <a:r>
              <a:rPr lang="es-CL" b="1" dirty="0" err="1"/>
              <a:t>Sd</a:t>
            </a:r>
            <a:r>
              <a:rPr lang="es-CL" b="1" dirty="0"/>
              <a:t>. hipotónico</a:t>
            </a:r>
            <a:endParaRPr lang="es-CL" sz="2700" dirty="0"/>
          </a:p>
        </p:txBody>
      </p:sp>
      <p:sp>
        <p:nvSpPr>
          <p:cNvPr id="5" name="4 Marcador de contenido"/>
          <p:cNvSpPr>
            <a:spLocks noGrp="1"/>
          </p:cNvSpPr>
          <p:nvPr>
            <p:ph type="subTitle" idx="1"/>
          </p:nvPr>
        </p:nvSpPr>
        <p:spPr>
          <a:xfrm>
            <a:off x="1219200" y="5136644"/>
            <a:ext cx="6858000" cy="533400"/>
          </a:xfrm>
        </p:spPr>
        <p:txBody>
          <a:bodyPr>
            <a:normAutofit/>
          </a:bodyPr>
          <a:lstStyle/>
          <a:p>
            <a:pPr algn="ctr"/>
            <a:r>
              <a:rPr lang="es-CL" sz="1800" dirty="0"/>
              <a:t>25.04.2022</a:t>
            </a:r>
            <a:endParaRPr lang="es-CL" sz="3500" b="1" dirty="0"/>
          </a:p>
        </p:txBody>
      </p:sp>
      <p:sp>
        <p:nvSpPr>
          <p:cNvPr id="7" name="6 CuadroTexto"/>
          <p:cNvSpPr txBox="1"/>
          <p:nvPr/>
        </p:nvSpPr>
        <p:spPr>
          <a:xfrm>
            <a:off x="2555776" y="5907551"/>
            <a:ext cx="4454196" cy="707886"/>
          </a:xfrm>
          <a:prstGeom prst="rect">
            <a:avLst/>
          </a:prstGeom>
          <a:noFill/>
        </p:spPr>
        <p:txBody>
          <a:bodyPr wrap="square" rtlCol="0">
            <a:spAutoFit/>
          </a:bodyPr>
          <a:lstStyle/>
          <a:p>
            <a:pPr algn="ctr"/>
            <a:r>
              <a:rPr lang="es-CL" sz="2000" dirty="0"/>
              <a:t>Dra. Carla Rubilar</a:t>
            </a:r>
          </a:p>
          <a:p>
            <a:pPr algn="ctr"/>
            <a:r>
              <a:rPr lang="es-CL" sz="2000" dirty="0" err="1"/>
              <a:t>Neuropediatra</a:t>
            </a:r>
            <a:endParaRPr lang="es-CL" sz="2000" dirty="0"/>
          </a:p>
        </p:txBody>
      </p:sp>
      <p:sp>
        <p:nvSpPr>
          <p:cNvPr id="13314" name="AutoShape 2" descr="Resultado de imagen para saudub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3316" name="AutoShape 4" descr="Resultado de imagen para saudubr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11" name="Imagen 10">
            <a:extLst>
              <a:ext uri="{FF2B5EF4-FFF2-40B4-BE49-F238E27FC236}">
                <a16:creationId xmlns:a16="http://schemas.microsoft.com/office/drawing/2014/main" id="{51E2D123-A862-4B1E-9ADC-3274E6E95830}"/>
              </a:ext>
            </a:extLst>
          </p:cNvPr>
          <p:cNvPicPr>
            <a:picLocks noChangeAspect="1"/>
          </p:cNvPicPr>
          <p:nvPr/>
        </p:nvPicPr>
        <p:blipFill>
          <a:blip r:embed="rId2"/>
          <a:stretch>
            <a:fillRect/>
          </a:stretch>
        </p:blipFill>
        <p:spPr>
          <a:xfrm>
            <a:off x="7812360" y="205944"/>
            <a:ext cx="896303" cy="1632710"/>
          </a:xfrm>
          <a:prstGeom prst="rect">
            <a:avLst/>
          </a:prstGeom>
        </p:spPr>
      </p:pic>
      <p:pic>
        <p:nvPicPr>
          <p:cNvPr id="1026" name="Picture 2" descr="Hospital Clínico San Borja Arriarán Oficial | Facebook">
            <a:extLst>
              <a:ext uri="{FF2B5EF4-FFF2-40B4-BE49-F238E27FC236}">
                <a16:creationId xmlns:a16="http://schemas.microsoft.com/office/drawing/2014/main" id="{5DC3273D-6FED-4C4A-AFA9-3F37C75A5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8"/>
            <a:ext cx="1828501" cy="1828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índrome Hipotónico Como Manifestación De Enfermedad Neuromuscular  Hereditaria En La Infancia. Rev. Med. Clin. Condes – 2018 - EnfermeriaAPS">
            <a:extLst>
              <a:ext uri="{FF2B5EF4-FFF2-40B4-BE49-F238E27FC236}">
                <a16:creationId xmlns:a16="http://schemas.microsoft.com/office/drawing/2014/main" id="{9020C037-F306-4F56-AE12-0B1FDD0C6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224" y="908720"/>
            <a:ext cx="35433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13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2199F0-F4F5-4B89-AFDF-89FC490BC704}"/>
              </a:ext>
            </a:extLst>
          </p:cNvPr>
          <p:cNvSpPr>
            <a:spLocks noGrp="1"/>
          </p:cNvSpPr>
          <p:nvPr>
            <p:ph type="title"/>
          </p:nvPr>
        </p:nvSpPr>
        <p:spPr/>
        <p:txBody>
          <a:bodyPr/>
          <a:lstStyle/>
          <a:p>
            <a:r>
              <a:rPr lang="es-CL" dirty="0"/>
              <a:t>Material de estudio</a:t>
            </a:r>
          </a:p>
        </p:txBody>
      </p:sp>
      <p:sp>
        <p:nvSpPr>
          <p:cNvPr id="3" name="Marcador de contenido 2">
            <a:extLst>
              <a:ext uri="{FF2B5EF4-FFF2-40B4-BE49-F238E27FC236}">
                <a16:creationId xmlns:a16="http://schemas.microsoft.com/office/drawing/2014/main" id="{C916E69E-0012-4D0A-8AA7-0BED942C131D}"/>
              </a:ext>
            </a:extLst>
          </p:cNvPr>
          <p:cNvSpPr>
            <a:spLocks noGrp="1"/>
          </p:cNvSpPr>
          <p:nvPr>
            <p:ph sz="quarter" idx="1"/>
          </p:nvPr>
        </p:nvSpPr>
        <p:spPr/>
        <p:txBody>
          <a:bodyPr/>
          <a:lstStyle/>
          <a:p>
            <a:endParaRPr lang="es-MX" dirty="0"/>
          </a:p>
          <a:p>
            <a:r>
              <a:rPr lang="es-CL" dirty="0" err="1"/>
              <a:t>Kleinsteuber</a:t>
            </a:r>
            <a:r>
              <a:rPr lang="es-CL" dirty="0"/>
              <a:t> K., </a:t>
            </a:r>
            <a:r>
              <a:rPr lang="es-CL" dirty="0" err="1"/>
              <a:t>Avaria</a:t>
            </a:r>
            <a:r>
              <a:rPr lang="es-CL" dirty="0"/>
              <a:t> MA. </a:t>
            </a:r>
            <a:r>
              <a:rPr lang="es-MX" dirty="0"/>
              <a:t>Enfoque clínico del recién nacido y lactante hipotónico. Rev. </a:t>
            </a:r>
            <a:r>
              <a:rPr lang="es-MX" dirty="0" err="1"/>
              <a:t>Ped</a:t>
            </a:r>
            <a:r>
              <a:rPr lang="es-MX" dirty="0"/>
              <a:t>. </a:t>
            </a:r>
            <a:r>
              <a:rPr lang="es-MX" dirty="0" err="1"/>
              <a:t>Elec</a:t>
            </a:r>
            <a:r>
              <a:rPr lang="es-MX" dirty="0"/>
              <a:t>. [en línea] 2014, </a:t>
            </a:r>
            <a:r>
              <a:rPr lang="es-MX" dirty="0" err="1"/>
              <a:t>Vol</a:t>
            </a:r>
            <a:r>
              <a:rPr lang="es-MX" dirty="0"/>
              <a:t> 11, </a:t>
            </a:r>
            <a:r>
              <a:rPr lang="es-MX" dirty="0" err="1"/>
              <a:t>N°</a:t>
            </a:r>
            <a:r>
              <a:rPr lang="es-MX" dirty="0"/>
              <a:t> 3. ISSN 0718-0918.</a:t>
            </a:r>
            <a:endParaRPr lang="es-CL" b="0" i="0" dirty="0">
              <a:solidFill>
                <a:srgbClr val="212121"/>
              </a:solidFill>
              <a:effectLst/>
              <a:latin typeface="BlinkMacSystemFont"/>
            </a:endParaRPr>
          </a:p>
          <a:p>
            <a:endParaRPr lang="es-CL" dirty="0">
              <a:solidFill>
                <a:srgbClr val="212121"/>
              </a:solidFill>
              <a:latin typeface="BlinkMacSystemFont"/>
            </a:endParaRPr>
          </a:p>
          <a:p>
            <a:r>
              <a:rPr lang="es-CL" b="0" i="0" dirty="0" err="1">
                <a:solidFill>
                  <a:srgbClr val="212121"/>
                </a:solidFill>
                <a:effectLst/>
                <a:latin typeface="BlinkMacSystemFont"/>
              </a:rPr>
              <a:t>Bodensteiner</a:t>
            </a:r>
            <a:r>
              <a:rPr lang="es-CL" b="0" i="0" dirty="0">
                <a:solidFill>
                  <a:srgbClr val="212121"/>
                </a:solidFill>
                <a:effectLst/>
                <a:latin typeface="BlinkMacSystemFont"/>
              </a:rPr>
              <a:t> JB. </a:t>
            </a:r>
            <a:r>
              <a:rPr lang="es-CL" b="0" i="0" dirty="0" err="1">
                <a:solidFill>
                  <a:srgbClr val="212121"/>
                </a:solidFill>
                <a:effectLst/>
                <a:latin typeface="BlinkMacSystemFont"/>
              </a:rPr>
              <a:t>The</a:t>
            </a:r>
            <a:r>
              <a:rPr lang="es-CL" b="0" i="0" dirty="0">
                <a:solidFill>
                  <a:srgbClr val="212121"/>
                </a:solidFill>
                <a:effectLst/>
                <a:latin typeface="BlinkMacSystemFont"/>
              </a:rPr>
              <a:t> </a:t>
            </a:r>
            <a:r>
              <a:rPr lang="es-CL" b="0" i="0" dirty="0" err="1">
                <a:solidFill>
                  <a:srgbClr val="212121"/>
                </a:solidFill>
                <a:effectLst/>
                <a:latin typeface="BlinkMacSystemFont"/>
              </a:rPr>
              <a:t>evaluation</a:t>
            </a:r>
            <a:r>
              <a:rPr lang="es-CL" b="0" i="0" dirty="0">
                <a:solidFill>
                  <a:srgbClr val="212121"/>
                </a:solidFill>
                <a:effectLst/>
                <a:latin typeface="BlinkMacSystemFont"/>
              </a:rPr>
              <a:t> </a:t>
            </a:r>
            <a:r>
              <a:rPr lang="es-CL" b="0" i="0" dirty="0" err="1">
                <a:solidFill>
                  <a:srgbClr val="212121"/>
                </a:solidFill>
                <a:effectLst/>
                <a:latin typeface="BlinkMacSystemFont"/>
              </a:rPr>
              <a:t>of</a:t>
            </a:r>
            <a:r>
              <a:rPr lang="es-CL" b="0" i="0" dirty="0">
                <a:solidFill>
                  <a:srgbClr val="212121"/>
                </a:solidFill>
                <a:effectLst/>
                <a:latin typeface="BlinkMacSystemFont"/>
              </a:rPr>
              <a:t> </a:t>
            </a:r>
            <a:r>
              <a:rPr lang="es-CL" b="0" i="0" dirty="0" err="1">
                <a:solidFill>
                  <a:srgbClr val="212121"/>
                </a:solidFill>
                <a:effectLst/>
                <a:latin typeface="BlinkMacSystemFont"/>
              </a:rPr>
              <a:t>the</a:t>
            </a:r>
            <a:r>
              <a:rPr lang="es-CL" b="0" i="0" dirty="0">
                <a:solidFill>
                  <a:srgbClr val="212121"/>
                </a:solidFill>
                <a:effectLst/>
                <a:latin typeface="BlinkMacSystemFont"/>
              </a:rPr>
              <a:t> </a:t>
            </a:r>
            <a:r>
              <a:rPr lang="es-CL" b="0" i="0" dirty="0" err="1">
                <a:solidFill>
                  <a:srgbClr val="212121"/>
                </a:solidFill>
                <a:effectLst/>
                <a:latin typeface="BlinkMacSystemFont"/>
              </a:rPr>
              <a:t>hypotonic</a:t>
            </a:r>
            <a:r>
              <a:rPr lang="es-CL" b="0" i="0" dirty="0">
                <a:solidFill>
                  <a:srgbClr val="212121"/>
                </a:solidFill>
                <a:effectLst/>
                <a:latin typeface="BlinkMacSystemFont"/>
              </a:rPr>
              <a:t> </a:t>
            </a:r>
            <a:r>
              <a:rPr lang="es-CL" b="0" i="0" dirty="0" err="1">
                <a:solidFill>
                  <a:srgbClr val="212121"/>
                </a:solidFill>
                <a:effectLst/>
                <a:latin typeface="BlinkMacSystemFont"/>
              </a:rPr>
              <a:t>infant</a:t>
            </a:r>
            <a:r>
              <a:rPr lang="es-CL" b="0" i="0" dirty="0">
                <a:solidFill>
                  <a:srgbClr val="212121"/>
                </a:solidFill>
                <a:effectLst/>
                <a:latin typeface="BlinkMacSystemFont"/>
              </a:rPr>
              <a:t>. Semin </a:t>
            </a:r>
            <a:r>
              <a:rPr lang="es-CL" b="0" i="0" dirty="0" err="1">
                <a:solidFill>
                  <a:srgbClr val="212121"/>
                </a:solidFill>
                <a:effectLst/>
                <a:latin typeface="BlinkMacSystemFont"/>
              </a:rPr>
              <a:t>Pediatr</a:t>
            </a:r>
            <a:r>
              <a:rPr lang="es-CL" b="0" i="0" dirty="0">
                <a:solidFill>
                  <a:srgbClr val="212121"/>
                </a:solidFill>
                <a:effectLst/>
                <a:latin typeface="BlinkMacSystemFont"/>
              </a:rPr>
              <a:t> Neurol. 2008 Mar;15(1):10-20. </a:t>
            </a:r>
            <a:r>
              <a:rPr lang="es-CL" b="0" i="0" dirty="0" err="1">
                <a:solidFill>
                  <a:srgbClr val="212121"/>
                </a:solidFill>
                <a:effectLst/>
                <a:latin typeface="BlinkMacSystemFont"/>
              </a:rPr>
              <a:t>doi</a:t>
            </a:r>
            <a:r>
              <a:rPr lang="es-CL" b="0" i="0" dirty="0">
                <a:solidFill>
                  <a:srgbClr val="212121"/>
                </a:solidFill>
                <a:effectLst/>
                <a:latin typeface="BlinkMacSystemFont"/>
              </a:rPr>
              <a:t>: 10.1016/j.spen.2008.01.003. PMID: 18342256.</a:t>
            </a:r>
            <a:endParaRPr lang="es-CL" dirty="0"/>
          </a:p>
        </p:txBody>
      </p:sp>
    </p:spTree>
    <p:extLst>
      <p:ext uri="{BB962C8B-B14F-4D97-AF65-F5344CB8AC3E}">
        <p14:creationId xmlns:p14="http://schemas.microsoft.com/office/powerpoint/2010/main" val="1325527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Introducción"/>
          <p:cNvSpPr txBox="1">
            <a:spLocks noGrp="1"/>
          </p:cNvSpPr>
          <p:nvPr>
            <p:ph type="title"/>
          </p:nvPr>
        </p:nvSpPr>
        <p:spPr>
          <a:xfrm>
            <a:off x="539552" y="211338"/>
            <a:ext cx="7680960" cy="909587"/>
          </a:xfrm>
          <a:prstGeom prst="rect">
            <a:avLst/>
          </a:prstGeom>
        </p:spPr>
        <p:txBody>
          <a:bodyPr/>
          <a:lstStyle>
            <a:lvl1pPr defTabSz="406657">
              <a:defRPr sz="3564"/>
            </a:lvl1pPr>
          </a:lstStyle>
          <a:p>
            <a:r>
              <a:rPr dirty="0" err="1"/>
              <a:t>Introducción</a:t>
            </a:r>
            <a:endParaRPr dirty="0"/>
          </a:p>
        </p:txBody>
      </p:sp>
      <p:sp>
        <p:nvSpPr>
          <p:cNvPr id="2" name="CuadroTexto 1">
            <a:extLst>
              <a:ext uri="{FF2B5EF4-FFF2-40B4-BE49-F238E27FC236}">
                <a16:creationId xmlns:a16="http://schemas.microsoft.com/office/drawing/2014/main" id="{63AA4796-4608-7C43-83BF-275589E9F98E}"/>
              </a:ext>
            </a:extLst>
          </p:cNvPr>
          <p:cNvSpPr txBox="1"/>
          <p:nvPr/>
        </p:nvSpPr>
        <p:spPr>
          <a:xfrm>
            <a:off x="3275856" y="1397379"/>
            <a:ext cx="243444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L" sz="3600" dirty="0"/>
              <a:t>Hipotonía</a:t>
            </a:r>
          </a:p>
        </p:txBody>
      </p:sp>
      <p:sp>
        <p:nvSpPr>
          <p:cNvPr id="6" name="CuadroTexto 5">
            <a:extLst>
              <a:ext uri="{FF2B5EF4-FFF2-40B4-BE49-F238E27FC236}">
                <a16:creationId xmlns:a16="http://schemas.microsoft.com/office/drawing/2014/main" id="{61E65ED3-7045-A446-8BFE-D96A1626256A}"/>
              </a:ext>
            </a:extLst>
          </p:cNvPr>
          <p:cNvSpPr txBox="1"/>
          <p:nvPr/>
        </p:nvSpPr>
        <p:spPr>
          <a:xfrm>
            <a:off x="661640" y="3896787"/>
            <a:ext cx="243444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L" sz="3600" dirty="0"/>
              <a:t>Paresia</a:t>
            </a:r>
          </a:p>
        </p:txBody>
      </p:sp>
      <p:sp>
        <p:nvSpPr>
          <p:cNvPr id="7" name="CuadroTexto 6">
            <a:extLst>
              <a:ext uri="{FF2B5EF4-FFF2-40B4-BE49-F238E27FC236}">
                <a16:creationId xmlns:a16="http://schemas.microsoft.com/office/drawing/2014/main" id="{C78A62E0-659E-1943-AD81-3417CEBF7BB9}"/>
              </a:ext>
            </a:extLst>
          </p:cNvPr>
          <p:cNvSpPr txBox="1"/>
          <p:nvPr/>
        </p:nvSpPr>
        <p:spPr>
          <a:xfrm>
            <a:off x="5868144" y="3842458"/>
            <a:ext cx="243444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L" sz="3600" dirty="0"/>
              <a:t>Debilidad</a:t>
            </a:r>
          </a:p>
        </p:txBody>
      </p:sp>
      <p:sp>
        <p:nvSpPr>
          <p:cNvPr id="8" name="CuadroTexto 7">
            <a:extLst>
              <a:ext uri="{FF2B5EF4-FFF2-40B4-BE49-F238E27FC236}">
                <a16:creationId xmlns:a16="http://schemas.microsoft.com/office/drawing/2014/main" id="{F1A817ED-BEC7-432A-A549-544B2D8D864E}"/>
              </a:ext>
            </a:extLst>
          </p:cNvPr>
          <p:cNvSpPr txBox="1"/>
          <p:nvPr/>
        </p:nvSpPr>
        <p:spPr>
          <a:xfrm>
            <a:off x="2296833" y="2670001"/>
            <a:ext cx="43924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L" sz="3600" dirty="0"/>
              <a:t>¿Fuerza conservada?</a:t>
            </a:r>
          </a:p>
        </p:txBody>
      </p:sp>
      <p:sp>
        <p:nvSpPr>
          <p:cNvPr id="12" name="CuadroTexto 11">
            <a:extLst>
              <a:ext uri="{FF2B5EF4-FFF2-40B4-BE49-F238E27FC236}">
                <a16:creationId xmlns:a16="http://schemas.microsoft.com/office/drawing/2014/main" id="{BC2B7EFB-AFCE-4F11-8AB6-403DB75C37DA}"/>
              </a:ext>
            </a:extLst>
          </p:cNvPr>
          <p:cNvSpPr txBox="1"/>
          <p:nvPr/>
        </p:nvSpPr>
        <p:spPr>
          <a:xfrm>
            <a:off x="661640" y="5286437"/>
            <a:ext cx="7772767" cy="830997"/>
          </a:xfrm>
          <a:prstGeom prst="rect">
            <a:avLst/>
          </a:pr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 typeface="Wingdings" panose="05000000000000000000" pitchFamily="2" charset="2"/>
              <a:buChar char="Ø"/>
            </a:pPr>
            <a:r>
              <a:rPr lang="es-CL" sz="1600" dirty="0"/>
              <a:t>La hipotonía asociada a debilidad orienta a enfermedades neuromusculares.</a:t>
            </a:r>
          </a:p>
          <a:p>
            <a:pPr marL="285750" indent="-285750">
              <a:buFont typeface="Wingdings" panose="05000000000000000000" pitchFamily="2" charset="2"/>
              <a:buChar char="Ø"/>
            </a:pPr>
            <a:r>
              <a:rPr lang="es-CL" sz="1600" dirty="0"/>
              <a:t>En las causas centrales, la hipotonía puede coexistir con paresia en el </a:t>
            </a:r>
            <a:r>
              <a:rPr lang="es-CL" sz="1600" b="1" dirty="0"/>
              <a:t>período agudo </a:t>
            </a:r>
            <a:r>
              <a:rPr lang="es-CL" sz="1600" dirty="0"/>
              <a:t>de la injuria y luego aparecer hipertonía. </a:t>
            </a:r>
          </a:p>
        </p:txBody>
      </p:sp>
      <p:sp>
        <p:nvSpPr>
          <p:cNvPr id="5" name="Flecha: hacia abajo 4">
            <a:extLst>
              <a:ext uri="{FF2B5EF4-FFF2-40B4-BE49-F238E27FC236}">
                <a16:creationId xmlns:a16="http://schemas.microsoft.com/office/drawing/2014/main" id="{995D096E-D191-47FB-9C77-B17BF84AD49F}"/>
              </a:ext>
            </a:extLst>
          </p:cNvPr>
          <p:cNvSpPr/>
          <p:nvPr/>
        </p:nvSpPr>
        <p:spPr>
          <a:xfrm>
            <a:off x="4380032" y="2132856"/>
            <a:ext cx="33598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7326544"/>
      </p:ext>
    </p:extLst>
  </p:cSld>
  <p:clrMapOvr>
    <a:masterClrMapping/>
  </p:clrMapOvr>
  <p:transition spd="med" advTm="5623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Anamnesis"/>
          <p:cNvSpPr txBox="1">
            <a:spLocks noGrp="1"/>
          </p:cNvSpPr>
          <p:nvPr>
            <p:ph type="title"/>
          </p:nvPr>
        </p:nvSpPr>
        <p:spPr>
          <a:prstGeom prst="rect">
            <a:avLst/>
          </a:prstGeom>
        </p:spPr>
        <p:txBody>
          <a:bodyPr/>
          <a:lstStyle>
            <a:lvl1pPr defTabSz="406657">
              <a:defRPr sz="3564"/>
            </a:lvl1pPr>
          </a:lstStyle>
          <a:p>
            <a:r>
              <a:rPr dirty="0"/>
              <a:t>Anamnesis</a:t>
            </a:r>
          </a:p>
        </p:txBody>
      </p:sp>
      <p:graphicFrame>
        <p:nvGraphicFramePr>
          <p:cNvPr id="2" name="Diagrama 1">
            <a:extLst>
              <a:ext uri="{FF2B5EF4-FFF2-40B4-BE49-F238E27FC236}">
                <a16:creationId xmlns:a16="http://schemas.microsoft.com/office/drawing/2014/main" id="{3D735E33-42E1-E645-9404-47001FC9A4C2}"/>
              </a:ext>
            </a:extLst>
          </p:cNvPr>
          <p:cNvGraphicFramePr/>
          <p:nvPr>
            <p:extLst>
              <p:ext uri="{D42A27DB-BD31-4B8C-83A1-F6EECF244321}">
                <p14:modId xmlns:p14="http://schemas.microsoft.com/office/powerpoint/2010/main" val="1670834446"/>
              </p:ext>
            </p:extLst>
          </p:nvPr>
        </p:nvGraphicFramePr>
        <p:xfrm>
          <a:off x="611560" y="1494486"/>
          <a:ext cx="7771213" cy="4334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Tm="6909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namnesis"/>
          <p:cNvSpPr txBox="1">
            <a:spLocks noGrp="1"/>
          </p:cNvSpPr>
          <p:nvPr>
            <p:ph type="title"/>
          </p:nvPr>
        </p:nvSpPr>
        <p:spPr>
          <a:prstGeom prst="rect">
            <a:avLst/>
          </a:prstGeom>
        </p:spPr>
        <p:txBody>
          <a:bodyPr/>
          <a:lstStyle>
            <a:lvl1pPr defTabSz="406657">
              <a:defRPr sz="3564"/>
            </a:lvl1pPr>
          </a:lstStyle>
          <a:p>
            <a:r>
              <a:rPr dirty="0"/>
              <a:t>Anamnesis</a:t>
            </a:r>
          </a:p>
        </p:txBody>
      </p:sp>
      <p:graphicFrame>
        <p:nvGraphicFramePr>
          <p:cNvPr id="2" name="Diagrama 1">
            <a:extLst>
              <a:ext uri="{FF2B5EF4-FFF2-40B4-BE49-F238E27FC236}">
                <a16:creationId xmlns:a16="http://schemas.microsoft.com/office/drawing/2014/main" id="{E3F2C5C5-E4C5-2E4F-A504-397FADF84519}"/>
              </a:ext>
            </a:extLst>
          </p:cNvPr>
          <p:cNvGraphicFramePr/>
          <p:nvPr>
            <p:extLst>
              <p:ext uri="{D42A27DB-BD31-4B8C-83A1-F6EECF244321}">
                <p14:modId xmlns:p14="http://schemas.microsoft.com/office/powerpoint/2010/main" val="100034201"/>
              </p:ext>
            </p:extLst>
          </p:nvPr>
        </p:nvGraphicFramePr>
        <p:xfrm>
          <a:off x="731520" y="1340768"/>
          <a:ext cx="768096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mbarazo: ¿Qué cambios genera en la piel? – The Chemist Look">
            <a:extLst>
              <a:ext uri="{FF2B5EF4-FFF2-40B4-BE49-F238E27FC236}">
                <a16:creationId xmlns:a16="http://schemas.microsoft.com/office/drawing/2014/main" id="{4520C441-D7C2-4A7A-8C6A-6E9CD6F508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4486082"/>
            <a:ext cx="1751230" cy="17512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932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namnesis"/>
          <p:cNvSpPr txBox="1">
            <a:spLocks noGrp="1"/>
          </p:cNvSpPr>
          <p:nvPr>
            <p:ph type="title"/>
          </p:nvPr>
        </p:nvSpPr>
        <p:spPr>
          <a:prstGeom prst="rect">
            <a:avLst/>
          </a:prstGeom>
        </p:spPr>
        <p:txBody>
          <a:bodyPr/>
          <a:lstStyle>
            <a:lvl1pPr defTabSz="406657">
              <a:defRPr sz="3564"/>
            </a:lvl1pPr>
          </a:lstStyle>
          <a:p>
            <a:r>
              <a:t>Anamnesis</a:t>
            </a:r>
          </a:p>
        </p:txBody>
      </p:sp>
      <p:graphicFrame>
        <p:nvGraphicFramePr>
          <p:cNvPr id="2" name="Diagrama 1">
            <a:extLst>
              <a:ext uri="{FF2B5EF4-FFF2-40B4-BE49-F238E27FC236}">
                <a16:creationId xmlns:a16="http://schemas.microsoft.com/office/drawing/2014/main" id="{69584344-E878-A740-8C4E-8293BF78EE7A}"/>
              </a:ext>
            </a:extLst>
          </p:cNvPr>
          <p:cNvGraphicFramePr/>
          <p:nvPr>
            <p:extLst>
              <p:ext uri="{D42A27DB-BD31-4B8C-83A1-F6EECF244321}">
                <p14:modId xmlns:p14="http://schemas.microsoft.com/office/powerpoint/2010/main" val="1788410811"/>
              </p:ext>
            </p:extLst>
          </p:nvPr>
        </p:nvGraphicFramePr>
        <p:xfrm>
          <a:off x="731520" y="1484784"/>
          <a:ext cx="768096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Tm="58308"/>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21.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15377</TotalTime>
  <Words>4224</Words>
  <Application>Microsoft Office PowerPoint</Application>
  <PresentationFormat>Presentación en pantalla (4:3)</PresentationFormat>
  <Paragraphs>418</Paragraphs>
  <Slides>56</Slides>
  <Notes>20</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56</vt:i4>
      </vt:variant>
    </vt:vector>
  </HeadingPairs>
  <TitlesOfParts>
    <vt:vector size="68" baseType="lpstr">
      <vt:lpstr>BlinkMacSystemFont</vt:lpstr>
      <vt:lpstr>Bookman Old Style</vt:lpstr>
      <vt:lpstr>Calibri</vt:lpstr>
      <vt:lpstr>DIN Alternate</vt:lpstr>
      <vt:lpstr>Euphemia UCAS</vt:lpstr>
      <vt:lpstr>Garamond</vt:lpstr>
      <vt:lpstr>Gill Sans MT</vt:lpstr>
      <vt:lpstr>Helvetica</vt:lpstr>
      <vt:lpstr>Helvetica Neue</vt:lpstr>
      <vt:lpstr>Wingdings</vt:lpstr>
      <vt:lpstr>Wingdings 3</vt:lpstr>
      <vt:lpstr>Origen</vt:lpstr>
      <vt:lpstr>Sd. hipotónico</vt:lpstr>
      <vt:lpstr>Introducción</vt:lpstr>
      <vt:lpstr>Introducción</vt:lpstr>
      <vt:lpstr>Introducción</vt:lpstr>
      <vt:lpstr>Presentación de PowerPoint</vt:lpstr>
      <vt:lpstr>Introducción</vt:lpstr>
      <vt:lpstr>Anamnesis</vt:lpstr>
      <vt:lpstr>Anamnesis</vt:lpstr>
      <vt:lpstr>Anamnesis</vt:lpstr>
      <vt:lpstr>Examen físico</vt:lpstr>
      <vt:lpstr>Pruebas clínicas de hipotonía</vt:lpstr>
      <vt:lpstr>Pruebas clínicas de hipotonía</vt:lpstr>
      <vt:lpstr>Presentación de PowerPoint</vt:lpstr>
      <vt:lpstr>Presentación de PowerPoint</vt:lpstr>
      <vt:lpstr>Presentación de PowerPoint</vt:lpstr>
      <vt:lpstr>Presentación de PowerPoint</vt:lpstr>
      <vt:lpstr>Presentación de PowerPoint</vt:lpstr>
      <vt:lpstr>Presentación de PowerPoint</vt:lpstr>
      <vt:lpstr>Examen neurológico</vt:lpstr>
      <vt:lpstr>Presentación de PowerPoint</vt:lpstr>
      <vt:lpstr>Examen neurológico</vt:lpstr>
      <vt:lpstr>Examen neurológico</vt:lpstr>
      <vt:lpstr>Presentación de PowerPoint</vt:lpstr>
      <vt:lpstr>Hipotonía central: estructuras involucradas</vt:lpstr>
      <vt:lpstr>Hipotonía periférica: estructuras involucradas</vt:lpstr>
      <vt:lpstr>Hipotonía de origen central</vt:lpstr>
      <vt:lpstr>Signos de hipotonía central</vt:lpstr>
      <vt:lpstr>Presentación de PowerPoint</vt:lpstr>
      <vt:lpstr>Presentación de PowerPoint</vt:lpstr>
      <vt:lpstr>Presentación de PowerPoint</vt:lpstr>
      <vt:lpstr>Algunas etiologías de hipotonía central</vt:lpstr>
      <vt:lpstr>Presentación de PowerPoint</vt:lpstr>
      <vt:lpstr>Presentación de PowerPoint</vt:lpstr>
      <vt:lpstr>Presentación de PowerPoint</vt:lpstr>
      <vt:lpstr>Presentación de PowerPoint</vt:lpstr>
      <vt:lpstr>Presentación de PowerPoint</vt:lpstr>
      <vt:lpstr>Presentación de PowerPoint</vt:lpstr>
      <vt:lpstr>Signos de hipotonía periférica</vt:lpstr>
      <vt:lpstr>Presentación de PowerPoint</vt:lpstr>
      <vt:lpstr>Presentación de PowerPoint</vt:lpstr>
      <vt:lpstr>Presentación de PowerPoint</vt:lpstr>
      <vt:lpstr>etiologías de hipotonía periferica</vt:lpstr>
      <vt:lpstr>Presentación de PowerPoint</vt:lpstr>
      <vt:lpstr>Presentación de PowerPoint</vt:lpstr>
      <vt:lpstr>Presentación de PowerPoint</vt:lpstr>
      <vt:lpstr>Presentación de PowerPoint</vt:lpstr>
      <vt:lpstr>Presentación de PowerPoint</vt:lpstr>
      <vt:lpstr>Presentación de PowerPoint</vt:lpstr>
      <vt:lpstr>¿Hipotonía central o periférica?</vt:lpstr>
      <vt:lpstr>Presentación de PowerPoint</vt:lpstr>
      <vt:lpstr>Presentación de PowerPoint</vt:lpstr>
      <vt:lpstr>Presentación de PowerPoint</vt:lpstr>
      <vt:lpstr>Tratamiento</vt:lpstr>
      <vt:lpstr>Conclusiones</vt:lpstr>
      <vt:lpstr>Sd. hipotónico</vt:lpstr>
      <vt:lpstr>Material de estudio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Errores innatos del metabolismo (EIM) en pediatría</dc:title>
  <dc:creator>Carla Rubilar Parra</dc:creator>
  <cp:lastModifiedBy>Carla Ester Rubilar Parra (crubilarp)</cp:lastModifiedBy>
  <cp:revision>115</cp:revision>
  <dcterms:created xsi:type="dcterms:W3CDTF">2018-10-05T20:29:32Z</dcterms:created>
  <dcterms:modified xsi:type="dcterms:W3CDTF">2022-04-25T15:46:01Z</dcterms:modified>
</cp:coreProperties>
</file>