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70" r:id="rId10"/>
    <p:sldId id="263" r:id="rId11"/>
    <p:sldId id="265" r:id="rId12"/>
    <p:sldId id="267" r:id="rId13"/>
    <p:sldId id="268" r:id="rId14"/>
    <p:sldId id="284" r:id="rId15"/>
    <p:sldId id="271" r:id="rId16"/>
    <p:sldId id="266" r:id="rId17"/>
    <p:sldId id="264" r:id="rId18"/>
    <p:sldId id="269" r:id="rId19"/>
    <p:sldId id="272" r:id="rId20"/>
    <p:sldId id="273" r:id="rId21"/>
    <p:sldId id="274" r:id="rId22"/>
    <p:sldId id="275" r:id="rId23"/>
    <p:sldId id="276" r:id="rId24"/>
    <p:sldId id="277" r:id="rId25"/>
    <p:sldId id="280" r:id="rId26"/>
    <p:sldId id="278" r:id="rId27"/>
    <p:sldId id="279" r:id="rId28"/>
    <p:sldId id="281" r:id="rId29"/>
    <p:sldId id="282" r:id="rId3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94609" autoAdjust="0"/>
  </p:normalViewPr>
  <p:slideViewPr>
    <p:cSldViewPr>
      <p:cViewPr varScale="1">
        <p:scale>
          <a:sx n="111" d="100"/>
          <a:sy n="111" d="100"/>
        </p:scale>
        <p:origin x="16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8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CD5E5-1302-4770-A4FD-14171B25DBE0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8CCAE-5ED1-4CBD-93FE-ECEB65CDF78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6223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8CCAE-5ED1-4CBD-93FE-ECEB65CDF782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489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8CCAE-5ED1-4CBD-93FE-ECEB65CDF782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766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8CCAE-5ED1-4CBD-93FE-ECEB65CDF78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53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058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81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878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118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021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448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342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052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191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6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689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9547-E69C-41ED-91E9-4DFE7E8CCD2C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FB345-B3B4-40F8-8D38-DCD5B35824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148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iff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tiff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LINFOMAS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Equipo Hemato- Oncologia.</a:t>
            </a:r>
          </a:p>
          <a:p>
            <a:r>
              <a:rPr lang="es-CL">
                <a:solidFill>
                  <a:srgbClr val="7030A0"/>
                </a:solidFill>
              </a:rPr>
              <a:t>HCSBA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2B2496-3FE4-F042-BB75-5A55FF80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6C2155-3659-5849-BF8C-3A4170369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00" y="476672"/>
            <a:ext cx="1041400" cy="1955800"/>
          </a:xfrm>
          <a:prstGeom prst="rect">
            <a:avLst/>
          </a:prstGeom>
        </p:spPr>
      </p:pic>
      <p:pic>
        <p:nvPicPr>
          <p:cNvPr id="7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D69CC75-D708-3440-BB5F-6B140976C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3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Diagnóstico</a:t>
            </a:r>
          </a:p>
          <a:p>
            <a:r>
              <a:rPr lang="es-CL" dirty="0">
                <a:solidFill>
                  <a:srgbClr val="7030A0"/>
                </a:solidFill>
              </a:rPr>
              <a:t>Es histopatológico  por biopsia quirúrgica. Celulas tipicas de Reed Stemberg .</a:t>
            </a:r>
          </a:p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               4 subtipos basicos:</a:t>
            </a:r>
          </a:p>
          <a:p>
            <a:r>
              <a:rPr lang="es-CL" dirty="0">
                <a:solidFill>
                  <a:srgbClr val="7030A0"/>
                </a:solidFill>
              </a:rPr>
              <a:t>Predominio linfocitario  5-15%</a:t>
            </a:r>
          </a:p>
          <a:p>
            <a:r>
              <a:rPr lang="es-CL" dirty="0">
                <a:solidFill>
                  <a:srgbClr val="7030A0"/>
                </a:solidFill>
              </a:rPr>
              <a:t>Esclerosis nodular          40-60%</a:t>
            </a:r>
          </a:p>
          <a:p>
            <a:r>
              <a:rPr lang="es-CL" dirty="0">
                <a:solidFill>
                  <a:srgbClr val="7030A0"/>
                </a:solidFill>
              </a:rPr>
              <a:t>Celularidad mixta            15-30%</a:t>
            </a:r>
          </a:p>
          <a:p>
            <a:r>
              <a:rPr lang="es-CL" dirty="0">
                <a:solidFill>
                  <a:srgbClr val="7030A0"/>
                </a:solidFill>
              </a:rPr>
              <a:t>Deplesion linfocitaria       &lt; 5%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E91E47-D85C-ED40-9F43-5DA56743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A81B08F-6CC1-3E46-9BC2-687757BF4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7030A0"/>
                </a:solidFill>
              </a:rPr>
              <a:t>Estudio  para evaluar diseminación tumoral y etapificación de gran importancia pronóstica y terapéutica.</a:t>
            </a:r>
          </a:p>
          <a:p>
            <a:r>
              <a:rPr lang="es-CL" dirty="0">
                <a:solidFill>
                  <a:srgbClr val="7030A0"/>
                </a:solidFill>
              </a:rPr>
              <a:t>Exámenes  generales :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rgbClr val="7030A0"/>
                </a:solidFill>
              </a:rPr>
              <a:t>Estudio histológico de medula ósea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rgbClr val="7030A0"/>
                </a:solidFill>
              </a:rPr>
              <a:t>Estudio de imágenes </a:t>
            </a:r>
          </a:p>
          <a:p>
            <a:pPr lvl="1"/>
            <a:r>
              <a:rPr lang="es-CL" dirty="0">
                <a:solidFill>
                  <a:srgbClr val="7030A0"/>
                </a:solidFill>
              </a:rPr>
              <a:t>RX, TAC, RNM.</a:t>
            </a:r>
          </a:p>
          <a:p>
            <a:pPr lvl="1"/>
            <a:r>
              <a:rPr lang="es-CL" dirty="0">
                <a:solidFill>
                  <a:srgbClr val="7030A0"/>
                </a:solidFill>
              </a:rPr>
              <a:t>Estudio cintigrafico o PET/CT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E2E59B-8861-014C-9F6F-85AE5066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FE4D59F-89C8-8342-AFF3-EF04C562A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L" dirty="0">
                <a:solidFill>
                  <a:srgbClr val="7030A0"/>
                </a:solidFill>
              </a:rPr>
              <a:t>Diagnóstico  Diferencial.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>
                <a:solidFill>
                  <a:srgbClr val="7030A0"/>
                </a:solidFill>
              </a:rPr>
              <a:t>Adenitis aguda o subagudas  bacterianas y virales.</a:t>
            </a:r>
          </a:p>
          <a:p>
            <a:pPr lvl="1"/>
            <a:r>
              <a:rPr lang="es-CL" dirty="0">
                <a:solidFill>
                  <a:srgbClr val="7030A0"/>
                </a:solidFill>
              </a:rPr>
              <a:t>MNI.</a:t>
            </a:r>
          </a:p>
          <a:p>
            <a:pPr lvl="1"/>
            <a:r>
              <a:rPr lang="es-CL" dirty="0">
                <a:solidFill>
                  <a:srgbClr val="7030A0"/>
                </a:solidFill>
              </a:rPr>
              <a:t>Enfermedad por arañazo de gato.</a:t>
            </a:r>
          </a:p>
          <a:p>
            <a:pPr lvl="1"/>
            <a:r>
              <a:rPr lang="es-CL" dirty="0">
                <a:solidFill>
                  <a:srgbClr val="7030A0"/>
                </a:solidFill>
              </a:rPr>
              <a:t>CMV.</a:t>
            </a:r>
          </a:p>
          <a:p>
            <a:r>
              <a:rPr lang="es-CL" dirty="0">
                <a:solidFill>
                  <a:srgbClr val="7030A0"/>
                </a:solidFill>
              </a:rPr>
              <a:t>Malformaciones o procesos tumorales benignos.</a:t>
            </a:r>
          </a:p>
          <a:p>
            <a:r>
              <a:rPr lang="es-CL" dirty="0">
                <a:solidFill>
                  <a:srgbClr val="7030A0"/>
                </a:solidFill>
              </a:rPr>
              <a:t>Otras oncológicas.</a:t>
            </a:r>
          </a:p>
          <a:p>
            <a:r>
              <a:rPr lang="es-CL" dirty="0">
                <a:solidFill>
                  <a:srgbClr val="7030A0"/>
                </a:solidFill>
              </a:rPr>
              <a:t>Hipertrofia del Timo.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821D2D-3279-804E-9D21-E7370F56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04D6567-CBCD-9C42-B7A0-B162F203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>
                <a:solidFill>
                  <a:srgbClr val="7030A0"/>
                </a:solidFill>
              </a:rPr>
              <a:t>ETAPIFICACIÓN</a:t>
            </a:r>
            <a:r>
              <a:rPr lang="es-CL" b="1"/>
              <a:t> 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CL" sz="8000">
                <a:solidFill>
                  <a:srgbClr val="7030A0"/>
                </a:solidFill>
              </a:rPr>
              <a:t>Los pacientes serán </a:t>
            </a:r>
            <a:r>
              <a:rPr lang="es-CL" sz="8000" b="1" err="1">
                <a:solidFill>
                  <a:srgbClr val="7030A0"/>
                </a:solidFill>
              </a:rPr>
              <a:t>etapificados</a:t>
            </a:r>
            <a:r>
              <a:rPr lang="es-CL" sz="8000" b="1">
                <a:solidFill>
                  <a:srgbClr val="7030A0"/>
                </a:solidFill>
              </a:rPr>
              <a:t> clínicamente </a:t>
            </a:r>
            <a:r>
              <a:rPr lang="es-CL" sz="8000">
                <a:solidFill>
                  <a:srgbClr val="7030A0"/>
                </a:solidFill>
              </a:rPr>
              <a:t>según clasificación de Ann Arbor. </a:t>
            </a:r>
          </a:p>
          <a:p>
            <a:pPr marL="0" indent="0">
              <a:buNone/>
            </a:pPr>
            <a:r>
              <a:rPr lang="es-CL" sz="8000" b="1">
                <a:solidFill>
                  <a:srgbClr val="7030A0"/>
                </a:solidFill>
              </a:rPr>
              <a:t>Estadios clínicos </a:t>
            </a:r>
            <a:endParaRPr lang="es-CL" sz="800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s-CL" sz="8000">
                <a:solidFill>
                  <a:srgbClr val="7030A0"/>
                </a:solidFill>
              </a:rPr>
              <a:t>• </a:t>
            </a:r>
            <a:r>
              <a:rPr lang="es-CL" sz="8000" b="1">
                <a:solidFill>
                  <a:srgbClr val="7030A0"/>
                </a:solidFill>
              </a:rPr>
              <a:t>Estadio I</a:t>
            </a:r>
            <a:r>
              <a:rPr lang="es-CL" sz="8000">
                <a:solidFill>
                  <a:srgbClr val="7030A0"/>
                </a:solidFill>
              </a:rPr>
              <a:t>: compromiso de una sola región linfática (I) o compromiso localizado de un solo órgano o sitio </a:t>
            </a:r>
            <a:r>
              <a:rPr lang="es-CL" sz="8000" err="1">
                <a:solidFill>
                  <a:srgbClr val="7030A0"/>
                </a:solidFill>
              </a:rPr>
              <a:t>extralinfático</a:t>
            </a:r>
            <a:r>
              <a:rPr lang="es-CL" sz="8000">
                <a:solidFill>
                  <a:srgbClr val="7030A0"/>
                </a:solidFill>
              </a:rPr>
              <a:t> (IE). </a:t>
            </a:r>
          </a:p>
          <a:p>
            <a:pPr marL="0" indent="0">
              <a:buNone/>
            </a:pPr>
            <a:r>
              <a:rPr lang="es-CL" sz="8000">
                <a:solidFill>
                  <a:srgbClr val="7030A0"/>
                </a:solidFill>
              </a:rPr>
              <a:t>• </a:t>
            </a:r>
            <a:r>
              <a:rPr lang="es-CL" sz="8000" b="1">
                <a:solidFill>
                  <a:srgbClr val="7030A0"/>
                </a:solidFill>
              </a:rPr>
              <a:t>Estadio II: </a:t>
            </a:r>
            <a:r>
              <a:rPr lang="es-CL" sz="8000">
                <a:solidFill>
                  <a:srgbClr val="7030A0"/>
                </a:solidFill>
              </a:rPr>
              <a:t>compromiso de dos o más regiones linfáticas en un mismo lado de diafragma (II) o compromiso localizado de un solo órgano o sitio </a:t>
            </a:r>
            <a:r>
              <a:rPr lang="es-CL" sz="8000" err="1">
                <a:solidFill>
                  <a:srgbClr val="7030A0"/>
                </a:solidFill>
              </a:rPr>
              <a:t>extralinfático</a:t>
            </a:r>
            <a:r>
              <a:rPr lang="es-CL" sz="8000">
                <a:solidFill>
                  <a:srgbClr val="7030A0"/>
                </a:solidFill>
              </a:rPr>
              <a:t>, con compromiso de una o más regiones linfáticas en el mismo lado del diafragma (II E). </a:t>
            </a:r>
          </a:p>
          <a:p>
            <a:pPr marL="0" indent="0">
              <a:buNone/>
            </a:pPr>
            <a:r>
              <a:rPr lang="es-CL" sz="8000">
                <a:solidFill>
                  <a:srgbClr val="7030A0"/>
                </a:solidFill>
              </a:rPr>
              <a:t>• </a:t>
            </a:r>
            <a:r>
              <a:rPr lang="es-CL" sz="8000" b="1">
                <a:solidFill>
                  <a:srgbClr val="7030A0"/>
                </a:solidFill>
              </a:rPr>
              <a:t>Estadio III</a:t>
            </a:r>
            <a:r>
              <a:rPr lang="es-CL" sz="8000">
                <a:solidFill>
                  <a:srgbClr val="7030A0"/>
                </a:solidFill>
              </a:rPr>
              <a:t>: Compromiso ganglionar linfático regional a ambos lados del diafragma (III) que puede acompañarse por compromiso localizado de un órgano o sitio </a:t>
            </a:r>
            <a:r>
              <a:rPr lang="es-CL" sz="8000" err="1">
                <a:solidFill>
                  <a:srgbClr val="7030A0"/>
                </a:solidFill>
              </a:rPr>
              <a:t>extralinfático</a:t>
            </a:r>
            <a:r>
              <a:rPr lang="es-CL" sz="8000">
                <a:solidFill>
                  <a:srgbClr val="7030A0"/>
                </a:solidFill>
              </a:rPr>
              <a:t> (III E), del bazo o ambos (III E + S). </a:t>
            </a:r>
          </a:p>
          <a:p>
            <a:pPr marL="0" indent="0">
              <a:buNone/>
            </a:pPr>
            <a:r>
              <a:rPr lang="es-CL" sz="8000">
                <a:solidFill>
                  <a:srgbClr val="7030A0"/>
                </a:solidFill>
              </a:rPr>
              <a:t>• </a:t>
            </a:r>
            <a:r>
              <a:rPr lang="es-CL" sz="8000" b="1">
                <a:solidFill>
                  <a:srgbClr val="7030A0"/>
                </a:solidFill>
              </a:rPr>
              <a:t>Estadio IV</a:t>
            </a:r>
            <a:r>
              <a:rPr lang="es-CL" sz="8000">
                <a:solidFill>
                  <a:srgbClr val="7030A0"/>
                </a:solidFill>
              </a:rPr>
              <a:t>: Compromiso diseminado (multifocal) de uno o más tejidos en órganos </a:t>
            </a:r>
            <a:r>
              <a:rPr lang="es-CL" sz="8000" err="1">
                <a:solidFill>
                  <a:srgbClr val="7030A0"/>
                </a:solidFill>
              </a:rPr>
              <a:t>extralinfáticos</a:t>
            </a:r>
            <a:r>
              <a:rPr lang="es-CL" sz="8000">
                <a:solidFill>
                  <a:srgbClr val="7030A0"/>
                </a:solidFill>
              </a:rPr>
              <a:t>, con o sin compromiso asociado de ganglios linfáticos, o compromiso aislado de un órgano </a:t>
            </a:r>
            <a:r>
              <a:rPr lang="es-CL" sz="8000" err="1">
                <a:solidFill>
                  <a:srgbClr val="7030A0"/>
                </a:solidFill>
              </a:rPr>
              <a:t>extralinfático</a:t>
            </a:r>
            <a:r>
              <a:rPr lang="es-CL" sz="8000">
                <a:solidFill>
                  <a:srgbClr val="7030A0"/>
                </a:solidFill>
              </a:rPr>
              <a:t>, con compromiso ganglionar a distancia (no regional) </a:t>
            </a:r>
          </a:p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742E25-6692-FA4C-AA72-E0340BBB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CD018D5-13EB-8742-95D0-D4AD0D2C2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1A7244-9DE5-7941-9591-7CB3BD7D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9906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5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L">
                <a:solidFill>
                  <a:srgbClr val="7030A0"/>
                </a:solidFill>
              </a:rPr>
              <a:t>Factores pronósticos.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7030A0"/>
                </a:solidFill>
              </a:rPr>
              <a:t>Los principales factores de riesgo son el Estadio y la presencia de síntomas B.</a:t>
            </a:r>
          </a:p>
          <a:p>
            <a:r>
              <a:rPr lang="es-CL" dirty="0">
                <a:solidFill>
                  <a:srgbClr val="7030A0"/>
                </a:solidFill>
              </a:rPr>
              <a:t>En niños los principales factores de mal pronostico son el Estadio IIIB y IV , el compromiso extralinfático y mediastínico con gran masa tumoral, presencia de síntomas B.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56AE92-85D1-444D-93D5-0103C437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9406012-9A60-F648-9410-EF561B31F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>
                <a:solidFill>
                  <a:srgbClr val="7030A0"/>
                </a:solidFill>
              </a:rPr>
              <a:t>Tratamiento.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>
                <a:solidFill>
                  <a:srgbClr val="7030A0"/>
                </a:solidFill>
              </a:rPr>
              <a:t>Quimioterapia</a:t>
            </a:r>
          </a:p>
          <a:p>
            <a:r>
              <a:rPr lang="es-CL">
                <a:solidFill>
                  <a:srgbClr val="7030A0"/>
                </a:solidFill>
              </a:rPr>
              <a:t>Radioterapia </a:t>
            </a:r>
          </a:p>
          <a:p>
            <a:r>
              <a:rPr lang="es-CL">
                <a:solidFill>
                  <a:srgbClr val="7030A0"/>
                </a:solidFill>
              </a:rPr>
              <a:t>Transplante de medula ósea (primera recaída en etapas III y IV y segunda recaída en cualquier etapa) </a:t>
            </a:r>
          </a:p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48B913-C8AF-144D-B5B4-93A41771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20B3839-1AFE-DC4A-A345-A42B560E6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Evolución y Pronóstico:</a:t>
            </a:r>
          </a:p>
          <a:p>
            <a:r>
              <a:rPr lang="es-CL" dirty="0">
                <a:solidFill>
                  <a:srgbClr val="7030A0"/>
                </a:solidFill>
              </a:rPr>
              <a:t>Bueno</a:t>
            </a:r>
          </a:p>
          <a:p>
            <a:r>
              <a:rPr lang="es-CL" dirty="0">
                <a:solidFill>
                  <a:srgbClr val="7030A0"/>
                </a:solidFill>
              </a:rPr>
              <a:t>Sobrevida libre de eventos 83 y 95% </a:t>
            </a:r>
          </a:p>
          <a:p>
            <a:r>
              <a:rPr lang="es-CL" dirty="0">
                <a:solidFill>
                  <a:srgbClr val="7030A0"/>
                </a:solidFill>
              </a:rPr>
              <a:t>Resultados concuerdan con series extranjeras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0F08F7-B49A-C74F-9452-C5A8AE7B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60882B9-CD6F-C240-9972-2863E05BA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L">
                <a:solidFill>
                  <a:srgbClr val="7030A0"/>
                </a:solidFill>
              </a:rPr>
              <a:t>Linfoma no Hodgkin.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>
                <a:solidFill>
                  <a:srgbClr val="7030A0"/>
                </a:solidFill>
              </a:rPr>
              <a:t>Grupo heterogéneo de tumores primitivos de los ganglios linfáticos o de otras estructuras linfoides.</a:t>
            </a:r>
          </a:p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9E7C35-E114-684D-88CA-89CF37BC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8FA7B62-76B3-D54F-8179-DB7F30B17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Etiología :</a:t>
            </a:r>
          </a:p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    Factores que aumentan el riesgo de LNH son:</a:t>
            </a:r>
          </a:p>
          <a:p>
            <a:r>
              <a:rPr lang="es-CL" dirty="0">
                <a:solidFill>
                  <a:srgbClr val="7030A0"/>
                </a:solidFill>
              </a:rPr>
              <a:t>Déficit inmunitario congénito (Wiskott    </a:t>
            </a:r>
          </a:p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    Aldrich, ataxia telangectasia, Chediak Higashi)</a:t>
            </a:r>
          </a:p>
          <a:p>
            <a:r>
              <a:rPr lang="es-CL" dirty="0">
                <a:solidFill>
                  <a:srgbClr val="7030A0"/>
                </a:solidFill>
              </a:rPr>
              <a:t>Los sindrome de fragilidad cromosómica (Anemia de Fanconi , Síndrome de Bloom).</a:t>
            </a:r>
          </a:p>
          <a:p>
            <a:r>
              <a:rPr lang="es-CL" dirty="0">
                <a:solidFill>
                  <a:srgbClr val="7030A0"/>
                </a:solidFill>
              </a:rPr>
              <a:t>VIH.</a:t>
            </a:r>
          </a:p>
          <a:p>
            <a:r>
              <a:rPr lang="es-CL" dirty="0">
                <a:solidFill>
                  <a:srgbClr val="7030A0"/>
                </a:solidFill>
              </a:rPr>
              <a:t>Asociacion de linfoma de Burkitt con virus Epstein Barr. Ejemplo:PTLD.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D5FF0B-BA60-664C-AE36-9547043AE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4398CA7-5B08-734C-A484-0F5B3601D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Neoplasia del tejido linfático </a:t>
            </a:r>
            <a:r>
              <a:rPr lang="es-CL" err="1">
                <a:solidFill>
                  <a:srgbClr val="7030A0"/>
                </a:solidFill>
              </a:rPr>
              <a:t>extramedular</a:t>
            </a:r>
            <a:r>
              <a:rPr lang="es-CL">
                <a:solidFill>
                  <a:srgbClr val="7030A0"/>
                </a:solidFill>
              </a:rPr>
              <a:t>.</a:t>
            </a:r>
          </a:p>
          <a:p>
            <a:r>
              <a:rPr lang="es-CL" err="1">
                <a:solidFill>
                  <a:srgbClr val="7030A0"/>
                </a:solidFill>
              </a:rPr>
              <a:t>Tej</a:t>
            </a:r>
            <a:r>
              <a:rPr lang="es-CL">
                <a:solidFill>
                  <a:srgbClr val="7030A0"/>
                </a:solidFill>
              </a:rPr>
              <a:t>. linfático se encuentra en forma difusa y encapsulada (ganglio, bazo , timo).</a:t>
            </a:r>
          </a:p>
          <a:p>
            <a:r>
              <a:rPr lang="es-CL">
                <a:solidFill>
                  <a:srgbClr val="7030A0"/>
                </a:solidFill>
              </a:rPr>
              <a:t>Incidencia: 1:100.000 niños</a:t>
            </a:r>
          </a:p>
          <a:p>
            <a:r>
              <a:rPr lang="es-CL">
                <a:solidFill>
                  <a:srgbClr val="7030A0"/>
                </a:solidFill>
              </a:rPr>
              <a:t>Sexo : 3:1 ; hombre : mujer.</a:t>
            </a:r>
          </a:p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1E9C512-ECC1-FA44-BBBC-2336B1A4F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C01AEA2-8167-1449-8DFF-E1A0A1B7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9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>
                <a:solidFill>
                  <a:srgbClr val="7030A0"/>
                </a:solidFill>
              </a:rPr>
              <a:t>Clasificación.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>
                <a:solidFill>
                  <a:srgbClr val="7030A0"/>
                </a:solidFill>
              </a:rPr>
              <a:t>En la infancia la mayor parte de los linfomas son extra-nodales difusos de alto grado.</a:t>
            </a:r>
          </a:p>
          <a:p>
            <a:pPr marL="0" indent="0">
              <a:buNone/>
            </a:pPr>
            <a:endParaRPr lang="es-CL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4 grupos: 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rgbClr val="7030A0"/>
                </a:solidFill>
              </a:rPr>
              <a:t>Linfoma de células B o linfoma de Burkitt.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rgbClr val="7030A0"/>
                </a:solidFill>
              </a:rPr>
              <a:t>Linfoma B de células grandes.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rgbClr val="7030A0"/>
                </a:solidFill>
              </a:rPr>
              <a:t>Linfoma linfoblástico.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>
                <a:solidFill>
                  <a:srgbClr val="7030A0"/>
                </a:solidFill>
              </a:rPr>
              <a:t>Linfoma anaplástico de células grandes.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F8FD27-DA7D-624A-B37B-6B1DAC64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7B2FF4B-327F-F545-92D8-B99898292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>
                <a:solidFill>
                  <a:srgbClr val="7030A0"/>
                </a:solidFill>
              </a:rPr>
              <a:t>Clínica.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L" dirty="0">
                <a:solidFill>
                  <a:srgbClr val="7030A0"/>
                </a:solidFill>
              </a:rPr>
              <a:t>Diversa. </a:t>
            </a:r>
          </a:p>
          <a:p>
            <a:endParaRPr lang="es-CL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Cada subtipo tiene localización característica.</a:t>
            </a:r>
          </a:p>
          <a:p>
            <a:endParaRPr lang="es-CL" dirty="0">
              <a:solidFill>
                <a:srgbClr val="7030A0"/>
              </a:solidFill>
            </a:endParaRPr>
          </a:p>
          <a:p>
            <a:r>
              <a:rPr lang="es-CL" dirty="0">
                <a:solidFill>
                  <a:srgbClr val="7030A0"/>
                </a:solidFill>
              </a:rPr>
              <a:t>Linfoma de Burkitt: puede dar masa de crecimiento rápido principalmente abdominal pero también en zona maxilar.</a:t>
            </a:r>
          </a:p>
          <a:p>
            <a:r>
              <a:rPr lang="es-CL" dirty="0">
                <a:solidFill>
                  <a:srgbClr val="7030A0"/>
                </a:solidFill>
              </a:rPr>
              <a:t>Compromiso retroperitoneal es muy frecuente, menos anillo de Waldeyer, senos paranasales, piel y testicular.</a:t>
            </a:r>
          </a:p>
          <a:p>
            <a:r>
              <a:rPr lang="es-CL" dirty="0">
                <a:solidFill>
                  <a:srgbClr val="7030A0"/>
                </a:solidFill>
              </a:rPr>
              <a:t>Raro mediastino.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05DF456-1F42-0E4F-A5B5-E455626E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BB87A4C-E56F-5647-8C02-AE81B32A6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>
                <a:solidFill>
                  <a:srgbClr val="7030A0"/>
                </a:solidFill>
              </a:rPr>
              <a:t>Diagnóstico y evaluación del grado de extensión.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7030A0"/>
                </a:solidFill>
              </a:rPr>
              <a:t>Se realiza por la histología.</a:t>
            </a:r>
          </a:p>
          <a:p>
            <a:r>
              <a:rPr lang="es-CL" dirty="0">
                <a:solidFill>
                  <a:srgbClr val="7030A0"/>
                </a:solidFill>
              </a:rPr>
              <a:t>Se debe realizar estudio de etapificación. 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69C757-F32C-B64B-A246-BEEDFF89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74C7989-B6D7-DE45-AC8A-C55E27E17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7030A0"/>
                </a:solidFill>
              </a:rPr>
              <a:t>Los Linfomas Linfoblásticos T se presentan habitualmente como tumores intra-toráxicos. En un 50- 70% mediastinica y derrame pleural.</a:t>
            </a:r>
          </a:p>
          <a:p>
            <a:r>
              <a:rPr lang="es-CL" dirty="0">
                <a:solidFill>
                  <a:srgbClr val="7030A0"/>
                </a:solidFill>
              </a:rPr>
              <a:t>10% presenta compromiso de SNC ,pares craneanos o enfermedad intracraneal.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8DDA4-8F6A-6D46-BE88-2879CB01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2D852B6-5D4E-414C-9407-5FCBAC76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7030A0"/>
                </a:solidFill>
              </a:rPr>
              <a:t>Los Linfomas Anaplasticos de Células grandes puede presentarse lentamente progresiva.</a:t>
            </a:r>
          </a:p>
          <a:p>
            <a:r>
              <a:rPr lang="es-CL" dirty="0">
                <a:solidFill>
                  <a:srgbClr val="7030A0"/>
                </a:solidFill>
              </a:rPr>
              <a:t>Se asocia con mucha frecuencia a síntomas sistémicos: fiebre y baja de peso.</a:t>
            </a:r>
          </a:p>
          <a:p>
            <a:r>
              <a:rPr lang="es-CL" dirty="0">
                <a:solidFill>
                  <a:srgbClr val="7030A0"/>
                </a:solidFill>
              </a:rPr>
              <a:t>El compromiso es típicamente ganglionar.</a:t>
            </a:r>
          </a:p>
          <a:p>
            <a:r>
              <a:rPr lang="es-CL" dirty="0">
                <a:solidFill>
                  <a:srgbClr val="7030A0"/>
                </a:solidFill>
              </a:rPr>
              <a:t>Es el que mas frecuentemente se asocia a lesiones cutaneas.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FCE768-7FAD-2E4C-94D7-8FF941B5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2FA7D7C-119D-5C45-B63A-B0CD47E41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rgbClr val="7030A0"/>
                </a:solidFill>
              </a:rPr>
              <a:t>Diagnóstico.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BIOPSIA  e inmunohistoquimica.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456B7F-FFE8-574D-BB6C-5906E44B7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2A89457-17D4-DC4E-909A-CF0678C4A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96BB02F-741B-BF4D-8903-31B6F055B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24" y="2492896"/>
            <a:ext cx="2203599" cy="33175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4BF296-DD00-1646-B06D-D73B5A0E1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608" y="3873773"/>
            <a:ext cx="4319141" cy="243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2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L" dirty="0">
                <a:solidFill>
                  <a:srgbClr val="7030A0"/>
                </a:solidFill>
              </a:rPr>
              <a:t>Evaluar extensión.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>
                <a:solidFill>
                  <a:srgbClr val="7030A0"/>
                </a:solidFill>
              </a:rPr>
              <a:t>Historia detallada</a:t>
            </a:r>
          </a:p>
          <a:p>
            <a:r>
              <a:rPr lang="es-CL" dirty="0">
                <a:solidFill>
                  <a:srgbClr val="7030A0"/>
                </a:solidFill>
              </a:rPr>
              <a:t>Examen físico</a:t>
            </a:r>
          </a:p>
          <a:p>
            <a:r>
              <a:rPr lang="es-CL" dirty="0">
                <a:solidFill>
                  <a:srgbClr val="7030A0"/>
                </a:solidFill>
              </a:rPr>
              <a:t>Laboratoria general.</a:t>
            </a:r>
          </a:p>
          <a:p>
            <a:r>
              <a:rPr lang="es-CL" dirty="0">
                <a:solidFill>
                  <a:srgbClr val="7030A0"/>
                </a:solidFill>
              </a:rPr>
              <a:t>Estudio medula osea</a:t>
            </a:r>
          </a:p>
          <a:p>
            <a:r>
              <a:rPr lang="es-CL" dirty="0">
                <a:solidFill>
                  <a:srgbClr val="7030A0"/>
                </a:solidFill>
              </a:rPr>
              <a:t>LCR </a:t>
            </a:r>
          </a:p>
          <a:p>
            <a:r>
              <a:rPr lang="es-CL" dirty="0">
                <a:solidFill>
                  <a:srgbClr val="7030A0"/>
                </a:solidFill>
              </a:rPr>
              <a:t>Radiologico</a:t>
            </a:r>
          </a:p>
          <a:p>
            <a:r>
              <a:rPr lang="es-CL" dirty="0">
                <a:solidFill>
                  <a:srgbClr val="7030A0"/>
                </a:solidFill>
              </a:rPr>
              <a:t>Cintigrama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062613-7641-E741-BF0D-2B8670DAA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9881C81-E40F-954E-8738-0206AA06A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Principios  generales de tratamiento :</a:t>
            </a:r>
          </a:p>
          <a:p>
            <a:r>
              <a:rPr lang="es-CL" dirty="0">
                <a:solidFill>
                  <a:srgbClr val="7030A0"/>
                </a:solidFill>
              </a:rPr>
              <a:t>La quimioterapia es la base fundamental del tratamiento.</a:t>
            </a:r>
          </a:p>
          <a:p>
            <a:r>
              <a:rPr lang="es-CL" dirty="0">
                <a:solidFill>
                  <a:srgbClr val="7030A0"/>
                </a:solidFill>
              </a:rPr>
              <a:t>La radioterapia y cirugía esta destinada a casos especiales.</a:t>
            </a:r>
          </a:p>
          <a:p>
            <a:r>
              <a:rPr lang="es-CL" dirty="0">
                <a:solidFill>
                  <a:srgbClr val="7030A0"/>
                </a:solidFill>
              </a:rPr>
              <a:t>TPH.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43004C-539E-7F49-AF63-29F9EC089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5185CB5-A4E1-7643-BE16-1649F06C3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>
                <a:solidFill>
                  <a:srgbClr val="7030A0"/>
                </a:solidFill>
              </a:rPr>
              <a:t>Consideraciones futuras :</a:t>
            </a:r>
          </a:p>
          <a:p>
            <a:r>
              <a:rPr lang="es-CL" dirty="0">
                <a:solidFill>
                  <a:srgbClr val="7030A0"/>
                </a:solidFill>
              </a:rPr>
              <a:t>Pronóstico ha mejorado significativamente en los últimos 15 años.</a:t>
            </a:r>
          </a:p>
          <a:p>
            <a:r>
              <a:rPr lang="es-CL" dirty="0">
                <a:solidFill>
                  <a:srgbClr val="7030A0"/>
                </a:solidFill>
              </a:rPr>
              <a:t>Disminuir toxicidad de quimioterapias </a:t>
            </a:r>
          </a:p>
          <a:p>
            <a:r>
              <a:rPr lang="es-CL" dirty="0">
                <a:solidFill>
                  <a:srgbClr val="7030A0"/>
                </a:solidFill>
              </a:rPr>
              <a:t>Disminuir periodos de mielodepresion post tto (neutropenia).</a:t>
            </a:r>
          </a:p>
          <a:p>
            <a:r>
              <a:rPr lang="es-CL" dirty="0">
                <a:solidFill>
                  <a:srgbClr val="7030A0"/>
                </a:solidFill>
              </a:rPr>
              <a:t>Reducir secuelas de radioterapia</a:t>
            </a:r>
          </a:p>
          <a:p>
            <a:r>
              <a:rPr lang="es-CL" dirty="0">
                <a:solidFill>
                  <a:srgbClr val="7030A0"/>
                </a:solidFill>
              </a:rPr>
              <a:t>Uso de anticuerpos monoclonales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3C898C-1CD0-5446-8242-18AC725D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D9EABDE-D04E-254C-90DB-BAB4F2F9D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8328E3A-5101-2C49-BEDD-B4103FED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Muchas gracias.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003C79-D889-7A47-A8AE-B4ACA1870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F6A040-C158-C447-B442-7FD3A6B4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78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>
                <a:solidFill>
                  <a:srgbClr val="7030A0"/>
                </a:solidFill>
              </a:rPr>
              <a:t>Constituyen el 10% de los Ca Infantiles ( tercer lugar)</a:t>
            </a:r>
          </a:p>
          <a:p>
            <a:r>
              <a:rPr lang="es-CL">
                <a:solidFill>
                  <a:srgbClr val="7030A0"/>
                </a:solidFill>
              </a:rPr>
              <a:t>Enfermedad de Hodgkin  45 %</a:t>
            </a:r>
          </a:p>
          <a:p>
            <a:r>
              <a:rPr lang="es-CL">
                <a:solidFill>
                  <a:srgbClr val="7030A0"/>
                </a:solidFill>
              </a:rPr>
              <a:t>Linfoma  no Hodgkin         55 %</a:t>
            </a:r>
          </a:p>
          <a:p>
            <a:pPr marL="0" indent="0">
              <a:buNone/>
            </a:pPr>
            <a:r>
              <a:rPr lang="es-CL"/>
              <a:t>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06B161-A9F3-D642-AA53-17CB2C2B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7E0E4CD-C4D2-4641-83BB-B0AEC163D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>
                <a:solidFill>
                  <a:srgbClr val="7030A0"/>
                </a:solidFill>
              </a:rPr>
              <a:t>Origen linfático común, son entidades diferentes.</a:t>
            </a:r>
          </a:p>
          <a:p>
            <a:r>
              <a:rPr lang="es-CL">
                <a:solidFill>
                  <a:srgbClr val="7030A0"/>
                </a:solidFill>
              </a:rPr>
              <a:t>Clínica similar (desarrollo ,diseminación y alta mortalidad sin tratamiento )</a:t>
            </a:r>
          </a:p>
          <a:p>
            <a:r>
              <a:rPr lang="es-CL">
                <a:solidFill>
                  <a:srgbClr val="7030A0"/>
                </a:solidFill>
              </a:rPr>
              <a:t>Se diferencian:</a:t>
            </a:r>
          </a:p>
          <a:p>
            <a:pPr marL="514350" indent="-514350">
              <a:buFont typeface="+mj-lt"/>
              <a:buAutoNum type="arabicPeriod"/>
            </a:pPr>
            <a:r>
              <a:rPr lang="es-CL">
                <a:solidFill>
                  <a:srgbClr val="7030A0"/>
                </a:solidFill>
              </a:rPr>
              <a:t>Los caracteres genéticos</a:t>
            </a:r>
          </a:p>
          <a:p>
            <a:pPr marL="514350" indent="-514350">
              <a:buFont typeface="+mj-lt"/>
              <a:buAutoNum type="arabicPeriod"/>
            </a:pPr>
            <a:r>
              <a:rPr lang="es-CL">
                <a:solidFill>
                  <a:srgbClr val="7030A0"/>
                </a:solidFill>
              </a:rPr>
              <a:t>A. Patológica</a:t>
            </a:r>
          </a:p>
          <a:p>
            <a:pPr marL="514350" indent="-514350">
              <a:buFont typeface="+mj-lt"/>
              <a:buAutoNum type="arabicPeriod"/>
            </a:pPr>
            <a:r>
              <a:rPr lang="es-CL">
                <a:solidFill>
                  <a:srgbClr val="7030A0"/>
                </a:solidFill>
              </a:rPr>
              <a:t>Inmunológicos</a:t>
            </a:r>
          </a:p>
          <a:p>
            <a:pPr marL="514350" indent="-514350">
              <a:buFont typeface="+mj-lt"/>
              <a:buAutoNum type="arabicPeriod"/>
            </a:pPr>
            <a:r>
              <a:rPr lang="es-CL">
                <a:solidFill>
                  <a:srgbClr val="7030A0"/>
                </a:solidFill>
              </a:rPr>
              <a:t>Tratamiento</a:t>
            </a:r>
          </a:p>
          <a:p>
            <a:pPr marL="514350" indent="-514350">
              <a:buFont typeface="+mj-lt"/>
              <a:buAutoNum type="arabicPeriod"/>
            </a:pPr>
            <a:r>
              <a:rPr lang="es-CL">
                <a:solidFill>
                  <a:srgbClr val="7030A0"/>
                </a:solidFill>
              </a:rPr>
              <a:t>Pronóstico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7C46FD-2B12-404D-A26F-A7FE596CC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CF0BC6A-5F68-7340-91A1-0E5D60533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Tasa de curación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Enfermedad de </a:t>
            </a:r>
            <a:r>
              <a:rPr lang="es-CL" err="1">
                <a:solidFill>
                  <a:srgbClr val="7030A0"/>
                </a:solidFill>
              </a:rPr>
              <a:t>Hodgkin</a:t>
            </a:r>
            <a:r>
              <a:rPr lang="es-CL">
                <a:solidFill>
                  <a:srgbClr val="7030A0"/>
                </a:solidFill>
              </a:rPr>
              <a:t> : 90% </a:t>
            </a:r>
          </a:p>
          <a:p>
            <a:r>
              <a:rPr lang="es-CL">
                <a:solidFill>
                  <a:srgbClr val="7030A0"/>
                </a:solidFill>
              </a:rPr>
              <a:t>Linfoma linfoblástico  y  L. de </a:t>
            </a:r>
            <a:r>
              <a:rPr lang="es-CL" err="1">
                <a:solidFill>
                  <a:srgbClr val="7030A0"/>
                </a:solidFill>
              </a:rPr>
              <a:t>Burkitt</a:t>
            </a:r>
            <a:r>
              <a:rPr lang="es-CL">
                <a:solidFill>
                  <a:srgbClr val="7030A0"/>
                </a:solidFill>
              </a:rPr>
              <a:t> : 60%</a:t>
            </a:r>
          </a:p>
          <a:p>
            <a:r>
              <a:rPr lang="es-CL">
                <a:solidFill>
                  <a:srgbClr val="7030A0"/>
                </a:solidFill>
              </a:rPr>
              <a:t>L. de células grandes : 30%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189360-9359-3B42-821F-B523FC3A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C66AE14-F85A-D344-89B6-E83FFAC42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CL">
                <a:solidFill>
                  <a:srgbClr val="7030A0"/>
                </a:solidFill>
              </a:rPr>
              <a:t>Enfermedad de Hodgkin.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616624"/>
          </a:xfrm>
        </p:spPr>
        <p:txBody>
          <a:bodyPr/>
          <a:lstStyle/>
          <a:p>
            <a:r>
              <a:rPr lang="es-CL">
                <a:solidFill>
                  <a:srgbClr val="7030A0"/>
                </a:solidFill>
              </a:rPr>
              <a:t>Proliferación maligna constituida por la célula de Reed </a:t>
            </a:r>
            <a:r>
              <a:rPr lang="es-CL" err="1">
                <a:solidFill>
                  <a:srgbClr val="7030A0"/>
                </a:solidFill>
              </a:rPr>
              <a:t>Stemberg</a:t>
            </a:r>
            <a:r>
              <a:rPr lang="es-CL">
                <a:solidFill>
                  <a:srgbClr val="7030A0"/>
                </a:solidFill>
              </a:rPr>
              <a:t> o </a:t>
            </a:r>
            <a:r>
              <a:rPr lang="es-CL" err="1">
                <a:solidFill>
                  <a:srgbClr val="7030A0"/>
                </a:solidFill>
              </a:rPr>
              <a:t>Hodgkin</a:t>
            </a:r>
            <a:r>
              <a:rPr lang="es-CL">
                <a:solidFill>
                  <a:srgbClr val="7030A0"/>
                </a:solidFill>
              </a:rPr>
              <a:t>.                      Causa desconocida.</a:t>
            </a:r>
          </a:p>
          <a:p>
            <a:r>
              <a:rPr lang="es-CL">
                <a:solidFill>
                  <a:srgbClr val="7030A0"/>
                </a:solidFill>
              </a:rPr>
              <a:t>Expresa por lo general </a:t>
            </a:r>
            <a:r>
              <a:rPr lang="es-CL" err="1">
                <a:solidFill>
                  <a:srgbClr val="7030A0"/>
                </a:solidFill>
              </a:rPr>
              <a:t>ag</a:t>
            </a:r>
            <a:r>
              <a:rPr lang="es-CL">
                <a:solidFill>
                  <a:srgbClr val="7030A0"/>
                </a:solidFill>
              </a:rPr>
              <a:t> CD15 y CD30 (linfocitos B,T o macrófagos )</a:t>
            </a:r>
          </a:p>
          <a:p>
            <a:r>
              <a:rPr lang="es-CL">
                <a:solidFill>
                  <a:srgbClr val="7030A0"/>
                </a:solidFill>
              </a:rPr>
              <a:t>Relación entre infección por virus de Epstein </a:t>
            </a:r>
            <a:r>
              <a:rPr lang="es-CL" err="1">
                <a:solidFill>
                  <a:srgbClr val="7030A0"/>
                </a:solidFill>
              </a:rPr>
              <a:t>Barr</a:t>
            </a:r>
            <a:r>
              <a:rPr lang="es-CL">
                <a:solidFill>
                  <a:srgbClr val="7030A0"/>
                </a:solidFill>
              </a:rPr>
              <a:t>, el fragmento de su genoma se encuentra en 58%  de los casos de linfoma como </a:t>
            </a:r>
            <a:r>
              <a:rPr lang="es-CL" err="1">
                <a:solidFill>
                  <a:srgbClr val="7030A0"/>
                </a:solidFill>
              </a:rPr>
              <a:t>celularidad</a:t>
            </a:r>
            <a:r>
              <a:rPr lang="es-CL">
                <a:solidFill>
                  <a:srgbClr val="7030A0"/>
                </a:solidFill>
              </a:rPr>
              <a:t> mixta.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CFB126-AA61-244F-AA4A-CF3172E3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AE3DDD-9AE7-354A-BA7A-C617454A1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844824"/>
            <a:ext cx="1270000" cy="1016000"/>
          </a:xfrm>
          <a:prstGeom prst="rect">
            <a:avLst/>
          </a:prstGeom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92FC9DC-7442-8E4D-84FE-CE9BF0520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6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L">
                <a:solidFill>
                  <a:srgbClr val="7030A0"/>
                </a:solidFill>
              </a:rPr>
              <a:t>Cuadro Clínico:</a:t>
            </a:r>
          </a:p>
          <a:p>
            <a:r>
              <a:rPr lang="es-CL">
                <a:solidFill>
                  <a:srgbClr val="7030A0"/>
                </a:solidFill>
              </a:rPr>
              <a:t>Aumento de volumen ganglionar (mas de 2 cm) ,  localizado, sólido, no  inflamatorio, no doloroso que tiende a persistir.                      Mas frecuente cuello y  supraclavicular, luego axilar e inguinal.                                                     El 65% tiene infiltración de mediastino.</a:t>
            </a:r>
          </a:p>
          <a:p>
            <a:pPr marL="0" indent="0">
              <a:buNone/>
            </a:pPr>
            <a:r>
              <a:rPr lang="es-CL"/>
              <a:t>                                                                                             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6E448A-EB49-C649-A0CE-3FD09E23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81BBC40-C803-654F-B353-8DDD67C4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1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6338CF-D55A-8A45-B53E-ACDAC59B5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85" y="2719276"/>
            <a:ext cx="3986157" cy="22322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2EAAC4-0FC9-1441-9991-DEAF409FA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2907297"/>
            <a:ext cx="3442451" cy="3697447"/>
          </a:xfrm>
          <a:prstGeom prst="rect">
            <a:avLst/>
          </a:prstGeom>
        </p:spPr>
      </p:pic>
      <p:pic>
        <p:nvPicPr>
          <p:cNvPr id="7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B635800-6C9A-B248-B3EE-ADC8A441C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827C6F-26E9-AF45-BE5C-815537D6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7030A0"/>
                </a:solidFill>
              </a:rPr>
              <a:t>El compromiso extraganglionar se da en un 15%.</a:t>
            </a:r>
          </a:p>
          <a:p>
            <a:pPr lvl="0"/>
            <a:r>
              <a:rPr lang="es-CL" dirty="0">
                <a:solidFill>
                  <a:srgbClr val="7030A0"/>
                </a:solidFill>
              </a:rPr>
              <a:t>Un 25% presenta sintomatología sistémica, denominada </a:t>
            </a:r>
            <a:r>
              <a:rPr lang="es-CL" b="1" u="sng" dirty="0">
                <a:solidFill>
                  <a:srgbClr val="7030A0"/>
                </a:solidFill>
              </a:rPr>
              <a:t>síntomas B</a:t>
            </a:r>
            <a:r>
              <a:rPr lang="es-CL" dirty="0">
                <a:solidFill>
                  <a:srgbClr val="7030A0"/>
                </a:solidFill>
              </a:rPr>
              <a:t>:</a:t>
            </a:r>
            <a:r>
              <a:rPr lang="es-CL" sz="3000" dirty="0">
                <a:solidFill>
                  <a:srgbClr val="7030A0"/>
                </a:solidFill>
              </a:rPr>
              <a:t>                                                 </a:t>
            </a:r>
          </a:p>
          <a:p>
            <a:pPr marL="0" lvl="0" indent="0">
              <a:buNone/>
            </a:pPr>
            <a:r>
              <a:rPr lang="es-CL" sz="3000" dirty="0">
                <a:solidFill>
                  <a:srgbClr val="7030A0"/>
                </a:solidFill>
              </a:rPr>
              <a:t>          Baja de peso inexplicada &gt;10% </a:t>
            </a:r>
          </a:p>
          <a:p>
            <a:pPr marL="0" lvl="0" indent="0">
              <a:buNone/>
            </a:pPr>
            <a:r>
              <a:rPr lang="es-CL" sz="3000" dirty="0">
                <a:solidFill>
                  <a:srgbClr val="7030A0"/>
                </a:solidFill>
              </a:rPr>
              <a:t>          Fiebre inexplicada recurrente </a:t>
            </a:r>
          </a:p>
          <a:p>
            <a:pPr marL="0" lvl="0" indent="0">
              <a:buNone/>
            </a:pPr>
            <a:r>
              <a:rPr lang="es-CL" sz="3000" dirty="0">
                <a:solidFill>
                  <a:srgbClr val="7030A0"/>
                </a:solidFill>
              </a:rPr>
              <a:t>	Sudoración nocturna profusa 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93536A-69EA-8A42-B159-46312F40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5ED2EE0-58EA-A547-BBD7-1733A13AC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996</Words>
  <Application>Microsoft Macintosh PowerPoint</Application>
  <PresentationFormat>Presentación en pantalla (4:3)</PresentationFormat>
  <Paragraphs>133</Paragraphs>
  <Slides>29</Slides>
  <Notes>3</Notes>
  <HiddenSlides>0</HiddenSlides>
  <MMClips>27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2" baseType="lpstr">
      <vt:lpstr>Arial</vt:lpstr>
      <vt:lpstr>Calibri</vt:lpstr>
      <vt:lpstr>Tema de Office</vt:lpstr>
      <vt:lpstr>LINFOMAS</vt:lpstr>
      <vt:lpstr>Definición</vt:lpstr>
      <vt:lpstr>Presentación de PowerPoint</vt:lpstr>
      <vt:lpstr>Presentación de PowerPoint</vt:lpstr>
      <vt:lpstr>Tasa de curación</vt:lpstr>
      <vt:lpstr>Enfermedad de Hodgkin.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Diagnóstico  Diferencial.</vt:lpstr>
      <vt:lpstr>ETAPIFICACIÓN </vt:lpstr>
      <vt:lpstr>Presentación de PowerPoint</vt:lpstr>
      <vt:lpstr>Factores pronósticos.</vt:lpstr>
      <vt:lpstr>Tratamiento.</vt:lpstr>
      <vt:lpstr>Presentación de PowerPoint</vt:lpstr>
      <vt:lpstr>Linfoma no Hodgkin.</vt:lpstr>
      <vt:lpstr>Presentación de PowerPoint</vt:lpstr>
      <vt:lpstr>Clasificación.</vt:lpstr>
      <vt:lpstr>Clínica.</vt:lpstr>
      <vt:lpstr>Diagnóstico y evaluación del grado de extensión.</vt:lpstr>
      <vt:lpstr>Presentación de PowerPoint</vt:lpstr>
      <vt:lpstr>Presentación de PowerPoint</vt:lpstr>
      <vt:lpstr>Diagnóstico.  </vt:lpstr>
      <vt:lpstr>Evaluar extensión. </vt:lpstr>
      <vt:lpstr>Presentación de PowerPoint</vt:lpstr>
      <vt:lpstr>Presentación de PowerPoint</vt:lpstr>
      <vt:lpstr>Muchas gracias.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LINFOMAS</dc:title>
  <dc:creator>anamaria</dc:creator>
  <cp:lastModifiedBy>Microsoft Office User</cp:lastModifiedBy>
  <cp:revision>47</cp:revision>
  <dcterms:created xsi:type="dcterms:W3CDTF">2012-06-07T21:03:34Z</dcterms:created>
  <dcterms:modified xsi:type="dcterms:W3CDTF">2020-05-16T22:53:49Z</dcterms:modified>
</cp:coreProperties>
</file>