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68"/>
  </p:notesMasterIdLst>
  <p:sldIdLst>
    <p:sldId id="256" r:id="rId4"/>
    <p:sldId id="562" r:id="rId5"/>
    <p:sldId id="585" r:id="rId6"/>
    <p:sldId id="586" r:id="rId7"/>
    <p:sldId id="567" r:id="rId8"/>
    <p:sldId id="568" r:id="rId9"/>
    <p:sldId id="560" r:id="rId10"/>
    <p:sldId id="596" r:id="rId11"/>
    <p:sldId id="323" r:id="rId12"/>
    <p:sldId id="363" r:id="rId13"/>
    <p:sldId id="597" r:id="rId14"/>
    <p:sldId id="355" r:id="rId15"/>
    <p:sldId id="366" r:id="rId16"/>
    <p:sldId id="589" r:id="rId17"/>
    <p:sldId id="594" r:id="rId18"/>
    <p:sldId id="595" r:id="rId19"/>
    <p:sldId id="362" r:id="rId20"/>
    <p:sldId id="354" r:id="rId21"/>
    <p:sldId id="336" r:id="rId22"/>
    <p:sldId id="356" r:id="rId23"/>
    <p:sldId id="326" r:id="rId24"/>
    <p:sldId id="358" r:id="rId25"/>
    <p:sldId id="357" r:id="rId26"/>
    <p:sldId id="359" r:id="rId27"/>
    <p:sldId id="325" r:id="rId28"/>
    <p:sldId id="360" r:id="rId29"/>
    <p:sldId id="361" r:id="rId30"/>
    <p:sldId id="277" r:id="rId31"/>
    <p:sldId id="570" r:id="rId32"/>
    <p:sldId id="350" r:id="rId33"/>
    <p:sldId id="367" r:id="rId34"/>
    <p:sldId id="380" r:id="rId35"/>
    <p:sldId id="372" r:id="rId36"/>
    <p:sldId id="569" r:id="rId37"/>
    <p:sldId id="407" r:id="rId38"/>
    <p:sldId id="557" r:id="rId39"/>
    <p:sldId id="564" r:id="rId40"/>
    <p:sldId id="600" r:id="rId41"/>
    <p:sldId id="387" r:id="rId42"/>
    <p:sldId id="379" r:id="rId43"/>
    <p:sldId id="378" r:id="rId44"/>
    <p:sldId id="388" r:id="rId45"/>
    <p:sldId id="553" r:id="rId46"/>
    <p:sldId id="571" r:id="rId47"/>
    <p:sldId id="555" r:id="rId48"/>
    <p:sldId id="391" r:id="rId49"/>
    <p:sldId id="601" r:id="rId50"/>
    <p:sldId id="392" r:id="rId51"/>
    <p:sldId id="395" r:id="rId52"/>
    <p:sldId id="396" r:id="rId53"/>
    <p:sldId id="397" r:id="rId54"/>
    <p:sldId id="400" r:id="rId55"/>
    <p:sldId id="402" r:id="rId56"/>
    <p:sldId id="405" r:id="rId57"/>
    <p:sldId id="406" r:id="rId58"/>
    <p:sldId id="598" r:id="rId59"/>
    <p:sldId id="408" r:id="rId60"/>
    <p:sldId id="599" r:id="rId61"/>
    <p:sldId id="576" r:id="rId62"/>
    <p:sldId id="578" r:id="rId63"/>
    <p:sldId id="581" r:id="rId64"/>
    <p:sldId id="584" r:id="rId65"/>
    <p:sldId id="583" r:id="rId66"/>
    <p:sldId id="579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55" autoAdjust="0"/>
    <p:restoredTop sz="93544"/>
  </p:normalViewPr>
  <p:slideViewPr>
    <p:cSldViewPr>
      <p:cViewPr varScale="1">
        <p:scale>
          <a:sx n="54" d="100"/>
          <a:sy n="54" d="100"/>
        </p:scale>
        <p:origin x="17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BD04CA-761E-A446-BBBF-B073F181CEFF}" type="datetimeFigureOut">
              <a:rPr lang="es-CL" altLang="es-ES_tradnl"/>
              <a:pPr/>
              <a:t>26-04-2021</a:t>
            </a:fld>
            <a:endParaRPr lang="es-CL" alt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  <a:endParaRPr lang="es-CL" alt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0021DB-865D-0649-AE80-C71512DBACD6}" type="slidenum">
              <a:rPr lang="es-CL" altLang="es-ES_tradnl"/>
              <a:pPr/>
              <a:t>‹Nº›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06549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endParaRPr lang="es-ES_tradnl" dirty="0">
              <a:solidFill>
                <a:schemeClr val="accent2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2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4102048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35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2202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43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3048429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44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3431589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altLang="es-ES_tradnl">
              <a:ea typeface="ＭＳ Ｐゴシック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949E9FE-3BDA-794C-8BDA-FD89E1AFF39D}" type="slidenum">
              <a:rPr lang="en-AU" altLang="es-ES_tradnl" sz="1200">
                <a:latin typeface="Calibri" charset="0"/>
              </a:rPr>
              <a:pPr eaLnBrk="1" hangingPunct="1"/>
              <a:t>45</a:t>
            </a:fld>
            <a:endParaRPr lang="en-AU" altLang="es-ES_tradnl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9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endParaRPr lang="es-ES_tradnl" dirty="0">
              <a:solidFill>
                <a:schemeClr val="accent2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3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205625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80000"/>
              <a:buFont typeface="Wingdings" pitchFamily="2" charset="2"/>
              <a:buChar char="§"/>
            </a:pPr>
            <a:endParaRPr lang="es-ES_tradnl" dirty="0">
              <a:solidFill>
                <a:schemeClr val="accent2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4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87662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7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1397456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10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272202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API puede ayudar a predecir la evolución y decidir manejo, pero no olvidar que tiene</a:t>
            </a:r>
            <a:r>
              <a:rPr lang="es-ES" baseline="0" dirty="0"/>
              <a:t> sus limitaciones y que clasifica incorrectamente a un grupo importante de pacientes.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13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32031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consensus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group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agrees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children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using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controller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therapy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must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reviewed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regularly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evaluate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response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treatment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changes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symptom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pattern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Atopy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does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predict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response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controller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therapy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Oral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prednisolone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required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large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majority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preschool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children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acute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wheeze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exacerbation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should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reserved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those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most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severe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symptoms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23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70628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28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224227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021DB-865D-0649-AE80-C71512DBACD6}" type="slidenum">
              <a:rPr lang="es-CL" altLang="es-ES_tradnl" smtClean="0"/>
              <a:pPr/>
              <a:t>29</a:t>
            </a:fld>
            <a:endParaRPr lang="es-CL" altLang="es-ES_tradnl"/>
          </a:p>
        </p:txBody>
      </p:sp>
    </p:spTree>
    <p:extLst>
      <p:ext uri="{BB962C8B-B14F-4D97-AF65-F5344CB8AC3E}">
        <p14:creationId xmlns:p14="http://schemas.microsoft.com/office/powerpoint/2010/main" val="224227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85800" y="0"/>
            <a:ext cx="8001000" cy="7950200"/>
            <a:chOff x="685798" y="0"/>
            <a:chExt cx="8001004" cy="7950200"/>
          </a:xfrm>
        </p:grpSpPr>
        <p:sp>
          <p:nvSpPr>
            <p:cNvPr id="5" name="Pie 7"/>
            <p:cNvSpPr/>
            <p:nvPr/>
          </p:nvSpPr>
          <p:spPr>
            <a:xfrm flipH="1" flipV="1">
              <a:off x="1257298" y="5778500"/>
              <a:ext cx="2171701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685798" y="0"/>
              <a:ext cx="8001004" cy="6856413"/>
              <a:chOff x="685798" y="0"/>
              <a:chExt cx="8001004" cy="6856413"/>
            </a:xfrm>
          </p:grpSpPr>
          <p:sp>
            <p:nvSpPr>
              <p:cNvPr id="7" name="Freeform 9"/>
              <p:cNvSpPr/>
              <p:nvPr/>
            </p:nvSpPr>
            <p:spPr>
              <a:xfrm>
                <a:off x="685798" y="588010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8" name="Oval 10"/>
              <p:cNvSpPr/>
              <p:nvPr/>
            </p:nvSpPr>
            <p:spPr>
              <a:xfrm>
                <a:off x="2590799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9" name="Oval 11"/>
              <p:cNvSpPr/>
              <p:nvPr/>
            </p:nvSpPr>
            <p:spPr>
              <a:xfrm>
                <a:off x="838198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0" name="Oval 12"/>
              <p:cNvSpPr/>
              <p:nvPr/>
            </p:nvSpPr>
            <p:spPr>
              <a:xfrm>
                <a:off x="2362199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1" name="Oval 13"/>
              <p:cNvSpPr/>
              <p:nvPr/>
            </p:nvSpPr>
            <p:spPr>
              <a:xfrm>
                <a:off x="1676398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2" name="Oval 14"/>
              <p:cNvSpPr/>
              <p:nvPr/>
            </p:nvSpPr>
            <p:spPr>
              <a:xfrm>
                <a:off x="1981199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3" name="Oval 15"/>
              <p:cNvSpPr/>
              <p:nvPr/>
            </p:nvSpPr>
            <p:spPr>
              <a:xfrm>
                <a:off x="1943099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4" name="Oval 16"/>
              <p:cNvSpPr/>
              <p:nvPr/>
            </p:nvSpPr>
            <p:spPr>
              <a:xfrm>
                <a:off x="2362199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5" name="Oval 17"/>
              <p:cNvSpPr/>
              <p:nvPr/>
            </p:nvSpPr>
            <p:spPr>
              <a:xfrm>
                <a:off x="3009899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6" name="Oval 18"/>
              <p:cNvSpPr/>
              <p:nvPr/>
            </p:nvSpPr>
            <p:spPr>
              <a:xfrm>
                <a:off x="2971799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3314699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8" name="Oval 20"/>
              <p:cNvSpPr/>
              <p:nvPr/>
            </p:nvSpPr>
            <p:spPr>
              <a:xfrm>
                <a:off x="3619499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19" name="Oval 21"/>
              <p:cNvSpPr/>
              <p:nvPr/>
            </p:nvSpPr>
            <p:spPr>
              <a:xfrm>
                <a:off x="13842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0" name="Oval 22"/>
              <p:cNvSpPr/>
              <p:nvPr/>
            </p:nvSpPr>
            <p:spPr>
              <a:xfrm>
                <a:off x="3505199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1" name="Oval 23"/>
              <p:cNvSpPr/>
              <p:nvPr/>
            </p:nvSpPr>
            <p:spPr>
              <a:xfrm>
                <a:off x="1295398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2" name="Oval 24"/>
              <p:cNvSpPr/>
              <p:nvPr/>
            </p:nvSpPr>
            <p:spPr>
              <a:xfrm>
                <a:off x="1447798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3" name="Oval 25"/>
              <p:cNvSpPr/>
              <p:nvPr/>
            </p:nvSpPr>
            <p:spPr>
              <a:xfrm>
                <a:off x="1600198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4" name="Oval 26"/>
              <p:cNvSpPr/>
              <p:nvPr/>
            </p:nvSpPr>
            <p:spPr>
              <a:xfrm>
                <a:off x="3352799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5" name="Freeform 27"/>
              <p:cNvSpPr/>
              <p:nvPr/>
            </p:nvSpPr>
            <p:spPr>
              <a:xfrm flipV="1">
                <a:off x="5486400" y="0"/>
                <a:ext cx="1143001" cy="9763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6" name="Oval 28"/>
              <p:cNvSpPr/>
              <p:nvPr/>
            </p:nvSpPr>
            <p:spPr>
              <a:xfrm flipV="1">
                <a:off x="7391401" y="760413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7" name="Oval 29"/>
              <p:cNvSpPr/>
              <p:nvPr/>
            </p:nvSpPr>
            <p:spPr>
              <a:xfrm flipV="1">
                <a:off x="5638800" y="6080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8" name="Oval 30"/>
              <p:cNvSpPr/>
              <p:nvPr/>
            </p:nvSpPr>
            <p:spPr>
              <a:xfrm flipV="1">
                <a:off x="7162801" y="1508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29" name="Oval 31"/>
              <p:cNvSpPr/>
              <p:nvPr/>
            </p:nvSpPr>
            <p:spPr>
              <a:xfrm flipV="1">
                <a:off x="6477001" y="773113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0" name="Oval 32"/>
              <p:cNvSpPr/>
              <p:nvPr/>
            </p:nvSpPr>
            <p:spPr>
              <a:xfrm flipV="1">
                <a:off x="6781801" y="11668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1" name="Oval 33"/>
              <p:cNvSpPr/>
              <p:nvPr/>
            </p:nvSpPr>
            <p:spPr>
              <a:xfrm flipV="1">
                <a:off x="6743701" y="8620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2" name="Oval 34"/>
              <p:cNvSpPr/>
              <p:nvPr/>
            </p:nvSpPr>
            <p:spPr>
              <a:xfrm flipV="1">
                <a:off x="7162801" y="1065213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3" name="Oval 35"/>
              <p:cNvSpPr/>
              <p:nvPr/>
            </p:nvSpPr>
            <p:spPr>
              <a:xfrm flipV="1">
                <a:off x="7810502" y="2081213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4" name="Oval 36"/>
              <p:cNvSpPr/>
              <p:nvPr/>
            </p:nvSpPr>
            <p:spPr>
              <a:xfrm flipV="1">
                <a:off x="7772402" y="1776413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5" name="Oval 37"/>
              <p:cNvSpPr/>
              <p:nvPr/>
            </p:nvSpPr>
            <p:spPr>
              <a:xfrm flipV="1">
                <a:off x="8115302" y="1928813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6" name="Oval 38"/>
              <p:cNvSpPr/>
              <p:nvPr/>
            </p:nvSpPr>
            <p:spPr>
              <a:xfrm flipV="1">
                <a:off x="8420102" y="16240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7" name="Oval 39"/>
              <p:cNvSpPr/>
              <p:nvPr/>
            </p:nvSpPr>
            <p:spPr>
              <a:xfrm flipV="1">
                <a:off x="61849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8" name="Oval 40"/>
              <p:cNvSpPr/>
              <p:nvPr/>
            </p:nvSpPr>
            <p:spPr>
              <a:xfrm flipV="1">
                <a:off x="8305802" y="1395413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39" name="Oval 41"/>
              <p:cNvSpPr/>
              <p:nvPr/>
            </p:nvSpPr>
            <p:spPr>
              <a:xfrm flipV="1">
                <a:off x="6096001" y="10652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0" name="Oval 42"/>
              <p:cNvSpPr/>
              <p:nvPr/>
            </p:nvSpPr>
            <p:spPr>
              <a:xfrm flipV="1">
                <a:off x="6248401" y="1217613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1" name="Oval 43"/>
              <p:cNvSpPr/>
              <p:nvPr/>
            </p:nvSpPr>
            <p:spPr>
              <a:xfrm flipV="1">
                <a:off x="6400801" y="1243013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42" name="Oval 44"/>
              <p:cNvSpPr/>
              <p:nvPr/>
            </p:nvSpPr>
            <p:spPr>
              <a:xfrm flipV="1">
                <a:off x="8153402" y="379413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43" name="Oval 45"/>
          <p:cNvSpPr/>
          <p:nvPr/>
        </p:nvSpPr>
        <p:spPr>
          <a:xfrm>
            <a:off x="86360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44" name="Oval 46"/>
          <p:cNvSpPr/>
          <p:nvPr/>
        </p:nvSpPr>
        <p:spPr>
          <a:xfrm>
            <a:off x="8788400" y="658971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45" name="Oval 47"/>
          <p:cNvSpPr/>
          <p:nvPr/>
        </p:nvSpPr>
        <p:spPr>
          <a:xfrm>
            <a:off x="8940800" y="65897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6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450"/>
            <a:ext cx="2133600" cy="2603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2850"/>
            <a:ext cx="609600" cy="260350"/>
          </a:xfrm>
        </p:spPr>
        <p:txBody>
          <a:bodyPr/>
          <a:lstStyle>
            <a:lvl1pPr algn="ctr">
              <a:defRPr/>
            </a:lvl1pPr>
          </a:lstStyle>
          <a:p>
            <a:fld id="{35FC20E1-BD5A-0A40-87F5-5C58DA58700B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7661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7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3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6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0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7602B4E-13A5-6249-8213-6A49D541534D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9226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8" name="Oval 39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Oval 40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Oval 41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42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Oval 43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3" name="Oval 44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Oval 45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Oval 46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6" name="Oval 47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" name="Oval 48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" name="Oval 49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" name="Oval 50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0" name="Oval 51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" name="Oval 52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5C420D2-41B2-DF44-9E19-B8BB3F83A572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753313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3629B-AAC1-424F-811F-47788C6E1FF2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2497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86D5-5A16-BE4A-813D-EA59A533E128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049423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4"/>
          <p:cNvSpPr/>
          <p:nvPr userDrawn="1"/>
        </p:nvSpPr>
        <p:spPr>
          <a:xfrm>
            <a:off x="165100" y="6653213"/>
            <a:ext cx="8820150" cy="215900"/>
          </a:xfrm>
          <a:custGeom>
            <a:avLst/>
            <a:gdLst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48001 w 8820000"/>
              <a:gd name="connsiteY6" fmla="*/ 288000 h 288000"/>
              <a:gd name="connsiteX7" fmla="*/ 0 w 8820000"/>
              <a:gd name="connsiteY7" fmla="*/ 239999 h 288000"/>
              <a:gd name="connsiteX8" fmla="*/ 0 w 8820000"/>
              <a:gd name="connsiteY8" fmla="*/ 48001 h 288000"/>
              <a:gd name="connsiteX0" fmla="*/ 0 w 8820000"/>
              <a:gd name="connsiteY0" fmla="*/ 48001 h 288000"/>
              <a:gd name="connsiteX1" fmla="*/ 48001 w 8820000"/>
              <a:gd name="connsiteY1" fmla="*/ 0 h 288000"/>
              <a:gd name="connsiteX2" fmla="*/ 8771999 w 8820000"/>
              <a:gd name="connsiteY2" fmla="*/ 0 h 288000"/>
              <a:gd name="connsiteX3" fmla="*/ 8820000 w 8820000"/>
              <a:gd name="connsiteY3" fmla="*/ 48001 h 288000"/>
              <a:gd name="connsiteX4" fmla="*/ 8820000 w 8820000"/>
              <a:gd name="connsiteY4" fmla="*/ 239999 h 288000"/>
              <a:gd name="connsiteX5" fmla="*/ 8771999 w 8820000"/>
              <a:gd name="connsiteY5" fmla="*/ 288000 h 288000"/>
              <a:gd name="connsiteX6" fmla="*/ 0 w 8820000"/>
              <a:gd name="connsiteY6" fmla="*/ 239999 h 288000"/>
              <a:gd name="connsiteX7" fmla="*/ 0 w 8820000"/>
              <a:gd name="connsiteY7" fmla="*/ 48001 h 288000"/>
              <a:gd name="connsiteX0" fmla="*/ 0 w 8820000"/>
              <a:gd name="connsiteY0" fmla="*/ 48001 h 239999"/>
              <a:gd name="connsiteX1" fmla="*/ 48001 w 8820000"/>
              <a:gd name="connsiteY1" fmla="*/ 0 h 239999"/>
              <a:gd name="connsiteX2" fmla="*/ 8771999 w 8820000"/>
              <a:gd name="connsiteY2" fmla="*/ 0 h 239999"/>
              <a:gd name="connsiteX3" fmla="*/ 8820000 w 8820000"/>
              <a:gd name="connsiteY3" fmla="*/ 48001 h 239999"/>
              <a:gd name="connsiteX4" fmla="*/ 8820000 w 8820000"/>
              <a:gd name="connsiteY4" fmla="*/ 239999 h 239999"/>
              <a:gd name="connsiteX5" fmla="*/ 0 w 8820000"/>
              <a:gd name="connsiteY5" fmla="*/ 239999 h 239999"/>
              <a:gd name="connsiteX6" fmla="*/ 0 w 8820000"/>
              <a:gd name="connsiteY6" fmla="*/ 48001 h 23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0000" h="239999">
                <a:moveTo>
                  <a:pt x="0" y="48001"/>
                </a:moveTo>
                <a:cubicBezTo>
                  <a:pt x="0" y="21491"/>
                  <a:pt x="21491" y="0"/>
                  <a:pt x="48001" y="0"/>
                </a:cubicBezTo>
                <a:lnTo>
                  <a:pt x="8771999" y="0"/>
                </a:lnTo>
                <a:cubicBezTo>
                  <a:pt x="8798509" y="0"/>
                  <a:pt x="8820000" y="21491"/>
                  <a:pt x="8820000" y="48001"/>
                </a:cubicBezTo>
                <a:lnTo>
                  <a:pt x="8820000" y="239999"/>
                </a:lnTo>
                <a:cubicBezTo>
                  <a:pt x="7350000" y="271999"/>
                  <a:pt x="1470000" y="271999"/>
                  <a:pt x="0" y="239999"/>
                </a:cubicBezTo>
                <a:lnTo>
                  <a:pt x="0" y="48001"/>
                </a:lnTo>
                <a:close/>
              </a:path>
            </a:pathLst>
          </a:custGeom>
          <a:solidFill>
            <a:srgbClr val="1346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3"/>
          <p:cNvSpPr>
            <a:spLocks/>
          </p:cNvSpPr>
          <p:nvPr userDrawn="1"/>
        </p:nvSpPr>
        <p:spPr bwMode="auto">
          <a:xfrm>
            <a:off x="7148513" y="6648450"/>
            <a:ext cx="1728787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rgbClr val="FFFFFF"/>
                </a:solidFill>
                <a:sym typeface="Arial" charset="0"/>
              </a:rPr>
              <a:t>© Global Initiative for Asthma</a:t>
            </a: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2279" y="251382"/>
            <a:ext cx="7598533" cy="936000"/>
          </a:xfrm>
          <a:prstGeom prst="rect">
            <a:avLst/>
          </a:prstGeom>
          <a:noFill/>
        </p:spPr>
        <p:txBody>
          <a:bodyPr anchor="t"/>
          <a:lstStyle>
            <a:lvl1pPr marL="185738" indent="0" algn="l">
              <a:tabLst/>
              <a:defRPr sz="2600">
                <a:solidFill>
                  <a:srgbClr val="1346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ＭＳ Ｐゴシック" charset="-128"/>
              </a:defRPr>
            </a:lvl1pPr>
          </a:lstStyle>
          <a:p>
            <a:fld id="{55A852F8-0101-4C45-8D34-993DB48A7064}" type="datetime1">
              <a:rPr lang="en-AU" altLang="es-ES_tradnl"/>
              <a:pPr/>
              <a:t>26/04/2021</a:t>
            </a:fld>
            <a:endParaRPr lang="en-AU" alt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t"/>
          <a:lstStyle>
            <a:lvl1pPr>
              <a:defRPr/>
            </a:lvl1pPr>
          </a:lstStyle>
          <a:p>
            <a:fld id="{EE0A8302-3D00-4649-9B57-61B6B890E34B}" type="slidenum">
              <a:rPr lang="en-AU" altLang="es-ES_tradnl"/>
              <a:pPr/>
              <a:t>‹Nº›</a:t>
            </a:fld>
            <a:endParaRPr lang="en-AU" altLang="es-ES_tradnl"/>
          </a:p>
        </p:txBody>
      </p:sp>
    </p:spTree>
    <p:extLst>
      <p:ext uri="{BB962C8B-B14F-4D97-AF65-F5344CB8AC3E}">
        <p14:creationId xmlns:p14="http://schemas.microsoft.com/office/powerpoint/2010/main" val="2119148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524000" y="6573838"/>
            <a:ext cx="6096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rgbClr val="134679"/>
                </a:solidFill>
              </a:rPr>
              <a:t>© Global Initiative for Asthma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03" r="4276" b="2338"/>
          <a:stretch>
            <a:fillRect/>
          </a:stretch>
        </p:blipFill>
        <p:spPr bwMode="auto">
          <a:xfrm>
            <a:off x="157163" y="100013"/>
            <a:ext cx="8856662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/>
          </p:cNvSpPr>
          <p:nvPr userDrawn="1"/>
        </p:nvSpPr>
        <p:spPr bwMode="auto">
          <a:xfrm>
            <a:off x="179388" y="5056088"/>
            <a:ext cx="8813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663"/>
              </a:spcBef>
            </a:pP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GINA Global Strategy for Asthma </a:t>
            </a:r>
            <a:b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</a:br>
            <a:r>
              <a:rPr lang="en-US" altLang="en-US" sz="2500">
                <a:solidFill>
                  <a:srgbClr val="134679"/>
                </a:solidFill>
                <a:cs typeface="Arial" pitchFamily="34" charset="0"/>
                <a:sym typeface="Arial" pitchFamily="34" charset="0"/>
              </a:rPr>
              <a:t>Management and Prevention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3247925"/>
            <a:ext cx="17065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8721"/>
            <a:ext cx="7772400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524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8885E-0CB7-FA46-886F-BA0BE4ECF26D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382480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92638" y="2133600"/>
            <a:ext cx="3865562" cy="4171950"/>
            <a:chOff x="0" y="0"/>
            <a:chExt cx="1600200" cy="1727200"/>
          </a:xfrm>
        </p:grpSpPr>
        <p:sp>
          <p:nvSpPr>
            <p:cNvPr id="5" name="Oval 7"/>
            <p:cNvSpPr/>
            <p:nvPr/>
          </p:nvSpPr>
          <p:spPr>
            <a:xfrm>
              <a:off x="686082" y="152477"/>
              <a:ext cx="914118" cy="91420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Oval 8"/>
            <p:cNvSpPr/>
            <p:nvPr/>
          </p:nvSpPr>
          <p:spPr>
            <a:xfrm>
              <a:off x="381157" y="1206674"/>
              <a:ext cx="456730" cy="4567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Oval 9"/>
            <p:cNvSpPr/>
            <p:nvPr/>
          </p:nvSpPr>
          <p:spPr>
            <a:xfrm>
              <a:off x="686082" y="914207"/>
              <a:ext cx="355527" cy="3555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10"/>
            <p:cNvSpPr/>
            <p:nvPr/>
          </p:nvSpPr>
          <p:spPr>
            <a:xfrm>
              <a:off x="647966" y="1142923"/>
              <a:ext cx="431758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Oval 11"/>
            <p:cNvSpPr/>
            <p:nvPr/>
          </p:nvSpPr>
          <p:spPr>
            <a:xfrm>
              <a:off x="457388" y="0"/>
              <a:ext cx="761656" cy="76173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Oval 15"/>
            <p:cNvSpPr/>
            <p:nvPr/>
          </p:nvSpPr>
          <p:spPr>
            <a:xfrm>
              <a:off x="1028465" y="1524116"/>
              <a:ext cx="203722" cy="2030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6"/>
            <p:cNvSpPr/>
            <p:nvPr/>
          </p:nvSpPr>
          <p:spPr>
            <a:xfrm>
              <a:off x="88717" y="1066684"/>
              <a:ext cx="127490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Oval 18"/>
            <p:cNvSpPr/>
            <p:nvPr/>
          </p:nvSpPr>
          <p:spPr>
            <a:xfrm>
              <a:off x="0" y="1244793"/>
              <a:ext cx="126833" cy="12684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3" name="Oval 19"/>
            <p:cNvSpPr/>
            <p:nvPr/>
          </p:nvSpPr>
          <p:spPr>
            <a:xfrm>
              <a:off x="152463" y="1092316"/>
              <a:ext cx="126833" cy="126846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Oval 20"/>
            <p:cNvSpPr/>
            <p:nvPr/>
          </p:nvSpPr>
          <p:spPr>
            <a:xfrm>
              <a:off x="304925" y="1066684"/>
              <a:ext cx="126833" cy="12684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609600" y="990600"/>
            <a:ext cx="1179513" cy="1357313"/>
            <a:chOff x="266700" y="914400"/>
            <a:chExt cx="1179761" cy="1356814"/>
          </a:xfrm>
        </p:grpSpPr>
        <p:sp>
          <p:nvSpPr>
            <p:cNvPr id="16" name="Oval 22"/>
            <p:cNvSpPr/>
            <p:nvPr/>
          </p:nvSpPr>
          <p:spPr>
            <a:xfrm>
              <a:off x="555686" y="1380953"/>
              <a:ext cx="890775" cy="890261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" name="Oval 25"/>
            <p:cNvSpPr/>
            <p:nvPr/>
          </p:nvSpPr>
          <p:spPr>
            <a:xfrm flipV="1">
              <a:off x="304808" y="1219088"/>
              <a:ext cx="355675" cy="35546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" name="Oval 26"/>
            <p:cNvSpPr/>
            <p:nvPr/>
          </p:nvSpPr>
          <p:spPr>
            <a:xfrm flipV="1">
              <a:off x="266700" y="914400"/>
              <a:ext cx="431891" cy="43164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" name="Oval 27"/>
            <p:cNvSpPr/>
            <p:nvPr/>
          </p:nvSpPr>
          <p:spPr>
            <a:xfrm flipV="1">
              <a:off x="609672" y="1066744"/>
              <a:ext cx="203243" cy="20312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/>
          <a:lstStyle>
            <a:lvl1pPr algn="l">
              <a:defRPr sz="36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60CE0-1DAE-8249-B540-107FFEA51B99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28926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0EE62-78FA-AC42-97F4-14B0A7721776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61096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88492-6AEF-1247-999D-741D1601762E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528045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5D0A6-6680-F542-8DDE-D46EA98E882B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98641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5EAA2-FA4E-9442-AC03-4F0D4F3AD8D9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340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695825" y="2133600"/>
            <a:ext cx="4448175" cy="4019550"/>
            <a:chOff x="4695702" y="2133600"/>
            <a:chExt cx="4448298" cy="4018808"/>
          </a:xfrm>
        </p:grpSpPr>
        <p:sp>
          <p:nvSpPr>
            <p:cNvPr id="6" name="Oval 9"/>
            <p:cNvSpPr/>
            <p:nvPr/>
          </p:nvSpPr>
          <p:spPr>
            <a:xfrm>
              <a:off x="4695702" y="5047712"/>
              <a:ext cx="1104931" cy="1104696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Oval 10"/>
            <p:cNvSpPr/>
            <p:nvPr/>
          </p:nvSpPr>
          <p:spPr>
            <a:xfrm>
              <a:off x="7065906" y="4571550"/>
              <a:ext cx="858861" cy="8586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11"/>
            <p:cNvSpPr/>
            <p:nvPr/>
          </p:nvSpPr>
          <p:spPr>
            <a:xfrm>
              <a:off x="5340245" y="4895340"/>
              <a:ext cx="1043017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Oval 12"/>
            <p:cNvSpPr/>
            <p:nvPr/>
          </p:nvSpPr>
          <p:spPr>
            <a:xfrm>
              <a:off x="6694420" y="3047831"/>
              <a:ext cx="1839963" cy="184116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Oval 13"/>
            <p:cNvSpPr/>
            <p:nvPr/>
          </p:nvSpPr>
          <p:spPr>
            <a:xfrm>
              <a:off x="7916829" y="2133600"/>
              <a:ext cx="858861" cy="8586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4"/>
            <p:cNvSpPr/>
            <p:nvPr/>
          </p:nvSpPr>
          <p:spPr>
            <a:xfrm>
              <a:off x="7824752" y="2685948"/>
              <a:ext cx="1043016" cy="104279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Oval 15"/>
            <p:cNvSpPr/>
            <p:nvPr/>
          </p:nvSpPr>
          <p:spPr>
            <a:xfrm>
              <a:off x="8653449" y="2870064"/>
              <a:ext cx="490551" cy="4904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3" name="Oval 17"/>
            <p:cNvSpPr/>
            <p:nvPr/>
          </p:nvSpPr>
          <p:spPr>
            <a:xfrm>
              <a:off x="6551541" y="5120723"/>
              <a:ext cx="307984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Oval 19"/>
            <p:cNvSpPr/>
            <p:nvPr/>
          </p:nvSpPr>
          <p:spPr>
            <a:xfrm>
              <a:off x="6781735" y="5561967"/>
              <a:ext cx="306396" cy="30791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Oval 20"/>
            <p:cNvSpPr/>
            <p:nvPr/>
          </p:nvSpPr>
          <p:spPr>
            <a:xfrm>
              <a:off x="6705533" y="5181037"/>
              <a:ext cx="306396" cy="30791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6" name="Oval 21"/>
            <p:cNvSpPr/>
            <p:nvPr/>
          </p:nvSpPr>
          <p:spPr>
            <a:xfrm>
              <a:off x="7073843" y="5120723"/>
              <a:ext cx="306396" cy="306331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7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8" name="Oval 25"/>
          <p:cNvSpPr/>
          <p:nvPr/>
        </p:nvSpPr>
        <p:spPr>
          <a:xfrm>
            <a:off x="3319463" y="5148263"/>
            <a:ext cx="185737" cy="18573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9" name="Oval 23"/>
          <p:cNvSpPr/>
          <p:nvPr/>
        </p:nvSpPr>
        <p:spPr>
          <a:xfrm>
            <a:off x="3225800" y="5103813"/>
            <a:ext cx="185738" cy="18573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lIns="0" rIns="0"/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34322-728D-6246-9AC2-B70453E4140B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02670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775075" y="2133600"/>
            <a:ext cx="5368925" cy="4724400"/>
            <a:chOff x="0" y="0"/>
            <a:chExt cx="2222500" cy="1955800"/>
          </a:xfrm>
        </p:grpSpPr>
        <p:sp>
          <p:nvSpPr>
            <p:cNvPr id="6" name="Oval 7"/>
            <p:cNvSpPr/>
            <p:nvPr/>
          </p:nvSpPr>
          <p:spPr>
            <a:xfrm>
              <a:off x="686070" y="152468"/>
              <a:ext cx="914104" cy="914153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Oval 8"/>
            <p:cNvSpPr/>
            <p:nvPr/>
          </p:nvSpPr>
          <p:spPr>
            <a:xfrm>
              <a:off x="381150" y="1206602"/>
              <a:ext cx="456723" cy="457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9"/>
            <p:cNvSpPr/>
            <p:nvPr/>
          </p:nvSpPr>
          <p:spPr>
            <a:xfrm>
              <a:off x="686070" y="914153"/>
              <a:ext cx="355521" cy="35554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Oval 10"/>
            <p:cNvSpPr/>
            <p:nvPr/>
          </p:nvSpPr>
          <p:spPr>
            <a:xfrm>
              <a:off x="647955" y="1142855"/>
              <a:ext cx="431751" cy="431774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Oval 11"/>
            <p:cNvSpPr/>
            <p:nvPr/>
          </p:nvSpPr>
          <p:spPr>
            <a:xfrm>
              <a:off x="457380" y="0"/>
              <a:ext cx="761643" cy="761684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Oval 12"/>
            <p:cNvSpPr/>
            <p:nvPr/>
          </p:nvSpPr>
          <p:spPr>
            <a:xfrm>
              <a:off x="1714519" y="0"/>
              <a:ext cx="355521" cy="35554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" name="Oval 13"/>
            <p:cNvSpPr/>
            <p:nvPr/>
          </p:nvSpPr>
          <p:spPr>
            <a:xfrm>
              <a:off x="1676404" y="228702"/>
              <a:ext cx="431751" cy="431775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3" name="Oval 14"/>
            <p:cNvSpPr/>
            <p:nvPr/>
          </p:nvSpPr>
          <p:spPr>
            <a:xfrm>
              <a:off x="2019439" y="304937"/>
              <a:ext cx="203061" cy="20307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4" name="Oval 15"/>
            <p:cNvSpPr/>
            <p:nvPr/>
          </p:nvSpPr>
          <p:spPr>
            <a:xfrm>
              <a:off x="1028449" y="1524026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" name="Oval 16"/>
            <p:cNvSpPr/>
            <p:nvPr/>
          </p:nvSpPr>
          <p:spPr>
            <a:xfrm>
              <a:off x="88716" y="1066621"/>
              <a:ext cx="127488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6" name="Oval 17"/>
            <p:cNvSpPr/>
            <p:nvPr/>
          </p:nvSpPr>
          <p:spPr>
            <a:xfrm>
              <a:off x="914104" y="1752728"/>
              <a:ext cx="203718" cy="20307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" name="Oval 18"/>
            <p:cNvSpPr/>
            <p:nvPr/>
          </p:nvSpPr>
          <p:spPr>
            <a:xfrm>
              <a:off x="0" y="1244719"/>
              <a:ext cx="126831" cy="126838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" name="Oval 19"/>
            <p:cNvSpPr/>
            <p:nvPr/>
          </p:nvSpPr>
          <p:spPr>
            <a:xfrm>
              <a:off x="152460" y="1092251"/>
              <a:ext cx="126831" cy="126838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" name="Oval 20"/>
            <p:cNvSpPr/>
            <p:nvPr/>
          </p:nvSpPr>
          <p:spPr>
            <a:xfrm>
              <a:off x="304920" y="1066621"/>
              <a:ext cx="126831" cy="12749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2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913A0-A58B-594A-BAD6-8C03F02B3AF2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74610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pPr lvl="0"/>
            <a:r>
              <a:rPr lang="es-ES" altLang="es-ES_tradnl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825"/>
            <a:ext cx="6629400" cy="422433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  <a:sp3d extrusionH="25400"/>
          </a:bodyPr>
          <a:lstStyle/>
          <a:p>
            <a:pPr lvl="0"/>
            <a:r>
              <a:rPr lang="es-ES" altLang="es-ES_tradnl"/>
              <a:t>Haga clic para modificar el estilo de texto del patrón</a:t>
            </a:r>
          </a:p>
          <a:p>
            <a:pPr lvl="1"/>
            <a:r>
              <a:rPr lang="es-ES" altLang="es-ES_tradnl"/>
              <a:t>Segundo nivel</a:t>
            </a:r>
          </a:p>
          <a:p>
            <a:pPr lvl="2"/>
            <a:r>
              <a:rPr lang="es-ES" altLang="es-ES_tradnl"/>
              <a:t>Tercer nivel</a:t>
            </a:r>
          </a:p>
          <a:p>
            <a:pPr lvl="3"/>
            <a:r>
              <a:rPr lang="es-ES" altLang="es-ES_tradnl"/>
              <a:t>Cuarto nivel</a:t>
            </a:r>
          </a:p>
          <a:p>
            <a:pPr lvl="4"/>
            <a:r>
              <a:rPr lang="es-ES" altLang="es-ES_tradnl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450"/>
            <a:ext cx="2133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450"/>
            <a:ext cx="28956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450"/>
            <a:ext cx="2133600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latin typeface="Comic Sans MS" charset="0"/>
              </a:defRPr>
            </a:lvl1pPr>
          </a:lstStyle>
          <a:p>
            <a:fld id="{02617855-58DD-2C4B-8D4C-99D3DC8AEF22}" type="slidenum">
              <a:rPr lang="es-ES" altLang="es-ES_tradnl"/>
              <a:pPr/>
              <a:t>‹Nº›</a:t>
            </a:fld>
            <a:endParaRPr lang="es-ES" altLang="es-ES_tradnl"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77" name="Oval 76"/>
          <p:cNvSpPr/>
          <p:nvPr/>
        </p:nvSpPr>
        <p:spPr>
          <a:xfrm rot="6197586" flipV="1">
            <a:off x="7932738" y="5568950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0" name="Oval 79"/>
          <p:cNvSpPr/>
          <p:nvPr/>
        </p:nvSpPr>
        <p:spPr>
          <a:xfrm rot="6197586" flipV="1">
            <a:off x="8634413" y="4733925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1" name="Oval 80"/>
          <p:cNvSpPr/>
          <p:nvPr/>
        </p:nvSpPr>
        <p:spPr>
          <a:xfrm rot="6197586" flipV="1">
            <a:off x="8293100" y="495300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2" name="Oval 81"/>
          <p:cNvSpPr/>
          <p:nvPr/>
        </p:nvSpPr>
        <p:spPr>
          <a:xfrm rot="6197586" flipV="1">
            <a:off x="8513763" y="4976813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3" name="Oval 82"/>
          <p:cNvSpPr/>
          <p:nvPr/>
        </p:nvSpPr>
        <p:spPr>
          <a:xfrm rot="6197586" flipV="1">
            <a:off x="7856538" y="529590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4" name="Oval 83"/>
          <p:cNvSpPr/>
          <p:nvPr/>
        </p:nvSpPr>
        <p:spPr>
          <a:xfrm rot="6197586" flipV="1">
            <a:off x="200025" y="5915025"/>
            <a:ext cx="215900" cy="2159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5" name="Oval 84"/>
          <p:cNvSpPr/>
          <p:nvPr/>
        </p:nvSpPr>
        <p:spPr>
          <a:xfrm rot="6197586" flipV="1">
            <a:off x="7388225" y="5767388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6" name="Oval 85"/>
          <p:cNvSpPr/>
          <p:nvPr/>
        </p:nvSpPr>
        <p:spPr>
          <a:xfrm rot="6197586" flipV="1">
            <a:off x="7412038" y="60960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7" name="Oval 86"/>
          <p:cNvSpPr/>
          <p:nvPr/>
        </p:nvSpPr>
        <p:spPr>
          <a:xfrm rot="6197586" flipV="1">
            <a:off x="7639050" y="6462713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8" name="Oval 87"/>
          <p:cNvSpPr/>
          <p:nvPr/>
        </p:nvSpPr>
        <p:spPr>
          <a:xfrm rot="6197586" flipV="1">
            <a:off x="8607425" y="438467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89" name="Oval 88"/>
          <p:cNvSpPr/>
          <p:nvPr/>
        </p:nvSpPr>
        <p:spPr>
          <a:xfrm rot="6197586" flipV="1">
            <a:off x="7888288" y="6403975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0" name="Oval 89"/>
          <p:cNvSpPr/>
          <p:nvPr/>
        </p:nvSpPr>
        <p:spPr>
          <a:xfrm rot="6197586" flipV="1">
            <a:off x="8801100" y="4338638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1" name="Oval 90"/>
          <p:cNvSpPr/>
          <p:nvPr/>
        </p:nvSpPr>
        <p:spPr>
          <a:xfrm rot="6197586" flipV="1">
            <a:off x="8616950" y="445135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2" name="Oval 91"/>
          <p:cNvSpPr/>
          <p:nvPr/>
        </p:nvSpPr>
        <p:spPr>
          <a:xfrm rot="6197586" flipV="1">
            <a:off x="8558213" y="459422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5" name="Oval 94"/>
          <p:cNvSpPr/>
          <p:nvPr/>
        </p:nvSpPr>
        <p:spPr>
          <a:xfrm rot="6197586" flipV="1">
            <a:off x="242888" y="624205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6" name="Oval 95"/>
          <p:cNvSpPr/>
          <p:nvPr/>
        </p:nvSpPr>
        <p:spPr>
          <a:xfrm rot="6197586" flipV="1">
            <a:off x="436563" y="6196013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7" name="Oval 96"/>
          <p:cNvSpPr/>
          <p:nvPr/>
        </p:nvSpPr>
        <p:spPr>
          <a:xfrm rot="6197586" flipV="1">
            <a:off x="254000" y="6308725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8" name="Oval 97"/>
          <p:cNvSpPr/>
          <p:nvPr/>
        </p:nvSpPr>
        <p:spPr>
          <a:xfrm rot="6197586" flipV="1">
            <a:off x="193675" y="6451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78" r:id="rId13"/>
    <p:sldLayoutId id="2147484691" r:id="rId14"/>
    <p:sldLayoutId id="2147484692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Impact" pitchFamily="34" charset="0"/>
        </a:defRPr>
      </a:lvl9pPr>
    </p:titleStyle>
    <p:bodyStyle>
      <a:lvl1pPr marL="228600" indent="-228600" algn="l" rtl="0" eaLnBrk="0" fontAlgn="base" hangingPunct="0">
        <a:spcBef>
          <a:spcPts val="1800"/>
        </a:spcBef>
        <a:spcAft>
          <a:spcPct val="0"/>
        </a:spcAft>
        <a:buFont typeface="Wingdings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514350" indent="-228600" algn="l" rtl="0" eaLnBrk="0" fontAlgn="base" hangingPunct="0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ＭＳ Ｐゴシック" charset="0"/>
          <a:cs typeface="+mn-cs"/>
        </a:defRPr>
      </a:lvl2pPr>
      <a:lvl3pPr marL="806450" indent="-228600" algn="l" rtl="0" eaLnBrk="0" fontAlgn="base" hangingPunct="0">
        <a:spcBef>
          <a:spcPts val="1000"/>
        </a:spcBef>
        <a:spcAft>
          <a:spcPct val="0"/>
        </a:spcAft>
        <a:buFont typeface="Wingdings" charset="2"/>
        <a:buChar char="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ＭＳ Ｐゴシック" charset="0"/>
          <a:cs typeface="+mn-cs"/>
        </a:defRPr>
      </a:lvl3pPr>
      <a:lvl4pPr marL="1089025" indent="-228600" algn="l" rtl="0" eaLnBrk="0" fontAlgn="base" hangingPunct="0"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1000"/>
        </a:spcBef>
        <a:spcAft>
          <a:spcPct val="0"/>
        </a:spcAft>
        <a:buFont typeface="Wingdings" charset="2"/>
        <a:buChar char="l"/>
        <a:defRPr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solemf2009@gmail.com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5736" y="3140968"/>
            <a:ext cx="6948296" cy="3074114"/>
          </a:xfrm>
        </p:spPr>
        <p:txBody>
          <a:bodyPr rtlCol="0">
            <a:scene3d>
              <a:camera prst="orthographicFront"/>
              <a:lightRig rig="threePt" dir="t"/>
            </a:scene3d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CL" b="1" dirty="0">
                <a:solidFill>
                  <a:schemeClr val="accent2"/>
                </a:solidFill>
                <a:latin typeface="Perpetua" pitchFamily="18" charset="0"/>
              </a:rPr>
              <a:t>Dras. Soledad Montes F.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CL" b="1" dirty="0">
                <a:solidFill>
                  <a:schemeClr val="accent2"/>
                </a:solidFill>
                <a:latin typeface="Perpetua" pitchFamily="18" charset="0"/>
              </a:rPr>
              <a:t>Broncopulmonar Infantil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s-CL" b="1" dirty="0">
                <a:solidFill>
                  <a:schemeClr val="accent2"/>
                </a:solidFill>
                <a:latin typeface="Perpetua" pitchFamily="18" charset="0"/>
              </a:rPr>
              <a:t>Marzo 2020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000625" y="0"/>
            <a:ext cx="4071938" cy="26431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-142908" y="1662114"/>
            <a:ext cx="9286908" cy="2052638"/>
          </a:xfrm>
        </p:spPr>
        <p:txBody>
          <a:bodyPr rtlCol="0"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accent1"/>
                </a:solidFill>
                <a:ea typeface="+mj-ea"/>
                <a:cs typeface="+mj-cs"/>
              </a:rPr>
              <a:t>SBO y Asma</a:t>
            </a:r>
            <a:endParaRPr lang="es-CL" dirty="0"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1816100"/>
            <a:ext cx="8143875" cy="1470025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CL" sz="4000" spc="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 descr="Logo HCSBA">
            <a:extLst>
              <a:ext uri="{FF2B5EF4-FFF2-40B4-BE49-F238E27FC236}">
                <a16:creationId xmlns:a16="http://schemas.microsoft.com/office/drawing/2014/main" id="{2682224E-7B54-FE40-9746-5569B573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07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Título"/>
          <p:cNvSpPr txBox="1">
            <a:spLocks/>
          </p:cNvSpPr>
          <p:nvPr/>
        </p:nvSpPr>
        <p:spPr>
          <a:xfrm>
            <a:off x="-142908" y="2456482"/>
            <a:ext cx="9286908" cy="2052638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s-CL" dirty="0">
                <a:solidFill>
                  <a:schemeClr val="accent1"/>
                </a:solidFill>
                <a:ea typeface="+mj-ea"/>
                <a:cs typeface="+mj-cs"/>
              </a:rPr>
              <a:t>¿ Que riesgos tiene ?</a:t>
            </a:r>
            <a:endParaRPr lang="es-CL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Marcador de contenido"/>
          <p:cNvSpPr>
            <a:spLocks/>
          </p:cNvSpPr>
          <p:nvPr/>
        </p:nvSpPr>
        <p:spPr bwMode="auto">
          <a:xfrm>
            <a:off x="0" y="1571625"/>
            <a:ext cx="9144000" cy="42148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Desde 1980... (900)</a:t>
            </a:r>
            <a:endParaRPr lang="es-CL" altLang="es-ES_tradnl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20482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Cohorte de Tucson</a:t>
            </a:r>
          </a:p>
        </p:txBody>
      </p:sp>
      <p:pic>
        <p:nvPicPr>
          <p:cNvPr id="2048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99358"/>
            <a:ext cx="54006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2232025" y="6237288"/>
            <a:ext cx="7019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endParaRPr lang="es-ES" altLang="es-ES_tradnl" sz="1600">
              <a:solidFill>
                <a:srgbClr val="FF0000"/>
              </a:solidFill>
            </a:endParaRPr>
          </a:p>
          <a:p>
            <a:pPr algn="r" eaLnBrk="1" hangingPunct="1"/>
            <a:r>
              <a:rPr lang="es-ES" altLang="es-ES_tradnl" sz="1600">
                <a:solidFill>
                  <a:srgbClr val="FF0000"/>
                </a:solidFill>
              </a:rPr>
              <a:t>Martinez F., NEJM 1995;332:133-138.</a:t>
            </a:r>
          </a:p>
          <a:p>
            <a:pPr algn="r" eaLnBrk="1" hangingPunct="1"/>
            <a:r>
              <a:rPr lang="es-ES" altLang="es-ES_tradnl" sz="16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" y="3429000"/>
            <a:ext cx="2051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40-60%</a:t>
            </a:r>
          </a:p>
          <a:p>
            <a:r>
              <a:rPr lang="es-ES_tradnl" dirty="0">
                <a:solidFill>
                  <a:srgbClr val="000000"/>
                </a:solidFill>
              </a:rPr>
              <a:t>Sin atopia</a:t>
            </a:r>
          </a:p>
          <a:p>
            <a:r>
              <a:rPr lang="es-ES_tradnl" dirty="0" err="1">
                <a:solidFill>
                  <a:srgbClr val="000000"/>
                </a:solidFill>
              </a:rPr>
              <a:t>Fx</a:t>
            </a:r>
            <a:r>
              <a:rPr lang="es-ES_tradnl" dirty="0">
                <a:solidFill>
                  <a:srgbClr val="000000"/>
                </a:solidFill>
              </a:rPr>
              <a:t> pulmonar disminuida de RN</a:t>
            </a:r>
          </a:p>
          <a:p>
            <a:r>
              <a:rPr lang="es-ES_tradnl" dirty="0">
                <a:solidFill>
                  <a:srgbClr val="000000"/>
                </a:solidFill>
              </a:rPr>
              <a:t>FR: tabaquismo materno, hombre, PT, hermanos asisten a jardín infantil.</a:t>
            </a:r>
          </a:p>
          <a:p>
            <a:r>
              <a:rPr lang="es-ES_tradnl" dirty="0">
                <a:solidFill>
                  <a:srgbClr val="000000"/>
                </a:solidFill>
              </a:rPr>
              <a:t>HRB no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52108" y="301155"/>
            <a:ext cx="22482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20% </a:t>
            </a:r>
          </a:p>
          <a:p>
            <a:r>
              <a:rPr lang="es-ES_tradnl" dirty="0">
                <a:solidFill>
                  <a:srgbClr val="000000"/>
                </a:solidFill>
              </a:rPr>
              <a:t>Sin atopia</a:t>
            </a:r>
          </a:p>
          <a:p>
            <a:r>
              <a:rPr lang="es-ES_tradnl" dirty="0">
                <a:solidFill>
                  <a:srgbClr val="000000"/>
                </a:solidFill>
              </a:rPr>
              <a:t>Ac de VRS</a:t>
            </a:r>
          </a:p>
          <a:p>
            <a:r>
              <a:rPr lang="es-ES_tradnl" dirty="0" err="1">
                <a:solidFill>
                  <a:srgbClr val="000000"/>
                </a:solidFill>
              </a:rPr>
              <a:t>Fx</a:t>
            </a:r>
            <a:r>
              <a:rPr lang="es-ES_tradnl" dirty="0">
                <a:solidFill>
                  <a:srgbClr val="000000"/>
                </a:solidFill>
              </a:rPr>
              <a:t> pulmonar normal de RN, posteriormente baja 6 y 11 años.</a:t>
            </a:r>
          </a:p>
          <a:p>
            <a:r>
              <a:rPr lang="es-ES_tradnl" dirty="0">
                <a:solidFill>
                  <a:srgbClr val="000000"/>
                </a:solidFill>
              </a:rPr>
              <a:t>HRB si, con mejoría hacia los 13 años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236297" y="3068960"/>
            <a:ext cx="190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20% </a:t>
            </a:r>
          </a:p>
          <a:p>
            <a:r>
              <a:rPr lang="es-ES_tradnl" dirty="0">
                <a:solidFill>
                  <a:srgbClr val="000000"/>
                </a:solidFill>
              </a:rPr>
              <a:t>Atopia</a:t>
            </a:r>
          </a:p>
          <a:p>
            <a:r>
              <a:rPr lang="es-ES_tradnl" dirty="0" err="1">
                <a:solidFill>
                  <a:srgbClr val="000000"/>
                </a:solidFill>
              </a:rPr>
              <a:t>Fx</a:t>
            </a:r>
            <a:r>
              <a:rPr lang="es-ES_tradnl" dirty="0">
                <a:solidFill>
                  <a:srgbClr val="000000"/>
                </a:solidFill>
              </a:rPr>
              <a:t> pulmonar normal con descenso posterior. </a:t>
            </a:r>
          </a:p>
          <a:p>
            <a:r>
              <a:rPr lang="es-ES_tradnl" dirty="0">
                <a:solidFill>
                  <a:srgbClr val="000000"/>
                </a:solidFill>
              </a:rPr>
              <a:t>HRB</a:t>
            </a:r>
          </a:p>
          <a:p>
            <a:r>
              <a:rPr lang="es-ES_tradnl" dirty="0">
                <a:solidFill>
                  <a:srgbClr val="000000"/>
                </a:solidFill>
              </a:rPr>
              <a:t>Persiste</a:t>
            </a:r>
          </a:p>
        </p:txBody>
      </p:sp>
    </p:spTree>
    <p:extLst>
      <p:ext uri="{BB962C8B-B14F-4D97-AF65-F5344CB8AC3E}">
        <p14:creationId xmlns:p14="http://schemas.microsoft.com/office/powerpoint/2010/main" val="16216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Anamnesis remota</a:t>
            </a:r>
          </a:p>
        </p:txBody>
      </p:sp>
      <p:sp>
        <p:nvSpPr>
          <p:cNvPr id="21506" name="2 Marcador de contenido"/>
          <p:cNvSpPr>
            <a:spLocks/>
          </p:cNvSpPr>
          <p:nvPr/>
        </p:nvSpPr>
        <p:spPr bwMode="auto">
          <a:xfrm>
            <a:off x="-468313" y="1071563"/>
            <a:ext cx="106568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Dermatitis atópica desde el mes de vida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Madre asmática 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1º BO a los 2 meses VRS +, no se hospitaliza.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Manifestación precoz de asma</a:t>
            </a:r>
          </a:p>
        </p:txBody>
      </p:sp>
      <p:sp>
        <p:nvSpPr>
          <p:cNvPr id="22530" name="2 Marcador de contenido"/>
          <p:cNvSpPr>
            <a:spLocks/>
          </p:cNvSpPr>
          <p:nvPr/>
        </p:nvSpPr>
        <p:spPr bwMode="auto">
          <a:xfrm>
            <a:off x="-468313" y="1071563"/>
            <a:ext cx="5832476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Criterio de API en BOR:</a:t>
            </a:r>
          </a:p>
          <a:p>
            <a:pPr lvl="1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Mayores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Asma en padres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Eczema 1° 3 meses de vida</a:t>
            </a:r>
          </a:p>
          <a:p>
            <a:pPr lvl="1"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lvl="1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1 Mayor o 2 Menores: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VPP: 77%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VPN:68%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708400" y="1052513"/>
            <a:ext cx="5832475" cy="4373562"/>
          </a:xfrm>
          <a:prstGeom prst="ellipse">
            <a:avLst/>
          </a:prstGeom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  <a:p>
            <a:pPr lvl="1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Menores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RA 1° 3 años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Sibilancias no asociadas a virus 1° 3 años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Eosinofilia periférica &gt;4% 1° 3 años</a:t>
            </a:r>
          </a:p>
          <a:p>
            <a:pPr lvl="2"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086600" cy="1472184"/>
          </a:xfrm>
        </p:spPr>
        <p:txBody>
          <a:bodyPr>
            <a:normAutofit/>
          </a:bodyPr>
          <a:lstStyle/>
          <a:p>
            <a:pPr algn="r"/>
            <a:r>
              <a:rPr lang="es-ES_tradnl" sz="3900" dirty="0">
                <a:solidFill>
                  <a:schemeClr val="accent1"/>
                </a:solidFill>
                <a:latin typeface="Impact" charset="0"/>
                <a:ea typeface="ＭＳ Ｐゴシック" charset="-128"/>
                <a:cs typeface="+mn-cs"/>
              </a:rPr>
              <a:t>Teoría de la Higiene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1" y="4592751"/>
            <a:ext cx="2773019" cy="22607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6" y="4116454"/>
            <a:ext cx="3352800" cy="24257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459464"/>
            <a:ext cx="3492500" cy="2324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" y="98485"/>
            <a:ext cx="2759754" cy="2577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6" y="2635855"/>
            <a:ext cx="2808628" cy="2103760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3203848" y="3659501"/>
            <a:ext cx="1745636" cy="788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2966080" y="4447744"/>
            <a:ext cx="2470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</a:rPr>
              <a:t>Amish</a:t>
            </a:r>
            <a:r>
              <a:rPr lang="es-ES_tradnl" dirty="0">
                <a:solidFill>
                  <a:srgbClr val="000000"/>
                </a:solidFill>
              </a:rPr>
              <a:t> 30</a:t>
            </a:r>
          </a:p>
          <a:p>
            <a:r>
              <a:rPr lang="es-ES_tradnl" dirty="0" err="1">
                <a:solidFill>
                  <a:srgbClr val="000000"/>
                </a:solidFill>
              </a:rPr>
              <a:t>Hutterite</a:t>
            </a:r>
            <a:r>
              <a:rPr lang="es-ES_tradnl" dirty="0">
                <a:solidFill>
                  <a:srgbClr val="000000"/>
                </a:solidFill>
              </a:rPr>
              <a:t> 30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374888" y="6567267"/>
            <a:ext cx="2797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1400" dirty="0">
                <a:solidFill>
                  <a:srgbClr val="000000"/>
                </a:solidFill>
              </a:rPr>
              <a:t>N </a:t>
            </a:r>
            <a:r>
              <a:rPr lang="nb-NO" sz="1400" dirty="0" err="1">
                <a:solidFill>
                  <a:srgbClr val="000000"/>
                </a:solidFill>
              </a:rPr>
              <a:t>Engl</a:t>
            </a:r>
            <a:r>
              <a:rPr lang="nb-NO" sz="1400" dirty="0">
                <a:solidFill>
                  <a:srgbClr val="000000"/>
                </a:solidFill>
              </a:rPr>
              <a:t> J Med 2016; 375:411-421</a:t>
            </a:r>
          </a:p>
        </p:txBody>
      </p:sp>
    </p:spTree>
    <p:extLst>
      <p:ext uri="{BB962C8B-B14F-4D97-AF65-F5344CB8AC3E}">
        <p14:creationId xmlns:p14="http://schemas.microsoft.com/office/powerpoint/2010/main" val="4030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81"/>
          <a:stretch/>
        </p:blipFill>
        <p:spPr>
          <a:xfrm>
            <a:off x="274097" y="175150"/>
            <a:ext cx="4297903" cy="37579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04048" y="116632"/>
            <a:ext cx="413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</a:rPr>
              <a:t>Amish</a:t>
            </a:r>
            <a:r>
              <a:rPr lang="es-ES_tradnl" dirty="0">
                <a:solidFill>
                  <a:srgbClr val="000000"/>
                </a:solidFill>
              </a:rPr>
              <a:t> ambiente más rico en microbios </a:t>
            </a:r>
            <a:r>
              <a:rPr lang="es-ES_tradnl" dirty="0">
                <a:solidFill>
                  <a:srgbClr val="000000"/>
                </a:solidFill>
                <a:sym typeface="Wingdings"/>
              </a:rPr>
              <a:t> cambio en el sistema inmunológico innato</a:t>
            </a: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004048" y="1268760"/>
            <a:ext cx="413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Protector de asma: 4-6 veces menos asma y sensibilización alérgica. </a:t>
            </a:r>
          </a:p>
          <a:p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7" name="Flecha abajo 6"/>
          <p:cNvSpPr/>
          <p:nvPr/>
        </p:nvSpPr>
        <p:spPr>
          <a:xfrm>
            <a:off x="6732240" y="836712"/>
            <a:ext cx="72008" cy="444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1"/>
          <a:stretch/>
        </p:blipFill>
        <p:spPr>
          <a:xfrm>
            <a:off x="274097" y="3789040"/>
            <a:ext cx="4283964" cy="32019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49"/>
          <a:stretch/>
        </p:blipFill>
        <p:spPr>
          <a:xfrm>
            <a:off x="4625908" y="2708920"/>
            <a:ext cx="4523922" cy="15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7744" y="188640"/>
            <a:ext cx="6876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Polvo de habitación 10 + 10.</a:t>
            </a:r>
          </a:p>
          <a:p>
            <a:r>
              <a:rPr lang="es-ES_tradnl" dirty="0">
                <a:solidFill>
                  <a:srgbClr val="000000"/>
                </a:solidFill>
              </a:rPr>
              <a:t>Modelo de asma alérgica ratón sensibilizado a ovoalbúmina.</a:t>
            </a:r>
          </a:p>
          <a:p>
            <a:r>
              <a:rPr lang="es-ES_tradnl" dirty="0">
                <a:solidFill>
                  <a:srgbClr val="000000"/>
                </a:solidFill>
              </a:rPr>
              <a:t>Instiló en ratones cada 2-3 días por total de 14 veces.</a:t>
            </a:r>
          </a:p>
          <a:p>
            <a:r>
              <a:rPr lang="es-ES_tradnl" dirty="0" err="1">
                <a:solidFill>
                  <a:srgbClr val="000000"/>
                </a:solidFill>
              </a:rPr>
              <a:t>Amish</a:t>
            </a:r>
            <a:r>
              <a:rPr lang="es-ES_tradnl" dirty="0">
                <a:solidFill>
                  <a:srgbClr val="000000"/>
                </a:solidFill>
              </a:rPr>
              <a:t> menor </a:t>
            </a:r>
            <a:r>
              <a:rPr lang="es-ES_tradnl" dirty="0" err="1">
                <a:solidFill>
                  <a:srgbClr val="000000"/>
                </a:solidFill>
              </a:rPr>
              <a:t>eosinofilia</a:t>
            </a:r>
            <a:r>
              <a:rPr lang="es-ES_tradnl" dirty="0">
                <a:solidFill>
                  <a:srgbClr val="000000"/>
                </a:solidFill>
              </a:rPr>
              <a:t> en LBA, </a:t>
            </a:r>
            <a:r>
              <a:rPr lang="es-ES_tradnl" dirty="0" err="1">
                <a:solidFill>
                  <a:srgbClr val="000000"/>
                </a:solidFill>
              </a:rPr>
              <a:t>IgE</a:t>
            </a:r>
            <a:r>
              <a:rPr lang="es-ES_tradnl" dirty="0">
                <a:solidFill>
                  <a:srgbClr val="000000"/>
                </a:solidFill>
              </a:rPr>
              <a:t> específica para ovoalbúmina ni HRB.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r="25418"/>
          <a:stretch/>
        </p:blipFill>
        <p:spPr>
          <a:xfrm>
            <a:off x="1259632" y="1772816"/>
            <a:ext cx="6779530" cy="48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</a:pPr>
            <a:endParaRPr lang="es-CL" altLang="es-ES_tradnl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Inicia cuadro de 3 días de evolución con tos productiva, fiebre (38º) y ruidos bronquiales. Desde anoche madre lo nota más agitado.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Evaluación inicial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Ingresa al SUI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CSV: T° 37°, FC 180 lpm, FR 70x, SO2 91% con oxígeno ambiental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Al examen físico: faringe enrojecida, aleteo nasal, retracción subcostal, intercostal. MP disminuido en forma global. Sin cianosis, algo pálido. Resto nada especial.</a:t>
            </a:r>
          </a:p>
          <a:p>
            <a:pPr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Clínica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2276475"/>
          <a:ext cx="9144000" cy="3139114"/>
        </p:xfrm>
        <a:graphic>
          <a:graphicData uri="http://schemas.openxmlformats.org/drawingml/2006/table">
            <a:tbl>
              <a:tblPr/>
              <a:tblGrid>
                <a:gridCol w="538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1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5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238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altLang="es-ES_tradn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FR &lt;= 6M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FR &gt; 6M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SIBILANCIAS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CIANOSIS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RETRACCION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&lt;=40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&lt;=30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-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41-55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31-45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FIN 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PERIORAL AL LLANTO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+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72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56-70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46-60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 Y 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PERIORAL EN REPOSO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++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C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6463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&gt;70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&gt; 60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SIN FONENDO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GRAL EN REPOSO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Font typeface="Wingdings" charset="2"/>
                        <a:defRPr sz="16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altLang="es-ES_tradn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00C1C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+++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661025"/>
            <a:ext cx="55086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-357188" y="1571625"/>
            <a:ext cx="9715501" cy="4214813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 Diferencias anatómicas con el adulto que predisponen a la obstrucción bronquial.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endParaRPr lang="es-CL" sz="2400" dirty="0">
              <a:solidFill>
                <a:schemeClr val="accent2"/>
              </a:solidFill>
              <a:effectLst>
                <a:outerShdw blurRad="76200" sx="101000" sy="101000" algn="ctr" rotWithShape="0">
                  <a:schemeClr val="tx1">
                    <a:lumMod val="85000"/>
                    <a:alpha val="40000"/>
                  </a:schemeClr>
                </a:outerShdw>
              </a:effectLst>
              <a:latin typeface="Perpetua" pitchFamily="18" charset="0"/>
              <a:ea typeface="+mn-ea"/>
            </a:endParaRP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 </a:t>
            </a:r>
            <a:r>
              <a:rPr lang="es-CL" sz="2400" dirty="0" err="1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Sibilancias</a:t>
            </a: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 persistentes pueden ser secundarias a diversas etiologías. 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76200" sx="101000" sy="101000" algn="ctr" rotWithShape="0">
                  <a:schemeClr val="tx1">
                    <a:lumMod val="85000"/>
                    <a:alpha val="40000"/>
                  </a:schemeClr>
                </a:outerShdw>
              </a:effectLst>
              <a:latin typeface="Perpetua" pitchFamily="18" charset="0"/>
              <a:ea typeface="+mn-ea"/>
              <a:cs typeface="+mn-cs"/>
            </a:endParaRP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Prevalencia 32% entre 1-5 años, 24% con síntomas semanales pese a tratamiento.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3781806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Título"/>
          <p:cNvSpPr txBox="1">
            <a:spLocks/>
          </p:cNvSpPr>
          <p:nvPr/>
        </p:nvSpPr>
        <p:spPr bwMode="auto">
          <a:xfrm>
            <a:off x="976313" y="27178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¿ Que hacemos 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manejo inicial 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OXIGENO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>
              <a:spcBef>
                <a:spcPts val="1800"/>
              </a:spcBef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SO2 95%  CON 2.5l/min naricera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</p:txBody>
      </p:sp>
      <p:sp>
        <p:nvSpPr>
          <p:cNvPr id="5" name="3 Elipse"/>
          <p:cNvSpPr/>
          <p:nvPr/>
        </p:nvSpPr>
        <p:spPr>
          <a:xfrm>
            <a:off x="2843808" y="3933056"/>
            <a:ext cx="367240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s-CL" dirty="0" err="1">
                <a:ln>
                  <a:solidFill>
                    <a:schemeClr val="bg1"/>
                  </a:solidFill>
                </a:ln>
              </a:rPr>
              <a:t>Vol</a:t>
            </a:r>
            <a:r>
              <a:rPr lang="es-CL" dirty="0">
                <a:ln>
                  <a:solidFill>
                    <a:schemeClr val="bg1"/>
                  </a:solidFill>
                </a:ln>
              </a:rPr>
              <a:t> min= VC * FR</a:t>
            </a:r>
          </a:p>
          <a:p>
            <a:pPr algn="ctr">
              <a:defRPr/>
            </a:pPr>
            <a:r>
              <a:rPr lang="es-CL" dirty="0">
                <a:ln>
                  <a:solidFill>
                    <a:schemeClr val="bg1"/>
                  </a:solidFill>
                </a:ln>
              </a:rPr>
              <a:t>VC= 6-10 ml/k</a:t>
            </a:r>
          </a:p>
        </p:txBody>
      </p:sp>
      <p:sp>
        <p:nvSpPr>
          <p:cNvPr id="6" name="3 Elipse"/>
          <p:cNvSpPr/>
          <p:nvPr/>
        </p:nvSpPr>
        <p:spPr>
          <a:xfrm>
            <a:off x="2627784" y="5301208"/>
            <a:ext cx="4320480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es-CL" dirty="0">
                <a:ln>
                  <a:solidFill>
                    <a:schemeClr val="bg1"/>
                  </a:solidFill>
                </a:ln>
              </a:rPr>
              <a:t>Vol min= (10 * peso) * 70</a:t>
            </a:r>
          </a:p>
          <a:p>
            <a:pPr algn="ctr">
              <a:defRPr/>
            </a:pPr>
            <a:r>
              <a:rPr lang="es-CL" dirty="0">
                <a:ln>
                  <a:solidFill>
                    <a:schemeClr val="bg1"/>
                  </a:solidFill>
                </a:ln>
              </a:rPr>
              <a:t>Vol min= 3500 ml</a:t>
            </a:r>
          </a:p>
          <a:p>
            <a:pPr algn="ctr">
              <a:defRPr/>
            </a:pPr>
            <a:r>
              <a:rPr lang="es-CL" dirty="0">
                <a:ln>
                  <a:solidFill>
                    <a:schemeClr val="bg1"/>
                  </a:solidFill>
                </a:ln>
              </a:rPr>
              <a:t>2500/3500= 0,7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manejo inicial 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OXIGENO</a:t>
            </a:r>
          </a:p>
          <a:p>
            <a:pPr>
              <a:spcBef>
                <a:spcPts val="1800"/>
              </a:spcBef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SALBUTAMOL  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>
              <a:spcBef>
                <a:spcPts val="1800"/>
              </a:spcBef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NBZ O IDM ??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manejo inicial 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OXIGENO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SALBUTAMOL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CORTICOIDES SISTEMICOS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>
              <a:spcBef>
                <a:spcPts val="1800"/>
              </a:spcBef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PREDNISONA O HIDROCORTISONA ??</a:t>
            </a: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erpetua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Título"/>
          <p:cNvSpPr txBox="1">
            <a:spLocks/>
          </p:cNvSpPr>
          <p:nvPr/>
        </p:nvSpPr>
        <p:spPr bwMode="auto">
          <a:xfrm>
            <a:off x="976313" y="27178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ESTUDIO…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¿ estudio ?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charset="0"/>
              </a:rPr>
              <a:t> </a:t>
            </a: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Rx tórax AP-L</a:t>
            </a:r>
          </a:p>
          <a:p>
            <a:pPr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</p:txBody>
      </p:sp>
      <p:pic>
        <p:nvPicPr>
          <p:cNvPr id="31747" name="3 Imagen" descr="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87625"/>
            <a:ext cx="4822825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4 Imagen" descr="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31975"/>
            <a:ext cx="396081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¿ estudio ?</a:t>
            </a:r>
          </a:p>
        </p:txBody>
      </p:sp>
      <p:sp>
        <p:nvSpPr>
          <p:cNvPr id="32770" name="2 Marcador de contenido"/>
          <p:cNvSpPr>
            <a:spLocks/>
          </p:cNvSpPr>
          <p:nvPr/>
        </p:nvSpPr>
        <p:spPr bwMode="auto">
          <a:xfrm>
            <a:off x="-468313" y="1071563"/>
            <a:ext cx="106568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GSV o arteriales</a:t>
            </a:r>
          </a:p>
          <a:p>
            <a:pPr lvl="1" eaLnBrk="1" hangingPunct="1">
              <a:spcBef>
                <a:spcPts val="1800"/>
              </a:spcBef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pH 7.4, CO2 41, Bic 26 </a:t>
            </a:r>
          </a:p>
          <a:p>
            <a:pPr lvl="1" eaLnBrk="1" hangingPunct="1">
              <a:spcBef>
                <a:spcPts val="1800"/>
              </a:spcBef>
            </a:pPr>
            <a:endParaRPr lang="es-CL" altLang="es-ES_tradnl">
              <a:solidFill>
                <a:schemeClr val="accent2"/>
              </a:solidFill>
              <a:latin typeface="Arial Narrow" charset="0"/>
            </a:endParaRPr>
          </a:p>
          <a:p>
            <a:pPr lvl="1" algn="r" eaLnBrk="1" hangingPunct="1">
              <a:spcBef>
                <a:spcPts val="1800"/>
              </a:spcBef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… que les parece ???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 ¿ estudio ?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charset="0"/>
                <a:ea typeface="ＭＳ Ｐゴシック" charset="0"/>
                <a:cs typeface="Arial" charset="0"/>
              </a:rPr>
              <a:t> </a:t>
            </a: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IFD VIRAL: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>
              <a:spcBef>
                <a:spcPts val="1800"/>
              </a:spcBef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AISLAMIENTO DEL PACIENTE</a:t>
            </a:r>
          </a:p>
          <a:p>
            <a:pPr>
              <a:spcBef>
                <a:spcPts val="1800"/>
              </a:spcBef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MANEJO ESPECIFICO EN CASO DE VIRUS INFLUENZA, discutible hoy en d</a:t>
            </a:r>
            <a:r>
              <a:rPr lang="es-ES" sz="2400" dirty="0" err="1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ía</a:t>
            </a:r>
            <a:r>
              <a:rPr lang="es-ES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según factores de riesgo. </a:t>
            </a: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2 Marcador de contenido"/>
          <p:cNvSpPr>
            <a:spLocks/>
          </p:cNvSpPr>
          <p:nvPr/>
        </p:nvSpPr>
        <p:spPr bwMode="auto">
          <a:xfrm>
            <a:off x="-357188" y="855663"/>
            <a:ext cx="95011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Enfrentamiento inicial con anamnesis completa y examen físico.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Siempre realizar prueba terapeutica con broncodilatador. Uso de corticoide sistémico indicado en caso de riesgo de asma.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Todo lactante con BO a repetición debe estudiarse con un mínimo de=  Cuantificación de inmunoglobulinas, complemento y electrolitos en sudor. Otros segùn sospecha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Uso de corticoide inhalado en pacientes con riesgo de asma.</a:t>
            </a:r>
            <a:endParaRPr lang="es-CL" altLang="es-ES_tradnl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En resumen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2 Marcador de contenido"/>
          <p:cNvSpPr>
            <a:spLocks/>
          </p:cNvSpPr>
          <p:nvPr/>
        </p:nvSpPr>
        <p:spPr bwMode="auto">
          <a:xfrm>
            <a:off x="-357188" y="855663"/>
            <a:ext cx="95011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Sibilancias episódicas virales: periodos intercrìticos asintomáticos- Otoño-invierno</a:t>
            </a:r>
          </a:p>
          <a:p>
            <a:pPr marL="0" indent="0" eaLnBrk="1" hangingPunct="1">
              <a:spcBef>
                <a:spcPts val="1800"/>
              </a:spcBef>
            </a:pPr>
            <a:endParaRPr lang="es-CL" altLang="es-ES_tradnl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Sibilancias multigatilladas: virus, frìo, alergenos, risa, llanto, tabaco, etc</a:t>
            </a:r>
            <a:r>
              <a:rPr lang="es-CL" altLang="es-ES_tradnl" dirty="0">
                <a:solidFill>
                  <a:schemeClr val="accent2"/>
                </a:solidFill>
                <a:latin typeface="Arial Narrow" charset="0"/>
                <a:sym typeface="Wingdings"/>
              </a:rPr>
              <a:t> más asociado a asma?</a:t>
            </a:r>
            <a:endParaRPr lang="es-CL" altLang="es-ES_tradnl" dirty="0">
              <a:solidFill>
                <a:schemeClr val="accent2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1800"/>
              </a:spcBef>
            </a:pPr>
            <a:endParaRPr lang="es-CL" altLang="es-ES_tradnl" b="1" dirty="0">
              <a:solidFill>
                <a:srgbClr val="FF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1800"/>
              </a:spcBef>
            </a:pPr>
            <a:endParaRPr lang="es-CL" altLang="es-ES_tradnl" b="1" dirty="0">
              <a:solidFill>
                <a:srgbClr val="FF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1800"/>
              </a:spcBef>
            </a:pPr>
            <a:r>
              <a:rPr lang="es-CL" altLang="es-ES_tradnl" b="1" dirty="0">
                <a:solidFill>
                  <a:srgbClr val="FF0000"/>
                </a:solidFill>
                <a:latin typeface="Arial Narrow" charset="0"/>
              </a:rPr>
              <a:t>FRECUENCIA Y SEVERIDAD: MEJOR PREDICTOR DE PRONÓSTICO A LARGO PLAZO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Clasificación clínica</a:t>
            </a:r>
          </a:p>
        </p:txBody>
      </p:sp>
      <p:pic>
        <p:nvPicPr>
          <p:cNvPr id="2" name="Imagen 1" descr="Captura de pantalla 2016-05-11 a la(s) 21.49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4" y="95250"/>
            <a:ext cx="284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-357187" y="2033271"/>
            <a:ext cx="4065092" cy="3753167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 Lengua + grande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 Fosas nasales + pequeña (respirador nasal obligado menor 3 meses)</a:t>
            </a:r>
            <a:endParaRPr lang="es-CL" sz="2400" dirty="0">
              <a:solidFill>
                <a:schemeClr val="accent2"/>
              </a:solidFill>
              <a:effectLst>
                <a:outerShdw blurRad="76200" sx="101000" sy="101000" algn="ctr" rotWithShape="0">
                  <a:schemeClr val="tx1">
                    <a:lumMod val="85000"/>
                    <a:alpha val="40000"/>
                  </a:schemeClr>
                </a:outerShdw>
              </a:effectLst>
              <a:latin typeface="Perpetua" pitchFamily="18" charset="0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Diferencias anatómicas</a:t>
            </a:r>
          </a:p>
        </p:txBody>
      </p:sp>
      <p:pic>
        <p:nvPicPr>
          <p:cNvPr id="5" name="Imagen 4" descr="Captura de pantalla 2016-05-11 a la(s) 16.38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62" y="2033271"/>
            <a:ext cx="5645824" cy="35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</a:t>
            </a:r>
          </a:p>
        </p:txBody>
      </p:sp>
      <p:sp>
        <p:nvSpPr>
          <p:cNvPr id="36866" name="2 Marcador de contenido"/>
          <p:cNvSpPr>
            <a:spLocks/>
          </p:cNvSpPr>
          <p:nvPr/>
        </p:nvSpPr>
        <p:spPr bwMode="auto">
          <a:xfrm>
            <a:off x="-468313" y="1071563"/>
            <a:ext cx="106568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Paciente de 4 años con antecedentes de BOR desde los 18 meses, sin control ni estudio. 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Por lo cual se deriva a policlínico de bronco  infantil.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Anamnesis dirigida</a:t>
            </a:r>
          </a:p>
        </p:txBody>
      </p:sp>
      <p:sp>
        <p:nvSpPr>
          <p:cNvPr id="8" name="2 Marcador de contenido"/>
          <p:cNvSpPr>
            <a:spLocks/>
          </p:cNvSpPr>
          <p:nvPr/>
        </p:nvSpPr>
        <p:spPr bwMode="auto">
          <a:xfrm>
            <a:off x="-468313" y="1358900"/>
            <a:ext cx="10656888" cy="17097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Padre con asma desde 10 años.</a:t>
            </a:r>
          </a:p>
        </p:txBody>
      </p:sp>
      <p:sp>
        <p:nvSpPr>
          <p:cNvPr id="4" name="2 Marcador de contenido"/>
          <p:cNvSpPr>
            <a:spLocks/>
          </p:cNvSpPr>
          <p:nvPr/>
        </p:nvSpPr>
        <p:spPr bwMode="auto">
          <a:xfrm>
            <a:off x="-468313" y="2224088"/>
            <a:ext cx="10656888" cy="170973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RNT AEG. Sin hospitalizaciones. Ronca y tiene coriza persistente</a:t>
            </a:r>
          </a:p>
        </p:txBody>
      </p:sp>
      <p:sp>
        <p:nvSpPr>
          <p:cNvPr id="5" name="2 Marcador de contenido"/>
          <p:cNvSpPr>
            <a:spLocks/>
          </p:cNvSpPr>
          <p:nvPr/>
        </p:nvSpPr>
        <p:spPr bwMode="auto">
          <a:xfrm>
            <a:off x="-468313" y="3159125"/>
            <a:ext cx="10656888" cy="170973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Cuadros de BO principalmente en otoño y primavera que usualmente requieren de corticoides sistèmicos. Intercrisis con coriza y tos nocturna 4 veces a la semana.</a:t>
            </a: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-468313" y="4457700"/>
            <a:ext cx="10656888" cy="17081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Tos con ejercicio, llanto y risa.</a:t>
            </a:r>
          </a:p>
        </p:txBody>
      </p:sp>
      <p:sp>
        <p:nvSpPr>
          <p:cNvPr id="7" name="2 Marcador de contenido"/>
          <p:cNvSpPr>
            <a:spLocks/>
          </p:cNvSpPr>
          <p:nvPr/>
        </p:nvSpPr>
        <p:spPr bwMode="auto">
          <a:xfrm>
            <a:off x="-468313" y="5105400"/>
            <a:ext cx="10656888" cy="17081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 Tabaquismo en la casa y estufa a parafina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7" descr="DSC00314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28775"/>
            <a:ext cx="3706812" cy="48958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8" descr="DSC0031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33375"/>
            <a:ext cx="4464050" cy="413861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Char char=""/>
              <a:defRPr/>
            </a:pPr>
            <a:endParaRPr lang="es-ES"/>
          </a:p>
        </p:txBody>
      </p:sp>
      <p:pic>
        <p:nvPicPr>
          <p:cNvPr id="7174" name="Picture 6" descr="DSC00297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4865688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SC0030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76438"/>
            <a:ext cx="5940425" cy="49085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05-11 a la(s) 21.38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588"/>
            <a:ext cx="9144000" cy="3395735"/>
          </a:xfrm>
          <a:prstGeom prst="rect">
            <a:avLst/>
          </a:prstGeom>
        </p:spPr>
      </p:pic>
      <p:pic>
        <p:nvPicPr>
          <p:cNvPr id="3" name="Imagen 2" descr="Captura de pantalla 2016-05-11 a la(s) 21.38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5" y="6130059"/>
            <a:ext cx="3022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9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BOR SECUNDARIO</a:t>
            </a:r>
            <a:endParaRPr lang="es-CL" sz="4000" spc="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2 Marcador de contenido"/>
          <p:cNvSpPr>
            <a:spLocks/>
          </p:cNvSpPr>
          <p:nvPr/>
        </p:nvSpPr>
        <p:spPr bwMode="auto">
          <a:xfrm>
            <a:off x="-357188" y="855663"/>
            <a:ext cx="95011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 charset="0"/>
              <a:ea typeface="ＭＳ Ｐゴシック" charset="0"/>
              <a:cs typeface="Arial Narrow" charset="0"/>
            </a:endParaRPr>
          </a:p>
          <a:p>
            <a:pPr marL="685800" lvl="1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 charset="0"/>
              <a:ea typeface="ＭＳ Ｐゴシック" charset="0"/>
              <a:cs typeface="Arial Narrow" charset="0"/>
            </a:endParaRPr>
          </a:p>
          <a:p>
            <a:pPr marL="685800" lvl="1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-357188" y="2060575"/>
            <a:ext cx="4784726" cy="3725863"/>
          </a:xfrm>
          <a:prstGeom prst="ellipse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charset="0"/>
              </a:rPr>
              <a:t> </a:t>
            </a: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Displasia broncopulmonar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Bronquiolitis obliterante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Fibrosis quística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 Reflujo gastroesofágico  y/o trastorno de deglución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4040188" y="1989138"/>
            <a:ext cx="5572125" cy="4214812"/>
          </a:xfrm>
          <a:prstGeom prst="ellipse">
            <a:avLst/>
          </a:prstGeom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charset="0"/>
              </a:rPr>
              <a:t> </a:t>
            </a: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Cardiopatía congénita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Traqueo-bronco malacia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Cuerpo extraño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Malformaciones pulmonares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Disquinesia ciliar primaria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u"/>
            </a:pPr>
            <a:r>
              <a:rPr lang="es-CL" altLang="es-ES_tradnl" sz="2200">
                <a:solidFill>
                  <a:schemeClr val="accent2"/>
                </a:solidFill>
                <a:latin typeface="Arial Narrow" charset="0"/>
              </a:rPr>
              <a:t> Inmunodeficiencia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-900113" y="744538"/>
            <a:ext cx="10656888" cy="5997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rIns="91440">
            <a:noAutofit/>
          </a:bodyPr>
          <a:lstStyle/>
          <a:p>
            <a:pPr eaLnBrk="1" hangingPunct="1">
              <a:buFont typeface="Wingdings" charset="2"/>
              <a:buChar char=""/>
            </a:pP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Como: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retrospectiva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según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el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nivel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de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tto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requerido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. </a:t>
            </a:r>
          </a:p>
          <a:p>
            <a:pPr eaLnBrk="1" hangingPunct="1">
              <a:buFont typeface="Wingdings" charset="2"/>
              <a:buChar char=""/>
            </a:pP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Cuando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: posterior a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varios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meses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.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Característica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 </a:t>
            </a:r>
            <a:r>
              <a:rPr lang="en-AU" altLang="es-ES_tradnl" sz="24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dinámica</a:t>
            </a: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. </a:t>
            </a:r>
          </a:p>
          <a:p>
            <a:pPr eaLnBrk="1" hangingPunct="1">
              <a:buFont typeface="Wingdings" charset="2"/>
              <a:buChar char=""/>
            </a:pP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CATEGORIAS DE SEVERIDAD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LEVE: SBT O CI DOSIS BAJA (Step 1/2)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MODERADA: CI/LABA DOSIS BAJA C/S MTK (Step 3)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AU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SEVERA:  CI/LABA DOSIS MOD O ALTA.  (Step 4/5)</a:t>
            </a:r>
          </a:p>
          <a:p>
            <a:pPr lvl="1" eaLnBrk="1" hangingPunct="1">
              <a:buFont typeface="Arial" charset="0"/>
              <a:buNone/>
            </a:pPr>
            <a:endParaRPr lang="en-AU" altLang="es-ES_tradnl" sz="24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ea typeface="ＭＳ Ｐゴシック" charset="-128"/>
            </a:endParaRPr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 bwMode="auto">
          <a:xfrm>
            <a:off x="1025723" y="250825"/>
            <a:ext cx="7578725" cy="936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AU" sz="3900">
                <a:solidFill>
                  <a:srgbClr val="0000FF"/>
                </a:solidFill>
                <a:cs typeface="Arial" charset="0"/>
              </a:rPr>
              <a:t>Assessing asthma severity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160338" y="6624638"/>
            <a:ext cx="2046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s-ES_tradnl" sz="1200" i="1" dirty="0">
                <a:solidFill>
                  <a:srgbClr val="0000FF"/>
                </a:solidFill>
              </a:rPr>
              <a:t>GINA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 bwMode="auto">
          <a:xfrm>
            <a:off x="173038" y="250825"/>
            <a:ext cx="7597775" cy="936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AU">
                <a:latin typeface="Arial" charset="0"/>
                <a:cs typeface="Arial" charset="0"/>
              </a:rPr>
              <a:t>GINA assessment of asthma control</a:t>
            </a:r>
          </a:p>
        </p:txBody>
      </p:sp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9525"/>
            <a:ext cx="8742363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3"/>
          <p:cNvSpPr txBox="1">
            <a:spLocks noChangeArrowheads="1"/>
          </p:cNvSpPr>
          <p:nvPr/>
        </p:nvSpPr>
        <p:spPr bwMode="auto">
          <a:xfrm>
            <a:off x="160338" y="6624638"/>
            <a:ext cx="2046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s-ES_tradnl" sz="1200" i="1">
                <a:solidFill>
                  <a:srgbClr val="FFFFFF"/>
                </a:solidFill>
              </a:rPr>
              <a:t>GINA 2014, Box 2-2A</a:t>
            </a:r>
          </a:p>
        </p:txBody>
      </p:sp>
    </p:spTree>
    <p:extLst>
      <p:ext uri="{BB962C8B-B14F-4D97-AF65-F5344CB8AC3E}">
        <p14:creationId xmlns:p14="http://schemas.microsoft.com/office/powerpoint/2010/main" val="3132732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85EF3-900E-7840-98C0-BF2E041D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C65E49-0B8B-C04E-AD56-9FDC0BF4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41" y="0"/>
            <a:ext cx="8421559" cy="69199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12368CF-3074-1C43-B669-F3E1DA55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64497" y="3086437"/>
            <a:ext cx="6575648" cy="62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9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447800" y="333375"/>
            <a:ext cx="7267575" cy="11430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Estudio…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defRPr/>
            </a:pPr>
            <a:endParaRPr lang="es-CL" sz="2400" dirty="0">
              <a:solidFill>
                <a:schemeClr val="accent2"/>
              </a:solidFill>
              <a:effectLst>
                <a:outerShdw blurRad="76200" sx="101000" sy="101000" algn="ctr" rotWithShape="0">
                  <a:schemeClr val="tx1">
                    <a:lumMod val="85000"/>
                    <a:alpha val="40000"/>
                  </a:schemeClr>
                </a:outerShdw>
              </a:effectLst>
              <a:latin typeface="Perpetua" pitchFamily="18" charset="0"/>
              <a:ea typeface="+mn-ea"/>
            </a:endParaRPr>
          </a:p>
        </p:txBody>
      </p:sp>
      <p:sp>
        <p:nvSpPr>
          <p:cNvPr id="38915" name="2 Marcador de contenido"/>
          <p:cNvSpPr>
            <a:spLocks/>
          </p:cNvSpPr>
          <p:nvPr/>
        </p:nvSpPr>
        <p:spPr bwMode="auto">
          <a:xfrm>
            <a:off x="-1189038" y="1071563"/>
            <a:ext cx="11809413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Rx tórax AP-Lateral</a:t>
            </a:r>
            <a:endParaRPr lang="es-CL" altLang="es-ES_tradnl" b="1">
              <a:solidFill>
                <a:schemeClr val="accent2"/>
              </a:solidFill>
              <a:latin typeface="Arial Narrow" charset="0"/>
            </a:endParaRPr>
          </a:p>
        </p:txBody>
      </p:sp>
      <p:sp>
        <p:nvSpPr>
          <p:cNvPr id="5" name="2 Marcador de contenido"/>
          <p:cNvSpPr>
            <a:spLocks/>
          </p:cNvSpPr>
          <p:nvPr/>
        </p:nvSpPr>
        <p:spPr bwMode="auto">
          <a:xfrm>
            <a:off x="-1189038" y="1700213"/>
            <a:ext cx="11809413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 charset="0"/>
                <a:ea typeface="ＭＳ Ｐゴシック" charset="0"/>
                <a:cs typeface="Arial Narrow" charset="0"/>
              </a:rPr>
              <a:t>Inmunoglobulinas incluyendo IgE</a:t>
            </a:r>
          </a:p>
          <a:p>
            <a:pPr>
              <a:spcBef>
                <a:spcPts val="1800"/>
              </a:spcBef>
              <a:defRPr/>
            </a:pPr>
            <a:endParaRPr lang="es-CL" sz="2400" b="1" dirty="0">
              <a:solidFill>
                <a:schemeClr val="accent2"/>
              </a:solidFill>
              <a:latin typeface="Arial Narrow" charset="0"/>
              <a:ea typeface="ＭＳ Ｐゴシック" charset="0"/>
              <a:cs typeface="Arial Narrow" charset="0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b="1" dirty="0">
              <a:solidFill>
                <a:schemeClr val="accent2"/>
              </a:solidFill>
              <a:latin typeface="Arial Narrow" charset="0"/>
              <a:ea typeface="ＭＳ Ｐゴシック" charset="0"/>
              <a:cs typeface="Arial Narrow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-1189038" y="2368550"/>
            <a:ext cx="11809413" cy="43735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Electrolitos en sudor</a:t>
            </a:r>
          </a:p>
        </p:txBody>
      </p:sp>
      <p:sp>
        <p:nvSpPr>
          <p:cNvPr id="7" name="2 Marcador de contenido"/>
          <p:cNvSpPr>
            <a:spLocks/>
          </p:cNvSpPr>
          <p:nvPr/>
        </p:nvSpPr>
        <p:spPr bwMode="auto">
          <a:xfrm>
            <a:off x="-1189038" y="3159125"/>
            <a:ext cx="11809413" cy="43735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>
                <a:solidFill>
                  <a:schemeClr val="accent2"/>
                </a:solidFill>
                <a:latin typeface="Arial Narrow" charset="0"/>
              </a:rPr>
              <a:t>Test cutáneo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b="1">
                <a:solidFill>
                  <a:schemeClr val="accent2"/>
                </a:solidFill>
                <a:latin typeface="Arial Narrow" charset="0"/>
              </a:rPr>
              <a:t>Cuando función pulmonar?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>
              <a:solidFill>
                <a:schemeClr val="accent2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-357187" y="2033271"/>
            <a:ext cx="4524982" cy="3753167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 Tráquea caudal y posterior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Anillos traqueales incompletos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</a:rPr>
              <a:t> Vía aérea + colapsable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Diferencias anatómicas</a:t>
            </a:r>
          </a:p>
        </p:txBody>
      </p:sp>
      <p:pic>
        <p:nvPicPr>
          <p:cNvPr id="6" name="Imagen 5" descr="Captura de pantalla 2016-05-11 a la(s) 16.45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95" y="2420888"/>
            <a:ext cx="4968552" cy="32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CL" b="1">
                <a:solidFill>
                  <a:schemeClr val="bg1"/>
                </a:solidFill>
              </a:rPr>
              <a:t>Función Pulmonar 4-4-07 </a:t>
            </a:r>
            <a:endParaRPr lang="es-ES" b="1">
              <a:solidFill>
                <a:schemeClr val="bg1"/>
              </a:solidFill>
            </a:endParaRPr>
          </a:p>
        </p:txBody>
      </p:sp>
      <p:pic>
        <p:nvPicPr>
          <p:cNvPr id="50178" name="Picture 5" descr="img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37063"/>
            <a:ext cx="4032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img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21970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 descr="img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628775"/>
            <a:ext cx="9107487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9155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Espirometría basal y postB2</a:t>
            </a: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8388424" y="1841500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8961438" y="2060848"/>
            <a:ext cx="0" cy="1800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8169275" y="2060848"/>
            <a:ext cx="0" cy="1728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8316416" y="3565525"/>
            <a:ext cx="8640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>
            <a:off x="5292080" y="2346325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5864225" y="2564904"/>
            <a:ext cx="0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5072063" y="2492896"/>
            <a:ext cx="0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220072" y="3565525"/>
            <a:ext cx="8640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447800" y="333375"/>
            <a:ext cx="7267575" cy="11430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Manejo…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defRPr/>
            </a:pPr>
            <a:endParaRPr lang="es-CL" sz="2400" dirty="0">
              <a:solidFill>
                <a:schemeClr val="accent2"/>
              </a:solidFill>
              <a:effectLst>
                <a:outerShdw blurRad="76200" sx="101000" sy="101000" algn="ctr" rotWithShape="0">
                  <a:schemeClr val="tx1">
                    <a:lumMod val="85000"/>
                    <a:alpha val="40000"/>
                  </a:schemeClr>
                </a:outerShdw>
              </a:effectLst>
              <a:latin typeface="Perpetua" pitchFamily="18" charset="0"/>
              <a:ea typeface="+mn-ea"/>
            </a:endParaRPr>
          </a:p>
        </p:txBody>
      </p:sp>
      <p:sp>
        <p:nvSpPr>
          <p:cNvPr id="43011" name="2 Marcador de contenido"/>
          <p:cNvSpPr>
            <a:spLocks/>
          </p:cNvSpPr>
          <p:nvPr/>
        </p:nvSpPr>
        <p:spPr bwMode="auto">
          <a:xfrm>
            <a:off x="-1189038" y="1071563"/>
            <a:ext cx="11809413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Ambiente: peluches, alfombras, colchón, polvo, humedad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 Tabaco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Mascotas ???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Tratamiento de rescate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Tratamiento controlador…</a:t>
            </a:r>
          </a:p>
          <a:p>
            <a:pPr lvl="1" eaLnBrk="1" hangingPunct="1">
              <a:spcBef>
                <a:spcPts val="1800"/>
              </a:spcBef>
              <a:buFont typeface="Wingdings" charset="2"/>
              <a:buChar char=""/>
            </a:pPr>
            <a:r>
              <a:rPr lang="es-CL" altLang="es-ES_tradnl" dirty="0">
                <a:solidFill>
                  <a:schemeClr val="accent2"/>
                </a:solidFill>
                <a:latin typeface="Arial Narrow" charset="0"/>
              </a:rPr>
              <a:t>Montelukast o corticoides inhalados ?</a:t>
            </a: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ts val="1800"/>
              </a:spcBef>
              <a:buFont typeface="Wingdings" charset="2"/>
              <a:buChar char=""/>
            </a:pPr>
            <a:endParaRPr lang="es-CL" altLang="es-ES_tradnl" b="1" dirty="0">
              <a:solidFill>
                <a:schemeClr val="accent2"/>
              </a:solidFill>
              <a:latin typeface="Arial Narrow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 bwMode="auto">
          <a:xfrm>
            <a:off x="173038" y="250825"/>
            <a:ext cx="7597775" cy="936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AU" dirty="0">
                <a:latin typeface="Arial" charset="0"/>
                <a:cs typeface="Arial" charset="0"/>
              </a:rPr>
              <a:t>Stepwise approach to control symptoms and reduce risk (children ≤5 years)</a:t>
            </a:r>
          </a:p>
        </p:txBody>
      </p:sp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160338" y="6624638"/>
            <a:ext cx="2046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s-ES_tradnl" sz="1200" i="1" dirty="0">
                <a:solidFill>
                  <a:srgbClr val="FFFFFF"/>
                </a:solidFill>
              </a:rPr>
              <a:t>GINA 2018, Box 6-5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58D540-EDD8-EA45-A568-813EEC38C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05" b="4895"/>
          <a:stretch/>
        </p:blipFill>
        <p:spPr>
          <a:xfrm>
            <a:off x="129646" y="1556791"/>
            <a:ext cx="9050866" cy="505038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2 Marcador de contenido"/>
          <p:cNvSpPr>
            <a:spLocks/>
          </p:cNvSpPr>
          <p:nvPr/>
        </p:nvSpPr>
        <p:spPr bwMode="auto">
          <a:xfrm>
            <a:off x="0" y="1556792"/>
            <a:ext cx="9501188" cy="43735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1800"/>
              </a:spcBef>
            </a:pPr>
            <a:endParaRPr lang="es-CL" altLang="es-ES_tradnl" b="1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2" name="Imagen 1" descr="Captura de pantalla 2016-05-11 a la(s) 21.34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643411" cy="6192688"/>
          </a:xfrm>
          <a:prstGeom prst="rect">
            <a:avLst/>
          </a:prstGeom>
        </p:spPr>
      </p:pic>
      <p:pic>
        <p:nvPicPr>
          <p:cNvPr id="5" name="Imagen 4" descr="Captura de pantalla 2016-05-11 a la(s) 21.49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" y="6491432"/>
            <a:ext cx="2844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0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 bwMode="auto">
          <a:xfrm>
            <a:off x="173038" y="250825"/>
            <a:ext cx="7597775" cy="936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dirty="0">
                <a:latin typeface="Arial" charset="0"/>
                <a:cs typeface="Arial" charset="0"/>
              </a:rPr>
              <a:t>Stepwise management – pharmacotherapy</a:t>
            </a:r>
            <a:br>
              <a:rPr lang="en-AU" dirty="0">
                <a:latin typeface="Arial" charset="0"/>
                <a:cs typeface="Arial" charset="0"/>
              </a:rPr>
            </a:br>
            <a:r>
              <a:rPr lang="en-AU" dirty="0">
                <a:latin typeface="Arial" charset="0"/>
                <a:cs typeface="Arial" charset="0"/>
              </a:rPr>
              <a:t>(children &gt;5 years)</a:t>
            </a: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160338" y="6624638"/>
            <a:ext cx="2786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s-ES_tradnl" sz="1200" i="1" dirty="0">
                <a:solidFill>
                  <a:schemeClr val="bg1"/>
                </a:solidFill>
              </a:rPr>
              <a:t>GINA 2019, Box 3-5B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10BE00-B306-944D-BCB5-8D4F71C26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8" y="1052736"/>
            <a:ext cx="7119664" cy="533416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4F819F-A24F-4F47-961C-750DB3698108}"/>
              </a:ext>
            </a:extLst>
          </p:cNvPr>
          <p:cNvSpPr txBox="1"/>
          <p:nvPr/>
        </p:nvSpPr>
        <p:spPr>
          <a:xfrm>
            <a:off x="6780956" y="2636912"/>
            <a:ext cx="236304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rgbClr val="000000"/>
                </a:solidFill>
              </a:rPr>
              <a:t>El uso intermitente corticoides inhalados, todavía es motivo de discusión para los subespecialistas. </a:t>
            </a:r>
          </a:p>
          <a:p>
            <a:r>
              <a:rPr lang="es-CL" sz="1400" dirty="0">
                <a:solidFill>
                  <a:srgbClr val="000000"/>
                </a:solidFill>
              </a:rPr>
              <a:t>No existe consenso por ahora. </a:t>
            </a:r>
          </a:p>
          <a:p>
            <a:r>
              <a:rPr lang="es-CL" sz="1400" dirty="0">
                <a:solidFill>
                  <a:srgbClr val="000000"/>
                </a:solidFill>
              </a:rPr>
              <a:t>Se sigue recomendando el uso de corticoides inahaldos en forma prolongada.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contenido 2"/>
          <p:cNvSpPr>
            <a:spLocks noGrp="1"/>
          </p:cNvSpPr>
          <p:nvPr>
            <p:ph idx="1"/>
          </p:nvPr>
        </p:nvSpPr>
        <p:spPr>
          <a:xfrm>
            <a:off x="35497" y="908720"/>
            <a:ext cx="9577063" cy="6048672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Adherencia al tratamiento</a:t>
            </a:r>
          </a:p>
          <a:p>
            <a:pPr marL="0" indent="0" algn="ctr" eaLnBrk="1" hangingPunct="1">
              <a:buNone/>
            </a:pP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Técnica: Uso de </a:t>
            </a:r>
            <a:r>
              <a:rPr lang="es-ES" altLang="es-ES_tradnl" sz="2800" dirty="0" err="1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aerocámara</a:t>
            </a: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. Cuando la dejo?</a:t>
            </a:r>
          </a:p>
          <a:p>
            <a:pPr marL="0" indent="0" algn="ctr" eaLnBrk="1" hangingPunct="1">
              <a:buNone/>
            </a:pP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Dosis indicada por el médico</a:t>
            </a:r>
          </a:p>
          <a:p>
            <a:pPr marL="0" indent="0" algn="ctr" eaLnBrk="1" hangingPunct="1">
              <a:buNone/>
            </a:pP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Comorbilidades no tratadas</a:t>
            </a:r>
          </a:p>
          <a:p>
            <a:pPr marL="0" indent="0" algn="ctr" eaLnBrk="1" hangingPunct="1">
              <a:buNone/>
            </a:pPr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No es asma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6323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Por que sigue haciendo crisis?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0B9D4-C485-8547-A5F3-5E3C418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728578-9CEE-764A-9CE0-9FA14AE37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7D5A52-9D06-CC48-93F8-A1ECAE7D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396536" cy="57285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7DC172-3C1A-164E-B048-29F93DF2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-1844"/>
            <a:ext cx="77724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0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7347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Tecnica adecuada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C4CA86-8462-784B-8A79-CCC454DBA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6AE8993-F882-D942-B77D-41143C05FA21}"/>
              </a:ext>
            </a:extLst>
          </p:cNvPr>
          <p:cNvSpPr txBox="1">
            <a:spLocks/>
          </p:cNvSpPr>
          <p:nvPr/>
        </p:nvSpPr>
        <p:spPr>
          <a:xfrm>
            <a:off x="35497" y="908720"/>
            <a:ext cx="9577063" cy="6048672"/>
          </a:xfrm>
          <a:prstGeom prst="ellipse">
            <a:avLst/>
          </a:prstGeom>
          <a:solidFill>
            <a:schemeClr val="tx2">
              <a:alpha val="20000"/>
            </a:schemeClr>
          </a:solidFill>
          <a:ln w="44450" cap="flat" cmpd="sng" algn="ctr">
            <a:noFill/>
            <a:prstDash val="solid"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rmAutofit/>
            <a:sp3d extrusionH="25400"/>
          </a:bodyPr>
          <a:lstStyle>
            <a:lvl1pPr marL="228600" indent="-228600" algn="l" rtl="0" eaLnBrk="0" fontAlgn="base" hangingPunct="0">
              <a:spcBef>
                <a:spcPts val="1800"/>
              </a:spcBef>
              <a:spcAft>
                <a:spcPct val="0"/>
              </a:spcAft>
              <a:buFont typeface="Wingdings" charset="2"/>
              <a:buChar char=""/>
              <a:defRPr kern="1200">
                <a:solidFill>
                  <a:schemeClr val="tx1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514350" indent="-228600" algn="l" rtl="0" eaLnBrk="0" fontAlgn="base" hangingPunct="0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806450" indent="-228600" algn="l" rtl="0" eaLnBrk="0" fontAlgn="base" hangingPunct="0">
              <a:spcBef>
                <a:spcPts val="1000"/>
              </a:spcBef>
              <a:spcAft>
                <a:spcPct val="0"/>
              </a:spcAft>
              <a:buFont typeface="Wingdings" charset="2"/>
              <a:buChar char=""/>
              <a:defRPr kern="1200">
                <a:solidFill>
                  <a:schemeClr val="tx1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89025" indent="-228600" algn="l" rtl="0" eaLnBrk="0" fontAlgn="base" hangingPunct="0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Font typeface="Wingdings" charset="2"/>
              <a:buChar char="l"/>
              <a:defRPr kern="1200">
                <a:solidFill>
                  <a:schemeClr val="tx1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MENORES DE 4 AÑOS</a:t>
            </a:r>
          </a:p>
          <a:p>
            <a:pPr algn="ctr" eaLnBrk="1" hangingPunct="1"/>
            <a:endParaRPr lang="es-ES" altLang="es-ES_tradnl" sz="2800" dirty="0">
              <a:solidFill>
                <a:schemeClr val="accent2"/>
              </a:solidFill>
              <a:latin typeface="Arial Narrow" charset="0"/>
              <a:ea typeface="ＭＳ Ｐゴシック" charset="-128"/>
            </a:endParaRPr>
          </a:p>
          <a:p>
            <a:pPr algn="ctr" eaLnBrk="1" hangingPunct="1"/>
            <a:endParaRPr lang="es-ES" altLang="es-ES_tradnl" sz="2800" dirty="0">
              <a:solidFill>
                <a:schemeClr val="accent2"/>
              </a:solidFill>
              <a:latin typeface="Arial Narrow" charset="0"/>
              <a:ea typeface="ＭＳ Ｐゴシック" charset="-128"/>
            </a:endParaRPr>
          </a:p>
          <a:p>
            <a:pPr algn="ctr" eaLnBrk="1" hangingPunct="1"/>
            <a:r>
              <a:rPr lang="es-ES" altLang="es-ES_tradnl" sz="28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MAYORES DE 4 AÑOS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latin typeface="News Gothic MT" charset="0"/>
            </a:endParaRPr>
          </a:p>
        </p:txBody>
      </p:sp>
      <p:pic>
        <p:nvPicPr>
          <p:cNvPr id="34818" name="Marcador de contenido 3" descr="IMG_03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5537" y="836712"/>
            <a:ext cx="8300919" cy="528945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2016-05-11 a la(s) 16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20573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9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>
              <a:latin typeface="News Gothic MT" charset="0"/>
            </a:endParaRPr>
          </a:p>
        </p:txBody>
      </p:sp>
      <p:pic>
        <p:nvPicPr>
          <p:cNvPr id="59394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19088"/>
            <a:ext cx="6262688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>
          <a:xfrm>
            <a:off x="-805979" y="-355947"/>
            <a:ext cx="8042275" cy="1336675"/>
          </a:xfrm>
        </p:spPr>
        <p:txBody>
          <a:bodyPr/>
          <a:lstStyle/>
          <a:p>
            <a:pPr algn="r" eaLnBrk="1" hangingPunct="1">
              <a:defRPr/>
            </a:pPr>
            <a:r>
              <a:rPr lang="es-ES" dirty="0">
                <a:solidFill>
                  <a:srgbClr val="0000FF"/>
                </a:solidFill>
              </a:rPr>
              <a:t>Estilos de vida…</a:t>
            </a:r>
          </a:p>
        </p:txBody>
      </p:sp>
      <p:pic>
        <p:nvPicPr>
          <p:cNvPr id="63490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16" r="-3281"/>
          <a:stretch>
            <a:fillRect/>
          </a:stretch>
        </p:blipFill>
        <p:spPr bwMode="auto">
          <a:xfrm>
            <a:off x="0" y="1598613"/>
            <a:ext cx="3735388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16300"/>
            <a:ext cx="33782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3382963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20713"/>
            <a:ext cx="37766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charset="2"/>
              <a:buNone/>
            </a:pPr>
            <a:endParaRPr lang="es-ES" altLang="es-ES_tradnl">
              <a:effectLst>
                <a:outerShdw blurRad="38100" dist="38100" dir="2700000" algn="tl">
                  <a:srgbClr val="000000"/>
                </a:outerShdw>
              </a:effectLst>
              <a:latin typeface="News Gothic MT" charset="0"/>
              <a:ea typeface="ＭＳ Ｐゴシック" charset="-128"/>
            </a:endParaRPr>
          </a:p>
          <a:p>
            <a:pPr marL="0" indent="0" eaLnBrk="1" hangingPunct="1"/>
            <a:r>
              <a:rPr lang="es-ES" altLang="es-ES_tradnl">
                <a:effectLst>
                  <a:outerShdw blurRad="38100" dist="38100" dir="2700000" algn="tl">
                    <a:srgbClr val="000000"/>
                  </a:outerShdw>
                </a:effectLst>
                <a:latin typeface="News Gothic MT" charset="0"/>
                <a:ea typeface="ＭＳ Ｐゴシック" charset="-128"/>
              </a:rPr>
              <a:t>Obesidad </a:t>
            </a:r>
          </a:p>
        </p:txBody>
      </p:sp>
      <p:pic>
        <p:nvPicPr>
          <p:cNvPr id="645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16338"/>
            <a:ext cx="4064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828925"/>
            <a:ext cx="3027363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8"/>
            <a:ext cx="28908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00"/>
            <a:ext cx="30321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938"/>
            <a:ext cx="248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9322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5343525" y="2646363"/>
            <a:ext cx="3729038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CuadroTexto 7"/>
          <p:cNvSpPr txBox="1">
            <a:spLocks noChangeArrowheads="1"/>
          </p:cNvSpPr>
          <p:nvPr/>
        </p:nvSpPr>
        <p:spPr bwMode="auto">
          <a:xfrm>
            <a:off x="-627063" y="10080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" altLang="es-ES_tradnl" sz="1800">
              <a:latin typeface="News Gothic MT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-805979" y="436141"/>
            <a:ext cx="8042275" cy="1336675"/>
          </a:xfrm>
          <a:prstGeom prst="rect">
            <a:avLst/>
          </a:prstGeom>
        </p:spPr>
        <p:txBody>
          <a:bodyPr anchor="ctr">
            <a:normAutofit/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dirty="0" err="1">
                <a:solidFill>
                  <a:srgbClr val="0000FF"/>
                </a:solidFill>
              </a:rPr>
              <a:t>Alergenos</a:t>
            </a:r>
            <a:r>
              <a:rPr lang="es-ES" dirty="0">
                <a:solidFill>
                  <a:srgbClr val="0000FF"/>
                </a:solidFill>
              </a:rPr>
              <a:t>…</a:t>
            </a:r>
          </a:p>
        </p:txBody>
      </p:sp>
      <p:pic>
        <p:nvPicPr>
          <p:cNvPr id="6554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29241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08275"/>
            <a:ext cx="30956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dirty="0">
                <a:solidFill>
                  <a:srgbClr val="0000FF"/>
                </a:solidFill>
                <a:cs typeface="Impact"/>
              </a:rPr>
              <a:t>Contaminación ambiental</a:t>
            </a:r>
            <a:r>
              <a:rPr lang="es-ES" dirty="0">
                <a:latin typeface="News Gothic MT" charset="0"/>
              </a:rPr>
              <a:t>… </a:t>
            </a:r>
          </a:p>
        </p:txBody>
      </p:sp>
      <p:pic>
        <p:nvPicPr>
          <p:cNvPr id="66562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600200"/>
            <a:ext cx="445611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3014663"/>
            <a:ext cx="37592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629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">
                <a:solidFill>
                  <a:srgbClr val="0000FF"/>
                </a:solidFill>
                <a:cs typeface="Impact"/>
              </a:rPr>
              <a:t>Otras enfermedades… </a:t>
            </a:r>
          </a:p>
        </p:txBody>
      </p:sp>
      <p:sp>
        <p:nvSpPr>
          <p:cNvPr id="28674" name="Marcador de contenido 2"/>
          <p:cNvSpPr>
            <a:spLocks noGrp="1"/>
          </p:cNvSpPr>
          <p:nvPr>
            <p:ph idx="1"/>
          </p:nvPr>
        </p:nvSpPr>
        <p:spPr>
          <a:xfrm>
            <a:off x="674390" y="1441835"/>
            <a:ext cx="8042275" cy="434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Infecciones asociadas</a:t>
            </a:r>
          </a:p>
          <a:p>
            <a:pPr algn="ctr" eaLnBrk="1" hangingPunct="1"/>
            <a:r>
              <a:rPr lang="es-ES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Rinitis alérgica y sinusitis</a:t>
            </a:r>
          </a:p>
          <a:p>
            <a:pPr algn="ctr" eaLnBrk="1" hangingPunct="1"/>
            <a:r>
              <a:rPr lang="es-ES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Reflujo gastroesofágico</a:t>
            </a:r>
          </a:p>
          <a:p>
            <a:pPr algn="ctr" eaLnBrk="1" hangingPunct="1"/>
            <a:r>
              <a:rPr lang="es-ES" altLang="es-ES_tradnl" sz="2400" dirty="0">
                <a:solidFill>
                  <a:schemeClr val="accent2"/>
                </a:solidFill>
                <a:latin typeface="Arial Narrow" charset="0"/>
                <a:ea typeface="ＭＳ Ｐゴシック" charset="-128"/>
              </a:rPr>
              <a:t>Depresión y trastornos mentales</a:t>
            </a:r>
          </a:p>
          <a:p>
            <a:pPr algn="ctr" eaLnBrk="1" hangingPunct="1"/>
            <a:endParaRPr lang="es-ES" altLang="es-ES_tradnl" sz="24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ea typeface="ＭＳ Ｐゴシック" charset="-128"/>
            </a:endParaRPr>
          </a:p>
        </p:txBody>
      </p:sp>
      <p:pic>
        <p:nvPicPr>
          <p:cNvPr id="6758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4438650"/>
            <a:ext cx="1979613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5513" y="1444625"/>
            <a:ext cx="16287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319588"/>
            <a:ext cx="25241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4438650"/>
            <a:ext cx="34163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1446" y="50984"/>
            <a:ext cx="6629400" cy="1143000"/>
          </a:xfrm>
        </p:spPr>
        <p:txBody>
          <a:bodyPr>
            <a:normAutofit/>
          </a:bodyPr>
          <a:lstStyle/>
          <a:p>
            <a:r>
              <a:rPr lang="es-ES_tradnl" sz="3600" dirty="0">
                <a:solidFill>
                  <a:srgbClr val="0000FF"/>
                </a:solidFill>
                <a:cs typeface="Impact"/>
              </a:rPr>
              <a:t>Y SERA ASMA??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929"/>
            <a:ext cx="9144000" cy="572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5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6773416" cy="4104456"/>
          </a:xfrm>
        </p:spPr>
        <p:txBody>
          <a:bodyPr/>
          <a:lstStyle/>
          <a:p>
            <a:pPr>
              <a:defRPr/>
            </a:pPr>
            <a:r>
              <a:rPr lang="es-ES" dirty="0">
                <a:solidFill>
                  <a:srgbClr val="FF0000"/>
                </a:solidFill>
              </a:rPr>
              <a:t>MUCHAS GRACIAS</a:t>
            </a:r>
            <a:br>
              <a:rPr lang="es-ES" dirty="0">
                <a:solidFill>
                  <a:srgbClr val="FF0000"/>
                </a:solidFill>
              </a:rPr>
            </a:br>
            <a:br>
              <a:rPr lang="es-ES" dirty="0">
                <a:solidFill>
                  <a:srgbClr val="FF0000"/>
                </a:solidFill>
              </a:rPr>
            </a:br>
            <a:br>
              <a:rPr lang="es-ES" dirty="0">
                <a:solidFill>
                  <a:srgbClr val="FF0000"/>
                </a:solidFill>
              </a:rPr>
            </a:b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  <a:hlinkClick r:id="rId2"/>
              </a:rPr>
              <a:t>solemf2009@gmail.com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 err="1">
                <a:solidFill>
                  <a:srgbClr val="FF0000"/>
                </a:solidFill>
              </a:rPr>
              <a:t>solemf@yahoo.com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Global Initiative for Asthma (GINA)</a:t>
            </a:r>
            <a:br>
              <a:rPr lang="en-US"/>
            </a:br>
            <a:br>
              <a:rPr lang="en-US"/>
            </a:br>
            <a:r>
              <a:rPr lang="en-US"/>
              <a:t>What’s new in GINA 2017?</a:t>
            </a:r>
            <a:br>
              <a:rPr lang="en-US" sz="3600"/>
            </a:b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6013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696200" cy="1143000"/>
          </a:xfrm>
        </p:spPr>
        <p:txBody>
          <a:bodyPr>
            <a:normAutofit/>
          </a:bodyPr>
          <a:lstStyle/>
          <a:p>
            <a:r>
              <a:rPr lang="en-AU" dirty="0" err="1">
                <a:solidFill>
                  <a:schemeClr val="accent1"/>
                </a:solidFill>
              </a:rPr>
              <a:t>Mediciones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fx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pulmonar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36" y="6604325"/>
            <a:ext cx="238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What’s new in GINA 2017?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23528" y="2060848"/>
            <a:ext cx="864096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chemeClr val="accent1"/>
                </a:solidFill>
              </a:rPr>
              <a:t>Frecuencia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la </a:t>
            </a:r>
            <a:r>
              <a:rPr lang="en-AU" dirty="0" err="1">
                <a:solidFill>
                  <a:schemeClr val="accent1"/>
                </a:solidFill>
              </a:rPr>
              <a:t>medición</a:t>
            </a:r>
            <a:r>
              <a:rPr lang="en-AU" dirty="0">
                <a:solidFill>
                  <a:schemeClr val="accent1"/>
                </a:solidFill>
              </a:rPr>
              <a:t> de </a:t>
            </a:r>
            <a:r>
              <a:rPr lang="en-AU" dirty="0" err="1">
                <a:solidFill>
                  <a:schemeClr val="accent1"/>
                </a:solidFill>
              </a:rPr>
              <a:t>función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pulmonar</a:t>
            </a:r>
            <a:endParaRPr lang="en-AU" dirty="0">
              <a:solidFill>
                <a:schemeClr val="accent1"/>
              </a:solidFill>
            </a:endParaRPr>
          </a:p>
          <a:p>
            <a:pPr lvl="1"/>
            <a:r>
              <a:rPr lang="en-AU" sz="2600" b="1" dirty="0">
                <a:solidFill>
                  <a:srgbClr val="FF0000"/>
                </a:solidFill>
              </a:rPr>
              <a:t>3–6 </a:t>
            </a:r>
            <a:r>
              <a:rPr lang="en-AU" sz="2600" b="1" dirty="0" err="1">
                <a:solidFill>
                  <a:srgbClr val="FF0000"/>
                </a:solidFill>
              </a:rPr>
              <a:t>meses</a:t>
            </a:r>
            <a:r>
              <a:rPr lang="en-AU" sz="2600" b="1" dirty="0">
                <a:solidFill>
                  <a:srgbClr val="FF0000"/>
                </a:solidFill>
              </a:rPr>
              <a:t> de </a:t>
            </a:r>
            <a:r>
              <a:rPr lang="en-AU" sz="2600" b="1" dirty="0" err="1">
                <a:solidFill>
                  <a:srgbClr val="FF0000"/>
                </a:solidFill>
              </a:rPr>
              <a:t>tto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en-AU" sz="2600" b="1" dirty="0" err="1">
                <a:solidFill>
                  <a:srgbClr val="FF0000"/>
                </a:solidFill>
              </a:rPr>
              <a:t>controlador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en-AU" sz="2600" b="1" dirty="0" err="1">
                <a:solidFill>
                  <a:srgbClr val="FF0000"/>
                </a:solidFill>
              </a:rPr>
              <a:t>en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en-AU" sz="2600" b="1" dirty="0" err="1">
                <a:solidFill>
                  <a:srgbClr val="FF0000"/>
                </a:solidFill>
              </a:rPr>
              <a:t>busca</a:t>
            </a:r>
            <a:r>
              <a:rPr lang="en-AU" sz="2600" b="1" dirty="0">
                <a:solidFill>
                  <a:srgbClr val="FF0000"/>
                </a:solidFill>
              </a:rPr>
              <a:t> del </a:t>
            </a:r>
            <a:r>
              <a:rPr lang="en-AU" sz="2600" b="1" dirty="0" err="1">
                <a:solidFill>
                  <a:srgbClr val="FF0000"/>
                </a:solidFill>
              </a:rPr>
              <a:t>mejor</a:t>
            </a:r>
            <a:r>
              <a:rPr lang="en-AU" sz="2600" b="1" dirty="0">
                <a:solidFill>
                  <a:srgbClr val="FF0000"/>
                </a:solidFill>
              </a:rPr>
              <a:t> VEF1; y </a:t>
            </a:r>
            <a:r>
              <a:rPr lang="en-AU" sz="2600" b="1" dirty="0" err="1">
                <a:solidFill>
                  <a:srgbClr val="FF0000"/>
                </a:solidFill>
              </a:rPr>
              <a:t>en</a:t>
            </a:r>
            <a:r>
              <a:rPr lang="en-AU" sz="2600" b="1" dirty="0">
                <a:solidFill>
                  <a:srgbClr val="FF0000"/>
                </a:solidFill>
              </a:rPr>
              <a:t> forma </a:t>
            </a:r>
            <a:r>
              <a:rPr lang="en-AU" sz="2600" b="1" dirty="0" err="1">
                <a:solidFill>
                  <a:srgbClr val="FF0000"/>
                </a:solidFill>
              </a:rPr>
              <a:t>periodica</a:t>
            </a:r>
            <a:r>
              <a:rPr lang="en-AU" sz="2600" b="1" dirty="0">
                <a:solidFill>
                  <a:srgbClr val="FF0000"/>
                </a:solidFill>
              </a:rPr>
              <a:t> posterior a </a:t>
            </a:r>
            <a:r>
              <a:rPr lang="en-AU" sz="2600" b="1" dirty="0" err="1">
                <a:solidFill>
                  <a:srgbClr val="FF0000"/>
                </a:solidFill>
              </a:rPr>
              <a:t>esto</a:t>
            </a:r>
            <a:r>
              <a:rPr lang="en-AU" dirty="0">
                <a:solidFill>
                  <a:schemeClr val="accent1"/>
                </a:solidFill>
              </a:rPr>
              <a:t>” </a:t>
            </a:r>
            <a:r>
              <a:rPr lang="en-AU" dirty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AU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AU" dirty="0" err="1">
                <a:solidFill>
                  <a:srgbClr val="FF0000"/>
                </a:solidFill>
              </a:rPr>
              <a:t>Pacientes</a:t>
            </a:r>
            <a:r>
              <a:rPr lang="en-AU" dirty="0">
                <a:solidFill>
                  <a:srgbClr val="FF0000"/>
                </a:solidFill>
              </a:rPr>
              <a:t> de alto </a:t>
            </a:r>
            <a:r>
              <a:rPr lang="en-AU" dirty="0" err="1">
                <a:solidFill>
                  <a:srgbClr val="FF0000"/>
                </a:solidFill>
              </a:rPr>
              <a:t>riesgo</a:t>
            </a:r>
            <a:endParaRPr lang="en-AU" dirty="0">
              <a:solidFill>
                <a:srgbClr val="FF0000"/>
              </a:solidFill>
            </a:endParaRPr>
          </a:p>
          <a:p>
            <a:pPr lvl="1"/>
            <a:r>
              <a:rPr lang="en-AU" dirty="0" err="1">
                <a:solidFill>
                  <a:srgbClr val="FF0000"/>
                </a:solidFill>
              </a:rPr>
              <a:t>Según</a:t>
            </a:r>
            <a:r>
              <a:rPr lang="en-AU" dirty="0">
                <a:solidFill>
                  <a:srgbClr val="FF0000"/>
                </a:solidFill>
              </a:rPr>
              <a:t> </a:t>
            </a:r>
            <a:r>
              <a:rPr lang="en-AU" dirty="0" err="1">
                <a:solidFill>
                  <a:srgbClr val="FF0000"/>
                </a:solidFill>
              </a:rPr>
              <a:t>severidad</a:t>
            </a:r>
            <a:r>
              <a:rPr lang="en-AU" dirty="0">
                <a:solidFill>
                  <a:srgbClr val="FF0000"/>
                </a:solidFill>
              </a:rPr>
              <a:t> y </a:t>
            </a:r>
            <a:r>
              <a:rPr lang="en-AU" dirty="0" err="1">
                <a:solidFill>
                  <a:srgbClr val="FF0000"/>
                </a:solidFill>
              </a:rPr>
              <a:t>curso</a:t>
            </a:r>
            <a:r>
              <a:rPr lang="en-AU" dirty="0">
                <a:solidFill>
                  <a:srgbClr val="FF0000"/>
                </a:solidFill>
              </a:rPr>
              <a:t> de la </a:t>
            </a:r>
            <a:r>
              <a:rPr lang="en-AU" dirty="0" err="1">
                <a:solidFill>
                  <a:srgbClr val="FF0000"/>
                </a:solidFill>
              </a:rPr>
              <a:t>enfermedad</a:t>
            </a:r>
            <a:endParaRPr lang="en-AU" dirty="0">
              <a:solidFill>
                <a:srgbClr val="FF0000"/>
              </a:solidFill>
            </a:endParaRPr>
          </a:p>
          <a:p>
            <a:pPr lvl="1"/>
            <a:endParaRPr lang="en-AU" dirty="0">
              <a:solidFill>
                <a:srgbClr val="FF0000"/>
              </a:solidFill>
            </a:endParaRPr>
          </a:p>
          <a:p>
            <a:r>
              <a:rPr lang="en-AU" dirty="0" err="1">
                <a:solidFill>
                  <a:schemeClr val="accent1"/>
                </a:solidFill>
              </a:rPr>
              <a:t>Trayectoria</a:t>
            </a:r>
            <a:r>
              <a:rPr lang="en-AU" dirty="0">
                <a:solidFill>
                  <a:schemeClr val="accent1"/>
                </a:solidFill>
              </a:rPr>
              <a:t> de la </a:t>
            </a:r>
            <a:r>
              <a:rPr lang="en-AU" dirty="0" err="1">
                <a:solidFill>
                  <a:schemeClr val="accent1"/>
                </a:solidFill>
              </a:rPr>
              <a:t>fx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pulmonar</a:t>
            </a:r>
            <a:r>
              <a:rPr lang="en-AU" dirty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AU" dirty="0" err="1">
                <a:solidFill>
                  <a:schemeClr val="accent1"/>
                </a:solidFill>
              </a:rPr>
              <a:t>Niños</a:t>
            </a:r>
            <a:r>
              <a:rPr lang="en-AU" dirty="0">
                <a:solidFill>
                  <a:schemeClr val="accent1"/>
                </a:solidFill>
              </a:rPr>
              <a:t> con </a:t>
            </a:r>
            <a:r>
              <a:rPr lang="en-AU" dirty="0" err="1">
                <a:solidFill>
                  <a:schemeClr val="accent1"/>
                </a:solidFill>
              </a:rPr>
              <a:t>asma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persistente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pueden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tener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una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reducción</a:t>
            </a:r>
            <a:r>
              <a:rPr lang="en-AU" dirty="0">
                <a:solidFill>
                  <a:schemeClr val="accent1"/>
                </a:solidFill>
              </a:rPr>
              <a:t> del </a:t>
            </a:r>
            <a:r>
              <a:rPr lang="en-AU" dirty="0" err="1">
                <a:solidFill>
                  <a:schemeClr val="accent1"/>
                </a:solidFill>
              </a:rPr>
              <a:t>crecimiento</a:t>
            </a:r>
            <a:r>
              <a:rPr lang="en-AU" dirty="0">
                <a:solidFill>
                  <a:schemeClr val="accent1"/>
                </a:solidFill>
              </a:rPr>
              <a:t> que se </a:t>
            </a:r>
            <a:r>
              <a:rPr lang="en-AU" dirty="0" err="1">
                <a:solidFill>
                  <a:schemeClr val="accent1"/>
                </a:solidFill>
              </a:rPr>
              <a:t>evidencia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fx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pulmonar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disminuida</a:t>
            </a:r>
            <a:r>
              <a:rPr lang="en-AU" dirty="0">
                <a:solidFill>
                  <a:schemeClr val="accent1"/>
                </a:solidFill>
              </a:rPr>
              <a:t>, y </a:t>
            </a:r>
            <a:r>
              <a:rPr lang="en-AU" dirty="0" err="1">
                <a:solidFill>
                  <a:schemeClr val="accent1"/>
                </a:solidFill>
              </a:rPr>
              <a:t>algunos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están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riesgo</a:t>
            </a:r>
            <a:r>
              <a:rPr lang="en-AU" dirty="0">
                <a:solidFill>
                  <a:schemeClr val="accent1"/>
                </a:solidFill>
              </a:rPr>
              <a:t> de </a:t>
            </a:r>
            <a:r>
              <a:rPr lang="en-AU" dirty="0" err="1">
                <a:solidFill>
                  <a:schemeClr val="accent1"/>
                </a:solidFill>
              </a:rPr>
              <a:t>una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disminución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acelerada</a:t>
            </a:r>
            <a:r>
              <a:rPr lang="en-AU" dirty="0">
                <a:solidFill>
                  <a:schemeClr val="accent1"/>
                </a:solidFill>
              </a:rPr>
              <a:t> de la </a:t>
            </a:r>
            <a:r>
              <a:rPr lang="en-AU" dirty="0" err="1">
                <a:solidFill>
                  <a:schemeClr val="accent1"/>
                </a:solidFill>
              </a:rPr>
              <a:t>función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pulmonar</a:t>
            </a:r>
            <a:r>
              <a:rPr lang="en-AU" dirty="0">
                <a:solidFill>
                  <a:schemeClr val="accent1"/>
                </a:solidFill>
              </a:rPr>
              <a:t> (</a:t>
            </a:r>
            <a:r>
              <a:rPr lang="en-AU" dirty="0" err="1">
                <a:solidFill>
                  <a:schemeClr val="accent1"/>
                </a:solidFill>
              </a:rPr>
              <a:t>adulto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joven</a:t>
            </a:r>
            <a:r>
              <a:rPr lang="en-AU" dirty="0">
                <a:solidFill>
                  <a:schemeClr val="accent1"/>
                </a:solidFill>
              </a:rPr>
              <a:t>) </a:t>
            </a:r>
            <a:r>
              <a:rPr lang="en-AU" sz="1600" i="1" dirty="0">
                <a:solidFill>
                  <a:schemeClr val="accent1"/>
                </a:solidFill>
              </a:rPr>
              <a:t>[</a:t>
            </a:r>
            <a:r>
              <a:rPr lang="en-AU" sz="1600" i="1" dirty="0" err="1">
                <a:solidFill>
                  <a:schemeClr val="accent1"/>
                </a:solidFill>
              </a:rPr>
              <a:t>McGeachie</a:t>
            </a:r>
            <a:r>
              <a:rPr lang="en-AU" sz="1600" i="1" dirty="0">
                <a:solidFill>
                  <a:schemeClr val="accent1"/>
                </a:solidFill>
              </a:rPr>
              <a:t>, </a:t>
            </a:r>
            <a:r>
              <a:rPr lang="en-AU" sz="1600" i="1" dirty="0" err="1">
                <a:solidFill>
                  <a:schemeClr val="accent1"/>
                </a:solidFill>
              </a:rPr>
              <a:t>NEJMed</a:t>
            </a:r>
            <a:r>
              <a:rPr lang="en-AU" sz="1600" i="1" dirty="0">
                <a:solidFill>
                  <a:schemeClr val="accent1"/>
                </a:solidFill>
              </a:rPr>
              <a:t> 2016]</a:t>
            </a:r>
          </a:p>
          <a:p>
            <a:pPr lvl="1"/>
            <a:endParaRPr lang="en-AU" i="1" dirty="0">
              <a:solidFill>
                <a:schemeClr val="accent1"/>
              </a:solidFill>
            </a:endParaRPr>
          </a:p>
          <a:p>
            <a:r>
              <a:rPr lang="en-AU" dirty="0">
                <a:solidFill>
                  <a:schemeClr val="accent1"/>
                </a:solidFill>
              </a:rPr>
              <a:t>Zonas de </a:t>
            </a:r>
            <a:r>
              <a:rPr lang="en-AU" dirty="0" err="1">
                <a:solidFill>
                  <a:schemeClr val="accent1"/>
                </a:solidFill>
              </a:rPr>
              <a:t>bajos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recursos</a:t>
            </a:r>
            <a:r>
              <a:rPr lang="en-AU" dirty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AU" b="1" dirty="0" err="1">
                <a:solidFill>
                  <a:schemeClr val="accent1"/>
                </a:solidFill>
              </a:rPr>
              <a:t>Pobreza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está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frecuentemente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asociada</a:t>
            </a:r>
            <a:r>
              <a:rPr lang="en-AU" dirty="0">
                <a:solidFill>
                  <a:schemeClr val="accent1"/>
                </a:solidFill>
              </a:rPr>
              <a:t> a </a:t>
            </a:r>
            <a:r>
              <a:rPr lang="en-AU" dirty="0" err="1">
                <a:solidFill>
                  <a:schemeClr val="accent1"/>
                </a:solidFill>
              </a:rPr>
              <a:t>una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alteración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restrictiva</a:t>
            </a:r>
            <a:r>
              <a:rPr lang="en-AU" dirty="0">
                <a:solidFill>
                  <a:schemeClr val="accent1"/>
                </a:solidFill>
              </a:rPr>
              <a:t>, </a:t>
            </a:r>
            <a:r>
              <a:rPr lang="en-AU" dirty="0" err="1">
                <a:solidFill>
                  <a:schemeClr val="accent1"/>
                </a:solidFill>
              </a:rPr>
              <a:t>por</a:t>
            </a:r>
            <a:r>
              <a:rPr lang="en-AU" dirty="0">
                <a:solidFill>
                  <a:schemeClr val="accent1"/>
                </a:solidFill>
              </a:rPr>
              <a:t> lo </a:t>
            </a:r>
            <a:r>
              <a:rPr lang="en-AU" dirty="0" err="1">
                <a:solidFill>
                  <a:schemeClr val="accent1"/>
                </a:solidFill>
              </a:rPr>
              <a:t>cual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debería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registrarse</a:t>
            </a:r>
            <a:r>
              <a:rPr lang="en-AU" dirty="0">
                <a:solidFill>
                  <a:schemeClr val="accent1"/>
                </a:solidFill>
              </a:rPr>
              <a:t> CVF y VEF1.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123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ítulo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629400" cy="1143000"/>
          </a:xfrm>
        </p:spPr>
        <p:txBody>
          <a:bodyPr/>
          <a:lstStyle/>
          <a:p>
            <a:r>
              <a:rPr lang="es-ES" dirty="0">
                <a:solidFill>
                  <a:schemeClr val="accent1"/>
                </a:solidFill>
              </a:rPr>
              <a:t>Sibilancias Lactantes y PE</a:t>
            </a:r>
          </a:p>
        </p:txBody>
      </p:sp>
      <p:sp>
        <p:nvSpPr>
          <p:cNvPr id="5122" name="Marcador de contenido 2"/>
          <p:cNvSpPr>
            <a:spLocks noGrp="1"/>
          </p:cNvSpPr>
          <p:nvPr>
            <p:ph idx="1"/>
          </p:nvPr>
        </p:nvSpPr>
        <p:spPr>
          <a:xfrm>
            <a:off x="755576" y="1268760"/>
            <a:ext cx="7321624" cy="4857403"/>
          </a:xfrm>
        </p:spPr>
        <p:txBody>
          <a:bodyPr>
            <a:normAutofit/>
          </a:bodyPr>
          <a:lstStyle/>
          <a:p>
            <a:pPr>
              <a:buSzPct val="80000"/>
              <a:buFont typeface="Wingdings" pitchFamily="2" charset="2"/>
              <a:buChar char="§"/>
            </a:pPr>
            <a:r>
              <a:rPr lang="es-ES_tradnl" dirty="0">
                <a:solidFill>
                  <a:schemeClr val="accent2"/>
                </a:solidFill>
              </a:rPr>
              <a:t>Naturaleza multifactorial :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s-ES_tradnl" dirty="0">
                <a:solidFill>
                  <a:schemeClr val="accent2"/>
                </a:solidFill>
              </a:rPr>
              <a:t>Infecciones virales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s-ES_tradnl" dirty="0">
                <a:solidFill>
                  <a:schemeClr val="accent2"/>
                </a:solidFill>
              </a:rPr>
              <a:t>Inmadurez del sistema inmune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s-ES_tradnl" dirty="0">
                <a:solidFill>
                  <a:schemeClr val="accent2"/>
                </a:solidFill>
              </a:rPr>
              <a:t>Factores pre y post-natales ( tabaco )</a:t>
            </a: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s-ES_tradnl" dirty="0" err="1">
                <a:solidFill>
                  <a:schemeClr val="accent2"/>
                </a:solidFill>
              </a:rPr>
              <a:t>Genetica</a:t>
            </a:r>
            <a:r>
              <a:rPr lang="es-ES_tradnl" dirty="0">
                <a:solidFill>
                  <a:schemeClr val="accent2"/>
                </a:solidFill>
              </a:rPr>
              <a:t> -</a:t>
            </a:r>
            <a:r>
              <a:rPr lang="es-ES_tradnl" dirty="0" err="1">
                <a:solidFill>
                  <a:schemeClr val="accent2"/>
                </a:solidFill>
              </a:rPr>
              <a:t>Epigenética</a:t>
            </a:r>
            <a:endParaRPr lang="es-ES_tradnl" dirty="0">
              <a:solidFill>
                <a:schemeClr val="accent2"/>
              </a:solidFill>
            </a:endParaRPr>
          </a:p>
          <a:p>
            <a:pPr lvl="2">
              <a:buSzPct val="80000"/>
              <a:buFont typeface="Wingdings" pitchFamily="2" charset="2"/>
              <a:buChar char="§"/>
            </a:pPr>
            <a:r>
              <a:rPr lang="es-ES_tradnl" dirty="0">
                <a:solidFill>
                  <a:schemeClr val="accent2"/>
                </a:solidFill>
              </a:rPr>
              <a:t>Características fisiológicas y anatómicas de un pulmón en desarrollo.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6343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609600"/>
            <a:ext cx="7300664" cy="1143000"/>
          </a:xfrm>
        </p:spPr>
        <p:txBody>
          <a:bodyPr>
            <a:normAutofit fontScale="90000"/>
          </a:bodyPr>
          <a:lstStyle/>
          <a:p>
            <a:r>
              <a:rPr lang="en-AU" dirty="0" err="1">
                <a:solidFill>
                  <a:schemeClr val="accent1"/>
                </a:solidFill>
              </a:rPr>
              <a:t>Tratamiento</a:t>
            </a:r>
            <a:r>
              <a:rPr lang="en-AU" dirty="0">
                <a:solidFill>
                  <a:schemeClr val="accent1"/>
                </a:solidFill>
              </a:rPr>
              <a:t> – </a:t>
            </a:r>
            <a:r>
              <a:rPr lang="en-AU" dirty="0" err="1">
                <a:solidFill>
                  <a:schemeClr val="accent1"/>
                </a:solidFill>
              </a:rPr>
              <a:t>otros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cambios</a:t>
            </a:r>
            <a:r>
              <a:rPr lang="en-AU" dirty="0">
                <a:solidFill>
                  <a:schemeClr val="accent1"/>
                </a:solidFill>
              </a:rPr>
              <a:t>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436" y="6604325"/>
            <a:ext cx="237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What’s new in GINA 2017?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1560" y="2204864"/>
            <a:ext cx="7776864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AU" b="1" dirty="0">
                <a:solidFill>
                  <a:schemeClr val="accent1"/>
                </a:solidFill>
              </a:rPr>
              <a:t>Step-down </a:t>
            </a:r>
            <a:r>
              <a:rPr lang="mr-IN" b="1" dirty="0">
                <a:solidFill>
                  <a:schemeClr val="accent1"/>
                </a:solidFill>
              </a:rPr>
              <a:t>…</a:t>
            </a:r>
            <a:r>
              <a:rPr lang="es-ES" b="1" dirty="0">
                <a:solidFill>
                  <a:schemeClr val="accent1"/>
                </a:solidFill>
              </a:rPr>
              <a:t> de dosis baja de CI</a:t>
            </a:r>
            <a:endParaRPr lang="en-AU" b="1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AU" dirty="0" err="1">
                <a:solidFill>
                  <a:schemeClr val="accent1"/>
                </a:solidFill>
              </a:rPr>
              <a:t>Agregar</a:t>
            </a:r>
            <a:r>
              <a:rPr lang="en-AU" dirty="0">
                <a:solidFill>
                  <a:schemeClr val="accent1"/>
                </a:solidFill>
              </a:rPr>
              <a:t> LTRA</a:t>
            </a:r>
          </a:p>
          <a:p>
            <a:pPr lvl="1">
              <a:lnSpc>
                <a:spcPct val="120000"/>
              </a:lnSpc>
            </a:pPr>
            <a:r>
              <a:rPr lang="en-AU" dirty="0">
                <a:solidFill>
                  <a:schemeClr val="accent1"/>
                </a:solidFill>
              </a:rPr>
              <a:t>No hay </a:t>
            </a:r>
            <a:r>
              <a:rPr lang="en-AU" dirty="0" err="1">
                <a:solidFill>
                  <a:schemeClr val="accent1"/>
                </a:solidFill>
              </a:rPr>
              <a:t>suficiente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evidencia</a:t>
            </a:r>
            <a:r>
              <a:rPr lang="en-AU" dirty="0">
                <a:solidFill>
                  <a:schemeClr val="accent1"/>
                </a:solidFill>
              </a:rPr>
              <a:t> para </a:t>
            </a:r>
            <a:r>
              <a:rPr lang="en-AU" dirty="0" err="1">
                <a:solidFill>
                  <a:schemeClr val="accent1"/>
                </a:solidFill>
              </a:rPr>
              <a:t>cambiar</a:t>
            </a:r>
            <a:r>
              <a:rPr lang="en-AU" dirty="0">
                <a:solidFill>
                  <a:schemeClr val="accent1"/>
                </a:solidFill>
              </a:rPr>
              <a:t> a </a:t>
            </a:r>
            <a:r>
              <a:rPr lang="en-AU" dirty="0" err="1">
                <a:solidFill>
                  <a:schemeClr val="accent1"/>
                </a:solidFill>
              </a:rPr>
              <a:t>uso</a:t>
            </a:r>
            <a:r>
              <a:rPr lang="en-AU" dirty="0">
                <a:solidFill>
                  <a:schemeClr val="accent1"/>
                </a:solidFill>
              </a:rPr>
              <a:t> de CI SOS + SBT</a:t>
            </a:r>
          </a:p>
          <a:p>
            <a:pPr>
              <a:lnSpc>
                <a:spcPct val="120000"/>
              </a:lnSpc>
            </a:pPr>
            <a:r>
              <a:rPr lang="en-AU" b="1" dirty="0" err="1">
                <a:solidFill>
                  <a:schemeClr val="accent1"/>
                </a:solidFill>
              </a:rPr>
              <a:t>Vitamina</a:t>
            </a:r>
            <a:r>
              <a:rPr lang="en-AU" b="1" dirty="0">
                <a:solidFill>
                  <a:schemeClr val="accent1"/>
                </a:solidFill>
              </a:rPr>
              <a:t> D</a:t>
            </a:r>
          </a:p>
          <a:p>
            <a:pPr lvl="1">
              <a:lnSpc>
                <a:spcPct val="120000"/>
              </a:lnSpc>
            </a:pPr>
            <a:r>
              <a:rPr lang="en-AU" dirty="0">
                <a:solidFill>
                  <a:schemeClr val="accent1"/>
                </a:solidFill>
              </a:rPr>
              <a:t>A la </a:t>
            </a:r>
            <a:r>
              <a:rPr lang="en-AU" dirty="0" err="1">
                <a:solidFill>
                  <a:schemeClr val="accent1"/>
                </a:solidFill>
              </a:rPr>
              <a:t>fecha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faltan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más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evidencia</a:t>
            </a:r>
            <a:r>
              <a:rPr lang="en-AU" dirty="0">
                <a:solidFill>
                  <a:schemeClr val="accent1"/>
                </a:solidFill>
              </a:rPr>
              <a:t> para </a:t>
            </a:r>
            <a:r>
              <a:rPr lang="en-AU" dirty="0" err="1">
                <a:solidFill>
                  <a:schemeClr val="accent1"/>
                </a:solidFill>
              </a:rPr>
              <a:t>recomendar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su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uso</a:t>
            </a:r>
            <a:r>
              <a:rPr lang="en-AU" dirty="0">
                <a:solidFill>
                  <a:schemeClr val="accent1"/>
                </a:solidFill>
              </a:rPr>
              <a:t> para control </a:t>
            </a:r>
            <a:r>
              <a:rPr lang="en-AU" dirty="0" err="1">
                <a:solidFill>
                  <a:schemeClr val="accent1"/>
                </a:solidFill>
              </a:rPr>
              <a:t>asma</a:t>
            </a:r>
            <a:r>
              <a:rPr lang="en-AU" dirty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AU" b="1" dirty="0" err="1">
                <a:solidFill>
                  <a:schemeClr val="accent1"/>
                </a:solidFill>
              </a:rPr>
              <a:t>Enf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  <a:r>
              <a:rPr lang="en-AU" b="1" dirty="0" err="1">
                <a:solidFill>
                  <a:schemeClr val="accent1"/>
                </a:solidFill>
              </a:rPr>
              <a:t>sinusal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  <a:r>
              <a:rPr lang="en-AU" b="1" dirty="0" err="1">
                <a:solidFill>
                  <a:schemeClr val="accent1"/>
                </a:solidFill>
              </a:rPr>
              <a:t>crónica</a:t>
            </a:r>
            <a:endParaRPr lang="en-AU" b="1" dirty="0">
              <a:solidFill>
                <a:schemeClr val="accent1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AU" dirty="0" err="1">
                <a:solidFill>
                  <a:schemeClr val="accent1"/>
                </a:solidFill>
              </a:rPr>
              <a:t>Uso</a:t>
            </a:r>
            <a:r>
              <a:rPr lang="en-AU" dirty="0">
                <a:solidFill>
                  <a:schemeClr val="accent1"/>
                </a:solidFill>
              </a:rPr>
              <a:t> de </a:t>
            </a:r>
            <a:r>
              <a:rPr lang="en-AU" dirty="0" err="1">
                <a:solidFill>
                  <a:schemeClr val="accent1"/>
                </a:solidFill>
              </a:rPr>
              <a:t>Cort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nasales</a:t>
            </a:r>
            <a:r>
              <a:rPr lang="en-AU" dirty="0">
                <a:solidFill>
                  <a:schemeClr val="accent1"/>
                </a:solidFill>
              </a:rPr>
              <a:t>, </a:t>
            </a:r>
            <a:r>
              <a:rPr lang="en-AU" dirty="0" err="1">
                <a:solidFill>
                  <a:schemeClr val="accent1"/>
                </a:solidFill>
              </a:rPr>
              <a:t>mejora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los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síntomas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sinusales</a:t>
            </a:r>
            <a:r>
              <a:rPr lang="en-AU" dirty="0">
                <a:solidFill>
                  <a:schemeClr val="accent1"/>
                </a:solidFill>
              </a:rPr>
              <a:t>, </a:t>
            </a:r>
            <a:r>
              <a:rPr lang="en-AU" dirty="0" err="1">
                <a:solidFill>
                  <a:schemeClr val="accent1"/>
                </a:solidFill>
              </a:rPr>
              <a:t>pero</a:t>
            </a:r>
            <a:r>
              <a:rPr lang="en-AU" dirty="0">
                <a:solidFill>
                  <a:schemeClr val="accent1"/>
                </a:solidFill>
              </a:rPr>
              <a:t> no el control del </a:t>
            </a:r>
            <a:r>
              <a:rPr lang="en-AU" dirty="0" err="1">
                <a:solidFill>
                  <a:schemeClr val="accent1"/>
                </a:solidFill>
              </a:rPr>
              <a:t>asma</a:t>
            </a:r>
            <a:endParaRPr lang="en-AU" dirty="0">
              <a:solidFill>
                <a:schemeClr val="accent1"/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47293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1"/>
                </a:solidFill>
              </a:rPr>
              <a:t>CI y </a:t>
            </a:r>
            <a:r>
              <a:rPr lang="en-AU" dirty="0" err="1">
                <a:solidFill>
                  <a:schemeClr val="accent1"/>
                </a:solidFill>
              </a:rPr>
              <a:t>crecimiento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niños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36" y="6604325"/>
            <a:ext cx="237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What’s new in GINA 2017?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71600" y="2132856"/>
            <a:ext cx="72728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1600" dirty="0" err="1">
                <a:solidFill>
                  <a:schemeClr val="accent1"/>
                </a:solidFill>
              </a:rPr>
              <a:t>Todos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los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niños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menores</a:t>
            </a:r>
            <a:r>
              <a:rPr lang="en-US" sz="1600" dirty="0">
                <a:solidFill>
                  <a:schemeClr val="accent1"/>
                </a:solidFill>
              </a:rPr>
              <a:t> de 11 </a:t>
            </a:r>
            <a:r>
              <a:rPr lang="en-US" sz="1600" dirty="0" err="1">
                <a:solidFill>
                  <a:schemeClr val="accent1"/>
                </a:solidFill>
              </a:rPr>
              <a:t>años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lnSpc>
                <a:spcPts val="2800"/>
              </a:lnSpc>
            </a:pPr>
            <a:r>
              <a:rPr lang="es-ES" sz="1600" dirty="0">
                <a:solidFill>
                  <a:schemeClr val="accent1"/>
                </a:solidFill>
              </a:rPr>
              <a:t>Control </a:t>
            </a:r>
            <a:r>
              <a:rPr lang="en-US" sz="1600" dirty="0" err="1">
                <a:solidFill>
                  <a:schemeClr val="accent1"/>
                </a:solidFill>
              </a:rPr>
              <a:t>talla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mínimo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anual</a:t>
            </a:r>
            <a:r>
              <a:rPr lang="en-US" sz="1600" dirty="0">
                <a:solidFill>
                  <a:schemeClr val="accent1"/>
                </a:solidFill>
              </a:rPr>
              <a:t>. </a:t>
            </a:r>
          </a:p>
          <a:p>
            <a:pPr lvl="1">
              <a:lnSpc>
                <a:spcPts val="2800"/>
              </a:lnSpc>
            </a:pPr>
            <a:r>
              <a:rPr lang="en-US" sz="1600" dirty="0">
                <a:solidFill>
                  <a:schemeClr val="accent1"/>
                </a:solidFill>
              </a:rPr>
              <a:t>“… </a:t>
            </a:r>
            <a:r>
              <a:rPr lang="en-US" sz="1600" dirty="0" err="1">
                <a:solidFill>
                  <a:schemeClr val="accent1"/>
                </a:solidFill>
              </a:rPr>
              <a:t>asma</a:t>
            </a:r>
            <a:r>
              <a:rPr lang="en-US" sz="1600" dirty="0">
                <a:solidFill>
                  <a:schemeClr val="accent1"/>
                </a:solidFill>
              </a:rPr>
              <a:t> mal </a:t>
            </a:r>
            <a:r>
              <a:rPr lang="en-US" sz="1600" dirty="0" err="1">
                <a:solidFill>
                  <a:schemeClr val="accent1"/>
                </a:solidFill>
              </a:rPr>
              <a:t>controlada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afecta</a:t>
            </a:r>
            <a:r>
              <a:rPr lang="en-US" sz="1600" dirty="0">
                <a:solidFill>
                  <a:schemeClr val="accent1"/>
                </a:solidFill>
              </a:rPr>
              <a:t> el </a:t>
            </a:r>
            <a:r>
              <a:rPr lang="en-US" sz="1600" dirty="0" err="1">
                <a:solidFill>
                  <a:schemeClr val="accent1"/>
                </a:solidFill>
              </a:rPr>
              <a:t>crecimiento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i="1" dirty="0">
                <a:solidFill>
                  <a:schemeClr val="accent1"/>
                </a:solidFill>
              </a:rPr>
              <a:t>[Pedersen 2001]</a:t>
            </a:r>
            <a:r>
              <a:rPr lang="en-US" sz="1600" dirty="0">
                <a:solidFill>
                  <a:schemeClr val="accent1"/>
                </a:solidFill>
              </a:rPr>
              <a:t>, y la </a:t>
            </a:r>
            <a:r>
              <a:rPr lang="en-US" sz="1600" dirty="0" err="1">
                <a:solidFill>
                  <a:schemeClr val="accent1"/>
                </a:solidFill>
              </a:rPr>
              <a:t>velocidad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puede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ser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menor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los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primeros</a:t>
            </a:r>
            <a:r>
              <a:rPr lang="en-US" sz="1600" dirty="0">
                <a:solidFill>
                  <a:schemeClr val="accent1"/>
                </a:solidFill>
              </a:rPr>
              <a:t> 2 </a:t>
            </a:r>
            <a:r>
              <a:rPr lang="en-US" sz="1600" dirty="0" err="1">
                <a:solidFill>
                  <a:schemeClr val="accent1"/>
                </a:solidFill>
              </a:rPr>
              <a:t>años</a:t>
            </a:r>
            <a:r>
              <a:rPr lang="en-US" sz="1600" dirty="0">
                <a:solidFill>
                  <a:schemeClr val="accent1"/>
                </a:solidFill>
              </a:rPr>
              <a:t> de CI. </a:t>
            </a:r>
            <a:r>
              <a:rPr lang="en-US" sz="1600" i="1" dirty="0">
                <a:solidFill>
                  <a:schemeClr val="accent1"/>
                </a:solidFill>
              </a:rPr>
              <a:t>[</a:t>
            </a:r>
            <a:r>
              <a:rPr lang="en-US" sz="1600" i="1" dirty="0" err="1">
                <a:solidFill>
                  <a:schemeClr val="accent1"/>
                </a:solidFill>
              </a:rPr>
              <a:t>Loke</a:t>
            </a:r>
            <a:r>
              <a:rPr lang="en-US" sz="1600" i="1" dirty="0">
                <a:solidFill>
                  <a:schemeClr val="accent1"/>
                </a:solidFill>
              </a:rPr>
              <a:t>, 2015].”  </a:t>
            </a:r>
            <a:r>
              <a:rPr lang="en-US" sz="1600" dirty="0" err="1">
                <a:solidFill>
                  <a:schemeClr val="accent1"/>
                </a:solidFill>
              </a:rPr>
              <a:t>Esto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es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prepuberal</a:t>
            </a:r>
            <a:r>
              <a:rPr lang="en-US" sz="1600" dirty="0">
                <a:solidFill>
                  <a:schemeClr val="accent1"/>
                </a:solidFill>
              </a:rPr>
              <a:t>, y no </a:t>
            </a:r>
            <a:r>
              <a:rPr lang="en-US" sz="1600" dirty="0" err="1">
                <a:solidFill>
                  <a:schemeClr val="accent1"/>
                </a:solidFill>
              </a:rPr>
              <a:t>es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progresivo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acumulativo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i="1" dirty="0">
                <a:solidFill>
                  <a:schemeClr val="accent1"/>
                </a:solidFill>
              </a:rPr>
              <a:t>[Kelly 2012].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lnSpc>
                <a:spcPts val="2800"/>
              </a:lnSpc>
            </a:pPr>
            <a:r>
              <a:rPr lang="en-US" sz="1600" dirty="0" err="1">
                <a:solidFill>
                  <a:schemeClr val="accent1"/>
                </a:solidFill>
              </a:rPr>
              <a:t>Diferencia</a:t>
            </a:r>
            <a:r>
              <a:rPr lang="en-US" sz="1600" dirty="0">
                <a:solidFill>
                  <a:schemeClr val="accent1"/>
                </a:solidFill>
              </a:rPr>
              <a:t> 0.7% con </a:t>
            </a:r>
            <a:r>
              <a:rPr lang="en-US" sz="1600" dirty="0" err="1">
                <a:solidFill>
                  <a:schemeClr val="accent1"/>
                </a:solidFill>
              </a:rPr>
              <a:t>talla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adulto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i="1" dirty="0">
                <a:solidFill>
                  <a:schemeClr val="accent1"/>
                </a:solidFill>
              </a:rPr>
              <a:t>[Kelly 2012, </a:t>
            </a:r>
            <a:r>
              <a:rPr lang="en-US" sz="1600" i="1" dirty="0" err="1">
                <a:solidFill>
                  <a:schemeClr val="accent1"/>
                </a:solidFill>
              </a:rPr>
              <a:t>Loke</a:t>
            </a:r>
            <a:r>
              <a:rPr lang="en-US" sz="1600" i="1" dirty="0">
                <a:solidFill>
                  <a:schemeClr val="accent1"/>
                </a:solidFill>
              </a:rPr>
              <a:t> 2015]</a:t>
            </a:r>
            <a:r>
              <a:rPr lang="en-US" sz="1600" dirty="0">
                <a:solidFill>
                  <a:schemeClr val="accent1"/>
                </a:solidFill>
              </a:rPr>
              <a:t> 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49901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1"/>
                </a:solidFill>
              </a:rPr>
              <a:t>CI y </a:t>
            </a:r>
            <a:r>
              <a:rPr lang="en-AU" dirty="0" err="1">
                <a:solidFill>
                  <a:schemeClr val="accent1"/>
                </a:solidFill>
              </a:rPr>
              <a:t>crecimiento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en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niños</a:t>
            </a:r>
            <a:endParaRPr lang="en-AU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36" y="6604325"/>
            <a:ext cx="237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What’s new in GINA 2017?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619672" y="2276872"/>
            <a:ext cx="56886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1600" dirty="0" err="1">
                <a:solidFill>
                  <a:schemeClr val="accent1"/>
                </a:solidFill>
              </a:rPr>
              <a:t>Menores</a:t>
            </a:r>
            <a:r>
              <a:rPr lang="en-US" sz="1600" dirty="0">
                <a:solidFill>
                  <a:schemeClr val="accent1"/>
                </a:solidFill>
              </a:rPr>
              <a:t> de 5 </a:t>
            </a:r>
            <a:r>
              <a:rPr lang="en-US" sz="1600" dirty="0" err="1">
                <a:solidFill>
                  <a:schemeClr val="accent1"/>
                </a:solidFill>
              </a:rPr>
              <a:t>años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lnSpc>
                <a:spcPts val="2800"/>
              </a:lnSpc>
            </a:pPr>
            <a:r>
              <a:rPr lang="en-US" sz="1600" dirty="0" err="1">
                <a:solidFill>
                  <a:schemeClr val="accent1"/>
                </a:solidFill>
              </a:rPr>
              <a:t>Ojo</a:t>
            </a:r>
            <a:r>
              <a:rPr lang="en-US" sz="1600" dirty="0">
                <a:solidFill>
                  <a:schemeClr val="accent1"/>
                </a:solidFill>
              </a:rPr>
              <a:t> con </a:t>
            </a:r>
            <a:r>
              <a:rPr lang="en-US" sz="1600" dirty="0" err="1">
                <a:solidFill>
                  <a:schemeClr val="accent1"/>
                </a:solidFill>
              </a:rPr>
              <a:t>otros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factores</a:t>
            </a:r>
            <a:r>
              <a:rPr lang="en-US" sz="1600" dirty="0">
                <a:solidFill>
                  <a:schemeClr val="accent1"/>
                </a:solidFill>
              </a:rPr>
              <a:t> que </a:t>
            </a:r>
            <a:r>
              <a:rPr lang="en-US" sz="1600" dirty="0" err="1">
                <a:solidFill>
                  <a:schemeClr val="accent1"/>
                </a:solidFill>
              </a:rPr>
              <a:t>afectan</a:t>
            </a:r>
            <a:r>
              <a:rPr lang="en-US" sz="1600" dirty="0">
                <a:solidFill>
                  <a:schemeClr val="accent1"/>
                </a:solidFill>
              </a:rPr>
              <a:t> el </a:t>
            </a:r>
            <a:r>
              <a:rPr lang="en-US" sz="1600" dirty="0" err="1">
                <a:solidFill>
                  <a:schemeClr val="accent1"/>
                </a:solidFill>
              </a:rPr>
              <a:t>crecimiento</a:t>
            </a:r>
            <a:r>
              <a:rPr lang="en-US" sz="1600" dirty="0">
                <a:solidFill>
                  <a:schemeClr val="accent1"/>
                </a:solidFill>
              </a:rPr>
              <a:t> (</a:t>
            </a:r>
            <a:r>
              <a:rPr lang="en-US" sz="1600" dirty="0" err="1">
                <a:solidFill>
                  <a:schemeClr val="accent1"/>
                </a:solidFill>
              </a:rPr>
              <a:t>uso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frecuente</a:t>
            </a:r>
            <a:r>
              <a:rPr lang="en-US" sz="1600" dirty="0">
                <a:solidFill>
                  <a:schemeClr val="accent1"/>
                </a:solidFill>
              </a:rPr>
              <a:t> de </a:t>
            </a:r>
            <a:r>
              <a:rPr lang="en-US" sz="1600" dirty="0" err="1">
                <a:solidFill>
                  <a:schemeClr val="accent1"/>
                </a:solidFill>
              </a:rPr>
              <a:t>corticoides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orales</a:t>
            </a:r>
            <a:r>
              <a:rPr lang="en-US" sz="1600" dirty="0">
                <a:solidFill>
                  <a:schemeClr val="accent1"/>
                </a:solidFill>
              </a:rPr>
              <a:t>, </a:t>
            </a:r>
            <a:r>
              <a:rPr lang="en-US" sz="1600" dirty="0" err="1">
                <a:solidFill>
                  <a:schemeClr val="accent1"/>
                </a:solidFill>
              </a:rPr>
              <a:t>malnutrición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  <a:r>
              <a:rPr lang="en-AU" sz="1600" dirty="0">
                <a:solidFill>
                  <a:schemeClr val="accent1"/>
                </a:solidFill>
              </a:rPr>
              <a:t>. </a:t>
            </a:r>
          </a:p>
          <a:p>
            <a:pPr lvl="1">
              <a:lnSpc>
                <a:spcPts val="2800"/>
              </a:lnSpc>
            </a:pPr>
            <a:r>
              <a:rPr lang="en-AU" sz="1600" dirty="0" err="1">
                <a:solidFill>
                  <a:schemeClr val="accent1"/>
                </a:solidFill>
              </a:rPr>
              <a:t>Derivar</a:t>
            </a:r>
            <a:r>
              <a:rPr lang="en-AU" sz="1600" dirty="0">
                <a:solidFill>
                  <a:schemeClr val="accent1"/>
                </a:solidFill>
              </a:rPr>
              <a:t>. </a:t>
            </a:r>
          </a:p>
          <a:p>
            <a:pPr lvl="1">
              <a:lnSpc>
                <a:spcPts val="2800"/>
              </a:lnSpc>
            </a:pPr>
            <a:r>
              <a:rPr lang="en-AU" sz="1600" dirty="0" err="1">
                <a:solidFill>
                  <a:schemeClr val="accent1"/>
                </a:solidFill>
              </a:rPr>
              <a:t>Revisar</a:t>
            </a:r>
            <a:r>
              <a:rPr lang="en-AU" sz="1600" dirty="0">
                <a:solidFill>
                  <a:schemeClr val="accent1"/>
                </a:solidFill>
              </a:rPr>
              <a:t> con padres </a:t>
            </a:r>
            <a:r>
              <a:rPr lang="en-AU" sz="1600" dirty="0" err="1">
                <a:solidFill>
                  <a:schemeClr val="accent1"/>
                </a:solidFill>
              </a:rPr>
              <a:t>tratamiento</a:t>
            </a:r>
            <a:r>
              <a:rPr lang="en-AU" sz="1600" dirty="0">
                <a:solidFill>
                  <a:schemeClr val="accent1"/>
                </a:solidFill>
              </a:rPr>
              <a:t> a </a:t>
            </a:r>
            <a:r>
              <a:rPr lang="en-AU" sz="1600" dirty="0" err="1">
                <a:solidFill>
                  <a:schemeClr val="accent1"/>
                </a:solidFill>
              </a:rPr>
              <a:t>iniciar</a:t>
            </a:r>
            <a:r>
              <a:rPr lang="en-AU" sz="1600" dirty="0">
                <a:solidFill>
                  <a:schemeClr val="accent1"/>
                </a:solidFill>
              </a:rPr>
              <a:t>, e </a:t>
            </a:r>
            <a:r>
              <a:rPr lang="en-AU" sz="1600" dirty="0" err="1">
                <a:solidFill>
                  <a:schemeClr val="accent1"/>
                </a:solidFill>
              </a:rPr>
              <a:t>importancia</a:t>
            </a:r>
            <a:r>
              <a:rPr lang="en-AU" sz="1600" dirty="0">
                <a:solidFill>
                  <a:schemeClr val="accent1"/>
                </a:solidFill>
              </a:rPr>
              <a:t> de </a:t>
            </a:r>
            <a:r>
              <a:rPr lang="en-AU" sz="1600" dirty="0" err="1">
                <a:solidFill>
                  <a:schemeClr val="accent1"/>
                </a:solidFill>
              </a:rPr>
              <a:t>mantener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vida</a:t>
            </a:r>
            <a:r>
              <a:rPr lang="en-AU" sz="1600" dirty="0">
                <a:solidFill>
                  <a:schemeClr val="accent1"/>
                </a:solidFill>
              </a:rPr>
              <a:t> normal (</a:t>
            </a:r>
            <a:r>
              <a:rPr lang="en-AU" sz="1600" dirty="0" err="1">
                <a:solidFill>
                  <a:schemeClr val="accent1"/>
                </a:solidFill>
              </a:rPr>
              <a:t>incluyendo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actividad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física</a:t>
            </a:r>
            <a:r>
              <a:rPr lang="en-AU" sz="1600" dirty="0">
                <a:solidFill>
                  <a:schemeClr val="accent1"/>
                </a:solidFill>
              </a:rPr>
              <a:t>)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80215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accent1"/>
                </a:solidFill>
              </a:rPr>
              <a:t>Otros</a:t>
            </a:r>
            <a:r>
              <a:rPr lang="en-AU" dirty="0">
                <a:solidFill>
                  <a:schemeClr val="accent1"/>
                </a:solidFill>
              </a:rPr>
              <a:t> </a:t>
            </a:r>
            <a:r>
              <a:rPr lang="en-AU" dirty="0" err="1">
                <a:solidFill>
                  <a:schemeClr val="accent1"/>
                </a:solidFill>
              </a:rPr>
              <a:t>cambios</a:t>
            </a:r>
            <a:r>
              <a:rPr lang="en-AU" dirty="0">
                <a:solidFill>
                  <a:schemeClr val="accent1"/>
                </a:solidFill>
              </a:rPr>
              <a:t> GINA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436" y="6604325"/>
            <a:ext cx="2375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>
                <a:solidFill>
                  <a:schemeClr val="accent1"/>
                </a:solidFill>
              </a:rPr>
              <a:t>What’s new in GINA 2017?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43608" y="2060848"/>
            <a:ext cx="7560840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en-AU" sz="1600" b="1" dirty="0" err="1">
                <a:solidFill>
                  <a:schemeClr val="accent1"/>
                </a:solidFill>
              </a:rPr>
              <a:t>Tos</a:t>
            </a:r>
            <a:r>
              <a:rPr lang="en-AU" sz="1600" b="1" dirty="0">
                <a:solidFill>
                  <a:schemeClr val="accent1"/>
                </a:solidFill>
              </a:rPr>
              <a:t> </a:t>
            </a:r>
            <a:r>
              <a:rPr lang="en-AU" sz="1600" b="1" dirty="0" err="1">
                <a:solidFill>
                  <a:schemeClr val="accent1"/>
                </a:solidFill>
              </a:rPr>
              <a:t>en</a:t>
            </a:r>
            <a:r>
              <a:rPr lang="en-AU" sz="1600" b="1" dirty="0">
                <a:solidFill>
                  <a:schemeClr val="accent1"/>
                </a:solidFill>
              </a:rPr>
              <a:t> </a:t>
            </a:r>
            <a:r>
              <a:rPr lang="en-AU" sz="1600" b="1" dirty="0" err="1">
                <a:solidFill>
                  <a:schemeClr val="accent1"/>
                </a:solidFill>
              </a:rPr>
              <a:t>infancia</a:t>
            </a:r>
            <a:endParaRPr lang="en-AU" sz="1600" b="1" dirty="0">
              <a:solidFill>
                <a:schemeClr val="accent1"/>
              </a:solidFill>
            </a:endParaRPr>
          </a:p>
          <a:p>
            <a:pPr lvl="1">
              <a:lnSpc>
                <a:spcPts val="2800"/>
              </a:lnSpc>
            </a:pPr>
            <a:r>
              <a:rPr lang="en-AU" sz="1600" dirty="0" err="1">
                <a:solidFill>
                  <a:schemeClr val="accent1"/>
                </a:solidFill>
              </a:rPr>
              <a:t>Tos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prolongada</a:t>
            </a:r>
            <a:r>
              <a:rPr lang="en-AU" sz="1600" dirty="0">
                <a:solidFill>
                  <a:schemeClr val="accent1"/>
                </a:solidFill>
              </a:rPr>
              <a:t>, sin </a:t>
            </a:r>
            <a:r>
              <a:rPr lang="en-AU" sz="1600" dirty="0" err="1">
                <a:solidFill>
                  <a:schemeClr val="accent1"/>
                </a:solidFill>
              </a:rPr>
              <a:t>relación</a:t>
            </a:r>
            <a:r>
              <a:rPr lang="en-AU" sz="1600" dirty="0">
                <a:solidFill>
                  <a:schemeClr val="accent1"/>
                </a:solidFill>
              </a:rPr>
              <a:t> IRA </a:t>
            </a:r>
            <a:r>
              <a:rPr lang="en-AU" sz="1600" dirty="0" err="1">
                <a:solidFill>
                  <a:schemeClr val="accent1"/>
                </a:solidFill>
              </a:rPr>
              <a:t>alta</a:t>
            </a:r>
            <a:r>
              <a:rPr lang="en-AU" sz="1600" dirty="0">
                <a:solidFill>
                  <a:schemeClr val="accent1"/>
                </a:solidFill>
              </a:rPr>
              <a:t>, se </a:t>
            </a:r>
            <a:r>
              <a:rPr lang="en-AU" sz="1600" dirty="0" err="1">
                <a:solidFill>
                  <a:schemeClr val="accent1"/>
                </a:solidFill>
              </a:rPr>
              <a:t>asocia</a:t>
            </a:r>
            <a:r>
              <a:rPr lang="en-AU" sz="1600" dirty="0">
                <a:solidFill>
                  <a:schemeClr val="accent1"/>
                </a:solidFill>
              </a:rPr>
              <a:t> a dg posterior de </a:t>
            </a:r>
            <a:r>
              <a:rPr lang="en-AU" sz="1600" dirty="0" err="1">
                <a:solidFill>
                  <a:schemeClr val="accent1"/>
                </a:solidFill>
              </a:rPr>
              <a:t>asma</a:t>
            </a:r>
            <a:r>
              <a:rPr lang="en-AU" sz="1600" dirty="0">
                <a:solidFill>
                  <a:schemeClr val="accent1"/>
                </a:solidFill>
              </a:rPr>
              <a:t>, </a:t>
            </a:r>
            <a:r>
              <a:rPr lang="en-AU" sz="1600" dirty="0" err="1">
                <a:solidFill>
                  <a:schemeClr val="accent1"/>
                </a:solidFill>
              </a:rPr>
              <a:t>independiente</a:t>
            </a:r>
            <a:r>
              <a:rPr lang="en-AU" sz="1600" dirty="0">
                <a:solidFill>
                  <a:schemeClr val="accent1"/>
                </a:solidFill>
              </a:rPr>
              <a:t> de </a:t>
            </a:r>
            <a:r>
              <a:rPr lang="en-AU" sz="1600" dirty="0" err="1">
                <a:solidFill>
                  <a:schemeClr val="accent1"/>
                </a:solidFill>
              </a:rPr>
              <a:t>sibilancias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en</a:t>
            </a:r>
            <a:r>
              <a:rPr lang="en-AU" sz="1600" dirty="0">
                <a:solidFill>
                  <a:schemeClr val="accent1"/>
                </a:solidFill>
              </a:rPr>
              <a:t> la </a:t>
            </a:r>
            <a:r>
              <a:rPr lang="en-AU" sz="1600" dirty="0" err="1">
                <a:solidFill>
                  <a:schemeClr val="accent1"/>
                </a:solidFill>
              </a:rPr>
              <a:t>infancia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i="1" dirty="0">
                <a:solidFill>
                  <a:schemeClr val="accent1"/>
                </a:solidFill>
              </a:rPr>
              <a:t>[Oren 2015]</a:t>
            </a:r>
          </a:p>
          <a:p>
            <a:pPr lvl="1">
              <a:lnSpc>
                <a:spcPts val="2800"/>
              </a:lnSpc>
            </a:pPr>
            <a:endParaRPr lang="en-AU" sz="1600" i="1" dirty="0">
              <a:solidFill>
                <a:schemeClr val="accent1"/>
              </a:solidFill>
            </a:endParaRPr>
          </a:p>
          <a:p>
            <a:pPr lvl="0">
              <a:lnSpc>
                <a:spcPts val="2800"/>
              </a:lnSpc>
            </a:pPr>
            <a:r>
              <a:rPr lang="en-AU" sz="1600" b="1" dirty="0" err="1">
                <a:solidFill>
                  <a:schemeClr val="accent1"/>
                </a:solidFill>
              </a:rPr>
              <a:t>Prevención</a:t>
            </a:r>
            <a:r>
              <a:rPr lang="en-AU" sz="1600" b="1" dirty="0">
                <a:solidFill>
                  <a:schemeClr val="accent1"/>
                </a:solidFill>
              </a:rPr>
              <a:t> </a:t>
            </a:r>
            <a:r>
              <a:rPr lang="en-AU" sz="1600" b="1" dirty="0" err="1">
                <a:solidFill>
                  <a:schemeClr val="accent1"/>
                </a:solidFill>
              </a:rPr>
              <a:t>primaria</a:t>
            </a:r>
            <a:r>
              <a:rPr lang="en-AU" sz="1600" b="1" dirty="0">
                <a:solidFill>
                  <a:schemeClr val="accent1"/>
                </a:solidFill>
              </a:rPr>
              <a:t> de </a:t>
            </a:r>
            <a:r>
              <a:rPr lang="en-AU" sz="1600" b="1" dirty="0" err="1">
                <a:solidFill>
                  <a:schemeClr val="accent1"/>
                </a:solidFill>
              </a:rPr>
              <a:t>asma</a:t>
            </a:r>
            <a:endParaRPr lang="en-AU" sz="1600" b="1" dirty="0">
              <a:solidFill>
                <a:schemeClr val="accent1"/>
              </a:solidFill>
            </a:endParaRPr>
          </a:p>
          <a:p>
            <a:pPr lvl="1">
              <a:lnSpc>
                <a:spcPts val="2800"/>
              </a:lnSpc>
            </a:pPr>
            <a:r>
              <a:rPr lang="en-AU" sz="1600" dirty="0">
                <a:solidFill>
                  <a:schemeClr val="accent1"/>
                </a:solidFill>
              </a:rPr>
              <a:t>No hay </a:t>
            </a:r>
            <a:r>
              <a:rPr lang="en-AU" sz="1600" dirty="0" err="1">
                <a:solidFill>
                  <a:schemeClr val="accent1"/>
                </a:solidFill>
              </a:rPr>
              <a:t>evidencia</a:t>
            </a:r>
            <a:r>
              <a:rPr lang="en-AU" sz="1600" dirty="0">
                <a:solidFill>
                  <a:schemeClr val="accent1"/>
                </a:solidFill>
              </a:rPr>
              <a:t> que la </a:t>
            </a:r>
            <a:r>
              <a:rPr lang="en-AU" sz="1600" dirty="0" err="1">
                <a:solidFill>
                  <a:schemeClr val="accent1"/>
                </a:solidFill>
              </a:rPr>
              <a:t>restricción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en</a:t>
            </a:r>
            <a:r>
              <a:rPr lang="en-AU" sz="1600" dirty="0">
                <a:solidFill>
                  <a:schemeClr val="accent1"/>
                </a:solidFill>
              </a:rPr>
              <a:t> la </a:t>
            </a:r>
            <a:r>
              <a:rPr lang="en-AU" sz="1600" dirty="0" err="1">
                <a:solidFill>
                  <a:schemeClr val="accent1"/>
                </a:solidFill>
              </a:rPr>
              <a:t>alimentación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materna</a:t>
            </a:r>
            <a:r>
              <a:rPr lang="en-AU" sz="1600" dirty="0">
                <a:solidFill>
                  <a:schemeClr val="accent1"/>
                </a:solidFill>
              </a:rPr>
              <a:t> (</a:t>
            </a:r>
            <a:r>
              <a:rPr lang="en-AU" sz="1600" dirty="0" err="1">
                <a:solidFill>
                  <a:schemeClr val="accent1"/>
                </a:solidFill>
              </a:rPr>
              <a:t>ej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pescado</a:t>
            </a:r>
            <a:r>
              <a:rPr lang="en-AU" sz="1600" dirty="0">
                <a:solidFill>
                  <a:schemeClr val="accent1"/>
                </a:solidFill>
              </a:rPr>
              <a:t>) </a:t>
            </a:r>
            <a:r>
              <a:rPr lang="en-AU" sz="1600" dirty="0" err="1">
                <a:solidFill>
                  <a:schemeClr val="accent1"/>
                </a:solidFill>
              </a:rPr>
              <a:t>durante</a:t>
            </a:r>
            <a:r>
              <a:rPr lang="en-AU" sz="1600" dirty="0">
                <a:solidFill>
                  <a:schemeClr val="accent1"/>
                </a:solidFill>
              </a:rPr>
              <a:t> el </a:t>
            </a:r>
            <a:r>
              <a:rPr lang="en-AU" sz="1600" dirty="0" err="1">
                <a:solidFill>
                  <a:schemeClr val="accent1"/>
                </a:solidFill>
              </a:rPr>
              <a:t>embarazo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resulte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en</a:t>
            </a:r>
            <a:r>
              <a:rPr lang="en-AU" sz="1600" dirty="0">
                <a:solidFill>
                  <a:schemeClr val="accent1"/>
                </a:solidFill>
              </a:rPr>
              <a:t> mayor o </a:t>
            </a:r>
            <a:r>
              <a:rPr lang="en-AU" sz="1600" dirty="0" err="1">
                <a:solidFill>
                  <a:schemeClr val="accent1"/>
                </a:solidFill>
              </a:rPr>
              <a:t>menor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riesgo</a:t>
            </a:r>
            <a:r>
              <a:rPr lang="en-AU" sz="1600" dirty="0">
                <a:solidFill>
                  <a:schemeClr val="accent1"/>
                </a:solidFill>
              </a:rPr>
              <a:t> de </a:t>
            </a:r>
            <a:r>
              <a:rPr lang="en-AU" sz="1600" dirty="0" err="1">
                <a:solidFill>
                  <a:schemeClr val="accent1"/>
                </a:solidFill>
              </a:rPr>
              <a:t>sibilancias</a:t>
            </a:r>
            <a:r>
              <a:rPr lang="en-AU" sz="1600" dirty="0">
                <a:solidFill>
                  <a:schemeClr val="accent1"/>
                </a:solidFill>
              </a:rPr>
              <a:t>, </a:t>
            </a:r>
            <a:r>
              <a:rPr lang="en-AU" sz="1600" dirty="0" err="1">
                <a:solidFill>
                  <a:schemeClr val="accent1"/>
                </a:solidFill>
              </a:rPr>
              <a:t>asma</a:t>
            </a:r>
            <a:r>
              <a:rPr lang="en-AU" sz="1600" dirty="0">
                <a:solidFill>
                  <a:schemeClr val="accent1"/>
                </a:solidFill>
              </a:rPr>
              <a:t> y </a:t>
            </a:r>
            <a:r>
              <a:rPr lang="en-AU" sz="1600" dirty="0" err="1">
                <a:solidFill>
                  <a:schemeClr val="accent1"/>
                </a:solidFill>
              </a:rPr>
              <a:t>atopia</a:t>
            </a:r>
            <a:r>
              <a:rPr lang="en-AU" sz="1600" dirty="0">
                <a:solidFill>
                  <a:schemeClr val="accent1"/>
                </a:solidFill>
              </a:rPr>
              <a:t> de </a:t>
            </a:r>
            <a:r>
              <a:rPr lang="en-AU" sz="1600" dirty="0" err="1">
                <a:solidFill>
                  <a:schemeClr val="accent1"/>
                </a:solidFill>
              </a:rPr>
              <a:t>niños</a:t>
            </a:r>
            <a:r>
              <a:rPr lang="en-AU" sz="1600" dirty="0">
                <a:solidFill>
                  <a:schemeClr val="accent1"/>
                </a:solidFill>
              </a:rPr>
              <a:t> (RCTs y </a:t>
            </a:r>
            <a:r>
              <a:rPr lang="en-AU" sz="1600" dirty="0" err="1">
                <a:solidFill>
                  <a:schemeClr val="accent1"/>
                </a:solidFill>
              </a:rPr>
              <a:t>estudios</a:t>
            </a:r>
            <a:r>
              <a:rPr lang="en-AU" sz="1600" dirty="0">
                <a:solidFill>
                  <a:schemeClr val="accent1"/>
                </a:solidFill>
              </a:rPr>
              <a:t> </a:t>
            </a:r>
            <a:r>
              <a:rPr lang="en-AU" sz="1600" dirty="0" err="1">
                <a:solidFill>
                  <a:schemeClr val="accent1"/>
                </a:solidFill>
              </a:rPr>
              <a:t>epidemiologicos</a:t>
            </a:r>
            <a:r>
              <a:rPr lang="en-AU" sz="1600" dirty="0">
                <a:solidFill>
                  <a:schemeClr val="accent1"/>
                </a:solidFill>
              </a:rPr>
              <a:t>) </a:t>
            </a:r>
            <a:r>
              <a:rPr lang="en-AU" sz="1600" i="1" dirty="0">
                <a:solidFill>
                  <a:schemeClr val="accent1"/>
                </a:solidFill>
              </a:rPr>
              <a:t> [Best, 2016]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6926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05 2017_box 3-5 2017 colou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1177" r="10850" b="7669"/>
          <a:stretch/>
        </p:blipFill>
        <p:spPr>
          <a:xfrm>
            <a:off x="2768600" y="1123949"/>
            <a:ext cx="4467225" cy="5513917"/>
          </a:xfrm>
          <a:prstGeom prst="rect">
            <a:avLst/>
          </a:prstGeom>
        </p:spPr>
      </p:pic>
      <p:sp>
        <p:nvSpPr>
          <p:cNvPr id="75778" name="AutoShape 2"/>
          <p:cNvSpPr>
            <a:spLocks/>
          </p:cNvSpPr>
          <p:nvPr/>
        </p:nvSpPr>
        <p:spPr bwMode="auto">
          <a:xfrm>
            <a:off x="165100" y="6653213"/>
            <a:ext cx="8820150" cy="236537"/>
          </a:xfrm>
          <a:custGeom>
            <a:avLst/>
            <a:gdLst>
              <a:gd name="T0" fmla="*/ 0 w 21600"/>
              <a:gd name="T1" fmla="*/ 2147483647 h 20965"/>
              <a:gd name="T2" fmla="*/ 2147483647 w 21600"/>
              <a:gd name="T3" fmla="*/ 0 h 20965"/>
              <a:gd name="T4" fmla="*/ 2147483647 w 21600"/>
              <a:gd name="T5" fmla="*/ 0 h 20965"/>
              <a:gd name="T6" fmla="*/ 2147483647 w 21600"/>
              <a:gd name="T7" fmla="*/ 2147483647 h 20965"/>
              <a:gd name="T8" fmla="*/ 2147483647 w 21600"/>
              <a:gd name="T9" fmla="*/ 2147483647 h 20965"/>
              <a:gd name="T10" fmla="*/ 0 w 21600"/>
              <a:gd name="T11" fmla="*/ 2147483647 h 20965"/>
              <a:gd name="T12" fmla="*/ 0 w 21600"/>
              <a:gd name="T13" fmla="*/ 2147483647 h 20965"/>
              <a:gd name="T14" fmla="*/ 0 w 21600"/>
              <a:gd name="T15" fmla="*/ 2147483647 h 209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600" h="20965">
                <a:moveTo>
                  <a:pt x="0" y="3812"/>
                </a:moveTo>
                <a:cubicBezTo>
                  <a:pt x="0" y="1707"/>
                  <a:pt x="53" y="0"/>
                  <a:pt x="118" y="0"/>
                </a:cubicBezTo>
                <a:lnTo>
                  <a:pt x="21482" y="0"/>
                </a:lnTo>
                <a:cubicBezTo>
                  <a:pt x="21547" y="0"/>
                  <a:pt x="21600" y="1707"/>
                  <a:pt x="21600" y="3812"/>
                </a:cubicBezTo>
                <a:lnTo>
                  <a:pt x="21600" y="19059"/>
                </a:lnTo>
                <a:cubicBezTo>
                  <a:pt x="18000" y="21600"/>
                  <a:pt x="3600" y="21600"/>
                  <a:pt x="0" y="19059"/>
                </a:cubicBezTo>
                <a:lnTo>
                  <a:pt x="0" y="3812"/>
                </a:lnTo>
                <a:close/>
                <a:moveTo>
                  <a:pt x="0" y="3812"/>
                </a:moveTo>
              </a:path>
            </a:pathLst>
          </a:custGeom>
          <a:solidFill>
            <a:srgbClr val="1346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AU">
              <a:solidFill>
                <a:schemeClr val="accent1"/>
              </a:solidFill>
            </a:endParaRPr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700"/>
            <a:ext cx="88201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4"/>
          <p:cNvSpPr>
            <a:spLocks/>
          </p:cNvSpPr>
          <p:nvPr/>
        </p:nvSpPr>
        <p:spPr bwMode="auto">
          <a:xfrm>
            <a:off x="7191375" y="6680200"/>
            <a:ext cx="16541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>
                <a:solidFill>
                  <a:schemeClr val="accent1"/>
                </a:solidFill>
              </a:rPr>
              <a:t>© Global Initiative for Asthma</a:t>
            </a:r>
          </a:p>
        </p:txBody>
      </p:sp>
      <p:pic>
        <p:nvPicPr>
          <p:cNvPr id="7578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184150"/>
            <a:ext cx="9683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3038" y="250825"/>
            <a:ext cx="7597775" cy="134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40631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marL="222250" eaLnBrk="1" hangingPunct="1"/>
            <a:r>
              <a:rPr lang="en-US" altLang="en-US">
                <a:solidFill>
                  <a:schemeClr val="accent1"/>
                </a:solidFill>
                <a:ea typeface="ヒラギノ角ゴ ProN W3" charset="-128"/>
              </a:rPr>
              <a:t>Stepwise approach to control asthma symptoms </a:t>
            </a:r>
            <a:br>
              <a:rPr lang="en-US" altLang="en-US">
                <a:solidFill>
                  <a:schemeClr val="accent1"/>
                </a:solidFill>
                <a:ea typeface="ヒラギノ角ゴ ProN W3" charset="-128"/>
              </a:rPr>
            </a:br>
            <a:r>
              <a:rPr lang="en-US" altLang="en-US">
                <a:solidFill>
                  <a:schemeClr val="accent1"/>
                </a:solidFill>
                <a:ea typeface="ヒラギノ角ゴ ProN W3" charset="-128"/>
              </a:rPr>
              <a:t>and reduce risk</a:t>
            </a:r>
          </a:p>
        </p:txBody>
      </p:sp>
      <p:sp>
        <p:nvSpPr>
          <p:cNvPr id="75783" name="Rectangle 7"/>
          <p:cNvSpPr>
            <a:spLocks/>
          </p:cNvSpPr>
          <p:nvPr/>
        </p:nvSpPr>
        <p:spPr bwMode="auto">
          <a:xfrm>
            <a:off x="160338" y="6650038"/>
            <a:ext cx="2058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1" bIns="0"/>
          <a:lstStyle>
            <a:lvl1pPr marL="365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200" i="1">
                <a:solidFill>
                  <a:schemeClr val="accent1"/>
                </a:solidFill>
                <a:cs typeface="Arial" pitchFamily="34" charset="0"/>
                <a:sym typeface="Arial Italic" charset="0"/>
              </a:rPr>
              <a:t>GINA 2017, </a:t>
            </a:r>
            <a:r>
              <a:rPr lang="en-US" altLang="en-US" sz="1200" i="1" dirty="0">
                <a:solidFill>
                  <a:schemeClr val="accent1"/>
                </a:solidFill>
                <a:cs typeface="Arial" pitchFamily="34" charset="0"/>
                <a:sym typeface="Arial Italic" charset="0"/>
              </a:rPr>
              <a:t>Box 3-5 (1/8)</a:t>
            </a:r>
          </a:p>
        </p:txBody>
      </p:sp>
      <p:sp>
        <p:nvSpPr>
          <p:cNvPr id="75785" name="Rectangle 13"/>
          <p:cNvSpPr>
            <a:spLocks/>
          </p:cNvSpPr>
          <p:nvPr/>
        </p:nvSpPr>
        <p:spPr bwMode="auto">
          <a:xfrm>
            <a:off x="3063875" y="2207419"/>
            <a:ext cx="7556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Symptoms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Exacerbations</a:t>
            </a:r>
          </a:p>
          <a:p>
            <a:pPr eaLnBrk="1" hangingPunct="1">
              <a:lnSpc>
                <a:spcPct val="90000"/>
              </a:lnSpc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Side-effects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Patient satisfaction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Lung function</a:t>
            </a:r>
          </a:p>
        </p:txBody>
      </p:sp>
      <p:sp>
        <p:nvSpPr>
          <p:cNvPr id="75786" name="Rectangle 15"/>
          <p:cNvSpPr>
            <a:spLocks/>
          </p:cNvSpPr>
          <p:nvPr/>
        </p:nvSpPr>
        <p:spPr bwMode="auto">
          <a:xfrm>
            <a:off x="2247261" y="4544219"/>
            <a:ext cx="3943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altLang="en-US" sz="700">
                <a:solidFill>
                  <a:schemeClr val="accent1"/>
                </a:solidFill>
                <a:latin typeface="Arial Italic" charset="0"/>
                <a:sym typeface="Arial Italic" charset="0"/>
              </a:rPr>
              <a:t>Other </a:t>
            </a:r>
            <a:br>
              <a:rPr lang="en-US" altLang="en-US" sz="700">
                <a:solidFill>
                  <a:schemeClr val="accent1"/>
                </a:solidFill>
                <a:latin typeface="Arial Italic" charset="0"/>
                <a:sym typeface="Arial Italic" charset="0"/>
              </a:rPr>
            </a:br>
            <a:r>
              <a:rPr lang="en-US" altLang="en-US" sz="700">
                <a:solidFill>
                  <a:schemeClr val="accent1"/>
                </a:solidFill>
                <a:latin typeface="Arial Italic" charset="0"/>
                <a:sym typeface="Arial Italic" charset="0"/>
              </a:rPr>
              <a:t>controller </a:t>
            </a:r>
            <a:br>
              <a:rPr lang="en-US" altLang="en-US" sz="700">
                <a:solidFill>
                  <a:schemeClr val="accent1"/>
                </a:solidFill>
                <a:latin typeface="Arial Italic" charset="0"/>
                <a:sym typeface="Arial Italic" charset="0"/>
              </a:rPr>
            </a:br>
            <a:r>
              <a:rPr lang="en-US" altLang="en-US" sz="700">
                <a:solidFill>
                  <a:schemeClr val="accent1"/>
                </a:solidFill>
                <a:latin typeface="Arial Italic" charset="0"/>
                <a:sym typeface="Arial Italic" charset="0"/>
              </a:rPr>
              <a:t>options</a:t>
            </a:r>
          </a:p>
        </p:txBody>
      </p:sp>
      <p:sp>
        <p:nvSpPr>
          <p:cNvPr id="75787" name="Rectangle 16"/>
          <p:cNvSpPr>
            <a:spLocks/>
          </p:cNvSpPr>
          <p:nvPr/>
        </p:nvSpPr>
        <p:spPr bwMode="auto">
          <a:xfrm>
            <a:off x="2057400" y="4991894"/>
            <a:ext cx="558800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RELIEVER</a:t>
            </a:r>
          </a:p>
        </p:txBody>
      </p:sp>
      <p:sp>
        <p:nvSpPr>
          <p:cNvPr id="75788" name="Rectangle 17"/>
          <p:cNvSpPr>
            <a:spLocks/>
          </p:cNvSpPr>
          <p:nvPr/>
        </p:nvSpPr>
        <p:spPr bwMode="auto">
          <a:xfrm>
            <a:off x="1862138" y="5463382"/>
            <a:ext cx="7715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REMEMBER </a:t>
            </a:r>
            <a:br>
              <a:rPr lang="en-US" altLang="en-US" sz="800" b="1">
                <a:solidFill>
                  <a:schemeClr val="accent1"/>
                </a:solidFill>
                <a:sym typeface="Arial Bold" charset="0"/>
              </a:rPr>
            </a:b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TO...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>
              <a:solidFill>
                <a:schemeClr val="accent1"/>
              </a:solidFill>
            </a:endParaRPr>
          </a:p>
        </p:txBody>
      </p:sp>
      <p:sp>
        <p:nvSpPr>
          <p:cNvPr id="75789" name="Rectangle 18"/>
          <p:cNvSpPr>
            <a:spLocks/>
          </p:cNvSpPr>
          <p:nvPr/>
        </p:nvSpPr>
        <p:spPr bwMode="auto">
          <a:xfrm>
            <a:off x="2832100" y="5363369"/>
            <a:ext cx="3900488" cy="123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74625" indent="-174625" eaLnBrk="0" hangingPunct="0"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  <a:sym typeface="Arial Bold" charset="0"/>
              </a:rPr>
              <a:t>•	</a:t>
            </a: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Provide guided self-management education (self-monitoring + written action plan + regular review)</a:t>
            </a:r>
          </a:p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  <a:sym typeface="Arial Bold" charset="0"/>
              </a:rPr>
              <a:t>•	</a:t>
            </a: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Treat modifiable risk factors and comorbidities, e.g. smoking, obesity, anxiety</a:t>
            </a:r>
          </a:p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  <a:sym typeface="Arial Bold" charset="0"/>
              </a:rPr>
              <a:t>•	</a:t>
            </a: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Advise about non-pharmacological therapies and strategies, e.g. physical activity, weight loss, avoidance of sensitizers where appropriate</a:t>
            </a:r>
          </a:p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  <a:sym typeface="Arial Bold" charset="0"/>
              </a:rPr>
              <a:t>•	</a:t>
            </a: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Consider stepping up if … uncontrolled symptoms, exacerbations or risks, but check diagnosis, inhaler </a:t>
            </a:r>
            <a:b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technique and adherence first</a:t>
            </a:r>
          </a:p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•	Consider adding SLIT in adult HDM-sensitive patients with allergic rhinitis who have exacerbations despite ICS treatment, provided FEV1 is &gt;70% predicted</a:t>
            </a:r>
          </a:p>
          <a:p>
            <a:pPr>
              <a:lnSpc>
                <a:spcPct val="90000"/>
              </a:lnSpc>
              <a:spcBef>
                <a:spcPts val="350"/>
              </a:spcBef>
              <a:spcAft>
                <a:spcPts val="100"/>
              </a:spcAft>
            </a:pP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  <a:sym typeface="Arial Bold" charset="0"/>
              </a:rPr>
              <a:t>•	</a:t>
            </a: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Consider stepping down if … symptoms controlled for 3 months + low risk for exacerbations. </a:t>
            </a:r>
            <a:b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lang="en-US" sz="600" dirty="0">
                <a:solidFill>
                  <a:schemeClr val="accent1"/>
                </a:solidFill>
                <a:latin typeface="Arial"/>
                <a:cs typeface="Arial"/>
              </a:rPr>
              <a:t>Ceasing ICS is not advised.</a:t>
            </a:r>
          </a:p>
        </p:txBody>
      </p:sp>
      <p:sp>
        <p:nvSpPr>
          <p:cNvPr id="75790" name="Rectangle 19"/>
          <p:cNvSpPr>
            <a:spLocks/>
          </p:cNvSpPr>
          <p:nvPr/>
        </p:nvSpPr>
        <p:spPr bwMode="auto">
          <a:xfrm>
            <a:off x="2781300" y="3761582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STEP 1</a:t>
            </a:r>
          </a:p>
        </p:txBody>
      </p:sp>
      <p:sp>
        <p:nvSpPr>
          <p:cNvPr id="75791" name="Rectangle 20"/>
          <p:cNvSpPr>
            <a:spLocks/>
          </p:cNvSpPr>
          <p:nvPr/>
        </p:nvSpPr>
        <p:spPr bwMode="auto">
          <a:xfrm>
            <a:off x="4152900" y="3761582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STEP 2</a:t>
            </a:r>
          </a:p>
        </p:txBody>
      </p:sp>
      <p:sp>
        <p:nvSpPr>
          <p:cNvPr id="75792" name="Rectangle 21"/>
          <p:cNvSpPr>
            <a:spLocks/>
          </p:cNvSpPr>
          <p:nvPr/>
        </p:nvSpPr>
        <p:spPr bwMode="auto">
          <a:xfrm>
            <a:off x="5600700" y="3685382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STEP 3</a:t>
            </a:r>
          </a:p>
        </p:txBody>
      </p:sp>
      <p:sp>
        <p:nvSpPr>
          <p:cNvPr id="75793" name="Rectangle 22"/>
          <p:cNvSpPr>
            <a:spLocks/>
          </p:cNvSpPr>
          <p:nvPr/>
        </p:nvSpPr>
        <p:spPr bwMode="auto">
          <a:xfrm>
            <a:off x="6223000" y="3494882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800" b="1" dirty="0">
                <a:solidFill>
                  <a:schemeClr val="accent1"/>
                </a:solidFill>
                <a:sym typeface="Arial Bold" charset="0"/>
              </a:rPr>
              <a:t>STEP 4</a:t>
            </a:r>
          </a:p>
        </p:txBody>
      </p:sp>
      <p:sp>
        <p:nvSpPr>
          <p:cNvPr id="75794" name="Rectangle 23"/>
          <p:cNvSpPr>
            <a:spLocks/>
          </p:cNvSpPr>
          <p:nvPr/>
        </p:nvSpPr>
        <p:spPr bwMode="auto">
          <a:xfrm>
            <a:off x="6766396" y="3253582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800" b="1" dirty="0">
                <a:solidFill>
                  <a:schemeClr val="accent1"/>
                </a:solidFill>
                <a:sym typeface="Arial Bold" charset="0"/>
              </a:rPr>
              <a:t>STEP 5</a:t>
            </a:r>
          </a:p>
        </p:txBody>
      </p:sp>
      <p:sp>
        <p:nvSpPr>
          <p:cNvPr id="75795" name="Rectangle 24"/>
          <p:cNvSpPr>
            <a:spLocks/>
          </p:cNvSpPr>
          <p:nvPr/>
        </p:nvSpPr>
        <p:spPr bwMode="auto">
          <a:xfrm>
            <a:off x="3265488" y="4277519"/>
            <a:ext cx="2222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altLang="en-US" sz="1000" dirty="0">
                <a:solidFill>
                  <a:schemeClr val="accent1"/>
                </a:solidFill>
              </a:rPr>
              <a:t>Low dose ICS</a:t>
            </a:r>
          </a:p>
        </p:txBody>
      </p:sp>
      <p:sp>
        <p:nvSpPr>
          <p:cNvPr id="71705" name="Rectangle 25"/>
          <p:cNvSpPr>
            <a:spLocks/>
          </p:cNvSpPr>
          <p:nvPr/>
        </p:nvSpPr>
        <p:spPr bwMode="auto">
          <a:xfrm>
            <a:off x="2793256" y="4625182"/>
            <a:ext cx="482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90000"/>
              </a:lnSpc>
              <a:defRPr/>
            </a:pPr>
            <a:r>
              <a:rPr lang="en-US" sz="600" i="1" kern="600" spc="-1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Consider low dose ICS </a:t>
            </a:r>
          </a:p>
        </p:txBody>
      </p:sp>
      <p:sp>
        <p:nvSpPr>
          <p:cNvPr id="71706" name="Rectangle 26"/>
          <p:cNvSpPr>
            <a:spLocks/>
          </p:cNvSpPr>
          <p:nvPr/>
        </p:nvSpPr>
        <p:spPr bwMode="auto">
          <a:xfrm>
            <a:off x="3251200" y="4625182"/>
            <a:ext cx="2222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90000"/>
              </a:lnSpc>
              <a:defRPr/>
            </a:pPr>
            <a:r>
              <a:rPr lang="en-US" sz="600" i="1" kern="600" spc="-1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Leukotriene receptor antagonists (LTRA)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600" i="1" kern="600" spc="-1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Low dose theophylline*</a:t>
            </a:r>
          </a:p>
        </p:txBody>
      </p:sp>
      <p:sp>
        <p:nvSpPr>
          <p:cNvPr id="71707" name="Rectangle 27"/>
          <p:cNvSpPr>
            <a:spLocks/>
          </p:cNvSpPr>
          <p:nvPr/>
        </p:nvSpPr>
        <p:spPr bwMode="auto">
          <a:xfrm>
            <a:off x="5535614" y="4609150"/>
            <a:ext cx="673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90000"/>
              </a:lnSpc>
              <a:defRPr/>
            </a:pPr>
            <a:r>
              <a:rPr lang="en-US" sz="600" i="1" kern="600" spc="-2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Med/high dose ICS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600" i="1" kern="600" spc="-2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Low dose ICS+LTRA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600" i="1" kern="600" spc="-2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(or + </a:t>
            </a:r>
            <a:r>
              <a:rPr lang="en-US" sz="600" i="1" kern="600" spc="-20" dirty="0" err="1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theoph</a:t>
            </a:r>
            <a:r>
              <a:rPr lang="en-US" sz="600" i="1" kern="600" spc="-2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*)</a:t>
            </a:r>
          </a:p>
        </p:txBody>
      </p:sp>
      <p:sp>
        <p:nvSpPr>
          <p:cNvPr id="14361" name="Rectangle 30"/>
          <p:cNvSpPr>
            <a:spLocks/>
          </p:cNvSpPr>
          <p:nvPr/>
        </p:nvSpPr>
        <p:spPr bwMode="auto">
          <a:xfrm>
            <a:off x="2765425" y="4925219"/>
            <a:ext cx="271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50000"/>
              </a:lnSpc>
              <a:defRPr/>
            </a:pPr>
            <a:r>
              <a:rPr lang="en-US" sz="8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As-needed short-acting beta</a:t>
            </a:r>
            <a:r>
              <a:rPr lang="en-US" sz="800" baseline="-250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sz="8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-agonist (SABA)</a:t>
            </a:r>
          </a:p>
        </p:txBody>
      </p:sp>
      <p:sp>
        <p:nvSpPr>
          <p:cNvPr id="14362" name="Rectangle 31"/>
          <p:cNvSpPr>
            <a:spLocks/>
          </p:cNvSpPr>
          <p:nvPr/>
        </p:nvSpPr>
        <p:spPr bwMode="auto">
          <a:xfrm>
            <a:off x="5516563" y="4914107"/>
            <a:ext cx="16383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8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As-needed SABA or </a:t>
            </a:r>
            <a:br>
              <a:rPr lang="en-US" sz="8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</a:br>
            <a:r>
              <a:rPr lang="en-US" sz="8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low </a:t>
            </a:r>
            <a:r>
              <a:rPr lang="en-US" sz="80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dose ICS/formoterol#</a:t>
            </a:r>
            <a:endParaRPr lang="en-US" sz="800" dirty="0">
              <a:solidFill>
                <a:schemeClr val="accent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7659" name="Rectangle 32"/>
          <p:cNvSpPr>
            <a:spLocks/>
          </p:cNvSpPr>
          <p:nvPr/>
        </p:nvSpPr>
        <p:spPr bwMode="auto">
          <a:xfrm>
            <a:off x="5580112" y="4175919"/>
            <a:ext cx="576064" cy="24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Low dose </a:t>
            </a:r>
            <a:b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</a:br>
            <a: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ICS/LABA**</a:t>
            </a:r>
          </a:p>
        </p:txBody>
      </p:sp>
      <p:sp>
        <p:nvSpPr>
          <p:cNvPr id="197660" name="Rectangle 33"/>
          <p:cNvSpPr>
            <a:spLocks/>
          </p:cNvSpPr>
          <p:nvPr/>
        </p:nvSpPr>
        <p:spPr bwMode="auto">
          <a:xfrm>
            <a:off x="6228184" y="3998119"/>
            <a:ext cx="5461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110000"/>
              </a:lnSpc>
              <a:defRPr/>
            </a:pPr>
            <a: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Med/high </a:t>
            </a:r>
            <a:b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</a:br>
            <a:r>
              <a:rPr lang="en-US" sz="750" kern="700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ICS/LABA</a:t>
            </a:r>
          </a:p>
        </p:txBody>
      </p:sp>
      <p:sp>
        <p:nvSpPr>
          <p:cNvPr id="75806" name="Rectangle 11"/>
          <p:cNvSpPr>
            <a:spLocks/>
          </p:cNvSpPr>
          <p:nvPr/>
        </p:nvSpPr>
        <p:spPr bwMode="auto">
          <a:xfrm>
            <a:off x="5443538" y="1331119"/>
            <a:ext cx="1221488" cy="6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Diagnosis</a:t>
            </a:r>
          </a:p>
          <a:p>
            <a:pPr eaLnBrk="1" hangingPunct="1">
              <a:lnSpc>
                <a:spcPct val="90000"/>
              </a:lnSpc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Symptom control &amp; risk factors</a:t>
            </a:r>
            <a:br>
              <a:rPr lang="en-US" altLang="en-US" sz="700" kern="700" dirty="0">
                <a:solidFill>
                  <a:schemeClr val="accent1"/>
                </a:solidFill>
              </a:rPr>
            </a:br>
            <a:r>
              <a:rPr lang="en-US" altLang="en-US" sz="700" kern="700" dirty="0">
                <a:solidFill>
                  <a:schemeClr val="accent1"/>
                </a:solidFill>
              </a:rPr>
              <a:t>(including lung function)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Inhaler technique &amp; adherence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Patient preference</a:t>
            </a:r>
          </a:p>
        </p:txBody>
      </p:sp>
      <p:sp>
        <p:nvSpPr>
          <p:cNvPr id="75807" name="Rectangle 12"/>
          <p:cNvSpPr>
            <a:spLocks/>
          </p:cNvSpPr>
          <p:nvPr/>
        </p:nvSpPr>
        <p:spPr bwMode="auto">
          <a:xfrm>
            <a:off x="5656263" y="2448719"/>
            <a:ext cx="1270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Asthma medications</a:t>
            </a:r>
          </a:p>
          <a:p>
            <a:pPr eaLnBrk="1" hangingPunct="1">
              <a:lnSpc>
                <a:spcPct val="90000"/>
              </a:lnSpc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Non-pharmacological strategies</a:t>
            </a:r>
          </a:p>
          <a:p>
            <a:pPr eaLnBrk="1" hangingPunct="1">
              <a:spcBef>
                <a:spcPts val="425"/>
              </a:spcBef>
            </a:pPr>
            <a:r>
              <a:rPr lang="en-US" altLang="en-US" sz="700" kern="700" dirty="0">
                <a:solidFill>
                  <a:schemeClr val="accent1"/>
                </a:solidFill>
              </a:rPr>
              <a:t>Treat modifiable risk factors</a:t>
            </a:r>
          </a:p>
        </p:txBody>
      </p:sp>
      <p:sp>
        <p:nvSpPr>
          <p:cNvPr id="75808" name="Rectangle 14"/>
          <p:cNvSpPr>
            <a:spLocks/>
          </p:cNvSpPr>
          <p:nvPr/>
        </p:nvSpPr>
        <p:spPr bwMode="auto">
          <a:xfrm>
            <a:off x="1763713" y="3761582"/>
            <a:ext cx="8699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PREFERRED </a:t>
            </a:r>
            <a:br>
              <a:rPr lang="en-US" altLang="en-US" sz="800" b="1">
                <a:solidFill>
                  <a:schemeClr val="accent1"/>
                </a:solidFill>
                <a:sym typeface="Arial Bold" charset="0"/>
              </a:rPr>
            </a:b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CONTROLLER </a:t>
            </a:r>
            <a:br>
              <a:rPr lang="en-US" altLang="en-US" sz="800" b="1">
                <a:solidFill>
                  <a:schemeClr val="accent1"/>
                </a:solidFill>
                <a:sym typeface="Arial Bold" charset="0"/>
              </a:rPr>
            </a:br>
            <a:r>
              <a:rPr lang="en-US" altLang="en-US" sz="800" b="1">
                <a:solidFill>
                  <a:schemeClr val="accent1"/>
                </a:solidFill>
                <a:sym typeface="Arial Bold" charset="0"/>
              </a:rPr>
              <a:t>CHOICE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>
              <a:solidFill>
                <a:schemeClr val="accent1"/>
              </a:solidFill>
            </a:endParaRPr>
          </a:p>
        </p:txBody>
      </p:sp>
      <p:grpSp>
        <p:nvGrpSpPr>
          <p:cNvPr id="75809" name="Group 1"/>
          <p:cNvGrpSpPr>
            <a:grpSpLocks/>
          </p:cNvGrpSpPr>
          <p:nvPr/>
        </p:nvGrpSpPr>
        <p:grpSpPr bwMode="auto">
          <a:xfrm>
            <a:off x="4140200" y="1872457"/>
            <a:ext cx="1219200" cy="1303337"/>
            <a:chOff x="3950262" y="1976264"/>
            <a:chExt cx="1635108" cy="1749890"/>
          </a:xfrm>
        </p:grpSpPr>
        <p:sp>
          <p:nvSpPr>
            <p:cNvPr id="39" name="Rectangle 38"/>
            <p:cNvSpPr/>
            <p:nvPr/>
          </p:nvSpPr>
          <p:spPr>
            <a:xfrm rot="18616622">
              <a:off x="3873426" y="2053100"/>
              <a:ext cx="1663488" cy="15098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none">
              <a:prstTxWarp prst="textArchUp">
                <a:avLst>
                  <a:gd name="adj" fmla="val 5457498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AU" sz="900" b="1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cs typeface="Arial"/>
                </a:rPr>
                <a:t>REVIEW RESPONSE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 rot="3533141">
              <a:off x="4049368" y="2031003"/>
              <a:ext cx="1562188" cy="15098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none">
              <a:prstTxWarp prst="textArchUp">
                <a:avLst>
                  <a:gd name="adj" fmla="val 5457498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AU" sz="900" b="1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cs typeface="Arial"/>
                </a:rPr>
                <a:t>ASSESS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 rot="21356104">
              <a:off x="4049182" y="2512152"/>
              <a:ext cx="1492013" cy="1214002"/>
            </a:xfrm>
            <a:prstGeom prst="rect">
              <a:avLst/>
            </a:prstGeom>
            <a:noFill/>
          </p:spPr>
          <p:txBody>
            <a:bodyPr spcFirstLastPara="1" wrap="none">
              <a:prstTxWarp prst="textArchDown">
                <a:avLst>
                  <a:gd name="adj" fmla="val 16604063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AU" sz="900" b="1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ea typeface="ＭＳ Ｐゴシック" charset="0"/>
                  <a:cs typeface="Arial"/>
                </a:rPr>
                <a:t>ADJUST TREATMENT</a:t>
              </a:r>
              <a:endParaRPr lang="en-US" sz="900" b="1" dirty="0">
                <a:ln w="12700">
                  <a:noFill/>
                  <a:prstDash val="solid"/>
                </a:ln>
                <a:solidFill>
                  <a:schemeClr val="accent1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2" name="Rectangle 20"/>
          <p:cNvSpPr>
            <a:spLocks/>
          </p:cNvSpPr>
          <p:nvPr/>
        </p:nvSpPr>
        <p:spPr bwMode="auto">
          <a:xfrm>
            <a:off x="6262088" y="4609150"/>
            <a:ext cx="576064" cy="3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/>
            </a:pP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Add </a:t>
            </a:r>
            <a:r>
              <a:rPr lang="en-US" sz="550" i="1" kern="0" dirty="0" err="1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tiotropium</a:t>
            </a:r>
            <a:r>
              <a:rPr lang="en-US" sz="550" kern="700" dirty="0">
                <a:solidFill>
                  <a:schemeClr val="accent1"/>
                </a:solidFill>
                <a:cs typeface="Arial"/>
              </a:rPr>
              <a:t>*</a:t>
            </a:r>
            <a:r>
              <a:rPr lang="en-US" sz="550" kern="700" baseline="30000" dirty="0">
                <a:solidFill>
                  <a:schemeClr val="accent1"/>
                </a:solidFill>
                <a:cs typeface="Arial"/>
                <a:sym typeface="Wingdings 2"/>
              </a:rPr>
              <a:t></a:t>
            </a:r>
            <a:endParaRPr lang="en-US" sz="550" i="1" kern="0" dirty="0">
              <a:solidFill>
                <a:schemeClr val="accent1"/>
              </a:solidFill>
              <a:ea typeface="ＭＳ Ｐゴシック" charset="0"/>
              <a:cs typeface="Arial"/>
              <a:sym typeface="Arial Italic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High dose ICS </a:t>
            </a:r>
            <a:b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</a:b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+ LTRA </a:t>
            </a:r>
            <a:b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</a:b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(or + </a:t>
            </a:r>
            <a:r>
              <a:rPr lang="en-US" sz="550" i="1" kern="0" dirty="0" err="1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theoph</a:t>
            </a: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*)</a:t>
            </a:r>
          </a:p>
        </p:txBody>
      </p:sp>
      <p:sp>
        <p:nvSpPr>
          <p:cNvPr id="43" name="Rectangle 21"/>
          <p:cNvSpPr>
            <a:spLocks/>
          </p:cNvSpPr>
          <p:nvPr/>
        </p:nvSpPr>
        <p:spPr bwMode="auto">
          <a:xfrm>
            <a:off x="6804950" y="4609150"/>
            <a:ext cx="431346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defRPr/>
            </a:pP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Add low dose </a:t>
            </a:r>
            <a:b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</a:br>
            <a:r>
              <a:rPr lang="en-US" sz="550" i="1" kern="0" dirty="0">
                <a:solidFill>
                  <a:schemeClr val="accent1"/>
                </a:solidFill>
                <a:ea typeface="ＭＳ Ｐゴシック" charset="0"/>
                <a:cs typeface="Arial"/>
                <a:sym typeface="Arial Italic" charset="0"/>
              </a:rPr>
              <a:t>OCS</a:t>
            </a:r>
          </a:p>
        </p:txBody>
      </p:sp>
      <p:sp>
        <p:nvSpPr>
          <p:cNvPr id="38" name="Rectangle 34"/>
          <p:cNvSpPr>
            <a:spLocks/>
          </p:cNvSpPr>
          <p:nvPr/>
        </p:nvSpPr>
        <p:spPr bwMode="auto">
          <a:xfrm>
            <a:off x="6730915" y="3754973"/>
            <a:ext cx="567693" cy="71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lnSpc>
                <a:spcPct val="90000"/>
              </a:lnSpc>
              <a:defRPr/>
            </a:pPr>
            <a:r>
              <a:rPr lang="en-US" sz="750" kern="700">
                <a:solidFill>
                  <a:schemeClr val="accent1"/>
                </a:solidFill>
                <a:cs typeface="Arial"/>
              </a:rPr>
              <a:t>Refer for add-on treatment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625" kern="700">
                <a:solidFill>
                  <a:schemeClr val="accent1"/>
                </a:solidFill>
                <a:cs typeface="Arial"/>
              </a:rPr>
              <a:t>e.g.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550" kern="700">
                <a:solidFill>
                  <a:schemeClr val="accent1"/>
                </a:solidFill>
                <a:cs typeface="Arial"/>
              </a:rPr>
              <a:t>tiotropium,*</a:t>
            </a:r>
            <a:r>
              <a:rPr lang="en-US" sz="550" kern="700" baseline="30000">
                <a:solidFill>
                  <a:schemeClr val="accent1"/>
                </a:solidFill>
                <a:cs typeface="Arial"/>
                <a:sym typeface="Wingdings 2"/>
              </a:rPr>
              <a:t></a:t>
            </a:r>
            <a:r>
              <a:rPr lang="en-US" sz="550" kern="700">
                <a:solidFill>
                  <a:schemeClr val="accent1"/>
                </a:solidFill>
                <a:cs typeface="Arial"/>
              </a:rPr>
              <a:t> </a:t>
            </a:r>
            <a:br>
              <a:rPr lang="en-US" sz="550" kern="700">
                <a:solidFill>
                  <a:schemeClr val="accent1"/>
                </a:solidFill>
                <a:cs typeface="Arial"/>
              </a:rPr>
            </a:br>
            <a:r>
              <a:rPr lang="en-US" sz="550" kern="700">
                <a:solidFill>
                  <a:schemeClr val="accent1"/>
                </a:solidFill>
                <a:cs typeface="Arial"/>
              </a:rPr>
              <a:t>anti-IgE, </a:t>
            </a:r>
            <a:br>
              <a:rPr lang="en-US" sz="550" kern="700">
                <a:solidFill>
                  <a:schemeClr val="accent1"/>
                </a:solidFill>
                <a:cs typeface="Arial"/>
              </a:rPr>
            </a:br>
            <a:r>
              <a:rPr lang="en-US" sz="550" kern="700">
                <a:solidFill>
                  <a:schemeClr val="accent1"/>
                </a:solidFill>
                <a:cs typeface="Arial"/>
              </a:rPr>
              <a:t>anti-IL5*</a:t>
            </a:r>
          </a:p>
        </p:txBody>
      </p:sp>
      <p:grpSp>
        <p:nvGrpSpPr>
          <p:cNvPr id="4" name="Group 3"/>
          <p:cNvGrpSpPr/>
          <p:nvPr/>
        </p:nvGrpSpPr>
        <p:grpSpPr>
          <a:xfrm flipH="1">
            <a:off x="1803367" y="5929447"/>
            <a:ext cx="838233" cy="616992"/>
            <a:chOff x="7298608" y="5980360"/>
            <a:chExt cx="838233" cy="616992"/>
          </a:xfrm>
        </p:grpSpPr>
        <p:sp>
          <p:nvSpPr>
            <p:cNvPr id="2" name="Right Arrow 1"/>
            <p:cNvSpPr/>
            <p:nvPr/>
          </p:nvSpPr>
          <p:spPr>
            <a:xfrm flipH="1">
              <a:off x="7298608" y="5980360"/>
              <a:ext cx="838233" cy="616992"/>
            </a:xfrm>
            <a:prstGeom prst="rightArrow">
              <a:avLst/>
            </a:prstGeom>
            <a:solidFill>
              <a:srgbClr val="F8A662"/>
            </a:solidFill>
            <a:ln w="25400" cap="flat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AU">
                <a:solidFill>
                  <a:schemeClr val="accent1"/>
                </a:solidFill>
              </a:endParaRPr>
            </a:p>
          </p:txBody>
        </p:sp>
        <p:sp>
          <p:nvSpPr>
            <p:cNvPr id="47" name="Rectangle 9"/>
            <p:cNvSpPr>
              <a:spLocks/>
            </p:cNvSpPr>
            <p:nvPr/>
          </p:nvSpPr>
          <p:spPr bwMode="auto">
            <a:xfrm>
              <a:off x="7384366" y="6187256"/>
              <a:ext cx="7524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lang="en-US" altLang="en-US" sz="1000" dirty="0">
                <a:solidFill>
                  <a:schemeClr val="accent1"/>
                </a:solidFill>
                <a:latin typeface="Arial Bold" charset="0"/>
                <a:sym typeface="Arial Bold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3782" y="5947661"/>
            <a:ext cx="141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accent1"/>
                </a:solidFill>
              </a:rPr>
              <a:t>SLIT added as an option</a:t>
            </a:r>
          </a:p>
        </p:txBody>
      </p:sp>
    </p:spTree>
    <p:extLst>
      <p:ext uri="{BB962C8B-B14F-4D97-AF65-F5344CB8AC3E}">
        <p14:creationId xmlns:p14="http://schemas.microsoft.com/office/powerpoint/2010/main" val="28293295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0" y="1571625"/>
            <a:ext cx="9144000" cy="4214813"/>
          </a:xfrm>
          <a:prstGeom prst="ellipse">
            <a:avLst/>
          </a:prstGeom>
        </p:spPr>
        <p:txBody>
          <a:bodyPr/>
          <a:lstStyle/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Sibilancias transitorias  asociadas a infección viral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	</a:t>
            </a:r>
            <a:r>
              <a:rPr lang="es-CL" sz="2400" dirty="0">
                <a:solidFill>
                  <a:srgbClr val="FF0000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80%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Manifestación precoz de asma 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	</a:t>
            </a:r>
            <a:r>
              <a:rPr lang="es-CL" sz="2400" dirty="0">
                <a:solidFill>
                  <a:srgbClr val="FF0000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15%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buFont typeface="Wingdings" pitchFamily="2" charset="2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Secundario a causa específica </a:t>
            </a:r>
          </a:p>
          <a:p>
            <a:pPr marL="228600" indent="-228600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s-CL" sz="2400" dirty="0">
                <a:solidFill>
                  <a:schemeClr val="accent2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	</a:t>
            </a:r>
            <a:r>
              <a:rPr lang="es-CL" sz="2400" dirty="0">
                <a:solidFill>
                  <a:srgbClr val="FF0000"/>
                </a:solidFill>
                <a:effectLst>
                  <a:outerShdw blurRad="76200" sx="101000" sy="101000" algn="ctr" rotWithShape="0">
                    <a:schemeClr val="tx1">
                      <a:lumMod val="85000"/>
                      <a:alpha val="40000"/>
                    </a:schemeClr>
                  </a:outerShdw>
                </a:effectLst>
                <a:latin typeface="Perpetua" pitchFamily="18" charset="0"/>
                <a:ea typeface="+mn-ea"/>
                <a:cs typeface="+mn-cs"/>
              </a:rPr>
              <a:t>5%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1447800" y="609600"/>
            <a:ext cx="72675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CL" sz="4000" spc="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Clasificación</a:t>
            </a:r>
          </a:p>
        </p:txBody>
      </p:sp>
    </p:spTree>
    <p:extLst>
      <p:ext uri="{BB962C8B-B14F-4D97-AF65-F5344CB8AC3E}">
        <p14:creationId xmlns:p14="http://schemas.microsoft.com/office/powerpoint/2010/main" val="11693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3568" y="1268760"/>
            <a:ext cx="74168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_tradnl" sz="2400" dirty="0">
              <a:solidFill>
                <a:schemeClr val="accent2"/>
              </a:solidFill>
              <a:latin typeface="Arial Narrow" charset="0"/>
            </a:endParaRPr>
          </a:p>
          <a:p>
            <a:pPr algn="just"/>
            <a:endParaRPr lang="es-ES_tradnl" sz="2400" dirty="0">
              <a:solidFill>
                <a:schemeClr val="accent2"/>
              </a:solidFill>
              <a:latin typeface="Arial Narrow" charset="0"/>
            </a:endParaRPr>
          </a:p>
          <a:p>
            <a:pPr algn="just"/>
            <a:endParaRPr lang="es-ES_tradnl" sz="2400" b="1" dirty="0">
              <a:solidFill>
                <a:schemeClr val="accent2"/>
              </a:solidFill>
              <a:latin typeface="Arial Narrow" charset="0"/>
            </a:endParaRPr>
          </a:p>
          <a:p>
            <a:pPr algn="just"/>
            <a:r>
              <a:rPr lang="es-ES_tradnl" sz="2400" b="1" dirty="0">
                <a:solidFill>
                  <a:schemeClr val="accent2"/>
                </a:solidFill>
                <a:latin typeface="Arial Narrow" charset="0"/>
              </a:rPr>
              <a:t>Nueva definición de asma. </a:t>
            </a:r>
            <a:r>
              <a:rPr lang="es-ES_tradnl" sz="2400" dirty="0">
                <a:solidFill>
                  <a:schemeClr val="accent2"/>
                </a:solidFill>
                <a:latin typeface="Arial Narrow" charset="0"/>
              </a:rPr>
              <a:t>“Enfermedad heterogénea, causada por una inflamación crónica de la vía aérea. Esta definida por la historia de síntomas respiratorios como, sibilancias, disnea, tos que varía en el tiempo e intensidad; asociado a una limitación espiratoria variable al flujo aéreo”. </a:t>
            </a:r>
          </a:p>
          <a:p>
            <a:pPr algn="just"/>
            <a:endParaRPr lang="es-ES_tradnl" sz="2400" dirty="0">
              <a:solidFill>
                <a:schemeClr val="accent2"/>
              </a:solidFill>
              <a:latin typeface="Arial Narrow" charset="0"/>
            </a:endParaRPr>
          </a:p>
          <a:p>
            <a:pPr algn="r"/>
            <a:endParaRPr lang="es-ES_tradnl" dirty="0">
              <a:solidFill>
                <a:srgbClr val="000000"/>
              </a:solidFill>
              <a:latin typeface="Arial Narrow" charset="0"/>
            </a:endParaRPr>
          </a:p>
          <a:p>
            <a:pPr algn="r"/>
            <a:r>
              <a:rPr lang="es-ES_tradnl" dirty="0" err="1">
                <a:solidFill>
                  <a:srgbClr val="000000"/>
                </a:solidFill>
              </a:rPr>
              <a:t>Eur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r>
              <a:rPr lang="es-ES_tradnl" dirty="0" err="1">
                <a:solidFill>
                  <a:srgbClr val="000000"/>
                </a:solidFill>
              </a:rPr>
              <a:t>Respir</a:t>
            </a:r>
            <a:r>
              <a:rPr lang="es-ES_tradnl" dirty="0">
                <a:solidFill>
                  <a:srgbClr val="000000"/>
                </a:solidFill>
              </a:rPr>
              <a:t> J 2015</a:t>
            </a:r>
          </a:p>
          <a:p>
            <a:pPr algn="r"/>
            <a:endParaRPr lang="es-ES_tradnl" dirty="0">
              <a:solidFill>
                <a:srgbClr val="000000"/>
              </a:solidFill>
            </a:endParaRPr>
          </a:p>
          <a:p>
            <a:pPr algn="just"/>
            <a:endParaRPr lang="es-ES_tradnl" sz="2400" dirty="0">
              <a:solidFill>
                <a:schemeClr val="accent2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09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Título"/>
          <p:cNvSpPr txBox="1">
            <a:spLocks/>
          </p:cNvSpPr>
          <p:nvPr/>
        </p:nvSpPr>
        <p:spPr bwMode="auto">
          <a:xfrm>
            <a:off x="1447800" y="609600"/>
            <a:ext cx="7267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CL" altLang="es-ES_tradnl" sz="3900">
                <a:solidFill>
                  <a:schemeClr val="accent1"/>
                </a:solidFill>
                <a:latin typeface="Impact" charset="0"/>
              </a:rPr>
              <a:t>Caso clínico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-468313" y="1071563"/>
            <a:ext cx="10656888" cy="4373562"/>
          </a:xfrm>
          <a:prstGeom prst="ellipse">
            <a:avLst/>
          </a:prstGeom>
        </p:spPr>
        <p:txBody>
          <a:bodyPr/>
          <a:lstStyle/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 Lactante, sexo masculino de 4 meses. Pesa 5k.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r>
              <a:rPr lang="es-CL" sz="2400" dirty="0">
                <a:solidFill>
                  <a:schemeClr val="accent2"/>
                </a:solidFill>
                <a:latin typeface="Arial Narrow"/>
                <a:ea typeface="ＭＳ Ｐゴシック" charset="0"/>
                <a:cs typeface="Arial Narrow"/>
              </a:rPr>
              <a:t>Antecedente de PEG y madre fumadora.</a:t>
            </a: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 marL="228600" indent="-228600">
              <a:spcBef>
                <a:spcPts val="1800"/>
              </a:spcBef>
              <a:buFont typeface="Wingdings" charset="0"/>
              <a:buChar char=""/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  <a:p>
            <a:pPr>
              <a:spcBef>
                <a:spcPts val="1800"/>
              </a:spcBef>
              <a:defRPr/>
            </a:pPr>
            <a:endParaRPr lang="es-CL" sz="2400" dirty="0">
              <a:solidFill>
                <a:schemeClr val="accent2"/>
              </a:solidFill>
              <a:latin typeface="Arial Narrow"/>
              <a:ea typeface="ＭＳ Ｐゴシック" charset="0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ubbles">
  <a:themeElements>
    <a:clrScheme name="Personalizado 2">
      <a:dk1>
        <a:srgbClr val="FFFFFF"/>
      </a:dk1>
      <a:lt1>
        <a:srgbClr val="FFFFFF"/>
      </a:lt1>
      <a:dk2>
        <a:srgbClr val="FFFFFF"/>
      </a:dk2>
      <a:lt2>
        <a:srgbClr val="EDCEE7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_Docs_" ma:contentTypeID="0x00429DFA83B4D3004597AD79185DFC220B" ma:contentTypeVersion="" ma:contentTypeDescription="" ma:contentTypeScope="" ma:versionID="4983b3edb7bcfcae5755143eb605a8b3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3e5d9eca856144ce6ca1da655f95619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D" minOccurs="0"/>
                <xsd:element ref="ns1:ContentType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_ModerationComment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  <xsd:element ref="ns1:AutoVersionDisabled" minOccurs="0"/>
                <xsd:element ref="ns1:ItemType" minOccurs="0"/>
                <xsd:element ref="ns1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D" ma:index="0" nillable="true" ma:displayName="ID" ma:internalName="ID" ma:readOnly="true">
      <xsd:simpleType>
        <xsd:restriction base="dms:Unknown"/>
      </xsd:simpleType>
    </xsd:element>
    <xsd:element name="ContentTypeId" ma:index="1" nillable="true" ma:displayName="Content Type ID" ma:hidden="true" ma:internalName="ContentTypeId" ma:readOnly="true">
      <xsd:simpleType>
        <xsd:restriction base="dms:Unknown"/>
      </xsd:simpleType>
    </xsd:element>
    <xsd:element name="Author" ma:index="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8" nillable="true" ma:displayName="Copy Source" ma:internalName="_CopySource" ma:readOnly="true">
      <xsd:simpleType>
        <xsd:restriction base="dms:Text"/>
      </xsd:simpleType>
    </xsd:element>
    <xsd:element name="_ModerationStatus" ma:index="9" nillable="true" ma:displayName="Approval Status" ma:default="0" ma:hidden="true" ma:internalName="_ModerationStatus" ma:readOnly="true">
      <xsd:simpleType>
        <xsd:restriction base="dms:Unknown"/>
      </xsd:simpleType>
    </xsd:element>
    <xsd:element name="_ModerationComments" ma:index="10" nillable="true" ma:displayName="Approver Comments" ma:hidden="true" ma:internalName="_ModerationComments" ma:readOnly="true">
      <xsd:simpleType>
        <xsd:restriction base="dms:Note"/>
      </xsd:simpleType>
    </xsd:element>
    <xsd:element name="FileRef" ma:index="11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12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13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14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15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16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18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19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20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22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23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24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25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26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27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File_x0020_Type" ma:index="31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32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33" nillable="true" ma:displayName="Source Url" ma:hidden="true" ma:internalName="_SourceUrl">
      <xsd:simpleType>
        <xsd:restriction base="dms:Text"/>
      </xsd:simpleType>
    </xsd:element>
    <xsd:element name="_SharedFileIndex" ma:index="34" nillable="true" ma:displayName="Shared File Index" ma:hidden="true" ma:internalName="_SharedFileIndex">
      <xsd:simpleType>
        <xsd:restriction base="dms:Text"/>
      </xsd:simpleType>
    </xsd:element>
    <xsd:element name="MetaInfo" ma:index="44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45" nillable="true" ma:displayName="Level" ma:hidden="true" ma:internalName="_Level" ma:readOnly="true">
      <xsd:simpleType>
        <xsd:restriction base="dms:Unknown"/>
      </xsd:simpleType>
    </xsd:element>
    <xsd:element name="_IsCurrentVersion" ma:index="46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50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51" nillable="true" ma:displayName="UI Version" ma:hidden="true" ma:internalName="_UIVersion" ma:readOnly="true">
      <xsd:simpleType>
        <xsd:restriction base="dms:Unknown"/>
      </xsd:simpleType>
    </xsd:element>
    <xsd:element name="_UIVersionString" ma:index="52" nillable="true" ma:displayName="Version" ma:internalName="_UIVersionString" ma:readOnly="true">
      <xsd:simpleType>
        <xsd:restriction base="dms:Text"/>
      </xsd:simpleType>
    </xsd:element>
    <xsd:element name="InstanceID" ma:index="53" nillable="true" ma:displayName="Instance ID" ma:hidden="true" ma:internalName="InstanceID" ma:readOnly="true">
      <xsd:simpleType>
        <xsd:restriction base="dms:Unknown"/>
      </xsd:simpleType>
    </xsd:element>
    <xsd:element name="Order" ma:index="54" nillable="true" ma:displayName="Order" ma:hidden="true" ma:internalName="Order">
      <xsd:simpleType>
        <xsd:restriction base="dms:Number"/>
      </xsd:simpleType>
    </xsd:element>
    <xsd:element name="GUID" ma:index="55" nillable="true" ma:displayName="GUID" ma:hidden="true" ma:internalName="GUID" ma:readOnly="true">
      <xsd:simpleType>
        <xsd:restriction base="dms:Unknown"/>
      </xsd:simpleType>
    </xsd:element>
    <xsd:element name="WorkflowVersion" ma:index="56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57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58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59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  <xsd:element name="AutoVersionDisabled" ma:index="60" nillable="true" ma:displayName="AutoVersionDisabled" ma:default="FALSE" ma:hidden="true" ma:internalName="AutoVersionDisabled">
      <xsd:simpleType>
        <xsd:restriction base="dms:Boolean"/>
      </xsd:simpleType>
    </xsd:element>
    <xsd:element name="ItemType" ma:index="61" nillable="true" ma:displayName="ItemType" ma:default="1" ma:hidden="true" ma:internalName="ItemType">
      <xsd:simpleType>
        <xsd:restriction base="dms:Unknown"/>
      </xsd:simpleType>
    </xsd:element>
    <xsd:element name="Description" ma:index="62" nillable="true" ma:displayName="Description" ma:hidden="true" ma:internalName="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90E82EC5-020A-44B2-A381-8D0B6DE08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118DCD1-3440-41D4-99DE-01BFB8C0946E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4049</TotalTime>
  <Words>2129</Words>
  <Application>Microsoft Office PowerPoint</Application>
  <PresentationFormat>Presentación en pantalla (4:3)</PresentationFormat>
  <Paragraphs>371</Paragraphs>
  <Slides>64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6" baseType="lpstr">
      <vt:lpstr>Arial</vt:lpstr>
      <vt:lpstr>Arial Bold</vt:lpstr>
      <vt:lpstr>Arial Italic</vt:lpstr>
      <vt:lpstr>Arial Narrow</vt:lpstr>
      <vt:lpstr>Calibri</vt:lpstr>
      <vt:lpstr>Comic Sans MS</vt:lpstr>
      <vt:lpstr>Impact</vt:lpstr>
      <vt:lpstr>News Gothic MT</vt:lpstr>
      <vt:lpstr>Perpetua</vt:lpstr>
      <vt:lpstr>Wingdings</vt:lpstr>
      <vt:lpstr>Wingdings 2</vt:lpstr>
      <vt:lpstr>Bubbles</vt:lpstr>
      <vt:lpstr>SBO y Asma</vt:lpstr>
      <vt:lpstr>Presentación de PowerPoint</vt:lpstr>
      <vt:lpstr>Presentación de PowerPoint</vt:lpstr>
      <vt:lpstr>Presentación de PowerPoint</vt:lpstr>
      <vt:lpstr>Presentación de PowerPoint</vt:lpstr>
      <vt:lpstr>Sibilancias Lactantes y PE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Teoría de la Higiene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Assessing asthma severity</vt:lpstr>
      <vt:lpstr>GINA assessment of asthma control</vt:lpstr>
      <vt:lpstr>Presentación de PowerPoint</vt:lpstr>
      <vt:lpstr>Presentación de PowerPoint</vt:lpstr>
      <vt:lpstr>Función Pulmonar 4-4-07 </vt:lpstr>
      <vt:lpstr>Presentación de PowerPoint</vt:lpstr>
      <vt:lpstr>Presentación de PowerPoint</vt:lpstr>
      <vt:lpstr>Stepwise approach to control symptoms and reduce risk (children ≤5 years)</vt:lpstr>
      <vt:lpstr>Presentación de PowerPoint</vt:lpstr>
      <vt:lpstr>Stepwise management – pharmacotherapy (children &gt;5 years)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Estilos de vida…</vt:lpstr>
      <vt:lpstr>Presentación de PowerPoint</vt:lpstr>
      <vt:lpstr>Presentación de PowerPoint</vt:lpstr>
      <vt:lpstr>Contaminación ambiental… </vt:lpstr>
      <vt:lpstr>Otras enfermedades… </vt:lpstr>
      <vt:lpstr>Y SERA ASMA??</vt:lpstr>
      <vt:lpstr>MUCHAS GRACIAS    solemf2009@gmail.com solemf@yahoo.com</vt:lpstr>
      <vt:lpstr>Global Initiative for Asthma (GINA)  What’s new in GINA 2017? </vt:lpstr>
      <vt:lpstr>Mediciones en fx pulmonar</vt:lpstr>
      <vt:lpstr>Tratamiento – otros cambios 2017</vt:lpstr>
      <vt:lpstr>CI y crecimiento en niños</vt:lpstr>
      <vt:lpstr>CI y crecimiento en niños</vt:lpstr>
      <vt:lpstr>Otros cambios GINA</vt:lpstr>
      <vt:lpstr>Stepwise approach to control asthma symptoms  and reduce risk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SBO Y ASMA</dc:title>
  <dc:creator>Soledad Montes</dc:creator>
  <cp:lastModifiedBy>AIDA RAYEN SOLIS ÑANCUCHEO</cp:lastModifiedBy>
  <cp:revision>45</cp:revision>
  <dcterms:created xsi:type="dcterms:W3CDTF">2015-09-15T23:42:25Z</dcterms:created>
  <dcterms:modified xsi:type="dcterms:W3CDTF">2021-04-26T18:02:43Z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ddDocumentEventProcessedId">
    <vt:lpwstr>ebb356be-8dfe-455b-a05b-1b6ab134d05d</vt:lpwstr>
  </property>
  <property fmtid="{D5CDD505-2E9C-101B-9397-08002B2CF9AE}" pid="3" name="_SourceUrl">
    <vt:lpwstr/>
  </property>
  <property fmtid="{D5CDD505-2E9C-101B-9397-08002B2CF9AE}" pid="4" name="AutoVersionDisabled">
    <vt:lpwstr>0</vt:lpwstr>
  </property>
  <property fmtid="{D5CDD505-2E9C-101B-9397-08002B2CF9AE}" pid="5" name="ItemType">
    <vt:lpwstr>1</vt:lpwstr>
  </property>
  <property fmtid="{D5CDD505-2E9C-101B-9397-08002B2CF9AE}" pid="6" name="Order">
    <vt:lpwstr/>
  </property>
  <property fmtid="{D5CDD505-2E9C-101B-9397-08002B2CF9AE}" pid="7" name="MetaInfo">
    <vt:lpwstr/>
  </property>
  <property fmtid="{D5CDD505-2E9C-101B-9397-08002B2CF9AE}" pid="8" name="Description">
    <vt:lpwstr/>
  </property>
  <property fmtid="{D5CDD505-2E9C-101B-9397-08002B2CF9AE}" pid="9" name="_SharedFileIndex">
    <vt:lpwstr/>
  </property>
</Properties>
</file>