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5"/>
  </p:notesMasterIdLst>
  <p:sldIdLst>
    <p:sldId id="256" r:id="rId2"/>
    <p:sldId id="297" r:id="rId3"/>
    <p:sldId id="272" r:id="rId4"/>
    <p:sldId id="307" r:id="rId5"/>
    <p:sldId id="269" r:id="rId6"/>
    <p:sldId id="262" r:id="rId7"/>
    <p:sldId id="261" r:id="rId8"/>
    <p:sldId id="294" r:id="rId9"/>
    <p:sldId id="264" r:id="rId10"/>
    <p:sldId id="325" r:id="rId11"/>
    <p:sldId id="315" r:id="rId12"/>
    <p:sldId id="324" r:id="rId13"/>
    <p:sldId id="321" r:id="rId14"/>
    <p:sldId id="322" r:id="rId15"/>
    <p:sldId id="314" r:id="rId16"/>
    <p:sldId id="318" r:id="rId17"/>
    <p:sldId id="257" r:id="rId18"/>
    <p:sldId id="258" r:id="rId19"/>
    <p:sldId id="259" r:id="rId20"/>
    <p:sldId id="295" r:id="rId21"/>
    <p:sldId id="260" r:id="rId22"/>
    <p:sldId id="296" r:id="rId23"/>
    <p:sldId id="276" r:id="rId24"/>
    <p:sldId id="277" r:id="rId25"/>
    <p:sldId id="278" r:id="rId26"/>
    <p:sldId id="319" r:id="rId27"/>
    <p:sldId id="279" r:id="rId28"/>
    <p:sldId id="298" r:id="rId29"/>
    <p:sldId id="326" r:id="rId30"/>
    <p:sldId id="327" r:id="rId31"/>
    <p:sldId id="328" r:id="rId32"/>
    <p:sldId id="329" r:id="rId33"/>
    <p:sldId id="303" r:id="rId34"/>
    <p:sldId id="301" r:id="rId35"/>
    <p:sldId id="292" r:id="rId36"/>
    <p:sldId id="287" r:id="rId37"/>
    <p:sldId id="302" r:id="rId38"/>
    <p:sldId id="270" r:id="rId39"/>
    <p:sldId id="273" r:id="rId40"/>
    <p:sldId id="266" r:id="rId41"/>
    <p:sldId id="275" r:id="rId42"/>
    <p:sldId id="267" r:id="rId43"/>
    <p:sldId id="271" r:id="rId44"/>
    <p:sldId id="285" r:id="rId45"/>
    <p:sldId id="268" r:id="rId46"/>
    <p:sldId id="330" r:id="rId47"/>
    <p:sldId id="306" r:id="rId48"/>
    <p:sldId id="332" r:id="rId49"/>
    <p:sldId id="320" r:id="rId50"/>
    <p:sldId id="284" r:id="rId51"/>
    <p:sldId id="305" r:id="rId52"/>
    <p:sldId id="274" r:id="rId53"/>
    <p:sldId id="263" r:id="rId5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5" d="100"/>
          <a:sy n="65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CDB03-4147-4C72-8B7A-C6F725F6DF8C}" type="doc">
      <dgm:prSet loTypeId="urn:microsoft.com/office/officeart/2005/8/layout/hierarchy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A71A7232-D381-4907-84F3-A4D90E0267F4}">
      <dgm:prSet phldrT="[Texto]" custT="1"/>
      <dgm:spPr/>
      <dgm:t>
        <a:bodyPr/>
        <a:lstStyle/>
        <a:p>
          <a:r>
            <a:rPr lang="es-CL" sz="3200" dirty="0">
              <a:solidFill>
                <a:schemeClr val="tx1"/>
              </a:solidFill>
            </a:rPr>
            <a:t>Clasificación de los trastornos del lenguaje en el niño </a:t>
          </a:r>
        </a:p>
      </dgm:t>
    </dgm:pt>
    <dgm:pt modelId="{279CC2A1-9249-4DEA-8BE7-B31A9D86DE80}" type="parTrans" cxnId="{C8BFCF6D-5BF4-4E38-BC66-A0D5B2FD4CCB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D0F61EAE-57BB-4F36-946F-D56D8A6F3D96}" type="sibTrans" cxnId="{C8BFCF6D-5BF4-4E38-BC66-A0D5B2FD4CCB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8CFBB983-F64C-4F35-AE6E-1BCFDAF07B4A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</a:rPr>
            <a:t>Alteración de órganos </a:t>
          </a:r>
          <a:r>
            <a:rPr lang="es-CL" sz="2000" dirty="0" err="1">
              <a:solidFill>
                <a:schemeClr val="tx1"/>
              </a:solidFill>
            </a:rPr>
            <a:t>fonoarticulato-rios</a:t>
          </a:r>
          <a:endParaRPr lang="es-CL" sz="2000" dirty="0">
            <a:solidFill>
              <a:schemeClr val="tx1"/>
            </a:solidFill>
          </a:endParaRPr>
        </a:p>
      </dgm:t>
    </dgm:pt>
    <dgm:pt modelId="{47C9120B-17CE-4D8F-AC4C-783EB747CB2B}" type="parTrans" cxnId="{8D0D366D-B4D5-4353-85ED-CC05819DE6AA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E674CE16-2913-41A4-A7E4-0BD47726C1CB}" type="sibTrans" cxnId="{8D0D366D-B4D5-4353-85ED-CC05819DE6AA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9F696ADD-E413-4A6D-A828-8A3DC9D88B69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</a:rPr>
            <a:t>Trastornos psicolingüísticos</a:t>
          </a:r>
        </a:p>
      </dgm:t>
    </dgm:pt>
    <dgm:pt modelId="{83A29AC6-8B0B-4E93-A1B5-0C8398D0E56F}" type="parTrans" cxnId="{7B50258D-6DB5-430E-8D16-410F29CA95FE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5D3B3CD9-A674-4833-BE25-175A1CB4A703}" type="sibTrans" cxnId="{7B50258D-6DB5-430E-8D16-410F29CA95FE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411A811D-9814-476E-9CF9-1464C9507590}">
      <dgm:prSet phldrT="[Texto]" custT="1"/>
      <dgm:spPr/>
      <dgm:t>
        <a:bodyPr/>
        <a:lstStyle/>
        <a:p>
          <a:r>
            <a:rPr lang="es-CL" sz="2000" dirty="0">
              <a:solidFill>
                <a:schemeClr val="tx1"/>
              </a:solidFill>
            </a:rPr>
            <a:t>Patologías propias del habla y del lenguaje</a:t>
          </a:r>
        </a:p>
      </dgm:t>
    </dgm:pt>
    <dgm:pt modelId="{F1FBB8D6-5474-4ADE-A3DD-F3163F631083}" type="parTrans" cxnId="{F30E22C9-1269-4BD5-9B04-09FF49CF0FD7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CB113137-B050-4C17-A7D8-C44B5971F926}" type="sibTrans" cxnId="{F30E22C9-1269-4BD5-9B04-09FF49CF0FD7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A4AECCE5-F7F3-4AAB-B5A5-10D71873991C}">
      <dgm:prSet phldrT="[Texto]"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</a:rPr>
            <a:t>Hipoacusias, trastornos motores (disartrias), deformidades orales (</a:t>
          </a:r>
          <a:r>
            <a:rPr lang="es-CL" sz="1400" dirty="0" err="1">
              <a:solidFill>
                <a:schemeClr val="tx1"/>
              </a:solidFill>
            </a:rPr>
            <a:t>disglosias</a:t>
          </a:r>
          <a:r>
            <a:rPr lang="es-CL" sz="1400" dirty="0">
              <a:solidFill>
                <a:schemeClr val="tx1"/>
              </a:solidFill>
            </a:rPr>
            <a:t>)</a:t>
          </a:r>
        </a:p>
      </dgm:t>
    </dgm:pt>
    <dgm:pt modelId="{E4A9BE6B-E273-4DE4-959E-D0754484EB93}" type="parTrans" cxnId="{FB029128-C363-42C1-9D07-32D2D9EE7458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64CF82D0-BDD9-4A96-B0E1-6509B6737AD3}" type="sibTrans" cxnId="{FB029128-C363-42C1-9D07-32D2D9EE7458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E0A9789D-25FE-4981-9A5D-881EE934553F}">
      <dgm:prSet phldrT="[Texto]"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</a:rPr>
            <a:t>Trastornos del espectro autista, discapacidad intelectual, mutismo selectivo</a:t>
          </a:r>
        </a:p>
      </dgm:t>
    </dgm:pt>
    <dgm:pt modelId="{4EF7C48F-CFAC-4782-8492-D72BD25774E8}" type="parTrans" cxnId="{388E5A8B-8E70-4AE2-B5D8-097E8D8546B6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BEC157D6-8D0E-4231-9C22-D8CCD4DF5481}" type="sibTrans" cxnId="{388E5A8B-8E70-4AE2-B5D8-097E8D8546B6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83A7231E-B409-4DCF-9BCA-13886D4D11B4}">
      <dgm:prSet phldrT="[Texto]"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</a:rPr>
            <a:t>Trastornos del habla:</a:t>
          </a:r>
        </a:p>
        <a:p>
          <a:r>
            <a:rPr lang="es-CL" sz="1400" dirty="0">
              <a:solidFill>
                <a:schemeClr val="tx1"/>
              </a:solidFill>
            </a:rPr>
            <a:t>Dislalia, tartamudez, </a:t>
          </a:r>
          <a:r>
            <a:rPr lang="es-CL" sz="1400" dirty="0" err="1">
              <a:solidFill>
                <a:schemeClr val="tx1"/>
              </a:solidFill>
            </a:rPr>
            <a:t>farfulleo</a:t>
          </a:r>
          <a:endParaRPr lang="es-CL" sz="1400" dirty="0">
            <a:solidFill>
              <a:schemeClr val="tx1"/>
            </a:solidFill>
          </a:endParaRPr>
        </a:p>
      </dgm:t>
    </dgm:pt>
    <dgm:pt modelId="{722DC415-BADF-4868-A084-0CB49CCDA14D}" type="parTrans" cxnId="{6D464451-5851-46CE-8EDE-A985C3638CE9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449D7232-63D2-4C5E-AE75-2E5B57A512A7}" type="sibTrans" cxnId="{6D464451-5851-46CE-8EDE-A985C3638CE9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28B81E76-B9E6-4291-BD80-6A1F9D10BD85}">
      <dgm:prSet phldrT="[Texto]"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</a:rPr>
            <a:t>Trastornos del lenguaje: Disfasia (TEL), afasias</a:t>
          </a:r>
        </a:p>
      </dgm:t>
    </dgm:pt>
    <dgm:pt modelId="{AA2CC816-C1A8-4AF2-A60D-C897A7C77A99}" type="parTrans" cxnId="{C1CC7E31-9744-4C9B-B097-7FBB710823D6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0F70840F-7927-4756-8802-D79BD931DC4F}" type="sibTrans" cxnId="{C1CC7E31-9744-4C9B-B097-7FBB710823D6}">
      <dgm:prSet/>
      <dgm:spPr/>
      <dgm:t>
        <a:bodyPr/>
        <a:lstStyle/>
        <a:p>
          <a:endParaRPr lang="es-CL" sz="1600">
            <a:solidFill>
              <a:schemeClr val="tx1"/>
            </a:solidFill>
          </a:endParaRPr>
        </a:p>
      </dgm:t>
    </dgm:pt>
    <dgm:pt modelId="{E1AEBC27-D5BE-432A-91F3-4552FC195A87}" type="pres">
      <dgm:prSet presAssocID="{409CDB03-4147-4C72-8B7A-C6F725F6DF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68ECBB-BB0E-484A-9C66-2EAA38FAFCDA}" type="pres">
      <dgm:prSet presAssocID="{A71A7232-D381-4907-84F3-A4D90E0267F4}" presName="vertOne" presStyleCnt="0"/>
      <dgm:spPr/>
    </dgm:pt>
    <dgm:pt modelId="{867623FA-9764-4E45-B13F-8ECC393F3248}" type="pres">
      <dgm:prSet presAssocID="{A71A7232-D381-4907-84F3-A4D90E0267F4}" presName="txOne" presStyleLbl="node0" presStyleIdx="0" presStyleCnt="1">
        <dgm:presLayoutVars>
          <dgm:chPref val="3"/>
        </dgm:presLayoutVars>
      </dgm:prSet>
      <dgm:spPr/>
    </dgm:pt>
    <dgm:pt modelId="{5730EE7F-A814-49B7-B949-FE3412B78BCC}" type="pres">
      <dgm:prSet presAssocID="{A71A7232-D381-4907-84F3-A4D90E0267F4}" presName="parTransOne" presStyleCnt="0"/>
      <dgm:spPr/>
    </dgm:pt>
    <dgm:pt modelId="{2F81DF5A-46A6-4001-B2CF-5C283C71CD14}" type="pres">
      <dgm:prSet presAssocID="{A71A7232-D381-4907-84F3-A4D90E0267F4}" presName="horzOne" presStyleCnt="0"/>
      <dgm:spPr/>
    </dgm:pt>
    <dgm:pt modelId="{76132611-0076-455A-B339-6BCDB2800F16}" type="pres">
      <dgm:prSet presAssocID="{8CFBB983-F64C-4F35-AE6E-1BCFDAF07B4A}" presName="vertTwo" presStyleCnt="0"/>
      <dgm:spPr/>
    </dgm:pt>
    <dgm:pt modelId="{858A6039-897A-41B3-806C-177687972F76}" type="pres">
      <dgm:prSet presAssocID="{8CFBB983-F64C-4F35-AE6E-1BCFDAF07B4A}" presName="txTwo" presStyleLbl="node2" presStyleIdx="0" presStyleCnt="3">
        <dgm:presLayoutVars>
          <dgm:chPref val="3"/>
        </dgm:presLayoutVars>
      </dgm:prSet>
      <dgm:spPr/>
    </dgm:pt>
    <dgm:pt modelId="{62245AE7-FFC5-4E8C-A530-9EFD5C7FBFCC}" type="pres">
      <dgm:prSet presAssocID="{8CFBB983-F64C-4F35-AE6E-1BCFDAF07B4A}" presName="parTransTwo" presStyleCnt="0"/>
      <dgm:spPr/>
    </dgm:pt>
    <dgm:pt modelId="{76A21DCB-8F30-4078-91AE-F2EAEB7E636C}" type="pres">
      <dgm:prSet presAssocID="{8CFBB983-F64C-4F35-AE6E-1BCFDAF07B4A}" presName="horzTwo" presStyleCnt="0"/>
      <dgm:spPr/>
    </dgm:pt>
    <dgm:pt modelId="{19AE6A4C-D8FE-46DB-89D3-CBE0A16969E8}" type="pres">
      <dgm:prSet presAssocID="{A4AECCE5-F7F3-4AAB-B5A5-10D71873991C}" presName="vertThree" presStyleCnt="0"/>
      <dgm:spPr/>
    </dgm:pt>
    <dgm:pt modelId="{C605B8A8-F851-49D3-8E15-1BFB9E2E1DE0}" type="pres">
      <dgm:prSet presAssocID="{A4AECCE5-F7F3-4AAB-B5A5-10D71873991C}" presName="txThree" presStyleLbl="node3" presStyleIdx="0" presStyleCnt="4">
        <dgm:presLayoutVars>
          <dgm:chPref val="3"/>
        </dgm:presLayoutVars>
      </dgm:prSet>
      <dgm:spPr/>
    </dgm:pt>
    <dgm:pt modelId="{78573736-F8E5-4532-9C01-DEA26244746D}" type="pres">
      <dgm:prSet presAssocID="{A4AECCE5-F7F3-4AAB-B5A5-10D71873991C}" presName="horzThree" presStyleCnt="0"/>
      <dgm:spPr/>
    </dgm:pt>
    <dgm:pt modelId="{F72998FA-52AC-4548-9D23-0C7749C66792}" type="pres">
      <dgm:prSet presAssocID="{E674CE16-2913-41A4-A7E4-0BD47726C1CB}" presName="sibSpaceTwo" presStyleCnt="0"/>
      <dgm:spPr/>
    </dgm:pt>
    <dgm:pt modelId="{AFC4427B-C708-4DA4-8335-DFD48E6ADA84}" type="pres">
      <dgm:prSet presAssocID="{9F696ADD-E413-4A6D-A828-8A3DC9D88B69}" presName="vertTwo" presStyleCnt="0"/>
      <dgm:spPr/>
    </dgm:pt>
    <dgm:pt modelId="{B64D1B4A-3ED7-4C72-9217-D3B953F807C0}" type="pres">
      <dgm:prSet presAssocID="{9F696ADD-E413-4A6D-A828-8A3DC9D88B69}" presName="txTwo" presStyleLbl="node2" presStyleIdx="1" presStyleCnt="3" custScaleX="104200">
        <dgm:presLayoutVars>
          <dgm:chPref val="3"/>
        </dgm:presLayoutVars>
      </dgm:prSet>
      <dgm:spPr/>
    </dgm:pt>
    <dgm:pt modelId="{7A0D2AD6-4DB8-425A-8716-78C877F9CA64}" type="pres">
      <dgm:prSet presAssocID="{9F696ADD-E413-4A6D-A828-8A3DC9D88B69}" presName="parTransTwo" presStyleCnt="0"/>
      <dgm:spPr/>
    </dgm:pt>
    <dgm:pt modelId="{BFCE4217-B54D-4510-BEAF-29CAB849ADF1}" type="pres">
      <dgm:prSet presAssocID="{9F696ADD-E413-4A6D-A828-8A3DC9D88B69}" presName="horzTwo" presStyleCnt="0"/>
      <dgm:spPr/>
    </dgm:pt>
    <dgm:pt modelId="{D4C2677B-74A5-450B-9D31-0B073741EF2B}" type="pres">
      <dgm:prSet presAssocID="{E0A9789D-25FE-4981-9A5D-881EE934553F}" presName="vertThree" presStyleCnt="0"/>
      <dgm:spPr/>
    </dgm:pt>
    <dgm:pt modelId="{DC4CE91E-7D0E-40E3-9B5F-79997F53C59B}" type="pres">
      <dgm:prSet presAssocID="{E0A9789D-25FE-4981-9A5D-881EE934553F}" presName="txThree" presStyleLbl="node3" presStyleIdx="1" presStyleCnt="4">
        <dgm:presLayoutVars>
          <dgm:chPref val="3"/>
        </dgm:presLayoutVars>
      </dgm:prSet>
      <dgm:spPr/>
    </dgm:pt>
    <dgm:pt modelId="{1611F2CF-0050-4928-9C4B-27B5EFDFF44C}" type="pres">
      <dgm:prSet presAssocID="{E0A9789D-25FE-4981-9A5D-881EE934553F}" presName="horzThree" presStyleCnt="0"/>
      <dgm:spPr/>
    </dgm:pt>
    <dgm:pt modelId="{5513DFC6-157D-4E09-99F5-BF43B44F6EE8}" type="pres">
      <dgm:prSet presAssocID="{5D3B3CD9-A674-4833-BE25-175A1CB4A703}" presName="sibSpaceTwo" presStyleCnt="0"/>
      <dgm:spPr/>
    </dgm:pt>
    <dgm:pt modelId="{B8289D7D-B7D3-4D87-8BF3-1089F2205791}" type="pres">
      <dgm:prSet presAssocID="{411A811D-9814-476E-9CF9-1464C9507590}" presName="vertTwo" presStyleCnt="0"/>
      <dgm:spPr/>
    </dgm:pt>
    <dgm:pt modelId="{958EC2EC-5AD4-4B4E-93CC-171F03771B60}" type="pres">
      <dgm:prSet presAssocID="{411A811D-9814-476E-9CF9-1464C9507590}" presName="txTwo" presStyleLbl="node2" presStyleIdx="2" presStyleCnt="3">
        <dgm:presLayoutVars>
          <dgm:chPref val="3"/>
        </dgm:presLayoutVars>
      </dgm:prSet>
      <dgm:spPr/>
    </dgm:pt>
    <dgm:pt modelId="{4736F9FC-DC73-4964-90D7-3489C8964E67}" type="pres">
      <dgm:prSet presAssocID="{411A811D-9814-476E-9CF9-1464C9507590}" presName="parTransTwo" presStyleCnt="0"/>
      <dgm:spPr/>
    </dgm:pt>
    <dgm:pt modelId="{76ACD860-0268-43C6-98D1-08B2701BA69C}" type="pres">
      <dgm:prSet presAssocID="{411A811D-9814-476E-9CF9-1464C9507590}" presName="horzTwo" presStyleCnt="0"/>
      <dgm:spPr/>
    </dgm:pt>
    <dgm:pt modelId="{23B311EC-38DE-4044-ABA8-53C66B7EE560}" type="pres">
      <dgm:prSet presAssocID="{83A7231E-B409-4DCF-9BCA-13886D4D11B4}" presName="vertThree" presStyleCnt="0"/>
      <dgm:spPr/>
    </dgm:pt>
    <dgm:pt modelId="{2E29582D-F049-4C71-BE82-51E767FC5B58}" type="pres">
      <dgm:prSet presAssocID="{83A7231E-B409-4DCF-9BCA-13886D4D11B4}" presName="txThree" presStyleLbl="node3" presStyleIdx="2" presStyleCnt="4">
        <dgm:presLayoutVars>
          <dgm:chPref val="3"/>
        </dgm:presLayoutVars>
      </dgm:prSet>
      <dgm:spPr/>
    </dgm:pt>
    <dgm:pt modelId="{C5C35375-4FC0-48E2-86A0-2F69E7827A46}" type="pres">
      <dgm:prSet presAssocID="{83A7231E-B409-4DCF-9BCA-13886D4D11B4}" presName="horzThree" presStyleCnt="0"/>
      <dgm:spPr/>
    </dgm:pt>
    <dgm:pt modelId="{21798FB1-AB15-4CBC-A764-EC0C190330D5}" type="pres">
      <dgm:prSet presAssocID="{449D7232-63D2-4C5E-AE75-2E5B57A512A7}" presName="sibSpaceThree" presStyleCnt="0"/>
      <dgm:spPr/>
    </dgm:pt>
    <dgm:pt modelId="{128D9E09-DCB5-4B9F-B2DE-95C9ADF211B4}" type="pres">
      <dgm:prSet presAssocID="{28B81E76-B9E6-4291-BD80-6A1F9D10BD85}" presName="vertThree" presStyleCnt="0"/>
      <dgm:spPr/>
    </dgm:pt>
    <dgm:pt modelId="{5D464F27-CC24-4EBF-903D-55C2CF64D5EA}" type="pres">
      <dgm:prSet presAssocID="{28B81E76-B9E6-4291-BD80-6A1F9D10BD85}" presName="txThree" presStyleLbl="node3" presStyleIdx="3" presStyleCnt="4">
        <dgm:presLayoutVars>
          <dgm:chPref val="3"/>
        </dgm:presLayoutVars>
      </dgm:prSet>
      <dgm:spPr/>
    </dgm:pt>
    <dgm:pt modelId="{1061C488-7EAC-4CD2-BAC2-14E0FF97BA90}" type="pres">
      <dgm:prSet presAssocID="{28B81E76-B9E6-4291-BD80-6A1F9D10BD85}" presName="horzThree" presStyleCnt="0"/>
      <dgm:spPr/>
    </dgm:pt>
  </dgm:ptLst>
  <dgm:cxnLst>
    <dgm:cxn modelId="{FB029128-C363-42C1-9D07-32D2D9EE7458}" srcId="{8CFBB983-F64C-4F35-AE6E-1BCFDAF07B4A}" destId="{A4AECCE5-F7F3-4AAB-B5A5-10D71873991C}" srcOrd="0" destOrd="0" parTransId="{E4A9BE6B-E273-4DE4-959E-D0754484EB93}" sibTransId="{64CF82D0-BDD9-4A96-B0E1-6509B6737AD3}"/>
    <dgm:cxn modelId="{C1CC7E31-9744-4C9B-B097-7FBB710823D6}" srcId="{411A811D-9814-476E-9CF9-1464C9507590}" destId="{28B81E76-B9E6-4291-BD80-6A1F9D10BD85}" srcOrd="1" destOrd="0" parTransId="{AA2CC816-C1A8-4AF2-A60D-C897A7C77A99}" sibTransId="{0F70840F-7927-4756-8802-D79BD931DC4F}"/>
    <dgm:cxn modelId="{8D0D366D-B4D5-4353-85ED-CC05819DE6AA}" srcId="{A71A7232-D381-4907-84F3-A4D90E0267F4}" destId="{8CFBB983-F64C-4F35-AE6E-1BCFDAF07B4A}" srcOrd="0" destOrd="0" parTransId="{47C9120B-17CE-4D8F-AC4C-783EB747CB2B}" sibTransId="{E674CE16-2913-41A4-A7E4-0BD47726C1CB}"/>
    <dgm:cxn modelId="{C8BFCF6D-5BF4-4E38-BC66-A0D5B2FD4CCB}" srcId="{409CDB03-4147-4C72-8B7A-C6F725F6DF8C}" destId="{A71A7232-D381-4907-84F3-A4D90E0267F4}" srcOrd="0" destOrd="0" parTransId="{279CC2A1-9249-4DEA-8BE7-B31A9D86DE80}" sibTransId="{D0F61EAE-57BB-4F36-946F-D56D8A6F3D96}"/>
    <dgm:cxn modelId="{6D464451-5851-46CE-8EDE-A985C3638CE9}" srcId="{411A811D-9814-476E-9CF9-1464C9507590}" destId="{83A7231E-B409-4DCF-9BCA-13886D4D11B4}" srcOrd="0" destOrd="0" parTransId="{722DC415-BADF-4868-A084-0CB49CCDA14D}" sibTransId="{449D7232-63D2-4C5E-AE75-2E5B57A512A7}"/>
    <dgm:cxn modelId="{1ACC5488-E211-4922-B633-0ECC550D04B3}" type="presOf" srcId="{A4AECCE5-F7F3-4AAB-B5A5-10D71873991C}" destId="{C605B8A8-F851-49D3-8E15-1BFB9E2E1DE0}" srcOrd="0" destOrd="0" presId="urn:microsoft.com/office/officeart/2005/8/layout/hierarchy4"/>
    <dgm:cxn modelId="{B861DE88-37BC-4005-9FA1-FACFDDA41B15}" type="presOf" srcId="{A71A7232-D381-4907-84F3-A4D90E0267F4}" destId="{867623FA-9764-4E45-B13F-8ECC393F3248}" srcOrd="0" destOrd="0" presId="urn:microsoft.com/office/officeart/2005/8/layout/hierarchy4"/>
    <dgm:cxn modelId="{388E5A8B-8E70-4AE2-B5D8-097E8D8546B6}" srcId="{9F696ADD-E413-4A6D-A828-8A3DC9D88B69}" destId="{E0A9789D-25FE-4981-9A5D-881EE934553F}" srcOrd="0" destOrd="0" parTransId="{4EF7C48F-CFAC-4782-8492-D72BD25774E8}" sibTransId="{BEC157D6-8D0E-4231-9C22-D8CCD4DF5481}"/>
    <dgm:cxn modelId="{7B50258D-6DB5-430E-8D16-410F29CA95FE}" srcId="{A71A7232-D381-4907-84F3-A4D90E0267F4}" destId="{9F696ADD-E413-4A6D-A828-8A3DC9D88B69}" srcOrd="1" destOrd="0" parTransId="{83A29AC6-8B0B-4E93-A1B5-0C8398D0E56F}" sibTransId="{5D3B3CD9-A674-4833-BE25-175A1CB4A703}"/>
    <dgm:cxn modelId="{75F37AA5-2598-448D-9DDE-3E458A824FDF}" type="presOf" srcId="{409CDB03-4147-4C72-8B7A-C6F725F6DF8C}" destId="{E1AEBC27-D5BE-432A-91F3-4552FC195A87}" srcOrd="0" destOrd="0" presId="urn:microsoft.com/office/officeart/2005/8/layout/hierarchy4"/>
    <dgm:cxn modelId="{B3F2E8B8-9F9E-4433-BB80-1FDB277E33B9}" type="presOf" srcId="{28B81E76-B9E6-4291-BD80-6A1F9D10BD85}" destId="{5D464F27-CC24-4EBF-903D-55C2CF64D5EA}" srcOrd="0" destOrd="0" presId="urn:microsoft.com/office/officeart/2005/8/layout/hierarchy4"/>
    <dgm:cxn modelId="{04F2E1B9-9DDA-4D8E-BC3C-F69CD2951D96}" type="presOf" srcId="{411A811D-9814-476E-9CF9-1464C9507590}" destId="{958EC2EC-5AD4-4B4E-93CC-171F03771B60}" srcOrd="0" destOrd="0" presId="urn:microsoft.com/office/officeart/2005/8/layout/hierarchy4"/>
    <dgm:cxn modelId="{FC2765C6-AC45-4617-AE9D-393719650315}" type="presOf" srcId="{8CFBB983-F64C-4F35-AE6E-1BCFDAF07B4A}" destId="{858A6039-897A-41B3-806C-177687972F76}" srcOrd="0" destOrd="0" presId="urn:microsoft.com/office/officeart/2005/8/layout/hierarchy4"/>
    <dgm:cxn modelId="{F30E22C9-1269-4BD5-9B04-09FF49CF0FD7}" srcId="{A71A7232-D381-4907-84F3-A4D90E0267F4}" destId="{411A811D-9814-476E-9CF9-1464C9507590}" srcOrd="2" destOrd="0" parTransId="{F1FBB8D6-5474-4ADE-A3DD-F3163F631083}" sibTransId="{CB113137-B050-4C17-A7D8-C44B5971F926}"/>
    <dgm:cxn modelId="{4F8CD0D6-592D-4710-A3EE-F7618CE54016}" type="presOf" srcId="{E0A9789D-25FE-4981-9A5D-881EE934553F}" destId="{DC4CE91E-7D0E-40E3-9B5F-79997F53C59B}" srcOrd="0" destOrd="0" presId="urn:microsoft.com/office/officeart/2005/8/layout/hierarchy4"/>
    <dgm:cxn modelId="{3ACF11E4-E8A7-4136-A112-1DEBBBF96895}" type="presOf" srcId="{9F696ADD-E413-4A6D-A828-8A3DC9D88B69}" destId="{B64D1B4A-3ED7-4C72-9217-D3B953F807C0}" srcOrd="0" destOrd="0" presId="urn:microsoft.com/office/officeart/2005/8/layout/hierarchy4"/>
    <dgm:cxn modelId="{ABE3E4FC-FD92-4AD1-A0F1-5F9C4498B21F}" type="presOf" srcId="{83A7231E-B409-4DCF-9BCA-13886D4D11B4}" destId="{2E29582D-F049-4C71-BE82-51E767FC5B58}" srcOrd="0" destOrd="0" presId="urn:microsoft.com/office/officeart/2005/8/layout/hierarchy4"/>
    <dgm:cxn modelId="{F28DCD18-E555-41A8-9A1A-BB37ACD44A5D}" type="presParOf" srcId="{E1AEBC27-D5BE-432A-91F3-4552FC195A87}" destId="{5868ECBB-BB0E-484A-9C66-2EAA38FAFCDA}" srcOrd="0" destOrd="0" presId="urn:microsoft.com/office/officeart/2005/8/layout/hierarchy4"/>
    <dgm:cxn modelId="{8FC5D30D-6211-4447-8A35-A1E44401EA9B}" type="presParOf" srcId="{5868ECBB-BB0E-484A-9C66-2EAA38FAFCDA}" destId="{867623FA-9764-4E45-B13F-8ECC393F3248}" srcOrd="0" destOrd="0" presId="urn:microsoft.com/office/officeart/2005/8/layout/hierarchy4"/>
    <dgm:cxn modelId="{5309B615-50D5-41E0-AF23-5D722ACA1319}" type="presParOf" srcId="{5868ECBB-BB0E-484A-9C66-2EAA38FAFCDA}" destId="{5730EE7F-A814-49B7-B949-FE3412B78BCC}" srcOrd="1" destOrd="0" presId="urn:microsoft.com/office/officeart/2005/8/layout/hierarchy4"/>
    <dgm:cxn modelId="{C24A0F94-AB5B-4A73-8E96-963BD7226706}" type="presParOf" srcId="{5868ECBB-BB0E-484A-9C66-2EAA38FAFCDA}" destId="{2F81DF5A-46A6-4001-B2CF-5C283C71CD14}" srcOrd="2" destOrd="0" presId="urn:microsoft.com/office/officeart/2005/8/layout/hierarchy4"/>
    <dgm:cxn modelId="{AEBBC182-BB85-4E18-8B81-80F49C90F3EE}" type="presParOf" srcId="{2F81DF5A-46A6-4001-B2CF-5C283C71CD14}" destId="{76132611-0076-455A-B339-6BCDB2800F16}" srcOrd="0" destOrd="0" presId="urn:microsoft.com/office/officeart/2005/8/layout/hierarchy4"/>
    <dgm:cxn modelId="{D3136880-A553-40B9-90F5-217BAD3ED6A7}" type="presParOf" srcId="{76132611-0076-455A-B339-6BCDB2800F16}" destId="{858A6039-897A-41B3-806C-177687972F76}" srcOrd="0" destOrd="0" presId="urn:microsoft.com/office/officeart/2005/8/layout/hierarchy4"/>
    <dgm:cxn modelId="{255D983E-EF0F-46BC-B95F-0DBFB459DC3E}" type="presParOf" srcId="{76132611-0076-455A-B339-6BCDB2800F16}" destId="{62245AE7-FFC5-4E8C-A530-9EFD5C7FBFCC}" srcOrd="1" destOrd="0" presId="urn:microsoft.com/office/officeart/2005/8/layout/hierarchy4"/>
    <dgm:cxn modelId="{B2D533F4-C187-413E-8712-DA96E0C35A64}" type="presParOf" srcId="{76132611-0076-455A-B339-6BCDB2800F16}" destId="{76A21DCB-8F30-4078-91AE-F2EAEB7E636C}" srcOrd="2" destOrd="0" presId="urn:microsoft.com/office/officeart/2005/8/layout/hierarchy4"/>
    <dgm:cxn modelId="{648ADE4E-5F8D-4964-AAB3-2AB29D003BD5}" type="presParOf" srcId="{76A21DCB-8F30-4078-91AE-F2EAEB7E636C}" destId="{19AE6A4C-D8FE-46DB-89D3-CBE0A16969E8}" srcOrd="0" destOrd="0" presId="urn:microsoft.com/office/officeart/2005/8/layout/hierarchy4"/>
    <dgm:cxn modelId="{2B353057-BD79-4112-BD26-245421E20EC2}" type="presParOf" srcId="{19AE6A4C-D8FE-46DB-89D3-CBE0A16969E8}" destId="{C605B8A8-F851-49D3-8E15-1BFB9E2E1DE0}" srcOrd="0" destOrd="0" presId="urn:microsoft.com/office/officeart/2005/8/layout/hierarchy4"/>
    <dgm:cxn modelId="{03FB8494-7DD6-4D03-8A36-BEE3B00CD4AB}" type="presParOf" srcId="{19AE6A4C-D8FE-46DB-89D3-CBE0A16969E8}" destId="{78573736-F8E5-4532-9C01-DEA26244746D}" srcOrd="1" destOrd="0" presId="urn:microsoft.com/office/officeart/2005/8/layout/hierarchy4"/>
    <dgm:cxn modelId="{A1515101-A4F2-4C6E-8E6D-7DB7E480B529}" type="presParOf" srcId="{2F81DF5A-46A6-4001-B2CF-5C283C71CD14}" destId="{F72998FA-52AC-4548-9D23-0C7749C66792}" srcOrd="1" destOrd="0" presId="urn:microsoft.com/office/officeart/2005/8/layout/hierarchy4"/>
    <dgm:cxn modelId="{273FAA3B-5049-44AB-BAF6-E4410F3253B4}" type="presParOf" srcId="{2F81DF5A-46A6-4001-B2CF-5C283C71CD14}" destId="{AFC4427B-C708-4DA4-8335-DFD48E6ADA84}" srcOrd="2" destOrd="0" presId="urn:microsoft.com/office/officeart/2005/8/layout/hierarchy4"/>
    <dgm:cxn modelId="{7FC4BB72-2984-4F8F-BEFD-AFC82A1C7134}" type="presParOf" srcId="{AFC4427B-C708-4DA4-8335-DFD48E6ADA84}" destId="{B64D1B4A-3ED7-4C72-9217-D3B953F807C0}" srcOrd="0" destOrd="0" presId="urn:microsoft.com/office/officeart/2005/8/layout/hierarchy4"/>
    <dgm:cxn modelId="{0A988B52-2D8F-474B-AE2C-7F0C40FFF23D}" type="presParOf" srcId="{AFC4427B-C708-4DA4-8335-DFD48E6ADA84}" destId="{7A0D2AD6-4DB8-425A-8716-78C877F9CA64}" srcOrd="1" destOrd="0" presId="urn:microsoft.com/office/officeart/2005/8/layout/hierarchy4"/>
    <dgm:cxn modelId="{397E95D9-BF62-4D1E-9D06-1BAF03504775}" type="presParOf" srcId="{AFC4427B-C708-4DA4-8335-DFD48E6ADA84}" destId="{BFCE4217-B54D-4510-BEAF-29CAB849ADF1}" srcOrd="2" destOrd="0" presId="urn:microsoft.com/office/officeart/2005/8/layout/hierarchy4"/>
    <dgm:cxn modelId="{A212631A-DD11-449F-B36F-E719283095EA}" type="presParOf" srcId="{BFCE4217-B54D-4510-BEAF-29CAB849ADF1}" destId="{D4C2677B-74A5-450B-9D31-0B073741EF2B}" srcOrd="0" destOrd="0" presId="urn:microsoft.com/office/officeart/2005/8/layout/hierarchy4"/>
    <dgm:cxn modelId="{0E2AE5FF-27B8-423D-81F3-77C24CBCD572}" type="presParOf" srcId="{D4C2677B-74A5-450B-9D31-0B073741EF2B}" destId="{DC4CE91E-7D0E-40E3-9B5F-79997F53C59B}" srcOrd="0" destOrd="0" presId="urn:microsoft.com/office/officeart/2005/8/layout/hierarchy4"/>
    <dgm:cxn modelId="{B213A58E-A215-4036-BDAA-D61A87FF2C79}" type="presParOf" srcId="{D4C2677B-74A5-450B-9D31-0B073741EF2B}" destId="{1611F2CF-0050-4928-9C4B-27B5EFDFF44C}" srcOrd="1" destOrd="0" presId="urn:microsoft.com/office/officeart/2005/8/layout/hierarchy4"/>
    <dgm:cxn modelId="{68FDDB59-5F95-4D94-BAB9-997365B8BC2F}" type="presParOf" srcId="{2F81DF5A-46A6-4001-B2CF-5C283C71CD14}" destId="{5513DFC6-157D-4E09-99F5-BF43B44F6EE8}" srcOrd="3" destOrd="0" presId="urn:microsoft.com/office/officeart/2005/8/layout/hierarchy4"/>
    <dgm:cxn modelId="{4BA03EAB-076F-4F11-A4A4-62DFECC9B41E}" type="presParOf" srcId="{2F81DF5A-46A6-4001-B2CF-5C283C71CD14}" destId="{B8289D7D-B7D3-4D87-8BF3-1089F2205791}" srcOrd="4" destOrd="0" presId="urn:microsoft.com/office/officeart/2005/8/layout/hierarchy4"/>
    <dgm:cxn modelId="{379C35DA-5797-47F8-AF66-F4F993D61737}" type="presParOf" srcId="{B8289D7D-B7D3-4D87-8BF3-1089F2205791}" destId="{958EC2EC-5AD4-4B4E-93CC-171F03771B60}" srcOrd="0" destOrd="0" presId="urn:microsoft.com/office/officeart/2005/8/layout/hierarchy4"/>
    <dgm:cxn modelId="{D6CA3B53-EF28-446F-9C80-A3E33236E24D}" type="presParOf" srcId="{B8289D7D-B7D3-4D87-8BF3-1089F2205791}" destId="{4736F9FC-DC73-4964-90D7-3489C8964E67}" srcOrd="1" destOrd="0" presId="urn:microsoft.com/office/officeart/2005/8/layout/hierarchy4"/>
    <dgm:cxn modelId="{16691652-D9AF-4D1B-B90C-2F566D9A834F}" type="presParOf" srcId="{B8289D7D-B7D3-4D87-8BF3-1089F2205791}" destId="{76ACD860-0268-43C6-98D1-08B2701BA69C}" srcOrd="2" destOrd="0" presId="urn:microsoft.com/office/officeart/2005/8/layout/hierarchy4"/>
    <dgm:cxn modelId="{85AC8670-2F76-4AA3-BC39-B59FCEFF9F0F}" type="presParOf" srcId="{76ACD860-0268-43C6-98D1-08B2701BA69C}" destId="{23B311EC-38DE-4044-ABA8-53C66B7EE560}" srcOrd="0" destOrd="0" presId="urn:microsoft.com/office/officeart/2005/8/layout/hierarchy4"/>
    <dgm:cxn modelId="{FF06C9F9-93A4-47DC-B23D-477D77074FE9}" type="presParOf" srcId="{23B311EC-38DE-4044-ABA8-53C66B7EE560}" destId="{2E29582D-F049-4C71-BE82-51E767FC5B58}" srcOrd="0" destOrd="0" presId="urn:microsoft.com/office/officeart/2005/8/layout/hierarchy4"/>
    <dgm:cxn modelId="{089F00F0-1F09-4FA1-AA63-F7A39268F473}" type="presParOf" srcId="{23B311EC-38DE-4044-ABA8-53C66B7EE560}" destId="{C5C35375-4FC0-48E2-86A0-2F69E7827A46}" srcOrd="1" destOrd="0" presId="urn:microsoft.com/office/officeart/2005/8/layout/hierarchy4"/>
    <dgm:cxn modelId="{69BC3E76-8A42-44D9-9D54-EFCCB87D3273}" type="presParOf" srcId="{76ACD860-0268-43C6-98D1-08B2701BA69C}" destId="{21798FB1-AB15-4CBC-A764-EC0C190330D5}" srcOrd="1" destOrd="0" presId="urn:microsoft.com/office/officeart/2005/8/layout/hierarchy4"/>
    <dgm:cxn modelId="{8E02ED29-BD43-4E6D-8441-EF4B08CE4FBD}" type="presParOf" srcId="{76ACD860-0268-43C6-98D1-08B2701BA69C}" destId="{128D9E09-DCB5-4B9F-B2DE-95C9ADF211B4}" srcOrd="2" destOrd="0" presId="urn:microsoft.com/office/officeart/2005/8/layout/hierarchy4"/>
    <dgm:cxn modelId="{DB907119-132B-4C2C-9E4B-A0280D7864BC}" type="presParOf" srcId="{128D9E09-DCB5-4B9F-B2DE-95C9ADF211B4}" destId="{5D464F27-CC24-4EBF-903D-55C2CF64D5EA}" srcOrd="0" destOrd="0" presId="urn:microsoft.com/office/officeart/2005/8/layout/hierarchy4"/>
    <dgm:cxn modelId="{5090B0C7-EA5A-4D84-A9CB-9334F8EB8346}" type="presParOf" srcId="{128D9E09-DCB5-4B9F-B2DE-95C9ADF211B4}" destId="{1061C488-7EAC-4CD2-BAC2-14E0FF97BA9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4E4C3-DE97-4CDE-BA98-9D6368554A2D}" type="doc">
      <dgm:prSet loTypeId="urn:microsoft.com/office/officeart/2005/8/layout/hierarchy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ECFA3CC3-5AE2-4531-8912-9DDA235839E1}">
      <dgm:prSet phldrT="[Texto]" custT="1"/>
      <dgm:spPr/>
      <dgm:t>
        <a:bodyPr/>
        <a:lstStyle/>
        <a:p>
          <a:r>
            <a:rPr lang="es-CL" sz="1800">
              <a:solidFill>
                <a:schemeClr val="tx1"/>
              </a:solidFill>
            </a:rPr>
            <a:t>Trastornos expresivos con comprensión normal</a:t>
          </a:r>
          <a:endParaRPr lang="es-CL" sz="1800" dirty="0">
            <a:solidFill>
              <a:schemeClr val="tx1"/>
            </a:solidFill>
          </a:endParaRPr>
        </a:p>
      </dgm:t>
    </dgm:pt>
    <dgm:pt modelId="{1BFF4DC2-5F3B-4BE0-B3A6-CA4FFD9E17BE}" type="parTrans" cxnId="{80D2B4EB-0BA9-4227-9FAC-4D850C98566A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260769D0-1309-4267-B75C-8AFD3A1870BD}" type="sibTrans" cxnId="{80D2B4EB-0BA9-4227-9FAC-4D850C98566A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1540E288-9757-4469-BE8D-C8409AD2A403}">
      <dgm:prSet phldrT="[Texto]" custT="1"/>
      <dgm:spPr/>
      <dgm:t>
        <a:bodyPr/>
        <a:lstStyle/>
        <a:p>
          <a:r>
            <a:rPr lang="es-CL" sz="1400">
              <a:solidFill>
                <a:schemeClr val="tx1"/>
              </a:solidFill>
            </a:rPr>
            <a:t>Síndrome de déficit de programación fonológica</a:t>
          </a:r>
          <a:endParaRPr lang="es-CL" sz="1400" dirty="0">
            <a:solidFill>
              <a:schemeClr val="tx1"/>
            </a:solidFill>
          </a:endParaRPr>
        </a:p>
      </dgm:t>
    </dgm:pt>
    <dgm:pt modelId="{BAD3F5AD-A56D-4A59-BBE3-83CACED4CCBC}" type="parTrans" cxnId="{5D7F9B08-C8FD-4B1D-991F-435610640B66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B5ECD383-A5A5-4FF4-A5CC-39C9D34AA4EC}" type="sibTrans" cxnId="{5D7F9B08-C8FD-4B1D-991F-435610640B66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B9D92A96-4D9E-4BC9-912B-722F23B914C5}">
      <dgm:prSet phldrT="[Texto]" custT="1"/>
      <dgm:spPr/>
      <dgm:t>
        <a:bodyPr/>
        <a:lstStyle/>
        <a:p>
          <a:r>
            <a:rPr lang="es-CL" sz="1800" dirty="0">
              <a:solidFill>
                <a:schemeClr val="tx1"/>
              </a:solidFill>
            </a:rPr>
            <a:t>Trastornos que afectan la comprensión y expresión</a:t>
          </a:r>
        </a:p>
      </dgm:t>
    </dgm:pt>
    <dgm:pt modelId="{6BE094F9-A79D-4C42-A867-80BAAA6F5D45}" type="parTrans" cxnId="{DFAED335-2FB2-468E-8CEB-DD9A69DAE29A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53EB2C66-C81D-4D70-8FBC-9194D6AF900C}" type="sibTrans" cxnId="{DFAED335-2FB2-468E-8CEB-DD9A69DAE29A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F78A2E68-8806-48E8-8924-C18C14EEB86F}">
      <dgm:prSet phldrT="[Texto]" custT="1"/>
      <dgm:spPr/>
      <dgm:t>
        <a:bodyPr/>
        <a:lstStyle/>
        <a:p>
          <a:r>
            <a:rPr lang="es-CL" sz="1400">
              <a:solidFill>
                <a:schemeClr val="tx1"/>
              </a:solidFill>
            </a:rPr>
            <a:t>Agnosia verbal auditiva</a:t>
          </a:r>
          <a:endParaRPr lang="es-CL" sz="1400" dirty="0">
            <a:solidFill>
              <a:schemeClr val="tx1"/>
            </a:solidFill>
          </a:endParaRPr>
        </a:p>
      </dgm:t>
    </dgm:pt>
    <dgm:pt modelId="{445D8590-53C7-49EE-B2D3-B516DF21B576}" type="parTrans" cxnId="{87EFF794-8A82-45E3-B0FB-665E83A76FD0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56BC7E8D-AB3F-463B-8213-72F6321C27C1}" type="sibTrans" cxnId="{87EFF794-8A82-45E3-B0FB-665E83A76FD0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C33E2CB2-357E-493B-92EA-66B234B34770}">
      <dgm:prSet phldrT="[Texto]" custT="1"/>
      <dgm:spPr/>
      <dgm:t>
        <a:bodyPr/>
        <a:lstStyle/>
        <a:p>
          <a:r>
            <a:rPr lang="es-CL" sz="1400">
              <a:solidFill>
                <a:schemeClr val="tx1"/>
              </a:solidFill>
            </a:rPr>
            <a:t>Trastorno fonológico sintáctico</a:t>
          </a:r>
          <a:endParaRPr lang="es-CL" sz="1400" dirty="0">
            <a:solidFill>
              <a:schemeClr val="tx1"/>
            </a:solidFill>
          </a:endParaRPr>
        </a:p>
      </dgm:t>
    </dgm:pt>
    <dgm:pt modelId="{D832B0C5-4DE4-46C8-9405-A663E9ACB0F0}" type="parTrans" cxnId="{63CDF007-9FD7-491D-914B-EFED78F014EE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FDA46FD5-5A95-498E-B2C6-657BD004A573}" type="sibTrans" cxnId="{63CDF007-9FD7-491D-914B-EFED78F014EE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64A763E6-073F-40B5-BFB4-111AC03A0A69}">
      <dgm:prSet phldrT="[Texto]" custT="1"/>
      <dgm:spPr/>
      <dgm:t>
        <a:bodyPr/>
        <a:lstStyle/>
        <a:p>
          <a:r>
            <a:rPr lang="es-CL" sz="1800" dirty="0">
              <a:solidFill>
                <a:schemeClr val="tx1"/>
              </a:solidFill>
            </a:rPr>
            <a:t>Trastornos del procesamiento central</a:t>
          </a:r>
        </a:p>
      </dgm:t>
    </dgm:pt>
    <dgm:pt modelId="{AFDA9DC8-4097-4541-9BAE-E29E05261808}" type="parTrans" cxnId="{D6F50B5A-21E9-4362-8A6B-70FEAD007A16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823F4743-A950-4AB7-B453-2B067BE443CE}" type="sibTrans" cxnId="{D6F50B5A-21E9-4362-8A6B-70FEAD007A16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69816D1D-EA44-4E3D-8A77-714A35BD8257}">
      <dgm:prSet phldrT="[Texto]" custT="1"/>
      <dgm:spPr/>
      <dgm:t>
        <a:bodyPr/>
        <a:lstStyle/>
        <a:p>
          <a:r>
            <a:rPr lang="es-CL" sz="1400">
              <a:solidFill>
                <a:schemeClr val="tx1"/>
              </a:solidFill>
            </a:rPr>
            <a:t>Síndrome semántico pragmático</a:t>
          </a:r>
          <a:endParaRPr lang="es-CL" sz="1400" dirty="0">
            <a:solidFill>
              <a:schemeClr val="tx1"/>
            </a:solidFill>
          </a:endParaRPr>
        </a:p>
      </dgm:t>
    </dgm:pt>
    <dgm:pt modelId="{09472942-9A07-4ABC-845D-7E274EC85650}" type="parTrans" cxnId="{9CFD07A0-A3D7-4728-A83A-E5F5450CCFEA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0B3481F3-E1CA-4DC2-ABF9-2B45C8340F9A}" type="sibTrans" cxnId="{9CFD07A0-A3D7-4728-A83A-E5F5450CCFEA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028B40EF-0E3E-4F16-B462-34CC00E5E52D}">
      <dgm:prSet phldrT="[Texto]" custT="1"/>
      <dgm:spPr/>
      <dgm:t>
        <a:bodyPr/>
        <a:lstStyle/>
        <a:p>
          <a:r>
            <a:rPr lang="es-CL" sz="1400">
              <a:solidFill>
                <a:schemeClr val="tx1"/>
              </a:solidFill>
            </a:rPr>
            <a:t>Síndrome lexical sintáctico</a:t>
          </a:r>
          <a:endParaRPr lang="es-CL" sz="1400" dirty="0">
            <a:solidFill>
              <a:schemeClr val="tx1"/>
            </a:solidFill>
          </a:endParaRPr>
        </a:p>
      </dgm:t>
    </dgm:pt>
    <dgm:pt modelId="{C2F1CB46-EF20-4928-B03C-02ED40BF7621}" type="parTrans" cxnId="{A5A0D838-6F9B-4030-83C5-0BDE94F35E3B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37189839-D081-4799-811A-0A33FD6E8086}" type="sibTrans" cxnId="{A5A0D838-6F9B-4030-83C5-0BDE94F35E3B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7C10E2D5-8305-468B-B975-65F8E3492494}">
      <dgm:prSet phldrT="[Texto]" custT="1"/>
      <dgm:spPr/>
      <dgm:t>
        <a:bodyPr/>
        <a:lstStyle/>
        <a:p>
          <a:r>
            <a:rPr lang="es-CL" sz="1400">
              <a:solidFill>
                <a:schemeClr val="tx1"/>
              </a:solidFill>
            </a:rPr>
            <a:t>Dispraxia verbal</a:t>
          </a:r>
          <a:endParaRPr lang="es-CL" sz="1000" dirty="0">
            <a:solidFill>
              <a:schemeClr val="tx1"/>
            </a:solidFill>
          </a:endParaRPr>
        </a:p>
      </dgm:t>
    </dgm:pt>
    <dgm:pt modelId="{3635538B-03E1-4A83-899C-1FB2D1B6A91A}" type="parTrans" cxnId="{8856CEB4-430E-4863-A210-7DA7F171A23B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3FBFCC95-026A-4539-BB63-FAF534283413}" type="sibTrans" cxnId="{8856CEB4-430E-4863-A210-7DA7F171A23B}">
      <dgm:prSet/>
      <dgm:spPr/>
      <dgm:t>
        <a:bodyPr/>
        <a:lstStyle/>
        <a:p>
          <a:endParaRPr lang="es-CL" sz="1400">
            <a:solidFill>
              <a:schemeClr val="tx1"/>
            </a:solidFill>
          </a:endParaRPr>
        </a:p>
      </dgm:t>
    </dgm:pt>
    <dgm:pt modelId="{52DD6AF4-C18D-4AE4-910E-34DBC9ED517A}" type="pres">
      <dgm:prSet presAssocID="{7F64E4C3-DE97-4CDE-BA98-9D6368554A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41D913-CFD9-400C-8AFE-2CC1204973B2}" type="pres">
      <dgm:prSet presAssocID="{ECFA3CC3-5AE2-4531-8912-9DDA235839E1}" presName="vertOne" presStyleCnt="0"/>
      <dgm:spPr/>
    </dgm:pt>
    <dgm:pt modelId="{6F8A891F-87B6-4523-B727-96F079B7ADD8}" type="pres">
      <dgm:prSet presAssocID="{ECFA3CC3-5AE2-4531-8912-9DDA235839E1}" presName="txOne" presStyleLbl="node0" presStyleIdx="0" presStyleCnt="3" custScaleY="37979">
        <dgm:presLayoutVars>
          <dgm:chPref val="3"/>
        </dgm:presLayoutVars>
      </dgm:prSet>
      <dgm:spPr/>
    </dgm:pt>
    <dgm:pt modelId="{665A90F9-97B7-4630-B5CE-02A4189DAF47}" type="pres">
      <dgm:prSet presAssocID="{ECFA3CC3-5AE2-4531-8912-9DDA235839E1}" presName="parTransOne" presStyleCnt="0"/>
      <dgm:spPr/>
    </dgm:pt>
    <dgm:pt modelId="{5DB310CD-4A7D-49A0-82FE-CB616CEED311}" type="pres">
      <dgm:prSet presAssocID="{ECFA3CC3-5AE2-4531-8912-9DDA235839E1}" presName="horzOne" presStyleCnt="0"/>
      <dgm:spPr/>
    </dgm:pt>
    <dgm:pt modelId="{11BA8C5C-E962-4C3D-82BD-AB752C7EC1D5}" type="pres">
      <dgm:prSet presAssocID="{1540E288-9757-4469-BE8D-C8409AD2A403}" presName="vertTwo" presStyleCnt="0"/>
      <dgm:spPr/>
    </dgm:pt>
    <dgm:pt modelId="{47F9D8B3-BC58-48AF-B021-B691F2AD0F1D}" type="pres">
      <dgm:prSet presAssocID="{1540E288-9757-4469-BE8D-C8409AD2A403}" presName="txTwo" presStyleLbl="node2" presStyleIdx="0" presStyleCnt="6" custScaleY="41562">
        <dgm:presLayoutVars>
          <dgm:chPref val="3"/>
        </dgm:presLayoutVars>
      </dgm:prSet>
      <dgm:spPr/>
    </dgm:pt>
    <dgm:pt modelId="{DB3D2022-B82C-48A5-93A9-4CAC92331052}" type="pres">
      <dgm:prSet presAssocID="{1540E288-9757-4469-BE8D-C8409AD2A403}" presName="horzTwo" presStyleCnt="0"/>
      <dgm:spPr/>
    </dgm:pt>
    <dgm:pt modelId="{349E9364-2958-407F-A007-762F424C1696}" type="pres">
      <dgm:prSet presAssocID="{B5ECD383-A5A5-4FF4-A5CC-39C9D34AA4EC}" presName="sibSpaceTwo" presStyleCnt="0"/>
      <dgm:spPr/>
    </dgm:pt>
    <dgm:pt modelId="{0C59F3DA-9C37-4EDC-AE3A-0B509A566012}" type="pres">
      <dgm:prSet presAssocID="{7C10E2D5-8305-468B-B975-65F8E3492494}" presName="vertTwo" presStyleCnt="0"/>
      <dgm:spPr/>
    </dgm:pt>
    <dgm:pt modelId="{35801459-6C68-4D23-8E3C-6D10059EFE75}" type="pres">
      <dgm:prSet presAssocID="{7C10E2D5-8305-468B-B975-65F8E3492494}" presName="txTwo" presStyleLbl="node2" presStyleIdx="1" presStyleCnt="6" custScaleY="41562">
        <dgm:presLayoutVars>
          <dgm:chPref val="3"/>
        </dgm:presLayoutVars>
      </dgm:prSet>
      <dgm:spPr/>
    </dgm:pt>
    <dgm:pt modelId="{789673E7-7BE1-48FC-8AF7-039E88311EDE}" type="pres">
      <dgm:prSet presAssocID="{7C10E2D5-8305-468B-B975-65F8E3492494}" presName="horzTwo" presStyleCnt="0"/>
      <dgm:spPr/>
    </dgm:pt>
    <dgm:pt modelId="{2636AE3C-2D7D-42EB-834E-6DAE01CDB0F5}" type="pres">
      <dgm:prSet presAssocID="{260769D0-1309-4267-B75C-8AFD3A1870BD}" presName="sibSpaceOne" presStyleCnt="0"/>
      <dgm:spPr/>
    </dgm:pt>
    <dgm:pt modelId="{C51B6512-C946-41E3-A35D-D6B8D1737E3A}" type="pres">
      <dgm:prSet presAssocID="{B9D92A96-4D9E-4BC9-912B-722F23B914C5}" presName="vertOne" presStyleCnt="0"/>
      <dgm:spPr/>
    </dgm:pt>
    <dgm:pt modelId="{A7306F6D-FD93-4610-97AD-0CD9767F60DB}" type="pres">
      <dgm:prSet presAssocID="{B9D92A96-4D9E-4BC9-912B-722F23B914C5}" presName="txOne" presStyleLbl="node0" presStyleIdx="1" presStyleCnt="3" custScaleY="37979">
        <dgm:presLayoutVars>
          <dgm:chPref val="3"/>
        </dgm:presLayoutVars>
      </dgm:prSet>
      <dgm:spPr/>
    </dgm:pt>
    <dgm:pt modelId="{4F6F6C41-2A56-4FB8-BD85-20C7BE479FE2}" type="pres">
      <dgm:prSet presAssocID="{B9D92A96-4D9E-4BC9-912B-722F23B914C5}" presName="parTransOne" presStyleCnt="0"/>
      <dgm:spPr/>
    </dgm:pt>
    <dgm:pt modelId="{84898EB9-AD40-4E4E-A54E-126014D0CCA6}" type="pres">
      <dgm:prSet presAssocID="{B9D92A96-4D9E-4BC9-912B-722F23B914C5}" presName="horzOne" presStyleCnt="0"/>
      <dgm:spPr/>
    </dgm:pt>
    <dgm:pt modelId="{AFC97E2B-E0AD-41CE-8182-2A04F50AED5E}" type="pres">
      <dgm:prSet presAssocID="{F78A2E68-8806-48E8-8924-C18C14EEB86F}" presName="vertTwo" presStyleCnt="0"/>
      <dgm:spPr/>
    </dgm:pt>
    <dgm:pt modelId="{A1369E2E-6302-4F94-8660-27E472CED18D}" type="pres">
      <dgm:prSet presAssocID="{F78A2E68-8806-48E8-8924-C18C14EEB86F}" presName="txTwo" presStyleLbl="node2" presStyleIdx="2" presStyleCnt="6" custScaleY="41562">
        <dgm:presLayoutVars>
          <dgm:chPref val="3"/>
        </dgm:presLayoutVars>
      </dgm:prSet>
      <dgm:spPr/>
    </dgm:pt>
    <dgm:pt modelId="{C10FD967-B6CD-4F9A-998E-C01B26167564}" type="pres">
      <dgm:prSet presAssocID="{F78A2E68-8806-48E8-8924-C18C14EEB86F}" presName="horzTwo" presStyleCnt="0"/>
      <dgm:spPr/>
    </dgm:pt>
    <dgm:pt modelId="{B65CE733-72EE-4148-A2D5-5F8F92AA6B5F}" type="pres">
      <dgm:prSet presAssocID="{56BC7E8D-AB3F-463B-8213-72F6321C27C1}" presName="sibSpaceTwo" presStyleCnt="0"/>
      <dgm:spPr/>
    </dgm:pt>
    <dgm:pt modelId="{511509F6-F44C-4672-B094-4B7E5774D71B}" type="pres">
      <dgm:prSet presAssocID="{C33E2CB2-357E-493B-92EA-66B234B34770}" presName="vertTwo" presStyleCnt="0"/>
      <dgm:spPr/>
    </dgm:pt>
    <dgm:pt modelId="{E49CA1DB-4D83-4F88-ACBA-D3F0168B8332}" type="pres">
      <dgm:prSet presAssocID="{C33E2CB2-357E-493B-92EA-66B234B34770}" presName="txTwo" presStyleLbl="node2" presStyleIdx="3" presStyleCnt="6" custScaleY="41562">
        <dgm:presLayoutVars>
          <dgm:chPref val="3"/>
        </dgm:presLayoutVars>
      </dgm:prSet>
      <dgm:spPr/>
    </dgm:pt>
    <dgm:pt modelId="{8DC822B9-4E99-44C2-9982-A67F2E14A535}" type="pres">
      <dgm:prSet presAssocID="{C33E2CB2-357E-493B-92EA-66B234B34770}" presName="horzTwo" presStyleCnt="0"/>
      <dgm:spPr/>
    </dgm:pt>
    <dgm:pt modelId="{0DEDBF83-C743-4D26-8EBA-298F73E5C6F3}" type="pres">
      <dgm:prSet presAssocID="{53EB2C66-C81D-4D70-8FBC-9194D6AF900C}" presName="sibSpaceOne" presStyleCnt="0"/>
      <dgm:spPr/>
    </dgm:pt>
    <dgm:pt modelId="{D164D96F-2618-4B2D-8876-6127003757EB}" type="pres">
      <dgm:prSet presAssocID="{64A763E6-073F-40B5-BFB4-111AC03A0A69}" presName="vertOne" presStyleCnt="0"/>
      <dgm:spPr/>
    </dgm:pt>
    <dgm:pt modelId="{D3D65E65-F44D-49EB-8C26-7961A7C5F926}" type="pres">
      <dgm:prSet presAssocID="{64A763E6-073F-40B5-BFB4-111AC03A0A69}" presName="txOne" presStyleLbl="node0" presStyleIdx="2" presStyleCnt="3" custScaleY="37979">
        <dgm:presLayoutVars>
          <dgm:chPref val="3"/>
        </dgm:presLayoutVars>
      </dgm:prSet>
      <dgm:spPr/>
    </dgm:pt>
    <dgm:pt modelId="{93CDA3CB-8A9B-44B3-B8DC-D11A89893514}" type="pres">
      <dgm:prSet presAssocID="{64A763E6-073F-40B5-BFB4-111AC03A0A69}" presName="parTransOne" presStyleCnt="0"/>
      <dgm:spPr/>
    </dgm:pt>
    <dgm:pt modelId="{E89BDA3A-DA6A-48CB-ACA5-A84A5628EA5D}" type="pres">
      <dgm:prSet presAssocID="{64A763E6-073F-40B5-BFB4-111AC03A0A69}" presName="horzOne" presStyleCnt="0"/>
      <dgm:spPr/>
    </dgm:pt>
    <dgm:pt modelId="{3CDE7E83-06CB-499E-AA3E-9FF543669677}" type="pres">
      <dgm:prSet presAssocID="{69816D1D-EA44-4E3D-8A77-714A35BD8257}" presName="vertTwo" presStyleCnt="0"/>
      <dgm:spPr/>
    </dgm:pt>
    <dgm:pt modelId="{7461518E-756B-4BE9-8DE2-EFC2228A6619}" type="pres">
      <dgm:prSet presAssocID="{69816D1D-EA44-4E3D-8A77-714A35BD8257}" presName="txTwo" presStyleLbl="node2" presStyleIdx="4" presStyleCnt="6" custScaleY="41562">
        <dgm:presLayoutVars>
          <dgm:chPref val="3"/>
        </dgm:presLayoutVars>
      </dgm:prSet>
      <dgm:spPr/>
    </dgm:pt>
    <dgm:pt modelId="{ACDC4BDB-9E67-44DB-AF45-CE9622E85462}" type="pres">
      <dgm:prSet presAssocID="{69816D1D-EA44-4E3D-8A77-714A35BD8257}" presName="horzTwo" presStyleCnt="0"/>
      <dgm:spPr/>
    </dgm:pt>
    <dgm:pt modelId="{A86F901A-8F5F-45B8-9528-29BF629DD0CE}" type="pres">
      <dgm:prSet presAssocID="{0B3481F3-E1CA-4DC2-ABF9-2B45C8340F9A}" presName="sibSpaceTwo" presStyleCnt="0"/>
      <dgm:spPr/>
    </dgm:pt>
    <dgm:pt modelId="{5373A2BE-43FA-425B-9A4B-8C1F87D90FE0}" type="pres">
      <dgm:prSet presAssocID="{028B40EF-0E3E-4F16-B462-34CC00E5E52D}" presName="vertTwo" presStyleCnt="0"/>
      <dgm:spPr/>
    </dgm:pt>
    <dgm:pt modelId="{9838C77D-49A2-4840-9FBD-9C9E1CD5B49D}" type="pres">
      <dgm:prSet presAssocID="{028B40EF-0E3E-4F16-B462-34CC00E5E52D}" presName="txTwo" presStyleLbl="node2" presStyleIdx="5" presStyleCnt="6" custScaleY="41562">
        <dgm:presLayoutVars>
          <dgm:chPref val="3"/>
        </dgm:presLayoutVars>
      </dgm:prSet>
      <dgm:spPr/>
    </dgm:pt>
    <dgm:pt modelId="{7C345426-6FEC-4F77-A926-0F949C49594F}" type="pres">
      <dgm:prSet presAssocID="{028B40EF-0E3E-4F16-B462-34CC00E5E52D}" presName="horzTwo" presStyleCnt="0"/>
      <dgm:spPr/>
    </dgm:pt>
  </dgm:ptLst>
  <dgm:cxnLst>
    <dgm:cxn modelId="{63CDF007-9FD7-491D-914B-EFED78F014EE}" srcId="{B9D92A96-4D9E-4BC9-912B-722F23B914C5}" destId="{C33E2CB2-357E-493B-92EA-66B234B34770}" srcOrd="1" destOrd="0" parTransId="{D832B0C5-4DE4-46C8-9405-A663E9ACB0F0}" sibTransId="{FDA46FD5-5A95-498E-B2C6-657BD004A573}"/>
    <dgm:cxn modelId="{5D7F9B08-C8FD-4B1D-991F-435610640B66}" srcId="{ECFA3CC3-5AE2-4531-8912-9DDA235839E1}" destId="{1540E288-9757-4469-BE8D-C8409AD2A403}" srcOrd="0" destOrd="0" parTransId="{BAD3F5AD-A56D-4A59-BBE3-83CACED4CCBC}" sibTransId="{B5ECD383-A5A5-4FF4-A5CC-39C9D34AA4EC}"/>
    <dgm:cxn modelId="{7EA13D0F-EE0C-47D8-8AEF-F3B7D9A93C1A}" type="presOf" srcId="{7F64E4C3-DE97-4CDE-BA98-9D6368554A2D}" destId="{52DD6AF4-C18D-4AE4-910E-34DBC9ED517A}" srcOrd="0" destOrd="0" presId="urn:microsoft.com/office/officeart/2005/8/layout/hierarchy4"/>
    <dgm:cxn modelId="{73A86830-D3AC-42F2-AE46-2AA6BA291C6D}" type="presOf" srcId="{7C10E2D5-8305-468B-B975-65F8E3492494}" destId="{35801459-6C68-4D23-8E3C-6D10059EFE75}" srcOrd="0" destOrd="0" presId="urn:microsoft.com/office/officeart/2005/8/layout/hierarchy4"/>
    <dgm:cxn modelId="{7EFEFD34-821E-4847-A05B-DA5371DD9D98}" type="presOf" srcId="{028B40EF-0E3E-4F16-B462-34CC00E5E52D}" destId="{9838C77D-49A2-4840-9FBD-9C9E1CD5B49D}" srcOrd="0" destOrd="0" presId="urn:microsoft.com/office/officeart/2005/8/layout/hierarchy4"/>
    <dgm:cxn modelId="{DFAED335-2FB2-468E-8CEB-DD9A69DAE29A}" srcId="{7F64E4C3-DE97-4CDE-BA98-9D6368554A2D}" destId="{B9D92A96-4D9E-4BC9-912B-722F23B914C5}" srcOrd="1" destOrd="0" parTransId="{6BE094F9-A79D-4C42-A867-80BAAA6F5D45}" sibTransId="{53EB2C66-C81D-4D70-8FBC-9194D6AF900C}"/>
    <dgm:cxn modelId="{A5A0D838-6F9B-4030-83C5-0BDE94F35E3B}" srcId="{64A763E6-073F-40B5-BFB4-111AC03A0A69}" destId="{028B40EF-0E3E-4F16-B462-34CC00E5E52D}" srcOrd="1" destOrd="0" parTransId="{C2F1CB46-EF20-4928-B03C-02ED40BF7621}" sibTransId="{37189839-D081-4799-811A-0A33FD6E8086}"/>
    <dgm:cxn modelId="{941ACB39-99B3-419A-B330-B25B229BE7D8}" type="presOf" srcId="{C33E2CB2-357E-493B-92EA-66B234B34770}" destId="{E49CA1DB-4D83-4F88-ACBA-D3F0168B8332}" srcOrd="0" destOrd="0" presId="urn:microsoft.com/office/officeart/2005/8/layout/hierarchy4"/>
    <dgm:cxn modelId="{D6F50B5A-21E9-4362-8A6B-70FEAD007A16}" srcId="{7F64E4C3-DE97-4CDE-BA98-9D6368554A2D}" destId="{64A763E6-073F-40B5-BFB4-111AC03A0A69}" srcOrd="2" destOrd="0" parTransId="{AFDA9DC8-4097-4541-9BAE-E29E05261808}" sibTransId="{823F4743-A950-4AB7-B453-2B067BE443CE}"/>
    <dgm:cxn modelId="{C544C97E-44A7-4743-AA71-6EAC6E24F6EB}" type="presOf" srcId="{69816D1D-EA44-4E3D-8A77-714A35BD8257}" destId="{7461518E-756B-4BE9-8DE2-EFC2228A6619}" srcOrd="0" destOrd="0" presId="urn:microsoft.com/office/officeart/2005/8/layout/hierarchy4"/>
    <dgm:cxn modelId="{7CBBF990-C9A1-4793-9A33-42BB4999A115}" type="presOf" srcId="{ECFA3CC3-5AE2-4531-8912-9DDA235839E1}" destId="{6F8A891F-87B6-4523-B727-96F079B7ADD8}" srcOrd="0" destOrd="0" presId="urn:microsoft.com/office/officeart/2005/8/layout/hierarchy4"/>
    <dgm:cxn modelId="{87EFF794-8A82-45E3-B0FB-665E83A76FD0}" srcId="{B9D92A96-4D9E-4BC9-912B-722F23B914C5}" destId="{F78A2E68-8806-48E8-8924-C18C14EEB86F}" srcOrd="0" destOrd="0" parTransId="{445D8590-53C7-49EE-B2D3-B516DF21B576}" sibTransId="{56BC7E8D-AB3F-463B-8213-72F6321C27C1}"/>
    <dgm:cxn modelId="{9CFD07A0-A3D7-4728-A83A-E5F5450CCFEA}" srcId="{64A763E6-073F-40B5-BFB4-111AC03A0A69}" destId="{69816D1D-EA44-4E3D-8A77-714A35BD8257}" srcOrd="0" destOrd="0" parTransId="{09472942-9A07-4ABC-845D-7E274EC85650}" sibTransId="{0B3481F3-E1CA-4DC2-ABF9-2B45C8340F9A}"/>
    <dgm:cxn modelId="{8856CEB4-430E-4863-A210-7DA7F171A23B}" srcId="{ECFA3CC3-5AE2-4531-8912-9DDA235839E1}" destId="{7C10E2D5-8305-468B-B975-65F8E3492494}" srcOrd="1" destOrd="0" parTransId="{3635538B-03E1-4A83-899C-1FB2D1B6A91A}" sibTransId="{3FBFCC95-026A-4539-BB63-FAF534283413}"/>
    <dgm:cxn modelId="{022380B6-D57E-40EC-BBAB-D44F986335C1}" type="presOf" srcId="{64A763E6-073F-40B5-BFB4-111AC03A0A69}" destId="{D3D65E65-F44D-49EB-8C26-7961A7C5F926}" srcOrd="0" destOrd="0" presId="urn:microsoft.com/office/officeart/2005/8/layout/hierarchy4"/>
    <dgm:cxn modelId="{7A5C45B9-4212-4F3E-A210-4737E092C1B8}" type="presOf" srcId="{B9D92A96-4D9E-4BC9-912B-722F23B914C5}" destId="{A7306F6D-FD93-4610-97AD-0CD9767F60DB}" srcOrd="0" destOrd="0" presId="urn:microsoft.com/office/officeart/2005/8/layout/hierarchy4"/>
    <dgm:cxn modelId="{22463AC6-7AF0-45A6-A368-49D80DFB6806}" type="presOf" srcId="{F78A2E68-8806-48E8-8924-C18C14EEB86F}" destId="{A1369E2E-6302-4F94-8660-27E472CED18D}" srcOrd="0" destOrd="0" presId="urn:microsoft.com/office/officeart/2005/8/layout/hierarchy4"/>
    <dgm:cxn modelId="{AD6281E0-601A-4A14-AA2A-2EA603959457}" type="presOf" srcId="{1540E288-9757-4469-BE8D-C8409AD2A403}" destId="{47F9D8B3-BC58-48AF-B021-B691F2AD0F1D}" srcOrd="0" destOrd="0" presId="urn:microsoft.com/office/officeart/2005/8/layout/hierarchy4"/>
    <dgm:cxn modelId="{80D2B4EB-0BA9-4227-9FAC-4D850C98566A}" srcId="{7F64E4C3-DE97-4CDE-BA98-9D6368554A2D}" destId="{ECFA3CC3-5AE2-4531-8912-9DDA235839E1}" srcOrd="0" destOrd="0" parTransId="{1BFF4DC2-5F3B-4BE0-B3A6-CA4FFD9E17BE}" sibTransId="{260769D0-1309-4267-B75C-8AFD3A1870BD}"/>
    <dgm:cxn modelId="{2A4F8828-05B6-4E90-80AD-E76C6A4D8C80}" type="presParOf" srcId="{52DD6AF4-C18D-4AE4-910E-34DBC9ED517A}" destId="{7B41D913-CFD9-400C-8AFE-2CC1204973B2}" srcOrd="0" destOrd="0" presId="urn:microsoft.com/office/officeart/2005/8/layout/hierarchy4"/>
    <dgm:cxn modelId="{CF841B10-554C-445C-BE07-3DAB60C8BADB}" type="presParOf" srcId="{7B41D913-CFD9-400C-8AFE-2CC1204973B2}" destId="{6F8A891F-87B6-4523-B727-96F079B7ADD8}" srcOrd="0" destOrd="0" presId="urn:microsoft.com/office/officeart/2005/8/layout/hierarchy4"/>
    <dgm:cxn modelId="{9EA32044-4FA1-4785-B709-9C06A132A6B2}" type="presParOf" srcId="{7B41D913-CFD9-400C-8AFE-2CC1204973B2}" destId="{665A90F9-97B7-4630-B5CE-02A4189DAF47}" srcOrd="1" destOrd="0" presId="urn:microsoft.com/office/officeart/2005/8/layout/hierarchy4"/>
    <dgm:cxn modelId="{6C96B25B-5C63-40F5-A120-80C5B6A11BCF}" type="presParOf" srcId="{7B41D913-CFD9-400C-8AFE-2CC1204973B2}" destId="{5DB310CD-4A7D-49A0-82FE-CB616CEED311}" srcOrd="2" destOrd="0" presId="urn:microsoft.com/office/officeart/2005/8/layout/hierarchy4"/>
    <dgm:cxn modelId="{55902B2C-472A-493D-A3AF-BF577A2420A3}" type="presParOf" srcId="{5DB310CD-4A7D-49A0-82FE-CB616CEED311}" destId="{11BA8C5C-E962-4C3D-82BD-AB752C7EC1D5}" srcOrd="0" destOrd="0" presId="urn:microsoft.com/office/officeart/2005/8/layout/hierarchy4"/>
    <dgm:cxn modelId="{D7003B86-D873-4175-92A3-7A501BF224B2}" type="presParOf" srcId="{11BA8C5C-E962-4C3D-82BD-AB752C7EC1D5}" destId="{47F9D8B3-BC58-48AF-B021-B691F2AD0F1D}" srcOrd="0" destOrd="0" presId="urn:microsoft.com/office/officeart/2005/8/layout/hierarchy4"/>
    <dgm:cxn modelId="{89980317-3267-4098-98D1-90C2E798BCC0}" type="presParOf" srcId="{11BA8C5C-E962-4C3D-82BD-AB752C7EC1D5}" destId="{DB3D2022-B82C-48A5-93A9-4CAC92331052}" srcOrd="1" destOrd="0" presId="urn:microsoft.com/office/officeart/2005/8/layout/hierarchy4"/>
    <dgm:cxn modelId="{16CC7C16-BACB-45CF-8355-5E06901FF2EC}" type="presParOf" srcId="{5DB310CD-4A7D-49A0-82FE-CB616CEED311}" destId="{349E9364-2958-407F-A007-762F424C1696}" srcOrd="1" destOrd="0" presId="urn:microsoft.com/office/officeart/2005/8/layout/hierarchy4"/>
    <dgm:cxn modelId="{A5D6FBF9-998B-4803-BA42-4997E7A246C5}" type="presParOf" srcId="{5DB310CD-4A7D-49A0-82FE-CB616CEED311}" destId="{0C59F3DA-9C37-4EDC-AE3A-0B509A566012}" srcOrd="2" destOrd="0" presId="urn:microsoft.com/office/officeart/2005/8/layout/hierarchy4"/>
    <dgm:cxn modelId="{7024C938-0842-46C7-95C0-8304501CD55A}" type="presParOf" srcId="{0C59F3DA-9C37-4EDC-AE3A-0B509A566012}" destId="{35801459-6C68-4D23-8E3C-6D10059EFE75}" srcOrd="0" destOrd="0" presId="urn:microsoft.com/office/officeart/2005/8/layout/hierarchy4"/>
    <dgm:cxn modelId="{29E742AC-C312-4DCA-AECE-9AECCD4CA029}" type="presParOf" srcId="{0C59F3DA-9C37-4EDC-AE3A-0B509A566012}" destId="{789673E7-7BE1-48FC-8AF7-039E88311EDE}" srcOrd="1" destOrd="0" presId="urn:microsoft.com/office/officeart/2005/8/layout/hierarchy4"/>
    <dgm:cxn modelId="{0667B607-1A95-4A0D-9ECB-31C00979013C}" type="presParOf" srcId="{52DD6AF4-C18D-4AE4-910E-34DBC9ED517A}" destId="{2636AE3C-2D7D-42EB-834E-6DAE01CDB0F5}" srcOrd="1" destOrd="0" presId="urn:microsoft.com/office/officeart/2005/8/layout/hierarchy4"/>
    <dgm:cxn modelId="{C84F1268-36E0-4866-9989-51C74FEE2183}" type="presParOf" srcId="{52DD6AF4-C18D-4AE4-910E-34DBC9ED517A}" destId="{C51B6512-C946-41E3-A35D-D6B8D1737E3A}" srcOrd="2" destOrd="0" presId="urn:microsoft.com/office/officeart/2005/8/layout/hierarchy4"/>
    <dgm:cxn modelId="{5F417D07-A4FC-448F-A9FF-F05FFC8C85C3}" type="presParOf" srcId="{C51B6512-C946-41E3-A35D-D6B8D1737E3A}" destId="{A7306F6D-FD93-4610-97AD-0CD9767F60DB}" srcOrd="0" destOrd="0" presId="urn:microsoft.com/office/officeart/2005/8/layout/hierarchy4"/>
    <dgm:cxn modelId="{26A7A669-7AF4-4DE9-9321-0FC1F2C90148}" type="presParOf" srcId="{C51B6512-C946-41E3-A35D-D6B8D1737E3A}" destId="{4F6F6C41-2A56-4FB8-BD85-20C7BE479FE2}" srcOrd="1" destOrd="0" presId="urn:microsoft.com/office/officeart/2005/8/layout/hierarchy4"/>
    <dgm:cxn modelId="{2F4F769E-2062-479C-A5A7-7E0FEB4DFD3B}" type="presParOf" srcId="{C51B6512-C946-41E3-A35D-D6B8D1737E3A}" destId="{84898EB9-AD40-4E4E-A54E-126014D0CCA6}" srcOrd="2" destOrd="0" presId="urn:microsoft.com/office/officeart/2005/8/layout/hierarchy4"/>
    <dgm:cxn modelId="{0A753DBA-39DF-4270-86D6-0B3F2AC5C147}" type="presParOf" srcId="{84898EB9-AD40-4E4E-A54E-126014D0CCA6}" destId="{AFC97E2B-E0AD-41CE-8182-2A04F50AED5E}" srcOrd="0" destOrd="0" presId="urn:microsoft.com/office/officeart/2005/8/layout/hierarchy4"/>
    <dgm:cxn modelId="{2F6B5C83-752E-46E2-9679-B429DF6FD4C5}" type="presParOf" srcId="{AFC97E2B-E0AD-41CE-8182-2A04F50AED5E}" destId="{A1369E2E-6302-4F94-8660-27E472CED18D}" srcOrd="0" destOrd="0" presId="urn:microsoft.com/office/officeart/2005/8/layout/hierarchy4"/>
    <dgm:cxn modelId="{CA4CBF67-559B-4FEA-9512-FAD79266C70C}" type="presParOf" srcId="{AFC97E2B-E0AD-41CE-8182-2A04F50AED5E}" destId="{C10FD967-B6CD-4F9A-998E-C01B26167564}" srcOrd="1" destOrd="0" presId="urn:microsoft.com/office/officeart/2005/8/layout/hierarchy4"/>
    <dgm:cxn modelId="{9C5B87F2-065E-4E35-876A-35DF890DB1FF}" type="presParOf" srcId="{84898EB9-AD40-4E4E-A54E-126014D0CCA6}" destId="{B65CE733-72EE-4148-A2D5-5F8F92AA6B5F}" srcOrd="1" destOrd="0" presId="urn:microsoft.com/office/officeart/2005/8/layout/hierarchy4"/>
    <dgm:cxn modelId="{2F04B21F-AAEF-4216-9097-5A0649B0BBCF}" type="presParOf" srcId="{84898EB9-AD40-4E4E-A54E-126014D0CCA6}" destId="{511509F6-F44C-4672-B094-4B7E5774D71B}" srcOrd="2" destOrd="0" presId="urn:microsoft.com/office/officeart/2005/8/layout/hierarchy4"/>
    <dgm:cxn modelId="{376B54E1-B651-47B3-B201-086A684F8163}" type="presParOf" srcId="{511509F6-F44C-4672-B094-4B7E5774D71B}" destId="{E49CA1DB-4D83-4F88-ACBA-D3F0168B8332}" srcOrd="0" destOrd="0" presId="urn:microsoft.com/office/officeart/2005/8/layout/hierarchy4"/>
    <dgm:cxn modelId="{604D60F3-761C-4C20-9A62-9D84D723A12A}" type="presParOf" srcId="{511509F6-F44C-4672-B094-4B7E5774D71B}" destId="{8DC822B9-4E99-44C2-9982-A67F2E14A535}" srcOrd="1" destOrd="0" presId="urn:microsoft.com/office/officeart/2005/8/layout/hierarchy4"/>
    <dgm:cxn modelId="{B704ADA2-F267-4D33-BB2F-A3BFE39A6E3D}" type="presParOf" srcId="{52DD6AF4-C18D-4AE4-910E-34DBC9ED517A}" destId="{0DEDBF83-C743-4D26-8EBA-298F73E5C6F3}" srcOrd="3" destOrd="0" presId="urn:microsoft.com/office/officeart/2005/8/layout/hierarchy4"/>
    <dgm:cxn modelId="{E8A8414C-0217-4E59-B2D9-7CE408710C0C}" type="presParOf" srcId="{52DD6AF4-C18D-4AE4-910E-34DBC9ED517A}" destId="{D164D96F-2618-4B2D-8876-6127003757EB}" srcOrd="4" destOrd="0" presId="urn:microsoft.com/office/officeart/2005/8/layout/hierarchy4"/>
    <dgm:cxn modelId="{29D3AAD2-D8EA-47C0-9E0B-C857FD6A6025}" type="presParOf" srcId="{D164D96F-2618-4B2D-8876-6127003757EB}" destId="{D3D65E65-F44D-49EB-8C26-7961A7C5F926}" srcOrd="0" destOrd="0" presId="urn:microsoft.com/office/officeart/2005/8/layout/hierarchy4"/>
    <dgm:cxn modelId="{0A74A036-4C9A-45AF-9257-0F84BB94D3CB}" type="presParOf" srcId="{D164D96F-2618-4B2D-8876-6127003757EB}" destId="{93CDA3CB-8A9B-44B3-B8DC-D11A89893514}" srcOrd="1" destOrd="0" presId="urn:microsoft.com/office/officeart/2005/8/layout/hierarchy4"/>
    <dgm:cxn modelId="{D9D7145C-2CD6-4403-9758-306B395996D5}" type="presParOf" srcId="{D164D96F-2618-4B2D-8876-6127003757EB}" destId="{E89BDA3A-DA6A-48CB-ACA5-A84A5628EA5D}" srcOrd="2" destOrd="0" presId="urn:microsoft.com/office/officeart/2005/8/layout/hierarchy4"/>
    <dgm:cxn modelId="{7EE3DBCC-9108-4A89-BDEB-65BDEF50BBA5}" type="presParOf" srcId="{E89BDA3A-DA6A-48CB-ACA5-A84A5628EA5D}" destId="{3CDE7E83-06CB-499E-AA3E-9FF543669677}" srcOrd="0" destOrd="0" presId="urn:microsoft.com/office/officeart/2005/8/layout/hierarchy4"/>
    <dgm:cxn modelId="{05B8F3E3-D41F-446B-8901-A22EA0DE5011}" type="presParOf" srcId="{3CDE7E83-06CB-499E-AA3E-9FF543669677}" destId="{7461518E-756B-4BE9-8DE2-EFC2228A6619}" srcOrd="0" destOrd="0" presId="urn:microsoft.com/office/officeart/2005/8/layout/hierarchy4"/>
    <dgm:cxn modelId="{DB3AEC8F-56DA-4FE2-8343-E4809541FD87}" type="presParOf" srcId="{3CDE7E83-06CB-499E-AA3E-9FF543669677}" destId="{ACDC4BDB-9E67-44DB-AF45-CE9622E85462}" srcOrd="1" destOrd="0" presId="urn:microsoft.com/office/officeart/2005/8/layout/hierarchy4"/>
    <dgm:cxn modelId="{65511515-103A-4FC6-A3A5-6A05C8B1DE2D}" type="presParOf" srcId="{E89BDA3A-DA6A-48CB-ACA5-A84A5628EA5D}" destId="{A86F901A-8F5F-45B8-9528-29BF629DD0CE}" srcOrd="1" destOrd="0" presId="urn:microsoft.com/office/officeart/2005/8/layout/hierarchy4"/>
    <dgm:cxn modelId="{20440E72-6E45-4582-A9C9-C643544F5905}" type="presParOf" srcId="{E89BDA3A-DA6A-48CB-ACA5-A84A5628EA5D}" destId="{5373A2BE-43FA-425B-9A4B-8C1F87D90FE0}" srcOrd="2" destOrd="0" presId="urn:microsoft.com/office/officeart/2005/8/layout/hierarchy4"/>
    <dgm:cxn modelId="{98565AB0-D3E8-4F77-9D3B-3D5BF3B7F872}" type="presParOf" srcId="{5373A2BE-43FA-425B-9A4B-8C1F87D90FE0}" destId="{9838C77D-49A2-4840-9FBD-9C9E1CD5B49D}" srcOrd="0" destOrd="0" presId="urn:microsoft.com/office/officeart/2005/8/layout/hierarchy4"/>
    <dgm:cxn modelId="{C9BD1C0E-5456-4558-B048-2F6CDC3E4755}" type="presParOf" srcId="{5373A2BE-43FA-425B-9A4B-8C1F87D90FE0}" destId="{7C345426-6FEC-4F77-A926-0F949C4959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623FA-9764-4E45-B13F-8ECC393F3248}">
      <dsp:nvSpPr>
        <dsp:cNvPr id="0" name=""/>
        <dsp:cNvSpPr/>
      </dsp:nvSpPr>
      <dsp:spPr>
        <a:xfrm>
          <a:off x="1274" y="1364"/>
          <a:ext cx="7884150" cy="1357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solidFill>
                <a:schemeClr val="tx1"/>
              </a:solidFill>
            </a:rPr>
            <a:t>Clasificación de los trastornos del lenguaje en el niño </a:t>
          </a:r>
        </a:p>
      </dsp:txBody>
      <dsp:txXfrm>
        <a:off x="41039" y="41129"/>
        <a:ext cx="7804620" cy="1278138"/>
      </dsp:txXfrm>
    </dsp:sp>
    <dsp:sp modelId="{858A6039-897A-41B3-806C-177687972F76}">
      <dsp:nvSpPr>
        <dsp:cNvPr id="0" name=""/>
        <dsp:cNvSpPr/>
      </dsp:nvSpPr>
      <dsp:spPr>
        <a:xfrm>
          <a:off x="8970" y="1496834"/>
          <a:ext cx="1850601" cy="13576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</a:rPr>
            <a:t>Alteración de órganos </a:t>
          </a:r>
          <a:r>
            <a:rPr lang="es-CL" sz="2000" kern="1200" dirty="0" err="1">
              <a:solidFill>
                <a:schemeClr val="tx1"/>
              </a:solidFill>
            </a:rPr>
            <a:t>fonoarticulato-rios</a:t>
          </a:r>
          <a:endParaRPr lang="es-CL" sz="2000" kern="1200" dirty="0">
            <a:solidFill>
              <a:schemeClr val="tx1"/>
            </a:solidFill>
          </a:endParaRPr>
        </a:p>
      </dsp:txBody>
      <dsp:txXfrm>
        <a:off x="48735" y="1536599"/>
        <a:ext cx="1771071" cy="1278138"/>
      </dsp:txXfrm>
    </dsp:sp>
    <dsp:sp modelId="{C605B8A8-F851-49D3-8E15-1BFB9E2E1DE0}">
      <dsp:nvSpPr>
        <dsp:cNvPr id="0" name=""/>
        <dsp:cNvSpPr/>
      </dsp:nvSpPr>
      <dsp:spPr>
        <a:xfrm>
          <a:off x="8970" y="2992304"/>
          <a:ext cx="1850601" cy="135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</a:rPr>
            <a:t>Hipoacusias, trastornos motores (disartrias), deformidades orales (</a:t>
          </a:r>
          <a:r>
            <a:rPr lang="es-CL" sz="1400" kern="1200" dirty="0" err="1">
              <a:solidFill>
                <a:schemeClr val="tx1"/>
              </a:solidFill>
            </a:rPr>
            <a:t>disglosias</a:t>
          </a:r>
          <a:r>
            <a:rPr lang="es-CL" sz="1400" kern="1200" dirty="0">
              <a:solidFill>
                <a:schemeClr val="tx1"/>
              </a:solidFill>
            </a:rPr>
            <a:t>)</a:t>
          </a:r>
        </a:p>
      </dsp:txBody>
      <dsp:txXfrm>
        <a:off x="48735" y="3032069"/>
        <a:ext cx="1771071" cy="1278138"/>
      </dsp:txXfrm>
    </dsp:sp>
    <dsp:sp modelId="{B64D1B4A-3ED7-4C72-9217-D3B953F807C0}">
      <dsp:nvSpPr>
        <dsp:cNvPr id="0" name=""/>
        <dsp:cNvSpPr/>
      </dsp:nvSpPr>
      <dsp:spPr>
        <a:xfrm>
          <a:off x="2015022" y="1496834"/>
          <a:ext cx="1928327" cy="13576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</a:rPr>
            <a:t>Trastornos psicolingüísticos</a:t>
          </a:r>
        </a:p>
      </dsp:txBody>
      <dsp:txXfrm>
        <a:off x="2054787" y="1536599"/>
        <a:ext cx="1848797" cy="1278138"/>
      </dsp:txXfrm>
    </dsp:sp>
    <dsp:sp modelId="{DC4CE91E-7D0E-40E3-9B5F-79997F53C59B}">
      <dsp:nvSpPr>
        <dsp:cNvPr id="0" name=""/>
        <dsp:cNvSpPr/>
      </dsp:nvSpPr>
      <dsp:spPr>
        <a:xfrm>
          <a:off x="2053885" y="2992304"/>
          <a:ext cx="1850601" cy="135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</a:rPr>
            <a:t>Trastornos del espectro autista, discapacidad intelectual, mutismo selectivo</a:t>
          </a:r>
        </a:p>
      </dsp:txBody>
      <dsp:txXfrm>
        <a:off x="2093650" y="3032069"/>
        <a:ext cx="1771071" cy="1278138"/>
      </dsp:txXfrm>
    </dsp:sp>
    <dsp:sp modelId="{958EC2EC-5AD4-4B4E-93CC-171F03771B60}">
      <dsp:nvSpPr>
        <dsp:cNvPr id="0" name=""/>
        <dsp:cNvSpPr/>
      </dsp:nvSpPr>
      <dsp:spPr>
        <a:xfrm>
          <a:off x="4098800" y="1496834"/>
          <a:ext cx="3778929" cy="13576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/>
              </a:solidFill>
            </a:rPr>
            <a:t>Patologías propias del habla y del lenguaje</a:t>
          </a:r>
        </a:p>
      </dsp:txBody>
      <dsp:txXfrm>
        <a:off x="4138565" y="1536599"/>
        <a:ext cx="3699399" cy="1278138"/>
      </dsp:txXfrm>
    </dsp:sp>
    <dsp:sp modelId="{2E29582D-F049-4C71-BE82-51E767FC5B58}">
      <dsp:nvSpPr>
        <dsp:cNvPr id="0" name=""/>
        <dsp:cNvSpPr/>
      </dsp:nvSpPr>
      <dsp:spPr>
        <a:xfrm>
          <a:off x="4098800" y="2992304"/>
          <a:ext cx="1850601" cy="135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</a:rPr>
            <a:t>Trastornos del habla: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</a:rPr>
            <a:t>Dislalia, tartamudez, </a:t>
          </a:r>
          <a:r>
            <a:rPr lang="es-CL" sz="1400" kern="1200" dirty="0" err="1">
              <a:solidFill>
                <a:schemeClr val="tx1"/>
              </a:solidFill>
            </a:rPr>
            <a:t>farfulleo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4138565" y="3032069"/>
        <a:ext cx="1771071" cy="1278138"/>
      </dsp:txXfrm>
    </dsp:sp>
    <dsp:sp modelId="{5D464F27-CC24-4EBF-903D-55C2CF64D5EA}">
      <dsp:nvSpPr>
        <dsp:cNvPr id="0" name=""/>
        <dsp:cNvSpPr/>
      </dsp:nvSpPr>
      <dsp:spPr>
        <a:xfrm>
          <a:off x="6027127" y="2992304"/>
          <a:ext cx="1850601" cy="135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</a:rPr>
            <a:t>Trastornos del lenguaje: Disfasia (TEL), afasias</a:t>
          </a:r>
        </a:p>
      </dsp:txBody>
      <dsp:txXfrm>
        <a:off x="6066892" y="3032069"/>
        <a:ext cx="1771071" cy="1278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891F-87B6-4523-B727-96F079B7ADD8}">
      <dsp:nvSpPr>
        <dsp:cNvPr id="0" name=""/>
        <dsp:cNvSpPr/>
      </dsp:nvSpPr>
      <dsp:spPr>
        <a:xfrm>
          <a:off x="4893" y="198145"/>
          <a:ext cx="2610502" cy="159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>
              <a:solidFill>
                <a:schemeClr val="tx1"/>
              </a:solidFill>
            </a:rPr>
            <a:t>Trastornos expresivos con comprensión normal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51596" y="244848"/>
        <a:ext cx="2517096" cy="1501147"/>
      </dsp:txXfrm>
    </dsp:sp>
    <dsp:sp modelId="{47F9D8B3-BC58-48AF-B021-B691F2AD0F1D}">
      <dsp:nvSpPr>
        <dsp:cNvPr id="0" name=""/>
        <dsp:cNvSpPr/>
      </dsp:nvSpPr>
      <dsp:spPr>
        <a:xfrm>
          <a:off x="4893" y="2255381"/>
          <a:ext cx="1252640" cy="1744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/>
              </a:solidFill>
            </a:rPr>
            <a:t>Síndrome de déficit de programación fonológica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41582" y="2292070"/>
        <a:ext cx="1179262" cy="1671607"/>
      </dsp:txXfrm>
    </dsp:sp>
    <dsp:sp modelId="{35801459-6C68-4D23-8E3C-6D10059EFE75}">
      <dsp:nvSpPr>
        <dsp:cNvPr id="0" name=""/>
        <dsp:cNvSpPr/>
      </dsp:nvSpPr>
      <dsp:spPr>
        <a:xfrm>
          <a:off x="1362755" y="2255381"/>
          <a:ext cx="1252640" cy="1744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/>
              </a:solidFill>
            </a:rPr>
            <a:t>Dispraxia verbal</a:t>
          </a:r>
          <a:endParaRPr lang="es-CL" sz="1000" kern="1200" dirty="0">
            <a:solidFill>
              <a:schemeClr val="tx1"/>
            </a:solidFill>
          </a:endParaRPr>
        </a:p>
      </dsp:txBody>
      <dsp:txXfrm>
        <a:off x="1399444" y="2292070"/>
        <a:ext cx="1179262" cy="1671607"/>
      </dsp:txXfrm>
    </dsp:sp>
    <dsp:sp modelId="{A7306F6D-FD93-4610-97AD-0CD9767F60DB}">
      <dsp:nvSpPr>
        <dsp:cNvPr id="0" name=""/>
        <dsp:cNvSpPr/>
      </dsp:nvSpPr>
      <dsp:spPr>
        <a:xfrm>
          <a:off x="2825840" y="198145"/>
          <a:ext cx="2610502" cy="159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Trastornos que afectan la comprensión y expresión</a:t>
          </a:r>
        </a:p>
      </dsp:txBody>
      <dsp:txXfrm>
        <a:off x="2872543" y="244848"/>
        <a:ext cx="2517096" cy="1501147"/>
      </dsp:txXfrm>
    </dsp:sp>
    <dsp:sp modelId="{A1369E2E-6302-4F94-8660-27E472CED18D}">
      <dsp:nvSpPr>
        <dsp:cNvPr id="0" name=""/>
        <dsp:cNvSpPr/>
      </dsp:nvSpPr>
      <dsp:spPr>
        <a:xfrm>
          <a:off x="2825840" y="2255381"/>
          <a:ext cx="1252640" cy="1744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/>
              </a:solidFill>
            </a:rPr>
            <a:t>Agnosia verbal auditiva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2862529" y="2292070"/>
        <a:ext cx="1179262" cy="1671607"/>
      </dsp:txXfrm>
    </dsp:sp>
    <dsp:sp modelId="{E49CA1DB-4D83-4F88-ACBA-D3F0168B8332}">
      <dsp:nvSpPr>
        <dsp:cNvPr id="0" name=""/>
        <dsp:cNvSpPr/>
      </dsp:nvSpPr>
      <dsp:spPr>
        <a:xfrm>
          <a:off x="4183702" y="2255381"/>
          <a:ext cx="1252640" cy="1744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/>
              </a:solidFill>
            </a:rPr>
            <a:t>Trastorno fonológico sintáctico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4220391" y="2292070"/>
        <a:ext cx="1179262" cy="1671607"/>
      </dsp:txXfrm>
    </dsp:sp>
    <dsp:sp modelId="{D3D65E65-F44D-49EB-8C26-7961A7C5F926}">
      <dsp:nvSpPr>
        <dsp:cNvPr id="0" name=""/>
        <dsp:cNvSpPr/>
      </dsp:nvSpPr>
      <dsp:spPr>
        <a:xfrm>
          <a:off x="5646786" y="198145"/>
          <a:ext cx="2610502" cy="1594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1"/>
              </a:solidFill>
            </a:rPr>
            <a:t>Trastornos del procesamiento central</a:t>
          </a:r>
        </a:p>
      </dsp:txBody>
      <dsp:txXfrm>
        <a:off x="5693489" y="244848"/>
        <a:ext cx="2517096" cy="1501147"/>
      </dsp:txXfrm>
    </dsp:sp>
    <dsp:sp modelId="{7461518E-756B-4BE9-8DE2-EFC2228A6619}">
      <dsp:nvSpPr>
        <dsp:cNvPr id="0" name=""/>
        <dsp:cNvSpPr/>
      </dsp:nvSpPr>
      <dsp:spPr>
        <a:xfrm>
          <a:off x="5646786" y="2255381"/>
          <a:ext cx="1252640" cy="1744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/>
              </a:solidFill>
            </a:rPr>
            <a:t>Síndrome semántico pragmático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5683475" y="2292070"/>
        <a:ext cx="1179262" cy="1671607"/>
      </dsp:txXfrm>
    </dsp:sp>
    <dsp:sp modelId="{9838C77D-49A2-4840-9FBD-9C9E1CD5B49D}">
      <dsp:nvSpPr>
        <dsp:cNvPr id="0" name=""/>
        <dsp:cNvSpPr/>
      </dsp:nvSpPr>
      <dsp:spPr>
        <a:xfrm>
          <a:off x="7004648" y="2255381"/>
          <a:ext cx="1252640" cy="17449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solidFill>
                <a:schemeClr val="tx1"/>
              </a:solidFill>
            </a:rPr>
            <a:t>Síndrome lexical sintáctico</a:t>
          </a:r>
          <a:endParaRPr lang="es-CL" sz="1400" kern="1200" dirty="0">
            <a:solidFill>
              <a:schemeClr val="tx1"/>
            </a:solidFill>
          </a:endParaRPr>
        </a:p>
      </dsp:txBody>
      <dsp:txXfrm>
        <a:off x="7041337" y="2292070"/>
        <a:ext cx="1179262" cy="167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0AB4-C7B6-46D7-9C88-43F247C561EB}" type="datetimeFigureOut">
              <a:rPr lang="es-CL" smtClean="0"/>
              <a:t>27-04-2022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4B6C-0BA8-449F-A045-2429B181D9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53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0D889-3B14-4514-84E5-55B6632B892A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98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46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51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585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70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79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094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7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12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841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648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41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8627-6A92-425B-82AA-300EE1B1DE78}" type="datetimeFigureOut">
              <a:rPr lang="es-CL" smtClean="0"/>
              <a:pPr/>
              <a:t>27-04-2022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7CD5-2CF3-47A9-8776-5940C34C2E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0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sourceforge.net/projects/numberra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cedeti.cl/recurs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uropedhrri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EL NIÑ@ Y ADOLESCENTE CON DIFICULTADES ESCOLARES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Dra. Carolina Yáñez</a:t>
            </a:r>
          </a:p>
          <a:p>
            <a:r>
              <a:rPr lang="es-CL" dirty="0" err="1"/>
              <a:t>Neuropediatra</a:t>
            </a:r>
            <a:endParaRPr lang="es-CL" dirty="0"/>
          </a:p>
          <a:p>
            <a:r>
              <a:rPr lang="es-CL" dirty="0"/>
              <a:t>Servicio Neuropsiquiatría Infantil</a:t>
            </a:r>
          </a:p>
          <a:p>
            <a:r>
              <a:rPr lang="es-CL" dirty="0"/>
              <a:t>Hospital Clínico San Borja Arriarán</a:t>
            </a:r>
          </a:p>
          <a:p>
            <a:r>
              <a:rPr lang="es-CL" dirty="0"/>
              <a:t>Universidad de Chile  </a:t>
            </a:r>
          </a:p>
        </p:txBody>
      </p:sp>
      <p:pic>
        <p:nvPicPr>
          <p:cNvPr id="8" name="7 Imagen" descr="2788-2-cuando-el-nino-tiene-problemas-de-aprendiza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97152"/>
            <a:ext cx="1524000" cy="1524000"/>
          </a:xfrm>
          <a:prstGeom prst="rect">
            <a:avLst/>
          </a:prstGeom>
        </p:spPr>
      </p:pic>
      <p:pic>
        <p:nvPicPr>
          <p:cNvPr id="9" name="8 Imagen" descr="aprende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659448" cy="1688976"/>
          </a:xfrm>
          <a:prstGeom prst="rect">
            <a:avLst/>
          </a:prstGeom>
        </p:spPr>
      </p:pic>
      <p:pic>
        <p:nvPicPr>
          <p:cNvPr id="10" name="9 Imagen" descr="4847405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16632"/>
            <a:ext cx="2407278" cy="18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Para qué servimos los </a:t>
            </a:r>
            <a:r>
              <a:rPr lang="es-ES" dirty="0" err="1"/>
              <a:t>neuropediatras</a:t>
            </a:r>
            <a:r>
              <a:rPr lang="es-ES" dirty="0"/>
              <a:t>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Diagnóstico</a:t>
            </a:r>
          </a:p>
          <a:p>
            <a:r>
              <a:rPr lang="es-ES" dirty="0"/>
              <a:t>Descartar comorbilidades, otras condiciones médicas tratables</a:t>
            </a:r>
          </a:p>
          <a:p>
            <a:r>
              <a:rPr lang="es-ES" dirty="0"/>
              <a:t>Planear manejo</a:t>
            </a:r>
          </a:p>
          <a:p>
            <a:r>
              <a:rPr lang="es-ES" dirty="0"/>
              <a:t>Indicar PIE de acuerdo a NEE, según diagnóstico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…..Pero ojo con abordar al niño como un diagnóstico médico!!!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93096"/>
            <a:ext cx="1520957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MANEJO ESCOLAR TEA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Lo primero es la acogida/ tipo de establecimiento educacional requerido.</a:t>
            </a:r>
          </a:p>
          <a:p>
            <a:r>
              <a:rPr lang="es-ES" dirty="0"/>
              <a:t>Enseñar habilidades sociales</a:t>
            </a:r>
          </a:p>
          <a:p>
            <a:r>
              <a:rPr lang="es-ES" dirty="0"/>
              <a:t>Evitar ironías, ser claro, no insinuar.</a:t>
            </a:r>
          </a:p>
          <a:p>
            <a:r>
              <a:rPr lang="es-ES" dirty="0"/>
              <a:t>Siempre anticipar, idealmente con calendarios visuales. </a:t>
            </a:r>
          </a:p>
          <a:p>
            <a:r>
              <a:rPr lang="es-ES" dirty="0"/>
              <a:t>Informar a la comunidad/ padres/ compañeros</a:t>
            </a:r>
          </a:p>
          <a:p>
            <a:r>
              <a:rPr lang="es-ES" dirty="0"/>
              <a:t>Dar labores de su agrado. </a:t>
            </a:r>
          </a:p>
          <a:p>
            <a:r>
              <a:rPr lang="es-ES" dirty="0"/>
              <a:t>Aplicaciones como </a:t>
            </a:r>
            <a:r>
              <a:rPr lang="es-ES" dirty="0" err="1"/>
              <a:t>Autismind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36" y="5013176"/>
            <a:ext cx="1453504" cy="14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9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MANEJO TEA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Recordar que no todo es negativo!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" y="1403575"/>
            <a:ext cx="39624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3378"/>
            <a:ext cx="4013448" cy="301008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56" y="4628654"/>
            <a:ext cx="1512168" cy="20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384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Trastornos del lenguaje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868795"/>
              </p:ext>
            </p:extLst>
          </p:nvPr>
        </p:nvGraphicFramePr>
        <p:xfrm>
          <a:off x="628650" y="141763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72807" y="6152475"/>
            <a:ext cx="8553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/>
              <a:t>Narbona, J. and </a:t>
            </a:r>
            <a:r>
              <a:rPr lang="es-CL" sz="1100" dirty="0" err="1"/>
              <a:t>Alzina</a:t>
            </a:r>
            <a:r>
              <a:rPr lang="es-CL" sz="1100" dirty="0"/>
              <a:t>, V. (2011). Trastornos del lenguaje en la niñez. In: J. </a:t>
            </a:r>
            <a:r>
              <a:rPr lang="es-CL" sz="1100" dirty="0" err="1"/>
              <a:t>Campistol</a:t>
            </a:r>
            <a:r>
              <a:rPr lang="es-CL" sz="1100" dirty="0"/>
              <a:t>, ed., </a:t>
            </a:r>
            <a:r>
              <a:rPr lang="es-CL" sz="1100" i="1" dirty="0"/>
              <a:t>Neurología para pediatras</a:t>
            </a:r>
            <a:r>
              <a:rPr lang="es-CL" sz="1100" dirty="0"/>
              <a:t>, 1st ed. Madrid: Editorial Mediterráneo, p.176.</a:t>
            </a: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10554173-E348-461D-AA80-9EABA4F9DE5E}"/>
              </a:ext>
            </a:extLst>
          </p:cNvPr>
          <p:cNvSpPr/>
          <p:nvPr/>
        </p:nvSpPr>
        <p:spPr>
          <a:xfrm>
            <a:off x="6821338" y="4625976"/>
            <a:ext cx="1567086" cy="96326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13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*</a:t>
            </a:r>
            <a:r>
              <a:rPr lang="es-CL" dirty="0"/>
              <a:t>TEL: clasificación de </a:t>
            </a:r>
            <a:r>
              <a:rPr lang="es-CL" dirty="0" err="1"/>
              <a:t>Rapin</a:t>
            </a:r>
            <a:r>
              <a:rPr lang="es-CL" dirty="0"/>
              <a:t> y Allen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154813"/>
              </p:ext>
            </p:extLst>
          </p:nvPr>
        </p:nvGraphicFramePr>
        <p:xfrm>
          <a:off x="424617" y="1628800"/>
          <a:ext cx="8262183" cy="419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1870" y="6306363"/>
            <a:ext cx="81018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err="1"/>
              <a:t>Rapin</a:t>
            </a:r>
            <a:r>
              <a:rPr lang="es-CL" sz="1100" dirty="0"/>
              <a:t> I. </a:t>
            </a:r>
            <a:r>
              <a:rPr lang="es-CL" sz="1100" i="1" dirty="0" err="1"/>
              <a:t>Practitioner</a:t>
            </a:r>
            <a:r>
              <a:rPr lang="es-CL" sz="1100" i="1" dirty="0"/>
              <a:t> </a:t>
            </a:r>
            <a:r>
              <a:rPr lang="es-CL" sz="1100" i="1" dirty="0" err="1"/>
              <a:t>Review</a:t>
            </a:r>
            <a:r>
              <a:rPr lang="es-CL" sz="1100" i="1" dirty="0"/>
              <a:t>: </a:t>
            </a:r>
            <a:r>
              <a:rPr lang="es-CL" sz="1100" i="1" dirty="0" err="1"/>
              <a:t>Developmental</a:t>
            </a:r>
            <a:r>
              <a:rPr lang="es-CL" sz="1100" i="1" dirty="0"/>
              <a:t> </a:t>
            </a:r>
            <a:r>
              <a:rPr lang="es-CL" sz="1100" i="1" dirty="0" err="1"/>
              <a:t>Language</a:t>
            </a:r>
            <a:r>
              <a:rPr lang="es-CL" sz="1100" i="1" dirty="0"/>
              <a:t> </a:t>
            </a:r>
            <a:r>
              <a:rPr lang="es-CL" sz="1100" i="1" dirty="0" err="1"/>
              <a:t>Disorders</a:t>
            </a:r>
            <a:r>
              <a:rPr lang="es-CL" sz="1100" i="1" dirty="0"/>
              <a:t>: A </a:t>
            </a:r>
            <a:r>
              <a:rPr lang="es-CL" sz="1100" i="1" dirty="0" err="1"/>
              <a:t>Clinical</a:t>
            </a:r>
            <a:r>
              <a:rPr lang="es-CL" sz="1100" i="1" dirty="0"/>
              <a:t> </a:t>
            </a:r>
            <a:r>
              <a:rPr lang="es-CL" sz="1100" i="1" dirty="0" err="1"/>
              <a:t>Update</a:t>
            </a:r>
            <a:r>
              <a:rPr lang="es-CL" sz="1100" dirty="0"/>
              <a:t>. J </a:t>
            </a:r>
            <a:r>
              <a:rPr lang="es-CL" sz="1100" dirty="0" err="1"/>
              <a:t>Child</a:t>
            </a:r>
            <a:r>
              <a:rPr lang="es-CL" sz="1100" dirty="0"/>
              <a:t> </a:t>
            </a:r>
            <a:r>
              <a:rPr lang="es-CL" sz="1100" dirty="0" err="1"/>
              <a:t>Psychol</a:t>
            </a:r>
            <a:r>
              <a:rPr lang="es-CL" sz="1100" dirty="0"/>
              <a:t> </a:t>
            </a:r>
            <a:r>
              <a:rPr lang="es-CL" sz="1100" dirty="0" err="1"/>
              <a:t>Psychiat</a:t>
            </a:r>
            <a:r>
              <a:rPr lang="es-CL" sz="1100" dirty="0"/>
              <a:t>. </a:t>
            </a:r>
            <a:r>
              <a:rPr lang="es-CL" sz="1100" dirty="0" err="1"/>
              <a:t>Vol</a:t>
            </a:r>
            <a:r>
              <a:rPr lang="es-CL" sz="1100" dirty="0"/>
              <a:t> 37, N°6, </a:t>
            </a:r>
            <a:r>
              <a:rPr lang="es-CL" sz="1100" dirty="0" err="1"/>
              <a:t>pp</a:t>
            </a:r>
            <a:r>
              <a:rPr lang="es-CL" sz="1100" dirty="0"/>
              <a:t> 643-655, 1996.</a:t>
            </a:r>
          </a:p>
          <a:p>
            <a:endParaRPr lang="es-CL" sz="1100" dirty="0"/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E053C1D6-BE64-462A-BB1D-63F501AE7D7F}"/>
              </a:ext>
            </a:extLst>
          </p:cNvPr>
          <p:cNvSpPr/>
          <p:nvPr/>
        </p:nvSpPr>
        <p:spPr>
          <a:xfrm>
            <a:off x="3203848" y="1988840"/>
            <a:ext cx="2664296" cy="1224136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FB928C-59B9-444F-B76B-B7A986333C98}"/>
              </a:ext>
            </a:extLst>
          </p:cNvPr>
          <p:cNvSpPr txBox="1"/>
          <p:nvPr/>
        </p:nvSpPr>
        <p:spPr>
          <a:xfrm>
            <a:off x="6053759" y="5697507"/>
            <a:ext cx="265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*DSM V: PRAGMÁTICO A </a:t>
            </a:r>
          </a:p>
          <a:p>
            <a:r>
              <a:rPr lang="es-ES" sz="1600" dirty="0"/>
              <a:t> T. COMUNICACIÓN</a:t>
            </a:r>
            <a:endParaRPr lang="es-CL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F9FFEC-180E-4223-B1D3-53520170D511}"/>
              </a:ext>
            </a:extLst>
          </p:cNvPr>
          <p:cNvSpPr/>
          <p:nvPr/>
        </p:nvSpPr>
        <p:spPr>
          <a:xfrm>
            <a:off x="5868144" y="5697506"/>
            <a:ext cx="2448272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7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TRASTORNO DEL LENGUAJE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Lóbulo temporal: </a:t>
            </a:r>
          </a:p>
          <a:p>
            <a:pPr lvl="1"/>
            <a:r>
              <a:rPr lang="es-ES" dirty="0"/>
              <a:t>Conciencia fonológica </a:t>
            </a:r>
          </a:p>
          <a:p>
            <a:pPr marL="457200" lvl="1" indent="0">
              <a:buNone/>
            </a:pPr>
            <a:r>
              <a:rPr lang="es-ES" dirty="0"/>
              <a:t>y grafológica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76" y="2276873"/>
            <a:ext cx="3922856" cy="3922856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6660232" y="3933056"/>
            <a:ext cx="122413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70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TEL/MANEJO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Siempre apoyarse con imágenes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Instrucciones o textos breves. 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Repetir palabras con claridad, entonación marcada, sin esperar repetición.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Utilizar lenguaje no verbal. </a:t>
            </a:r>
          </a:p>
          <a:p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26" y="1196752"/>
            <a:ext cx="2473678" cy="24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4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5690" y="2022604"/>
            <a:ext cx="8229600" cy="4525963"/>
          </a:xfrm>
        </p:spPr>
        <p:txBody>
          <a:bodyPr>
            <a:normAutofit/>
          </a:bodyPr>
          <a:lstStyle/>
          <a:p>
            <a:r>
              <a:rPr lang="es-ES_tradnl" dirty="0"/>
              <a:t>O Trastorno específico de la adquisición de </a:t>
            </a:r>
            <a:r>
              <a:rPr lang="es-ES_tradnl" dirty="0" err="1"/>
              <a:t>lecto</a:t>
            </a:r>
            <a:r>
              <a:rPr lang="es-ES_tradnl" dirty="0"/>
              <a:t> – escritura (DEA L-E).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CL" dirty="0"/>
              <a:t>Falencia específica y persistente para la adquisición de capacidades de lectura y escritura eficientes, a pesar de una adecuada </a:t>
            </a:r>
            <a:r>
              <a:rPr lang="es-CL" dirty="0">
                <a:solidFill>
                  <a:srgbClr val="C00000"/>
                </a:solidFill>
              </a:rPr>
              <a:t>instrucción</a:t>
            </a:r>
            <a:r>
              <a:rPr lang="es-CL" dirty="0"/>
              <a:t> convencional, </a:t>
            </a:r>
            <a:r>
              <a:rPr lang="es-CL" dirty="0">
                <a:solidFill>
                  <a:srgbClr val="002060"/>
                </a:solidFill>
              </a:rPr>
              <a:t>inteligencia </a:t>
            </a:r>
            <a:r>
              <a:rPr lang="es-CL" dirty="0"/>
              <a:t>normal y </a:t>
            </a:r>
            <a:r>
              <a:rPr lang="es-CL" dirty="0">
                <a:solidFill>
                  <a:srgbClr val="00B050"/>
                </a:solidFill>
              </a:rPr>
              <a:t>oportunidades</a:t>
            </a:r>
            <a:r>
              <a:rPr lang="es-CL" dirty="0"/>
              <a:t> socioculturales.</a:t>
            </a:r>
          </a:p>
        </p:txBody>
      </p:sp>
      <p:pic>
        <p:nvPicPr>
          <p:cNvPr id="4" name="3 Imagen" descr="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-29126"/>
            <a:ext cx="1617635" cy="1948989"/>
          </a:xfrm>
          <a:prstGeom prst="rect">
            <a:avLst/>
          </a:prstGeom>
        </p:spPr>
      </p:pic>
      <p:pic>
        <p:nvPicPr>
          <p:cNvPr id="5" name="4 Imagen" descr="dislexia-1024x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181360" cy="1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4144"/>
            <a:ext cx="6120680" cy="6612766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Para que las palabras puedan ser identificadas, entendidas, almacenadas en la memoria y recordadas, el cerebro las tiene que </a:t>
            </a:r>
            <a:r>
              <a:rPr lang="es-CL" dirty="0">
                <a:solidFill>
                  <a:srgbClr val="00B050"/>
                </a:solidFill>
              </a:rPr>
              <a:t>descomponer</a:t>
            </a:r>
            <a:r>
              <a:rPr lang="es-CL" dirty="0"/>
              <a:t> y segmentar en "</a:t>
            </a:r>
            <a:r>
              <a:rPr lang="es-CL" i="1" dirty="0"/>
              <a:t>unidades fonéticas o fonemas</a:t>
            </a:r>
            <a:r>
              <a:rPr lang="es-CL" dirty="0"/>
              <a:t>". La dislexia es una deficiencia en el procesamiento de estas unidades.  La  contraparte escrita del fonema se denomina “</a:t>
            </a:r>
            <a:r>
              <a:rPr lang="es-CL" i="1" dirty="0"/>
              <a:t>grafema</a:t>
            </a:r>
            <a:r>
              <a:rPr lang="es-CL" dirty="0"/>
              <a:t>”. Cualquier defecto en este procesamiento del lenguaje, perturba la </a:t>
            </a:r>
            <a:r>
              <a:rPr lang="es-CL" dirty="0">
                <a:solidFill>
                  <a:srgbClr val="C00000"/>
                </a:solidFill>
              </a:rPr>
              <a:t>decodificación</a:t>
            </a:r>
            <a:r>
              <a:rPr lang="es-CL" dirty="0"/>
              <a:t> e impide que la persona logre identificar una palabra. A esta habilidad se denomina CONCIENCIA FONOLÓGICA. Aunque esta deficiencia se hace mas evidente en la lectura, también puede afectar al habla.</a:t>
            </a:r>
          </a:p>
        </p:txBody>
      </p:sp>
      <p:pic>
        <p:nvPicPr>
          <p:cNvPr id="4" name="3 Imagen" descr="dislex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44142"/>
            <a:ext cx="1913803" cy="199246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627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9571"/>
            <a:ext cx="8229600" cy="1143000"/>
          </a:xfrm>
        </p:spPr>
        <p:txBody>
          <a:bodyPr/>
          <a:lstStyle/>
          <a:p>
            <a:r>
              <a:rPr lang="es-ES_tradnl" dirty="0"/>
              <a:t>SÍNTOMAS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918" y="1129906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/>
              <a:t>1° o 2° básico: incapacidad para aprender a leer. Falta de motivación</a:t>
            </a:r>
          </a:p>
          <a:p>
            <a:r>
              <a:rPr lang="es-ES_tradnl" dirty="0"/>
              <a:t>Inversión de letras</a:t>
            </a:r>
          </a:p>
          <a:p>
            <a:r>
              <a:rPr lang="es-ES_tradnl" dirty="0"/>
              <a:t>Escritura en carro</a:t>
            </a:r>
          </a:p>
          <a:p>
            <a:r>
              <a:rPr lang="es-ES_tradnl" dirty="0" err="1"/>
              <a:t>Disortografía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3 Imagen" descr="caso 2 disortograf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293096"/>
            <a:ext cx="4357781" cy="214791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5 Imagen" descr="Nivel_alfabético_-_españ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9374" y="4581128"/>
            <a:ext cx="3966967" cy="16976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6759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L" dirty="0"/>
              <a:t>TEMARIO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108" y="1120877"/>
            <a:ext cx="8820472" cy="580526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Consideraciones generales</a:t>
            </a:r>
          </a:p>
          <a:p>
            <a:r>
              <a:rPr lang="es-ES" dirty="0">
                <a:solidFill>
                  <a:srgbClr val="FF0000"/>
                </a:solidFill>
              </a:rPr>
              <a:t>Trastorno del Espectro Autista (TEA)</a:t>
            </a:r>
          </a:p>
          <a:p>
            <a:r>
              <a:rPr lang="es-ES" dirty="0"/>
              <a:t>Trastorno del Lenguaje (TEL)</a:t>
            </a:r>
            <a:endParaRPr lang="es-CL" dirty="0"/>
          </a:p>
          <a:p>
            <a:r>
              <a:rPr lang="es-CL" dirty="0"/>
              <a:t>Dificultades Específicas del Aprendizaje (DEA) </a:t>
            </a:r>
            <a:r>
              <a:rPr lang="es-CL" sz="2400" dirty="0"/>
              <a:t>L-E/cálculo/mixtas</a:t>
            </a:r>
          </a:p>
          <a:p>
            <a:r>
              <a:rPr lang="es-CL" dirty="0"/>
              <a:t>Trastorno del desarrollo de coordinación motora (</a:t>
            </a:r>
            <a:r>
              <a:rPr lang="es-CL" dirty="0" err="1"/>
              <a:t>Dispraxia</a:t>
            </a:r>
            <a:r>
              <a:rPr lang="es-CL" dirty="0"/>
              <a:t>)</a:t>
            </a:r>
          </a:p>
          <a:p>
            <a:r>
              <a:rPr lang="es-CL" dirty="0"/>
              <a:t>Trastorno por Déficit Atencional (TDA)</a:t>
            </a:r>
          </a:p>
          <a:p>
            <a:r>
              <a:rPr lang="es-CL" dirty="0"/>
              <a:t>Consideraciones en la adolescencia/ Motivación</a:t>
            </a:r>
          </a:p>
          <a:p>
            <a:r>
              <a:rPr lang="es-CL" dirty="0"/>
              <a:t>Necesidades especiales en educación</a:t>
            </a:r>
          </a:p>
          <a:p>
            <a:r>
              <a:rPr lang="es-ES" dirty="0"/>
              <a:t>Discapacidad Intelectual (DI)/WISC V </a:t>
            </a:r>
          </a:p>
          <a:p>
            <a:r>
              <a:rPr lang="es-ES" dirty="0" err="1"/>
              <a:t>Repitencia</a:t>
            </a:r>
            <a:r>
              <a:rPr lang="es-ES" dirty="0"/>
              <a:t> </a:t>
            </a:r>
            <a:endParaRPr lang="es-CL" dirty="0"/>
          </a:p>
          <a:p>
            <a:endParaRPr lang="es-CL" sz="9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47" y="0"/>
            <a:ext cx="1914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9571"/>
            <a:ext cx="8229600" cy="1143000"/>
          </a:xfrm>
        </p:spPr>
        <p:txBody>
          <a:bodyPr/>
          <a:lstStyle/>
          <a:p>
            <a:r>
              <a:rPr lang="es-ES_tradnl" dirty="0"/>
              <a:t>SÍNTOMAS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Mala comprensión lectora</a:t>
            </a:r>
          </a:p>
          <a:p>
            <a:r>
              <a:rPr lang="es-ES_tradnl" dirty="0"/>
              <a:t>Lectura silábica</a:t>
            </a:r>
          </a:p>
          <a:p>
            <a:r>
              <a:rPr lang="es-ES_tradnl" dirty="0"/>
              <a:t>Fragmentación indebida</a:t>
            </a:r>
          </a:p>
          <a:p>
            <a:r>
              <a:rPr lang="es-ES_tradnl" dirty="0"/>
              <a:t>Problemas con idioma inglés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107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257" y="-56556"/>
            <a:ext cx="8229600" cy="713457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TRATAMIENTO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3" y="548680"/>
            <a:ext cx="9036497" cy="4757671"/>
          </a:xfrm>
        </p:spPr>
        <p:txBody>
          <a:bodyPr/>
          <a:lstStyle/>
          <a:p>
            <a:r>
              <a:rPr lang="es-ES_tradnl" dirty="0"/>
              <a:t>Trabajar </a:t>
            </a:r>
            <a:r>
              <a:rPr lang="es-ES_tradnl" b="1" dirty="0"/>
              <a:t>conciencia fonológica</a:t>
            </a:r>
          </a:p>
          <a:p>
            <a:r>
              <a:rPr lang="es-ES_tradnl" dirty="0"/>
              <a:t>Entender, evitar lectura en voz alta</a:t>
            </a:r>
          </a:p>
          <a:p>
            <a:r>
              <a:rPr lang="es-ES_tradnl" b="1" dirty="0"/>
              <a:t>No castigar </a:t>
            </a:r>
            <a:r>
              <a:rPr lang="es-ES_tradnl" dirty="0"/>
              <a:t>por errores de ortografía</a:t>
            </a:r>
          </a:p>
          <a:p>
            <a:r>
              <a:rPr lang="es-ES_tradnl" dirty="0"/>
              <a:t>Asegurar acceso a información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89" y="508452"/>
            <a:ext cx="1788639" cy="2854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4599"/>
            <a:ext cx="2559093" cy="3429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13" y="2846258"/>
            <a:ext cx="3517392" cy="3962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91437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7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515" y="1851"/>
            <a:ext cx="8229600" cy="866512"/>
          </a:xfrm>
        </p:spPr>
        <p:txBody>
          <a:bodyPr/>
          <a:lstStyle/>
          <a:p>
            <a:r>
              <a:rPr lang="es-ES_tradnl" dirty="0"/>
              <a:t>TRATAMIENTO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1515" y="896068"/>
            <a:ext cx="8229600" cy="4525963"/>
          </a:xfrm>
        </p:spPr>
        <p:txBody>
          <a:bodyPr/>
          <a:lstStyle/>
          <a:p>
            <a:r>
              <a:rPr lang="es-ES_tradnl" dirty="0"/>
              <a:t>Evaluaciones orales o con más tiempo</a:t>
            </a:r>
          </a:p>
          <a:p>
            <a:r>
              <a:rPr lang="es-ES_tradnl" dirty="0"/>
              <a:t>No exigir idioma extranjero mientras no logre eficiencia con lengua materna</a:t>
            </a:r>
          </a:p>
          <a:p>
            <a:r>
              <a:rPr lang="es-ES_tradnl" dirty="0"/>
              <a:t>Estrategia lenguaje global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9" y="3429000"/>
            <a:ext cx="4272136" cy="32041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3615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7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DISCALCULIA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L" dirty="0"/>
              <a:t>Dificultades significativas en el </a:t>
            </a:r>
            <a:r>
              <a:rPr lang="es-CL" b="1" dirty="0"/>
              <a:t>desarrollo</a:t>
            </a:r>
            <a:r>
              <a:rPr lang="es-CL" dirty="0"/>
              <a:t> de las habilidades relacionadas con las </a:t>
            </a:r>
            <a:r>
              <a:rPr lang="es-CL" dirty="0">
                <a:solidFill>
                  <a:srgbClr val="C00000"/>
                </a:solidFill>
              </a:rPr>
              <a:t>matemáticas</a:t>
            </a:r>
            <a:r>
              <a:rPr lang="es-CL" dirty="0"/>
              <a:t>. Estas dificultades no son producto de un </a:t>
            </a:r>
            <a:r>
              <a:rPr lang="es-CL" dirty="0">
                <a:solidFill>
                  <a:srgbClr val="00B050"/>
                </a:solidFill>
              </a:rPr>
              <a:t>déficit intelectual</a:t>
            </a:r>
            <a:r>
              <a:rPr lang="es-CL" dirty="0"/>
              <a:t>, ni de una inadecuada </a:t>
            </a:r>
            <a:r>
              <a:rPr lang="es-CL" dirty="0">
                <a:solidFill>
                  <a:srgbClr val="FFC000"/>
                </a:solidFill>
              </a:rPr>
              <a:t>escolarización</a:t>
            </a:r>
            <a:r>
              <a:rPr lang="es-CL" dirty="0"/>
              <a:t>, ni por pérdidas  </a:t>
            </a:r>
            <a:r>
              <a:rPr lang="es-CL" dirty="0">
                <a:solidFill>
                  <a:srgbClr val="0070C0"/>
                </a:solidFill>
              </a:rPr>
              <a:t>visuales o auditivas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FRECUENTE COMORBILIDAD DEA MIXTO (25%)</a:t>
            </a:r>
          </a:p>
        </p:txBody>
      </p:sp>
      <p:pic>
        <p:nvPicPr>
          <p:cNvPr id="4" name="3 Imagen" descr="DISCALCULIA-TERRASSA-BARCEL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88639"/>
            <a:ext cx="2036912" cy="1945251"/>
          </a:xfrm>
          <a:prstGeom prst="rect">
            <a:avLst/>
          </a:prstGeom>
        </p:spPr>
      </p:pic>
      <p:pic>
        <p:nvPicPr>
          <p:cNvPr id="5" name="4 Imagen" descr="nino-contando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188640"/>
            <a:ext cx="2088449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80528" y="98314"/>
            <a:ext cx="8229600" cy="1098438"/>
          </a:xfrm>
        </p:spPr>
        <p:txBody>
          <a:bodyPr/>
          <a:lstStyle/>
          <a:p>
            <a:r>
              <a:rPr lang="es-CL" dirty="0"/>
              <a:t>  CARACTERÍSTICAS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5016" cy="6021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Componente genético.</a:t>
            </a:r>
          </a:p>
          <a:p>
            <a:endParaRPr lang="es-CL" sz="1100" dirty="0"/>
          </a:p>
          <a:p>
            <a:r>
              <a:rPr lang="es-CL" dirty="0"/>
              <a:t>Déficit en organización viso espacial (distinguir tamaños, formas)</a:t>
            </a:r>
          </a:p>
          <a:p>
            <a:pPr marL="0" indent="0">
              <a:buNone/>
            </a:pPr>
            <a:endParaRPr lang="es-CL" sz="1100" dirty="0"/>
          </a:p>
          <a:p>
            <a:r>
              <a:rPr lang="es-CL" dirty="0"/>
              <a:t>Dificultades frecuentes en identificar números, confusión de los signos: +</a:t>
            </a:r>
          </a:p>
          <a:p>
            <a:pPr marL="0" indent="0">
              <a:buNone/>
            </a:pPr>
            <a:r>
              <a:rPr lang="es-CL" dirty="0"/>
              <a:t>, -, /  y ×, inversión o transposición de números.</a:t>
            </a:r>
          </a:p>
          <a:p>
            <a:pPr marL="0" indent="0">
              <a:buNone/>
            </a:pPr>
            <a:endParaRPr lang="es-CL" sz="1100" dirty="0"/>
          </a:p>
          <a:p>
            <a:r>
              <a:rPr lang="es-CL" dirty="0"/>
              <a:t>Dificultades con cálculo mental.</a:t>
            </a:r>
          </a:p>
          <a:p>
            <a:endParaRPr lang="es-CL" sz="1100" dirty="0"/>
          </a:p>
          <a:p>
            <a:r>
              <a:rPr lang="es-CL" dirty="0"/>
              <a:t>Dificultad con los conceptos abstractos del tiempo y orientación espacial.</a:t>
            </a:r>
          </a:p>
          <a:p>
            <a:pPr marL="0" indent="0">
              <a:buNone/>
            </a:pPr>
            <a:endParaRPr lang="es-CL" sz="1100" dirty="0"/>
          </a:p>
          <a:p>
            <a:r>
              <a:rPr lang="es-CL" dirty="0"/>
              <a:t> Dificultad de entender signos y direcciones.</a:t>
            </a:r>
          </a:p>
          <a:p>
            <a:endParaRPr lang="es-CL" sz="1100" dirty="0"/>
          </a:p>
          <a:p>
            <a:r>
              <a:rPr lang="es-CL" dirty="0"/>
              <a:t>Dificultad  de alineación de números y símbolos.</a:t>
            </a:r>
          </a:p>
          <a:p>
            <a:pPr marL="0" indent="0">
              <a:buNone/>
            </a:pPr>
            <a:endParaRPr lang="es-CL" sz="1100" dirty="0"/>
          </a:p>
          <a:p>
            <a:r>
              <a:rPr lang="es-CL" dirty="0"/>
              <a:t>Dificultad en la comprensión de valor según la ubicación de un número.</a:t>
            </a:r>
          </a:p>
          <a:p>
            <a:pPr marL="0" indent="0">
              <a:buNone/>
            </a:pPr>
            <a:endParaRPr lang="es-CL" sz="1100" dirty="0"/>
          </a:p>
          <a:p>
            <a:r>
              <a:rPr lang="es-CL" dirty="0"/>
              <a:t>Dificultad en la comprensión de conjuntos.</a:t>
            </a:r>
          </a:p>
          <a:p>
            <a:pPr marL="0" indent="0">
              <a:buNone/>
            </a:pPr>
            <a:endParaRPr lang="es-CL" sz="1100" dirty="0"/>
          </a:p>
          <a:p>
            <a:r>
              <a:rPr lang="es-CL" dirty="0"/>
              <a:t>Incapacidad para comprender y recordar conceptos, reglas, fórmulas, secuencias matemáticas (orden de operaciones).</a:t>
            </a:r>
          </a:p>
          <a:p>
            <a:endParaRPr lang="es-CL" dirty="0"/>
          </a:p>
        </p:txBody>
      </p:sp>
      <p:pic>
        <p:nvPicPr>
          <p:cNvPr id="4" name="3 Imagen" descr="discalcu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364" y="0"/>
            <a:ext cx="2043416" cy="1628348"/>
          </a:xfrm>
          <a:prstGeom prst="rect">
            <a:avLst/>
          </a:prstGeom>
        </p:spPr>
      </p:pic>
      <p:pic>
        <p:nvPicPr>
          <p:cNvPr id="5" name="4 Imagen" descr="discalculia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03" y="98314"/>
            <a:ext cx="1603429" cy="9544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031"/>
            <a:ext cx="8229600" cy="1028705"/>
          </a:xfrm>
        </p:spPr>
        <p:txBody>
          <a:bodyPr/>
          <a:lstStyle/>
          <a:p>
            <a:r>
              <a:rPr lang="es-CL" dirty="0"/>
              <a:t>MANEJO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416600" cy="5289451"/>
          </a:xfrm>
        </p:spPr>
        <p:txBody>
          <a:bodyPr/>
          <a:lstStyle/>
          <a:p>
            <a:r>
              <a:rPr lang="es-CL" dirty="0"/>
              <a:t>La carrera de los números:</a:t>
            </a:r>
          </a:p>
          <a:p>
            <a:pPr>
              <a:buNone/>
            </a:pPr>
            <a:r>
              <a:rPr lang="es-CL" dirty="0">
                <a:hlinkClick r:id="rId2"/>
              </a:rPr>
              <a:t>https://sourceforge.net/projects/numberrace/</a:t>
            </a:r>
            <a:endParaRPr lang="es-CL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CL" dirty="0"/>
          </a:p>
        </p:txBody>
      </p:sp>
      <p:pic>
        <p:nvPicPr>
          <p:cNvPr id="4" name="3 Imagen" descr="ca41660cb30b57adf7b615f031d8e6eb-500x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4379014" cy="2294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97" y="2132856"/>
            <a:ext cx="3621403" cy="47134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85300"/>
            <a:ext cx="1637623" cy="22944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MANEJO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Más ideas en:</a:t>
            </a:r>
          </a:p>
          <a:p>
            <a:pPr lvl="1"/>
            <a:r>
              <a:rPr lang="es-ES" dirty="0"/>
              <a:t>Pinterest/educación</a:t>
            </a:r>
          </a:p>
          <a:p>
            <a:pPr lvl="1"/>
            <a:r>
              <a:rPr lang="es-ES" dirty="0">
                <a:hlinkClick r:id="rId2"/>
              </a:rPr>
              <a:t>www.CEDETI.cl/recursos</a:t>
            </a:r>
            <a:r>
              <a:rPr lang="es-ES" dirty="0"/>
              <a:t> tecnológicos </a:t>
            </a:r>
            <a:r>
              <a:rPr lang="es-ES" dirty="0" err="1"/>
              <a:t>cantaletras</a:t>
            </a:r>
            <a:r>
              <a:rPr lang="es-ES" dirty="0"/>
              <a:t> </a:t>
            </a:r>
          </a:p>
          <a:p>
            <a:pPr lvl="1"/>
            <a:r>
              <a:rPr lang="es-ES" dirty="0"/>
              <a:t>Aplicaciones como: </a:t>
            </a:r>
            <a:r>
              <a:rPr lang="es-ES" dirty="0" err="1"/>
              <a:t>School</a:t>
            </a:r>
            <a:r>
              <a:rPr lang="es-ES" dirty="0"/>
              <a:t> </a:t>
            </a:r>
            <a:r>
              <a:rPr lang="es-ES" dirty="0" err="1"/>
              <a:t>letter</a:t>
            </a:r>
            <a:r>
              <a:rPr lang="es-ES" dirty="0"/>
              <a:t> </a:t>
            </a: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1927101" cy="192710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13" y="3771310"/>
            <a:ext cx="3456385" cy="25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9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195" y="8831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TRASTORNO DEL DESARROLLO DE LA COORDINACIÓN MOTORA (TDCM O DISPRAXIA DEL DESARROLLO)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/>
              <a:t>Compromiso significativo en el desempeño de habilidades motoras. </a:t>
            </a:r>
          </a:p>
        </p:txBody>
      </p:sp>
      <p:pic>
        <p:nvPicPr>
          <p:cNvPr id="6" name="5 Imagen" descr="a40a2f_870954f35cef4fe580ef165aa59198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390" y="4407185"/>
            <a:ext cx="2585550" cy="15567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8347"/>
            <a:ext cx="2313872" cy="15256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6953" y="4407185"/>
            <a:ext cx="2764101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/>
              <a:t>TRASTORNO DEL DESARROLLO DE LA COORDINACIÓN MOTORA (TDCM O DISPRAXIA DEL DESARROLLO)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904" y="2272010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/>
              <a:t>Impacto negativo significativo en las actividades de la vida diaria – como vestuario o alimentación – y/o en el ámbito académico por ejemplo debido a una </a:t>
            </a:r>
            <a:r>
              <a:rPr lang="es-CL" b="1" u="sng" dirty="0"/>
              <a:t>mala caligrafía.</a:t>
            </a:r>
            <a:r>
              <a:rPr lang="es-CL" dirty="0"/>
              <a:t> </a:t>
            </a:r>
          </a:p>
          <a:p>
            <a:pPr marL="0" indent="0">
              <a:buNone/>
            </a:pPr>
            <a:endParaRPr lang="es-CL" sz="1000" dirty="0"/>
          </a:p>
          <a:p>
            <a:r>
              <a:rPr lang="es-CL" dirty="0"/>
              <a:t>Muy frecuentemente acompaña </a:t>
            </a:r>
          </a:p>
          <a:p>
            <a:pPr marL="0" indent="0">
              <a:buNone/>
            </a:pPr>
            <a:r>
              <a:rPr lang="es-CL" dirty="0"/>
              <a:t>a los otros trastornos descritos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53419" b="14382"/>
          <a:stretch/>
        </p:blipFill>
        <p:spPr>
          <a:xfrm>
            <a:off x="6372200" y="4725144"/>
            <a:ext cx="2319821" cy="1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3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_tradnl" sz="2800" dirty="0"/>
              <a:t>Trastorno Déficit Atencional</a:t>
            </a:r>
            <a:br>
              <a:rPr lang="es-ES_tradnl" sz="2100" dirty="0"/>
            </a:br>
            <a:r>
              <a:rPr lang="es-ES_tradnl" sz="2100" dirty="0"/>
              <a:t> </a:t>
            </a:r>
            <a:endParaRPr lang="es-CL" sz="2100" dirty="0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 descr="hiperactividad_clip_image004_0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517" y="2811104"/>
            <a:ext cx="2524860" cy="2313689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79464" y="2489329"/>
            <a:ext cx="4711627" cy="32157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2000" dirty="0"/>
              <a:t>Definición: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_tradnl" sz="2000" dirty="0"/>
              <a:t>	Trastorno de la conducta con base neurobiológica que implica inatención y/o hiperactividad e impulsividad, con interferencia en funcionamiento social, académico y laboral .</a:t>
            </a:r>
          </a:p>
          <a:p>
            <a:pPr marL="0" indent="0">
              <a:lnSpc>
                <a:spcPct val="90000"/>
              </a:lnSpc>
              <a:buNone/>
            </a:pPr>
            <a:endParaRPr lang="es-ES_tradnl" sz="2000" dirty="0"/>
          </a:p>
          <a:p>
            <a:pPr>
              <a:lnSpc>
                <a:spcPct val="90000"/>
              </a:lnSpc>
            </a:pPr>
            <a:r>
              <a:rPr lang="es-ES_tradnl" sz="2000" dirty="0"/>
              <a:t>Niños mayores de 6 años.</a:t>
            </a:r>
          </a:p>
          <a:p>
            <a:pPr marL="0" indent="0">
              <a:lnSpc>
                <a:spcPct val="90000"/>
              </a:lnSpc>
              <a:buNone/>
            </a:pPr>
            <a:endParaRPr lang="es-ES_tradnl" sz="2000" dirty="0"/>
          </a:p>
          <a:p>
            <a:pPr>
              <a:lnSpc>
                <a:spcPct val="90000"/>
              </a:lnSpc>
            </a:pPr>
            <a:r>
              <a:rPr lang="es-ES_tradnl" sz="2000" dirty="0"/>
              <a:t>Frecuencia variable: 7-17, en Chile 11% sugiere sobre diagnóstico, subjetividad del diagnóstico. </a:t>
            </a:r>
            <a:endParaRPr lang="es-CL" sz="2000" dirty="0"/>
          </a:p>
        </p:txBody>
      </p:sp>
      <p:sp>
        <p:nvSpPr>
          <p:cNvPr id="4" name="3 Rectángulo"/>
          <p:cNvSpPr/>
          <p:nvPr/>
        </p:nvSpPr>
        <p:spPr>
          <a:xfrm>
            <a:off x="3995936" y="4509120"/>
            <a:ext cx="2880320" cy="615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60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BUSCANDO SOLUCIONES</a:t>
            </a:r>
          </a:p>
        </p:txBody>
      </p:sp>
      <p:pic>
        <p:nvPicPr>
          <p:cNvPr id="4" name="3 Marcador de contenido" descr="Problems-Solutio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5877603" cy="38999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5256" y="190394"/>
            <a:ext cx="5605629" cy="994172"/>
          </a:xfrm>
        </p:spPr>
        <p:txBody>
          <a:bodyPr>
            <a:normAutofit/>
          </a:bodyPr>
          <a:lstStyle/>
          <a:p>
            <a:r>
              <a:rPr lang="es-CL" sz="3200" dirty="0"/>
              <a:t>CRITERIOS DG TDA DSM 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9552" y="976669"/>
            <a:ext cx="6059622" cy="568351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A. Patrón persistente de inatención y/o hiperactividad-impulsividad  que interfiere con funcionamiento o desarrollo, que se caracteriza por (1) y/o (2):</a:t>
            </a:r>
          </a:p>
          <a:p>
            <a:pPr>
              <a:lnSpc>
                <a:spcPct val="90000"/>
              </a:lnSpc>
            </a:pP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b="1" dirty="0"/>
              <a:t>1. INATENCIÓN:</a:t>
            </a:r>
          </a:p>
          <a:p>
            <a:pPr>
              <a:lnSpc>
                <a:spcPct val="90000"/>
              </a:lnSpc>
            </a:pPr>
            <a:r>
              <a:rPr lang="es-CL" sz="1800" dirty="0"/>
              <a:t>Seis (o más) de los siguientes síntomas que se han mantenido durante al menos 6 meses: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a. Falla en </a:t>
            </a:r>
            <a:r>
              <a:rPr lang="es-CL" sz="1800" u="sng" dirty="0"/>
              <a:t>prestar la debida atención.</a:t>
            </a: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b. Dificultades para </a:t>
            </a:r>
            <a:r>
              <a:rPr lang="es-CL" sz="1800" u="sng" dirty="0"/>
              <a:t>mantener la atención </a:t>
            </a: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c. P</a:t>
            </a:r>
            <a:r>
              <a:rPr lang="es-CL" sz="1800" u="sng" dirty="0"/>
              <a:t>arece no escuchar</a:t>
            </a:r>
            <a:r>
              <a:rPr lang="es-CL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d. N</a:t>
            </a:r>
            <a:r>
              <a:rPr lang="es-CL" sz="1800" u="sng" dirty="0"/>
              <a:t>o sigue las instrucciones y no termina las tareas escolares.</a:t>
            </a: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e. D</a:t>
            </a:r>
            <a:r>
              <a:rPr lang="es-CL" sz="1800" u="sng" dirty="0"/>
              <a:t>ificultad para organizar tareas.</a:t>
            </a: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f. Evita, le disgusta o se muestra </a:t>
            </a:r>
            <a:r>
              <a:rPr lang="es-CL" sz="1800" u="sng" dirty="0"/>
              <a:t>poco entusiasta en iniciar tareas </a:t>
            </a:r>
            <a:r>
              <a:rPr lang="es-CL" sz="1800" dirty="0"/>
              <a:t>	</a:t>
            </a:r>
            <a:r>
              <a:rPr lang="es-CL" sz="1800" u="sng" dirty="0"/>
              <a:t>que requieren un esfuerzo mental sostenido.</a:t>
            </a: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g. </a:t>
            </a:r>
            <a:r>
              <a:rPr lang="es-CL" sz="1800" u="sng" dirty="0"/>
              <a:t>Pierde cosas.</a:t>
            </a: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h. </a:t>
            </a:r>
            <a:r>
              <a:rPr lang="es-CL" sz="1800" u="sng" dirty="0"/>
              <a:t>Se distrae con facilidad por estímulos externos.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	i. </a:t>
            </a:r>
            <a:r>
              <a:rPr lang="es-CL" sz="1800" u="sng" dirty="0"/>
              <a:t>Olvida las actividades cotidianas</a:t>
            </a:r>
            <a:r>
              <a:rPr lang="es-CL" sz="1400" u="sng" dirty="0"/>
              <a:t>.</a:t>
            </a:r>
            <a:endParaRPr lang="es-CL" sz="1400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0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34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3 Imagen" descr="defic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726" y="2780928"/>
            <a:ext cx="126759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748" y="231054"/>
            <a:ext cx="5605629" cy="994172"/>
          </a:xfrm>
        </p:spPr>
        <p:txBody>
          <a:bodyPr>
            <a:normAutofit/>
          </a:bodyPr>
          <a:lstStyle/>
          <a:p>
            <a:r>
              <a:rPr lang="es-CL" sz="3200" dirty="0"/>
              <a:t>CRITERIOS DG TDA DSM 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1995" y="980728"/>
            <a:ext cx="5605629" cy="540059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s-CL" sz="14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2000" b="1" dirty="0"/>
              <a:t>2. HIPERACTIVIDAD</a:t>
            </a:r>
            <a:r>
              <a:rPr lang="es-CL" sz="2000" dirty="0"/>
              <a:t> e impulsividad: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Seis (o más) de los siguientes síntomas se han mantenido durante al menos 6 meses: </a:t>
            </a:r>
          </a:p>
          <a:p>
            <a:pPr>
              <a:lnSpc>
                <a:spcPct val="90000"/>
              </a:lnSpc>
              <a:buNone/>
            </a:pPr>
            <a:endParaRPr lang="es-CL" sz="20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a. Juguetea con o golpea las manos o los pies 	o se retuerce en el asiento.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b. Se levanta en situaciones en que se espera 	que permanezca sentado.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c. Corretea o trepa en situaciones en las que 	no resulta apropiado.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d. Con frecuencia es incapaz de jugar o de 	ocuparse tranquilamente en actividades 	recreativas. 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e. Con frecuencia está “ocupado,” actuando 	como si “lo impulsara un motor”.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f. Habla excesivamente.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g. Responde inesperadamente o antes de que 	se haya concluido una pregunta.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h. Le es difícil esperar su turno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	i. Con frecuencia interrumpe o se inmiscuye 	con otros.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0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34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3 Imagen" descr="defic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558" y="2865141"/>
            <a:ext cx="1118268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6514" y="344744"/>
            <a:ext cx="5605629" cy="994172"/>
          </a:xfrm>
        </p:spPr>
        <p:txBody>
          <a:bodyPr>
            <a:normAutofit/>
          </a:bodyPr>
          <a:lstStyle/>
          <a:p>
            <a:r>
              <a:rPr lang="es-CL" sz="3850" dirty="0"/>
              <a:t>CRITERIOS DG TDA DSM 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6515" y="1338916"/>
            <a:ext cx="5283052" cy="482638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B. Algunos síntomas de inatención o hiperactivo-impulsivos estaban presentes </a:t>
            </a:r>
            <a:r>
              <a:rPr lang="es-CL" sz="1800" b="1" dirty="0"/>
              <a:t>antes de los 12 años</a:t>
            </a:r>
            <a:r>
              <a:rPr lang="es-CL" sz="1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C. Síntomas presentes en </a:t>
            </a:r>
            <a:r>
              <a:rPr lang="es-CL" sz="1800" b="1" dirty="0"/>
              <a:t>dos o más contextos </a:t>
            </a:r>
            <a:r>
              <a:rPr lang="es-CL" sz="1800" dirty="0"/>
              <a:t>(p. ej., en casa, en la escuela o en el trabajo; con los amigos o parientes; en otras actividades).</a:t>
            </a:r>
          </a:p>
          <a:p>
            <a:pPr marL="0" indent="0">
              <a:lnSpc>
                <a:spcPct val="90000"/>
              </a:lnSpc>
              <a:buNone/>
            </a:pP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D. S</a:t>
            </a:r>
            <a:r>
              <a:rPr lang="es-CL" sz="1800" b="1" dirty="0"/>
              <a:t>íntomas interfieren </a:t>
            </a:r>
            <a:r>
              <a:rPr lang="es-CL" sz="1800" dirty="0"/>
              <a:t>con el funcionamiento social, académico o laboral, o reducen la calidad de los mismos.</a:t>
            </a:r>
          </a:p>
          <a:p>
            <a:pPr marL="0" indent="0">
              <a:lnSpc>
                <a:spcPct val="90000"/>
              </a:lnSpc>
              <a:buNone/>
            </a:pPr>
            <a:endParaRPr lang="es-CL" sz="18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1800" dirty="0"/>
              <a:t>E. Los síntomas no se producen exclusivamente durante el curso de la esquizofrenia o de otro trastorno psicótico y </a:t>
            </a:r>
            <a:r>
              <a:rPr lang="es-CL" sz="1800" b="1" dirty="0"/>
              <a:t>no se explican mejor por otro trastorno mental</a:t>
            </a:r>
            <a:r>
              <a:rPr lang="es-CL" sz="1800" dirty="0"/>
              <a:t> (p. ej., trastorno del estado de ánimo, trastorno de ansiedad, trastorno disociativo, trastorno de la personalidad, intoxicación o abstinencia de sustancias).</a:t>
            </a:r>
          </a:p>
          <a:p>
            <a:pPr>
              <a:lnSpc>
                <a:spcPct val="90000"/>
              </a:lnSpc>
            </a:pPr>
            <a:endParaRPr lang="es-CL" sz="13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0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34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3 Imagen" descr="defic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558" y="2865141"/>
            <a:ext cx="1118268" cy="114345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27584" y="2060848"/>
            <a:ext cx="5301983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4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/>
              <a:t>FISIOPATOLOGÍA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758" y="899897"/>
            <a:ext cx="8435280" cy="5505475"/>
          </a:xfrm>
        </p:spPr>
        <p:txBody>
          <a:bodyPr>
            <a:noAutofit/>
          </a:bodyPr>
          <a:lstStyle/>
          <a:p>
            <a:r>
              <a:rPr lang="es-CL" sz="1800" dirty="0"/>
              <a:t>Desarrollo anormal de estructuras cerebrales: </a:t>
            </a:r>
          </a:p>
          <a:p>
            <a:pPr>
              <a:buNone/>
            </a:pPr>
            <a:r>
              <a:rPr lang="es-CL" sz="1800" dirty="0"/>
              <a:t>      el lóbulo </a:t>
            </a:r>
            <a:r>
              <a:rPr lang="es-CL" sz="1800" b="1" dirty="0"/>
              <a:t>frontal (prefrontal</a:t>
            </a:r>
            <a:r>
              <a:rPr lang="es-CL" sz="1800" dirty="0"/>
              <a:t>) y circuitos relacionados. </a:t>
            </a:r>
          </a:p>
          <a:p>
            <a:pPr>
              <a:buNone/>
            </a:pPr>
            <a:r>
              <a:rPr lang="es-CL" sz="1800" dirty="0"/>
              <a:t>  </a:t>
            </a:r>
          </a:p>
          <a:p>
            <a:r>
              <a:rPr lang="es-CL" sz="1800" dirty="0"/>
              <a:t>Alteración de </a:t>
            </a:r>
            <a:r>
              <a:rPr lang="es-CL" sz="1800" b="1" dirty="0"/>
              <a:t>funciones ejecutivas </a:t>
            </a:r>
            <a:r>
              <a:rPr lang="es-CL" sz="1800" dirty="0"/>
              <a:t>(*)</a:t>
            </a:r>
            <a:endParaRPr lang="es-CL" sz="2000" dirty="0"/>
          </a:p>
          <a:p>
            <a:pPr>
              <a:buNone/>
            </a:pPr>
            <a:endParaRPr lang="es-CL" sz="2000" dirty="0"/>
          </a:p>
          <a:p>
            <a:pPr>
              <a:buNone/>
            </a:pPr>
            <a:endParaRPr lang="es-CL" sz="2000" dirty="0"/>
          </a:p>
          <a:p>
            <a:pPr>
              <a:buNone/>
            </a:pPr>
            <a:endParaRPr lang="es-CL" sz="2000" dirty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endParaRPr lang="es-ES" sz="2000" dirty="0"/>
          </a:p>
          <a:p>
            <a:pPr>
              <a:buNone/>
            </a:pPr>
            <a:endParaRPr lang="es-CL" sz="2000" dirty="0"/>
          </a:p>
          <a:p>
            <a:r>
              <a:rPr lang="es-CL" sz="1800" dirty="0"/>
              <a:t>Neurotransmisores: </a:t>
            </a:r>
          </a:p>
          <a:p>
            <a:pPr>
              <a:buNone/>
            </a:pPr>
            <a:r>
              <a:rPr lang="es-CL" sz="1800" dirty="0"/>
              <a:t>	Circuitos modulados por </a:t>
            </a:r>
            <a:r>
              <a:rPr lang="es-CL" sz="1800" b="1" dirty="0"/>
              <a:t>Dopamina (DA) , </a:t>
            </a:r>
            <a:r>
              <a:rPr lang="es-CL" sz="1800" b="1" dirty="0" err="1"/>
              <a:t>Noradrenalina</a:t>
            </a:r>
            <a:r>
              <a:rPr lang="es-CL" sz="1800" b="1" dirty="0"/>
              <a:t> (NA)</a:t>
            </a:r>
          </a:p>
          <a:p>
            <a:pPr>
              <a:buNone/>
            </a:pPr>
            <a:r>
              <a:rPr lang="es-CL" sz="1800" dirty="0"/>
              <a:t>	Desbalance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339752" y="263691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Bell MT" pitchFamily="18" charset="0"/>
              </a:rPr>
              <a:t>(*) </a:t>
            </a:r>
            <a:r>
              <a:rPr lang="es-CL" sz="1200" b="1" u="sng" dirty="0">
                <a:latin typeface="Bell MT" pitchFamily="18" charset="0"/>
              </a:rPr>
              <a:t>Funciones ejecutivas: </a:t>
            </a:r>
          </a:p>
          <a:p>
            <a:r>
              <a:rPr lang="es-CL" sz="1200" dirty="0">
                <a:latin typeface="Bell MT" pitchFamily="18" charset="0"/>
              </a:rPr>
              <a:t>- Memoria de trabajo verbal y espacial. </a:t>
            </a:r>
          </a:p>
          <a:p>
            <a:r>
              <a:rPr lang="es-CL" sz="1200" dirty="0">
                <a:latin typeface="Bell MT" pitchFamily="18" charset="0"/>
              </a:rPr>
              <a:t>- Flexibilidad. </a:t>
            </a:r>
          </a:p>
          <a:p>
            <a:r>
              <a:rPr lang="es-CL" sz="1200" dirty="0">
                <a:latin typeface="Bell MT" pitchFamily="18" charset="0"/>
              </a:rPr>
              <a:t>- Inhibir y regular acciones tanto motoras como verbales. </a:t>
            </a:r>
          </a:p>
          <a:p>
            <a:r>
              <a:rPr lang="es-CL" sz="1200" dirty="0">
                <a:latin typeface="Bell MT" pitchFamily="18" charset="0"/>
              </a:rPr>
              <a:t>- Control de interferencias. </a:t>
            </a:r>
          </a:p>
          <a:p>
            <a:r>
              <a:rPr lang="es-CL" sz="1200" dirty="0">
                <a:latin typeface="Bell MT" pitchFamily="18" charset="0"/>
              </a:rPr>
              <a:t>- Autorregulación de la activación: planificación, fluidez del accionar.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395074" y="2626006"/>
            <a:ext cx="3329053" cy="181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6732240" y="480324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C00000"/>
                </a:solidFill>
              </a:rPr>
              <a:t>DA</a:t>
            </a:r>
            <a:r>
              <a:rPr lang="es-CL" sz="4000" dirty="0">
                <a:solidFill>
                  <a:srgbClr val="FFC000"/>
                </a:solidFill>
              </a:rPr>
              <a:t>/</a:t>
            </a:r>
            <a:r>
              <a:rPr lang="es-CL" sz="4000" dirty="0">
                <a:solidFill>
                  <a:srgbClr val="0070C0"/>
                </a:solidFill>
              </a:rPr>
              <a:t>NA</a:t>
            </a:r>
          </a:p>
        </p:txBody>
      </p:sp>
      <p:pic>
        <p:nvPicPr>
          <p:cNvPr id="12" name="11 Imagen" descr="balanza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539315"/>
            <a:ext cx="1524000" cy="90525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46" y="332656"/>
            <a:ext cx="2338050" cy="19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2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664"/>
            <a:ext cx="8229600" cy="778098"/>
          </a:xfrm>
        </p:spPr>
        <p:txBody>
          <a:bodyPr/>
          <a:lstStyle/>
          <a:p>
            <a:r>
              <a:rPr lang="es-CL" dirty="0"/>
              <a:t>TIPOS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9004" y="980728"/>
            <a:ext cx="8247796" cy="5447457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Presentación </a:t>
            </a:r>
            <a:r>
              <a:rPr lang="es-CL" b="1" dirty="0"/>
              <a:t>combinada</a:t>
            </a:r>
            <a:r>
              <a:rPr lang="es-CL" dirty="0"/>
              <a:t>: </a:t>
            </a:r>
          </a:p>
          <a:p>
            <a:pPr marL="0" indent="0">
              <a:buNone/>
            </a:pPr>
            <a:r>
              <a:rPr lang="es-CL" dirty="0"/>
              <a:t>    se cumplen criterios </a:t>
            </a:r>
          </a:p>
          <a:p>
            <a:pPr marL="0" indent="0">
              <a:buNone/>
            </a:pPr>
            <a:r>
              <a:rPr lang="es-CL" dirty="0"/>
              <a:t>    A1 y A2 (</a:t>
            </a:r>
            <a:r>
              <a:rPr lang="es-CL" b="1" dirty="0"/>
              <a:t>inatención </a:t>
            </a:r>
          </a:p>
          <a:p>
            <a:pPr marL="0" indent="0">
              <a:buNone/>
            </a:pPr>
            <a:r>
              <a:rPr lang="es-CL" b="1" dirty="0"/>
              <a:t>   e hiperactividad</a:t>
            </a:r>
            <a:r>
              <a:rPr lang="es-CL" dirty="0"/>
              <a:t>) </a:t>
            </a:r>
          </a:p>
          <a:p>
            <a:pPr marL="0" indent="0">
              <a:buNone/>
            </a:pPr>
            <a:r>
              <a:rPr lang="es-CL" dirty="0"/>
              <a:t>   durante los últimos </a:t>
            </a:r>
          </a:p>
          <a:p>
            <a:pPr marL="0" indent="0">
              <a:buNone/>
            </a:pPr>
            <a:r>
              <a:rPr lang="es-CL" dirty="0"/>
              <a:t>   6 meses.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Predominante </a:t>
            </a:r>
            <a:r>
              <a:rPr lang="es-CL" b="1" dirty="0"/>
              <a:t>falta de atención</a:t>
            </a:r>
            <a:r>
              <a:rPr lang="es-CL" dirty="0"/>
              <a:t>: criterios A1, pero no A2.</a:t>
            </a:r>
          </a:p>
          <a:p>
            <a:endParaRPr lang="es-CL" dirty="0"/>
          </a:p>
          <a:p>
            <a:r>
              <a:rPr lang="es-CL" dirty="0"/>
              <a:t>Predominante </a:t>
            </a:r>
            <a:r>
              <a:rPr lang="es-CL" b="1" dirty="0"/>
              <a:t>hiperactividad/impulsividad</a:t>
            </a:r>
            <a:r>
              <a:rPr lang="es-CL" dirty="0"/>
              <a:t>: se cumple con criterios A2, pero no A1.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881" y="697340"/>
            <a:ext cx="3615724" cy="22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6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es-CL" sz="4000" dirty="0"/>
              <a:t>TEST DE CONNERS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755" t="24408" r="33983" b="7926"/>
          <a:stretch/>
        </p:blipFill>
        <p:spPr>
          <a:xfrm>
            <a:off x="2209360" y="908721"/>
            <a:ext cx="4954928" cy="54726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36296" y="1340768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Bell MT" pitchFamily="18" charset="0"/>
              </a:rPr>
              <a:t>Puntaje en escala profesores:  </a:t>
            </a: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Niñas </a:t>
            </a:r>
            <a:r>
              <a:rPr lang="es-CL" u="sng" dirty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&gt;</a:t>
            </a:r>
            <a:r>
              <a:rPr lang="es-CL" dirty="0">
                <a:solidFill>
                  <a:schemeClr val="accent2">
                    <a:lumMod val="75000"/>
                  </a:schemeClr>
                </a:solidFill>
                <a:latin typeface="Bell MT" pitchFamily="18" charset="0"/>
              </a:rPr>
              <a:t> 13</a:t>
            </a:r>
          </a:p>
          <a:p>
            <a:r>
              <a:rPr lang="es-CL" dirty="0">
                <a:solidFill>
                  <a:schemeClr val="accent5">
                    <a:lumMod val="75000"/>
                  </a:schemeClr>
                </a:solidFill>
                <a:latin typeface="Bell MT" pitchFamily="18" charset="0"/>
              </a:rPr>
              <a:t>Niños </a:t>
            </a:r>
            <a:r>
              <a:rPr lang="es-CL" u="sng" dirty="0">
                <a:solidFill>
                  <a:schemeClr val="accent5">
                    <a:lumMod val="75000"/>
                  </a:schemeClr>
                </a:solidFill>
                <a:latin typeface="Bell MT" pitchFamily="18" charset="0"/>
              </a:rPr>
              <a:t>&gt;</a:t>
            </a:r>
            <a:r>
              <a:rPr lang="es-CL" dirty="0">
                <a:solidFill>
                  <a:schemeClr val="accent5">
                    <a:lumMod val="75000"/>
                  </a:schemeClr>
                </a:solidFill>
                <a:latin typeface="Bell MT" pitchFamily="18" charset="0"/>
              </a:rPr>
              <a:t> 17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3528" y="1844824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Bell MT" pitchFamily="18" charset="0"/>
              </a:rPr>
              <a:t>Importancia de informes de profesores:</a:t>
            </a:r>
          </a:p>
          <a:p>
            <a:endParaRPr lang="es-CL" sz="800" dirty="0">
              <a:latin typeface="Bell MT" pitchFamily="18" charset="0"/>
            </a:endParaRPr>
          </a:p>
          <a:p>
            <a:pPr>
              <a:buFontTx/>
              <a:buChar char="-"/>
            </a:pPr>
            <a:r>
              <a:rPr lang="es-CL" dirty="0">
                <a:latin typeface="Bell MT" pitchFamily="18" charset="0"/>
              </a:rPr>
              <a:t>Aspectos positivos del </a:t>
            </a:r>
            <a:r>
              <a:rPr lang="es-CL" dirty="0" err="1">
                <a:latin typeface="Bell MT" pitchFamily="18" charset="0"/>
              </a:rPr>
              <a:t>niñ@</a:t>
            </a:r>
            <a:endParaRPr lang="es-CL" dirty="0">
              <a:latin typeface="Bell MT" pitchFamily="18" charset="0"/>
            </a:endParaRPr>
          </a:p>
          <a:p>
            <a:pPr>
              <a:buFontTx/>
              <a:buChar char="-"/>
            </a:pPr>
            <a:endParaRPr lang="es-CL" sz="800" dirty="0">
              <a:latin typeface="Bell MT" pitchFamily="18" charset="0"/>
            </a:endParaRPr>
          </a:p>
          <a:p>
            <a:pPr>
              <a:buFontTx/>
              <a:buChar char="-"/>
            </a:pPr>
            <a:r>
              <a:rPr lang="es-CL" dirty="0">
                <a:latin typeface="Bell MT" pitchFamily="18" charset="0"/>
              </a:rPr>
              <a:t>Cambios y RAM con fármacos</a:t>
            </a:r>
          </a:p>
          <a:p>
            <a:pPr>
              <a:buFontTx/>
              <a:buChar char="-"/>
            </a:pPr>
            <a:endParaRPr lang="es-CL" sz="800" dirty="0">
              <a:latin typeface="Bell MT" pitchFamily="18" charset="0"/>
            </a:endParaRPr>
          </a:p>
          <a:p>
            <a:r>
              <a:rPr lang="es-CL" dirty="0">
                <a:latin typeface="Bell MT" pitchFamily="18" charset="0"/>
              </a:rPr>
              <a:t>- Adjuntar cuadernos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020272" y="1268760"/>
            <a:ext cx="1584176" cy="15841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 redondeado"/>
          <p:cNvSpPr/>
          <p:nvPr/>
        </p:nvSpPr>
        <p:spPr>
          <a:xfrm>
            <a:off x="251520" y="1844824"/>
            <a:ext cx="2304256" cy="27363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27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s-CL" dirty="0"/>
              <a:t>Tratamiento TDA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es-CL" dirty="0"/>
              <a:t>Mucho más que fármacos!!!</a:t>
            </a:r>
          </a:p>
          <a:p>
            <a:endParaRPr lang="es-CL" dirty="0"/>
          </a:p>
          <a:p>
            <a:r>
              <a:rPr lang="es-CL" dirty="0"/>
              <a:t>COMPRENDER (síntomas más</a:t>
            </a:r>
          </a:p>
          <a:p>
            <a:pPr marL="0" indent="0">
              <a:buNone/>
            </a:pPr>
            <a:r>
              <a:rPr lang="es-CL" dirty="0"/>
              <a:t> importantes son emocionales) </a:t>
            </a:r>
          </a:p>
        </p:txBody>
      </p:sp>
      <p:pic>
        <p:nvPicPr>
          <p:cNvPr id="4" name="3 Marcador de contenido" descr="ritalin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92696"/>
            <a:ext cx="2316088" cy="27908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828256" cy="2552171"/>
          </a:xfrm>
          <a:prstGeom prst="rect">
            <a:avLst/>
          </a:prstGeom>
        </p:spPr>
      </p:pic>
      <p:pic>
        <p:nvPicPr>
          <p:cNvPr id="6" name="5 Imagen" descr="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09120"/>
            <a:ext cx="2528222" cy="16888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229600" cy="1143000"/>
          </a:xfrm>
        </p:spPr>
        <p:txBody>
          <a:bodyPr/>
          <a:lstStyle/>
          <a:p>
            <a:r>
              <a:rPr lang="es-CL" dirty="0"/>
              <a:t>Tratamiento TDA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420888"/>
            <a:ext cx="8136904" cy="4581128"/>
          </a:xfrm>
        </p:spPr>
        <p:txBody>
          <a:bodyPr/>
          <a:lstStyle/>
          <a:p>
            <a:r>
              <a:rPr lang="es-CL" dirty="0"/>
              <a:t>Evitar pruebas de alternativas y/o muy largas.</a:t>
            </a:r>
          </a:p>
          <a:p>
            <a:pPr>
              <a:buNone/>
            </a:pPr>
            <a:endParaRPr lang="es-CL" dirty="0"/>
          </a:p>
          <a:p>
            <a:r>
              <a:rPr lang="es-CL" dirty="0"/>
              <a:t>Que el niño repita instrucciones para asegurarse de que las entendió.</a:t>
            </a:r>
          </a:p>
          <a:p>
            <a:pPr>
              <a:buNone/>
            </a:pPr>
            <a:endParaRPr lang="es-CL" dirty="0"/>
          </a:p>
          <a:p>
            <a:r>
              <a:rPr lang="es-CL" dirty="0"/>
              <a:t>Excelente sitio web: tdahytu.es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54073"/>
            <a:ext cx="240812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L" dirty="0"/>
              <a:t>TDA EN ADOLESCENCIA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680520"/>
          </a:xfrm>
        </p:spPr>
        <p:txBody>
          <a:bodyPr>
            <a:normAutofit/>
          </a:bodyPr>
          <a:lstStyle/>
          <a:p>
            <a:r>
              <a:rPr lang="es-ES_tradnl" sz="2000" dirty="0"/>
              <a:t>Sentido de inquietud interna</a:t>
            </a:r>
          </a:p>
          <a:p>
            <a:pPr>
              <a:buNone/>
            </a:pPr>
            <a:r>
              <a:rPr lang="es-ES_tradnl" sz="2000" dirty="0"/>
              <a:t>       más que hiperactividad</a:t>
            </a:r>
          </a:p>
          <a:p>
            <a:r>
              <a:rPr lang="es-ES_tradnl" sz="2000" dirty="0"/>
              <a:t>Trabajo escolar desorganizado</a:t>
            </a:r>
          </a:p>
          <a:p>
            <a:r>
              <a:rPr lang="es-ES_tradnl" sz="2000" dirty="0"/>
              <a:t>Falla en trabajo autónomo</a:t>
            </a:r>
          </a:p>
          <a:p>
            <a:r>
              <a:rPr lang="es-ES_tradnl" sz="2000" dirty="0"/>
              <a:t>Baja autoestima</a:t>
            </a:r>
          </a:p>
          <a:p>
            <a:r>
              <a:rPr lang="es-ES_tradnl" sz="2000" dirty="0"/>
              <a:t>Relación pobre con pares</a:t>
            </a:r>
          </a:p>
          <a:p>
            <a:r>
              <a:rPr lang="es-ES_tradnl" sz="2000" dirty="0"/>
              <a:t>Incapacidad para postergar gratificación</a:t>
            </a:r>
          </a:p>
          <a:p>
            <a:r>
              <a:rPr lang="es-ES_tradnl" sz="2000" dirty="0"/>
              <a:t>Se involucra en conductas de riesgo</a:t>
            </a:r>
          </a:p>
          <a:p>
            <a:r>
              <a:rPr lang="es-ES_tradnl" sz="2000" dirty="0"/>
              <a:t>Dificultades o confrontación con la autoridad</a:t>
            </a:r>
          </a:p>
          <a:p>
            <a:pPr algn="ctr">
              <a:buNone/>
            </a:pPr>
            <a:r>
              <a:rPr lang="es-ES_tradnl" sz="2000" dirty="0"/>
              <a:t>V/S</a:t>
            </a:r>
          </a:p>
          <a:p>
            <a:pPr algn="ctr">
              <a:buNone/>
            </a:pPr>
            <a:r>
              <a:rPr lang="es-ES_tradnl" sz="2000" dirty="0"/>
              <a:t>MOTIVACIÓN Y AUTOCONFIANZA</a:t>
            </a:r>
            <a:r>
              <a:rPr lang="es-ES_tradnl" dirty="0"/>
              <a:t>!</a:t>
            </a:r>
            <a:endParaRPr lang="es-CL" dirty="0"/>
          </a:p>
        </p:txBody>
      </p:sp>
      <p:pic>
        <p:nvPicPr>
          <p:cNvPr id="4" name="3 Imagen" descr="Fotolia_49943753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340768"/>
            <a:ext cx="2800285" cy="186905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11760" y="5013176"/>
            <a:ext cx="4248472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5 Imagen" descr="File_20113917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229200"/>
            <a:ext cx="2249996" cy="1499997"/>
          </a:xfrm>
          <a:prstGeom prst="rect">
            <a:avLst/>
          </a:prstGeom>
        </p:spPr>
      </p:pic>
      <p:sp>
        <p:nvSpPr>
          <p:cNvPr id="7" name="6 Forma libre"/>
          <p:cNvSpPr/>
          <p:nvPr/>
        </p:nvSpPr>
        <p:spPr>
          <a:xfrm>
            <a:off x="1187623" y="4797152"/>
            <a:ext cx="936105" cy="817505"/>
          </a:xfrm>
          <a:custGeom>
            <a:avLst/>
            <a:gdLst>
              <a:gd name="connsiteX0" fmla="*/ 0 w 1631132"/>
              <a:gd name="connsiteY0" fmla="*/ 568859 h 1186003"/>
              <a:gd name="connsiteX1" fmla="*/ 325925 w 1631132"/>
              <a:gd name="connsiteY1" fmla="*/ 1121120 h 1186003"/>
              <a:gd name="connsiteX2" fmla="*/ 1421394 w 1631132"/>
              <a:gd name="connsiteY2" fmla="*/ 179560 h 1186003"/>
              <a:gd name="connsiteX3" fmla="*/ 1584356 w 1631132"/>
              <a:gd name="connsiteY3" fmla="*/ 43758 h 1186003"/>
              <a:gd name="connsiteX4" fmla="*/ 1575303 w 1631132"/>
              <a:gd name="connsiteY4" fmla="*/ 61865 h 118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132" h="1186003">
                <a:moveTo>
                  <a:pt x="0" y="568859"/>
                </a:moveTo>
                <a:cubicBezTo>
                  <a:pt x="44513" y="877431"/>
                  <a:pt x="89026" y="1186003"/>
                  <a:pt x="325925" y="1121120"/>
                </a:cubicBezTo>
                <a:cubicBezTo>
                  <a:pt x="562824" y="1056237"/>
                  <a:pt x="1211656" y="359120"/>
                  <a:pt x="1421394" y="179560"/>
                </a:cubicBezTo>
                <a:cubicBezTo>
                  <a:pt x="1631132" y="0"/>
                  <a:pt x="1558705" y="63374"/>
                  <a:pt x="1584356" y="43758"/>
                </a:cubicBezTo>
                <a:cubicBezTo>
                  <a:pt x="1610007" y="24142"/>
                  <a:pt x="1592655" y="43003"/>
                  <a:pt x="1575303" y="61865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6893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¿</a:t>
            </a:r>
            <a:r>
              <a:rPr lang="es-CL" dirty="0"/>
              <a:t>Existe la flojera?</a:t>
            </a:r>
          </a:p>
        </p:txBody>
      </p:sp>
      <p:pic>
        <p:nvPicPr>
          <p:cNvPr id="4" name="3 Marcador de contenido" descr="dv2014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4724400" cy="3208020"/>
          </a:xfrm>
        </p:spPr>
      </p:pic>
      <p:pic>
        <p:nvPicPr>
          <p:cNvPr id="5" name="4 Imagen" descr="floj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6376" y="3789040"/>
            <a:ext cx="3297760" cy="2349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BUSCANDO SOLUCIONES </a:t>
            </a:r>
            <a:endParaRPr lang="es-CL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" y="1988841"/>
            <a:ext cx="8704030" cy="3240359"/>
          </a:xfrm>
        </p:spPr>
      </p:pic>
    </p:spTree>
    <p:extLst>
      <p:ext uri="{BB962C8B-B14F-4D97-AF65-F5344CB8AC3E}">
        <p14:creationId xmlns:p14="http://schemas.microsoft.com/office/powerpoint/2010/main" val="1910002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MOTIVACIÓN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s-CL" dirty="0"/>
              <a:t>Estado de estimulación interna, resultado de una </a:t>
            </a:r>
            <a:r>
              <a:rPr lang="es-CL" u="sng" dirty="0">
                <a:solidFill>
                  <a:srgbClr val="C00000"/>
                </a:solidFill>
              </a:rPr>
              <a:t>necesidad</a:t>
            </a:r>
            <a:r>
              <a:rPr lang="es-CL" dirty="0"/>
              <a:t> que activa una conducta orientada a satisfacerla</a:t>
            </a:r>
          </a:p>
        </p:txBody>
      </p:sp>
      <p:pic>
        <p:nvPicPr>
          <p:cNvPr id="4" name="3 Imagen" descr="Diapositiva42.PNG.jpg"/>
          <p:cNvPicPr>
            <a:picLocks noChangeAspect="1"/>
          </p:cNvPicPr>
          <p:nvPr/>
        </p:nvPicPr>
        <p:blipFill>
          <a:blip r:embed="rId2" cstate="print"/>
          <a:srcRect l="6480" t="14341" r="9589" b="18488"/>
          <a:stretch>
            <a:fillRect/>
          </a:stretch>
        </p:blipFill>
        <p:spPr>
          <a:xfrm>
            <a:off x="1475656" y="3140968"/>
            <a:ext cx="583264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70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MEJORES REFUERZOS POSITIVOS (recompensas)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0728" y="1700808"/>
            <a:ext cx="8363272" cy="5257800"/>
          </a:xfrm>
        </p:spPr>
        <p:txBody>
          <a:bodyPr>
            <a:normAutofit/>
          </a:bodyPr>
          <a:lstStyle/>
          <a:p>
            <a:r>
              <a:rPr lang="es-CL" sz="2000" dirty="0"/>
              <a:t>Siento que mi trabajo es significativo. Sensación de placer y realización</a:t>
            </a:r>
          </a:p>
          <a:p>
            <a:r>
              <a:rPr lang="es-CL" sz="2000" dirty="0"/>
              <a:t>Puedo elegir y tomar decisiones con un alto nivel de autonomía</a:t>
            </a:r>
          </a:p>
          <a:p>
            <a:r>
              <a:rPr lang="es-CL" sz="2000" dirty="0"/>
              <a:t>Tengo oportunidades de demostrar mi competencia. Logro personal</a:t>
            </a:r>
          </a:p>
          <a:p>
            <a:r>
              <a:rPr lang="es-CL" sz="2000" dirty="0"/>
              <a:t>Amplío mi nivel de conocimiento. Crecimiento profesional</a:t>
            </a:r>
          </a:p>
          <a:p>
            <a:r>
              <a:rPr lang="es-CL" sz="2000" dirty="0"/>
              <a:t>Oportunidad de retroalimentación desde jefaturas</a:t>
            </a:r>
          </a:p>
          <a:p>
            <a:r>
              <a:rPr lang="es-CL" sz="2000" dirty="0"/>
              <a:t>Herramientas para monitorear hitos en etapas intermedias</a:t>
            </a:r>
          </a:p>
          <a:p>
            <a:r>
              <a:rPr lang="es-CL" sz="2000" dirty="0"/>
              <a:t>Motivación es proporcional a las competencias</a:t>
            </a:r>
          </a:p>
        </p:txBody>
      </p:sp>
      <p:pic>
        <p:nvPicPr>
          <p:cNvPr id="4" name="3 Imagen" descr="lifting_golden_star_500_clr_7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645024"/>
            <a:ext cx="1563236" cy="2811576"/>
          </a:xfrm>
          <a:prstGeom prst="rect">
            <a:avLst/>
          </a:prstGeom>
        </p:spPr>
      </p:pic>
      <p:pic>
        <p:nvPicPr>
          <p:cNvPr id="5" name="4 Imagen" descr="recompen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09120"/>
            <a:ext cx="2190750" cy="2171700"/>
          </a:xfrm>
          <a:prstGeom prst="rect">
            <a:avLst/>
          </a:prstGeom>
        </p:spPr>
      </p:pic>
      <p:pic>
        <p:nvPicPr>
          <p:cNvPr id="6" name="5 Imagen" descr="Recompen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797152"/>
            <a:ext cx="2619846" cy="122791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_tradnl" dirty="0"/>
              <a:t>EN EL ADOLESCENTE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84576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CLAVES PARA EL ÉXITO</a:t>
            </a:r>
          </a:p>
          <a:p>
            <a:pPr>
              <a:buNone/>
            </a:pPr>
            <a:endParaRPr lang="es-CL" sz="1000" dirty="0"/>
          </a:p>
          <a:p>
            <a:pPr lvl="1"/>
            <a:r>
              <a:rPr lang="es-CL" dirty="0"/>
              <a:t>Autoestima</a:t>
            </a:r>
          </a:p>
          <a:p>
            <a:pPr lvl="1"/>
            <a:r>
              <a:rPr lang="es-CL" dirty="0"/>
              <a:t>Motivación</a:t>
            </a:r>
          </a:p>
          <a:p>
            <a:pPr lvl="1"/>
            <a:r>
              <a:rPr lang="es-CL" dirty="0"/>
              <a:t>Perspectiva</a:t>
            </a:r>
          </a:p>
          <a:p>
            <a:pPr lvl="1"/>
            <a:r>
              <a:rPr lang="es-CL" dirty="0"/>
              <a:t>Optimismo</a:t>
            </a:r>
          </a:p>
          <a:p>
            <a:pPr lvl="1"/>
            <a:r>
              <a:rPr lang="es-CL" dirty="0"/>
              <a:t>Competencias</a:t>
            </a:r>
          </a:p>
          <a:p>
            <a:pPr lvl="1"/>
            <a:r>
              <a:rPr lang="es-CL" dirty="0"/>
              <a:t>Capacidad de autorregulación: oportunidades de elegir. Distintas formas de resolver un problema</a:t>
            </a:r>
          </a:p>
          <a:p>
            <a:pPr lvl="1"/>
            <a:r>
              <a:rPr lang="es-CL" dirty="0"/>
              <a:t>Modelos a imitar</a:t>
            </a:r>
          </a:p>
          <a:p>
            <a:pPr lvl="1"/>
            <a:r>
              <a:rPr lang="es-CL" dirty="0"/>
              <a:t>Experiencias previas</a:t>
            </a:r>
          </a:p>
          <a:p>
            <a:pPr lvl="1"/>
            <a:r>
              <a:rPr lang="es-CL" dirty="0"/>
              <a:t>Emociones: mejor forma de enseñar es con ejemplo</a:t>
            </a:r>
          </a:p>
          <a:p>
            <a:pPr lvl="1"/>
            <a:endParaRPr lang="es-CL" dirty="0"/>
          </a:p>
        </p:txBody>
      </p:sp>
      <p:pic>
        <p:nvPicPr>
          <p:cNvPr id="4" name="3 Imagen" descr="jovens-engaja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4744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34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s-ES_tradnl" dirty="0"/>
              <a:t>EN EL ADOLESCENTE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13995"/>
          </a:xfrm>
        </p:spPr>
        <p:txBody>
          <a:bodyPr/>
          <a:lstStyle/>
          <a:p>
            <a:r>
              <a:rPr lang="es-ES_tradnl" dirty="0"/>
              <a:t>VOCACIÓN/APTITUDES</a:t>
            </a:r>
          </a:p>
          <a:p>
            <a:pPr>
              <a:buNone/>
            </a:pPr>
            <a:endParaRPr lang="es-ES_tradnl" sz="1000" dirty="0"/>
          </a:p>
          <a:p>
            <a:r>
              <a:rPr lang="es-ES_tradnl" dirty="0"/>
              <a:t>Directa relación entre:</a:t>
            </a:r>
            <a:endParaRPr lang="es-CL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25144"/>
            <a:ext cx="2348860" cy="1736896"/>
          </a:xfrm>
          <a:prstGeom prst="rect">
            <a:avLst/>
          </a:prstGeom>
        </p:spPr>
      </p:pic>
      <p:pic>
        <p:nvPicPr>
          <p:cNvPr id="5" name="4 Imagen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97152"/>
            <a:ext cx="3024336" cy="1736193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683568" y="2276872"/>
            <a:ext cx="8064896" cy="216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971600" y="306896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C000"/>
                </a:solidFill>
              </a:rPr>
              <a:t>FRACASO </a:t>
            </a:r>
            <a:r>
              <a:rPr lang="es-ES_tradnl" sz="2000" b="1" dirty="0">
                <a:solidFill>
                  <a:schemeClr val="bg1"/>
                </a:solidFill>
              </a:rPr>
              <a:t>ESCOLAR         </a:t>
            </a:r>
            <a:r>
              <a:rPr lang="es-ES_tradnl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DESERCIÓN </a:t>
            </a:r>
            <a:r>
              <a:rPr lang="es-ES_tradnl" sz="2000" b="1" dirty="0">
                <a:solidFill>
                  <a:schemeClr val="bg1"/>
                </a:solidFill>
              </a:rPr>
              <a:t>ESCOLAR            </a:t>
            </a:r>
            <a:r>
              <a:rPr lang="es-ES_tradnl" sz="2000" b="1" dirty="0">
                <a:solidFill>
                  <a:srgbClr val="C00000"/>
                </a:solidFill>
              </a:rPr>
              <a:t>VIOLENCIA</a:t>
            </a:r>
            <a:endParaRPr lang="es-C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4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3 Marcador de contenido" descr="elefante arb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653816" cy="521416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EVALUAR v/s </a:t>
            </a:r>
            <a:r>
              <a:rPr lang="es-ES_tradnl" b="1" dirty="0"/>
              <a:t>VALORAR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BUSCAR SOLUCIONES.</a:t>
            </a:r>
          </a:p>
          <a:p>
            <a:pPr>
              <a:buNone/>
            </a:pPr>
            <a:endParaRPr lang="es-ES_tradnl" sz="800" dirty="0"/>
          </a:p>
          <a:p>
            <a:r>
              <a:rPr lang="es-ES_tradnl" dirty="0"/>
              <a:t>Trabajar en </a:t>
            </a:r>
            <a:r>
              <a:rPr lang="es-ES_tradnl" b="1" dirty="0"/>
              <a:t>conjunto.</a:t>
            </a:r>
          </a:p>
          <a:p>
            <a:pPr>
              <a:buNone/>
            </a:pPr>
            <a:endParaRPr lang="es-ES_tradnl" sz="800" b="1" dirty="0"/>
          </a:p>
          <a:p>
            <a:r>
              <a:rPr lang="es-ES_tradnl" dirty="0"/>
              <a:t>Ayudar a </a:t>
            </a:r>
            <a:r>
              <a:rPr lang="es-ES_tradnl" b="1" dirty="0"/>
              <a:t>individualizar</a:t>
            </a:r>
            <a:r>
              <a:rPr lang="es-ES_tradnl" dirty="0"/>
              <a:t> los problemas y planear estrategias para ayudar a los niños.</a:t>
            </a:r>
          </a:p>
          <a:p>
            <a:pPr>
              <a:buNone/>
            </a:pPr>
            <a:endParaRPr lang="es-ES_tradnl" sz="800" dirty="0"/>
          </a:p>
          <a:p>
            <a:r>
              <a:rPr lang="es-ES_tradnl" dirty="0"/>
              <a:t>Enviar </a:t>
            </a:r>
            <a:r>
              <a:rPr lang="es-ES_tradnl" b="1" dirty="0"/>
              <a:t>informes</a:t>
            </a:r>
            <a:r>
              <a:rPr lang="es-ES_tradnl" dirty="0"/>
              <a:t> con notas, conducta (positiva y negativa), test de </a:t>
            </a:r>
            <a:r>
              <a:rPr lang="es-ES_tradnl" dirty="0" err="1"/>
              <a:t>Conners</a:t>
            </a:r>
            <a:r>
              <a:rPr lang="es-ES_tradnl" dirty="0"/>
              <a:t>, cambios en relación a </a:t>
            </a:r>
            <a:r>
              <a:rPr lang="es-ES_tradnl" dirty="0" err="1"/>
              <a:t>fcos</a:t>
            </a:r>
            <a:r>
              <a:rPr lang="es-ES_tradnl" dirty="0"/>
              <a:t>. Adjuntar cuadernos y pruebas.</a:t>
            </a:r>
            <a:endParaRPr lang="es-CL" dirty="0"/>
          </a:p>
        </p:txBody>
      </p:sp>
      <p:pic>
        <p:nvPicPr>
          <p:cNvPr id="4" name="3 Imagen" descr="nino-planeta-plasti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347413" cy="15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7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/>
              <a:t>NECESIDADES ESPECIALES EN EDUCACIÓN (NEE)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68245" y="1871064"/>
            <a:ext cx="77048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971600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1990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07704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1992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43808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1994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42862" y="236582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9" name="8 Llamada rectangular redondeada"/>
          <p:cNvSpPr/>
          <p:nvPr/>
        </p:nvSpPr>
        <p:spPr>
          <a:xfrm rot="10800000">
            <a:off x="1691680" y="3140968"/>
            <a:ext cx="1080120" cy="108012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691680" y="2852936"/>
            <a:ext cx="1080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pPr>
              <a:buNone/>
            </a:pPr>
            <a:r>
              <a:rPr lang="es-CL" sz="1100" dirty="0"/>
              <a:t>Se estableció que toda la población debía estar </a:t>
            </a:r>
          </a:p>
          <a:p>
            <a:pPr>
              <a:buNone/>
            </a:pPr>
            <a:r>
              <a:rPr lang="es-CL" sz="1100" dirty="0"/>
              <a:t>preparada para la modernidad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9552" y="2924944"/>
            <a:ext cx="10801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Decreto 490</a:t>
            </a:r>
            <a:r>
              <a:rPr lang="es-CL" sz="1100" dirty="0"/>
              <a:t>: normas para integrar alumnos discapacitados a la escuela regular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987824" y="2924944"/>
            <a:ext cx="10801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/>
              <a:t>Ley 19.284: </a:t>
            </a:r>
            <a:r>
              <a:rPr lang="es-CL" sz="1100" dirty="0"/>
              <a:t>Integración social de personas con discapacidad. </a:t>
            </a:r>
          </a:p>
          <a:p>
            <a:r>
              <a:rPr lang="es-CL" sz="1100" dirty="0"/>
              <a:t>Programas integrales.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90450" y="2970269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CL" sz="1100" b="1" dirty="0"/>
              <a:t>Ley 20.201:</a:t>
            </a:r>
          </a:p>
          <a:p>
            <a:pPr>
              <a:buNone/>
            </a:pPr>
            <a:r>
              <a:rPr lang="es-CL" sz="1100" dirty="0"/>
              <a:t>Diferencia educación especial de NEE. </a:t>
            </a:r>
          </a:p>
          <a:p>
            <a:pPr>
              <a:buNone/>
            </a:pPr>
            <a:r>
              <a:rPr lang="es-CL" sz="1100" dirty="0"/>
              <a:t>Cambio de concepto. </a:t>
            </a:r>
          </a:p>
          <a:p>
            <a:r>
              <a:rPr lang="es-CL" sz="1100" dirty="0"/>
              <a:t>Necesidades pueden ser </a:t>
            </a:r>
          </a:p>
          <a:p>
            <a:r>
              <a:rPr lang="es-CL" sz="1100" i="1" dirty="0"/>
              <a:t>transitorias o permanentes</a:t>
            </a:r>
            <a:r>
              <a:rPr lang="es-CL" sz="1100" dirty="0"/>
              <a:t>. </a:t>
            </a:r>
          </a:p>
        </p:txBody>
      </p:sp>
      <p:sp>
        <p:nvSpPr>
          <p:cNvPr id="16" name="15 Llamada rectangular redondeada"/>
          <p:cNvSpPr/>
          <p:nvPr/>
        </p:nvSpPr>
        <p:spPr>
          <a:xfrm rot="10800000">
            <a:off x="539552" y="2924944"/>
            <a:ext cx="936104" cy="1296144"/>
          </a:xfrm>
          <a:prstGeom prst="wedgeRoundRectCallout">
            <a:avLst>
              <a:gd name="adj1" fmla="val -20833"/>
              <a:gd name="adj2" fmla="val 53420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Llamada rectangular redondeada"/>
          <p:cNvSpPr/>
          <p:nvPr/>
        </p:nvSpPr>
        <p:spPr>
          <a:xfrm rot="10800000">
            <a:off x="3026744" y="2924944"/>
            <a:ext cx="792088" cy="1296144"/>
          </a:xfrm>
          <a:prstGeom prst="wedgeRoundRectCallout">
            <a:avLst>
              <a:gd name="adj1" fmla="val -21976"/>
              <a:gd name="adj2" fmla="val 54118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Llamada rectangular redondeada"/>
          <p:cNvSpPr/>
          <p:nvPr/>
        </p:nvSpPr>
        <p:spPr>
          <a:xfrm rot="10623122">
            <a:off x="3965826" y="2973907"/>
            <a:ext cx="1296144" cy="1440160"/>
          </a:xfrm>
          <a:prstGeom prst="wedgeRoundRectCallout">
            <a:avLst>
              <a:gd name="adj1" fmla="val -18381"/>
              <a:gd name="adj2" fmla="val 5631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005" t="14828" r="22932" b="15479"/>
          <a:stretch>
            <a:fillRect/>
          </a:stretch>
        </p:blipFill>
        <p:spPr bwMode="auto">
          <a:xfrm>
            <a:off x="4860032" y="4653136"/>
            <a:ext cx="3168352" cy="17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FB309A-6D97-4471-8514-D9E37C35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69" y="2924944"/>
            <a:ext cx="830429" cy="10156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98E9EAC-E760-4D74-B50B-74720B42A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157" y="2838621"/>
            <a:ext cx="951773" cy="137171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7EB2226-DD7F-4072-86C7-AF1386B23A5E}"/>
              </a:ext>
            </a:extLst>
          </p:cNvPr>
          <p:cNvSpPr txBox="1"/>
          <p:nvPr/>
        </p:nvSpPr>
        <p:spPr>
          <a:xfrm>
            <a:off x="5833526" y="2330147"/>
            <a:ext cx="75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2015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BC8EAB-6DF4-429E-911A-1A195DF43C94}"/>
              </a:ext>
            </a:extLst>
          </p:cNvPr>
          <p:cNvSpPr txBox="1"/>
          <p:nvPr/>
        </p:nvSpPr>
        <p:spPr>
          <a:xfrm>
            <a:off x="5707796" y="3062166"/>
            <a:ext cx="9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Decreto 83:</a:t>
            </a:r>
            <a:r>
              <a:rPr lang="es-ES" sz="1200" dirty="0"/>
              <a:t> orientaciones de adecuación curricular </a:t>
            </a:r>
            <a:endParaRPr lang="es-CL" sz="12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387B94F-F400-4E79-BAC2-8E10DA513D40}"/>
              </a:ext>
            </a:extLst>
          </p:cNvPr>
          <p:cNvSpPr txBox="1"/>
          <p:nvPr/>
        </p:nvSpPr>
        <p:spPr>
          <a:xfrm>
            <a:off x="5080349" y="1571389"/>
            <a:ext cx="84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Decreto 170 </a:t>
            </a:r>
            <a:endParaRPr lang="es-CL" sz="1400" b="1" dirty="0"/>
          </a:p>
        </p:txBody>
      </p:sp>
      <p:sp>
        <p:nvSpPr>
          <p:cNvPr id="25" name="Rectángulo: una sola esquina redondeada 24">
            <a:extLst>
              <a:ext uri="{FF2B5EF4-FFF2-40B4-BE49-F238E27FC236}">
                <a16:creationId xmlns:a16="http://schemas.microsoft.com/office/drawing/2014/main" id="{89753F7A-2CA4-465E-A68C-49687CFAED65}"/>
              </a:ext>
            </a:extLst>
          </p:cNvPr>
          <p:cNvSpPr/>
          <p:nvPr/>
        </p:nvSpPr>
        <p:spPr>
          <a:xfrm>
            <a:off x="5107898" y="1495949"/>
            <a:ext cx="699044" cy="601025"/>
          </a:xfrm>
          <a:prstGeom prst="round1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DAE7DA7-E5E6-4CE7-99C3-A3E0F8CA9627}"/>
              </a:ext>
            </a:extLst>
          </p:cNvPr>
          <p:cNvSpPr txBox="1"/>
          <p:nvPr/>
        </p:nvSpPr>
        <p:spPr>
          <a:xfrm>
            <a:off x="5107898" y="2365828"/>
            <a:ext cx="66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2009</a:t>
            </a:r>
            <a:endParaRPr lang="es-CL" b="1" dirty="0">
              <a:solidFill>
                <a:schemeClr val="bg1"/>
              </a:solidFill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BA5FBA9-6A7A-45BD-859B-7A64867F1AE6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 flipH="1">
            <a:off x="5439757" y="2096974"/>
            <a:ext cx="17663" cy="2688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75" name="CuadroTexto 3074">
            <a:extLst>
              <a:ext uri="{FF2B5EF4-FFF2-40B4-BE49-F238E27FC236}">
                <a16:creationId xmlns:a16="http://schemas.microsoft.com/office/drawing/2014/main" id="{23016250-0D0D-42C5-BBC7-EFF6B14E9DD4}"/>
              </a:ext>
            </a:extLst>
          </p:cNvPr>
          <p:cNvSpPr txBox="1"/>
          <p:nvPr/>
        </p:nvSpPr>
        <p:spPr>
          <a:xfrm>
            <a:off x="6812470" y="2330147"/>
            <a:ext cx="123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2018-2019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076" name="CuadroTexto 3075">
            <a:extLst>
              <a:ext uri="{FF2B5EF4-FFF2-40B4-BE49-F238E27FC236}">
                <a16:creationId xmlns:a16="http://schemas.microsoft.com/office/drawing/2014/main" id="{2E9A5402-0EFB-4781-8EBA-C18654122D0E}"/>
              </a:ext>
            </a:extLst>
          </p:cNvPr>
          <p:cNvSpPr txBox="1"/>
          <p:nvPr/>
        </p:nvSpPr>
        <p:spPr>
          <a:xfrm>
            <a:off x="6812470" y="3140968"/>
            <a:ext cx="80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WISC V</a:t>
            </a:r>
            <a:endParaRPr lang="es-CL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/>
              <a:t>NECESIDADES ESPECIALES EN EDUCACIÓN (NEE)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4857403"/>
          </a:xfrm>
        </p:spPr>
        <p:txBody>
          <a:bodyPr>
            <a:normAutofit fontScale="32500" lnSpcReduction="20000"/>
          </a:bodyPr>
          <a:lstStyle/>
          <a:p>
            <a:r>
              <a:rPr lang="es-CL" sz="6400" u="sng" dirty="0"/>
              <a:t>Tipos NEE</a:t>
            </a:r>
            <a:r>
              <a:rPr lang="es-CL" sz="6400" dirty="0"/>
              <a:t>: Ley 20.201</a:t>
            </a:r>
          </a:p>
          <a:p>
            <a:endParaRPr lang="es-CL" sz="4800" dirty="0"/>
          </a:p>
          <a:p>
            <a:r>
              <a:rPr lang="es-CL" sz="4800" dirty="0"/>
              <a:t>"Para los efectos de esta ley, se entenderá por NEE de carácter </a:t>
            </a:r>
            <a:r>
              <a:rPr lang="es-CL" sz="4800" b="1" u="sng" dirty="0"/>
              <a:t>transitorio</a:t>
            </a:r>
            <a:r>
              <a:rPr lang="es-CL" sz="4800" dirty="0"/>
              <a:t>, aquellas no permanentes que requieran los alumnos en algún momento de su vida escolar a consecuencia de un trastorno o discapacidad diagnosticada por un </a:t>
            </a:r>
            <a:r>
              <a:rPr lang="es-CL" sz="4800" i="1" dirty="0"/>
              <a:t>profesional competente</a:t>
            </a:r>
            <a:r>
              <a:rPr lang="es-CL" sz="4800" dirty="0"/>
              <a:t>, y que necesitan de ayudas y apoyos extraordinarios para acceder o progresar en el currículum por un determinado período de su escolarización. El Reglamento determinará los requisitos, instrumentos o pruebas diagnósticas para establecer los alumnos con NEE  que se beneficiarán de la subvención establecida en el inciso anterior, debiendo primero escuchar a los expertos en las áreas pertinentes. Con todo el Reglamento considerará entre otras discapacidades a los </a:t>
            </a:r>
            <a:r>
              <a:rPr lang="es-CL" sz="4800" b="1" dirty="0"/>
              <a:t>déficit atencionales </a:t>
            </a:r>
            <a:r>
              <a:rPr lang="es-CL" sz="4800" dirty="0"/>
              <a:t>(gran cambio) y a los</a:t>
            </a:r>
            <a:r>
              <a:rPr lang="es-CL" sz="4800" b="1" dirty="0"/>
              <a:t> trastornos específicos del lenguaje y aprendizaje. </a:t>
            </a:r>
            <a:r>
              <a:rPr lang="es-CL" sz="4800" dirty="0"/>
              <a:t> Diagnósticos tienen que estar dados por profesional idóneo que no tenga relación con afectado y ser reevaluados”.  También se incluyen niños con </a:t>
            </a:r>
            <a:r>
              <a:rPr lang="es-CL" sz="4800" b="1" dirty="0"/>
              <a:t>coeficiente intelectual límite y trastorno del ánimo. </a:t>
            </a:r>
          </a:p>
          <a:p>
            <a:pPr>
              <a:buNone/>
            </a:pPr>
            <a:endParaRPr lang="es-CL" sz="2500" dirty="0"/>
          </a:p>
          <a:p>
            <a:r>
              <a:rPr lang="es-CL" sz="4800" dirty="0"/>
              <a:t>NEE de carácter </a:t>
            </a:r>
            <a:r>
              <a:rPr lang="es-CL" sz="4800" b="1" u="sng" dirty="0"/>
              <a:t>permanente</a:t>
            </a:r>
            <a:r>
              <a:rPr lang="es-CL" sz="4800" dirty="0"/>
              <a:t>: </a:t>
            </a:r>
            <a:r>
              <a:rPr lang="es-CL" sz="4800" b="1" dirty="0"/>
              <a:t>Discapacidad visual, auditiva, disfasia severa, trastorno autista, deficiencia mental severa o con </a:t>
            </a:r>
            <a:r>
              <a:rPr lang="es-CL" sz="4800" b="1" dirty="0" err="1"/>
              <a:t>multidéficit</a:t>
            </a:r>
            <a:r>
              <a:rPr lang="es-CL" sz="4800" b="1" dirty="0"/>
              <a:t>.</a:t>
            </a:r>
            <a:r>
              <a:rPr lang="es-CL" sz="4800" dirty="0"/>
              <a:t> </a:t>
            </a:r>
          </a:p>
          <a:p>
            <a:pPr>
              <a:buNone/>
            </a:pPr>
            <a:endParaRPr lang="es-CL" sz="2500" dirty="0"/>
          </a:p>
          <a:p>
            <a:r>
              <a:rPr lang="es-CL" sz="4800" dirty="0"/>
              <a:t>Trastorno Específico del Lenguaje (TEL) de 3 años a 5 años 11 meses: Escuelas de Lenguaje. A partir de 6 años: escuelas regulares con proyecto de integración.</a:t>
            </a:r>
          </a:p>
          <a:p>
            <a:endParaRPr lang="es-CL" dirty="0"/>
          </a:p>
        </p:txBody>
      </p:sp>
      <p:pic>
        <p:nvPicPr>
          <p:cNvPr id="16" name="15 Imagen" descr="1901995_10154736675470591_63382737257728898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254458"/>
            <a:ext cx="1800200" cy="148447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3429000"/>
            <a:ext cx="5040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72E552-4414-4EE5-B193-43DDB74A2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16542" r="20482" b="11864"/>
          <a:stretch/>
        </p:blipFill>
        <p:spPr>
          <a:xfrm>
            <a:off x="457200" y="548679"/>
            <a:ext cx="8384881" cy="57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38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DI/WISC V 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21628" r="27574" b="8696"/>
          <a:stretch/>
        </p:blipFill>
        <p:spPr bwMode="auto">
          <a:xfrm>
            <a:off x="391421" y="1503648"/>
            <a:ext cx="8213027" cy="492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2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84447" y="5476495"/>
            <a:ext cx="7643192" cy="320121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lecha abajo 6"/>
          <p:cNvSpPr/>
          <p:nvPr/>
        </p:nvSpPr>
        <p:spPr>
          <a:xfrm>
            <a:off x="6228184" y="1844824"/>
            <a:ext cx="2915816" cy="316835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4447" y="1831709"/>
            <a:ext cx="2975106" cy="31945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844824"/>
            <a:ext cx="3131840" cy="32006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635896" y="3645024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APRENDIZAJE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32240" y="36450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CONDUCTA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11560" y="364502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</a:rPr>
              <a:t>ADAPTACIÓN</a:t>
            </a:r>
          </a:p>
        </p:txBody>
      </p:sp>
    </p:spTree>
    <p:extLst>
      <p:ext uri="{BB962C8B-B14F-4D97-AF65-F5344CB8AC3E}">
        <p14:creationId xmlns:p14="http://schemas.microsoft.com/office/powerpoint/2010/main" val="206467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REPETIR DE CURSO ¿Solución?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CREENCIA: al repetir de curso se le está dando al estudiante una segunda oportunidad para que "nivele" su aprendizaje. </a:t>
            </a:r>
          </a:p>
          <a:p>
            <a:pPr>
              <a:buNone/>
            </a:pPr>
            <a:r>
              <a:rPr lang="es-CL" dirty="0"/>
              <a:t> </a:t>
            </a:r>
            <a:br>
              <a:rPr lang="es-CL" dirty="0"/>
            </a:br>
            <a:endParaRPr lang="es-CL" dirty="0"/>
          </a:p>
        </p:txBody>
      </p:sp>
      <p:pic>
        <p:nvPicPr>
          <p:cNvPr id="4" name="3 Imagen" descr="milesdefrases.com_frases_en_fotos_527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284984"/>
            <a:ext cx="302433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CL" dirty="0"/>
              <a:t>REPETIR DE CURSO ¿Solución?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CL" dirty="0"/>
              <a:t>REALIDAD:  </a:t>
            </a:r>
          </a:p>
          <a:p>
            <a:pPr>
              <a:buNone/>
            </a:pPr>
            <a:r>
              <a:rPr lang="es-CL" dirty="0"/>
              <a:t>	1) Ausencia de </a:t>
            </a:r>
            <a:r>
              <a:rPr lang="es-CL" b="1" dirty="0"/>
              <a:t>estrategias correctivas </a:t>
            </a:r>
            <a:r>
              <a:rPr lang="es-CL" dirty="0"/>
              <a:t>específicas para mejorar la competencia social o cognitiva.</a:t>
            </a:r>
          </a:p>
          <a:p>
            <a:pPr>
              <a:buNone/>
            </a:pPr>
            <a:r>
              <a:rPr lang="es-CL" dirty="0"/>
              <a:t>	2) Incapacidad para abordar los </a:t>
            </a:r>
            <a:r>
              <a:rPr lang="es-CL" b="1" dirty="0"/>
              <a:t>factores de riesgo </a:t>
            </a:r>
            <a:r>
              <a:rPr lang="es-CL" dirty="0"/>
              <a:t>asociados con la retención</a:t>
            </a:r>
          </a:p>
          <a:p>
            <a:pPr>
              <a:buNone/>
            </a:pPr>
            <a:r>
              <a:rPr lang="es-CL" dirty="0"/>
              <a:t>	3) Las consecuencias de tener mayor edad para el grado, se asocia con una variedad de </a:t>
            </a:r>
            <a:r>
              <a:rPr lang="es-CL" b="1" dirty="0"/>
              <a:t>resultados negativos</a:t>
            </a:r>
            <a:r>
              <a:rPr lang="es-CL" dirty="0"/>
              <a:t>, especialmente cuando los niños retenidos alcanzan la educación media y la pubertad (estigmatización por pares y otras experiencias negativas de retención grado puede exacerbar problemas de ajuste socio-emocional y conductual).</a:t>
            </a:r>
          </a:p>
          <a:p>
            <a:pPr>
              <a:buNone/>
            </a:pPr>
            <a:endParaRPr lang="es-CL" sz="1400" dirty="0"/>
          </a:p>
          <a:p>
            <a:r>
              <a:rPr lang="es-CL" dirty="0"/>
              <a:t>Adultos lo recuerdan como uno de los </a:t>
            </a:r>
            <a:r>
              <a:rPr lang="es-CL" i="1" dirty="0"/>
              <a:t>eventos </a:t>
            </a:r>
          </a:p>
          <a:p>
            <a:pPr>
              <a:buNone/>
            </a:pPr>
            <a:r>
              <a:rPr lang="es-CL" i="1" dirty="0"/>
              <a:t>	más </a:t>
            </a:r>
            <a:r>
              <a:rPr lang="es-CL" i="1" dirty="0" err="1"/>
              <a:t>estresores</a:t>
            </a:r>
            <a:r>
              <a:rPr lang="es-CL" dirty="0"/>
              <a:t> de su vida. </a:t>
            </a:r>
            <a:br>
              <a:rPr lang="es-CL" dirty="0"/>
            </a:br>
            <a:endParaRPr lang="es-CL" dirty="0"/>
          </a:p>
        </p:txBody>
      </p:sp>
      <p:pic>
        <p:nvPicPr>
          <p:cNvPr id="5" name="4 Imagen" descr="259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149080"/>
            <a:ext cx="2327197" cy="2381498"/>
          </a:xfrm>
          <a:prstGeom prst="rect">
            <a:avLst/>
          </a:prstGeom>
        </p:spPr>
      </p:pic>
      <p:pic>
        <p:nvPicPr>
          <p:cNvPr id="6" name="5 Imagen" descr="SUSP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085184"/>
            <a:ext cx="1493912" cy="14939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363272" cy="4853136"/>
          </a:xfrm>
        </p:spPr>
        <p:txBody>
          <a:bodyPr>
            <a:normAutofit/>
          </a:bodyPr>
          <a:lstStyle/>
          <a:p>
            <a:r>
              <a:rPr lang="es-CL" sz="3600" dirty="0"/>
              <a:t>Colegio factor protector </a:t>
            </a:r>
            <a:r>
              <a:rPr lang="es-CL" sz="3600" b="1" u="sng" dirty="0"/>
              <a:t>muy </a:t>
            </a:r>
            <a:r>
              <a:rPr lang="es-CL" sz="3600" dirty="0"/>
              <a:t>importante</a:t>
            </a:r>
            <a:endParaRPr lang="es-CL" sz="36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3384376" cy="2183468"/>
          </a:xfrm>
          <a:prstGeom prst="rect">
            <a:avLst/>
          </a:prstGeom>
        </p:spPr>
      </p:pic>
      <p:pic>
        <p:nvPicPr>
          <p:cNvPr id="5" name="4 Imagen" descr="colegio-australia-prohibe-abrazos-niñ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04048" y="4653136"/>
            <a:ext cx="3378000" cy="1773450"/>
          </a:xfrm>
          <a:prstGeom prst="rect">
            <a:avLst/>
          </a:prstGeom>
        </p:spPr>
      </p:pic>
      <p:pic>
        <p:nvPicPr>
          <p:cNvPr id="6" name="5 Imagen" descr="nigeria2-620x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980728"/>
            <a:ext cx="4724400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MÁS INFORMACIÓN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www.neuropedhrrio.org</a:t>
            </a:r>
            <a:r>
              <a:rPr lang="es-ES_tradnl" dirty="0"/>
              <a:t> (Ir a: TEMAS NEUROPEDIATRÍA/ Educación y biología)</a:t>
            </a:r>
          </a:p>
          <a:p>
            <a:endParaRPr lang="es-ES_tradnl" dirty="0"/>
          </a:p>
          <a:p>
            <a:r>
              <a:rPr lang="es-ES_tradnl" dirty="0"/>
              <a:t>Un sitio que puede ayudar a los niños a estudiar http://ntic.educacion.es/w3//eos/MaterialesEducativos/mem2006/aprender_estudiar/index2.html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90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79" t="22274" r="23930" b="9313"/>
          <a:stretch>
            <a:fillRect/>
          </a:stretch>
        </p:blipFill>
        <p:spPr bwMode="auto">
          <a:xfrm>
            <a:off x="228078" y="273634"/>
            <a:ext cx="8766553" cy="61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43608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TEA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971600" y="4365104"/>
            <a:ext cx="720080" cy="441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1691680" y="4365104"/>
            <a:ext cx="144016" cy="72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0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FRECUENCIA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AUMENTO </a:t>
            </a:r>
          </a:p>
          <a:p>
            <a:r>
              <a:rPr lang="es-ES_tradnl" dirty="0"/>
              <a:t>1-2 niños en 100 con TEA, más TEA leve.</a:t>
            </a:r>
          </a:p>
          <a:p>
            <a:endParaRPr lang="es-ES_tradnl" sz="800" dirty="0"/>
          </a:p>
          <a:p>
            <a:r>
              <a:rPr lang="es-ES_tradnl" dirty="0"/>
              <a:t>1 DE CADA 6 NIÑOS PUEDE PRESENTAR TDA Y/O TRASTORNO DE APRENDIZAJE</a:t>
            </a:r>
          </a:p>
          <a:p>
            <a:endParaRPr lang="es-ES_tradnl" sz="800" dirty="0"/>
          </a:p>
          <a:p>
            <a:r>
              <a:rPr lang="es-ES_tradnl" dirty="0"/>
              <a:t>FACTORES DE RIESGO (sexo, </a:t>
            </a:r>
            <a:r>
              <a:rPr lang="es-ES_tradnl" dirty="0" err="1"/>
              <a:t>prematurez</a:t>
            </a:r>
            <a:r>
              <a:rPr lang="es-ES_tradnl" dirty="0"/>
              <a:t>, antecedentes familiares, trastornos del lenguaje)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31131"/>
            <a:ext cx="2458616" cy="16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1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9824"/>
            <a:ext cx="8229600" cy="1143000"/>
          </a:xfrm>
        </p:spPr>
        <p:txBody>
          <a:bodyPr/>
          <a:lstStyle/>
          <a:p>
            <a:r>
              <a:rPr lang="es-ES_tradnl" dirty="0"/>
              <a:t>PROBLEMAS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9275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/>
              <a:t>CAMBIO DE LOS NIÑOS /ENTORNO</a:t>
            </a:r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endParaRPr lang="es-ES_tradnl" dirty="0"/>
          </a:p>
          <a:p>
            <a:pPr marL="0" indent="0" algn="ctr">
              <a:buNone/>
            </a:pPr>
            <a:r>
              <a:rPr lang="es-ES_tradnl" dirty="0"/>
              <a:t>  V/S </a:t>
            </a:r>
          </a:p>
        </p:txBody>
      </p:sp>
      <p:pic>
        <p:nvPicPr>
          <p:cNvPr id="4" name="3 Imagen" descr="el-nio-que-no-quiere-estudiar-5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610" y="1556790"/>
            <a:ext cx="3274710" cy="245859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221088"/>
            <a:ext cx="3214944" cy="21861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4124183"/>
            <a:ext cx="3499698" cy="232888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17" y="1824264"/>
            <a:ext cx="3210344" cy="2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DIFICULTADES ESCOLARES (DE)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1005" y="5154111"/>
            <a:ext cx="7175795" cy="1587257"/>
          </a:xfrm>
        </p:spPr>
        <p:txBody>
          <a:bodyPr>
            <a:normAutofit lnSpcReduction="10000"/>
          </a:bodyPr>
          <a:lstStyle/>
          <a:p>
            <a:r>
              <a:rPr lang="es-ES_tradnl" sz="2000" dirty="0"/>
              <a:t>TDA: Trastorno Déficit Atencional</a:t>
            </a:r>
          </a:p>
          <a:p>
            <a:r>
              <a:rPr lang="es-ES_tradnl" sz="2000" dirty="0"/>
              <a:t>DI: Discapacidad Intelectual</a:t>
            </a:r>
          </a:p>
          <a:p>
            <a:r>
              <a:rPr lang="es-ES_tradnl" sz="2000" dirty="0"/>
              <a:t>FCOS.: Fármacos</a:t>
            </a:r>
          </a:p>
          <a:p>
            <a:pPr marL="0" indent="0">
              <a:buNone/>
            </a:pPr>
            <a:r>
              <a:rPr lang="es-ES_tradnl" dirty="0"/>
              <a:t>IMPORTANCIA DE EVALUACIÓN MÉDICA</a:t>
            </a: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78416"/>
              </p:ext>
            </p:extLst>
          </p:nvPr>
        </p:nvGraphicFramePr>
        <p:xfrm>
          <a:off x="1524000" y="1397000"/>
          <a:ext cx="6288360" cy="363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8505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TDA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505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505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FCOS.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505"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400" dirty="0"/>
                        <a:t>APOYO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Distinto de 4"/>
          <p:cNvSpPr/>
          <p:nvPr/>
        </p:nvSpPr>
        <p:spPr>
          <a:xfrm>
            <a:off x="4237339" y="1483153"/>
            <a:ext cx="809818" cy="663848"/>
          </a:xfrm>
          <a:prstGeom prst="mathNot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Igual que 6"/>
          <p:cNvSpPr/>
          <p:nvPr/>
        </p:nvSpPr>
        <p:spPr>
          <a:xfrm>
            <a:off x="4211960" y="4213154"/>
            <a:ext cx="914400" cy="769779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59632" y="6153382"/>
            <a:ext cx="7128792" cy="587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277" y="2478976"/>
            <a:ext cx="627942" cy="7011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8277" y="3362968"/>
            <a:ext cx="62794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1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2478</Words>
  <Application>Microsoft Office PowerPoint</Application>
  <PresentationFormat>Presentación en pantalla (4:3)</PresentationFormat>
  <Paragraphs>368</Paragraphs>
  <Slides>53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7" baseType="lpstr">
      <vt:lpstr>Arial</vt:lpstr>
      <vt:lpstr>Bell MT</vt:lpstr>
      <vt:lpstr>Calibri</vt:lpstr>
      <vt:lpstr>Tema de Office</vt:lpstr>
      <vt:lpstr>EL NIÑ@ Y ADOLESCENTE CON DIFICULTADES ESCOLARES</vt:lpstr>
      <vt:lpstr>TEMARIO</vt:lpstr>
      <vt:lpstr>BUSCANDO SOLUCIONES</vt:lpstr>
      <vt:lpstr>BUSCANDO SOLUCIONES </vt:lpstr>
      <vt:lpstr>Presentación de PowerPoint</vt:lpstr>
      <vt:lpstr>Presentación de PowerPoint</vt:lpstr>
      <vt:lpstr>FRECUENCIA</vt:lpstr>
      <vt:lpstr>PROBLEMAS</vt:lpstr>
      <vt:lpstr>DIFICULTADES ESCOLARES (DE)</vt:lpstr>
      <vt:lpstr>Para qué servimos los neuropediatras?</vt:lpstr>
      <vt:lpstr>MANEJO ESCOLAR TEA</vt:lpstr>
      <vt:lpstr>MANEJO TEA</vt:lpstr>
      <vt:lpstr>Trastornos del lenguaje</vt:lpstr>
      <vt:lpstr>*TEL: clasificación de Rapin y Allen</vt:lpstr>
      <vt:lpstr>TRASTORNO DEL LENGUAJE</vt:lpstr>
      <vt:lpstr>TEL/MANEJO</vt:lpstr>
      <vt:lpstr>DEA</vt:lpstr>
      <vt:lpstr>Presentación de PowerPoint</vt:lpstr>
      <vt:lpstr>SÍNTOMAS</vt:lpstr>
      <vt:lpstr>SÍNTOMAS</vt:lpstr>
      <vt:lpstr>TRATAMIENTO </vt:lpstr>
      <vt:lpstr>TRATAMIENTO</vt:lpstr>
      <vt:lpstr>DISCALCULIA</vt:lpstr>
      <vt:lpstr>  CARACTERÍSTICAS</vt:lpstr>
      <vt:lpstr>MANEJO</vt:lpstr>
      <vt:lpstr>MANEJO</vt:lpstr>
      <vt:lpstr>TRASTORNO DEL DESARROLLO DE LA COORDINACIÓN MOTORA (TDCM O DISPRAXIA DEL DESARROLLO) </vt:lpstr>
      <vt:lpstr>TRASTORNO DEL DESARROLLO DE LA COORDINACIÓN MOTORA (TDCM O DISPRAXIA DEL DESARROLLO)</vt:lpstr>
      <vt:lpstr>Trastorno Déficit Atencional  </vt:lpstr>
      <vt:lpstr>CRITERIOS DG TDA DSM V</vt:lpstr>
      <vt:lpstr>CRITERIOS DG TDA DSM V</vt:lpstr>
      <vt:lpstr>CRITERIOS DG TDA DSM V</vt:lpstr>
      <vt:lpstr>FISIOPATOLOGÍA</vt:lpstr>
      <vt:lpstr>TIPOS</vt:lpstr>
      <vt:lpstr>TEST DE CONNERS</vt:lpstr>
      <vt:lpstr>Tratamiento TDA</vt:lpstr>
      <vt:lpstr>Tratamiento TDA</vt:lpstr>
      <vt:lpstr>TDA EN ADOLESCENCIA</vt:lpstr>
      <vt:lpstr>¿Existe la flojera?</vt:lpstr>
      <vt:lpstr>MOTIVACIÓN</vt:lpstr>
      <vt:lpstr>MEJORES REFUERZOS POSITIVOS (recompensas)</vt:lpstr>
      <vt:lpstr>EN EL ADOLESCENTE</vt:lpstr>
      <vt:lpstr>EN EL ADOLESCENTE</vt:lpstr>
      <vt:lpstr>Presentación de PowerPoint</vt:lpstr>
      <vt:lpstr>EVALUAR v/s VALORAR</vt:lpstr>
      <vt:lpstr>NECESIDADES ESPECIALES EN EDUCACIÓN (NEE)</vt:lpstr>
      <vt:lpstr>NECESIDADES ESPECIALES EN EDUCACIÓN (NEE)</vt:lpstr>
      <vt:lpstr>Presentación de PowerPoint</vt:lpstr>
      <vt:lpstr>DI/WISC V </vt:lpstr>
      <vt:lpstr>REPETIR DE CURSO ¿Solución?</vt:lpstr>
      <vt:lpstr>REPETIR DE CURSO ¿Solución?</vt:lpstr>
      <vt:lpstr>Presentación de PowerPoint</vt:lpstr>
      <vt:lpstr>MÁS 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NIÑ@ Y ADOLESCENTE CON DIFICULTADES ESCOLARES</dc:title>
  <dc:creator>hcsba</dc:creator>
  <cp:lastModifiedBy>Leonardo Madariaga</cp:lastModifiedBy>
  <cp:revision>104</cp:revision>
  <dcterms:created xsi:type="dcterms:W3CDTF">2016-06-16T18:12:01Z</dcterms:created>
  <dcterms:modified xsi:type="dcterms:W3CDTF">2022-04-27T15:31:08Z</dcterms:modified>
</cp:coreProperties>
</file>