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4"/>
  </p:notesMasterIdLst>
  <p:sldIdLst>
    <p:sldId id="256" r:id="rId2"/>
    <p:sldId id="257" r:id="rId3"/>
    <p:sldId id="258" r:id="rId4"/>
    <p:sldId id="259" r:id="rId5"/>
    <p:sldId id="287" r:id="rId6"/>
    <p:sldId id="284" r:id="rId7"/>
    <p:sldId id="260" r:id="rId8"/>
    <p:sldId id="296" r:id="rId9"/>
    <p:sldId id="297" r:id="rId10"/>
    <p:sldId id="261" r:id="rId11"/>
    <p:sldId id="262" r:id="rId12"/>
    <p:sldId id="298" r:id="rId13"/>
    <p:sldId id="263" r:id="rId14"/>
    <p:sldId id="264" r:id="rId15"/>
    <p:sldId id="265" r:id="rId16"/>
    <p:sldId id="294" r:id="rId17"/>
    <p:sldId id="283" r:id="rId18"/>
    <p:sldId id="291" r:id="rId19"/>
    <p:sldId id="267" r:id="rId20"/>
    <p:sldId id="299" r:id="rId21"/>
    <p:sldId id="300" r:id="rId22"/>
    <p:sldId id="301" r:id="rId23"/>
    <p:sldId id="302" r:id="rId24"/>
    <p:sldId id="303" r:id="rId25"/>
    <p:sldId id="304" r:id="rId26"/>
    <p:sldId id="268" r:id="rId27"/>
    <p:sldId id="269" r:id="rId28"/>
    <p:sldId id="270" r:id="rId29"/>
    <p:sldId id="271" r:id="rId30"/>
    <p:sldId id="290" r:id="rId31"/>
    <p:sldId id="272" r:id="rId32"/>
    <p:sldId id="273" r:id="rId33"/>
    <p:sldId id="274" r:id="rId34"/>
    <p:sldId id="276" r:id="rId35"/>
    <p:sldId id="275" r:id="rId36"/>
    <p:sldId id="277" r:id="rId37"/>
    <p:sldId id="293" r:id="rId38"/>
    <p:sldId id="278" r:id="rId39"/>
    <p:sldId id="295" r:id="rId40"/>
    <p:sldId id="279" r:id="rId41"/>
    <p:sldId id="280" r:id="rId42"/>
    <p:sldId id="292" r:id="rId4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9"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p:scale>
        <a:sx n="100" d="100"/>
        <a:sy n="100" d="100"/>
      </p:scale>
      <p:origin x="0" y="-10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13CC81-ED01-43B3-81DB-410273B15CA3}" type="doc">
      <dgm:prSet loTypeId="urn:microsoft.com/office/officeart/2016/7/layout/LinearArrowProcessNumbered" loCatId="process" qsTypeId="urn:microsoft.com/office/officeart/2005/8/quickstyle/simple3" qsCatId="simple" csTypeId="urn:microsoft.com/office/officeart/2005/8/colors/accent6_2" csCatId="accent6" phldr="1"/>
      <dgm:spPr/>
      <dgm:t>
        <a:bodyPr/>
        <a:lstStyle/>
        <a:p>
          <a:endParaRPr lang="en-US"/>
        </a:p>
      </dgm:t>
    </dgm:pt>
    <dgm:pt modelId="{98866EA6-09B9-4F57-A44E-5D904E73C7AB}">
      <dgm:prSet/>
      <dgm:spPr/>
      <dgm:t>
        <a:bodyPr/>
        <a:lstStyle/>
        <a:p>
          <a:r>
            <a:rPr lang="es-CL"/>
            <a:t>Aumento del contenido líquido de las deposiciones y el aumento consecutivo de volumen y frecuencia por sobre hábito intestinal habitual </a:t>
          </a:r>
          <a:endParaRPr lang="en-US"/>
        </a:p>
      </dgm:t>
    </dgm:pt>
    <dgm:pt modelId="{F1BCC75D-071B-4C4B-B0E4-AD4947B25A34}" type="parTrans" cxnId="{0E7FFB0F-02DC-434A-A0A1-5511C7409F23}">
      <dgm:prSet/>
      <dgm:spPr/>
      <dgm:t>
        <a:bodyPr/>
        <a:lstStyle/>
        <a:p>
          <a:endParaRPr lang="en-US"/>
        </a:p>
      </dgm:t>
    </dgm:pt>
    <dgm:pt modelId="{FB720100-D9E8-4B37-AD1D-17FBBB843668}" type="sibTrans" cxnId="{0E7FFB0F-02DC-434A-A0A1-5511C7409F23}">
      <dgm:prSet phldrT="1" phldr="0"/>
      <dgm:spPr/>
      <dgm:t>
        <a:bodyPr/>
        <a:lstStyle/>
        <a:p>
          <a:r>
            <a:rPr lang="en-US"/>
            <a:t>1</a:t>
          </a:r>
        </a:p>
      </dgm:t>
    </dgm:pt>
    <dgm:pt modelId="{56C7D88E-2FA8-4CE7-8A1E-69A2DFFA6B2B}">
      <dgm:prSet/>
      <dgm:spPr/>
      <dgm:t>
        <a:bodyPr/>
        <a:lstStyle/>
        <a:p>
          <a:r>
            <a:rPr lang="es-CL"/>
            <a:t>3 o más deposiciones de consistencia disminuida en 24 horas </a:t>
          </a:r>
          <a:endParaRPr lang="en-US"/>
        </a:p>
      </dgm:t>
    </dgm:pt>
    <dgm:pt modelId="{2A8422BE-3C4F-4C7B-A55A-77168515EB36}" type="parTrans" cxnId="{691D9205-53EE-417E-9926-EEF0C0201496}">
      <dgm:prSet/>
      <dgm:spPr/>
      <dgm:t>
        <a:bodyPr/>
        <a:lstStyle/>
        <a:p>
          <a:endParaRPr lang="en-US"/>
        </a:p>
      </dgm:t>
    </dgm:pt>
    <dgm:pt modelId="{84B8977E-974E-4BF7-B825-5C77820A5FBB}" type="sibTrans" cxnId="{691D9205-53EE-417E-9926-EEF0C0201496}">
      <dgm:prSet phldrT="2" phldr="0"/>
      <dgm:spPr/>
      <dgm:t>
        <a:bodyPr/>
        <a:lstStyle/>
        <a:p>
          <a:r>
            <a:rPr lang="en-US"/>
            <a:t>2</a:t>
          </a:r>
        </a:p>
      </dgm:t>
    </dgm:pt>
    <dgm:pt modelId="{09785DFF-4BD3-4EAD-9F26-A37C755A3148}">
      <dgm:prSet/>
      <dgm:spPr/>
      <dgm:t>
        <a:bodyPr/>
        <a:lstStyle/>
        <a:p>
          <a:r>
            <a:rPr lang="es-CL" dirty="0"/>
            <a:t>Más de 10 g/kg/día o 200 gramos día niños mayores y adultos  </a:t>
          </a:r>
          <a:endParaRPr lang="en-US" dirty="0"/>
        </a:p>
      </dgm:t>
    </dgm:pt>
    <dgm:pt modelId="{6A934E9B-296D-4F4A-B925-D399FA3D420E}" type="parTrans" cxnId="{B34ED47F-19BE-4158-86EA-89B20194D635}">
      <dgm:prSet/>
      <dgm:spPr/>
      <dgm:t>
        <a:bodyPr/>
        <a:lstStyle/>
        <a:p>
          <a:endParaRPr lang="en-US"/>
        </a:p>
      </dgm:t>
    </dgm:pt>
    <dgm:pt modelId="{9D75A973-8711-4B73-9398-E731CC6DCE2F}" type="sibTrans" cxnId="{B34ED47F-19BE-4158-86EA-89B20194D635}">
      <dgm:prSet phldrT="3" phldr="0"/>
      <dgm:spPr/>
      <dgm:t>
        <a:bodyPr/>
        <a:lstStyle/>
        <a:p>
          <a:r>
            <a:rPr lang="en-US"/>
            <a:t>3</a:t>
          </a:r>
        </a:p>
      </dgm:t>
    </dgm:pt>
    <dgm:pt modelId="{95DC0CD8-4337-44F8-9FAD-AC335C11FC19}">
      <dgm:prSet/>
      <dgm:spPr/>
      <dgm:t>
        <a:bodyPr/>
        <a:lstStyle/>
        <a:p>
          <a:r>
            <a:rPr lang="es-CL"/>
            <a:t>Disentería : Cuadro de menos de 14 días de evolución, caracterizado por deposiciones líquidas o disgregadas, con sangre y pus, que se asocia a dolor abdominal, pujo, tenesmo, fiebre y compromiso del estado general.</a:t>
          </a:r>
          <a:endParaRPr lang="en-US"/>
        </a:p>
      </dgm:t>
    </dgm:pt>
    <dgm:pt modelId="{1EE0A0FE-6F2B-4571-AA87-2CCF973400A5}" type="parTrans" cxnId="{DC9EE4B0-818E-4E14-BE9F-B519DB00D0D7}">
      <dgm:prSet/>
      <dgm:spPr/>
      <dgm:t>
        <a:bodyPr/>
        <a:lstStyle/>
        <a:p>
          <a:endParaRPr lang="en-US"/>
        </a:p>
      </dgm:t>
    </dgm:pt>
    <dgm:pt modelId="{1EFF5A46-A20A-4883-812D-104652EDD40A}" type="sibTrans" cxnId="{DC9EE4B0-818E-4E14-BE9F-B519DB00D0D7}">
      <dgm:prSet phldrT="4" phldr="0"/>
      <dgm:spPr/>
      <dgm:t>
        <a:bodyPr/>
        <a:lstStyle/>
        <a:p>
          <a:r>
            <a:rPr lang="en-US"/>
            <a:t>4</a:t>
          </a:r>
        </a:p>
      </dgm:t>
    </dgm:pt>
    <dgm:pt modelId="{89B696AA-D34A-490B-877B-967AB2E2FCC4}" type="pres">
      <dgm:prSet presAssocID="{B413CC81-ED01-43B3-81DB-410273B15CA3}" presName="linearFlow" presStyleCnt="0">
        <dgm:presLayoutVars>
          <dgm:dir/>
          <dgm:animLvl val="lvl"/>
          <dgm:resizeHandles val="exact"/>
        </dgm:presLayoutVars>
      </dgm:prSet>
      <dgm:spPr/>
    </dgm:pt>
    <dgm:pt modelId="{8D7E04B9-D7C2-4272-AAB9-343D1F619622}" type="pres">
      <dgm:prSet presAssocID="{98866EA6-09B9-4F57-A44E-5D904E73C7AB}" presName="compositeNode" presStyleCnt="0"/>
      <dgm:spPr/>
    </dgm:pt>
    <dgm:pt modelId="{D23C3238-4356-4989-B802-6B478D0C41F5}" type="pres">
      <dgm:prSet presAssocID="{98866EA6-09B9-4F57-A44E-5D904E73C7AB}" presName="parTx" presStyleLbl="node1" presStyleIdx="0" presStyleCnt="0">
        <dgm:presLayoutVars>
          <dgm:chMax val="0"/>
          <dgm:chPref val="0"/>
          <dgm:bulletEnabled val="1"/>
        </dgm:presLayoutVars>
      </dgm:prSet>
      <dgm:spPr/>
    </dgm:pt>
    <dgm:pt modelId="{9753E10D-D4AA-46AF-AD08-FBED6F77F4D2}" type="pres">
      <dgm:prSet presAssocID="{98866EA6-09B9-4F57-A44E-5D904E73C7AB}" presName="parSh" presStyleCnt="0"/>
      <dgm:spPr/>
    </dgm:pt>
    <dgm:pt modelId="{0DFB1D07-800C-4050-93B5-521B15C91A02}" type="pres">
      <dgm:prSet presAssocID="{98866EA6-09B9-4F57-A44E-5D904E73C7AB}" presName="lineNode" presStyleLbl="alignAccFollowNode1" presStyleIdx="0" presStyleCnt="12"/>
      <dgm:spPr/>
    </dgm:pt>
    <dgm:pt modelId="{0652DC7C-FF6B-44BC-822D-30825FA754EF}" type="pres">
      <dgm:prSet presAssocID="{98866EA6-09B9-4F57-A44E-5D904E73C7AB}" presName="lineArrowNode" presStyleLbl="alignAccFollowNode1" presStyleIdx="1" presStyleCnt="12"/>
      <dgm:spPr/>
    </dgm:pt>
    <dgm:pt modelId="{CEF78B11-16DB-440E-A8FC-5532104075F4}" type="pres">
      <dgm:prSet presAssocID="{FB720100-D9E8-4B37-AD1D-17FBBB843668}" presName="sibTransNodeCircle" presStyleLbl="alignNode1" presStyleIdx="0" presStyleCnt="4">
        <dgm:presLayoutVars>
          <dgm:chMax val="0"/>
          <dgm:bulletEnabled/>
        </dgm:presLayoutVars>
      </dgm:prSet>
      <dgm:spPr/>
    </dgm:pt>
    <dgm:pt modelId="{96106924-2172-43B2-95D2-1544BCFD7877}" type="pres">
      <dgm:prSet presAssocID="{FB720100-D9E8-4B37-AD1D-17FBBB843668}" presName="spacerBetweenCircleAndCallout" presStyleCnt="0">
        <dgm:presLayoutVars/>
      </dgm:prSet>
      <dgm:spPr/>
    </dgm:pt>
    <dgm:pt modelId="{5051C009-C989-4A40-A145-3225C54217C9}" type="pres">
      <dgm:prSet presAssocID="{98866EA6-09B9-4F57-A44E-5D904E73C7AB}" presName="nodeText" presStyleLbl="alignAccFollowNode1" presStyleIdx="2" presStyleCnt="12">
        <dgm:presLayoutVars>
          <dgm:bulletEnabled val="1"/>
        </dgm:presLayoutVars>
      </dgm:prSet>
      <dgm:spPr/>
    </dgm:pt>
    <dgm:pt modelId="{0BDF6D41-CFE8-4DB6-AECA-3B690AA655B8}" type="pres">
      <dgm:prSet presAssocID="{FB720100-D9E8-4B37-AD1D-17FBBB843668}" presName="sibTransComposite" presStyleCnt="0"/>
      <dgm:spPr/>
    </dgm:pt>
    <dgm:pt modelId="{0D3E273F-9745-4B16-ABDF-1B6B701A4A02}" type="pres">
      <dgm:prSet presAssocID="{56C7D88E-2FA8-4CE7-8A1E-69A2DFFA6B2B}" presName="compositeNode" presStyleCnt="0"/>
      <dgm:spPr/>
    </dgm:pt>
    <dgm:pt modelId="{930FC0F3-A00C-4427-A460-2EDABC1740CC}" type="pres">
      <dgm:prSet presAssocID="{56C7D88E-2FA8-4CE7-8A1E-69A2DFFA6B2B}" presName="parTx" presStyleLbl="node1" presStyleIdx="0" presStyleCnt="0">
        <dgm:presLayoutVars>
          <dgm:chMax val="0"/>
          <dgm:chPref val="0"/>
          <dgm:bulletEnabled val="1"/>
        </dgm:presLayoutVars>
      </dgm:prSet>
      <dgm:spPr/>
    </dgm:pt>
    <dgm:pt modelId="{3111A11C-045D-43E3-A550-F30E088DBF40}" type="pres">
      <dgm:prSet presAssocID="{56C7D88E-2FA8-4CE7-8A1E-69A2DFFA6B2B}" presName="parSh" presStyleCnt="0"/>
      <dgm:spPr/>
    </dgm:pt>
    <dgm:pt modelId="{304A5F85-56E9-472E-B6FE-6E3F3119F3C0}" type="pres">
      <dgm:prSet presAssocID="{56C7D88E-2FA8-4CE7-8A1E-69A2DFFA6B2B}" presName="lineNode" presStyleLbl="alignAccFollowNode1" presStyleIdx="3" presStyleCnt="12"/>
      <dgm:spPr/>
    </dgm:pt>
    <dgm:pt modelId="{F8A3CEEC-5EE3-42DB-8E21-3A0653621B74}" type="pres">
      <dgm:prSet presAssocID="{56C7D88E-2FA8-4CE7-8A1E-69A2DFFA6B2B}" presName="lineArrowNode" presStyleLbl="alignAccFollowNode1" presStyleIdx="4" presStyleCnt="12"/>
      <dgm:spPr/>
    </dgm:pt>
    <dgm:pt modelId="{A7DA9630-A301-4E61-8CE2-F762CC1678E3}" type="pres">
      <dgm:prSet presAssocID="{84B8977E-974E-4BF7-B825-5C77820A5FBB}" presName="sibTransNodeCircle" presStyleLbl="alignNode1" presStyleIdx="1" presStyleCnt="4">
        <dgm:presLayoutVars>
          <dgm:chMax val="0"/>
          <dgm:bulletEnabled/>
        </dgm:presLayoutVars>
      </dgm:prSet>
      <dgm:spPr/>
    </dgm:pt>
    <dgm:pt modelId="{AD34D569-9E39-4ABA-B1D2-71F95F8B017A}" type="pres">
      <dgm:prSet presAssocID="{84B8977E-974E-4BF7-B825-5C77820A5FBB}" presName="spacerBetweenCircleAndCallout" presStyleCnt="0">
        <dgm:presLayoutVars/>
      </dgm:prSet>
      <dgm:spPr/>
    </dgm:pt>
    <dgm:pt modelId="{BCBD43A7-BEE1-4E50-B724-E191718DD2D4}" type="pres">
      <dgm:prSet presAssocID="{56C7D88E-2FA8-4CE7-8A1E-69A2DFFA6B2B}" presName="nodeText" presStyleLbl="alignAccFollowNode1" presStyleIdx="5" presStyleCnt="12">
        <dgm:presLayoutVars>
          <dgm:bulletEnabled val="1"/>
        </dgm:presLayoutVars>
      </dgm:prSet>
      <dgm:spPr/>
    </dgm:pt>
    <dgm:pt modelId="{3CE5FB20-BE2E-41E7-95A3-C72276AB1E66}" type="pres">
      <dgm:prSet presAssocID="{84B8977E-974E-4BF7-B825-5C77820A5FBB}" presName="sibTransComposite" presStyleCnt="0"/>
      <dgm:spPr/>
    </dgm:pt>
    <dgm:pt modelId="{FAB0EA0B-83F7-4E5B-8065-CA6A297F4995}" type="pres">
      <dgm:prSet presAssocID="{09785DFF-4BD3-4EAD-9F26-A37C755A3148}" presName="compositeNode" presStyleCnt="0"/>
      <dgm:spPr/>
    </dgm:pt>
    <dgm:pt modelId="{82891F60-8603-4CFB-BC5C-A5562739064D}" type="pres">
      <dgm:prSet presAssocID="{09785DFF-4BD3-4EAD-9F26-A37C755A3148}" presName="parTx" presStyleLbl="node1" presStyleIdx="0" presStyleCnt="0">
        <dgm:presLayoutVars>
          <dgm:chMax val="0"/>
          <dgm:chPref val="0"/>
          <dgm:bulletEnabled val="1"/>
        </dgm:presLayoutVars>
      </dgm:prSet>
      <dgm:spPr/>
    </dgm:pt>
    <dgm:pt modelId="{6F0E8D31-560F-4483-A4E3-6D4A544F14D5}" type="pres">
      <dgm:prSet presAssocID="{09785DFF-4BD3-4EAD-9F26-A37C755A3148}" presName="parSh" presStyleCnt="0"/>
      <dgm:spPr/>
    </dgm:pt>
    <dgm:pt modelId="{2F48EBE1-9C9B-48D1-BCB7-0E67535C159B}" type="pres">
      <dgm:prSet presAssocID="{09785DFF-4BD3-4EAD-9F26-A37C755A3148}" presName="lineNode" presStyleLbl="alignAccFollowNode1" presStyleIdx="6" presStyleCnt="12"/>
      <dgm:spPr/>
    </dgm:pt>
    <dgm:pt modelId="{82AB5B88-5A8C-4613-9016-EDED2BBB884A}" type="pres">
      <dgm:prSet presAssocID="{09785DFF-4BD3-4EAD-9F26-A37C755A3148}" presName="lineArrowNode" presStyleLbl="alignAccFollowNode1" presStyleIdx="7" presStyleCnt="12"/>
      <dgm:spPr/>
    </dgm:pt>
    <dgm:pt modelId="{8315797C-7B88-4391-BA79-C66E5378C137}" type="pres">
      <dgm:prSet presAssocID="{9D75A973-8711-4B73-9398-E731CC6DCE2F}" presName="sibTransNodeCircle" presStyleLbl="alignNode1" presStyleIdx="2" presStyleCnt="4">
        <dgm:presLayoutVars>
          <dgm:chMax val="0"/>
          <dgm:bulletEnabled/>
        </dgm:presLayoutVars>
      </dgm:prSet>
      <dgm:spPr/>
    </dgm:pt>
    <dgm:pt modelId="{255C3CD4-E669-459F-88D9-7047A6D29998}" type="pres">
      <dgm:prSet presAssocID="{9D75A973-8711-4B73-9398-E731CC6DCE2F}" presName="spacerBetweenCircleAndCallout" presStyleCnt="0">
        <dgm:presLayoutVars/>
      </dgm:prSet>
      <dgm:spPr/>
    </dgm:pt>
    <dgm:pt modelId="{9ED09D00-E027-4CF8-B6FE-D12CE74409E9}" type="pres">
      <dgm:prSet presAssocID="{09785DFF-4BD3-4EAD-9F26-A37C755A3148}" presName="nodeText" presStyleLbl="alignAccFollowNode1" presStyleIdx="8" presStyleCnt="12">
        <dgm:presLayoutVars>
          <dgm:bulletEnabled val="1"/>
        </dgm:presLayoutVars>
      </dgm:prSet>
      <dgm:spPr/>
    </dgm:pt>
    <dgm:pt modelId="{3AA3A4BA-6695-4930-825C-4E3321F31406}" type="pres">
      <dgm:prSet presAssocID="{9D75A973-8711-4B73-9398-E731CC6DCE2F}" presName="sibTransComposite" presStyleCnt="0"/>
      <dgm:spPr/>
    </dgm:pt>
    <dgm:pt modelId="{44681271-1648-4C05-B4BE-106594F737B4}" type="pres">
      <dgm:prSet presAssocID="{95DC0CD8-4337-44F8-9FAD-AC335C11FC19}" presName="compositeNode" presStyleCnt="0"/>
      <dgm:spPr/>
    </dgm:pt>
    <dgm:pt modelId="{FEFF81F9-05A6-4C74-A82E-1271275D10FC}" type="pres">
      <dgm:prSet presAssocID="{95DC0CD8-4337-44F8-9FAD-AC335C11FC19}" presName="parTx" presStyleLbl="node1" presStyleIdx="0" presStyleCnt="0">
        <dgm:presLayoutVars>
          <dgm:chMax val="0"/>
          <dgm:chPref val="0"/>
          <dgm:bulletEnabled val="1"/>
        </dgm:presLayoutVars>
      </dgm:prSet>
      <dgm:spPr/>
    </dgm:pt>
    <dgm:pt modelId="{D9DB5495-A18F-4982-98E6-2478378F2E96}" type="pres">
      <dgm:prSet presAssocID="{95DC0CD8-4337-44F8-9FAD-AC335C11FC19}" presName="parSh" presStyleCnt="0"/>
      <dgm:spPr/>
    </dgm:pt>
    <dgm:pt modelId="{067A43E6-70A3-41CA-8FD6-33C89CA2106C}" type="pres">
      <dgm:prSet presAssocID="{95DC0CD8-4337-44F8-9FAD-AC335C11FC19}" presName="lineNode" presStyleLbl="alignAccFollowNode1" presStyleIdx="9" presStyleCnt="12"/>
      <dgm:spPr/>
    </dgm:pt>
    <dgm:pt modelId="{5CAF1AF2-E5F0-4E5F-8940-FF8C17420FCB}" type="pres">
      <dgm:prSet presAssocID="{95DC0CD8-4337-44F8-9FAD-AC335C11FC19}" presName="lineArrowNode" presStyleLbl="alignAccFollowNode1" presStyleIdx="10" presStyleCnt="12"/>
      <dgm:spPr/>
    </dgm:pt>
    <dgm:pt modelId="{1D498191-152E-4B1B-97A3-3F24E6C94965}" type="pres">
      <dgm:prSet presAssocID="{1EFF5A46-A20A-4883-812D-104652EDD40A}" presName="sibTransNodeCircle" presStyleLbl="alignNode1" presStyleIdx="3" presStyleCnt="4">
        <dgm:presLayoutVars>
          <dgm:chMax val="0"/>
          <dgm:bulletEnabled/>
        </dgm:presLayoutVars>
      </dgm:prSet>
      <dgm:spPr/>
    </dgm:pt>
    <dgm:pt modelId="{133BD008-ACDE-4AD3-B9A6-8AFF6EEB79D6}" type="pres">
      <dgm:prSet presAssocID="{1EFF5A46-A20A-4883-812D-104652EDD40A}" presName="spacerBetweenCircleAndCallout" presStyleCnt="0">
        <dgm:presLayoutVars/>
      </dgm:prSet>
      <dgm:spPr/>
    </dgm:pt>
    <dgm:pt modelId="{64FD9D00-F815-443E-A21B-7BE93EE21AF0}" type="pres">
      <dgm:prSet presAssocID="{95DC0CD8-4337-44F8-9FAD-AC335C11FC19}" presName="nodeText" presStyleLbl="alignAccFollowNode1" presStyleIdx="11" presStyleCnt="12">
        <dgm:presLayoutVars>
          <dgm:bulletEnabled val="1"/>
        </dgm:presLayoutVars>
      </dgm:prSet>
      <dgm:spPr/>
    </dgm:pt>
  </dgm:ptLst>
  <dgm:cxnLst>
    <dgm:cxn modelId="{691D9205-53EE-417E-9926-EEF0C0201496}" srcId="{B413CC81-ED01-43B3-81DB-410273B15CA3}" destId="{56C7D88E-2FA8-4CE7-8A1E-69A2DFFA6B2B}" srcOrd="1" destOrd="0" parTransId="{2A8422BE-3C4F-4C7B-A55A-77168515EB36}" sibTransId="{84B8977E-974E-4BF7-B825-5C77820A5FBB}"/>
    <dgm:cxn modelId="{0E7FFB0F-02DC-434A-A0A1-5511C7409F23}" srcId="{B413CC81-ED01-43B3-81DB-410273B15CA3}" destId="{98866EA6-09B9-4F57-A44E-5D904E73C7AB}" srcOrd="0" destOrd="0" parTransId="{F1BCC75D-071B-4C4B-B0E4-AD4947B25A34}" sibTransId="{FB720100-D9E8-4B37-AD1D-17FBBB843668}"/>
    <dgm:cxn modelId="{6A28001C-9200-4667-8422-1AC314868962}" type="presOf" srcId="{56C7D88E-2FA8-4CE7-8A1E-69A2DFFA6B2B}" destId="{BCBD43A7-BEE1-4E50-B724-E191718DD2D4}" srcOrd="0" destOrd="0" presId="urn:microsoft.com/office/officeart/2016/7/layout/LinearArrowProcessNumbered"/>
    <dgm:cxn modelId="{01BFB429-779E-4732-BD9D-38036FD7DAE2}" type="presOf" srcId="{84B8977E-974E-4BF7-B825-5C77820A5FBB}" destId="{A7DA9630-A301-4E61-8CE2-F762CC1678E3}" srcOrd="0" destOrd="0" presId="urn:microsoft.com/office/officeart/2016/7/layout/LinearArrowProcessNumbered"/>
    <dgm:cxn modelId="{B485522A-7F2F-4AC9-B0D4-A26D245A9FF9}" type="presOf" srcId="{98866EA6-09B9-4F57-A44E-5D904E73C7AB}" destId="{5051C009-C989-4A40-A145-3225C54217C9}" srcOrd="0" destOrd="0" presId="urn:microsoft.com/office/officeart/2016/7/layout/LinearArrowProcessNumbered"/>
    <dgm:cxn modelId="{6DC83B3A-556F-4AB4-9917-7A1A1BC0F6AD}" type="presOf" srcId="{FB720100-D9E8-4B37-AD1D-17FBBB843668}" destId="{CEF78B11-16DB-440E-A8FC-5532104075F4}" srcOrd="0" destOrd="0" presId="urn:microsoft.com/office/officeart/2016/7/layout/LinearArrowProcessNumbered"/>
    <dgm:cxn modelId="{28485041-5668-4A25-97DD-976D289D21CC}" type="presOf" srcId="{95DC0CD8-4337-44F8-9FAD-AC335C11FC19}" destId="{64FD9D00-F815-443E-A21B-7BE93EE21AF0}" srcOrd="0" destOrd="0" presId="urn:microsoft.com/office/officeart/2016/7/layout/LinearArrowProcessNumbered"/>
    <dgm:cxn modelId="{62DE5764-F6A6-4EA5-8E7A-4D874ECF8C7C}" type="presOf" srcId="{1EFF5A46-A20A-4883-812D-104652EDD40A}" destId="{1D498191-152E-4B1B-97A3-3F24E6C94965}" srcOrd="0" destOrd="0" presId="urn:microsoft.com/office/officeart/2016/7/layout/LinearArrowProcessNumbered"/>
    <dgm:cxn modelId="{62A0F050-56D1-4F2E-9B4E-B857906B1D7D}" type="presOf" srcId="{9D75A973-8711-4B73-9398-E731CC6DCE2F}" destId="{8315797C-7B88-4391-BA79-C66E5378C137}" srcOrd="0" destOrd="0" presId="urn:microsoft.com/office/officeart/2016/7/layout/LinearArrowProcessNumbered"/>
    <dgm:cxn modelId="{B34ED47F-19BE-4158-86EA-89B20194D635}" srcId="{B413CC81-ED01-43B3-81DB-410273B15CA3}" destId="{09785DFF-4BD3-4EAD-9F26-A37C755A3148}" srcOrd="2" destOrd="0" parTransId="{6A934E9B-296D-4F4A-B925-D399FA3D420E}" sibTransId="{9D75A973-8711-4B73-9398-E731CC6DCE2F}"/>
    <dgm:cxn modelId="{DC9EE4B0-818E-4E14-BE9F-B519DB00D0D7}" srcId="{B413CC81-ED01-43B3-81DB-410273B15CA3}" destId="{95DC0CD8-4337-44F8-9FAD-AC335C11FC19}" srcOrd="3" destOrd="0" parTransId="{1EE0A0FE-6F2B-4571-AA87-2CCF973400A5}" sibTransId="{1EFF5A46-A20A-4883-812D-104652EDD40A}"/>
    <dgm:cxn modelId="{5A5876D3-D171-4AB5-ACA6-C2DAECA3E54C}" type="presOf" srcId="{09785DFF-4BD3-4EAD-9F26-A37C755A3148}" destId="{9ED09D00-E027-4CF8-B6FE-D12CE74409E9}" srcOrd="0" destOrd="0" presId="urn:microsoft.com/office/officeart/2016/7/layout/LinearArrowProcessNumbered"/>
    <dgm:cxn modelId="{CB35FCF1-3892-47A6-9489-FA9E7F224312}" type="presOf" srcId="{B413CC81-ED01-43B3-81DB-410273B15CA3}" destId="{89B696AA-D34A-490B-877B-967AB2E2FCC4}" srcOrd="0" destOrd="0" presId="urn:microsoft.com/office/officeart/2016/7/layout/LinearArrowProcessNumbered"/>
    <dgm:cxn modelId="{39B73603-6A08-4869-A0C9-DE6F40D081F4}" type="presParOf" srcId="{89B696AA-D34A-490B-877B-967AB2E2FCC4}" destId="{8D7E04B9-D7C2-4272-AAB9-343D1F619622}" srcOrd="0" destOrd="0" presId="urn:microsoft.com/office/officeart/2016/7/layout/LinearArrowProcessNumbered"/>
    <dgm:cxn modelId="{DFFE2976-BC0E-4B5E-B5EE-8CB4AE977764}" type="presParOf" srcId="{8D7E04B9-D7C2-4272-AAB9-343D1F619622}" destId="{D23C3238-4356-4989-B802-6B478D0C41F5}" srcOrd="0" destOrd="0" presId="urn:microsoft.com/office/officeart/2016/7/layout/LinearArrowProcessNumbered"/>
    <dgm:cxn modelId="{92E77A83-7C37-469A-9CF2-E3D8FE095E6C}" type="presParOf" srcId="{8D7E04B9-D7C2-4272-AAB9-343D1F619622}" destId="{9753E10D-D4AA-46AF-AD08-FBED6F77F4D2}" srcOrd="1" destOrd="0" presId="urn:microsoft.com/office/officeart/2016/7/layout/LinearArrowProcessNumbered"/>
    <dgm:cxn modelId="{2C9E49F2-0888-4481-86C2-B70E006E07C4}" type="presParOf" srcId="{9753E10D-D4AA-46AF-AD08-FBED6F77F4D2}" destId="{0DFB1D07-800C-4050-93B5-521B15C91A02}" srcOrd="0" destOrd="0" presId="urn:microsoft.com/office/officeart/2016/7/layout/LinearArrowProcessNumbered"/>
    <dgm:cxn modelId="{7D76C165-EC92-4B72-B130-8E0FE490C8D1}" type="presParOf" srcId="{9753E10D-D4AA-46AF-AD08-FBED6F77F4D2}" destId="{0652DC7C-FF6B-44BC-822D-30825FA754EF}" srcOrd="1" destOrd="0" presId="urn:microsoft.com/office/officeart/2016/7/layout/LinearArrowProcessNumbered"/>
    <dgm:cxn modelId="{371765A6-7172-4C82-9CE3-4299E128189B}" type="presParOf" srcId="{9753E10D-D4AA-46AF-AD08-FBED6F77F4D2}" destId="{CEF78B11-16DB-440E-A8FC-5532104075F4}" srcOrd="2" destOrd="0" presId="urn:microsoft.com/office/officeart/2016/7/layout/LinearArrowProcessNumbered"/>
    <dgm:cxn modelId="{24EB73D8-736A-4D98-AF68-2816B02229E6}" type="presParOf" srcId="{9753E10D-D4AA-46AF-AD08-FBED6F77F4D2}" destId="{96106924-2172-43B2-95D2-1544BCFD7877}" srcOrd="3" destOrd="0" presId="urn:microsoft.com/office/officeart/2016/7/layout/LinearArrowProcessNumbered"/>
    <dgm:cxn modelId="{9DF58A12-2CD9-4ED1-A222-83F2E4151616}" type="presParOf" srcId="{8D7E04B9-D7C2-4272-AAB9-343D1F619622}" destId="{5051C009-C989-4A40-A145-3225C54217C9}" srcOrd="2" destOrd="0" presId="urn:microsoft.com/office/officeart/2016/7/layout/LinearArrowProcessNumbered"/>
    <dgm:cxn modelId="{423D77CC-BDB3-4C14-A1D5-B2122D2B6217}" type="presParOf" srcId="{89B696AA-D34A-490B-877B-967AB2E2FCC4}" destId="{0BDF6D41-CFE8-4DB6-AECA-3B690AA655B8}" srcOrd="1" destOrd="0" presId="urn:microsoft.com/office/officeart/2016/7/layout/LinearArrowProcessNumbered"/>
    <dgm:cxn modelId="{B445BA43-92AD-47AB-B248-37398D22A7BB}" type="presParOf" srcId="{89B696AA-D34A-490B-877B-967AB2E2FCC4}" destId="{0D3E273F-9745-4B16-ABDF-1B6B701A4A02}" srcOrd="2" destOrd="0" presId="urn:microsoft.com/office/officeart/2016/7/layout/LinearArrowProcessNumbered"/>
    <dgm:cxn modelId="{8F93C541-A16D-45FB-B28E-C518C60BD4A5}" type="presParOf" srcId="{0D3E273F-9745-4B16-ABDF-1B6B701A4A02}" destId="{930FC0F3-A00C-4427-A460-2EDABC1740CC}" srcOrd="0" destOrd="0" presId="urn:microsoft.com/office/officeart/2016/7/layout/LinearArrowProcessNumbered"/>
    <dgm:cxn modelId="{33595FCD-B8DE-47E9-A555-3EE87CD677AE}" type="presParOf" srcId="{0D3E273F-9745-4B16-ABDF-1B6B701A4A02}" destId="{3111A11C-045D-43E3-A550-F30E088DBF40}" srcOrd="1" destOrd="0" presId="urn:microsoft.com/office/officeart/2016/7/layout/LinearArrowProcessNumbered"/>
    <dgm:cxn modelId="{2622CED5-FCAE-47DC-99B5-75DA70948ADF}" type="presParOf" srcId="{3111A11C-045D-43E3-A550-F30E088DBF40}" destId="{304A5F85-56E9-472E-B6FE-6E3F3119F3C0}" srcOrd="0" destOrd="0" presId="urn:microsoft.com/office/officeart/2016/7/layout/LinearArrowProcessNumbered"/>
    <dgm:cxn modelId="{33637964-A876-4689-B2B2-673BB920CD41}" type="presParOf" srcId="{3111A11C-045D-43E3-A550-F30E088DBF40}" destId="{F8A3CEEC-5EE3-42DB-8E21-3A0653621B74}" srcOrd="1" destOrd="0" presId="urn:microsoft.com/office/officeart/2016/7/layout/LinearArrowProcessNumbered"/>
    <dgm:cxn modelId="{B449E6E8-0ECB-4A75-9B8C-6B64C3FC4DF8}" type="presParOf" srcId="{3111A11C-045D-43E3-A550-F30E088DBF40}" destId="{A7DA9630-A301-4E61-8CE2-F762CC1678E3}" srcOrd="2" destOrd="0" presId="urn:microsoft.com/office/officeart/2016/7/layout/LinearArrowProcessNumbered"/>
    <dgm:cxn modelId="{D88EEE4B-B6A3-47DC-8B1D-8199B28A729F}" type="presParOf" srcId="{3111A11C-045D-43E3-A550-F30E088DBF40}" destId="{AD34D569-9E39-4ABA-B1D2-71F95F8B017A}" srcOrd="3" destOrd="0" presId="urn:microsoft.com/office/officeart/2016/7/layout/LinearArrowProcessNumbered"/>
    <dgm:cxn modelId="{CB495060-6A9A-4C9E-A8C2-8719E6D747B6}" type="presParOf" srcId="{0D3E273F-9745-4B16-ABDF-1B6B701A4A02}" destId="{BCBD43A7-BEE1-4E50-B724-E191718DD2D4}" srcOrd="2" destOrd="0" presId="urn:microsoft.com/office/officeart/2016/7/layout/LinearArrowProcessNumbered"/>
    <dgm:cxn modelId="{DCEA52C3-B490-4A7A-96E5-78C1E404E885}" type="presParOf" srcId="{89B696AA-D34A-490B-877B-967AB2E2FCC4}" destId="{3CE5FB20-BE2E-41E7-95A3-C72276AB1E66}" srcOrd="3" destOrd="0" presId="urn:microsoft.com/office/officeart/2016/7/layout/LinearArrowProcessNumbered"/>
    <dgm:cxn modelId="{BCDDF266-4D0D-46FD-9B79-C011CD493217}" type="presParOf" srcId="{89B696AA-D34A-490B-877B-967AB2E2FCC4}" destId="{FAB0EA0B-83F7-4E5B-8065-CA6A297F4995}" srcOrd="4" destOrd="0" presId="urn:microsoft.com/office/officeart/2016/7/layout/LinearArrowProcessNumbered"/>
    <dgm:cxn modelId="{07633920-625B-4FC9-B635-2F7CF9E084DD}" type="presParOf" srcId="{FAB0EA0B-83F7-4E5B-8065-CA6A297F4995}" destId="{82891F60-8603-4CFB-BC5C-A5562739064D}" srcOrd="0" destOrd="0" presId="urn:microsoft.com/office/officeart/2016/7/layout/LinearArrowProcessNumbered"/>
    <dgm:cxn modelId="{D8AA69CE-9A71-476C-9A62-12DFD43F3982}" type="presParOf" srcId="{FAB0EA0B-83F7-4E5B-8065-CA6A297F4995}" destId="{6F0E8D31-560F-4483-A4E3-6D4A544F14D5}" srcOrd="1" destOrd="0" presId="urn:microsoft.com/office/officeart/2016/7/layout/LinearArrowProcessNumbered"/>
    <dgm:cxn modelId="{6F48B966-7D2E-4519-87F6-FC6CFE2E1C7F}" type="presParOf" srcId="{6F0E8D31-560F-4483-A4E3-6D4A544F14D5}" destId="{2F48EBE1-9C9B-48D1-BCB7-0E67535C159B}" srcOrd="0" destOrd="0" presId="urn:microsoft.com/office/officeart/2016/7/layout/LinearArrowProcessNumbered"/>
    <dgm:cxn modelId="{78E5CBA0-7D98-4D4D-A80A-A53D49990256}" type="presParOf" srcId="{6F0E8D31-560F-4483-A4E3-6D4A544F14D5}" destId="{82AB5B88-5A8C-4613-9016-EDED2BBB884A}" srcOrd="1" destOrd="0" presId="urn:microsoft.com/office/officeart/2016/7/layout/LinearArrowProcessNumbered"/>
    <dgm:cxn modelId="{0B8DC8D6-E649-4676-B8CA-1E01ACB181CE}" type="presParOf" srcId="{6F0E8D31-560F-4483-A4E3-6D4A544F14D5}" destId="{8315797C-7B88-4391-BA79-C66E5378C137}" srcOrd="2" destOrd="0" presId="urn:microsoft.com/office/officeart/2016/7/layout/LinearArrowProcessNumbered"/>
    <dgm:cxn modelId="{5DAD9B4F-EE99-4E3B-96CB-ACB9464DF288}" type="presParOf" srcId="{6F0E8D31-560F-4483-A4E3-6D4A544F14D5}" destId="{255C3CD4-E669-459F-88D9-7047A6D29998}" srcOrd="3" destOrd="0" presId="urn:microsoft.com/office/officeart/2016/7/layout/LinearArrowProcessNumbered"/>
    <dgm:cxn modelId="{9008912D-3153-4EA0-9FE8-F9B94E07F82E}" type="presParOf" srcId="{FAB0EA0B-83F7-4E5B-8065-CA6A297F4995}" destId="{9ED09D00-E027-4CF8-B6FE-D12CE74409E9}" srcOrd="2" destOrd="0" presId="urn:microsoft.com/office/officeart/2016/7/layout/LinearArrowProcessNumbered"/>
    <dgm:cxn modelId="{63DB5417-FB22-4188-A356-7F9E246D5505}" type="presParOf" srcId="{89B696AA-D34A-490B-877B-967AB2E2FCC4}" destId="{3AA3A4BA-6695-4930-825C-4E3321F31406}" srcOrd="5" destOrd="0" presId="urn:microsoft.com/office/officeart/2016/7/layout/LinearArrowProcessNumbered"/>
    <dgm:cxn modelId="{CD6EB312-3FA8-42E7-9EED-D5E66F43CA87}" type="presParOf" srcId="{89B696AA-D34A-490B-877B-967AB2E2FCC4}" destId="{44681271-1648-4C05-B4BE-106594F737B4}" srcOrd="6" destOrd="0" presId="urn:microsoft.com/office/officeart/2016/7/layout/LinearArrowProcessNumbered"/>
    <dgm:cxn modelId="{78A8A7FA-AFCE-4ED0-A723-16F368479556}" type="presParOf" srcId="{44681271-1648-4C05-B4BE-106594F737B4}" destId="{FEFF81F9-05A6-4C74-A82E-1271275D10FC}" srcOrd="0" destOrd="0" presId="urn:microsoft.com/office/officeart/2016/7/layout/LinearArrowProcessNumbered"/>
    <dgm:cxn modelId="{CBB91085-B477-4FC0-BC17-EAD3AEC1A3CE}" type="presParOf" srcId="{44681271-1648-4C05-B4BE-106594F737B4}" destId="{D9DB5495-A18F-4982-98E6-2478378F2E96}" srcOrd="1" destOrd="0" presId="urn:microsoft.com/office/officeart/2016/7/layout/LinearArrowProcessNumbered"/>
    <dgm:cxn modelId="{FF1B302A-F5B4-4426-A139-0A973F6E150F}" type="presParOf" srcId="{D9DB5495-A18F-4982-98E6-2478378F2E96}" destId="{067A43E6-70A3-41CA-8FD6-33C89CA2106C}" srcOrd="0" destOrd="0" presId="urn:microsoft.com/office/officeart/2016/7/layout/LinearArrowProcessNumbered"/>
    <dgm:cxn modelId="{02BC137F-27D8-442D-8FD8-40D7A8663EE7}" type="presParOf" srcId="{D9DB5495-A18F-4982-98E6-2478378F2E96}" destId="{5CAF1AF2-E5F0-4E5F-8940-FF8C17420FCB}" srcOrd="1" destOrd="0" presId="urn:microsoft.com/office/officeart/2016/7/layout/LinearArrowProcessNumbered"/>
    <dgm:cxn modelId="{B55EEB98-A604-4AD6-9924-158016CA717E}" type="presParOf" srcId="{D9DB5495-A18F-4982-98E6-2478378F2E96}" destId="{1D498191-152E-4B1B-97A3-3F24E6C94965}" srcOrd="2" destOrd="0" presId="urn:microsoft.com/office/officeart/2016/7/layout/LinearArrowProcessNumbered"/>
    <dgm:cxn modelId="{E696B634-6350-4BA3-84CC-24031F63997F}" type="presParOf" srcId="{D9DB5495-A18F-4982-98E6-2478378F2E96}" destId="{133BD008-ACDE-4AD3-B9A6-8AFF6EEB79D6}" srcOrd="3" destOrd="0" presId="urn:microsoft.com/office/officeart/2016/7/layout/LinearArrowProcessNumbered"/>
    <dgm:cxn modelId="{FB82E151-D435-433A-8469-8993C29A73D4}" type="presParOf" srcId="{44681271-1648-4C05-B4BE-106594F737B4}" destId="{64FD9D00-F815-443E-A21B-7BE93EE21AF0}" srcOrd="2" destOrd="0" presId="urn:microsoft.com/office/officeart/2016/7/layout/LinearArrowProcessNumbered"/>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D75399-8866-45D9-931B-3D5A21E7D4AE}" type="doc">
      <dgm:prSet loTypeId="urn:microsoft.com/office/officeart/2005/8/layout/bProcess2" loCatId="process" qsTypeId="urn:microsoft.com/office/officeart/2005/8/quickstyle/simple3" qsCatId="simple" csTypeId="urn:microsoft.com/office/officeart/2005/8/colors/accent2_2" csCatId="accent2"/>
      <dgm:spPr/>
      <dgm:t>
        <a:bodyPr/>
        <a:lstStyle/>
        <a:p>
          <a:endParaRPr lang="en-US"/>
        </a:p>
      </dgm:t>
    </dgm:pt>
    <dgm:pt modelId="{31DF5CEF-68F4-4F50-8C1F-9C7D9C538A2E}">
      <dgm:prSet/>
      <dgm:spPr/>
      <dgm:t>
        <a:bodyPr/>
        <a:lstStyle/>
        <a:p>
          <a:r>
            <a:rPr lang="es-CL"/>
            <a:t>Prevalencia en aumento post vacuna Rotavirus </a:t>
          </a:r>
          <a:endParaRPr lang="en-US"/>
        </a:p>
      </dgm:t>
    </dgm:pt>
    <dgm:pt modelId="{A11AF4EA-846A-4A5C-8894-19006E5FF0A1}" type="parTrans" cxnId="{F9EA1DA9-88C8-4C32-9A2B-C97730C98CD8}">
      <dgm:prSet/>
      <dgm:spPr/>
      <dgm:t>
        <a:bodyPr/>
        <a:lstStyle/>
        <a:p>
          <a:endParaRPr lang="en-US"/>
        </a:p>
      </dgm:t>
    </dgm:pt>
    <dgm:pt modelId="{FF45A0D5-20FE-49C4-96F9-353A2C79D6B7}" type="sibTrans" cxnId="{F9EA1DA9-88C8-4C32-9A2B-C97730C98CD8}">
      <dgm:prSet/>
      <dgm:spPr/>
      <dgm:t>
        <a:bodyPr/>
        <a:lstStyle/>
        <a:p>
          <a:endParaRPr lang="en-US"/>
        </a:p>
      </dgm:t>
    </dgm:pt>
    <dgm:pt modelId="{37426ED6-3192-4A18-A683-A4894DEEDBD3}">
      <dgm:prSet/>
      <dgm:spPr/>
      <dgm:t>
        <a:bodyPr/>
        <a:lstStyle/>
        <a:p>
          <a:r>
            <a:rPr lang="es-CL"/>
            <a:t>Estudios recientes reportan presencia de norovirus hasta el 8% de menores de 15 años asintomáticos.</a:t>
          </a:r>
          <a:endParaRPr lang="en-US"/>
        </a:p>
      </dgm:t>
    </dgm:pt>
    <dgm:pt modelId="{B67562C5-0C25-4314-92C5-78996B002384}" type="parTrans" cxnId="{5F1972C3-3F2D-47F2-9B13-8CCF10910D00}">
      <dgm:prSet/>
      <dgm:spPr/>
      <dgm:t>
        <a:bodyPr/>
        <a:lstStyle/>
        <a:p>
          <a:endParaRPr lang="en-US"/>
        </a:p>
      </dgm:t>
    </dgm:pt>
    <dgm:pt modelId="{ED43749E-039C-4425-8C37-AB3762502E20}" type="sibTrans" cxnId="{5F1972C3-3F2D-47F2-9B13-8CCF10910D00}">
      <dgm:prSet/>
      <dgm:spPr/>
      <dgm:t>
        <a:bodyPr/>
        <a:lstStyle/>
        <a:p>
          <a:endParaRPr lang="en-US"/>
        </a:p>
      </dgm:t>
    </dgm:pt>
    <dgm:pt modelId="{7F986DC1-15EB-4258-8EDC-EC34752DC6D7}">
      <dgm:prSet/>
      <dgm:spPr/>
      <dgm:t>
        <a:bodyPr/>
        <a:lstStyle/>
        <a:p>
          <a:r>
            <a:rPr lang="es-CL"/>
            <a:t>El diagnóstico se realiza actualmente mediante la detección del ácido nucleico por técnica de RT-PCR o por Filmarray.</a:t>
          </a:r>
          <a:endParaRPr lang="en-US"/>
        </a:p>
      </dgm:t>
    </dgm:pt>
    <dgm:pt modelId="{722C6952-6073-4386-BE47-7281F05AD56A}" type="parTrans" cxnId="{551C770C-A670-4307-A15C-82E401597D9C}">
      <dgm:prSet/>
      <dgm:spPr/>
      <dgm:t>
        <a:bodyPr/>
        <a:lstStyle/>
        <a:p>
          <a:endParaRPr lang="en-US"/>
        </a:p>
      </dgm:t>
    </dgm:pt>
    <dgm:pt modelId="{F5F7CEC8-AA1D-4672-BA0D-3365DE00F97B}" type="sibTrans" cxnId="{551C770C-A670-4307-A15C-82E401597D9C}">
      <dgm:prSet/>
      <dgm:spPr/>
      <dgm:t>
        <a:bodyPr/>
        <a:lstStyle/>
        <a:p>
          <a:endParaRPr lang="en-US"/>
        </a:p>
      </dgm:t>
    </dgm:pt>
    <dgm:pt modelId="{08E382E4-1150-4202-9428-B727B7883C11}" type="pres">
      <dgm:prSet presAssocID="{A6D75399-8866-45D9-931B-3D5A21E7D4AE}" presName="diagram" presStyleCnt="0">
        <dgm:presLayoutVars>
          <dgm:dir/>
          <dgm:resizeHandles/>
        </dgm:presLayoutVars>
      </dgm:prSet>
      <dgm:spPr/>
    </dgm:pt>
    <dgm:pt modelId="{2C52B441-3EEA-4976-B53A-F5619108AD90}" type="pres">
      <dgm:prSet presAssocID="{31DF5CEF-68F4-4F50-8C1F-9C7D9C538A2E}" presName="firstNode" presStyleLbl="node1" presStyleIdx="0" presStyleCnt="3">
        <dgm:presLayoutVars>
          <dgm:bulletEnabled val="1"/>
        </dgm:presLayoutVars>
      </dgm:prSet>
      <dgm:spPr/>
    </dgm:pt>
    <dgm:pt modelId="{DCDDA7D4-60D6-4019-91D5-58A865BC648F}" type="pres">
      <dgm:prSet presAssocID="{FF45A0D5-20FE-49C4-96F9-353A2C79D6B7}" presName="sibTrans" presStyleLbl="sibTrans2D1" presStyleIdx="0" presStyleCnt="2"/>
      <dgm:spPr/>
    </dgm:pt>
    <dgm:pt modelId="{AE9DA2E5-0361-4327-BDDF-54E600BE5843}" type="pres">
      <dgm:prSet presAssocID="{37426ED6-3192-4A18-A683-A4894DEEDBD3}" presName="middleNode" presStyleCnt="0"/>
      <dgm:spPr/>
    </dgm:pt>
    <dgm:pt modelId="{74350500-785E-483B-9C30-8A450FCF762F}" type="pres">
      <dgm:prSet presAssocID="{37426ED6-3192-4A18-A683-A4894DEEDBD3}" presName="padding" presStyleLbl="node1" presStyleIdx="0" presStyleCnt="3"/>
      <dgm:spPr/>
    </dgm:pt>
    <dgm:pt modelId="{F1364806-CD73-4BA1-A07F-F4FA3B3D2FD8}" type="pres">
      <dgm:prSet presAssocID="{37426ED6-3192-4A18-A683-A4894DEEDBD3}" presName="shape" presStyleLbl="node1" presStyleIdx="1" presStyleCnt="3">
        <dgm:presLayoutVars>
          <dgm:bulletEnabled val="1"/>
        </dgm:presLayoutVars>
      </dgm:prSet>
      <dgm:spPr/>
    </dgm:pt>
    <dgm:pt modelId="{410C331E-ED0E-448A-913A-9188FB4CD5ED}" type="pres">
      <dgm:prSet presAssocID="{ED43749E-039C-4425-8C37-AB3762502E20}" presName="sibTrans" presStyleLbl="sibTrans2D1" presStyleIdx="1" presStyleCnt="2"/>
      <dgm:spPr/>
    </dgm:pt>
    <dgm:pt modelId="{745733DA-9634-4D0D-872F-E87F190BC6A4}" type="pres">
      <dgm:prSet presAssocID="{7F986DC1-15EB-4258-8EDC-EC34752DC6D7}" presName="lastNode" presStyleLbl="node1" presStyleIdx="2" presStyleCnt="3">
        <dgm:presLayoutVars>
          <dgm:bulletEnabled val="1"/>
        </dgm:presLayoutVars>
      </dgm:prSet>
      <dgm:spPr/>
    </dgm:pt>
  </dgm:ptLst>
  <dgm:cxnLst>
    <dgm:cxn modelId="{551C770C-A670-4307-A15C-82E401597D9C}" srcId="{A6D75399-8866-45D9-931B-3D5A21E7D4AE}" destId="{7F986DC1-15EB-4258-8EDC-EC34752DC6D7}" srcOrd="2" destOrd="0" parTransId="{722C6952-6073-4386-BE47-7281F05AD56A}" sibTransId="{F5F7CEC8-AA1D-4672-BA0D-3365DE00F97B}"/>
    <dgm:cxn modelId="{BCFAF128-052D-40C6-A9FE-A8D5773BEE47}" type="presOf" srcId="{37426ED6-3192-4A18-A683-A4894DEEDBD3}" destId="{F1364806-CD73-4BA1-A07F-F4FA3B3D2FD8}" srcOrd="0" destOrd="0" presId="urn:microsoft.com/office/officeart/2005/8/layout/bProcess2"/>
    <dgm:cxn modelId="{910DED65-CCDC-44B2-B6D5-0E79CEF96DE4}" type="presOf" srcId="{ED43749E-039C-4425-8C37-AB3762502E20}" destId="{410C331E-ED0E-448A-913A-9188FB4CD5ED}" srcOrd="0" destOrd="0" presId="urn:microsoft.com/office/officeart/2005/8/layout/bProcess2"/>
    <dgm:cxn modelId="{4BAF0983-BA20-4E3C-937A-6502478329C2}" type="presOf" srcId="{31DF5CEF-68F4-4F50-8C1F-9C7D9C538A2E}" destId="{2C52B441-3EEA-4976-B53A-F5619108AD90}" srcOrd="0" destOrd="0" presId="urn:microsoft.com/office/officeart/2005/8/layout/bProcess2"/>
    <dgm:cxn modelId="{D7FC12A1-A83D-404D-AAED-57E80BD8F685}" type="presOf" srcId="{A6D75399-8866-45D9-931B-3D5A21E7D4AE}" destId="{08E382E4-1150-4202-9428-B727B7883C11}" srcOrd="0" destOrd="0" presId="urn:microsoft.com/office/officeart/2005/8/layout/bProcess2"/>
    <dgm:cxn modelId="{F9EA1DA9-88C8-4C32-9A2B-C97730C98CD8}" srcId="{A6D75399-8866-45D9-931B-3D5A21E7D4AE}" destId="{31DF5CEF-68F4-4F50-8C1F-9C7D9C538A2E}" srcOrd="0" destOrd="0" parTransId="{A11AF4EA-846A-4A5C-8894-19006E5FF0A1}" sibTransId="{FF45A0D5-20FE-49C4-96F9-353A2C79D6B7}"/>
    <dgm:cxn modelId="{5F1972C3-3F2D-47F2-9B13-8CCF10910D00}" srcId="{A6D75399-8866-45D9-931B-3D5A21E7D4AE}" destId="{37426ED6-3192-4A18-A683-A4894DEEDBD3}" srcOrd="1" destOrd="0" parTransId="{B67562C5-0C25-4314-92C5-78996B002384}" sibTransId="{ED43749E-039C-4425-8C37-AB3762502E20}"/>
    <dgm:cxn modelId="{5636DEE3-F86E-4D8E-881D-62681752DA7E}" type="presOf" srcId="{7F986DC1-15EB-4258-8EDC-EC34752DC6D7}" destId="{745733DA-9634-4D0D-872F-E87F190BC6A4}" srcOrd="0" destOrd="0" presId="urn:microsoft.com/office/officeart/2005/8/layout/bProcess2"/>
    <dgm:cxn modelId="{7A587FEC-026E-401F-9B6E-FD2C54D5777C}" type="presOf" srcId="{FF45A0D5-20FE-49C4-96F9-353A2C79D6B7}" destId="{DCDDA7D4-60D6-4019-91D5-58A865BC648F}" srcOrd="0" destOrd="0" presId="urn:microsoft.com/office/officeart/2005/8/layout/bProcess2"/>
    <dgm:cxn modelId="{6FD3483D-EC44-4495-A926-F92C2F4E86A5}" type="presParOf" srcId="{08E382E4-1150-4202-9428-B727B7883C11}" destId="{2C52B441-3EEA-4976-B53A-F5619108AD90}" srcOrd="0" destOrd="0" presId="urn:microsoft.com/office/officeart/2005/8/layout/bProcess2"/>
    <dgm:cxn modelId="{1211D918-AC59-4BE3-83E3-64EE51210A17}" type="presParOf" srcId="{08E382E4-1150-4202-9428-B727B7883C11}" destId="{DCDDA7D4-60D6-4019-91D5-58A865BC648F}" srcOrd="1" destOrd="0" presId="urn:microsoft.com/office/officeart/2005/8/layout/bProcess2"/>
    <dgm:cxn modelId="{0969B8CB-3C39-47BA-B293-4A9D9DE17769}" type="presParOf" srcId="{08E382E4-1150-4202-9428-B727B7883C11}" destId="{AE9DA2E5-0361-4327-BDDF-54E600BE5843}" srcOrd="2" destOrd="0" presId="urn:microsoft.com/office/officeart/2005/8/layout/bProcess2"/>
    <dgm:cxn modelId="{A28C1803-E7BF-422B-94B6-BDA155DB93B9}" type="presParOf" srcId="{AE9DA2E5-0361-4327-BDDF-54E600BE5843}" destId="{74350500-785E-483B-9C30-8A450FCF762F}" srcOrd="0" destOrd="0" presId="urn:microsoft.com/office/officeart/2005/8/layout/bProcess2"/>
    <dgm:cxn modelId="{442281DC-BA01-46F8-9F0D-B0A8DE79D4A2}" type="presParOf" srcId="{AE9DA2E5-0361-4327-BDDF-54E600BE5843}" destId="{F1364806-CD73-4BA1-A07F-F4FA3B3D2FD8}" srcOrd="1" destOrd="0" presId="urn:microsoft.com/office/officeart/2005/8/layout/bProcess2"/>
    <dgm:cxn modelId="{D51CF83E-541A-4BDA-AA3E-E711420DB26D}" type="presParOf" srcId="{08E382E4-1150-4202-9428-B727B7883C11}" destId="{410C331E-ED0E-448A-913A-9188FB4CD5ED}" srcOrd="3" destOrd="0" presId="urn:microsoft.com/office/officeart/2005/8/layout/bProcess2"/>
    <dgm:cxn modelId="{2316BC78-2554-43E3-A502-AE7B9D84D3BA}" type="presParOf" srcId="{08E382E4-1150-4202-9428-B727B7883C11}" destId="{745733DA-9634-4D0D-872F-E87F190BC6A4}" srcOrd="4"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7F7834-62D6-4A7D-A72D-2D020C6C1F8B}" type="doc">
      <dgm:prSet loTypeId="urn:microsoft.com/office/officeart/2005/8/layout/chevron1" loCatId="process" qsTypeId="urn:microsoft.com/office/officeart/2005/8/quickstyle/simple4" qsCatId="simple" csTypeId="urn:microsoft.com/office/officeart/2005/8/colors/accent1_2" csCatId="accent1"/>
      <dgm:spPr/>
      <dgm:t>
        <a:bodyPr/>
        <a:lstStyle/>
        <a:p>
          <a:endParaRPr lang="en-US"/>
        </a:p>
      </dgm:t>
    </dgm:pt>
    <dgm:pt modelId="{8C6A9BAE-9B5D-47E9-8DFE-840568102DE3}">
      <dgm:prSet/>
      <dgm:spPr/>
      <dgm:t>
        <a:bodyPr/>
        <a:lstStyle/>
        <a:p>
          <a:r>
            <a:rPr lang="es-CL" i="1"/>
            <a:t>Bocavirus: </a:t>
          </a:r>
          <a:r>
            <a:rPr lang="es-CL"/>
            <a:t>Virus ADN de la familia </a:t>
          </a:r>
          <a:r>
            <a:rPr lang="es-CL" i="1"/>
            <a:t>Parvoviridae </a:t>
          </a:r>
          <a:r>
            <a:rPr lang="es-CL"/>
            <a:t>con 4 serotipos, todos asociados a gastroenteritis aguda. Clínicamente se presenta en pacientes con sintomatología gastrointestinal y respiratoria; se ha aislado hasta en 6% de niños con esta clínica y habitualmente se presenta como coinfección con otros agentes virales.</a:t>
          </a:r>
          <a:endParaRPr lang="en-US"/>
        </a:p>
      </dgm:t>
    </dgm:pt>
    <dgm:pt modelId="{3364C8AD-0688-461A-B5E9-CE77D132E608}" type="parTrans" cxnId="{56038172-DCEE-401E-B058-0889D198ECA5}">
      <dgm:prSet/>
      <dgm:spPr/>
      <dgm:t>
        <a:bodyPr/>
        <a:lstStyle/>
        <a:p>
          <a:endParaRPr lang="en-US"/>
        </a:p>
      </dgm:t>
    </dgm:pt>
    <dgm:pt modelId="{E6A7187E-3C68-4147-9D29-EAA9809842A6}" type="sibTrans" cxnId="{56038172-DCEE-401E-B058-0889D198ECA5}">
      <dgm:prSet/>
      <dgm:spPr/>
      <dgm:t>
        <a:bodyPr/>
        <a:lstStyle/>
        <a:p>
          <a:endParaRPr lang="en-US"/>
        </a:p>
      </dgm:t>
    </dgm:pt>
    <dgm:pt modelId="{94B97CE6-44D3-48B5-B1C6-E674DEF99559}">
      <dgm:prSet/>
      <dgm:spPr/>
      <dgm:t>
        <a:bodyPr/>
        <a:lstStyle/>
        <a:p>
          <a:r>
            <a:rPr lang="es-CL" i="1"/>
            <a:t>Parechovirus: </a:t>
          </a:r>
          <a:r>
            <a:rPr lang="es-CL"/>
            <a:t>Pertenece a familia </a:t>
          </a:r>
          <a:r>
            <a:rPr lang="es-CL" i="1"/>
            <a:t>Picornaviridae </a:t>
          </a:r>
          <a:r>
            <a:rPr lang="es-CL"/>
            <a:t>y clínicamente se comporta similar a enterovirus con compromiso gastrointestinal, respiratorio y de SNC. Un 95% de los adultos y 20% de los menores de 1 año son seropositivos a este virus.</a:t>
          </a:r>
          <a:endParaRPr lang="en-US"/>
        </a:p>
      </dgm:t>
    </dgm:pt>
    <dgm:pt modelId="{63DBDD8E-77C9-46DC-A882-FD6046DA1236}" type="parTrans" cxnId="{53746325-F3D2-4F51-B71A-9D9FE9B71D38}">
      <dgm:prSet/>
      <dgm:spPr/>
      <dgm:t>
        <a:bodyPr/>
        <a:lstStyle/>
        <a:p>
          <a:endParaRPr lang="en-US"/>
        </a:p>
      </dgm:t>
    </dgm:pt>
    <dgm:pt modelId="{EA124E03-F6E9-49A3-857E-3FF10A8445AF}" type="sibTrans" cxnId="{53746325-F3D2-4F51-B71A-9D9FE9B71D38}">
      <dgm:prSet/>
      <dgm:spPr/>
      <dgm:t>
        <a:bodyPr/>
        <a:lstStyle/>
        <a:p>
          <a:endParaRPr lang="en-US"/>
        </a:p>
      </dgm:t>
    </dgm:pt>
    <dgm:pt modelId="{B077327E-1457-4DFA-8AC5-EE138E4372DB}" type="pres">
      <dgm:prSet presAssocID="{C77F7834-62D6-4A7D-A72D-2D020C6C1F8B}" presName="Name0" presStyleCnt="0">
        <dgm:presLayoutVars>
          <dgm:dir/>
          <dgm:animLvl val="lvl"/>
          <dgm:resizeHandles val="exact"/>
        </dgm:presLayoutVars>
      </dgm:prSet>
      <dgm:spPr/>
    </dgm:pt>
    <dgm:pt modelId="{1691F33D-EC01-4C57-9F84-C2EB77263713}" type="pres">
      <dgm:prSet presAssocID="{8C6A9BAE-9B5D-47E9-8DFE-840568102DE3}" presName="parTxOnly" presStyleLbl="node1" presStyleIdx="0" presStyleCnt="2">
        <dgm:presLayoutVars>
          <dgm:chMax val="0"/>
          <dgm:chPref val="0"/>
          <dgm:bulletEnabled val="1"/>
        </dgm:presLayoutVars>
      </dgm:prSet>
      <dgm:spPr/>
    </dgm:pt>
    <dgm:pt modelId="{ABE2961A-3156-4602-869C-7CED80F3792D}" type="pres">
      <dgm:prSet presAssocID="{E6A7187E-3C68-4147-9D29-EAA9809842A6}" presName="parTxOnlySpace" presStyleCnt="0"/>
      <dgm:spPr/>
    </dgm:pt>
    <dgm:pt modelId="{6E8A2C2B-71EC-4D20-AFE4-95A37F685200}" type="pres">
      <dgm:prSet presAssocID="{94B97CE6-44D3-48B5-B1C6-E674DEF99559}" presName="parTxOnly" presStyleLbl="node1" presStyleIdx="1" presStyleCnt="2">
        <dgm:presLayoutVars>
          <dgm:chMax val="0"/>
          <dgm:chPref val="0"/>
          <dgm:bulletEnabled val="1"/>
        </dgm:presLayoutVars>
      </dgm:prSet>
      <dgm:spPr/>
    </dgm:pt>
  </dgm:ptLst>
  <dgm:cxnLst>
    <dgm:cxn modelId="{53746325-F3D2-4F51-B71A-9D9FE9B71D38}" srcId="{C77F7834-62D6-4A7D-A72D-2D020C6C1F8B}" destId="{94B97CE6-44D3-48B5-B1C6-E674DEF99559}" srcOrd="1" destOrd="0" parTransId="{63DBDD8E-77C9-46DC-A882-FD6046DA1236}" sibTransId="{EA124E03-F6E9-49A3-857E-3FF10A8445AF}"/>
    <dgm:cxn modelId="{56038172-DCEE-401E-B058-0889D198ECA5}" srcId="{C77F7834-62D6-4A7D-A72D-2D020C6C1F8B}" destId="{8C6A9BAE-9B5D-47E9-8DFE-840568102DE3}" srcOrd="0" destOrd="0" parTransId="{3364C8AD-0688-461A-B5E9-CE77D132E608}" sibTransId="{E6A7187E-3C68-4147-9D29-EAA9809842A6}"/>
    <dgm:cxn modelId="{8CC659D9-5834-4BB7-948E-0AD53501EBAD}" type="presOf" srcId="{C77F7834-62D6-4A7D-A72D-2D020C6C1F8B}" destId="{B077327E-1457-4DFA-8AC5-EE138E4372DB}" srcOrd="0" destOrd="0" presId="urn:microsoft.com/office/officeart/2005/8/layout/chevron1"/>
    <dgm:cxn modelId="{F007BCE5-6B65-4259-8DBA-AFB9A23A9D76}" type="presOf" srcId="{94B97CE6-44D3-48B5-B1C6-E674DEF99559}" destId="{6E8A2C2B-71EC-4D20-AFE4-95A37F685200}" srcOrd="0" destOrd="0" presId="urn:microsoft.com/office/officeart/2005/8/layout/chevron1"/>
    <dgm:cxn modelId="{85E606F5-6033-436F-A884-67DCFB902667}" type="presOf" srcId="{8C6A9BAE-9B5D-47E9-8DFE-840568102DE3}" destId="{1691F33D-EC01-4C57-9F84-C2EB77263713}" srcOrd="0" destOrd="0" presId="urn:microsoft.com/office/officeart/2005/8/layout/chevron1"/>
    <dgm:cxn modelId="{09F05255-534B-42E9-BD50-630E25A407C1}" type="presParOf" srcId="{B077327E-1457-4DFA-8AC5-EE138E4372DB}" destId="{1691F33D-EC01-4C57-9F84-C2EB77263713}" srcOrd="0" destOrd="0" presId="urn:microsoft.com/office/officeart/2005/8/layout/chevron1"/>
    <dgm:cxn modelId="{70B59107-12E9-4261-B22E-E30CB3C407CC}" type="presParOf" srcId="{B077327E-1457-4DFA-8AC5-EE138E4372DB}" destId="{ABE2961A-3156-4602-869C-7CED80F3792D}" srcOrd="1" destOrd="0" presId="urn:microsoft.com/office/officeart/2005/8/layout/chevron1"/>
    <dgm:cxn modelId="{C0C71853-957F-48EC-982B-C05416FD1073}" type="presParOf" srcId="{B077327E-1457-4DFA-8AC5-EE138E4372DB}" destId="{6E8A2C2B-71EC-4D20-AFE4-95A37F685200}"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515DEF-17BF-4BD9-AB10-28CAF8D38957}"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2E00834A-98DC-44A3-9466-F5737D5EC6A1}">
      <dgm:prSet/>
      <dgm:spPr/>
      <dgm:t>
        <a:bodyPr/>
        <a:lstStyle/>
        <a:p>
          <a:r>
            <a:rPr lang="es-CL" dirty="0"/>
            <a:t>Bacteria bacilo  gram (-) no móvil perteneciente a enterobacterias</a:t>
          </a:r>
          <a:endParaRPr lang="en-US" dirty="0"/>
        </a:p>
      </dgm:t>
    </dgm:pt>
    <dgm:pt modelId="{B19F20D5-B3F2-462C-970F-8051BED68810}" type="parTrans" cxnId="{077B8C95-F026-4EF9-A516-F81613E93ABC}">
      <dgm:prSet/>
      <dgm:spPr/>
      <dgm:t>
        <a:bodyPr/>
        <a:lstStyle/>
        <a:p>
          <a:endParaRPr lang="en-US"/>
        </a:p>
      </dgm:t>
    </dgm:pt>
    <dgm:pt modelId="{C8BD9090-30CA-42F9-86CA-103B7B97051B}" type="sibTrans" cxnId="{077B8C95-F026-4EF9-A516-F81613E93ABC}">
      <dgm:prSet/>
      <dgm:spPr/>
      <dgm:t>
        <a:bodyPr/>
        <a:lstStyle/>
        <a:p>
          <a:endParaRPr lang="en-US"/>
        </a:p>
      </dgm:t>
    </dgm:pt>
    <dgm:pt modelId="{DD48E398-FC32-4289-9169-C1B86857A178}">
      <dgm:prSet/>
      <dgm:spPr/>
      <dgm:t>
        <a:bodyPr/>
        <a:lstStyle/>
        <a:p>
          <a:r>
            <a:rPr lang="es-CL"/>
            <a:t>41 serotipos distribuidos en 4 especies : S. dysenteriae, flexneri, boydii, sonnei</a:t>
          </a:r>
          <a:endParaRPr lang="en-US"/>
        </a:p>
      </dgm:t>
    </dgm:pt>
    <dgm:pt modelId="{B555093F-4AC9-4D96-B6F9-BC50BFF4C7FB}" type="parTrans" cxnId="{8EBCB0ED-0B0F-43F1-9238-2D5F0EE048B1}">
      <dgm:prSet/>
      <dgm:spPr/>
      <dgm:t>
        <a:bodyPr/>
        <a:lstStyle/>
        <a:p>
          <a:endParaRPr lang="en-US"/>
        </a:p>
      </dgm:t>
    </dgm:pt>
    <dgm:pt modelId="{27622F64-37CD-482C-B014-873096031DE8}" type="sibTrans" cxnId="{8EBCB0ED-0B0F-43F1-9238-2D5F0EE048B1}">
      <dgm:prSet/>
      <dgm:spPr/>
      <dgm:t>
        <a:bodyPr/>
        <a:lstStyle/>
        <a:p>
          <a:endParaRPr lang="en-US"/>
        </a:p>
      </dgm:t>
    </dgm:pt>
    <dgm:pt modelId="{CB3B8326-55AC-497B-87C0-76B9D963411B}">
      <dgm:prSet/>
      <dgm:spPr/>
      <dgm:t>
        <a:bodyPr/>
        <a:lstStyle/>
        <a:p>
          <a:r>
            <a:rPr lang="es-CL"/>
            <a:t>1,1 millones de muertes al año , 61% menores de 5 años </a:t>
          </a:r>
          <a:endParaRPr lang="en-US"/>
        </a:p>
      </dgm:t>
    </dgm:pt>
    <dgm:pt modelId="{2213A935-EB55-4CB8-AA89-2ABB9693299F}" type="parTrans" cxnId="{3F869940-7B37-428B-91AA-109EF428EE50}">
      <dgm:prSet/>
      <dgm:spPr/>
      <dgm:t>
        <a:bodyPr/>
        <a:lstStyle/>
        <a:p>
          <a:endParaRPr lang="en-US"/>
        </a:p>
      </dgm:t>
    </dgm:pt>
    <dgm:pt modelId="{960FDFAD-FCE5-45B1-96BB-15FABCB95B8F}" type="sibTrans" cxnId="{3F869940-7B37-428B-91AA-109EF428EE50}">
      <dgm:prSet/>
      <dgm:spPr/>
      <dgm:t>
        <a:bodyPr/>
        <a:lstStyle/>
        <a:p>
          <a:endParaRPr lang="en-US"/>
        </a:p>
      </dgm:t>
    </dgm:pt>
    <dgm:pt modelId="{68FD0C0F-DC9E-48C3-9036-9386CDB74BDA}">
      <dgm:prSet/>
      <dgm:spPr/>
      <dgm:t>
        <a:bodyPr/>
        <a:lstStyle/>
        <a:p>
          <a:r>
            <a:rPr lang="es-CL"/>
            <a:t>Relacionada a pobre higiene y saneamiento </a:t>
          </a:r>
          <a:endParaRPr lang="en-US"/>
        </a:p>
      </dgm:t>
    </dgm:pt>
    <dgm:pt modelId="{6E2B8E9D-4B6E-4D4E-994B-62D0474A3220}" type="parTrans" cxnId="{8EA42020-6EEA-4D8C-8309-896B38050E8E}">
      <dgm:prSet/>
      <dgm:spPr/>
      <dgm:t>
        <a:bodyPr/>
        <a:lstStyle/>
        <a:p>
          <a:endParaRPr lang="en-US"/>
        </a:p>
      </dgm:t>
    </dgm:pt>
    <dgm:pt modelId="{AC6E13FC-3D3D-474D-BBDE-F9E0B27CEEBC}" type="sibTrans" cxnId="{8EA42020-6EEA-4D8C-8309-896B38050E8E}">
      <dgm:prSet/>
      <dgm:spPr/>
      <dgm:t>
        <a:bodyPr/>
        <a:lstStyle/>
        <a:p>
          <a:endParaRPr lang="en-US"/>
        </a:p>
      </dgm:t>
    </dgm:pt>
    <dgm:pt modelId="{0242DE57-D035-4528-80BF-97F0EE46AE63}">
      <dgm:prSet/>
      <dgm:spPr/>
      <dgm:t>
        <a:bodyPr/>
        <a:lstStyle/>
        <a:p>
          <a:r>
            <a:rPr lang="es-CL"/>
            <a:t>Transmisión fecal oral , persona- persona , agua, objetos contaminados. </a:t>
          </a:r>
          <a:endParaRPr lang="en-US"/>
        </a:p>
      </dgm:t>
    </dgm:pt>
    <dgm:pt modelId="{0FE857F3-4F27-403D-9452-0425F67425EF}" type="parTrans" cxnId="{A05708BE-FE22-46E2-BBEA-9F3320B0E040}">
      <dgm:prSet/>
      <dgm:spPr/>
      <dgm:t>
        <a:bodyPr/>
        <a:lstStyle/>
        <a:p>
          <a:endParaRPr lang="en-US"/>
        </a:p>
      </dgm:t>
    </dgm:pt>
    <dgm:pt modelId="{FED0C410-27F7-48E4-9373-D1685BB4B701}" type="sibTrans" cxnId="{A05708BE-FE22-46E2-BBEA-9F3320B0E040}">
      <dgm:prSet/>
      <dgm:spPr/>
      <dgm:t>
        <a:bodyPr/>
        <a:lstStyle/>
        <a:p>
          <a:endParaRPr lang="en-US"/>
        </a:p>
      </dgm:t>
    </dgm:pt>
    <dgm:pt modelId="{0D491996-F291-4B19-918F-B81EEB0F5589}">
      <dgm:prSet/>
      <dgm:spPr/>
      <dgm:t>
        <a:bodyPr/>
        <a:lstStyle/>
        <a:p>
          <a:r>
            <a:rPr lang="es-CL" dirty="0"/>
            <a:t>Invasión epitelio colónico, con reacción inflamatoria </a:t>
          </a:r>
          <a:endParaRPr lang="en-US" dirty="0"/>
        </a:p>
      </dgm:t>
    </dgm:pt>
    <dgm:pt modelId="{0D5FD3EB-69FC-4F7C-8575-8F319843C491}" type="parTrans" cxnId="{BBE95C07-B1D0-4AB2-B7F9-A90D3B834BFA}">
      <dgm:prSet/>
      <dgm:spPr/>
      <dgm:t>
        <a:bodyPr/>
        <a:lstStyle/>
        <a:p>
          <a:endParaRPr lang="en-US"/>
        </a:p>
      </dgm:t>
    </dgm:pt>
    <dgm:pt modelId="{65AC1263-BCB3-42EE-B143-0F765B018A21}" type="sibTrans" cxnId="{BBE95C07-B1D0-4AB2-B7F9-A90D3B834BFA}">
      <dgm:prSet/>
      <dgm:spPr/>
      <dgm:t>
        <a:bodyPr/>
        <a:lstStyle/>
        <a:p>
          <a:endParaRPr lang="en-US"/>
        </a:p>
      </dgm:t>
    </dgm:pt>
    <dgm:pt modelId="{FA1C8BDB-3DA4-481F-BF8D-207127C5CD79}">
      <dgm:prSet/>
      <dgm:spPr/>
      <dgm:t>
        <a:bodyPr/>
        <a:lstStyle/>
        <a:p>
          <a:r>
            <a:rPr lang="es-CL"/>
            <a:t>Dolor abdominal, fiebre, disentería. </a:t>
          </a:r>
          <a:endParaRPr lang="en-US"/>
        </a:p>
      </dgm:t>
    </dgm:pt>
    <dgm:pt modelId="{55E983EE-54E4-44B1-AE72-C1ACD10970FE}" type="parTrans" cxnId="{DEA7A24D-28E5-45FF-9993-372E2F4C6DA2}">
      <dgm:prSet/>
      <dgm:spPr/>
      <dgm:t>
        <a:bodyPr/>
        <a:lstStyle/>
        <a:p>
          <a:endParaRPr lang="en-US"/>
        </a:p>
      </dgm:t>
    </dgm:pt>
    <dgm:pt modelId="{54862282-58BD-412D-9B58-49C118BA0ABB}" type="sibTrans" cxnId="{DEA7A24D-28E5-45FF-9993-372E2F4C6DA2}">
      <dgm:prSet/>
      <dgm:spPr/>
      <dgm:t>
        <a:bodyPr/>
        <a:lstStyle/>
        <a:p>
          <a:endParaRPr lang="en-US"/>
        </a:p>
      </dgm:t>
    </dgm:pt>
    <dgm:pt modelId="{D24CDA22-E240-43AC-964F-03858204CF04}" type="pres">
      <dgm:prSet presAssocID="{A2515DEF-17BF-4BD9-AB10-28CAF8D38957}" presName="Name0" presStyleCnt="0">
        <dgm:presLayoutVars>
          <dgm:dir/>
          <dgm:resizeHandles val="exact"/>
        </dgm:presLayoutVars>
      </dgm:prSet>
      <dgm:spPr/>
    </dgm:pt>
    <dgm:pt modelId="{0092251C-9994-4D7C-9429-4C7810212C77}" type="pres">
      <dgm:prSet presAssocID="{A2515DEF-17BF-4BD9-AB10-28CAF8D38957}" presName="cycle" presStyleCnt="0"/>
      <dgm:spPr/>
    </dgm:pt>
    <dgm:pt modelId="{BE0462F4-B2DD-49AB-BCCB-EA4F026F8E6E}" type="pres">
      <dgm:prSet presAssocID="{2E00834A-98DC-44A3-9466-F5737D5EC6A1}" presName="nodeFirstNode" presStyleLbl="node1" presStyleIdx="0" presStyleCnt="7">
        <dgm:presLayoutVars>
          <dgm:bulletEnabled val="1"/>
        </dgm:presLayoutVars>
      </dgm:prSet>
      <dgm:spPr/>
    </dgm:pt>
    <dgm:pt modelId="{AE1E3FF8-D7F2-4FA2-A182-45DDEFCB851C}" type="pres">
      <dgm:prSet presAssocID="{C8BD9090-30CA-42F9-86CA-103B7B97051B}" presName="sibTransFirstNode" presStyleLbl="bgShp" presStyleIdx="0" presStyleCnt="1"/>
      <dgm:spPr/>
    </dgm:pt>
    <dgm:pt modelId="{310F9C51-F4C8-4C46-B506-136BBC7F4763}" type="pres">
      <dgm:prSet presAssocID="{DD48E398-FC32-4289-9169-C1B86857A178}" presName="nodeFollowingNodes" presStyleLbl="node1" presStyleIdx="1" presStyleCnt="7">
        <dgm:presLayoutVars>
          <dgm:bulletEnabled val="1"/>
        </dgm:presLayoutVars>
      </dgm:prSet>
      <dgm:spPr/>
    </dgm:pt>
    <dgm:pt modelId="{9DF43B89-EC25-4C7B-8BCF-572D711A6775}" type="pres">
      <dgm:prSet presAssocID="{CB3B8326-55AC-497B-87C0-76B9D963411B}" presName="nodeFollowingNodes" presStyleLbl="node1" presStyleIdx="2" presStyleCnt="7">
        <dgm:presLayoutVars>
          <dgm:bulletEnabled val="1"/>
        </dgm:presLayoutVars>
      </dgm:prSet>
      <dgm:spPr/>
    </dgm:pt>
    <dgm:pt modelId="{0A414EFE-B627-44B1-8487-BC8695FBBD05}" type="pres">
      <dgm:prSet presAssocID="{68FD0C0F-DC9E-48C3-9036-9386CDB74BDA}" presName="nodeFollowingNodes" presStyleLbl="node1" presStyleIdx="3" presStyleCnt="7">
        <dgm:presLayoutVars>
          <dgm:bulletEnabled val="1"/>
        </dgm:presLayoutVars>
      </dgm:prSet>
      <dgm:spPr/>
    </dgm:pt>
    <dgm:pt modelId="{2A1D6F39-72B0-4F56-9304-1A21D240A97D}" type="pres">
      <dgm:prSet presAssocID="{0242DE57-D035-4528-80BF-97F0EE46AE63}" presName="nodeFollowingNodes" presStyleLbl="node1" presStyleIdx="4" presStyleCnt="7">
        <dgm:presLayoutVars>
          <dgm:bulletEnabled val="1"/>
        </dgm:presLayoutVars>
      </dgm:prSet>
      <dgm:spPr/>
    </dgm:pt>
    <dgm:pt modelId="{1BA33EB3-9F2D-497F-B178-BDA48EFE7F8B}" type="pres">
      <dgm:prSet presAssocID="{0D491996-F291-4B19-918F-B81EEB0F5589}" presName="nodeFollowingNodes" presStyleLbl="node1" presStyleIdx="5" presStyleCnt="7">
        <dgm:presLayoutVars>
          <dgm:bulletEnabled val="1"/>
        </dgm:presLayoutVars>
      </dgm:prSet>
      <dgm:spPr/>
    </dgm:pt>
    <dgm:pt modelId="{2EF523D1-DFC4-4384-8E41-45F56D04C60F}" type="pres">
      <dgm:prSet presAssocID="{FA1C8BDB-3DA4-481F-BF8D-207127C5CD79}" presName="nodeFollowingNodes" presStyleLbl="node1" presStyleIdx="6" presStyleCnt="7">
        <dgm:presLayoutVars>
          <dgm:bulletEnabled val="1"/>
        </dgm:presLayoutVars>
      </dgm:prSet>
      <dgm:spPr/>
    </dgm:pt>
  </dgm:ptLst>
  <dgm:cxnLst>
    <dgm:cxn modelId="{BBE95C07-B1D0-4AB2-B7F9-A90D3B834BFA}" srcId="{A2515DEF-17BF-4BD9-AB10-28CAF8D38957}" destId="{0D491996-F291-4B19-918F-B81EEB0F5589}" srcOrd="5" destOrd="0" parTransId="{0D5FD3EB-69FC-4F7C-8575-8F319843C491}" sibTransId="{65AC1263-BCB3-42EE-B143-0F765B018A21}"/>
    <dgm:cxn modelId="{7C88CB13-D668-4640-AC73-36559551AFEE}" type="presOf" srcId="{FA1C8BDB-3DA4-481F-BF8D-207127C5CD79}" destId="{2EF523D1-DFC4-4384-8E41-45F56D04C60F}" srcOrd="0" destOrd="0" presId="urn:microsoft.com/office/officeart/2005/8/layout/cycle3"/>
    <dgm:cxn modelId="{AEAC0B15-2A8A-4879-9589-635EE4E964B0}" type="presOf" srcId="{0D491996-F291-4B19-918F-B81EEB0F5589}" destId="{1BA33EB3-9F2D-497F-B178-BDA48EFE7F8B}" srcOrd="0" destOrd="0" presId="urn:microsoft.com/office/officeart/2005/8/layout/cycle3"/>
    <dgm:cxn modelId="{8379A717-BBBF-4B12-A7D5-822F91998DD7}" type="presOf" srcId="{0242DE57-D035-4528-80BF-97F0EE46AE63}" destId="{2A1D6F39-72B0-4F56-9304-1A21D240A97D}" srcOrd="0" destOrd="0" presId="urn:microsoft.com/office/officeart/2005/8/layout/cycle3"/>
    <dgm:cxn modelId="{8EA42020-6EEA-4D8C-8309-896B38050E8E}" srcId="{A2515DEF-17BF-4BD9-AB10-28CAF8D38957}" destId="{68FD0C0F-DC9E-48C3-9036-9386CDB74BDA}" srcOrd="3" destOrd="0" parTransId="{6E2B8E9D-4B6E-4D4E-994B-62D0474A3220}" sibTransId="{AC6E13FC-3D3D-474D-BBDE-F9E0B27CEEBC}"/>
    <dgm:cxn modelId="{3F869940-7B37-428B-91AA-109EF428EE50}" srcId="{A2515DEF-17BF-4BD9-AB10-28CAF8D38957}" destId="{CB3B8326-55AC-497B-87C0-76B9D963411B}" srcOrd="2" destOrd="0" parTransId="{2213A935-EB55-4CB8-AA89-2ABB9693299F}" sibTransId="{960FDFAD-FCE5-45B1-96BB-15FABCB95B8F}"/>
    <dgm:cxn modelId="{DEA7A24D-28E5-45FF-9993-372E2F4C6DA2}" srcId="{A2515DEF-17BF-4BD9-AB10-28CAF8D38957}" destId="{FA1C8BDB-3DA4-481F-BF8D-207127C5CD79}" srcOrd="6" destOrd="0" parTransId="{55E983EE-54E4-44B1-AE72-C1ACD10970FE}" sibTransId="{54862282-58BD-412D-9B58-49C118BA0ABB}"/>
    <dgm:cxn modelId="{BF15DD77-71C6-4F74-BA34-0EDADE1DB49E}" type="presOf" srcId="{A2515DEF-17BF-4BD9-AB10-28CAF8D38957}" destId="{D24CDA22-E240-43AC-964F-03858204CF04}" srcOrd="0" destOrd="0" presId="urn:microsoft.com/office/officeart/2005/8/layout/cycle3"/>
    <dgm:cxn modelId="{077B8C95-F026-4EF9-A516-F81613E93ABC}" srcId="{A2515DEF-17BF-4BD9-AB10-28CAF8D38957}" destId="{2E00834A-98DC-44A3-9466-F5737D5EC6A1}" srcOrd="0" destOrd="0" parTransId="{B19F20D5-B3F2-462C-970F-8051BED68810}" sibTransId="{C8BD9090-30CA-42F9-86CA-103B7B97051B}"/>
    <dgm:cxn modelId="{EC2E2C9A-E1B6-4214-BDDB-36123F452B92}" type="presOf" srcId="{68FD0C0F-DC9E-48C3-9036-9386CDB74BDA}" destId="{0A414EFE-B627-44B1-8487-BC8695FBBD05}" srcOrd="0" destOrd="0" presId="urn:microsoft.com/office/officeart/2005/8/layout/cycle3"/>
    <dgm:cxn modelId="{A05708BE-FE22-46E2-BBEA-9F3320B0E040}" srcId="{A2515DEF-17BF-4BD9-AB10-28CAF8D38957}" destId="{0242DE57-D035-4528-80BF-97F0EE46AE63}" srcOrd="4" destOrd="0" parTransId="{0FE857F3-4F27-403D-9452-0425F67425EF}" sibTransId="{FED0C410-27F7-48E4-9373-D1685BB4B701}"/>
    <dgm:cxn modelId="{A58806DD-1D38-44CB-AD2F-02784928F591}" type="presOf" srcId="{2E00834A-98DC-44A3-9466-F5737D5EC6A1}" destId="{BE0462F4-B2DD-49AB-BCCB-EA4F026F8E6E}" srcOrd="0" destOrd="0" presId="urn:microsoft.com/office/officeart/2005/8/layout/cycle3"/>
    <dgm:cxn modelId="{4029CAE0-00BF-4CFB-B4A4-05C43B5F9829}" type="presOf" srcId="{CB3B8326-55AC-497B-87C0-76B9D963411B}" destId="{9DF43B89-EC25-4C7B-8BCF-572D711A6775}" srcOrd="0" destOrd="0" presId="urn:microsoft.com/office/officeart/2005/8/layout/cycle3"/>
    <dgm:cxn modelId="{8EBCB0ED-0B0F-43F1-9238-2D5F0EE048B1}" srcId="{A2515DEF-17BF-4BD9-AB10-28CAF8D38957}" destId="{DD48E398-FC32-4289-9169-C1B86857A178}" srcOrd="1" destOrd="0" parTransId="{B555093F-4AC9-4D96-B6F9-BC50BFF4C7FB}" sibTransId="{27622F64-37CD-482C-B014-873096031DE8}"/>
    <dgm:cxn modelId="{5FAB25F1-2931-4E3F-AD9C-AADF90B4BDA8}" type="presOf" srcId="{C8BD9090-30CA-42F9-86CA-103B7B97051B}" destId="{AE1E3FF8-D7F2-4FA2-A182-45DDEFCB851C}" srcOrd="0" destOrd="0" presId="urn:microsoft.com/office/officeart/2005/8/layout/cycle3"/>
    <dgm:cxn modelId="{B2E69BFD-3303-435A-BBF9-B75DF21826F4}" type="presOf" srcId="{DD48E398-FC32-4289-9169-C1B86857A178}" destId="{310F9C51-F4C8-4C46-B506-136BBC7F4763}" srcOrd="0" destOrd="0" presId="urn:microsoft.com/office/officeart/2005/8/layout/cycle3"/>
    <dgm:cxn modelId="{E520E127-59DA-4C0A-A93F-3481BBE2A165}" type="presParOf" srcId="{D24CDA22-E240-43AC-964F-03858204CF04}" destId="{0092251C-9994-4D7C-9429-4C7810212C77}" srcOrd="0" destOrd="0" presId="urn:microsoft.com/office/officeart/2005/8/layout/cycle3"/>
    <dgm:cxn modelId="{30C759D7-E0A2-4805-8DF7-8B307091F660}" type="presParOf" srcId="{0092251C-9994-4D7C-9429-4C7810212C77}" destId="{BE0462F4-B2DD-49AB-BCCB-EA4F026F8E6E}" srcOrd="0" destOrd="0" presId="urn:microsoft.com/office/officeart/2005/8/layout/cycle3"/>
    <dgm:cxn modelId="{50A017C2-7125-4A29-8E1A-69609BDBE0B9}" type="presParOf" srcId="{0092251C-9994-4D7C-9429-4C7810212C77}" destId="{AE1E3FF8-D7F2-4FA2-A182-45DDEFCB851C}" srcOrd="1" destOrd="0" presId="urn:microsoft.com/office/officeart/2005/8/layout/cycle3"/>
    <dgm:cxn modelId="{3D842888-536E-4EC5-8B16-B8BD5433084F}" type="presParOf" srcId="{0092251C-9994-4D7C-9429-4C7810212C77}" destId="{310F9C51-F4C8-4C46-B506-136BBC7F4763}" srcOrd="2" destOrd="0" presId="urn:microsoft.com/office/officeart/2005/8/layout/cycle3"/>
    <dgm:cxn modelId="{504B729E-EB14-418E-89CE-28474A635CE9}" type="presParOf" srcId="{0092251C-9994-4D7C-9429-4C7810212C77}" destId="{9DF43B89-EC25-4C7B-8BCF-572D711A6775}" srcOrd="3" destOrd="0" presId="urn:microsoft.com/office/officeart/2005/8/layout/cycle3"/>
    <dgm:cxn modelId="{292911A8-FA35-408B-8384-FC3F3C787651}" type="presParOf" srcId="{0092251C-9994-4D7C-9429-4C7810212C77}" destId="{0A414EFE-B627-44B1-8487-BC8695FBBD05}" srcOrd="4" destOrd="0" presId="urn:microsoft.com/office/officeart/2005/8/layout/cycle3"/>
    <dgm:cxn modelId="{97EE7A05-07CB-4158-8523-0227139FE12A}" type="presParOf" srcId="{0092251C-9994-4D7C-9429-4C7810212C77}" destId="{2A1D6F39-72B0-4F56-9304-1A21D240A97D}" srcOrd="5" destOrd="0" presId="urn:microsoft.com/office/officeart/2005/8/layout/cycle3"/>
    <dgm:cxn modelId="{B3DBE736-4051-4B7D-9C2D-6097BFC26319}" type="presParOf" srcId="{0092251C-9994-4D7C-9429-4C7810212C77}" destId="{1BA33EB3-9F2D-497F-B178-BDA48EFE7F8B}" srcOrd="6" destOrd="0" presId="urn:microsoft.com/office/officeart/2005/8/layout/cycle3"/>
    <dgm:cxn modelId="{80B27E0B-DC7B-4834-822B-A7B5E3FA44F3}" type="presParOf" srcId="{0092251C-9994-4D7C-9429-4C7810212C77}" destId="{2EF523D1-DFC4-4384-8E41-45F56D04C60F}" srcOrd="7" destOrd="0" presId="urn:microsoft.com/office/officeart/2005/8/layout/cycle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B1D07-800C-4050-93B5-521B15C91A02}">
      <dsp:nvSpPr>
        <dsp:cNvPr id="0" name=""/>
        <dsp:cNvSpPr/>
      </dsp:nvSpPr>
      <dsp:spPr>
        <a:xfrm>
          <a:off x="1182636" y="514525"/>
          <a:ext cx="942424" cy="71"/>
        </a:xfrm>
        <a:prstGeom prst="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652DC7C-FF6B-44BC-822D-30825FA754EF}">
      <dsp:nvSpPr>
        <dsp:cNvPr id="0" name=""/>
        <dsp:cNvSpPr/>
      </dsp:nvSpPr>
      <dsp:spPr>
        <a:xfrm>
          <a:off x="2181605" y="435320"/>
          <a:ext cx="108378" cy="203691"/>
        </a:xfrm>
        <a:prstGeom prst="chevron">
          <a:avLst>
            <a:gd name="adj" fmla="val 90000"/>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EF78B11-16DB-440E-A8FC-5532104075F4}">
      <dsp:nvSpPr>
        <dsp:cNvPr id="0" name=""/>
        <dsp:cNvSpPr/>
      </dsp:nvSpPr>
      <dsp:spPr>
        <a:xfrm>
          <a:off x="581597" y="31325"/>
          <a:ext cx="966472" cy="966472"/>
        </a:xfrm>
        <a:prstGeom prst="ellipse">
          <a:avLst/>
        </a:prstGeom>
        <a:gradFill rotWithShape="0">
          <a:gsLst>
            <a:gs pos="0">
              <a:schemeClr val="accent6">
                <a:hueOff val="0"/>
                <a:satOff val="0"/>
                <a:lumOff val="0"/>
                <a:alphaOff val="0"/>
                <a:tint val="60000"/>
                <a:satMod val="100000"/>
                <a:lumMod val="110000"/>
              </a:schemeClr>
            </a:gs>
            <a:gs pos="100000">
              <a:schemeClr val="accent6">
                <a:hueOff val="0"/>
                <a:satOff val="0"/>
                <a:lumOff val="0"/>
                <a:alphaOff val="0"/>
                <a:tint val="70000"/>
                <a:satMod val="100000"/>
                <a:lumMod val="100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37504" tIns="37504" rIns="37504" bIns="37504" numCol="1" spcCol="1270" anchor="ctr" anchorCtr="0">
          <a:noAutofit/>
        </a:bodyPr>
        <a:lstStyle/>
        <a:p>
          <a:pPr marL="0" lvl="0" indent="0" algn="ctr" defTabSz="2000250">
            <a:lnSpc>
              <a:spcPct val="90000"/>
            </a:lnSpc>
            <a:spcBef>
              <a:spcPct val="0"/>
            </a:spcBef>
            <a:spcAft>
              <a:spcPct val="35000"/>
            </a:spcAft>
            <a:buNone/>
          </a:pPr>
          <a:r>
            <a:rPr lang="en-US" sz="4500" kern="1200"/>
            <a:t>1</a:t>
          </a:r>
        </a:p>
      </dsp:txBody>
      <dsp:txXfrm>
        <a:off x="723134" y="172862"/>
        <a:ext cx="683398" cy="683398"/>
      </dsp:txXfrm>
    </dsp:sp>
    <dsp:sp modelId="{5051C009-C989-4A40-A145-3225C54217C9}">
      <dsp:nvSpPr>
        <dsp:cNvPr id="0" name=""/>
        <dsp:cNvSpPr/>
      </dsp:nvSpPr>
      <dsp:spPr>
        <a:xfrm>
          <a:off x="4606" y="1163339"/>
          <a:ext cx="212045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264" tIns="165100" rIns="167264" bIns="165100" numCol="1" spcCol="1270" anchor="t" anchorCtr="0">
          <a:noAutofit/>
        </a:bodyPr>
        <a:lstStyle/>
        <a:p>
          <a:pPr marL="0" lvl="0" indent="0" algn="l" defTabSz="488950">
            <a:lnSpc>
              <a:spcPct val="90000"/>
            </a:lnSpc>
            <a:spcBef>
              <a:spcPct val="0"/>
            </a:spcBef>
            <a:spcAft>
              <a:spcPct val="35000"/>
            </a:spcAft>
            <a:buNone/>
          </a:pPr>
          <a:r>
            <a:rPr lang="es-CL" sz="1100" kern="1200"/>
            <a:t>Aumento del contenido líquido de las deposiciones y el aumento consecutivo de volumen y frecuencia por sobre hábito intestinal habitual </a:t>
          </a:r>
          <a:endParaRPr lang="en-US" sz="1100" kern="1200"/>
        </a:p>
      </dsp:txBody>
      <dsp:txXfrm>
        <a:off x="4606" y="1556459"/>
        <a:ext cx="2120454" cy="1572480"/>
      </dsp:txXfrm>
    </dsp:sp>
    <dsp:sp modelId="{304A5F85-56E9-472E-B6FE-6E3F3119F3C0}">
      <dsp:nvSpPr>
        <dsp:cNvPr id="0" name=""/>
        <dsp:cNvSpPr/>
      </dsp:nvSpPr>
      <dsp:spPr>
        <a:xfrm>
          <a:off x="2360666" y="514694"/>
          <a:ext cx="2120454" cy="72"/>
        </a:xfrm>
        <a:prstGeom prst="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A3CEEC-5EE3-42DB-8E21-3A0653621B74}">
      <dsp:nvSpPr>
        <dsp:cNvPr id="0" name=""/>
        <dsp:cNvSpPr/>
      </dsp:nvSpPr>
      <dsp:spPr>
        <a:xfrm>
          <a:off x="4537665" y="435461"/>
          <a:ext cx="108378" cy="203833"/>
        </a:xfrm>
        <a:prstGeom prst="chevron">
          <a:avLst>
            <a:gd name="adj" fmla="val 90000"/>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7DA9630-A301-4E61-8CE2-F762CC1678E3}">
      <dsp:nvSpPr>
        <dsp:cNvPr id="0" name=""/>
        <dsp:cNvSpPr/>
      </dsp:nvSpPr>
      <dsp:spPr>
        <a:xfrm>
          <a:off x="2937657" y="31494"/>
          <a:ext cx="966472" cy="966472"/>
        </a:xfrm>
        <a:prstGeom prst="ellipse">
          <a:avLst/>
        </a:prstGeom>
        <a:gradFill rotWithShape="0">
          <a:gsLst>
            <a:gs pos="0">
              <a:schemeClr val="accent6">
                <a:hueOff val="0"/>
                <a:satOff val="0"/>
                <a:lumOff val="0"/>
                <a:alphaOff val="0"/>
                <a:tint val="60000"/>
                <a:satMod val="100000"/>
                <a:lumMod val="110000"/>
              </a:schemeClr>
            </a:gs>
            <a:gs pos="100000">
              <a:schemeClr val="accent6">
                <a:hueOff val="0"/>
                <a:satOff val="0"/>
                <a:lumOff val="0"/>
                <a:alphaOff val="0"/>
                <a:tint val="70000"/>
                <a:satMod val="100000"/>
                <a:lumMod val="100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37504" tIns="37504" rIns="37504" bIns="37504" numCol="1" spcCol="1270" anchor="ctr" anchorCtr="0">
          <a:noAutofit/>
        </a:bodyPr>
        <a:lstStyle/>
        <a:p>
          <a:pPr marL="0" lvl="0" indent="0" algn="ctr" defTabSz="2000250">
            <a:lnSpc>
              <a:spcPct val="90000"/>
            </a:lnSpc>
            <a:spcBef>
              <a:spcPct val="0"/>
            </a:spcBef>
            <a:spcAft>
              <a:spcPct val="35000"/>
            </a:spcAft>
            <a:buNone/>
          </a:pPr>
          <a:r>
            <a:rPr lang="en-US" sz="4500" kern="1200"/>
            <a:t>2</a:t>
          </a:r>
        </a:p>
      </dsp:txBody>
      <dsp:txXfrm>
        <a:off x="3079194" y="173031"/>
        <a:ext cx="683398" cy="683398"/>
      </dsp:txXfrm>
    </dsp:sp>
    <dsp:sp modelId="{BCBD43A7-BEE1-4E50-B724-E191718DD2D4}">
      <dsp:nvSpPr>
        <dsp:cNvPr id="0" name=""/>
        <dsp:cNvSpPr/>
      </dsp:nvSpPr>
      <dsp:spPr>
        <a:xfrm>
          <a:off x="2360666" y="1163735"/>
          <a:ext cx="212045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264" tIns="165100" rIns="167264" bIns="165100" numCol="1" spcCol="1270" anchor="t" anchorCtr="0">
          <a:noAutofit/>
        </a:bodyPr>
        <a:lstStyle/>
        <a:p>
          <a:pPr marL="0" lvl="0" indent="0" algn="l" defTabSz="488950">
            <a:lnSpc>
              <a:spcPct val="90000"/>
            </a:lnSpc>
            <a:spcBef>
              <a:spcPct val="0"/>
            </a:spcBef>
            <a:spcAft>
              <a:spcPct val="35000"/>
            </a:spcAft>
            <a:buNone/>
          </a:pPr>
          <a:r>
            <a:rPr lang="es-CL" sz="1100" kern="1200"/>
            <a:t>3 o más deposiciones de consistencia disminuida en 24 horas </a:t>
          </a:r>
          <a:endParaRPr lang="en-US" sz="1100" kern="1200"/>
        </a:p>
      </dsp:txBody>
      <dsp:txXfrm>
        <a:off x="2360666" y="1556855"/>
        <a:ext cx="2120454" cy="1572480"/>
      </dsp:txXfrm>
    </dsp:sp>
    <dsp:sp modelId="{2F48EBE1-9C9B-48D1-BCB7-0E67535C159B}">
      <dsp:nvSpPr>
        <dsp:cNvPr id="0" name=""/>
        <dsp:cNvSpPr/>
      </dsp:nvSpPr>
      <dsp:spPr>
        <a:xfrm>
          <a:off x="4716726" y="514694"/>
          <a:ext cx="2120454" cy="72"/>
        </a:xfrm>
        <a:prstGeom prst="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AB5B88-5A8C-4613-9016-EDED2BBB884A}">
      <dsp:nvSpPr>
        <dsp:cNvPr id="0" name=""/>
        <dsp:cNvSpPr/>
      </dsp:nvSpPr>
      <dsp:spPr>
        <a:xfrm>
          <a:off x="6893726" y="435461"/>
          <a:ext cx="108378" cy="203833"/>
        </a:xfrm>
        <a:prstGeom prst="chevron">
          <a:avLst>
            <a:gd name="adj" fmla="val 90000"/>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315797C-7B88-4391-BA79-C66E5378C137}">
      <dsp:nvSpPr>
        <dsp:cNvPr id="0" name=""/>
        <dsp:cNvSpPr/>
      </dsp:nvSpPr>
      <dsp:spPr>
        <a:xfrm>
          <a:off x="5293717" y="31494"/>
          <a:ext cx="966472" cy="966472"/>
        </a:xfrm>
        <a:prstGeom prst="ellipse">
          <a:avLst/>
        </a:prstGeom>
        <a:gradFill rotWithShape="0">
          <a:gsLst>
            <a:gs pos="0">
              <a:schemeClr val="accent6">
                <a:hueOff val="0"/>
                <a:satOff val="0"/>
                <a:lumOff val="0"/>
                <a:alphaOff val="0"/>
                <a:tint val="60000"/>
                <a:satMod val="100000"/>
                <a:lumMod val="110000"/>
              </a:schemeClr>
            </a:gs>
            <a:gs pos="100000">
              <a:schemeClr val="accent6">
                <a:hueOff val="0"/>
                <a:satOff val="0"/>
                <a:lumOff val="0"/>
                <a:alphaOff val="0"/>
                <a:tint val="70000"/>
                <a:satMod val="100000"/>
                <a:lumMod val="100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37504" tIns="37504" rIns="37504" bIns="37504" numCol="1" spcCol="1270" anchor="ctr" anchorCtr="0">
          <a:noAutofit/>
        </a:bodyPr>
        <a:lstStyle/>
        <a:p>
          <a:pPr marL="0" lvl="0" indent="0" algn="ctr" defTabSz="2000250">
            <a:lnSpc>
              <a:spcPct val="90000"/>
            </a:lnSpc>
            <a:spcBef>
              <a:spcPct val="0"/>
            </a:spcBef>
            <a:spcAft>
              <a:spcPct val="35000"/>
            </a:spcAft>
            <a:buNone/>
          </a:pPr>
          <a:r>
            <a:rPr lang="en-US" sz="4500" kern="1200"/>
            <a:t>3</a:t>
          </a:r>
        </a:p>
      </dsp:txBody>
      <dsp:txXfrm>
        <a:off x="5435254" y="173031"/>
        <a:ext cx="683398" cy="683398"/>
      </dsp:txXfrm>
    </dsp:sp>
    <dsp:sp modelId="{9ED09D00-E027-4CF8-B6FE-D12CE74409E9}">
      <dsp:nvSpPr>
        <dsp:cNvPr id="0" name=""/>
        <dsp:cNvSpPr/>
      </dsp:nvSpPr>
      <dsp:spPr>
        <a:xfrm>
          <a:off x="4716726" y="1163735"/>
          <a:ext cx="212045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264" tIns="165100" rIns="167264" bIns="165100" numCol="1" spcCol="1270" anchor="t" anchorCtr="0">
          <a:noAutofit/>
        </a:bodyPr>
        <a:lstStyle/>
        <a:p>
          <a:pPr marL="0" lvl="0" indent="0" algn="l" defTabSz="488950">
            <a:lnSpc>
              <a:spcPct val="90000"/>
            </a:lnSpc>
            <a:spcBef>
              <a:spcPct val="0"/>
            </a:spcBef>
            <a:spcAft>
              <a:spcPct val="35000"/>
            </a:spcAft>
            <a:buNone/>
          </a:pPr>
          <a:r>
            <a:rPr lang="es-CL" sz="1100" kern="1200" dirty="0"/>
            <a:t>Más de 10 g/kg/día o 200 gramos día niños mayores y adultos  </a:t>
          </a:r>
          <a:endParaRPr lang="en-US" sz="1100" kern="1200" dirty="0"/>
        </a:p>
      </dsp:txBody>
      <dsp:txXfrm>
        <a:off x="4716726" y="1556855"/>
        <a:ext cx="2120454" cy="1572480"/>
      </dsp:txXfrm>
    </dsp:sp>
    <dsp:sp modelId="{067A43E6-70A3-41CA-8FD6-33C89CA2106C}">
      <dsp:nvSpPr>
        <dsp:cNvPr id="0" name=""/>
        <dsp:cNvSpPr/>
      </dsp:nvSpPr>
      <dsp:spPr>
        <a:xfrm>
          <a:off x="7072786" y="514694"/>
          <a:ext cx="1060227" cy="72"/>
        </a:xfrm>
        <a:prstGeom prst="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D498191-152E-4B1B-97A3-3F24E6C94965}">
      <dsp:nvSpPr>
        <dsp:cNvPr id="0" name=""/>
        <dsp:cNvSpPr/>
      </dsp:nvSpPr>
      <dsp:spPr>
        <a:xfrm>
          <a:off x="7649777" y="31494"/>
          <a:ext cx="966472" cy="966472"/>
        </a:xfrm>
        <a:prstGeom prst="ellipse">
          <a:avLst/>
        </a:prstGeom>
        <a:gradFill rotWithShape="0">
          <a:gsLst>
            <a:gs pos="0">
              <a:schemeClr val="accent6">
                <a:hueOff val="0"/>
                <a:satOff val="0"/>
                <a:lumOff val="0"/>
                <a:alphaOff val="0"/>
                <a:tint val="60000"/>
                <a:satMod val="100000"/>
                <a:lumMod val="110000"/>
              </a:schemeClr>
            </a:gs>
            <a:gs pos="100000">
              <a:schemeClr val="accent6">
                <a:hueOff val="0"/>
                <a:satOff val="0"/>
                <a:lumOff val="0"/>
                <a:alphaOff val="0"/>
                <a:tint val="70000"/>
                <a:satMod val="100000"/>
                <a:lumMod val="100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37504" tIns="37504" rIns="37504" bIns="37504" numCol="1" spcCol="1270" anchor="ctr" anchorCtr="0">
          <a:noAutofit/>
        </a:bodyPr>
        <a:lstStyle/>
        <a:p>
          <a:pPr marL="0" lvl="0" indent="0" algn="ctr" defTabSz="2000250">
            <a:lnSpc>
              <a:spcPct val="90000"/>
            </a:lnSpc>
            <a:spcBef>
              <a:spcPct val="0"/>
            </a:spcBef>
            <a:spcAft>
              <a:spcPct val="35000"/>
            </a:spcAft>
            <a:buNone/>
          </a:pPr>
          <a:r>
            <a:rPr lang="en-US" sz="4500" kern="1200"/>
            <a:t>4</a:t>
          </a:r>
        </a:p>
      </dsp:txBody>
      <dsp:txXfrm>
        <a:off x="7791314" y="173031"/>
        <a:ext cx="683398" cy="683398"/>
      </dsp:txXfrm>
    </dsp:sp>
    <dsp:sp modelId="{64FD9D00-F815-443E-A21B-7BE93EE21AF0}">
      <dsp:nvSpPr>
        <dsp:cNvPr id="0" name=""/>
        <dsp:cNvSpPr/>
      </dsp:nvSpPr>
      <dsp:spPr>
        <a:xfrm>
          <a:off x="7072786" y="1163735"/>
          <a:ext cx="2120454" cy="1965600"/>
        </a:xfrm>
        <a:prstGeom prst="upArrowCallout">
          <a:avLst>
            <a:gd name="adj1" fmla="val 50000"/>
            <a:gd name="adj2" fmla="val 20000"/>
            <a:gd name="adj3" fmla="val 20000"/>
            <a:gd name="adj4" fmla="val 100000"/>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264" tIns="165100" rIns="167264" bIns="165100" numCol="1" spcCol="1270" anchor="t" anchorCtr="0">
          <a:noAutofit/>
        </a:bodyPr>
        <a:lstStyle/>
        <a:p>
          <a:pPr marL="0" lvl="0" indent="0" algn="l" defTabSz="488950">
            <a:lnSpc>
              <a:spcPct val="90000"/>
            </a:lnSpc>
            <a:spcBef>
              <a:spcPct val="0"/>
            </a:spcBef>
            <a:spcAft>
              <a:spcPct val="35000"/>
            </a:spcAft>
            <a:buNone/>
          </a:pPr>
          <a:r>
            <a:rPr lang="es-CL" sz="1100" kern="1200"/>
            <a:t>Disentería : Cuadro de menos de 14 días de evolución, caracterizado por deposiciones líquidas o disgregadas, con sangre y pus, que se asocia a dolor abdominal, pujo, tenesmo, fiebre y compromiso del estado general.</a:t>
          </a:r>
          <a:endParaRPr lang="en-US" sz="1100" kern="1200"/>
        </a:p>
      </dsp:txBody>
      <dsp:txXfrm>
        <a:off x="7072786" y="1556855"/>
        <a:ext cx="2120454" cy="157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2B441-3EEA-4976-B53A-F5619108AD90}">
      <dsp:nvSpPr>
        <dsp:cNvPr id="0" name=""/>
        <dsp:cNvSpPr/>
      </dsp:nvSpPr>
      <dsp:spPr>
        <a:xfrm>
          <a:off x="0" y="445601"/>
          <a:ext cx="2707660" cy="2707660"/>
        </a:xfrm>
        <a:prstGeom prst="ellipse">
          <a:avLst/>
        </a:prstGeom>
        <a:gradFill rotWithShape="0">
          <a:gsLst>
            <a:gs pos="0">
              <a:schemeClr val="accent2">
                <a:hueOff val="0"/>
                <a:satOff val="0"/>
                <a:lumOff val="0"/>
                <a:alphaOff val="0"/>
                <a:tint val="60000"/>
                <a:satMod val="100000"/>
                <a:lumMod val="11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L" sz="1700" kern="1200"/>
            <a:t>Prevalencia en aumento post vacuna Rotavirus </a:t>
          </a:r>
          <a:endParaRPr lang="en-US" sz="1700" kern="1200"/>
        </a:p>
      </dsp:txBody>
      <dsp:txXfrm>
        <a:off x="396528" y="842129"/>
        <a:ext cx="1914604" cy="1914604"/>
      </dsp:txXfrm>
    </dsp:sp>
    <dsp:sp modelId="{DCDDA7D4-60D6-4019-91D5-58A865BC648F}">
      <dsp:nvSpPr>
        <dsp:cNvPr id="0" name=""/>
        <dsp:cNvSpPr/>
      </dsp:nvSpPr>
      <dsp:spPr>
        <a:xfrm rot="5400000">
          <a:off x="3163217" y="1321197"/>
          <a:ext cx="947681" cy="956467"/>
        </a:xfrm>
        <a:prstGeom prst="triangle">
          <a:avLst/>
        </a:prstGeom>
        <a:gradFill rotWithShape="0">
          <a:gsLst>
            <a:gs pos="0">
              <a:schemeClr val="accent2">
                <a:tint val="60000"/>
                <a:hueOff val="0"/>
                <a:satOff val="0"/>
                <a:lumOff val="0"/>
                <a:alphaOff val="0"/>
                <a:tint val="60000"/>
                <a:satMod val="100000"/>
                <a:lumMod val="110000"/>
              </a:schemeClr>
            </a:gs>
            <a:gs pos="100000">
              <a:schemeClr val="accent2">
                <a:tint val="60000"/>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1364806-CD73-4BA1-A07F-F4FA3B3D2FD8}">
      <dsp:nvSpPr>
        <dsp:cNvPr id="0" name=""/>
        <dsp:cNvSpPr/>
      </dsp:nvSpPr>
      <dsp:spPr>
        <a:xfrm>
          <a:off x="4512315" y="896426"/>
          <a:ext cx="1806009" cy="1806009"/>
        </a:xfrm>
        <a:prstGeom prst="ellipse">
          <a:avLst/>
        </a:prstGeom>
        <a:gradFill rotWithShape="0">
          <a:gsLst>
            <a:gs pos="0">
              <a:schemeClr val="accent2">
                <a:hueOff val="0"/>
                <a:satOff val="0"/>
                <a:lumOff val="0"/>
                <a:alphaOff val="0"/>
                <a:tint val="60000"/>
                <a:satMod val="100000"/>
                <a:lumMod val="11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L" sz="1200" kern="1200"/>
            <a:t>Estudios recientes reportan presencia de norovirus hasta el 8% de menores de 15 años asintomáticos.</a:t>
          </a:r>
          <a:endParaRPr lang="en-US" sz="1200" kern="1200"/>
        </a:p>
      </dsp:txBody>
      <dsp:txXfrm>
        <a:off x="4776799" y="1160910"/>
        <a:ext cx="1277041" cy="1277041"/>
      </dsp:txXfrm>
    </dsp:sp>
    <dsp:sp modelId="{410C331E-ED0E-448A-913A-9188FB4CD5ED}">
      <dsp:nvSpPr>
        <dsp:cNvPr id="0" name=""/>
        <dsp:cNvSpPr/>
      </dsp:nvSpPr>
      <dsp:spPr>
        <a:xfrm rot="5400000">
          <a:off x="6773882" y="1321197"/>
          <a:ext cx="947681" cy="956467"/>
        </a:xfrm>
        <a:prstGeom prst="triangle">
          <a:avLst/>
        </a:prstGeom>
        <a:gradFill rotWithShape="0">
          <a:gsLst>
            <a:gs pos="0">
              <a:schemeClr val="accent2">
                <a:tint val="60000"/>
                <a:hueOff val="0"/>
                <a:satOff val="0"/>
                <a:lumOff val="0"/>
                <a:alphaOff val="0"/>
                <a:tint val="60000"/>
                <a:satMod val="100000"/>
                <a:lumMod val="110000"/>
              </a:schemeClr>
            </a:gs>
            <a:gs pos="100000">
              <a:schemeClr val="accent2">
                <a:tint val="60000"/>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45733DA-9634-4D0D-872F-E87F190BC6A4}">
      <dsp:nvSpPr>
        <dsp:cNvPr id="0" name=""/>
        <dsp:cNvSpPr/>
      </dsp:nvSpPr>
      <dsp:spPr>
        <a:xfrm>
          <a:off x="8122980" y="445601"/>
          <a:ext cx="2707660" cy="2707660"/>
        </a:xfrm>
        <a:prstGeom prst="ellipse">
          <a:avLst/>
        </a:prstGeom>
        <a:gradFill rotWithShape="0">
          <a:gsLst>
            <a:gs pos="0">
              <a:schemeClr val="accent2">
                <a:hueOff val="0"/>
                <a:satOff val="0"/>
                <a:lumOff val="0"/>
                <a:alphaOff val="0"/>
                <a:tint val="60000"/>
                <a:satMod val="100000"/>
                <a:lumMod val="11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L" sz="1700" kern="1200"/>
            <a:t>El diagnóstico se realiza actualmente mediante la detección del ácido nucleico por técnica de RT-PCR o por Filmarray.</a:t>
          </a:r>
          <a:endParaRPr lang="en-US" sz="1700" kern="1200"/>
        </a:p>
      </dsp:txBody>
      <dsp:txXfrm>
        <a:off x="8519508" y="842129"/>
        <a:ext cx="1914604" cy="1914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1F33D-EC01-4C57-9F84-C2EB77263713}">
      <dsp:nvSpPr>
        <dsp:cNvPr id="0" name=""/>
        <dsp:cNvSpPr/>
      </dsp:nvSpPr>
      <dsp:spPr>
        <a:xfrm>
          <a:off x="8291" y="589080"/>
          <a:ext cx="4956247" cy="1982499"/>
        </a:xfrm>
        <a:prstGeom prst="chevron">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L" sz="1400" i="1" kern="1200"/>
            <a:t>Bocavirus: </a:t>
          </a:r>
          <a:r>
            <a:rPr lang="es-CL" sz="1400" kern="1200"/>
            <a:t>Virus ADN de la familia </a:t>
          </a:r>
          <a:r>
            <a:rPr lang="es-CL" sz="1400" i="1" kern="1200"/>
            <a:t>Parvoviridae </a:t>
          </a:r>
          <a:r>
            <a:rPr lang="es-CL" sz="1400" kern="1200"/>
            <a:t>con 4 serotipos, todos asociados a gastroenteritis aguda. Clínicamente se presenta en pacientes con sintomatología gastrointestinal y respiratoria; se ha aislado hasta en 6% de niños con esta clínica y habitualmente se presenta como coinfección con otros agentes virales.</a:t>
          </a:r>
          <a:endParaRPr lang="en-US" sz="1400" kern="1200"/>
        </a:p>
      </dsp:txBody>
      <dsp:txXfrm>
        <a:off x="999541" y="589080"/>
        <a:ext cx="2973748" cy="1982499"/>
      </dsp:txXfrm>
    </dsp:sp>
    <dsp:sp modelId="{6E8A2C2B-71EC-4D20-AFE4-95A37F685200}">
      <dsp:nvSpPr>
        <dsp:cNvPr id="0" name=""/>
        <dsp:cNvSpPr/>
      </dsp:nvSpPr>
      <dsp:spPr>
        <a:xfrm>
          <a:off x="4468914" y="589080"/>
          <a:ext cx="4956247" cy="1982499"/>
        </a:xfrm>
        <a:prstGeom prst="chevron">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CL" sz="1400" i="1" kern="1200"/>
            <a:t>Parechovirus: </a:t>
          </a:r>
          <a:r>
            <a:rPr lang="es-CL" sz="1400" kern="1200"/>
            <a:t>Pertenece a familia </a:t>
          </a:r>
          <a:r>
            <a:rPr lang="es-CL" sz="1400" i="1" kern="1200"/>
            <a:t>Picornaviridae </a:t>
          </a:r>
          <a:r>
            <a:rPr lang="es-CL" sz="1400" kern="1200"/>
            <a:t>y clínicamente se comporta similar a enterovirus con compromiso gastrointestinal, respiratorio y de SNC. Un 95% de los adultos y 20% de los menores de 1 año son seropositivos a este virus.</a:t>
          </a:r>
          <a:endParaRPr lang="en-US" sz="1400" kern="1200"/>
        </a:p>
      </dsp:txBody>
      <dsp:txXfrm>
        <a:off x="5460164" y="589080"/>
        <a:ext cx="2973748" cy="19824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E3FF8-D7F2-4FA2-A182-45DDEFCB851C}">
      <dsp:nvSpPr>
        <dsp:cNvPr id="0" name=""/>
        <dsp:cNvSpPr/>
      </dsp:nvSpPr>
      <dsp:spPr>
        <a:xfrm>
          <a:off x="485311" y="-38250"/>
          <a:ext cx="5820384" cy="5820384"/>
        </a:xfrm>
        <a:prstGeom prst="circularArrow">
          <a:avLst>
            <a:gd name="adj1" fmla="val 5544"/>
            <a:gd name="adj2" fmla="val 330680"/>
            <a:gd name="adj3" fmla="val 14516986"/>
            <a:gd name="adj4" fmla="val 16949541"/>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0462F4-B2DD-49AB-BCCB-EA4F026F8E6E}">
      <dsp:nvSpPr>
        <dsp:cNvPr id="0" name=""/>
        <dsp:cNvSpPr/>
      </dsp:nvSpPr>
      <dsp:spPr>
        <a:xfrm>
          <a:off x="2490257" y="1933"/>
          <a:ext cx="1810493" cy="9052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kern="1200" dirty="0"/>
            <a:t>Bacteria bacilo  gram (-) no móvil perteneciente a enterobacterias</a:t>
          </a:r>
          <a:endParaRPr lang="en-US" sz="1100" kern="1200" dirty="0"/>
        </a:p>
      </dsp:txBody>
      <dsp:txXfrm>
        <a:off x="2534447" y="46123"/>
        <a:ext cx="1722113" cy="816866"/>
      </dsp:txXfrm>
    </dsp:sp>
    <dsp:sp modelId="{310F9C51-F4C8-4C46-B506-136BBC7F4763}">
      <dsp:nvSpPr>
        <dsp:cNvPr id="0" name=""/>
        <dsp:cNvSpPr/>
      </dsp:nvSpPr>
      <dsp:spPr>
        <a:xfrm>
          <a:off x="4430794" y="936447"/>
          <a:ext cx="1810493" cy="905246"/>
        </a:xfrm>
        <a:prstGeom prst="roundRect">
          <a:avLst/>
        </a:prstGeom>
        <a:solidFill>
          <a:schemeClr val="accent2">
            <a:hueOff val="-770015"/>
            <a:satOff val="-267"/>
            <a:lumOff val="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kern="1200"/>
            <a:t>41 serotipos distribuidos en 4 especies : S. dysenteriae, flexneri, boydii, sonnei</a:t>
          </a:r>
          <a:endParaRPr lang="en-US" sz="1100" kern="1200"/>
        </a:p>
      </dsp:txBody>
      <dsp:txXfrm>
        <a:off x="4474984" y="980637"/>
        <a:ext cx="1722113" cy="816866"/>
      </dsp:txXfrm>
    </dsp:sp>
    <dsp:sp modelId="{9DF43B89-EC25-4C7B-8BCF-572D711A6775}">
      <dsp:nvSpPr>
        <dsp:cNvPr id="0" name=""/>
        <dsp:cNvSpPr/>
      </dsp:nvSpPr>
      <dsp:spPr>
        <a:xfrm>
          <a:off x="4910067" y="3036279"/>
          <a:ext cx="1810493" cy="905246"/>
        </a:xfrm>
        <a:prstGeom prst="roundRect">
          <a:avLst/>
        </a:prstGeom>
        <a:solidFill>
          <a:schemeClr val="accent2">
            <a:hueOff val="-1540030"/>
            <a:satOff val="-534"/>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kern="1200"/>
            <a:t>1,1 millones de muertes al año , 61% menores de 5 años </a:t>
          </a:r>
          <a:endParaRPr lang="en-US" sz="1100" kern="1200"/>
        </a:p>
      </dsp:txBody>
      <dsp:txXfrm>
        <a:off x="4954257" y="3080469"/>
        <a:ext cx="1722113" cy="816866"/>
      </dsp:txXfrm>
    </dsp:sp>
    <dsp:sp modelId="{0A414EFE-B627-44B1-8487-BC8695FBBD05}">
      <dsp:nvSpPr>
        <dsp:cNvPr id="0" name=""/>
        <dsp:cNvSpPr/>
      </dsp:nvSpPr>
      <dsp:spPr>
        <a:xfrm>
          <a:off x="3567174" y="4720214"/>
          <a:ext cx="1810493" cy="905246"/>
        </a:xfrm>
        <a:prstGeom prst="roundRect">
          <a:avLst/>
        </a:prstGeom>
        <a:solidFill>
          <a:schemeClr val="accent2">
            <a:hueOff val="-2310045"/>
            <a:satOff val="-802"/>
            <a:lumOff val="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kern="1200"/>
            <a:t>Relacionada a pobre higiene y saneamiento </a:t>
          </a:r>
          <a:endParaRPr lang="en-US" sz="1100" kern="1200"/>
        </a:p>
      </dsp:txBody>
      <dsp:txXfrm>
        <a:off x="3611364" y="4764404"/>
        <a:ext cx="1722113" cy="816866"/>
      </dsp:txXfrm>
    </dsp:sp>
    <dsp:sp modelId="{2A1D6F39-72B0-4F56-9304-1A21D240A97D}">
      <dsp:nvSpPr>
        <dsp:cNvPr id="0" name=""/>
        <dsp:cNvSpPr/>
      </dsp:nvSpPr>
      <dsp:spPr>
        <a:xfrm>
          <a:off x="1413340" y="4720214"/>
          <a:ext cx="1810493" cy="905246"/>
        </a:xfrm>
        <a:prstGeom prst="roundRect">
          <a:avLst/>
        </a:prstGeom>
        <a:solidFill>
          <a:schemeClr val="accent2">
            <a:hueOff val="-3080061"/>
            <a:satOff val="-1069"/>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kern="1200"/>
            <a:t>Transmisión fecal oral , persona- persona , agua, objetos contaminados. </a:t>
          </a:r>
          <a:endParaRPr lang="en-US" sz="1100" kern="1200"/>
        </a:p>
      </dsp:txBody>
      <dsp:txXfrm>
        <a:off x="1457530" y="4764404"/>
        <a:ext cx="1722113" cy="816866"/>
      </dsp:txXfrm>
    </dsp:sp>
    <dsp:sp modelId="{1BA33EB3-9F2D-497F-B178-BDA48EFE7F8B}">
      <dsp:nvSpPr>
        <dsp:cNvPr id="0" name=""/>
        <dsp:cNvSpPr/>
      </dsp:nvSpPr>
      <dsp:spPr>
        <a:xfrm>
          <a:off x="70447" y="3036279"/>
          <a:ext cx="1810493" cy="905246"/>
        </a:xfrm>
        <a:prstGeom prst="roundRect">
          <a:avLst/>
        </a:prstGeom>
        <a:solidFill>
          <a:schemeClr val="accent2">
            <a:hueOff val="-3850075"/>
            <a:satOff val="-1336"/>
            <a:lumOff val="49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kern="1200" dirty="0"/>
            <a:t>Invasión epitelio colónico, con reacción inflamatoria </a:t>
          </a:r>
          <a:endParaRPr lang="en-US" sz="1100" kern="1200" dirty="0"/>
        </a:p>
      </dsp:txBody>
      <dsp:txXfrm>
        <a:off x="114637" y="3080469"/>
        <a:ext cx="1722113" cy="816866"/>
      </dsp:txXfrm>
    </dsp:sp>
    <dsp:sp modelId="{2EF523D1-DFC4-4384-8E41-45F56D04C60F}">
      <dsp:nvSpPr>
        <dsp:cNvPr id="0" name=""/>
        <dsp:cNvSpPr/>
      </dsp:nvSpPr>
      <dsp:spPr>
        <a:xfrm>
          <a:off x="549720" y="936447"/>
          <a:ext cx="1810493" cy="905246"/>
        </a:xfrm>
        <a:prstGeom prst="roundRect">
          <a:avLst/>
        </a:prstGeom>
        <a:solidFill>
          <a:schemeClr val="accent2">
            <a:hueOff val="-4620091"/>
            <a:satOff val="-1603"/>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kern="1200"/>
            <a:t>Dolor abdominal, fiebre, disentería. </a:t>
          </a:r>
          <a:endParaRPr lang="en-US" sz="1100" kern="1200"/>
        </a:p>
      </dsp:txBody>
      <dsp:txXfrm>
        <a:off x="593910" y="980637"/>
        <a:ext cx="1722113" cy="816866"/>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3DD37-B30A-4752-84EA-CA6B07FE1408}" type="datetimeFigureOut">
              <a:rPr lang="es-CL" smtClean="0"/>
              <a:t>10-04-2020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7A712-F8C1-4EF6-8D64-DA96A05848E3}" type="slidenum">
              <a:rPr lang="es-CL" smtClean="0"/>
              <a:t>‹Nº›</a:t>
            </a:fld>
            <a:endParaRPr lang="es-CL"/>
          </a:p>
        </p:txBody>
      </p:sp>
    </p:spTree>
    <p:extLst>
      <p:ext uri="{BB962C8B-B14F-4D97-AF65-F5344CB8AC3E}">
        <p14:creationId xmlns:p14="http://schemas.microsoft.com/office/powerpoint/2010/main" val="3215656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437A712-F8C1-4EF6-8D64-DA96A05848E3}" type="slidenum">
              <a:rPr lang="es-CL" smtClean="0"/>
              <a:t>2</a:t>
            </a:fld>
            <a:endParaRPr lang="es-CL"/>
          </a:p>
        </p:txBody>
      </p:sp>
    </p:spTree>
    <p:extLst>
      <p:ext uri="{BB962C8B-B14F-4D97-AF65-F5344CB8AC3E}">
        <p14:creationId xmlns:p14="http://schemas.microsoft.com/office/powerpoint/2010/main" val="87794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Mechanisms of probiotic action against enteropathogenic microorganisms.</a:t>
            </a:r>
          </a:p>
          <a:p>
            <a:r>
              <a:rPr lang="en-US" sz="1200" b="0" i="0" u="none" strike="noStrike" kern="1200" baseline="0" dirty="0">
                <a:solidFill>
                  <a:schemeClr val="tx1"/>
                </a:solidFill>
                <a:latin typeface="+mn-lt"/>
                <a:ea typeface="+mn-ea"/>
                <a:cs typeface="+mn-cs"/>
              </a:rPr>
              <a:t>(A) Immune response during intestinal bacterial infection in</a:t>
            </a:r>
          </a:p>
          <a:p>
            <a:r>
              <a:rPr lang="en-US" sz="1200" b="0" i="0" u="none" strike="noStrike" kern="1200" baseline="0" dirty="0">
                <a:solidFill>
                  <a:schemeClr val="tx1"/>
                </a:solidFill>
                <a:latin typeface="+mn-lt"/>
                <a:ea typeface="+mn-ea"/>
                <a:cs typeface="+mn-cs"/>
              </a:rPr>
              <a:t>the absence of probiotics: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there is colonization of the gut epithelium</a:t>
            </a:r>
          </a:p>
          <a:p>
            <a:r>
              <a:rPr lang="en-US" sz="1200" b="0" i="0" u="none" strike="noStrike" kern="1200" baseline="0" dirty="0">
                <a:solidFill>
                  <a:schemeClr val="tx1"/>
                </a:solidFill>
                <a:latin typeface="+mn-lt"/>
                <a:ea typeface="+mn-ea"/>
                <a:cs typeface="+mn-cs"/>
              </a:rPr>
              <a:t>by the pathogen, (ii) mucin production by goblet cells, (iii) production of</a:t>
            </a:r>
          </a:p>
          <a:p>
            <a:r>
              <a:rPr lang="en-US" sz="1200" b="0" i="0" u="none" strike="noStrike" kern="1200" baseline="0" dirty="0">
                <a:solidFill>
                  <a:schemeClr val="tx1"/>
                </a:solidFill>
                <a:latin typeface="+mn-lt"/>
                <a:ea typeface="+mn-ea"/>
                <a:cs typeface="+mn-cs"/>
              </a:rPr>
              <a:t>antimicrobial peptides (defensins and </a:t>
            </a:r>
            <a:r>
              <a:rPr lang="en-US" sz="1200" b="0" i="0" u="none" strike="noStrike" kern="1200" baseline="0" dirty="0" err="1">
                <a:solidFill>
                  <a:schemeClr val="tx1"/>
                </a:solidFill>
                <a:latin typeface="+mn-lt"/>
                <a:ea typeface="+mn-ea"/>
                <a:cs typeface="+mn-cs"/>
              </a:rPr>
              <a:t>cathelicidins</a:t>
            </a:r>
            <a:r>
              <a:rPr lang="en-US" sz="1200" b="0" i="0" u="none" strike="noStrike" kern="1200" baseline="0" dirty="0">
                <a:solidFill>
                  <a:schemeClr val="tx1"/>
                </a:solidFill>
                <a:latin typeface="+mn-lt"/>
                <a:ea typeface="+mn-ea"/>
                <a:cs typeface="+mn-cs"/>
              </a:rPr>
              <a:t>) by intestinal cells,</a:t>
            </a:r>
          </a:p>
          <a:p>
            <a:r>
              <a:rPr lang="en-US" sz="1200" b="0" i="0" u="none" strike="noStrike" kern="1200" baseline="0" dirty="0">
                <a:solidFill>
                  <a:schemeClr val="tx1"/>
                </a:solidFill>
                <a:latin typeface="+mn-lt"/>
                <a:ea typeface="+mn-ea"/>
                <a:cs typeface="+mn-cs"/>
              </a:rPr>
              <a:t>(iv) phagocytosis of pathogenic bacteria and antigen presentation to T</a:t>
            </a:r>
          </a:p>
          <a:p>
            <a:r>
              <a:rPr lang="en-US" sz="1200" b="0" i="0" u="none" strike="noStrike" kern="1200" baseline="0" dirty="0">
                <a:solidFill>
                  <a:schemeClr val="tx1"/>
                </a:solidFill>
                <a:latin typeface="+mn-lt"/>
                <a:ea typeface="+mn-ea"/>
                <a:cs typeface="+mn-cs"/>
              </a:rPr>
              <a:t>lymphocytes by the dendritic cells, (v) cytokine release by activated T</a:t>
            </a:r>
          </a:p>
          <a:p>
            <a:r>
              <a:rPr lang="en-US" sz="1200" b="0" i="0" u="none" strike="noStrike" kern="1200" baseline="0" dirty="0">
                <a:solidFill>
                  <a:schemeClr val="tx1"/>
                </a:solidFill>
                <a:latin typeface="+mn-lt"/>
                <a:ea typeface="+mn-ea"/>
                <a:cs typeface="+mn-cs"/>
              </a:rPr>
              <a:t>cells, and (vi) activation of B cells and subsequent release of antibodies,</a:t>
            </a:r>
          </a:p>
          <a:p>
            <a:r>
              <a:rPr lang="en-US" sz="1200" b="0" i="0" u="none" strike="noStrike" kern="1200" baseline="0" dirty="0">
                <a:solidFill>
                  <a:schemeClr val="tx1"/>
                </a:solidFill>
                <a:latin typeface="+mn-lt"/>
                <a:ea typeface="+mn-ea"/>
                <a:cs typeface="+mn-cs"/>
              </a:rPr>
              <a:t>particularly IgA, which are specific to the infectious pathogen. (B)</a:t>
            </a:r>
          </a:p>
          <a:p>
            <a:r>
              <a:rPr lang="en-US" sz="1200" b="0" i="0" u="none" strike="noStrike" kern="1200" baseline="0" dirty="0">
                <a:solidFill>
                  <a:schemeClr val="tx1"/>
                </a:solidFill>
                <a:latin typeface="+mn-lt"/>
                <a:ea typeface="+mn-ea"/>
                <a:cs typeface="+mn-cs"/>
              </a:rPr>
              <a:t>Protective mechanisms of probiotics against intestinal bacterial infection:</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stimulation of mucin production by intestinal goblet cells, (ii)</a:t>
            </a:r>
          </a:p>
          <a:p>
            <a:r>
              <a:rPr lang="en-US" sz="1200" b="0" i="0" u="none" strike="noStrike" kern="1200" baseline="0" dirty="0">
                <a:solidFill>
                  <a:schemeClr val="tx1"/>
                </a:solidFill>
                <a:latin typeface="+mn-lt"/>
                <a:ea typeface="+mn-ea"/>
                <a:cs typeface="+mn-cs"/>
              </a:rPr>
              <a:t>induction of the production of antimicrobial peptides, (iii) improvement</a:t>
            </a:r>
          </a:p>
          <a:p>
            <a:r>
              <a:rPr lang="en-US" sz="1200" b="0" i="0" u="none" strike="noStrike" kern="1200" baseline="0" dirty="0">
                <a:solidFill>
                  <a:schemeClr val="tx1"/>
                </a:solidFill>
                <a:latin typeface="+mn-lt"/>
                <a:ea typeface="+mn-ea"/>
                <a:cs typeface="+mn-cs"/>
              </a:rPr>
              <a:t>of cell junction stability, (iv) increase in IgA release by activated B cells,</a:t>
            </a:r>
          </a:p>
          <a:p>
            <a:r>
              <a:rPr lang="en-US" sz="1200" b="0" i="0" u="none" strike="noStrike" kern="1200" baseline="0" dirty="0">
                <a:solidFill>
                  <a:schemeClr val="tx1"/>
                </a:solidFill>
                <a:latin typeface="+mn-lt"/>
                <a:ea typeface="+mn-ea"/>
                <a:cs typeface="+mn-cs"/>
              </a:rPr>
              <a:t>and (v) inhibition of pathogen growth and/or elimination of pathogen</a:t>
            </a:r>
          </a:p>
          <a:p>
            <a:r>
              <a:rPr lang="en-US" sz="1200" b="0" i="0" u="none" strike="noStrike" kern="1200" baseline="0" dirty="0">
                <a:solidFill>
                  <a:schemeClr val="tx1"/>
                </a:solidFill>
                <a:latin typeface="+mn-lt"/>
                <a:ea typeface="+mn-ea"/>
                <a:cs typeface="+mn-cs"/>
              </a:rPr>
              <a:t>through the production of antimicrobial molecules such as short-chain</a:t>
            </a:r>
          </a:p>
          <a:p>
            <a:r>
              <a:rPr lang="en-US" sz="1200" b="0" i="0" u="none" strike="noStrike" kern="1200" baseline="0" dirty="0">
                <a:solidFill>
                  <a:schemeClr val="tx1"/>
                </a:solidFill>
                <a:latin typeface="+mn-lt"/>
                <a:ea typeface="+mn-ea"/>
                <a:cs typeface="+mn-cs"/>
              </a:rPr>
              <a:t>fatty acids, bacteriocins and </a:t>
            </a:r>
            <a:r>
              <a:rPr lang="en-US" sz="1200" b="0" i="0" u="none" strike="noStrike" kern="1200" baseline="0" dirty="0" err="1">
                <a:solidFill>
                  <a:schemeClr val="tx1"/>
                </a:solidFill>
                <a:latin typeface="+mn-lt"/>
                <a:ea typeface="+mn-ea"/>
                <a:cs typeface="+mn-cs"/>
              </a:rPr>
              <a:t>microcins</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Sacaromyces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perenteryl</a:t>
            </a:r>
            <a:r>
              <a:rPr lang="en-US" sz="1200" b="0" i="0" u="none" strike="noStrike" kern="1200" baseline="0" dirty="0">
                <a:solidFill>
                  <a:schemeClr val="tx1"/>
                </a:solidFill>
                <a:latin typeface="+mn-lt"/>
                <a:ea typeface="+mn-ea"/>
                <a:cs typeface="+mn-cs"/>
              </a:rPr>
              <a:t> , </a:t>
            </a:r>
            <a:r>
              <a:rPr lang="en-US" sz="1200" b="0" i="0" u="none" strike="noStrike" kern="1200" baseline="0" dirty="0" err="1">
                <a:solidFill>
                  <a:schemeClr val="tx1"/>
                </a:solidFill>
                <a:latin typeface="+mn-lt"/>
                <a:ea typeface="+mn-ea"/>
                <a:cs typeface="+mn-cs"/>
              </a:rPr>
              <a:t>bioflora</a:t>
            </a:r>
            <a:r>
              <a:rPr lang="en-US" sz="1200" b="0" i="0" u="none" strike="noStrike" kern="1200" baseline="0" dirty="0">
                <a:solidFill>
                  <a:schemeClr val="tx1"/>
                </a:solidFill>
                <a:latin typeface="+mn-lt"/>
                <a:ea typeface="+mn-ea"/>
                <a:cs typeface="+mn-cs"/>
              </a:rPr>
              <a:t> </a:t>
            </a:r>
          </a:p>
          <a:p>
            <a:r>
              <a:rPr lang="en-US" sz="1200" b="0" i="0" u="none" strike="noStrike" kern="1200" baseline="0" dirty="0" err="1">
                <a:solidFill>
                  <a:schemeClr val="tx1"/>
                </a:solidFill>
                <a:latin typeface="+mn-lt"/>
                <a:ea typeface="+mn-ea"/>
                <a:cs typeface="+mn-cs"/>
              </a:rPr>
              <a:t>Lactobacilus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vivera</a:t>
            </a:r>
            <a:r>
              <a:rPr lang="en-US" sz="1200" b="0" i="0" u="none" strike="noStrike" kern="1200" baseline="0" dirty="0">
                <a:solidFill>
                  <a:schemeClr val="tx1"/>
                </a:solidFill>
                <a:latin typeface="+mn-lt"/>
                <a:ea typeface="+mn-ea"/>
                <a:cs typeface="+mn-cs"/>
              </a:rPr>
              <a:t> </a:t>
            </a:r>
          </a:p>
          <a:p>
            <a:endParaRPr lang="es-CL" dirty="0"/>
          </a:p>
        </p:txBody>
      </p:sp>
      <p:sp>
        <p:nvSpPr>
          <p:cNvPr id="4" name="Marcador de número de diapositiva 3"/>
          <p:cNvSpPr>
            <a:spLocks noGrp="1"/>
          </p:cNvSpPr>
          <p:nvPr>
            <p:ph type="sldNum" sz="quarter" idx="5"/>
          </p:nvPr>
        </p:nvSpPr>
        <p:spPr/>
        <p:txBody>
          <a:bodyPr/>
          <a:lstStyle/>
          <a:p>
            <a:fld id="{3437A712-F8C1-4EF6-8D64-DA96A05848E3}" type="slidenum">
              <a:rPr lang="es-CL" smtClean="0"/>
              <a:t>29</a:t>
            </a:fld>
            <a:endParaRPr lang="es-CL"/>
          </a:p>
        </p:txBody>
      </p:sp>
    </p:spTree>
    <p:extLst>
      <p:ext uri="{BB962C8B-B14F-4D97-AF65-F5344CB8AC3E}">
        <p14:creationId xmlns:p14="http://schemas.microsoft.com/office/powerpoint/2010/main" val="201590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2018 OMS: 1) neonatal 2) neumonía 3) diarrea 4) malaria 5) accidentes </a:t>
            </a:r>
          </a:p>
        </p:txBody>
      </p:sp>
      <p:sp>
        <p:nvSpPr>
          <p:cNvPr id="4" name="Marcador de número de diapositiva 3"/>
          <p:cNvSpPr>
            <a:spLocks noGrp="1"/>
          </p:cNvSpPr>
          <p:nvPr>
            <p:ph type="sldNum" sz="quarter" idx="5"/>
          </p:nvPr>
        </p:nvSpPr>
        <p:spPr/>
        <p:txBody>
          <a:bodyPr/>
          <a:lstStyle/>
          <a:p>
            <a:fld id="{3437A712-F8C1-4EF6-8D64-DA96A05848E3}" type="slidenum">
              <a:rPr lang="es-CL" smtClean="0"/>
              <a:t>3</a:t>
            </a:fld>
            <a:endParaRPr lang="es-CL"/>
          </a:p>
        </p:txBody>
      </p:sp>
    </p:spTree>
    <p:extLst>
      <p:ext uri="{BB962C8B-B14F-4D97-AF65-F5344CB8AC3E}">
        <p14:creationId xmlns:p14="http://schemas.microsoft.com/office/powerpoint/2010/main" val="1921676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2E023090-7AD9-408C-945D-A7BDB8856BD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54275" name="Rectangle 2">
            <a:extLst>
              <a:ext uri="{FF2B5EF4-FFF2-40B4-BE49-F238E27FC236}">
                <a16:creationId xmlns:a16="http://schemas.microsoft.com/office/drawing/2014/main" id="{830E7775-5797-4E25-942B-62D06082CC6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s-CL" sz="1200" b="1" i="1" kern="1200" dirty="0">
                <a:solidFill>
                  <a:schemeClr val="tx1"/>
                </a:solidFill>
                <a:latin typeface="+mn-lt"/>
                <a:ea typeface="+mn-ea"/>
                <a:cs typeface="+mn-cs"/>
              </a:rPr>
              <a:t>Diarrea osmótica</a:t>
            </a:r>
            <a:endParaRPr lang="es-CL" dirty="0"/>
          </a:p>
          <a:p>
            <a:r>
              <a:rPr lang="es-CL" sz="1200" kern="1200" dirty="0">
                <a:solidFill>
                  <a:schemeClr val="tx1"/>
                </a:solidFill>
                <a:latin typeface="+mn-lt"/>
                <a:ea typeface="+mn-ea"/>
                <a:cs typeface="+mn-cs"/>
              </a:rPr>
              <a:t>Producida por la presencia de solutos de la dieta que no han sido absorbidos; el ejemplo clásico es la Intolerancia a lactosa por déficit de actividad lactasa. En estos casos la lactosa ingerida no es absorbida en su totalidad y permanece en el lumen. Es luego metabolizada por la flora bacteriana intestinal generando un alto poder osmótico.</a:t>
            </a:r>
            <a:endParaRPr lang="es-CL" dirty="0"/>
          </a:p>
          <a:p>
            <a:r>
              <a:rPr lang="es-CL" sz="1200" b="1" i="1" kern="1200" dirty="0">
                <a:solidFill>
                  <a:schemeClr val="tx1"/>
                </a:solidFill>
                <a:latin typeface="+mn-lt"/>
                <a:ea typeface="+mn-ea"/>
                <a:cs typeface="+mn-cs"/>
              </a:rPr>
              <a:t>Diarrea secretoria</a:t>
            </a:r>
            <a:endParaRPr lang="es-CL" dirty="0"/>
          </a:p>
          <a:p>
            <a:r>
              <a:rPr lang="es-CL" sz="1200" kern="1200" dirty="0">
                <a:solidFill>
                  <a:schemeClr val="tx1"/>
                </a:solidFill>
                <a:latin typeface="+mn-lt"/>
                <a:ea typeface="+mn-ea"/>
                <a:cs typeface="+mn-cs"/>
              </a:rPr>
              <a:t>Causada por la </a:t>
            </a:r>
            <a:r>
              <a:rPr lang="es-CL" sz="1200" kern="1200" dirty="0" err="1">
                <a:solidFill>
                  <a:schemeClr val="tx1"/>
                </a:solidFill>
                <a:latin typeface="+mn-lt"/>
                <a:ea typeface="+mn-ea"/>
                <a:cs typeface="+mn-cs"/>
              </a:rPr>
              <a:t>sobre-activación</a:t>
            </a:r>
            <a:r>
              <a:rPr lang="es-CL" sz="1200" kern="1200" dirty="0">
                <a:solidFill>
                  <a:schemeClr val="tx1"/>
                </a:solidFill>
                <a:latin typeface="+mn-lt"/>
                <a:ea typeface="+mn-ea"/>
                <a:cs typeface="+mn-cs"/>
              </a:rPr>
              <a:t> de la secreción de cloro a nivel de las criptas de la mucosa intestinal. Un ejemplo de ella es la diarrea desencadenada por la toxina del cólera. Esta activa la adenilato ciclasa, incrementando las concentraciones de AMP cíclico intracelular que a su vez es responsable de la mayor secreción de cloro. El cloro a nivel luminal genera un alto poder osmótico desencadenando diarreas acuosas de alto volumen.</a:t>
            </a:r>
            <a:endParaRPr lang="es-CL" dirty="0"/>
          </a:p>
          <a:p>
            <a:r>
              <a:rPr lang="es-CL" sz="1200" b="1" i="1" kern="1200" dirty="0">
                <a:solidFill>
                  <a:schemeClr val="tx1"/>
                </a:solidFill>
                <a:latin typeface="+mn-lt"/>
                <a:ea typeface="+mn-ea"/>
                <a:cs typeface="+mn-cs"/>
              </a:rPr>
              <a:t>Trastornos de la motilidad</a:t>
            </a:r>
            <a:endParaRPr lang="es-CL" dirty="0"/>
          </a:p>
          <a:p>
            <a:r>
              <a:rPr lang="es-CL" sz="1200" kern="1200" dirty="0">
                <a:solidFill>
                  <a:schemeClr val="tx1"/>
                </a:solidFill>
                <a:latin typeface="+mn-lt"/>
                <a:ea typeface="+mn-ea"/>
                <a:cs typeface="+mn-cs"/>
              </a:rPr>
              <a:t>Puede existir un aumento de la velocidad de tránsito intestinal lo que contribuiría a un menor contacto de los nutrientes con enzimas digestivas y transportadores. Por el contrario, una hipomotilidad resultaría en </a:t>
            </a:r>
            <a:r>
              <a:rPr lang="es-CL" sz="1200" kern="1200" dirty="0" err="1">
                <a:solidFill>
                  <a:schemeClr val="tx1"/>
                </a:solidFill>
                <a:latin typeface="+mn-lt"/>
                <a:ea typeface="+mn-ea"/>
                <a:cs typeface="+mn-cs"/>
              </a:rPr>
              <a:t>estasia</a:t>
            </a:r>
            <a:r>
              <a:rPr lang="es-CL" sz="1200" kern="1200" dirty="0">
                <a:solidFill>
                  <a:schemeClr val="tx1"/>
                </a:solidFill>
                <a:latin typeface="+mn-lt"/>
                <a:ea typeface="+mn-ea"/>
                <a:cs typeface="+mn-cs"/>
              </a:rPr>
              <a:t> y sobrecrecimiento bacteriano intestinal.</a:t>
            </a:r>
            <a:endParaRPr lang="es-CL" dirty="0"/>
          </a:p>
          <a:p>
            <a:r>
              <a:rPr lang="es-CL" sz="1200" kern="1200" dirty="0">
                <a:solidFill>
                  <a:schemeClr val="tx1"/>
                </a:solidFill>
                <a:latin typeface="+mn-lt"/>
                <a:ea typeface="+mn-ea"/>
                <a:cs typeface="+mn-cs"/>
              </a:rPr>
              <a:t>En la gran mayoría de los casos los mecanismos implicados son varios y se sobreponen.</a:t>
            </a:r>
            <a:endParaRPr lang="es-CL" dirty="0"/>
          </a:p>
          <a:p>
            <a:endParaRPr lang="es-ES" altLang="es-CL"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929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97C25F74-5FC3-420F-BD38-77370B61833D}"/>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51203" name="Rectangle 2">
            <a:extLst>
              <a:ext uri="{FF2B5EF4-FFF2-40B4-BE49-F238E27FC236}">
                <a16:creationId xmlns:a16="http://schemas.microsoft.com/office/drawing/2014/main" id="{B73BAD81-9CC5-43D1-8D41-FD73CABF825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C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27685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437A712-F8C1-4EF6-8D64-DA96A05848E3}" type="slidenum">
              <a:rPr lang="es-CL" smtClean="0"/>
              <a:t>7</a:t>
            </a:fld>
            <a:endParaRPr lang="es-CL"/>
          </a:p>
        </p:txBody>
      </p:sp>
    </p:spTree>
    <p:extLst>
      <p:ext uri="{BB962C8B-B14F-4D97-AF65-F5344CB8AC3E}">
        <p14:creationId xmlns:p14="http://schemas.microsoft.com/office/powerpoint/2010/main" val="211262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Las dos vacunas disponibles en Europa y en el resto del mundo son (tabla 35.1):</a:t>
            </a:r>
          </a:p>
          <a:p>
            <a:r>
              <a:rPr lang="es-CL" dirty="0"/>
              <a:t>Pentavalente bovina-humana reordenada (</a:t>
            </a:r>
            <a:r>
              <a:rPr lang="es-CL" dirty="0" err="1"/>
              <a:t>RotaTeq</a:t>
            </a:r>
            <a:r>
              <a:rPr lang="es-CL" dirty="0"/>
              <a:t>, de MSD): utiliza la cepa de rotavirus bovino WC3. Contiene cinco cepas atenuadas, obtenidas por recombinación genética entre esta cepa y cepas de rotavirus humanos, que expresan cada una la proteína de superficie VP7 de los rotavirus humanos de los tipos G1, G2, G3 y G4 y la proteína VP4 del rotavirus humano correspondiente al genotipo P[8]. Contiene sacarosa.</a:t>
            </a:r>
          </a:p>
          <a:p>
            <a:r>
              <a:rPr lang="es-CL" dirty="0"/>
              <a:t>Monovalente humana atenuada (</a:t>
            </a:r>
            <a:r>
              <a:rPr lang="es-CL" dirty="0" err="1"/>
              <a:t>Rotarix</a:t>
            </a:r>
            <a:r>
              <a:rPr lang="es-CL" dirty="0"/>
              <a:t>, de GlaxoSmithKline </a:t>
            </a:r>
            <a:r>
              <a:rPr lang="es-CL" dirty="0" err="1"/>
              <a:t>Biologicals</a:t>
            </a:r>
            <a:r>
              <a:rPr lang="es-CL" dirty="0"/>
              <a:t>): la cepa inicial era un rotavirus humano con especificidad G1 P[8] aislado de un niño con gastroenteritis. Esta cepa fue clonada y pasada por cultivos de células Vero para su atenuación, obteniéndose la cepa vacunal RIX4414. Incluye como aditivos sacarosa y sorbitol.</a:t>
            </a:r>
          </a:p>
          <a:p>
            <a:endParaRPr lang="es-CL" dirty="0"/>
          </a:p>
        </p:txBody>
      </p:sp>
      <p:sp>
        <p:nvSpPr>
          <p:cNvPr id="4" name="Marcador de número de diapositiva 3"/>
          <p:cNvSpPr>
            <a:spLocks noGrp="1"/>
          </p:cNvSpPr>
          <p:nvPr>
            <p:ph type="sldNum" sz="quarter" idx="5"/>
          </p:nvPr>
        </p:nvSpPr>
        <p:spPr/>
        <p:txBody>
          <a:bodyPr/>
          <a:lstStyle/>
          <a:p>
            <a:fld id="{3437A712-F8C1-4EF6-8D64-DA96A05848E3}" type="slidenum">
              <a:rPr lang="es-CL" smtClean="0"/>
              <a:t>9</a:t>
            </a:fld>
            <a:endParaRPr lang="es-CL"/>
          </a:p>
        </p:txBody>
      </p:sp>
    </p:spTree>
    <p:extLst>
      <p:ext uri="{BB962C8B-B14F-4D97-AF65-F5344CB8AC3E}">
        <p14:creationId xmlns:p14="http://schemas.microsoft.com/office/powerpoint/2010/main" val="419512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437A712-F8C1-4EF6-8D64-DA96A05848E3}" type="slidenum">
              <a:rPr lang="es-CL" smtClean="0"/>
              <a:t>10</a:t>
            </a:fld>
            <a:endParaRPr lang="es-CL"/>
          </a:p>
        </p:txBody>
      </p:sp>
    </p:spTree>
    <p:extLst>
      <p:ext uri="{BB962C8B-B14F-4D97-AF65-F5344CB8AC3E}">
        <p14:creationId xmlns:p14="http://schemas.microsoft.com/office/powerpoint/2010/main" val="1112997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1C40E5D1-2448-477B-B91B-601A0E42B388}"/>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9155" name="Rectangle 2">
            <a:extLst>
              <a:ext uri="{FF2B5EF4-FFF2-40B4-BE49-F238E27FC236}">
                <a16:creationId xmlns:a16="http://schemas.microsoft.com/office/drawing/2014/main" id="{07A92B8D-D760-4C59-A945-D0DF20EFF98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C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b="0" i="0" u="none" strike="noStrike" kern="1200" baseline="0" dirty="0">
                <a:solidFill>
                  <a:schemeClr val="tx1"/>
                </a:solidFill>
                <a:latin typeface="+mn-lt"/>
                <a:ea typeface="+mn-ea"/>
                <a:cs typeface="+mn-cs"/>
              </a:rPr>
              <a:t>En la membrana luminal del intestino delgado se encuentra el canal SGLT-1 el que permite</a:t>
            </a:r>
          </a:p>
          <a:p>
            <a:r>
              <a:rPr lang="es-CL" sz="1200" b="0" i="0" u="none" strike="noStrike" kern="1200" baseline="0" dirty="0">
                <a:solidFill>
                  <a:schemeClr val="tx1"/>
                </a:solidFill>
                <a:latin typeface="+mn-lt"/>
                <a:ea typeface="+mn-ea"/>
                <a:cs typeface="+mn-cs"/>
              </a:rPr>
              <a:t>que 2 moléculas de sodio </a:t>
            </a:r>
            <a:r>
              <a:rPr lang="es-CL" sz="1200" b="0" i="0" u="none" strike="noStrike" kern="1200" baseline="0">
                <a:solidFill>
                  <a:schemeClr val="tx1"/>
                </a:solidFill>
                <a:latin typeface="+mn-lt"/>
                <a:ea typeface="+mn-ea"/>
                <a:cs typeface="+mn-cs"/>
              </a:rPr>
              <a:t>ingresen a través </a:t>
            </a:r>
            <a:r>
              <a:rPr lang="es-CL" sz="1200" b="0" i="0" u="none" strike="noStrike" kern="1200" baseline="0" dirty="0">
                <a:solidFill>
                  <a:schemeClr val="tx1"/>
                </a:solidFill>
                <a:latin typeface="+mn-lt"/>
                <a:ea typeface="+mn-ea"/>
                <a:cs typeface="+mn-cs"/>
              </a:rPr>
              <a:t>de la membrana celular de las células de la mucosa,</a:t>
            </a:r>
          </a:p>
          <a:p>
            <a:r>
              <a:rPr lang="es-CL" sz="1200" b="0" i="0" u="none" strike="noStrike" kern="1200" baseline="0" dirty="0">
                <a:solidFill>
                  <a:schemeClr val="tx1"/>
                </a:solidFill>
                <a:latin typeface="+mn-lt"/>
                <a:ea typeface="+mn-ea"/>
                <a:cs typeface="+mn-cs"/>
              </a:rPr>
              <a:t>generando un gradiente electroquímico que arrastra 1 molécula de glucosa y por consiguiente</a:t>
            </a:r>
          </a:p>
          <a:p>
            <a:r>
              <a:rPr lang="es-CL" sz="1200" b="0" i="0" u="none" strike="noStrike" kern="1200" baseline="0" dirty="0">
                <a:solidFill>
                  <a:schemeClr val="tx1"/>
                </a:solidFill>
                <a:latin typeface="+mn-lt"/>
                <a:ea typeface="+mn-ea"/>
                <a:cs typeface="+mn-cs"/>
              </a:rPr>
              <a:t>agua. Desde el interior pasa a la circulación por acción de la ATPasa </a:t>
            </a:r>
            <a:r>
              <a:rPr lang="es-CL" sz="1200" b="0" i="0" u="none" strike="noStrike" kern="1200" baseline="0" dirty="0" err="1">
                <a:solidFill>
                  <a:schemeClr val="tx1"/>
                </a:solidFill>
                <a:latin typeface="+mn-lt"/>
                <a:ea typeface="+mn-ea"/>
                <a:cs typeface="+mn-cs"/>
              </a:rPr>
              <a:t>Na</a:t>
            </a:r>
            <a:r>
              <a:rPr lang="es-CL" sz="1200" b="0" i="0" u="none" strike="noStrike" kern="1200" baseline="0" dirty="0">
                <a:solidFill>
                  <a:schemeClr val="tx1"/>
                </a:solidFill>
                <a:latin typeface="+mn-lt"/>
                <a:ea typeface="+mn-ea"/>
                <a:cs typeface="+mn-cs"/>
              </a:rPr>
              <a:t>/K+ y la glucosa lo hace</a:t>
            </a:r>
          </a:p>
          <a:p>
            <a:r>
              <a:rPr lang="es-CL" sz="1200" b="0" i="0" u="none" strike="noStrike" kern="1200" baseline="0" dirty="0">
                <a:solidFill>
                  <a:schemeClr val="tx1"/>
                </a:solidFill>
                <a:latin typeface="+mn-lt"/>
                <a:ea typeface="+mn-ea"/>
                <a:cs typeface="+mn-cs"/>
              </a:rPr>
              <a:t>con el transportador GLUT1, ambas bombas están ubicadas en la membrana basal en contacto</a:t>
            </a:r>
          </a:p>
          <a:p>
            <a:r>
              <a:rPr lang="es-CL" sz="1200" b="0" i="0" u="none" strike="noStrike" kern="1200" baseline="0" dirty="0">
                <a:solidFill>
                  <a:schemeClr val="tx1"/>
                </a:solidFill>
                <a:latin typeface="+mn-lt"/>
                <a:ea typeface="+mn-ea"/>
                <a:cs typeface="+mn-cs"/>
              </a:rPr>
              <a:t>con el epitelio vascular, entonces se produce por osmosis paso de agua desde el lumen intestinal</a:t>
            </a:r>
          </a:p>
          <a:p>
            <a:r>
              <a:rPr lang="es-CL" sz="1200" b="0" i="0" u="none" strike="noStrike" kern="1200" baseline="0" dirty="0">
                <a:solidFill>
                  <a:schemeClr val="tx1"/>
                </a:solidFill>
                <a:latin typeface="+mn-lt"/>
                <a:ea typeface="+mn-ea"/>
                <a:cs typeface="+mn-cs"/>
              </a:rPr>
              <a:t>al intersticio capilar (vía </a:t>
            </a:r>
            <a:r>
              <a:rPr lang="es-CL" sz="1200" b="0" i="0" u="none" strike="noStrike" kern="1200" baseline="0" dirty="0" err="1">
                <a:solidFill>
                  <a:schemeClr val="tx1"/>
                </a:solidFill>
                <a:latin typeface="+mn-lt"/>
                <a:ea typeface="+mn-ea"/>
                <a:cs typeface="+mn-cs"/>
              </a:rPr>
              <a:t>paracelular</a:t>
            </a:r>
            <a:r>
              <a:rPr lang="es-CL" sz="1200" b="0" i="0" u="none" strike="noStrike" kern="1200" baseline="0" dirty="0">
                <a:solidFill>
                  <a:schemeClr val="tx1"/>
                </a:solidFill>
                <a:latin typeface="+mn-lt"/>
                <a:ea typeface="+mn-ea"/>
                <a:cs typeface="+mn-cs"/>
              </a:rPr>
              <a:t> o vía transcelular). El movimiento de agua por arrastre lleva</a:t>
            </a:r>
          </a:p>
          <a:p>
            <a:r>
              <a:rPr lang="es-CL" sz="1200" b="0" i="0" u="none" strike="noStrike" kern="1200" baseline="0" dirty="0">
                <a:solidFill>
                  <a:schemeClr val="tx1"/>
                </a:solidFill>
                <a:latin typeface="+mn-lt"/>
                <a:ea typeface="+mn-ea"/>
                <a:cs typeface="+mn-cs"/>
              </a:rPr>
              <a:t>consigo otros macro o micronutrientes hacia la circulación.</a:t>
            </a:r>
          </a:p>
          <a:p>
            <a:r>
              <a:rPr lang="es-CL" sz="1200" b="0" i="0" u="none" strike="noStrike" kern="1200" baseline="0" dirty="0">
                <a:solidFill>
                  <a:schemeClr val="tx1"/>
                </a:solidFill>
                <a:latin typeface="+mn-lt"/>
                <a:ea typeface="+mn-ea"/>
                <a:cs typeface="+mn-cs"/>
              </a:rPr>
              <a:t>El </a:t>
            </a:r>
            <a:r>
              <a:rPr lang="es-CL" sz="1200" b="0" i="0" u="none" strike="noStrike" kern="1200" baseline="0" dirty="0" err="1">
                <a:solidFill>
                  <a:schemeClr val="tx1"/>
                </a:solidFill>
                <a:latin typeface="+mn-lt"/>
                <a:ea typeface="+mn-ea"/>
                <a:cs typeface="+mn-cs"/>
              </a:rPr>
              <a:t>cotransporte</a:t>
            </a:r>
            <a:r>
              <a:rPr lang="es-CL" sz="1200" b="0" i="0" u="none" strike="noStrike" kern="1200" baseline="0" dirty="0">
                <a:solidFill>
                  <a:schemeClr val="tx1"/>
                </a:solidFill>
                <a:latin typeface="+mn-lt"/>
                <a:ea typeface="+mn-ea"/>
                <a:cs typeface="+mn-cs"/>
              </a:rPr>
              <a:t> de </a:t>
            </a:r>
            <a:r>
              <a:rPr lang="es-CL" sz="1200" b="0" i="0" u="none" strike="noStrike" kern="1200" baseline="0" dirty="0" err="1">
                <a:solidFill>
                  <a:schemeClr val="tx1"/>
                </a:solidFill>
                <a:latin typeface="+mn-lt"/>
                <a:ea typeface="+mn-ea"/>
                <a:cs typeface="+mn-cs"/>
              </a:rPr>
              <a:t>Na</a:t>
            </a:r>
            <a:r>
              <a:rPr lang="es-CL" sz="1200" b="0" i="0" u="none" strike="noStrike" kern="1200" baseline="0" dirty="0">
                <a:solidFill>
                  <a:schemeClr val="tx1"/>
                </a:solidFill>
                <a:latin typeface="+mn-lt"/>
                <a:ea typeface="+mn-ea"/>
                <a:cs typeface="+mn-cs"/>
              </a:rPr>
              <a:t>+/glucosa se mantiene intacto durante las diarreas, siendo esto la base</a:t>
            </a:r>
          </a:p>
          <a:p>
            <a:r>
              <a:rPr lang="es-CL" sz="1200" b="0" i="0" u="none" strike="noStrike" kern="1200" baseline="0" dirty="0">
                <a:solidFill>
                  <a:schemeClr val="tx1"/>
                </a:solidFill>
                <a:latin typeface="+mn-lt"/>
                <a:ea typeface="+mn-ea"/>
                <a:cs typeface="+mn-cs"/>
              </a:rPr>
              <a:t>fundamental en el uso de SRO.</a:t>
            </a:r>
            <a:endParaRPr lang="es-CL" dirty="0"/>
          </a:p>
        </p:txBody>
      </p:sp>
      <p:sp>
        <p:nvSpPr>
          <p:cNvPr id="4" name="Marcador de número de diapositiva 3"/>
          <p:cNvSpPr>
            <a:spLocks noGrp="1"/>
          </p:cNvSpPr>
          <p:nvPr>
            <p:ph type="sldNum" sz="quarter" idx="5"/>
          </p:nvPr>
        </p:nvSpPr>
        <p:spPr/>
        <p:txBody>
          <a:bodyPr/>
          <a:lstStyle/>
          <a:p>
            <a:fld id="{3437A712-F8C1-4EF6-8D64-DA96A05848E3}" type="slidenum">
              <a:rPr lang="es-CL" smtClean="0"/>
              <a:t>26</a:t>
            </a:fld>
            <a:endParaRPr lang="es-CL"/>
          </a:p>
        </p:txBody>
      </p:sp>
    </p:spTree>
    <p:extLst>
      <p:ext uri="{BB962C8B-B14F-4D97-AF65-F5344CB8AC3E}">
        <p14:creationId xmlns:p14="http://schemas.microsoft.com/office/powerpoint/2010/main" val="1370186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6EB94F0-B9FA-4C73-8D66-94DC764FD333}" type="datetimeFigureOut">
              <a:rPr lang="es-CL" smtClean="0"/>
              <a:t>10-04-2020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a:xfrm>
            <a:off x="9255346" y="2750337"/>
            <a:ext cx="1171888" cy="1356442"/>
          </a:xfrm>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209358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6EB94F0-B9FA-4C73-8D66-94DC764FD333}" type="datetimeFigureOut">
              <a:rPr lang="es-CL" smtClean="0"/>
              <a:t>10-04-2020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a:xfrm>
            <a:off x="10729455" y="4711309"/>
            <a:ext cx="1154151" cy="1090789"/>
          </a:xfrm>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1574936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6EB94F0-B9FA-4C73-8D66-94DC764FD333}" type="datetimeFigureOut">
              <a:rPr lang="es-CL" smtClean="0"/>
              <a:t>10-04-2020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a:xfrm>
            <a:off x="10729455" y="4711615"/>
            <a:ext cx="1154151" cy="1090789"/>
          </a:xfrm>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14180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6EB94F0-B9FA-4C73-8D66-94DC764FD333}" type="datetimeFigureOut">
              <a:rPr lang="es-CL" smtClean="0"/>
              <a:t>10-04-2020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a:xfrm>
            <a:off x="10729455" y="4709925"/>
            <a:ext cx="1154151" cy="1090789"/>
          </a:xfrm>
        </p:spPr>
        <p:txBody>
          <a:bodyPr/>
          <a:lstStyle/>
          <a:p>
            <a:fld id="{B6E1D833-F532-44A4-A909-F56EECC88ADE}" type="slidenum">
              <a:rPr lang="es-CL" smtClean="0"/>
              <a:t>‹Nº›</a:t>
            </a:fld>
            <a:endParaRPr lang="es-CL"/>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98300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6EB94F0-B9FA-4C73-8D66-94DC764FD333}" type="datetimeFigureOut">
              <a:rPr lang="es-CL" smtClean="0"/>
              <a:t>10-04-2020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a:xfrm>
            <a:off x="10729455" y="4709925"/>
            <a:ext cx="1154151" cy="1090789"/>
          </a:xfrm>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3253331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16EB94F0-B9FA-4C73-8D66-94DC764FD333}" type="datetimeFigureOut">
              <a:rPr lang="es-CL" smtClean="0"/>
              <a:t>10-04-2020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576507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16EB94F0-B9FA-4C73-8D66-94DC764FD333}" type="datetimeFigureOut">
              <a:rPr lang="es-CL" smtClean="0"/>
              <a:t>10-04-2020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231608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6EB94F0-B9FA-4C73-8D66-94DC764FD333}" type="datetimeFigureOut">
              <a:rPr lang="es-CL" smtClean="0"/>
              <a:t>10-04-2020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1477751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16EB94F0-B9FA-4C73-8D66-94DC764FD333}" type="datetimeFigureOut">
              <a:rPr lang="es-CL" smtClean="0"/>
              <a:t>10-04-2020</a:t>
            </a:fld>
            <a:endParaRPr lang="es-CL"/>
          </a:p>
        </p:txBody>
      </p:sp>
      <p:sp>
        <p:nvSpPr>
          <p:cNvPr id="5" name="Footer Placeholder 4"/>
          <p:cNvSpPr>
            <a:spLocks noGrp="1"/>
          </p:cNvSpPr>
          <p:nvPr>
            <p:ph type="ftr" sz="quarter" idx="11"/>
          </p:nvPr>
        </p:nvSpPr>
        <p:spPr>
          <a:xfrm>
            <a:off x="680321" y="5936188"/>
            <a:ext cx="6126805" cy="365125"/>
          </a:xfrm>
        </p:spPr>
        <p:txBody>
          <a:bodyPr/>
          <a:lstStyle/>
          <a:p>
            <a:endParaRPr lang="es-CL"/>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B6E1D833-F532-44A4-A909-F56EECC88ADE}" type="slidenum">
              <a:rPr lang="es-CL" smtClean="0"/>
              <a:t>‹Nº›</a:t>
            </a:fld>
            <a:endParaRPr lang="es-CL"/>
          </a:p>
        </p:txBody>
      </p:sp>
    </p:spTree>
    <p:extLst>
      <p:ext uri="{BB962C8B-B14F-4D97-AF65-F5344CB8AC3E}">
        <p14:creationId xmlns:p14="http://schemas.microsoft.com/office/powerpoint/2010/main" val="302158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6EB94F0-B9FA-4C73-8D66-94DC764FD333}" type="datetimeFigureOut">
              <a:rPr lang="es-CL" smtClean="0"/>
              <a:t>10-04-2020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424173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16EB94F0-B9FA-4C73-8D66-94DC764FD333}" type="datetimeFigureOut">
              <a:rPr lang="es-CL" smtClean="0"/>
              <a:t>10-04-2020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a:xfrm>
            <a:off x="10729455" y="2869895"/>
            <a:ext cx="1154151" cy="1090789"/>
          </a:xfrm>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2646528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6EB94F0-B9FA-4C73-8D66-94DC764FD333}" type="datetimeFigureOut">
              <a:rPr lang="es-CL" smtClean="0"/>
              <a:t>10-04-2020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139136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6EB94F0-B9FA-4C73-8D66-94DC764FD333}" type="datetimeFigureOut">
              <a:rPr lang="es-CL" smtClean="0"/>
              <a:t>10-04-2020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286678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6EB94F0-B9FA-4C73-8D66-94DC764FD333}" type="datetimeFigureOut">
              <a:rPr lang="es-CL" smtClean="0"/>
              <a:t>10-04-2020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1094246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6EB94F0-B9FA-4C73-8D66-94DC764FD333}" type="datetimeFigureOut">
              <a:rPr lang="es-CL" smtClean="0"/>
              <a:t>10-04-2020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3827846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6EB94F0-B9FA-4C73-8D66-94DC764FD333}" type="datetimeFigureOut">
              <a:rPr lang="es-CL" smtClean="0"/>
              <a:t>10-04-2020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2722535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6EB94F0-B9FA-4C73-8D66-94DC764FD333}" type="datetimeFigureOut">
              <a:rPr lang="es-CL" smtClean="0"/>
              <a:t>10-04-2020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B6E1D833-F532-44A4-A909-F56EECC88ADE}" type="slidenum">
              <a:rPr lang="es-CL" smtClean="0"/>
              <a:t>‹Nº›</a:t>
            </a:fld>
            <a:endParaRPr lang="es-CL"/>
          </a:p>
        </p:txBody>
      </p:sp>
    </p:spTree>
    <p:extLst>
      <p:ext uri="{BB962C8B-B14F-4D97-AF65-F5344CB8AC3E}">
        <p14:creationId xmlns:p14="http://schemas.microsoft.com/office/powerpoint/2010/main" val="309177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s-E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s-E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F6D2DC6-4E6C-463D-96BF-2769501217B5}" type="slidenum">
              <a:rPr lang="en-GB" altLang="es-CL" smtClean="0"/>
              <a:pPr/>
              <a:t>‹Nº›</a:t>
            </a:fld>
            <a:endParaRPr lang="en-GB" altLang="es-CL"/>
          </a:p>
        </p:txBody>
      </p:sp>
    </p:spTree>
    <p:extLst>
      <p:ext uri="{BB962C8B-B14F-4D97-AF65-F5344CB8AC3E}">
        <p14:creationId xmlns:p14="http://schemas.microsoft.com/office/powerpoint/2010/main" val="257232352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Layout" Target="../slideLayouts/slideLayout2.xml"/><Relationship Id="rId7" Type="http://schemas.openxmlformats.org/officeDocument/2006/relationships/image" Target="../media/image13.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11" Type="http://schemas.microsoft.com/office/2007/relationships/diagramDrawing" Target="../diagrams/drawing3.xml"/><Relationship Id="rId5" Type="http://schemas.openxmlformats.org/officeDocument/2006/relationships/image" Target="../media/image2.png"/><Relationship Id="rId10" Type="http://schemas.openxmlformats.org/officeDocument/2006/relationships/diagramColors" Target="../diagrams/colors3.xml"/><Relationship Id="rId4" Type="http://schemas.openxmlformats.org/officeDocument/2006/relationships/image" Target="../media/image1.png"/><Relationship Id="rId9"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Data" Target="../diagrams/data4.xml"/><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diagramDrawing" Target="../diagrams/drawing4.xml"/><Relationship Id="rId4" Type="http://schemas.openxmlformats.org/officeDocument/2006/relationships/image" Target="../media/image1.png"/><Relationship Id="rId9" Type="http://schemas.openxmlformats.org/officeDocument/2006/relationships/diagramColors" Target="../diagrams/colors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7.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jpeg"/><Relationship Id="rId5" Type="http://schemas.openxmlformats.org/officeDocument/2006/relationships/hyperlink" Target="http://images.google.cl/imgres?imgurl=http://www.inselhunde.de/images/Giardien2.jpg&amp;imgrefurl=http://www.inselhunde.de/giardien.htm&amp;h=279&amp;w=400&amp;sz=12&amp;hl=es&amp;start=37&amp;tbnid=dkrapSEDUEvcpM:&amp;tbnh=86&amp;tbnw=124&amp;prev=/images?q=Giardia+lamblia&amp;start=20&amp;gbv=2&amp;ndsp=20&amp;hl=es&amp;sa=N" TargetMode="External"/><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png"/><Relationship Id="rId12" Type="http://schemas.microsoft.com/office/2007/relationships/diagramDrawing" Target="../diagrams/drawing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11" Type="http://schemas.openxmlformats.org/officeDocument/2006/relationships/diagramColors" Target="../diagrams/colors1.xml"/><Relationship Id="rId5" Type="http://schemas.openxmlformats.org/officeDocument/2006/relationships/image" Target="../media/image1.png"/><Relationship Id="rId10" Type="http://schemas.openxmlformats.org/officeDocument/2006/relationships/diagramQuickStyle" Target="../diagrams/quickStyle1.xml"/><Relationship Id="rId4" Type="http://schemas.openxmlformats.org/officeDocument/2006/relationships/notesSlide" Target="../notesSlides/notesSlide1.xml"/><Relationship Id="rId9"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6.emf"/><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7.emf"/><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image" Target="../media/image28.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image" Target="../media/image29.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image" Target="../media/image30.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emf"/><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jpeg"/><Relationship Id="rId5" Type="http://schemas.openxmlformats.org/officeDocument/2006/relationships/hyperlink" Target="http://images.google.cl/imgres?imgurl=http://www.carlgoodman.co.uk/scientific/scientific/A-microscopic-01.jpg&amp;imgrefurl=http://www.carlgoodman.co.uk/scientific/scientific-1.html&amp;h=450&amp;w=600&amp;sz=119&amp;hl=es&amp;start=4&amp;tbnid=bwckaL-VYreXTM:&amp;tbnh=101&amp;tbnw=135&amp;prev=/images?q=rotavirus&amp;gbv=2&amp;hl=es&amp;sa=G" TargetMode="Externa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A9DF67-54CD-45A6-B8B3-81EB15A7657A}"/>
              </a:ext>
            </a:extLst>
          </p:cNvPr>
          <p:cNvSpPr>
            <a:spLocks noGrp="1"/>
          </p:cNvSpPr>
          <p:nvPr>
            <p:ph type="ctrTitle"/>
          </p:nvPr>
        </p:nvSpPr>
        <p:spPr/>
        <p:txBody>
          <a:bodyPr/>
          <a:lstStyle/>
          <a:p>
            <a:r>
              <a:rPr lang="es-CL" dirty="0"/>
              <a:t>Síndrome diarreico agudo/ Sd disentérico</a:t>
            </a:r>
          </a:p>
        </p:txBody>
      </p:sp>
      <p:sp>
        <p:nvSpPr>
          <p:cNvPr id="3" name="Subtítulo 2">
            <a:extLst>
              <a:ext uri="{FF2B5EF4-FFF2-40B4-BE49-F238E27FC236}">
                <a16:creationId xmlns:a16="http://schemas.microsoft.com/office/drawing/2014/main" id="{BA287D85-EA8F-4545-9B22-A64F0673967B}"/>
              </a:ext>
            </a:extLst>
          </p:cNvPr>
          <p:cNvSpPr>
            <a:spLocks noGrp="1"/>
          </p:cNvSpPr>
          <p:nvPr>
            <p:ph type="subTitle" idx="1"/>
          </p:nvPr>
        </p:nvSpPr>
        <p:spPr/>
        <p:txBody>
          <a:bodyPr>
            <a:normAutofit lnSpcReduction="10000"/>
          </a:bodyPr>
          <a:lstStyle/>
          <a:p>
            <a:r>
              <a:rPr lang="es-CL" dirty="0"/>
              <a:t>Dr. Carlos Valdebenito Parra </a:t>
            </a:r>
          </a:p>
          <a:p>
            <a:r>
              <a:rPr lang="es-CL" dirty="0"/>
              <a:t>Pediatra U. de Chile </a:t>
            </a:r>
          </a:p>
          <a:p>
            <a:r>
              <a:rPr lang="es-CL" dirty="0"/>
              <a:t>2020</a:t>
            </a:r>
          </a:p>
        </p:txBody>
      </p:sp>
      <p:pic>
        <p:nvPicPr>
          <p:cNvPr id="4" name="Imagen 3">
            <a:extLst>
              <a:ext uri="{FF2B5EF4-FFF2-40B4-BE49-F238E27FC236}">
                <a16:creationId xmlns:a16="http://schemas.microsoft.com/office/drawing/2014/main" id="{66219AA6-4D89-4F7D-98D5-C231405A509D}"/>
              </a:ext>
            </a:extLst>
          </p:cNvPr>
          <p:cNvPicPr>
            <a:picLocks noChangeAspect="1"/>
          </p:cNvPicPr>
          <p:nvPr/>
        </p:nvPicPr>
        <p:blipFill>
          <a:blip r:embed="rId4"/>
          <a:stretch>
            <a:fillRect/>
          </a:stretch>
        </p:blipFill>
        <p:spPr>
          <a:xfrm>
            <a:off x="825465" y="337625"/>
            <a:ext cx="1692652" cy="1613524"/>
          </a:xfrm>
          <a:prstGeom prst="rect">
            <a:avLst/>
          </a:prstGeom>
        </p:spPr>
      </p:pic>
      <p:pic>
        <p:nvPicPr>
          <p:cNvPr id="6" name="Audio 5">
            <a:hlinkClick r:id="" action="ppaction://media"/>
            <a:extLst>
              <a:ext uri="{FF2B5EF4-FFF2-40B4-BE49-F238E27FC236}">
                <a16:creationId xmlns:a16="http://schemas.microsoft.com/office/drawing/2014/main" id="{05F26E9E-6685-4AC5-8160-B53E6B9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3362557"/>
      </p:ext>
    </p:extLst>
  </p:cSld>
  <p:clrMapOvr>
    <a:masterClrMapping/>
  </p:clrMapOvr>
  <mc:AlternateContent xmlns:mc="http://schemas.openxmlformats.org/markup-compatibility/2006">
    <mc:Choice xmlns:p14="http://schemas.microsoft.com/office/powerpoint/2010/main" Requires="p14">
      <p:transition spd="slow" p14:dur="2000" advTm="12479"/>
    </mc:Choice>
    <mc:Fallback>
      <p:transition spd="slow" advTm="1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B5F00-D60F-4DC5-B39D-3DB6019C60B9}"/>
              </a:ext>
            </a:extLst>
          </p:cNvPr>
          <p:cNvSpPr>
            <a:spLocks noGrp="1"/>
          </p:cNvSpPr>
          <p:nvPr>
            <p:ph type="title"/>
          </p:nvPr>
        </p:nvSpPr>
        <p:spPr/>
        <p:txBody>
          <a:bodyPr/>
          <a:lstStyle/>
          <a:p>
            <a:r>
              <a:rPr lang="es-CL" b="1" i="1" dirty="0"/>
              <a:t>Astrovirus</a:t>
            </a:r>
            <a:br>
              <a:rPr lang="es-CL" b="1" i="1" dirty="0"/>
            </a:br>
            <a:endParaRPr lang="es-CL" dirty="0"/>
          </a:p>
        </p:txBody>
      </p:sp>
      <p:sp>
        <p:nvSpPr>
          <p:cNvPr id="3" name="Marcador de contenido 2">
            <a:extLst>
              <a:ext uri="{FF2B5EF4-FFF2-40B4-BE49-F238E27FC236}">
                <a16:creationId xmlns:a16="http://schemas.microsoft.com/office/drawing/2014/main" id="{B67E432D-2035-42C2-B773-4CD97EA48ABB}"/>
              </a:ext>
            </a:extLst>
          </p:cNvPr>
          <p:cNvSpPr>
            <a:spLocks noGrp="1"/>
          </p:cNvSpPr>
          <p:nvPr>
            <p:ph idx="1"/>
          </p:nvPr>
        </p:nvSpPr>
        <p:spPr>
          <a:xfrm>
            <a:off x="680322" y="2336873"/>
            <a:ext cx="7267924" cy="3599316"/>
          </a:xfrm>
          <a:solidFill>
            <a:schemeClr val="bg2">
              <a:lumMod val="75000"/>
            </a:schemeClr>
          </a:solidFill>
          <a:ln>
            <a:solidFill>
              <a:schemeClr val="accent1"/>
            </a:solidFill>
          </a:ln>
        </p:spPr>
        <p:txBody>
          <a:bodyPr>
            <a:normAutofit fontScale="85000" lnSpcReduction="20000"/>
          </a:bodyPr>
          <a:lstStyle/>
          <a:p>
            <a:r>
              <a:rPr lang="es-CL" dirty="0"/>
              <a:t>Descrito desde 1975. </a:t>
            </a:r>
          </a:p>
          <a:p>
            <a:r>
              <a:rPr lang="es-CL" dirty="0"/>
              <a:t>8 serotipos (1 a 8): el 1 el más frecuente (aprox. 45%)</a:t>
            </a:r>
          </a:p>
          <a:p>
            <a:pPr lvl="1"/>
            <a:r>
              <a:rPr lang="es-CL" dirty="0"/>
              <a:t>Serotipos 2 y 4 se han asociado a cuadros más prolongados y el 6 a diarrea severa.</a:t>
            </a:r>
          </a:p>
          <a:p>
            <a:r>
              <a:rPr lang="es-CL" dirty="0"/>
              <a:t>Más en época estival y afecta preferentemente a lactantes de 12 a 24 meses. </a:t>
            </a:r>
          </a:p>
          <a:p>
            <a:r>
              <a:rPr lang="es-CL" dirty="0"/>
              <a:t>Tiene un período de incubación y cuadro clínico similar a Rotavirus, pero de menor gravedad. </a:t>
            </a:r>
          </a:p>
          <a:p>
            <a:r>
              <a:rPr lang="es-CL" dirty="0"/>
              <a:t>Puede presentarse con Rotavirus y calicivirus.</a:t>
            </a:r>
          </a:p>
          <a:p>
            <a:r>
              <a:rPr lang="es-CL" dirty="0"/>
              <a:t>Asociación con  Enterocolitis Necrotizante en Unidades Neonatales. </a:t>
            </a:r>
          </a:p>
          <a:p>
            <a:r>
              <a:rPr lang="es-CL" dirty="0"/>
              <a:t>El diagnóstico puede establecerse por RT- PCR.</a:t>
            </a:r>
          </a:p>
        </p:txBody>
      </p:sp>
      <p:pic>
        <p:nvPicPr>
          <p:cNvPr id="1026" name="Picture 2" descr="Resultado de imagen para astrovirus">
            <a:extLst>
              <a:ext uri="{FF2B5EF4-FFF2-40B4-BE49-F238E27FC236}">
                <a16:creationId xmlns:a16="http://schemas.microsoft.com/office/drawing/2014/main" id="{7767D42E-7969-4B65-B53F-7E5174BC4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6528" y="2964766"/>
            <a:ext cx="3105150" cy="159483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A096DA7-3A5C-420F-AAC4-266FAABCE8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43219807"/>
      </p:ext>
    </p:extLst>
  </p:cSld>
  <p:clrMapOvr>
    <a:masterClrMapping/>
  </p:clrMapOvr>
  <mc:AlternateContent xmlns:mc="http://schemas.openxmlformats.org/markup-compatibility/2006">
    <mc:Choice xmlns:p14="http://schemas.microsoft.com/office/powerpoint/2010/main" Requires="p14">
      <p:transition spd="slow" p14:dur="2000" advTm="37483"/>
    </mc:Choice>
    <mc:Fallback>
      <p:transition spd="slow" advTm="37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C22C41-F5F5-4008-90F0-80AF173F0241}"/>
              </a:ext>
            </a:extLst>
          </p:cNvPr>
          <p:cNvSpPr>
            <a:spLocks noGrp="1"/>
          </p:cNvSpPr>
          <p:nvPr>
            <p:ph type="title"/>
          </p:nvPr>
        </p:nvSpPr>
        <p:spPr>
          <a:xfrm>
            <a:off x="539644" y="705997"/>
            <a:ext cx="9613861" cy="1080938"/>
          </a:xfrm>
        </p:spPr>
        <p:txBody>
          <a:bodyPr/>
          <a:lstStyle/>
          <a:p>
            <a:r>
              <a:rPr lang="es-CL" b="1" i="1" dirty="0"/>
              <a:t>Calicivirus</a:t>
            </a:r>
            <a:br>
              <a:rPr lang="es-CL" b="1" i="1" dirty="0"/>
            </a:br>
            <a:endParaRPr lang="es-CL" dirty="0"/>
          </a:p>
        </p:txBody>
      </p:sp>
      <p:sp>
        <p:nvSpPr>
          <p:cNvPr id="3" name="Marcador de contenido 2">
            <a:extLst>
              <a:ext uri="{FF2B5EF4-FFF2-40B4-BE49-F238E27FC236}">
                <a16:creationId xmlns:a16="http://schemas.microsoft.com/office/drawing/2014/main" id="{300AE49C-DADF-44B3-92FF-83981CAB9A00}"/>
              </a:ext>
            </a:extLst>
          </p:cNvPr>
          <p:cNvSpPr>
            <a:spLocks noGrp="1"/>
          </p:cNvSpPr>
          <p:nvPr>
            <p:ph idx="1"/>
          </p:nvPr>
        </p:nvSpPr>
        <p:spPr>
          <a:xfrm>
            <a:off x="425344" y="2424915"/>
            <a:ext cx="10007991" cy="3566184"/>
          </a:xfrm>
          <a:solidFill>
            <a:schemeClr val="bg2">
              <a:lumMod val="75000"/>
            </a:schemeClr>
          </a:solidFill>
          <a:ln>
            <a:solidFill>
              <a:schemeClr val="accent1"/>
            </a:solidFill>
          </a:ln>
        </p:spPr>
        <p:txBody>
          <a:bodyPr>
            <a:normAutofit/>
          </a:bodyPr>
          <a:lstStyle/>
          <a:p>
            <a:r>
              <a:rPr lang="es-CL" sz="2000" dirty="0"/>
              <a:t>Causa más común de brotes cerrados de diarrea de origen no bacteriano en adultos y en niños mayores en todo el mundo, especialmente asociado a aguas o alimentos contaminados.</a:t>
            </a:r>
          </a:p>
          <a:p>
            <a:r>
              <a:rPr lang="es-CL" sz="2000" dirty="0"/>
              <a:t>Se conoce poco de su frecuencia en casos de diarrea aguda en niños. </a:t>
            </a:r>
          </a:p>
          <a:p>
            <a:r>
              <a:rPr lang="es-CL" sz="2000" dirty="0"/>
              <a:t>Existen 3 </a:t>
            </a:r>
            <a:r>
              <a:rPr lang="es-CL" sz="2000" dirty="0" err="1"/>
              <a:t>genogrupos</a:t>
            </a:r>
            <a:r>
              <a:rPr lang="es-CL" sz="2000" dirty="0"/>
              <a:t>: </a:t>
            </a:r>
            <a:r>
              <a:rPr lang="es-CL" sz="2000" b="1" dirty="0" err="1"/>
              <a:t>Genogrupo</a:t>
            </a:r>
            <a:r>
              <a:rPr lang="es-CL" sz="2000" b="1" dirty="0"/>
              <a:t> 1 (Norovirus), </a:t>
            </a:r>
            <a:r>
              <a:rPr lang="es-CL" sz="2000" dirty="0" err="1"/>
              <a:t>genogrupo</a:t>
            </a:r>
            <a:r>
              <a:rPr lang="es-CL" sz="2000" dirty="0"/>
              <a:t> 2 (virus Toronto, virus </a:t>
            </a:r>
            <a:r>
              <a:rPr lang="es-CL" sz="2000" dirty="0" err="1"/>
              <a:t>Hawaii</a:t>
            </a:r>
            <a:r>
              <a:rPr lang="es-CL" sz="2000" dirty="0"/>
              <a:t> y virus </a:t>
            </a:r>
            <a:r>
              <a:rPr lang="es-CL" sz="2000" dirty="0" err="1"/>
              <a:t>SnowmMountain</a:t>
            </a:r>
            <a:r>
              <a:rPr lang="es-CL" sz="2000" dirty="0"/>
              <a:t>) y </a:t>
            </a:r>
            <a:r>
              <a:rPr lang="es-CL" sz="2000" dirty="0" err="1"/>
              <a:t>genogrupo</a:t>
            </a:r>
            <a:r>
              <a:rPr lang="es-CL" sz="2000" dirty="0"/>
              <a:t> 3 (virus Sapporo). </a:t>
            </a:r>
          </a:p>
          <a:p>
            <a:r>
              <a:rPr lang="es-CL" sz="2000" dirty="0"/>
              <a:t>Alta contagiosidad y excreción viral en deposiciones por varias semanas </a:t>
            </a:r>
          </a:p>
          <a:p>
            <a:r>
              <a:rPr lang="es-CL" sz="2000" dirty="0"/>
              <a:t>Período de incubación muy corto (18 a 48 horas) y cuadro clínico similar a Rotavirus. </a:t>
            </a:r>
          </a:p>
        </p:txBody>
      </p:sp>
      <p:sp>
        <p:nvSpPr>
          <p:cNvPr id="4" name="Rectángulo 3">
            <a:extLst>
              <a:ext uri="{FF2B5EF4-FFF2-40B4-BE49-F238E27FC236}">
                <a16:creationId xmlns:a16="http://schemas.microsoft.com/office/drawing/2014/main" id="{F7A344B4-4CC0-4C0A-9E9B-1A26C11DDCBC}"/>
              </a:ext>
            </a:extLst>
          </p:cNvPr>
          <p:cNvSpPr/>
          <p:nvPr/>
        </p:nvSpPr>
        <p:spPr>
          <a:xfrm>
            <a:off x="1668194" y="6284173"/>
            <a:ext cx="10275277" cy="369332"/>
          </a:xfrm>
          <a:prstGeom prst="rect">
            <a:avLst/>
          </a:prstGeom>
        </p:spPr>
        <p:txBody>
          <a:bodyPr wrap="square">
            <a:spAutoFit/>
          </a:bodyPr>
          <a:lstStyle/>
          <a:p>
            <a:r>
              <a:rPr lang="es-CL" dirty="0" err="1">
                <a:latin typeface="FrutigerLT-Light"/>
              </a:rPr>
              <a:t>O'Ryan</a:t>
            </a:r>
            <a:r>
              <a:rPr lang="es-CL" dirty="0">
                <a:latin typeface="FrutigerLT-Light"/>
              </a:rPr>
              <a:t> M, Riera-Montes M, </a:t>
            </a:r>
            <a:r>
              <a:rPr lang="es-CL" dirty="0" err="1">
                <a:latin typeface="FrutigerLT-Light"/>
              </a:rPr>
              <a:t>Lopman</a:t>
            </a:r>
            <a:r>
              <a:rPr lang="es-CL" dirty="0">
                <a:latin typeface="FrutigerLT-Light"/>
              </a:rPr>
              <a:t> B. Norovirus in </a:t>
            </a:r>
            <a:r>
              <a:rPr lang="es-CL" dirty="0" err="1">
                <a:latin typeface="FrutigerLT-Light"/>
              </a:rPr>
              <a:t>Latin</a:t>
            </a:r>
            <a:r>
              <a:rPr lang="es-CL" dirty="0">
                <a:latin typeface="FrutigerLT-Light"/>
              </a:rPr>
              <a:t> </a:t>
            </a:r>
            <a:r>
              <a:rPr lang="es-CL" dirty="0" err="1">
                <a:latin typeface="FrutigerLT-Light"/>
              </a:rPr>
              <a:t>America</a:t>
            </a:r>
            <a:r>
              <a:rPr lang="es-CL" dirty="0">
                <a:latin typeface="FrutigerLT-Light"/>
              </a:rPr>
              <a:t>. </a:t>
            </a:r>
            <a:r>
              <a:rPr lang="es-CL" dirty="0" err="1">
                <a:latin typeface="FrutigerLT-Light"/>
              </a:rPr>
              <a:t>Pediatr</a:t>
            </a:r>
            <a:r>
              <a:rPr lang="es-CL" dirty="0">
                <a:latin typeface="FrutigerLT-Light"/>
              </a:rPr>
              <a:t> </a:t>
            </a:r>
            <a:r>
              <a:rPr lang="es-CL" dirty="0" err="1">
                <a:latin typeface="FrutigerLT-Light"/>
              </a:rPr>
              <a:t>Infect</a:t>
            </a:r>
            <a:r>
              <a:rPr lang="es-CL" dirty="0">
                <a:latin typeface="FrutigerLT-Light"/>
              </a:rPr>
              <a:t> </a:t>
            </a:r>
            <a:r>
              <a:rPr lang="es-CL" dirty="0" err="1">
                <a:latin typeface="FrutigerLT-Light"/>
              </a:rPr>
              <a:t>dis</a:t>
            </a:r>
            <a:r>
              <a:rPr lang="es-CL" dirty="0">
                <a:latin typeface="FrutigerLT-Light"/>
              </a:rPr>
              <a:t> J. 2017;36:127-34.</a:t>
            </a:r>
            <a:endParaRPr lang="es-CL" dirty="0"/>
          </a:p>
        </p:txBody>
      </p:sp>
      <p:pic>
        <p:nvPicPr>
          <p:cNvPr id="5" name="Picture 5">
            <a:extLst>
              <a:ext uri="{FF2B5EF4-FFF2-40B4-BE49-F238E27FC236}">
                <a16:creationId xmlns:a16="http://schemas.microsoft.com/office/drawing/2014/main" id="{71E01580-92C3-4505-9025-0A0CBCECE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940" y="68017"/>
            <a:ext cx="2598518" cy="22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Audio 5">
            <a:hlinkClick r:id="" action="ppaction://media"/>
            <a:extLst>
              <a:ext uri="{FF2B5EF4-FFF2-40B4-BE49-F238E27FC236}">
                <a16:creationId xmlns:a16="http://schemas.microsoft.com/office/drawing/2014/main" id="{4007C9DD-F822-4523-9A60-82A8A5BE4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26457496"/>
      </p:ext>
    </p:extLst>
  </p:cSld>
  <p:clrMapOvr>
    <a:masterClrMapping/>
  </p:clrMapOvr>
  <mc:AlternateContent xmlns:mc="http://schemas.openxmlformats.org/markup-compatibility/2006">
    <mc:Choice xmlns:p14="http://schemas.microsoft.com/office/powerpoint/2010/main" Requires="p14">
      <p:transition spd="slow" p14:dur="2000" advTm="43534"/>
    </mc:Choice>
    <mc:Fallback>
      <p:transition spd="slow" advTm="4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5" name="Marcador de contenido 2">
            <a:extLst>
              <a:ext uri="{FF2B5EF4-FFF2-40B4-BE49-F238E27FC236}">
                <a16:creationId xmlns:a16="http://schemas.microsoft.com/office/drawing/2014/main" id="{AB6F7D57-ADA6-4A2B-A58F-25A3FF1CE17E}"/>
              </a:ext>
            </a:extLst>
          </p:cNvPr>
          <p:cNvGraphicFramePr>
            <a:graphicFrameLocks noGrp="1"/>
          </p:cNvGraphicFramePr>
          <p:nvPr>
            <p:ph idx="1"/>
            <p:extLst>
              <p:ext uri="{D42A27DB-BD31-4B8C-83A1-F6EECF244321}">
                <p14:modId xmlns:p14="http://schemas.microsoft.com/office/powerpoint/2010/main" val="507722034"/>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B64EE12D-AE72-4817-A728-2ACFBD2B749D}"/>
              </a:ext>
            </a:extLst>
          </p:cNvPr>
          <p:cNvSpPr txBox="1"/>
          <p:nvPr/>
        </p:nvSpPr>
        <p:spPr>
          <a:xfrm>
            <a:off x="787791" y="998806"/>
            <a:ext cx="4403187" cy="707886"/>
          </a:xfrm>
          <a:prstGeom prst="rect">
            <a:avLst/>
          </a:prstGeom>
          <a:noFill/>
        </p:spPr>
        <p:txBody>
          <a:bodyPr wrap="square" rtlCol="0">
            <a:spAutoFit/>
          </a:bodyPr>
          <a:lstStyle/>
          <a:p>
            <a:r>
              <a:rPr lang="es-CL" sz="4000" dirty="0"/>
              <a:t>Norovirus</a:t>
            </a:r>
          </a:p>
        </p:txBody>
      </p:sp>
      <p:pic>
        <p:nvPicPr>
          <p:cNvPr id="2" name="Audio 1">
            <a:hlinkClick r:id="" action="ppaction://media"/>
            <a:extLst>
              <a:ext uri="{FF2B5EF4-FFF2-40B4-BE49-F238E27FC236}">
                <a16:creationId xmlns:a16="http://schemas.microsoft.com/office/drawing/2014/main" id="{0ED9C8F2-5FD0-4CB7-8807-BAE00DF0C26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5854821"/>
      </p:ext>
    </p:extLst>
  </p:cSld>
  <p:clrMapOvr>
    <a:masterClrMapping/>
  </p:clrMapOvr>
  <mc:AlternateContent xmlns:mc="http://schemas.openxmlformats.org/markup-compatibility/2006">
    <mc:Choice xmlns:p14="http://schemas.microsoft.com/office/powerpoint/2010/main" Requires="p14">
      <p:transition spd="slow" p14:dur="2000" advTm="29345"/>
    </mc:Choice>
    <mc:Fallback>
      <p:transition spd="slow" advTm="29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4">
            <a:extLst>
              <a:ext uri="{FF2B5EF4-FFF2-40B4-BE49-F238E27FC236}">
                <a16:creationId xmlns:a16="http://schemas.microsoft.com/office/drawing/2014/main" id="{CE123516-7C4C-4861-BE08-236DFBC13B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79" r="14318" b="1"/>
          <a:stretch/>
        </p:blipFill>
        <p:spPr bwMode="auto">
          <a:xfrm>
            <a:off x="8647371" y="709423"/>
            <a:ext cx="3143297" cy="4099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Rectangle 12">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Marcador de contenido 2">
            <a:extLst>
              <a:ext uri="{FF2B5EF4-FFF2-40B4-BE49-F238E27FC236}">
                <a16:creationId xmlns:a16="http://schemas.microsoft.com/office/drawing/2014/main" id="{FD08E195-CA2E-4748-8ACA-318D178B0148}"/>
              </a:ext>
            </a:extLst>
          </p:cNvPr>
          <p:cNvSpPr>
            <a:spLocks noGrp="1"/>
          </p:cNvSpPr>
          <p:nvPr>
            <p:ph idx="1"/>
          </p:nvPr>
        </p:nvSpPr>
        <p:spPr>
          <a:xfrm>
            <a:off x="401332" y="2087925"/>
            <a:ext cx="6423211" cy="2924444"/>
          </a:xfrm>
          <a:solidFill>
            <a:schemeClr val="bg2">
              <a:lumMod val="75000"/>
            </a:schemeClr>
          </a:solidFill>
          <a:ln>
            <a:solidFill>
              <a:schemeClr val="accent1"/>
            </a:solidFill>
          </a:ln>
        </p:spPr>
        <p:txBody>
          <a:bodyPr>
            <a:normAutofit/>
          </a:bodyPr>
          <a:lstStyle/>
          <a:p>
            <a:r>
              <a:rPr lang="es-CL" sz="1300" dirty="0"/>
              <a:t>Siete géneros (A-G) y 70 serotipos, siendo los serotipos 40 y 41 (grupo F) los responsables del 65% de los casos de infección enteral por este agente (otros serotipos que provocan infecciones sistémicas también se han asociado a diarrea).</a:t>
            </a:r>
          </a:p>
          <a:p>
            <a:r>
              <a:rPr lang="es-CL" sz="1300" dirty="0"/>
              <a:t>Es propia de los meses estivales y afecta a menores de 5 años. </a:t>
            </a:r>
          </a:p>
          <a:p>
            <a:r>
              <a:rPr lang="es-CL" sz="1300" dirty="0"/>
              <a:t>2-20% de diarreas </a:t>
            </a:r>
          </a:p>
          <a:p>
            <a:r>
              <a:rPr lang="es-CL" sz="1300" dirty="0"/>
              <a:t>Incubación de 3 a 10 días</a:t>
            </a:r>
          </a:p>
          <a:p>
            <a:r>
              <a:rPr lang="es-CL" sz="1300" dirty="0"/>
              <a:t>Cuadro clínico no tan intenso como el Rotavirus, pero de mayor duración, asociándose, incluso como agente etiológico de diarrea prolongada.</a:t>
            </a:r>
          </a:p>
          <a:p>
            <a:r>
              <a:rPr lang="es-CL" sz="1300" dirty="0"/>
              <a:t>Actualmente, se dispone de técnica de ELISA y biología molecular para diagnóstico.</a:t>
            </a:r>
          </a:p>
        </p:txBody>
      </p:sp>
      <p:sp>
        <p:nvSpPr>
          <p:cNvPr id="5" name="Rectángulo 4">
            <a:extLst>
              <a:ext uri="{FF2B5EF4-FFF2-40B4-BE49-F238E27FC236}">
                <a16:creationId xmlns:a16="http://schemas.microsoft.com/office/drawing/2014/main" id="{BF168062-3A56-4107-9789-A05AC8C14DAC}"/>
              </a:ext>
            </a:extLst>
          </p:cNvPr>
          <p:cNvSpPr/>
          <p:nvPr/>
        </p:nvSpPr>
        <p:spPr>
          <a:xfrm>
            <a:off x="919747" y="1048429"/>
            <a:ext cx="5173077" cy="523220"/>
          </a:xfrm>
          <a:prstGeom prst="rect">
            <a:avLst/>
          </a:prstGeom>
        </p:spPr>
        <p:txBody>
          <a:bodyPr wrap="square">
            <a:spAutoFit/>
          </a:bodyPr>
          <a:lstStyle/>
          <a:p>
            <a:r>
              <a:rPr lang="es-CL" sz="2800" b="1" i="1" dirty="0"/>
              <a:t>Adenovirus entéricos</a:t>
            </a:r>
          </a:p>
        </p:txBody>
      </p:sp>
      <p:pic>
        <p:nvPicPr>
          <p:cNvPr id="6" name="Imagen 5">
            <a:extLst>
              <a:ext uri="{FF2B5EF4-FFF2-40B4-BE49-F238E27FC236}">
                <a16:creationId xmlns:a16="http://schemas.microsoft.com/office/drawing/2014/main" id="{E5D7A95E-96B1-4FBD-9AEA-D12E9756A2DF}"/>
              </a:ext>
            </a:extLst>
          </p:cNvPr>
          <p:cNvPicPr>
            <a:picLocks noChangeAspect="1"/>
          </p:cNvPicPr>
          <p:nvPr/>
        </p:nvPicPr>
        <p:blipFill>
          <a:blip r:embed="rId7"/>
          <a:stretch>
            <a:fillRect/>
          </a:stretch>
        </p:blipFill>
        <p:spPr>
          <a:xfrm>
            <a:off x="6508946" y="5228250"/>
            <a:ext cx="5281722" cy="1629750"/>
          </a:xfrm>
          <a:prstGeom prst="rect">
            <a:avLst/>
          </a:prstGeom>
        </p:spPr>
      </p:pic>
      <p:pic>
        <p:nvPicPr>
          <p:cNvPr id="7" name="Imagen 6">
            <a:extLst>
              <a:ext uri="{FF2B5EF4-FFF2-40B4-BE49-F238E27FC236}">
                <a16:creationId xmlns:a16="http://schemas.microsoft.com/office/drawing/2014/main" id="{70D1CD77-6979-4A81-83C1-0E9C9FD0D147}"/>
              </a:ext>
            </a:extLst>
          </p:cNvPr>
          <p:cNvPicPr>
            <a:picLocks noChangeAspect="1"/>
          </p:cNvPicPr>
          <p:nvPr/>
        </p:nvPicPr>
        <p:blipFill>
          <a:blip r:embed="rId8"/>
          <a:stretch>
            <a:fillRect/>
          </a:stretch>
        </p:blipFill>
        <p:spPr>
          <a:xfrm>
            <a:off x="253219" y="6248400"/>
            <a:ext cx="4067026" cy="514697"/>
          </a:xfrm>
          <a:prstGeom prst="rect">
            <a:avLst/>
          </a:prstGeom>
        </p:spPr>
      </p:pic>
      <p:pic>
        <p:nvPicPr>
          <p:cNvPr id="2" name="Audio 1">
            <a:hlinkClick r:id="" action="ppaction://media"/>
            <a:extLst>
              <a:ext uri="{FF2B5EF4-FFF2-40B4-BE49-F238E27FC236}">
                <a16:creationId xmlns:a16="http://schemas.microsoft.com/office/drawing/2014/main" id="{3EF67431-BC54-487A-A2F2-8A8C38640E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0724016"/>
      </p:ext>
    </p:extLst>
  </p:cSld>
  <p:clrMapOvr>
    <a:masterClrMapping/>
  </p:clrMapOvr>
  <mc:AlternateContent xmlns:mc="http://schemas.openxmlformats.org/markup-compatibility/2006">
    <mc:Choice xmlns:p14="http://schemas.microsoft.com/office/powerpoint/2010/main" Requires="p14">
      <p:transition spd="slow" p14:dur="2000" advTm="57019"/>
    </mc:Choice>
    <mc:Fallback>
      <p:transition spd="slow" advTm="5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6BF66F84-488A-4844-9842-54A44AA1B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1">
            <a:extLst>
              <a:ext uri="{FF2B5EF4-FFF2-40B4-BE49-F238E27FC236}">
                <a16:creationId xmlns:a16="http://schemas.microsoft.com/office/drawing/2014/main" id="{7AA5319C-B33F-4EEA-8216-44D49DADED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13">
            <a:extLst>
              <a:ext uri="{FF2B5EF4-FFF2-40B4-BE49-F238E27FC236}">
                <a16:creationId xmlns:a16="http://schemas.microsoft.com/office/drawing/2014/main" id="{8A223C6B-9B09-429F-8EC7-2247F6F85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AB23532-292D-46DF-8C95-EEF509A3B20E}"/>
              </a:ext>
            </a:extLst>
          </p:cNvPr>
          <p:cNvSpPr>
            <a:spLocks noGrp="1"/>
          </p:cNvSpPr>
          <p:nvPr>
            <p:ph type="title"/>
          </p:nvPr>
        </p:nvSpPr>
        <p:spPr>
          <a:xfrm>
            <a:off x="680321" y="753228"/>
            <a:ext cx="9613861" cy="1080938"/>
          </a:xfrm>
        </p:spPr>
        <p:txBody>
          <a:bodyPr>
            <a:normAutofit/>
          </a:bodyPr>
          <a:lstStyle/>
          <a:p>
            <a:r>
              <a:rPr lang="es-CL" b="1" i="1" dirty="0"/>
              <a:t>Otros agentes virales</a:t>
            </a:r>
            <a:br>
              <a:rPr lang="es-CL" b="1" i="1" dirty="0"/>
            </a:br>
            <a:endParaRPr lang="es-CL" dirty="0"/>
          </a:p>
        </p:txBody>
      </p:sp>
      <p:sp>
        <p:nvSpPr>
          <p:cNvPr id="27" name="Rectangle 15">
            <a:extLst>
              <a:ext uri="{FF2B5EF4-FFF2-40B4-BE49-F238E27FC236}">
                <a16:creationId xmlns:a16="http://schemas.microsoft.com/office/drawing/2014/main" id="{2545D866-050C-4D40-A605-67E60B854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7">
            <a:extLst>
              <a:ext uri="{FF2B5EF4-FFF2-40B4-BE49-F238E27FC236}">
                <a16:creationId xmlns:a16="http://schemas.microsoft.com/office/drawing/2014/main" id="{27720AC9-C70E-49B0-A839-1AF327EB7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9" name="Picture 19">
            <a:extLst>
              <a:ext uri="{FF2B5EF4-FFF2-40B4-BE49-F238E27FC236}">
                <a16:creationId xmlns:a16="http://schemas.microsoft.com/office/drawing/2014/main" id="{CC9BA3C9-28E4-43BD-870F-673E1775A2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0" name="Picture 21">
            <a:extLst>
              <a:ext uri="{FF2B5EF4-FFF2-40B4-BE49-F238E27FC236}">
                <a16:creationId xmlns:a16="http://schemas.microsoft.com/office/drawing/2014/main" id="{8FD19149-7681-43E0-8504-1992ADCF4C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31" name="Marcador de contenido 2">
            <a:extLst>
              <a:ext uri="{FF2B5EF4-FFF2-40B4-BE49-F238E27FC236}">
                <a16:creationId xmlns:a16="http://schemas.microsoft.com/office/drawing/2014/main" id="{D762E884-BB8F-41BD-BA7A-9E71CDC4663D}"/>
              </a:ext>
            </a:extLst>
          </p:cNvPr>
          <p:cNvGraphicFramePr>
            <a:graphicFrameLocks noGrp="1"/>
          </p:cNvGraphicFramePr>
          <p:nvPr>
            <p:ph idx="1"/>
            <p:extLst>
              <p:ext uri="{D42A27DB-BD31-4B8C-83A1-F6EECF244321}">
                <p14:modId xmlns:p14="http://schemas.microsoft.com/office/powerpoint/2010/main" val="2952703840"/>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2">
            <a:hlinkClick r:id="" action="ppaction://media"/>
            <a:extLst>
              <a:ext uri="{FF2B5EF4-FFF2-40B4-BE49-F238E27FC236}">
                <a16:creationId xmlns:a16="http://schemas.microsoft.com/office/drawing/2014/main" id="{54FB9837-B4D4-4AB1-A3E9-D700E9B6D39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12039324"/>
      </p:ext>
    </p:extLst>
  </p:cSld>
  <p:clrMapOvr>
    <a:masterClrMapping/>
  </p:clrMapOvr>
  <mc:AlternateContent xmlns:mc="http://schemas.openxmlformats.org/markup-compatibility/2006">
    <mc:Choice xmlns:p14="http://schemas.microsoft.com/office/powerpoint/2010/main" Requires="p14">
      <p:transition spd="slow" p14:dur="2000" advTm="37691"/>
    </mc:Choice>
    <mc:Fallback>
      <p:transition spd="slow" advTm="3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6764E3F6-59F1-44FF-9EF2-8EF0BCA3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DF1CE84-BC06-4E42-A5D4-7B92E327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9" name="Rectangle 12">
            <a:extLst>
              <a:ext uri="{FF2B5EF4-FFF2-40B4-BE49-F238E27FC236}">
                <a16:creationId xmlns:a16="http://schemas.microsoft.com/office/drawing/2014/main" id="{0743C7B8-BD05-4C16-9FC9-6B5C5BA3A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E6B9B529-EAD6-442A-92A1-6A496B932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2F889195-5B43-4FB9-86C8-2C86F3AF2F93}"/>
              </a:ext>
            </a:extLst>
          </p:cNvPr>
          <p:cNvSpPr>
            <a:spLocks noGrp="1"/>
          </p:cNvSpPr>
          <p:nvPr>
            <p:ph type="title"/>
          </p:nvPr>
        </p:nvSpPr>
        <p:spPr>
          <a:xfrm>
            <a:off x="680321" y="753228"/>
            <a:ext cx="7087552" cy="1080938"/>
          </a:xfrm>
        </p:spPr>
        <p:txBody>
          <a:bodyPr>
            <a:normAutofit/>
          </a:bodyPr>
          <a:lstStyle/>
          <a:p>
            <a:r>
              <a:rPr lang="es-CL" b="1" i="1" dirty="0"/>
              <a:t>Bacterianos : E. coli</a:t>
            </a:r>
            <a:br>
              <a:rPr lang="es-CL" b="1" i="1" dirty="0"/>
            </a:br>
            <a:endParaRPr lang="es-CL" dirty="0"/>
          </a:p>
        </p:txBody>
      </p:sp>
      <p:pic>
        <p:nvPicPr>
          <p:cNvPr id="17" name="Picture 16">
            <a:extLst>
              <a:ext uri="{FF2B5EF4-FFF2-40B4-BE49-F238E27FC236}">
                <a16:creationId xmlns:a16="http://schemas.microsoft.com/office/drawing/2014/main" id="{C0419FA5-A1B5-487F-92D4-03983819F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Marcador de contenido 2">
            <a:extLst>
              <a:ext uri="{FF2B5EF4-FFF2-40B4-BE49-F238E27FC236}">
                <a16:creationId xmlns:a16="http://schemas.microsoft.com/office/drawing/2014/main" id="{96DDF9C9-3B97-4B81-9805-000211A62F4F}"/>
              </a:ext>
            </a:extLst>
          </p:cNvPr>
          <p:cNvSpPr>
            <a:spLocks noGrp="1"/>
          </p:cNvSpPr>
          <p:nvPr>
            <p:ph idx="1"/>
          </p:nvPr>
        </p:nvSpPr>
        <p:spPr>
          <a:xfrm>
            <a:off x="680321" y="2336873"/>
            <a:ext cx="6423211" cy="4168702"/>
          </a:xfrm>
          <a:solidFill>
            <a:schemeClr val="bg2">
              <a:lumMod val="75000"/>
            </a:schemeClr>
          </a:solidFill>
          <a:ln>
            <a:solidFill>
              <a:schemeClr val="accent1"/>
            </a:solidFill>
          </a:ln>
        </p:spPr>
        <p:txBody>
          <a:bodyPr>
            <a:normAutofit/>
          </a:bodyPr>
          <a:lstStyle/>
          <a:p>
            <a:r>
              <a:rPr lang="es-CL" sz="2000" dirty="0"/>
              <a:t>Tipos: </a:t>
            </a:r>
            <a:r>
              <a:rPr lang="es-CL" sz="2000" i="1" dirty="0" err="1"/>
              <a:t>Enteropatógena</a:t>
            </a:r>
            <a:r>
              <a:rPr lang="es-CL" sz="2000" i="1" dirty="0"/>
              <a:t> </a:t>
            </a:r>
            <a:r>
              <a:rPr lang="es-CL" sz="2000" dirty="0"/>
              <a:t>(ECEP), </a:t>
            </a:r>
            <a:r>
              <a:rPr lang="es-CL" sz="2000" i="1" dirty="0"/>
              <a:t>Enterotoxigénica </a:t>
            </a:r>
            <a:r>
              <a:rPr lang="es-CL" sz="2000" dirty="0"/>
              <a:t>(ECET), </a:t>
            </a:r>
            <a:r>
              <a:rPr lang="es-CL" sz="2000" i="1" dirty="0" err="1"/>
              <a:t>Enteroinvasiva</a:t>
            </a:r>
            <a:r>
              <a:rPr lang="es-CL" sz="2000" i="1" dirty="0"/>
              <a:t> </a:t>
            </a:r>
            <a:r>
              <a:rPr lang="es-CL" sz="2000" dirty="0"/>
              <a:t>(ECEI), </a:t>
            </a:r>
            <a:r>
              <a:rPr lang="es-CL" sz="2000" i="1" dirty="0" err="1"/>
              <a:t>Enteroagregativa</a:t>
            </a:r>
            <a:r>
              <a:rPr lang="es-CL" sz="2000" i="1" dirty="0"/>
              <a:t> </a:t>
            </a:r>
            <a:r>
              <a:rPr lang="es-CL" sz="2000" dirty="0"/>
              <a:t>(ECEA) y </a:t>
            </a:r>
            <a:r>
              <a:rPr lang="es-CL" sz="2000" i="1" dirty="0"/>
              <a:t>E. coli </a:t>
            </a:r>
            <a:r>
              <a:rPr lang="es-CL" sz="2000" dirty="0"/>
              <a:t>productora de toxina </a:t>
            </a:r>
            <a:r>
              <a:rPr lang="es-CL" sz="2000" dirty="0" err="1"/>
              <a:t>shiga</a:t>
            </a:r>
            <a:r>
              <a:rPr lang="es-CL" sz="2000" dirty="0"/>
              <a:t>. (STEC) </a:t>
            </a:r>
          </a:p>
          <a:p>
            <a:pPr lvl="1"/>
            <a:r>
              <a:rPr lang="es-CL" sz="1600" dirty="0"/>
              <a:t>1% de las diarreas acuosas y 30% de las diarreas disentéricas en niños</a:t>
            </a:r>
          </a:p>
          <a:p>
            <a:r>
              <a:rPr lang="es-CL" sz="2000" dirty="0"/>
              <a:t>ECEP</a:t>
            </a:r>
          </a:p>
          <a:p>
            <a:pPr lvl="1"/>
            <a:r>
              <a:rPr lang="es-CL" sz="1200" dirty="0"/>
              <a:t>Diarrea acuosa severa con deshidratación, se observa con mayor frecuencia bajo 1 año de edad.</a:t>
            </a:r>
          </a:p>
          <a:p>
            <a:r>
              <a:rPr lang="es-CL" sz="2000" dirty="0"/>
              <a:t>ECEI </a:t>
            </a:r>
          </a:p>
          <a:p>
            <a:pPr lvl="1"/>
            <a:r>
              <a:rPr lang="es-CL" sz="1200" dirty="0"/>
              <a:t>Causa del 2 a 3% de las diarreas agudas en niños de bajo nivel socioeconómico en Chile, la diarrea puede ser secretora o disentérica, similar a la ocasionada por </a:t>
            </a:r>
            <a:r>
              <a:rPr lang="es-CL" sz="1200" i="1" dirty="0"/>
              <a:t>Shigella</a:t>
            </a:r>
            <a:r>
              <a:rPr lang="es-CL" sz="1200" dirty="0"/>
              <a:t>. </a:t>
            </a:r>
          </a:p>
          <a:p>
            <a:r>
              <a:rPr lang="es-CL" sz="2000" dirty="0"/>
              <a:t>La ECET </a:t>
            </a:r>
          </a:p>
          <a:p>
            <a:pPr lvl="1"/>
            <a:r>
              <a:rPr lang="es-CL" sz="1200" dirty="0"/>
              <a:t>Diarreas en medios de escasos recursos y de “diarrea del viajero”.</a:t>
            </a:r>
          </a:p>
        </p:txBody>
      </p:sp>
      <p:pic>
        <p:nvPicPr>
          <p:cNvPr id="4" name="Imagen 3">
            <a:extLst>
              <a:ext uri="{FF2B5EF4-FFF2-40B4-BE49-F238E27FC236}">
                <a16:creationId xmlns:a16="http://schemas.microsoft.com/office/drawing/2014/main" id="{8A62E133-76DF-475F-92A7-A3BE298807F3}"/>
              </a:ext>
            </a:extLst>
          </p:cNvPr>
          <p:cNvPicPr>
            <a:picLocks noChangeAspect="1"/>
          </p:cNvPicPr>
          <p:nvPr/>
        </p:nvPicPr>
        <p:blipFill>
          <a:blip r:embed="rId6"/>
          <a:stretch>
            <a:fillRect/>
          </a:stretch>
        </p:blipFill>
        <p:spPr>
          <a:xfrm>
            <a:off x="8307680" y="1447497"/>
            <a:ext cx="3358478" cy="1981502"/>
          </a:xfrm>
          <a:prstGeom prst="rect">
            <a:avLst/>
          </a:prstGeom>
          <a:ln>
            <a:noFill/>
          </a:ln>
          <a:effectLst>
            <a:outerShdw blurRad="76200" dist="63500" dir="5040000" algn="tl" rotWithShape="0">
              <a:srgbClr val="000000">
                <a:alpha val="41000"/>
              </a:srgbClr>
            </a:outerShdw>
          </a:effectLst>
        </p:spPr>
      </p:pic>
      <p:sp>
        <p:nvSpPr>
          <p:cNvPr id="5" name="Rectángulo 4">
            <a:extLst>
              <a:ext uri="{FF2B5EF4-FFF2-40B4-BE49-F238E27FC236}">
                <a16:creationId xmlns:a16="http://schemas.microsoft.com/office/drawing/2014/main" id="{1CAFD498-9FFF-4BFC-AC84-EEE454D41B05}"/>
              </a:ext>
            </a:extLst>
          </p:cNvPr>
          <p:cNvSpPr/>
          <p:nvPr/>
        </p:nvSpPr>
        <p:spPr>
          <a:xfrm>
            <a:off x="8194757" y="3989337"/>
            <a:ext cx="3358478" cy="2308324"/>
          </a:xfrm>
          <a:prstGeom prst="rect">
            <a:avLst/>
          </a:prstGeom>
          <a:solidFill>
            <a:schemeClr val="accent2"/>
          </a:solidFill>
          <a:ln>
            <a:solidFill>
              <a:schemeClr val="accent1"/>
            </a:solidFill>
          </a:ln>
        </p:spPr>
        <p:txBody>
          <a:bodyPr wrap="square">
            <a:spAutoFit/>
          </a:bodyPr>
          <a:lstStyle/>
          <a:p>
            <a:r>
              <a:rPr lang="es-CL" dirty="0"/>
              <a:t>Aproximadamente 5-10% de los niños infectados por esta bacteria desarrollan síndrome hemolítico urémico (SHU), especialmente cuando se asocia a serotipo 0157: H7, el agente más agresivo de este grupo.</a:t>
            </a:r>
          </a:p>
        </p:txBody>
      </p:sp>
      <p:pic>
        <p:nvPicPr>
          <p:cNvPr id="6" name="Audio 5">
            <a:hlinkClick r:id="" action="ppaction://media"/>
            <a:extLst>
              <a:ext uri="{FF2B5EF4-FFF2-40B4-BE49-F238E27FC236}">
                <a16:creationId xmlns:a16="http://schemas.microsoft.com/office/drawing/2014/main" id="{6104AF79-A52E-4535-9457-09D491917C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16059358"/>
      </p:ext>
    </p:extLst>
  </p:cSld>
  <p:clrMapOvr>
    <a:masterClrMapping/>
  </p:clrMapOvr>
  <mc:AlternateContent xmlns:mc="http://schemas.openxmlformats.org/markup-compatibility/2006">
    <mc:Choice xmlns:p14="http://schemas.microsoft.com/office/powerpoint/2010/main" Requires="p14">
      <p:transition spd="slow" p14:dur="2000" advTm="80833"/>
    </mc:Choice>
    <mc:Fallback>
      <p:transition spd="slow" advTm="8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85FFDC-0CAD-450C-A1F1-75E392CC8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9672BDB-4ABD-40E5-A8B8-F7340E3BD8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B1FA2BC7-3F19-4E1C-B3D1-19995D9F6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2FF40B5-1E36-4442-8D28-D1AA571AD2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id="{73C09592-2DB2-47C0-A5CB-BD39288D1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88FE1422-D079-40AA-8126-AA136D4A3CF1}"/>
              </a:ext>
            </a:extLst>
          </p:cNvPr>
          <p:cNvSpPr>
            <a:spLocks noGrp="1"/>
          </p:cNvSpPr>
          <p:nvPr>
            <p:ph type="title"/>
          </p:nvPr>
        </p:nvSpPr>
        <p:spPr>
          <a:xfrm>
            <a:off x="680321" y="2063262"/>
            <a:ext cx="3739279" cy="2661052"/>
          </a:xfrm>
        </p:spPr>
        <p:txBody>
          <a:bodyPr>
            <a:normAutofit/>
          </a:bodyPr>
          <a:lstStyle/>
          <a:p>
            <a:pPr algn="r"/>
            <a:r>
              <a:rPr lang="es-CL" sz="4400"/>
              <a:t>Shigella </a:t>
            </a:r>
          </a:p>
        </p:txBody>
      </p:sp>
      <p:graphicFrame>
        <p:nvGraphicFramePr>
          <p:cNvPr id="5" name="Marcador de contenido 2">
            <a:extLst>
              <a:ext uri="{FF2B5EF4-FFF2-40B4-BE49-F238E27FC236}">
                <a16:creationId xmlns:a16="http://schemas.microsoft.com/office/drawing/2014/main" id="{E5C388FD-D499-48FB-986A-CCA0A561FC4C}"/>
              </a:ext>
            </a:extLst>
          </p:cNvPr>
          <p:cNvGraphicFramePr>
            <a:graphicFrameLocks noGrp="1"/>
          </p:cNvGraphicFramePr>
          <p:nvPr>
            <p:ph idx="1"/>
            <p:extLst>
              <p:ext uri="{D42A27DB-BD31-4B8C-83A1-F6EECF244321}">
                <p14:modId xmlns:p14="http://schemas.microsoft.com/office/powerpoint/2010/main" val="2187085141"/>
              </p:ext>
            </p:extLst>
          </p:nvPr>
        </p:nvGraphicFramePr>
        <p:xfrm>
          <a:off x="4754880" y="590843"/>
          <a:ext cx="6791008" cy="56273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32013192-411C-4526-828E-C1E5789FBFF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92341903"/>
      </p:ext>
    </p:extLst>
  </p:cSld>
  <p:clrMapOvr>
    <a:masterClrMapping/>
  </p:clrMapOvr>
  <mc:AlternateContent xmlns:mc="http://schemas.openxmlformats.org/markup-compatibility/2006">
    <mc:Choice xmlns:p14="http://schemas.microsoft.com/office/powerpoint/2010/main" Requires="p14">
      <p:transition spd="slow" p14:dur="2000" advTm="50674"/>
    </mc:Choice>
    <mc:Fallback>
      <p:transition spd="slow" advTm="50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0243" name="Text Box 2">
            <a:extLst>
              <a:ext uri="{FF2B5EF4-FFF2-40B4-BE49-F238E27FC236}">
                <a16:creationId xmlns:a16="http://schemas.microsoft.com/office/drawing/2014/main" id="{899D20F9-6105-4C32-A639-8D4A2697210D}"/>
              </a:ext>
            </a:extLst>
          </p:cNvPr>
          <p:cNvSpPr txBox="1">
            <a:spLocks noChangeArrowheads="1"/>
          </p:cNvSpPr>
          <p:nvPr/>
        </p:nvSpPr>
        <p:spPr bwMode="auto">
          <a:xfrm>
            <a:off x="852657" y="427734"/>
            <a:ext cx="5264881" cy="7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sz="4400" dirty="0" err="1">
                <a:solidFill>
                  <a:srgbClr val="FFFFFF"/>
                </a:solidFill>
                <a:latin typeface="+mj-lt"/>
              </a:rPr>
              <a:t>Etiología</a:t>
            </a:r>
            <a:r>
              <a:rPr lang="en-GB" altLang="es-CL" sz="4400" dirty="0">
                <a:solidFill>
                  <a:srgbClr val="FFFFFF"/>
                </a:solidFill>
                <a:latin typeface="+mj-lt"/>
              </a:rPr>
              <a:t> </a:t>
            </a:r>
            <a:r>
              <a:rPr lang="en-GB" altLang="es-CL" sz="4400" dirty="0" err="1">
                <a:solidFill>
                  <a:srgbClr val="FFFFFF"/>
                </a:solidFill>
                <a:latin typeface="+mj-lt"/>
              </a:rPr>
              <a:t>parasitaria</a:t>
            </a:r>
            <a:endParaRPr lang="en-GB" altLang="es-CL" sz="4400" dirty="0">
              <a:solidFill>
                <a:srgbClr val="FFFFFF"/>
              </a:solidFill>
              <a:latin typeface="+mj-lt"/>
            </a:endParaRPr>
          </a:p>
        </p:txBody>
      </p:sp>
      <p:pic>
        <p:nvPicPr>
          <p:cNvPr id="10245" name="Picture 4">
            <a:hlinkClick r:id="rId5"/>
            <a:extLst>
              <a:ext uri="{FF2B5EF4-FFF2-40B4-BE49-F238E27FC236}">
                <a16:creationId xmlns:a16="http://schemas.microsoft.com/office/drawing/2014/main" id="{F9EBAB6A-8E18-4B47-BE68-C83B5E7A93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452" y="1310384"/>
            <a:ext cx="18716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6" name="Picture 5">
            <a:extLst>
              <a:ext uri="{FF2B5EF4-FFF2-40B4-BE49-F238E27FC236}">
                <a16:creationId xmlns:a16="http://schemas.microsoft.com/office/drawing/2014/main" id="{1AEB6C62-CC84-4499-B3E8-D979FF6AF8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2592" y="427734"/>
            <a:ext cx="177641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9" name="Text Box 8">
            <a:extLst>
              <a:ext uri="{FF2B5EF4-FFF2-40B4-BE49-F238E27FC236}">
                <a16:creationId xmlns:a16="http://schemas.microsoft.com/office/drawing/2014/main" id="{74B56EB0-F4B7-4A3B-B798-4623A94BD8C9}"/>
              </a:ext>
            </a:extLst>
          </p:cNvPr>
          <p:cNvSpPr txBox="1">
            <a:spLocks noChangeArrowheads="1"/>
          </p:cNvSpPr>
          <p:nvPr/>
        </p:nvSpPr>
        <p:spPr bwMode="auto">
          <a:xfrm>
            <a:off x="754490" y="3221636"/>
            <a:ext cx="179758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dirty="0">
                <a:solidFill>
                  <a:srgbClr val="FFFFFF"/>
                </a:solidFill>
              </a:rPr>
              <a:t>Giardia Lamblia</a:t>
            </a:r>
          </a:p>
        </p:txBody>
      </p:sp>
      <p:sp>
        <p:nvSpPr>
          <p:cNvPr id="10250" name="Text Box 9">
            <a:extLst>
              <a:ext uri="{FF2B5EF4-FFF2-40B4-BE49-F238E27FC236}">
                <a16:creationId xmlns:a16="http://schemas.microsoft.com/office/drawing/2014/main" id="{BDFBEF70-8665-4641-A880-F282C360B192}"/>
              </a:ext>
            </a:extLst>
          </p:cNvPr>
          <p:cNvSpPr txBox="1">
            <a:spLocks noChangeArrowheads="1"/>
          </p:cNvSpPr>
          <p:nvPr/>
        </p:nvSpPr>
        <p:spPr bwMode="auto">
          <a:xfrm>
            <a:off x="7541835" y="2344737"/>
            <a:ext cx="185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dirty="0">
                <a:solidFill>
                  <a:srgbClr val="FFFFFF"/>
                </a:solidFill>
              </a:rPr>
              <a:t>Cryptosporidium</a:t>
            </a:r>
          </a:p>
        </p:txBody>
      </p:sp>
      <p:sp>
        <p:nvSpPr>
          <p:cNvPr id="2" name="CuadroTexto 1">
            <a:extLst>
              <a:ext uri="{FF2B5EF4-FFF2-40B4-BE49-F238E27FC236}">
                <a16:creationId xmlns:a16="http://schemas.microsoft.com/office/drawing/2014/main" id="{3F1C70E7-6585-47EC-8895-F62FFC1A1909}"/>
              </a:ext>
            </a:extLst>
          </p:cNvPr>
          <p:cNvSpPr txBox="1"/>
          <p:nvPr/>
        </p:nvSpPr>
        <p:spPr>
          <a:xfrm>
            <a:off x="481504" y="3704176"/>
            <a:ext cx="4797083" cy="2031325"/>
          </a:xfrm>
          <a:prstGeom prst="rect">
            <a:avLst/>
          </a:prstGeom>
          <a:noFill/>
          <a:ln>
            <a:solidFill>
              <a:schemeClr val="accent1"/>
            </a:solidFill>
          </a:ln>
        </p:spPr>
        <p:txBody>
          <a:bodyPr wrap="square" rtlCol="0">
            <a:spAutoFit/>
          </a:bodyPr>
          <a:lstStyle/>
          <a:p>
            <a:r>
              <a:rPr lang="es-CL" dirty="0"/>
              <a:t>Parásito en dos formas : trofozoíto en intestino + quistes forma infectiva </a:t>
            </a:r>
          </a:p>
          <a:p>
            <a:r>
              <a:rPr lang="es-CL" dirty="0"/>
              <a:t>Transmisión fecal- oral persona a persona/ agua o comida contaminada </a:t>
            </a:r>
          </a:p>
          <a:p>
            <a:r>
              <a:rPr lang="es-CL" dirty="0"/>
              <a:t>Controversial como causa de diarrea </a:t>
            </a:r>
          </a:p>
          <a:p>
            <a:r>
              <a:rPr lang="es-CL" dirty="0"/>
              <a:t>Metronidazol </a:t>
            </a:r>
          </a:p>
          <a:p>
            <a:endParaRPr lang="es-CL" dirty="0"/>
          </a:p>
        </p:txBody>
      </p:sp>
      <p:sp>
        <p:nvSpPr>
          <p:cNvPr id="3" name="CuadroTexto 2">
            <a:extLst>
              <a:ext uri="{FF2B5EF4-FFF2-40B4-BE49-F238E27FC236}">
                <a16:creationId xmlns:a16="http://schemas.microsoft.com/office/drawing/2014/main" id="{15AED82D-7DC8-49DB-BF3E-447B20FD780C}"/>
              </a:ext>
            </a:extLst>
          </p:cNvPr>
          <p:cNvSpPr txBox="1"/>
          <p:nvPr/>
        </p:nvSpPr>
        <p:spPr>
          <a:xfrm>
            <a:off x="6913414" y="2836604"/>
            <a:ext cx="4342228" cy="2031325"/>
          </a:xfrm>
          <a:prstGeom prst="rect">
            <a:avLst/>
          </a:prstGeom>
          <a:noFill/>
          <a:ln>
            <a:solidFill>
              <a:schemeClr val="accent1"/>
            </a:solidFill>
          </a:ln>
        </p:spPr>
        <p:txBody>
          <a:bodyPr wrap="square" rtlCol="0">
            <a:spAutoFit/>
          </a:bodyPr>
          <a:lstStyle/>
          <a:p>
            <a:r>
              <a:rPr lang="es-CL" dirty="0"/>
              <a:t>Transmisión fecal oral , parásito intracelular (ooquiste forma infectante)</a:t>
            </a:r>
          </a:p>
          <a:p>
            <a:r>
              <a:rPr lang="es-CL" dirty="0"/>
              <a:t>Inmunocomprometidos </a:t>
            </a:r>
          </a:p>
          <a:p>
            <a:r>
              <a:rPr lang="es-CL" dirty="0"/>
              <a:t>Tinción </a:t>
            </a:r>
            <a:r>
              <a:rPr lang="es-CL" dirty="0" err="1"/>
              <a:t>Ziehl</a:t>
            </a:r>
            <a:r>
              <a:rPr lang="es-CL" dirty="0"/>
              <a:t>–</a:t>
            </a:r>
            <a:r>
              <a:rPr lang="es-CL" dirty="0" err="1"/>
              <a:t>Neelsen</a:t>
            </a:r>
            <a:endParaRPr lang="es-CL" dirty="0"/>
          </a:p>
          <a:p>
            <a:r>
              <a:rPr lang="es-CL" dirty="0"/>
              <a:t>PCR</a:t>
            </a:r>
          </a:p>
          <a:p>
            <a:r>
              <a:rPr lang="es-CL" dirty="0"/>
              <a:t>Diarrea persistente , malnutrición, riesgo de mortalidad </a:t>
            </a:r>
          </a:p>
        </p:txBody>
      </p:sp>
      <p:sp>
        <p:nvSpPr>
          <p:cNvPr id="4" name="Rectángulo 3">
            <a:extLst>
              <a:ext uri="{FF2B5EF4-FFF2-40B4-BE49-F238E27FC236}">
                <a16:creationId xmlns:a16="http://schemas.microsoft.com/office/drawing/2014/main" id="{772BA970-964C-4155-9E53-04F9956455F4}"/>
              </a:ext>
            </a:extLst>
          </p:cNvPr>
          <p:cNvSpPr/>
          <p:nvPr/>
        </p:nvSpPr>
        <p:spPr>
          <a:xfrm>
            <a:off x="481504" y="6005902"/>
            <a:ext cx="11555751" cy="646331"/>
          </a:xfrm>
          <a:prstGeom prst="rect">
            <a:avLst/>
          </a:prstGeom>
        </p:spPr>
        <p:txBody>
          <a:bodyPr wrap="square">
            <a:spAutoFit/>
          </a:bodyPr>
          <a:lstStyle/>
          <a:p>
            <a:r>
              <a:rPr lang="en-US" dirty="0" err="1">
                <a:latin typeface="ArialUnicodeMS"/>
              </a:rPr>
              <a:t>Kapula</a:t>
            </a:r>
            <a:r>
              <a:rPr lang="en-US" dirty="0">
                <a:latin typeface="ArialUnicodeMS"/>
              </a:rPr>
              <a:t> </a:t>
            </a:r>
            <a:r>
              <a:rPr lang="en-US" dirty="0" err="1">
                <a:latin typeface="ArialUnicodeMS"/>
              </a:rPr>
              <a:t>Chifunda</a:t>
            </a:r>
            <a:r>
              <a:rPr lang="en-US" dirty="0">
                <a:latin typeface="ArialUnicodeMS"/>
              </a:rPr>
              <a:t> &amp; Paul Kelly (2018): Parasitic infections of the gut in children, </a:t>
            </a:r>
            <a:r>
              <a:rPr lang="en-US" dirty="0" err="1">
                <a:latin typeface="ArialUnicodeMS"/>
              </a:rPr>
              <a:t>Paediatrics</a:t>
            </a:r>
            <a:r>
              <a:rPr lang="en-US" dirty="0">
                <a:latin typeface="ArialUnicodeMS"/>
              </a:rPr>
              <a:t> and International Child Health</a:t>
            </a:r>
            <a:endParaRPr lang="es-CL" dirty="0"/>
          </a:p>
        </p:txBody>
      </p:sp>
      <p:pic>
        <p:nvPicPr>
          <p:cNvPr id="5" name="Audio 4">
            <a:hlinkClick r:id="" action="ppaction://media"/>
            <a:extLst>
              <a:ext uri="{FF2B5EF4-FFF2-40B4-BE49-F238E27FC236}">
                <a16:creationId xmlns:a16="http://schemas.microsoft.com/office/drawing/2014/main" id="{4A5E80BB-14AC-4D0C-8A19-1F78353057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cSld>
  <p:clrMapOvr>
    <a:masterClrMapping/>
  </p:clrMapOvr>
  <p:transition spd="med" advTm="47542"/>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E394E6D-406C-4CA9-97CE-FA86F62AB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938" y="748496"/>
            <a:ext cx="2087562"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10">
            <a:extLst>
              <a:ext uri="{FF2B5EF4-FFF2-40B4-BE49-F238E27FC236}">
                <a16:creationId xmlns:a16="http://schemas.microsoft.com/office/drawing/2014/main" id="{CB8FF42F-0B98-4BD4-AD14-41A6F5C5DD83}"/>
              </a:ext>
            </a:extLst>
          </p:cNvPr>
          <p:cNvSpPr txBox="1">
            <a:spLocks noChangeArrowheads="1"/>
          </p:cNvSpPr>
          <p:nvPr/>
        </p:nvSpPr>
        <p:spPr bwMode="auto">
          <a:xfrm>
            <a:off x="3549895" y="1470808"/>
            <a:ext cx="2436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dirty="0">
                <a:solidFill>
                  <a:srgbClr val="FFFFFF"/>
                </a:solidFill>
              </a:rPr>
              <a:t>Entamoeba histolytica</a:t>
            </a:r>
          </a:p>
        </p:txBody>
      </p:sp>
      <p:pic>
        <p:nvPicPr>
          <p:cNvPr id="4" name="Picture 7">
            <a:extLst>
              <a:ext uri="{FF2B5EF4-FFF2-40B4-BE49-F238E27FC236}">
                <a16:creationId xmlns:a16="http://schemas.microsoft.com/office/drawing/2014/main" id="{58791630-5DA3-4171-9D9C-626883ED0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0002" y="3829564"/>
            <a:ext cx="2400739" cy="237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1">
            <a:extLst>
              <a:ext uri="{FF2B5EF4-FFF2-40B4-BE49-F238E27FC236}">
                <a16:creationId xmlns:a16="http://schemas.microsoft.com/office/drawing/2014/main" id="{32FF9B98-F24F-4875-8EF8-3D1CE07FB52C}"/>
              </a:ext>
            </a:extLst>
          </p:cNvPr>
          <p:cNvSpPr txBox="1">
            <a:spLocks noChangeArrowheads="1"/>
          </p:cNvSpPr>
          <p:nvPr/>
        </p:nvSpPr>
        <p:spPr bwMode="auto">
          <a:xfrm>
            <a:off x="6687042" y="4340859"/>
            <a:ext cx="2303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dirty="0" err="1">
                <a:solidFill>
                  <a:srgbClr val="FFFFFF"/>
                </a:solidFill>
              </a:rPr>
              <a:t>Blastocystis</a:t>
            </a:r>
            <a:r>
              <a:rPr lang="en-GB" altLang="es-CL" dirty="0">
                <a:solidFill>
                  <a:srgbClr val="FFFFFF"/>
                </a:solidFill>
              </a:rPr>
              <a:t> hominis</a:t>
            </a:r>
          </a:p>
        </p:txBody>
      </p:sp>
      <p:sp>
        <p:nvSpPr>
          <p:cNvPr id="6" name="CuadroTexto 5">
            <a:extLst>
              <a:ext uri="{FF2B5EF4-FFF2-40B4-BE49-F238E27FC236}">
                <a16:creationId xmlns:a16="http://schemas.microsoft.com/office/drawing/2014/main" id="{727FED0E-046D-4B20-8CE3-BC52EC511BFD}"/>
              </a:ext>
            </a:extLst>
          </p:cNvPr>
          <p:cNvSpPr txBox="1"/>
          <p:nvPr/>
        </p:nvSpPr>
        <p:spPr>
          <a:xfrm>
            <a:off x="5466547" y="1951672"/>
            <a:ext cx="4970435" cy="1477328"/>
          </a:xfrm>
          <a:prstGeom prst="rect">
            <a:avLst/>
          </a:prstGeom>
          <a:noFill/>
          <a:ln>
            <a:solidFill>
              <a:schemeClr val="accent1"/>
            </a:solidFill>
          </a:ln>
        </p:spPr>
        <p:txBody>
          <a:bodyPr wrap="square" rtlCol="0">
            <a:spAutoFit/>
          </a:bodyPr>
          <a:lstStyle/>
          <a:p>
            <a:r>
              <a:rPr lang="es-CL" dirty="0"/>
              <a:t>Quistes infectan , trofozoítos dañan mucosa .</a:t>
            </a:r>
          </a:p>
          <a:p>
            <a:r>
              <a:rPr lang="es-CL" dirty="0"/>
              <a:t>Diarrea disentérica con o sin fiebre</a:t>
            </a:r>
          </a:p>
          <a:p>
            <a:r>
              <a:rPr lang="es-CL" dirty="0"/>
              <a:t>EPSD , pero diagnóstico real con PCR </a:t>
            </a:r>
          </a:p>
          <a:p>
            <a:r>
              <a:rPr lang="es-CL" dirty="0"/>
              <a:t>Tinidazol 60 mg/kg por 3 días </a:t>
            </a:r>
          </a:p>
          <a:p>
            <a:endParaRPr lang="es-CL" dirty="0"/>
          </a:p>
        </p:txBody>
      </p:sp>
      <p:pic>
        <p:nvPicPr>
          <p:cNvPr id="7" name="Audio 6">
            <a:hlinkClick r:id="" action="ppaction://media"/>
            <a:extLst>
              <a:ext uri="{FF2B5EF4-FFF2-40B4-BE49-F238E27FC236}">
                <a16:creationId xmlns:a16="http://schemas.microsoft.com/office/drawing/2014/main" id="{C175F540-6005-434F-848B-63ACCC5B9F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0899834"/>
      </p:ext>
    </p:extLst>
  </p:cSld>
  <p:clrMapOvr>
    <a:masterClrMapping/>
  </p:clrMapOvr>
  <mc:AlternateContent xmlns:mc="http://schemas.openxmlformats.org/markup-compatibility/2006">
    <mc:Choice xmlns:p14="http://schemas.microsoft.com/office/powerpoint/2010/main" Requires="p14">
      <p:transition spd="slow" p14:dur="2000" advTm="10232"/>
    </mc:Choice>
    <mc:Fallback>
      <p:transition spd="slow" advTm="10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C6C6-1154-45E3-A32E-00E5E46520E1}"/>
              </a:ext>
            </a:extLst>
          </p:cNvPr>
          <p:cNvSpPr>
            <a:spLocks noGrp="1"/>
          </p:cNvSpPr>
          <p:nvPr>
            <p:ph type="title"/>
          </p:nvPr>
        </p:nvSpPr>
        <p:spPr/>
        <p:txBody>
          <a:bodyPr/>
          <a:lstStyle/>
          <a:p>
            <a:r>
              <a:rPr lang="es-CL" dirty="0"/>
              <a:t>Evaluación</a:t>
            </a:r>
          </a:p>
        </p:txBody>
      </p:sp>
      <p:sp>
        <p:nvSpPr>
          <p:cNvPr id="3" name="Marcador de contenido 2">
            <a:extLst>
              <a:ext uri="{FF2B5EF4-FFF2-40B4-BE49-F238E27FC236}">
                <a16:creationId xmlns:a16="http://schemas.microsoft.com/office/drawing/2014/main" id="{67A0C9EE-B990-47AE-AB13-777ACC57A784}"/>
              </a:ext>
            </a:extLst>
          </p:cNvPr>
          <p:cNvSpPr>
            <a:spLocks noGrp="1"/>
          </p:cNvSpPr>
          <p:nvPr>
            <p:ph idx="1"/>
          </p:nvPr>
        </p:nvSpPr>
        <p:spPr>
          <a:xfrm>
            <a:off x="416169" y="2121046"/>
            <a:ext cx="2903806" cy="4351338"/>
          </a:xfrm>
        </p:spPr>
        <p:txBody>
          <a:bodyPr/>
          <a:lstStyle/>
          <a:p>
            <a:r>
              <a:rPr lang="es-CL" dirty="0"/>
              <a:t>Anamnesis </a:t>
            </a:r>
          </a:p>
          <a:p>
            <a:r>
              <a:rPr lang="es-CL" dirty="0"/>
              <a:t>Examen físico</a:t>
            </a:r>
          </a:p>
          <a:p>
            <a:r>
              <a:rPr lang="es-CL" dirty="0"/>
              <a:t>Laboratorio </a:t>
            </a:r>
          </a:p>
          <a:p>
            <a:r>
              <a:rPr lang="es-CL" dirty="0"/>
              <a:t>Si deshidratación moderada – severa : GSV- ELP- Función renal</a:t>
            </a:r>
          </a:p>
          <a:p>
            <a:endParaRPr lang="es-CL" dirty="0"/>
          </a:p>
        </p:txBody>
      </p:sp>
      <p:pic>
        <p:nvPicPr>
          <p:cNvPr id="4" name="Imagen 3">
            <a:extLst>
              <a:ext uri="{FF2B5EF4-FFF2-40B4-BE49-F238E27FC236}">
                <a16:creationId xmlns:a16="http://schemas.microsoft.com/office/drawing/2014/main" id="{0F763BD8-C242-44D7-A125-228E84F35CC0}"/>
              </a:ext>
            </a:extLst>
          </p:cNvPr>
          <p:cNvPicPr>
            <a:picLocks noChangeAspect="1"/>
          </p:cNvPicPr>
          <p:nvPr/>
        </p:nvPicPr>
        <p:blipFill>
          <a:blip r:embed="rId4"/>
          <a:stretch>
            <a:fillRect/>
          </a:stretch>
        </p:blipFill>
        <p:spPr>
          <a:xfrm>
            <a:off x="4036800" y="2121046"/>
            <a:ext cx="6978202" cy="4405344"/>
          </a:xfrm>
          <a:prstGeom prst="rect">
            <a:avLst/>
          </a:prstGeom>
        </p:spPr>
      </p:pic>
      <p:pic>
        <p:nvPicPr>
          <p:cNvPr id="5" name="Audio 4">
            <a:hlinkClick r:id="" action="ppaction://media"/>
            <a:extLst>
              <a:ext uri="{FF2B5EF4-FFF2-40B4-BE49-F238E27FC236}">
                <a16:creationId xmlns:a16="http://schemas.microsoft.com/office/drawing/2014/main" id="{095CB25B-EC5F-45AB-8B53-16B9368923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94306231"/>
      </p:ext>
    </p:extLst>
  </p:cSld>
  <p:clrMapOvr>
    <a:masterClrMapping/>
  </p:clrMapOvr>
  <mc:AlternateContent xmlns:mc="http://schemas.openxmlformats.org/markup-compatibility/2006">
    <mc:Choice xmlns:p14="http://schemas.microsoft.com/office/powerpoint/2010/main" Requires="p14">
      <p:transition spd="slow" p14:dur="2000" advTm="229532"/>
    </mc:Choice>
    <mc:Fallback>
      <p:transition spd="slow" advTm="22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F66F84-488A-4844-9842-54A44AA1B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AA5319C-B33F-4EEA-8216-44D49DADED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8A223C6B-9B09-429F-8EC7-2247F6F85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844845C-0EEC-4182-8AC3-9518415D6DE4}"/>
              </a:ext>
            </a:extLst>
          </p:cNvPr>
          <p:cNvSpPr>
            <a:spLocks noGrp="1"/>
          </p:cNvSpPr>
          <p:nvPr>
            <p:ph type="title"/>
          </p:nvPr>
        </p:nvSpPr>
        <p:spPr>
          <a:xfrm>
            <a:off x="680321" y="753228"/>
            <a:ext cx="9613861" cy="1080938"/>
          </a:xfrm>
        </p:spPr>
        <p:txBody>
          <a:bodyPr>
            <a:normAutofit/>
          </a:bodyPr>
          <a:lstStyle/>
          <a:p>
            <a:r>
              <a:rPr lang="es-CL" dirty="0"/>
              <a:t>Definición </a:t>
            </a:r>
          </a:p>
        </p:txBody>
      </p:sp>
      <p:sp>
        <p:nvSpPr>
          <p:cNvPr id="16" name="Rectangle 15">
            <a:extLst>
              <a:ext uri="{FF2B5EF4-FFF2-40B4-BE49-F238E27FC236}">
                <a16:creationId xmlns:a16="http://schemas.microsoft.com/office/drawing/2014/main" id="{2545D866-050C-4D40-A605-67E60B854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7720AC9-C70E-49B0-A839-1AF327EB7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C9BA3C9-28E4-43BD-870F-673E1775A2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8FD19149-7681-43E0-8504-1992ADCF4C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5" name="Marcador de contenido 2">
            <a:extLst>
              <a:ext uri="{FF2B5EF4-FFF2-40B4-BE49-F238E27FC236}">
                <a16:creationId xmlns:a16="http://schemas.microsoft.com/office/drawing/2014/main" id="{ECA4C124-C72F-4FAA-971C-BCD20FE08CB5}"/>
              </a:ext>
            </a:extLst>
          </p:cNvPr>
          <p:cNvGraphicFramePr>
            <a:graphicFrameLocks noGrp="1"/>
          </p:cNvGraphicFramePr>
          <p:nvPr>
            <p:ph idx="1"/>
            <p:extLst>
              <p:ext uri="{D42A27DB-BD31-4B8C-83A1-F6EECF244321}">
                <p14:modId xmlns:p14="http://schemas.microsoft.com/office/powerpoint/2010/main" val="4263721988"/>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Audio 3">
            <a:hlinkClick r:id="" action="ppaction://media"/>
            <a:extLst>
              <a:ext uri="{FF2B5EF4-FFF2-40B4-BE49-F238E27FC236}">
                <a16:creationId xmlns:a16="http://schemas.microsoft.com/office/drawing/2014/main" id="{64459EB7-5EB9-468B-9966-442679B35B6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88546499"/>
      </p:ext>
    </p:extLst>
  </p:cSld>
  <p:clrMapOvr>
    <a:masterClrMapping/>
  </p:clrMapOvr>
  <mc:AlternateContent xmlns:mc="http://schemas.openxmlformats.org/markup-compatibility/2006">
    <mc:Choice xmlns:p14="http://schemas.microsoft.com/office/powerpoint/2010/main" Requires="p14">
      <p:transition spd="slow" p14:dur="2000" advTm="71321"/>
    </mc:Choice>
    <mc:Fallback>
      <p:transition spd="slow" advTm="7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E11A8B-D353-4867-842B-40B7BABC9E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F0C50D17-020B-418B-BE67-DC7DEA17D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E9D5520-887C-4E25-9F91-49EBA2FB3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Imagen 4" descr="Imagen que contiene bebé, persona, interior, sentado&#10;&#10;Descripción generada con confianza alta">
            <a:extLst>
              <a:ext uri="{FF2B5EF4-FFF2-40B4-BE49-F238E27FC236}">
                <a16:creationId xmlns:a16="http://schemas.microsoft.com/office/drawing/2014/main" id="{2DFEC73C-1C90-4CAF-9377-DD4880E0DC9C}"/>
              </a:ext>
            </a:extLst>
          </p:cNvPr>
          <p:cNvPicPr>
            <a:picLocks noChangeAspect="1"/>
          </p:cNvPicPr>
          <p:nvPr/>
        </p:nvPicPr>
        <p:blipFill rotWithShape="1">
          <a:blip r:embed="rId5">
            <a:extLst>
              <a:ext uri="{28A0092B-C50C-407E-A947-70E740481C1C}">
                <a14:useLocalDpi xmlns:a14="http://schemas.microsoft.com/office/drawing/2010/main" val="0"/>
              </a:ext>
            </a:extLst>
          </a:blip>
          <a:srcRect l="6568" r="4569" b="1"/>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C2E52CAC-158C-4DC7-AA1C-F582FFF73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8177609F-7DA7-4661-BE97-D68287C7FBAF}"/>
              </a:ext>
            </a:extLst>
          </p:cNvPr>
          <p:cNvSpPr>
            <a:spLocks noGrp="1"/>
          </p:cNvSpPr>
          <p:nvPr>
            <p:ph type="title"/>
          </p:nvPr>
        </p:nvSpPr>
        <p:spPr>
          <a:xfrm>
            <a:off x="680321" y="753228"/>
            <a:ext cx="5041629" cy="1080938"/>
          </a:xfrm>
        </p:spPr>
        <p:txBody>
          <a:bodyPr>
            <a:normAutofit/>
          </a:bodyPr>
          <a:lstStyle/>
          <a:p>
            <a:r>
              <a:rPr lang="es-CL" dirty="0"/>
              <a:t>Manejo </a:t>
            </a:r>
          </a:p>
        </p:txBody>
      </p:sp>
      <p:pic>
        <p:nvPicPr>
          <p:cNvPr id="16" name="Picture 15">
            <a:extLst>
              <a:ext uri="{FF2B5EF4-FFF2-40B4-BE49-F238E27FC236}">
                <a16:creationId xmlns:a16="http://schemas.microsoft.com/office/drawing/2014/main" id="{83211ECD-2CC2-43D9-A32B-E8669250EF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Marcador de contenido 2">
            <a:extLst>
              <a:ext uri="{FF2B5EF4-FFF2-40B4-BE49-F238E27FC236}">
                <a16:creationId xmlns:a16="http://schemas.microsoft.com/office/drawing/2014/main" id="{550866E7-0FF3-4E0B-B9AB-55732E4DCFF0}"/>
              </a:ext>
            </a:extLst>
          </p:cNvPr>
          <p:cNvSpPr>
            <a:spLocks noGrp="1"/>
          </p:cNvSpPr>
          <p:nvPr>
            <p:ph idx="1"/>
          </p:nvPr>
        </p:nvSpPr>
        <p:spPr>
          <a:xfrm>
            <a:off x="680322" y="2336873"/>
            <a:ext cx="5041628" cy="3599316"/>
          </a:xfrm>
        </p:spPr>
        <p:txBody>
          <a:bodyPr>
            <a:normAutofit/>
          </a:bodyPr>
          <a:lstStyle/>
          <a:p>
            <a:r>
              <a:rPr lang="es-CL" sz="1700"/>
              <a:t>Caso 1 </a:t>
            </a:r>
          </a:p>
          <a:p>
            <a:r>
              <a:rPr lang="es-CL" sz="1700"/>
              <a:t>Lactante menor de 9 meses , sin antecedentes mórbidos, vacunas sólo PNI al día,  inició hace 48 horas fiebre hasta 38,5 que madre manejó con paracetamol , sin vómitos y hoy 3 episodios de deposiciones líquidas sin sangre . </a:t>
            </a:r>
          </a:p>
          <a:p>
            <a:r>
              <a:rPr lang="es-CL" sz="1700"/>
              <a:t>Ex físico: T 36,7°c, Fc 132, Fr 22x, Pa 99/63</a:t>
            </a:r>
          </a:p>
          <a:p>
            <a:r>
              <a:rPr lang="es-CL" sz="1700"/>
              <a:t>Buen estado general, activo y sonriente con madre,  rosado, llene capilar normal, pulsos presentes normales. Piel tibia . Cardiopulmonar normal, abdomen Rha aumentados leves, blando y depresible. Zona del pañal con eritema leve en región perianal. </a:t>
            </a:r>
          </a:p>
        </p:txBody>
      </p:sp>
      <p:pic>
        <p:nvPicPr>
          <p:cNvPr id="4" name="Audio 3">
            <a:hlinkClick r:id="" action="ppaction://media"/>
            <a:extLst>
              <a:ext uri="{FF2B5EF4-FFF2-40B4-BE49-F238E27FC236}">
                <a16:creationId xmlns:a16="http://schemas.microsoft.com/office/drawing/2014/main" id="{02C63772-886C-4984-A6AA-D838F7F1E2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77916551"/>
      </p:ext>
    </p:extLst>
  </p:cSld>
  <p:clrMapOvr>
    <a:masterClrMapping/>
  </p:clrMapOvr>
  <mc:AlternateContent xmlns:mc="http://schemas.openxmlformats.org/markup-compatibility/2006">
    <mc:Choice xmlns:p14="http://schemas.microsoft.com/office/powerpoint/2010/main" Requires="p14">
      <p:transition spd="slow" p14:dur="2000" advTm="52539"/>
    </mc:Choice>
    <mc:Fallback>
      <p:transition spd="slow" advTm="5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EBCA5-2228-4265-8644-F6E29F636329}"/>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ECCC254-3093-49A9-885B-E94F563AC2AA}"/>
              </a:ext>
            </a:extLst>
          </p:cNvPr>
          <p:cNvSpPr>
            <a:spLocks noGrp="1"/>
          </p:cNvSpPr>
          <p:nvPr>
            <p:ph idx="1"/>
          </p:nvPr>
        </p:nvSpPr>
        <p:spPr/>
        <p:txBody>
          <a:bodyPr/>
          <a:lstStyle/>
          <a:p>
            <a:r>
              <a:rPr lang="es-CL" dirty="0"/>
              <a:t>1) Agente más probable </a:t>
            </a:r>
          </a:p>
          <a:p>
            <a:r>
              <a:rPr lang="es-CL" dirty="0"/>
              <a:t>2) Como calificaría deshidratación si es que la presenta </a:t>
            </a:r>
          </a:p>
          <a:p>
            <a:r>
              <a:rPr lang="es-CL" dirty="0"/>
              <a:t>3) Manejo en urgencia e indicaciones de egreso </a:t>
            </a:r>
          </a:p>
        </p:txBody>
      </p:sp>
      <p:pic>
        <p:nvPicPr>
          <p:cNvPr id="4" name="Audio 3">
            <a:hlinkClick r:id="" action="ppaction://media"/>
            <a:extLst>
              <a:ext uri="{FF2B5EF4-FFF2-40B4-BE49-F238E27FC236}">
                <a16:creationId xmlns:a16="http://schemas.microsoft.com/office/drawing/2014/main" id="{A36077BC-6926-4ED0-B8D4-3B127E7EF1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20874254"/>
      </p:ext>
    </p:extLst>
  </p:cSld>
  <p:clrMapOvr>
    <a:masterClrMapping/>
  </p:clrMapOvr>
  <mc:AlternateContent xmlns:mc="http://schemas.openxmlformats.org/markup-compatibility/2006">
    <mc:Choice xmlns:p14="http://schemas.microsoft.com/office/powerpoint/2010/main" Requires="p14">
      <p:transition spd="slow" p14:dur="2000" advTm="155351"/>
    </mc:Choice>
    <mc:Fallback>
      <p:transition spd="slow" advTm="155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7E11A8B-D353-4867-842B-40B7BABC9E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F0C50D17-020B-418B-BE67-DC7DEA17D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E9D5520-887C-4E25-9F91-49EBA2FB3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Imagen 5">
            <a:extLst>
              <a:ext uri="{FF2B5EF4-FFF2-40B4-BE49-F238E27FC236}">
                <a16:creationId xmlns:a16="http://schemas.microsoft.com/office/drawing/2014/main" id="{1672D394-9AB7-4D0E-9232-1E2B635100B3}"/>
              </a:ext>
            </a:extLst>
          </p:cNvPr>
          <p:cNvPicPr>
            <a:picLocks noChangeAspect="1"/>
          </p:cNvPicPr>
          <p:nvPr/>
        </p:nvPicPr>
        <p:blipFill rotWithShape="1">
          <a:blip r:embed="rId5"/>
          <a:srcRect l="12255" r="12876" b="-1"/>
          <a:stretch/>
        </p:blipFill>
        <p:spPr>
          <a:xfrm>
            <a:off x="6096000" y="10"/>
            <a:ext cx="6092823" cy="6856310"/>
          </a:xfrm>
          <a:prstGeom prst="rect">
            <a:avLst/>
          </a:prstGeom>
          <a:ln>
            <a:noFill/>
          </a:ln>
          <a:effectLst/>
        </p:spPr>
      </p:pic>
      <p:sp>
        <p:nvSpPr>
          <p:cNvPr id="15" name="Rectangle 14">
            <a:extLst>
              <a:ext uri="{FF2B5EF4-FFF2-40B4-BE49-F238E27FC236}">
                <a16:creationId xmlns:a16="http://schemas.microsoft.com/office/drawing/2014/main" id="{C2E52CAC-158C-4DC7-AA1C-F582FFF73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0141229-51EC-49AC-ADEF-5CBC64B88143}"/>
              </a:ext>
            </a:extLst>
          </p:cNvPr>
          <p:cNvSpPr>
            <a:spLocks noGrp="1"/>
          </p:cNvSpPr>
          <p:nvPr>
            <p:ph type="title"/>
          </p:nvPr>
        </p:nvSpPr>
        <p:spPr>
          <a:xfrm>
            <a:off x="680321" y="753228"/>
            <a:ext cx="5041629" cy="1080938"/>
          </a:xfrm>
        </p:spPr>
        <p:txBody>
          <a:bodyPr>
            <a:normAutofit/>
          </a:bodyPr>
          <a:lstStyle/>
          <a:p>
            <a:endParaRPr lang="es-CL"/>
          </a:p>
        </p:txBody>
      </p:sp>
      <p:pic>
        <p:nvPicPr>
          <p:cNvPr id="17" name="Picture 16">
            <a:extLst>
              <a:ext uri="{FF2B5EF4-FFF2-40B4-BE49-F238E27FC236}">
                <a16:creationId xmlns:a16="http://schemas.microsoft.com/office/drawing/2014/main" id="{83211ECD-2CC2-43D9-A32B-E8669250EF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Marcador de contenido 2">
            <a:extLst>
              <a:ext uri="{FF2B5EF4-FFF2-40B4-BE49-F238E27FC236}">
                <a16:creationId xmlns:a16="http://schemas.microsoft.com/office/drawing/2014/main" id="{ED0608CF-0A79-4223-8B99-B993A1E35FF2}"/>
              </a:ext>
            </a:extLst>
          </p:cNvPr>
          <p:cNvSpPr>
            <a:spLocks noGrp="1"/>
          </p:cNvSpPr>
          <p:nvPr>
            <p:ph idx="1"/>
          </p:nvPr>
        </p:nvSpPr>
        <p:spPr>
          <a:xfrm>
            <a:off x="680322" y="2336873"/>
            <a:ext cx="5041628" cy="3599316"/>
          </a:xfrm>
        </p:spPr>
        <p:txBody>
          <a:bodyPr>
            <a:normAutofit/>
          </a:bodyPr>
          <a:lstStyle/>
          <a:p>
            <a:r>
              <a:rPr lang="es-CL" sz="1400" dirty="0"/>
              <a:t>Caso 2 </a:t>
            </a:r>
          </a:p>
          <a:p>
            <a:r>
              <a:rPr lang="es-CL" sz="1400" dirty="0"/>
              <a:t>Lactante de 6 meses , reciente ingreso a sala cuna. Cuadro de 72 horas de evolución con fiebre hasta 39°c que cedió tras 48 horas, recibe bien LM ,pero ha tenido algunos vómitos alimentarios y diarrea sin sangre  aprox 7- 8 episodios al día. Hoy mas irritable y decaído.</a:t>
            </a:r>
          </a:p>
          <a:p>
            <a:r>
              <a:rPr lang="es-CL" sz="1400" dirty="0"/>
              <a:t>Ex físico: T 37,4 </a:t>
            </a:r>
            <a:r>
              <a:rPr lang="es-CL" sz="1400" dirty="0" err="1"/>
              <a:t>Fc</a:t>
            </a:r>
            <a:r>
              <a:rPr lang="es-CL" sz="1400" dirty="0"/>
              <a:t> 140 x , Fr 28 x P/a 103/67 Peso 7100. ( carnet control 6 meses 7800) </a:t>
            </a:r>
          </a:p>
          <a:p>
            <a:r>
              <a:rPr lang="es-CL" sz="1400" dirty="0"/>
              <a:t>Decaído, mucosa oral límite seca, labios secos, llene capilar menor de 2 segundos, pulsos presentes normales , levemente taquicárdico. </a:t>
            </a:r>
          </a:p>
          <a:p>
            <a:r>
              <a:rPr lang="es-CL" sz="1400" dirty="0"/>
              <a:t>Cardiopulmonar normal </a:t>
            </a:r>
          </a:p>
          <a:p>
            <a:r>
              <a:rPr lang="es-CL" sz="1400" dirty="0"/>
              <a:t>Abdomen </a:t>
            </a:r>
            <a:r>
              <a:rPr lang="es-CL" sz="1400" dirty="0" err="1"/>
              <a:t>Rha</a:t>
            </a:r>
            <a:r>
              <a:rPr lang="es-CL" sz="1400" dirty="0"/>
              <a:t> + aumentados, blando , depresible, sensible palpación profunda . Resto normal </a:t>
            </a:r>
          </a:p>
          <a:p>
            <a:endParaRPr lang="es-CL" sz="1400" dirty="0"/>
          </a:p>
        </p:txBody>
      </p:sp>
      <p:pic>
        <p:nvPicPr>
          <p:cNvPr id="4" name="Audio 3">
            <a:hlinkClick r:id="" action="ppaction://media"/>
            <a:extLst>
              <a:ext uri="{FF2B5EF4-FFF2-40B4-BE49-F238E27FC236}">
                <a16:creationId xmlns:a16="http://schemas.microsoft.com/office/drawing/2014/main" id="{24DFCA36-6736-4F08-B49A-BBF2B03927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13440255"/>
      </p:ext>
    </p:extLst>
  </p:cSld>
  <p:clrMapOvr>
    <a:masterClrMapping/>
  </p:clrMapOvr>
  <mc:AlternateContent xmlns:mc="http://schemas.openxmlformats.org/markup-compatibility/2006">
    <mc:Choice xmlns:p14="http://schemas.microsoft.com/office/powerpoint/2010/main" Requires="p14">
      <p:transition spd="slow" p14:dur="2000" advTm="57669"/>
    </mc:Choice>
    <mc:Fallback>
      <p:transition spd="slow" advTm="5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5A121-1264-41F6-94CB-AD4764EEA46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15AFCAD-8D44-454D-951E-892BAFAEC090}"/>
              </a:ext>
            </a:extLst>
          </p:cNvPr>
          <p:cNvSpPr>
            <a:spLocks noGrp="1"/>
          </p:cNvSpPr>
          <p:nvPr>
            <p:ph idx="1"/>
          </p:nvPr>
        </p:nvSpPr>
        <p:spPr/>
        <p:txBody>
          <a:bodyPr/>
          <a:lstStyle/>
          <a:p>
            <a:r>
              <a:rPr lang="es-CL" dirty="0"/>
              <a:t>Grado de hidratación</a:t>
            </a:r>
          </a:p>
          <a:p>
            <a:r>
              <a:rPr lang="es-CL" dirty="0"/>
              <a:t>Alternativas de manejo en urgencia </a:t>
            </a:r>
          </a:p>
          <a:p>
            <a:r>
              <a:rPr lang="es-CL" dirty="0"/>
              <a:t>Condiciones para hospitalizar </a:t>
            </a:r>
          </a:p>
          <a:p>
            <a:endParaRPr lang="es-CL" dirty="0"/>
          </a:p>
        </p:txBody>
      </p:sp>
      <p:pic>
        <p:nvPicPr>
          <p:cNvPr id="4" name="Audio 3">
            <a:hlinkClick r:id="" action="ppaction://media"/>
            <a:extLst>
              <a:ext uri="{FF2B5EF4-FFF2-40B4-BE49-F238E27FC236}">
                <a16:creationId xmlns:a16="http://schemas.microsoft.com/office/drawing/2014/main" id="{B5E7280B-0083-48C0-8F1B-3EACCDBB9C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07856046"/>
      </p:ext>
    </p:extLst>
  </p:cSld>
  <p:clrMapOvr>
    <a:masterClrMapping/>
  </p:clrMapOvr>
  <mc:AlternateContent xmlns:mc="http://schemas.openxmlformats.org/markup-compatibility/2006">
    <mc:Choice xmlns:p14="http://schemas.microsoft.com/office/powerpoint/2010/main" Requires="p14">
      <p:transition spd="slow" p14:dur="2000" advTm="149315"/>
    </mc:Choice>
    <mc:Fallback>
      <p:transition spd="slow" advTm="14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64E3F6-59F1-44FF-9EF2-8EF0BCA3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DF1CE84-BC06-4E42-A5D4-7B92E327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3" name="Rectangle 12">
            <a:extLst>
              <a:ext uri="{FF2B5EF4-FFF2-40B4-BE49-F238E27FC236}">
                <a16:creationId xmlns:a16="http://schemas.microsoft.com/office/drawing/2014/main" id="{0743C7B8-BD05-4C16-9FC9-6B5C5BA3A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B9B529-EAD6-442A-92A1-6A496B932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B915E26D-6265-452D-A6C3-D9F6DDD1164C}"/>
              </a:ext>
            </a:extLst>
          </p:cNvPr>
          <p:cNvSpPr>
            <a:spLocks noGrp="1"/>
          </p:cNvSpPr>
          <p:nvPr>
            <p:ph type="title"/>
          </p:nvPr>
        </p:nvSpPr>
        <p:spPr>
          <a:xfrm>
            <a:off x="680321" y="753228"/>
            <a:ext cx="7087552" cy="1080938"/>
          </a:xfrm>
        </p:spPr>
        <p:txBody>
          <a:bodyPr>
            <a:normAutofit/>
          </a:bodyPr>
          <a:lstStyle/>
          <a:p>
            <a:r>
              <a:rPr lang="es-CL" dirty="0"/>
              <a:t>Caso 3 </a:t>
            </a:r>
          </a:p>
        </p:txBody>
      </p:sp>
      <p:pic>
        <p:nvPicPr>
          <p:cNvPr id="17" name="Picture 16">
            <a:extLst>
              <a:ext uri="{FF2B5EF4-FFF2-40B4-BE49-F238E27FC236}">
                <a16:creationId xmlns:a16="http://schemas.microsoft.com/office/drawing/2014/main" id="{C0419FA5-A1B5-487F-92D4-03983819F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Marcador de contenido 2">
            <a:extLst>
              <a:ext uri="{FF2B5EF4-FFF2-40B4-BE49-F238E27FC236}">
                <a16:creationId xmlns:a16="http://schemas.microsoft.com/office/drawing/2014/main" id="{70968C17-896E-4D77-BDE8-B5E48AC4F526}"/>
              </a:ext>
            </a:extLst>
          </p:cNvPr>
          <p:cNvSpPr>
            <a:spLocks noGrp="1"/>
          </p:cNvSpPr>
          <p:nvPr>
            <p:ph idx="1"/>
          </p:nvPr>
        </p:nvSpPr>
        <p:spPr>
          <a:xfrm>
            <a:off x="680321" y="2336873"/>
            <a:ext cx="6423211" cy="3599316"/>
          </a:xfrm>
        </p:spPr>
        <p:txBody>
          <a:bodyPr>
            <a:normAutofit/>
          </a:bodyPr>
          <a:lstStyle/>
          <a:p>
            <a:r>
              <a:rPr lang="es-CL" sz="2000"/>
              <a:t>Lactante de 3 meses , RNT sin patologías . LME. Estuvo en cumpleaños hace 4 días . Inicia hace 48 horas vómitos alimentarios aproximadamente 5 al día. Diarrea líquida abundante aprox 10 episodios durante el día. Madre nota que últimas horas no recibe pecho y está muy decaída y que no ha orinado.</a:t>
            </a:r>
          </a:p>
          <a:p>
            <a:r>
              <a:rPr lang="es-CL" sz="2000"/>
              <a:t>Ex físico: FC 180 x Fr 18 x PA 67/45  T 35,8 °C, reactiva al estímulo táctil, pálida, fría, pulsos débiles. Llene capilar mayor 3 segundos. Cardiopulmonar normal, abdomen depresible con rha +.</a:t>
            </a:r>
          </a:p>
          <a:p>
            <a:endParaRPr lang="es-CL" sz="2000"/>
          </a:p>
        </p:txBody>
      </p:sp>
      <p:pic>
        <p:nvPicPr>
          <p:cNvPr id="4" name="Imagen 3">
            <a:extLst>
              <a:ext uri="{FF2B5EF4-FFF2-40B4-BE49-F238E27FC236}">
                <a16:creationId xmlns:a16="http://schemas.microsoft.com/office/drawing/2014/main" id="{E8586D7C-AF00-4310-A087-969BA217B56A}"/>
              </a:ext>
            </a:extLst>
          </p:cNvPr>
          <p:cNvPicPr>
            <a:picLocks noChangeAspect="1"/>
          </p:cNvPicPr>
          <p:nvPr/>
        </p:nvPicPr>
        <p:blipFill>
          <a:blip r:embed="rId6"/>
          <a:stretch>
            <a:fillRect/>
          </a:stretch>
        </p:blipFill>
        <p:spPr>
          <a:xfrm>
            <a:off x="8187091" y="2169571"/>
            <a:ext cx="3358478" cy="2518858"/>
          </a:xfrm>
          <a:prstGeom prst="rect">
            <a:avLst/>
          </a:prstGeom>
          <a:ln>
            <a:noFill/>
          </a:ln>
          <a:effectLst>
            <a:outerShdw blurRad="76200" dist="63500" dir="5040000" algn="tl" rotWithShape="0">
              <a:srgbClr val="000000">
                <a:alpha val="41000"/>
              </a:srgbClr>
            </a:outerShdw>
          </a:effectLst>
        </p:spPr>
      </p:pic>
      <p:pic>
        <p:nvPicPr>
          <p:cNvPr id="5" name="Audio 4">
            <a:hlinkClick r:id="" action="ppaction://media"/>
            <a:extLst>
              <a:ext uri="{FF2B5EF4-FFF2-40B4-BE49-F238E27FC236}">
                <a16:creationId xmlns:a16="http://schemas.microsoft.com/office/drawing/2014/main" id="{A1349125-174E-4E45-BFB0-C1BB6FB5B8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19928586"/>
      </p:ext>
    </p:extLst>
  </p:cSld>
  <p:clrMapOvr>
    <a:masterClrMapping/>
  </p:clrMapOvr>
  <mc:AlternateContent xmlns:mc="http://schemas.openxmlformats.org/markup-compatibility/2006">
    <mc:Choice xmlns:p14="http://schemas.microsoft.com/office/powerpoint/2010/main" Requires="p14">
      <p:transition spd="slow" p14:dur="2000" advTm="56697"/>
    </mc:Choice>
    <mc:Fallback>
      <p:transition spd="slow" advTm="5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A6114B-CC75-4655-998B-F085E100A98A}"/>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B05BB50-7BCA-4A69-ADC1-565E0F3864D3}"/>
              </a:ext>
            </a:extLst>
          </p:cNvPr>
          <p:cNvSpPr>
            <a:spLocks noGrp="1"/>
          </p:cNvSpPr>
          <p:nvPr>
            <p:ph idx="1"/>
          </p:nvPr>
        </p:nvSpPr>
        <p:spPr/>
        <p:txBody>
          <a:bodyPr/>
          <a:lstStyle/>
          <a:p>
            <a:r>
              <a:rPr lang="es-CL" dirty="0"/>
              <a:t>Grado de hidratación</a:t>
            </a:r>
          </a:p>
          <a:p>
            <a:r>
              <a:rPr lang="es-CL" dirty="0"/>
              <a:t>Estado hemodinámico</a:t>
            </a:r>
          </a:p>
          <a:p>
            <a:r>
              <a:rPr lang="es-CL" dirty="0"/>
              <a:t>Manejo </a:t>
            </a:r>
          </a:p>
          <a:p>
            <a:r>
              <a:rPr lang="es-CL" dirty="0"/>
              <a:t>Conducta </a:t>
            </a:r>
          </a:p>
        </p:txBody>
      </p:sp>
      <p:pic>
        <p:nvPicPr>
          <p:cNvPr id="4" name="Audio 3">
            <a:hlinkClick r:id="" action="ppaction://media"/>
            <a:extLst>
              <a:ext uri="{FF2B5EF4-FFF2-40B4-BE49-F238E27FC236}">
                <a16:creationId xmlns:a16="http://schemas.microsoft.com/office/drawing/2014/main" id="{696B068B-61FB-4DDF-A66E-CF80A5F8BE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33130649"/>
      </p:ext>
    </p:extLst>
  </p:cSld>
  <p:clrMapOvr>
    <a:masterClrMapping/>
  </p:clrMapOvr>
  <mc:AlternateContent xmlns:mc="http://schemas.openxmlformats.org/markup-compatibility/2006">
    <mc:Choice xmlns:p14="http://schemas.microsoft.com/office/powerpoint/2010/main" Requires="p14">
      <p:transition spd="slow" p14:dur="2000" advTm="91754"/>
    </mc:Choice>
    <mc:Fallback>
      <p:transition spd="slow" advTm="9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C41F68-FE0D-472A-9205-C1B632506750}"/>
              </a:ext>
            </a:extLst>
          </p:cNvPr>
          <p:cNvSpPr>
            <a:spLocks noGrp="1"/>
          </p:cNvSpPr>
          <p:nvPr>
            <p:ph type="title"/>
          </p:nvPr>
        </p:nvSpPr>
        <p:spPr/>
        <p:txBody>
          <a:bodyPr/>
          <a:lstStyle/>
          <a:p>
            <a:r>
              <a:rPr lang="es-CL" dirty="0"/>
              <a:t>Manejo </a:t>
            </a:r>
          </a:p>
        </p:txBody>
      </p:sp>
      <p:sp>
        <p:nvSpPr>
          <p:cNvPr id="3" name="Marcador de contenido 2">
            <a:extLst>
              <a:ext uri="{FF2B5EF4-FFF2-40B4-BE49-F238E27FC236}">
                <a16:creationId xmlns:a16="http://schemas.microsoft.com/office/drawing/2014/main" id="{FA8CD0CD-60E3-4ED1-B3CB-0EA5506BF43A}"/>
              </a:ext>
            </a:extLst>
          </p:cNvPr>
          <p:cNvSpPr>
            <a:spLocks noGrp="1"/>
          </p:cNvSpPr>
          <p:nvPr>
            <p:ph idx="1"/>
          </p:nvPr>
        </p:nvSpPr>
        <p:spPr>
          <a:xfrm>
            <a:off x="455239" y="2055511"/>
            <a:ext cx="7042842" cy="2192932"/>
          </a:xfrm>
        </p:spPr>
        <p:txBody>
          <a:bodyPr>
            <a:normAutofit/>
          </a:bodyPr>
          <a:lstStyle/>
          <a:p>
            <a:r>
              <a:rPr lang="es-CL" sz="1800" dirty="0"/>
              <a:t>Mantener lactancia materna / alimentación de acuerdo a edad </a:t>
            </a:r>
          </a:p>
          <a:p>
            <a:r>
              <a:rPr lang="es-CL" sz="1800" i="1" dirty="0"/>
              <a:t>Sin deshidratación: </a:t>
            </a:r>
            <a:r>
              <a:rPr lang="es-CL" sz="1800" dirty="0"/>
              <a:t>El objetivo será mantener este estado, lo que se puede lograr manteniendo aporte de SHO según las pérdidas que presente: 60-120 ml de SHO, luego de cada deposición alterada en caso de lactantes y de 120-250 ml en caso de preescolares (o 10 ml/kg luego de cada deposición alterada).</a:t>
            </a:r>
          </a:p>
          <a:p>
            <a:endParaRPr lang="es-CL" sz="1800" dirty="0"/>
          </a:p>
        </p:txBody>
      </p:sp>
      <p:pic>
        <p:nvPicPr>
          <p:cNvPr id="4" name="Imagen 3">
            <a:extLst>
              <a:ext uri="{FF2B5EF4-FFF2-40B4-BE49-F238E27FC236}">
                <a16:creationId xmlns:a16="http://schemas.microsoft.com/office/drawing/2014/main" id="{688DBB21-FE3D-4E74-B135-B841C54466D1}"/>
              </a:ext>
            </a:extLst>
          </p:cNvPr>
          <p:cNvPicPr>
            <a:picLocks noChangeAspect="1"/>
          </p:cNvPicPr>
          <p:nvPr/>
        </p:nvPicPr>
        <p:blipFill>
          <a:blip r:embed="rId5"/>
          <a:stretch>
            <a:fillRect/>
          </a:stretch>
        </p:blipFill>
        <p:spPr>
          <a:xfrm>
            <a:off x="455239" y="4320834"/>
            <a:ext cx="7373474" cy="1970245"/>
          </a:xfrm>
          <a:prstGeom prst="rect">
            <a:avLst/>
          </a:prstGeom>
        </p:spPr>
      </p:pic>
      <p:pic>
        <p:nvPicPr>
          <p:cNvPr id="6" name="Imagen 5" descr="Imagen que contiene texto, mapa&#10;&#10;Descripción generada con confianza muy alta">
            <a:extLst>
              <a:ext uri="{FF2B5EF4-FFF2-40B4-BE49-F238E27FC236}">
                <a16:creationId xmlns:a16="http://schemas.microsoft.com/office/drawing/2014/main" id="{9468D093-5133-4FD7-9851-FA6AA61E1E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8822" y="2002169"/>
            <a:ext cx="3727939" cy="2853662"/>
          </a:xfrm>
          <a:prstGeom prst="rect">
            <a:avLst/>
          </a:prstGeom>
        </p:spPr>
      </p:pic>
      <p:pic>
        <p:nvPicPr>
          <p:cNvPr id="5" name="Audio 4">
            <a:hlinkClick r:id="" action="ppaction://media"/>
            <a:extLst>
              <a:ext uri="{FF2B5EF4-FFF2-40B4-BE49-F238E27FC236}">
                <a16:creationId xmlns:a16="http://schemas.microsoft.com/office/drawing/2014/main" id="{3A780FDD-A69E-4917-8D9F-2BEA692E89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9921920"/>
      </p:ext>
    </p:extLst>
  </p:cSld>
  <p:clrMapOvr>
    <a:masterClrMapping/>
  </p:clrMapOvr>
  <mc:AlternateContent xmlns:mc="http://schemas.openxmlformats.org/markup-compatibility/2006">
    <mc:Choice xmlns:p14="http://schemas.microsoft.com/office/powerpoint/2010/main" Requires="p14">
      <p:transition spd="slow" p14:dur="2000" advTm="47761"/>
    </mc:Choice>
    <mc:Fallback>
      <p:transition spd="slow" advTm="47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48BC0-4002-4DBB-A3C4-3400DFA58C1A}"/>
              </a:ext>
            </a:extLst>
          </p:cNvPr>
          <p:cNvSpPr>
            <a:spLocks noGrp="1"/>
          </p:cNvSpPr>
          <p:nvPr>
            <p:ph type="title"/>
          </p:nvPr>
        </p:nvSpPr>
        <p:spPr/>
        <p:txBody>
          <a:bodyPr/>
          <a:lstStyle/>
          <a:p>
            <a:r>
              <a:rPr lang="es-CL" dirty="0"/>
              <a:t>Deshidratación leve -moderada</a:t>
            </a:r>
          </a:p>
        </p:txBody>
      </p:sp>
      <p:sp>
        <p:nvSpPr>
          <p:cNvPr id="3" name="Marcador de contenido 2">
            <a:extLst>
              <a:ext uri="{FF2B5EF4-FFF2-40B4-BE49-F238E27FC236}">
                <a16:creationId xmlns:a16="http://schemas.microsoft.com/office/drawing/2014/main" id="{525A5B00-C69D-4238-80FE-09474B8D4838}"/>
              </a:ext>
            </a:extLst>
          </p:cNvPr>
          <p:cNvSpPr>
            <a:spLocks noGrp="1"/>
          </p:cNvSpPr>
          <p:nvPr>
            <p:ph idx="1"/>
          </p:nvPr>
        </p:nvSpPr>
        <p:spPr>
          <a:solidFill>
            <a:schemeClr val="bg2">
              <a:lumMod val="75000"/>
            </a:schemeClr>
          </a:solidFill>
          <a:ln>
            <a:solidFill>
              <a:schemeClr val="accent1"/>
            </a:solidFill>
          </a:ln>
        </p:spPr>
        <p:txBody>
          <a:bodyPr>
            <a:normAutofit lnSpcReduction="10000"/>
          </a:bodyPr>
          <a:lstStyle/>
          <a:p>
            <a:r>
              <a:rPr lang="es-CL" dirty="0"/>
              <a:t>Se debe considerar un período de rehidratación rápida de 2 a 4 horas con SHO para aportar un volumen de 50-100 ml/kg, observando tolerancia oral. </a:t>
            </a:r>
          </a:p>
          <a:p>
            <a:r>
              <a:rPr lang="es-CL" dirty="0"/>
              <a:t>En caso de vómitos: 5 ml cada 5 minutos durante 1 hora. Si hay mala tolerancia usar sonda nasogástrica</a:t>
            </a:r>
          </a:p>
          <a:p>
            <a:r>
              <a:rPr lang="es-CL" dirty="0"/>
              <a:t>Si hay rechazo o mala tolerancia debe considerarse la </a:t>
            </a:r>
            <a:r>
              <a:rPr lang="es-CL" dirty="0" err="1"/>
              <a:t>gastroclisis</a:t>
            </a:r>
            <a:r>
              <a:rPr lang="es-CL" dirty="0"/>
              <a:t> como alternativa y de persistir esta situación considerar hidratación intravenosa (IV) y hospitalización. </a:t>
            </a:r>
          </a:p>
          <a:p>
            <a:r>
              <a:rPr lang="es-CL" dirty="0"/>
              <a:t>Posteriormente se pasa a una etapa de mantención que es similar al manejo del niño no deshidratado.</a:t>
            </a:r>
          </a:p>
        </p:txBody>
      </p:sp>
      <p:pic>
        <p:nvPicPr>
          <p:cNvPr id="4" name="Audio 3">
            <a:hlinkClick r:id="" action="ppaction://media"/>
            <a:extLst>
              <a:ext uri="{FF2B5EF4-FFF2-40B4-BE49-F238E27FC236}">
                <a16:creationId xmlns:a16="http://schemas.microsoft.com/office/drawing/2014/main" id="{B14E1805-68A0-439A-B1AB-AC0C30FEA1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5968673"/>
      </p:ext>
    </p:extLst>
  </p:cSld>
  <p:clrMapOvr>
    <a:masterClrMapping/>
  </p:clrMapOvr>
  <mc:AlternateContent xmlns:mc="http://schemas.openxmlformats.org/markup-compatibility/2006">
    <mc:Choice xmlns:p14="http://schemas.microsoft.com/office/powerpoint/2010/main" Requires="p14">
      <p:transition spd="slow" p14:dur="2000" advTm="40214"/>
    </mc:Choice>
    <mc:Fallback>
      <p:transition spd="slow" advTm="40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269BAD-143E-48D4-A2D5-3EAA381A2EF0}"/>
              </a:ext>
            </a:extLst>
          </p:cNvPr>
          <p:cNvSpPr>
            <a:spLocks noGrp="1"/>
          </p:cNvSpPr>
          <p:nvPr>
            <p:ph type="title"/>
          </p:nvPr>
        </p:nvSpPr>
        <p:spPr/>
        <p:txBody>
          <a:bodyPr/>
          <a:lstStyle/>
          <a:p>
            <a:r>
              <a:rPr lang="es-CL" i="1" dirty="0"/>
              <a:t>Deshidratación Severa </a:t>
            </a:r>
            <a:br>
              <a:rPr lang="es-CL" i="1" dirty="0"/>
            </a:br>
            <a:endParaRPr lang="es-CL" dirty="0"/>
          </a:p>
        </p:txBody>
      </p:sp>
      <p:sp>
        <p:nvSpPr>
          <p:cNvPr id="3" name="Marcador de contenido 2">
            <a:extLst>
              <a:ext uri="{FF2B5EF4-FFF2-40B4-BE49-F238E27FC236}">
                <a16:creationId xmlns:a16="http://schemas.microsoft.com/office/drawing/2014/main" id="{5AF318AE-B9A8-4029-8D95-42DFFAFD1B6D}"/>
              </a:ext>
            </a:extLst>
          </p:cNvPr>
          <p:cNvSpPr>
            <a:spLocks noGrp="1"/>
          </p:cNvSpPr>
          <p:nvPr>
            <p:ph idx="1"/>
          </p:nvPr>
        </p:nvSpPr>
        <p:spPr>
          <a:solidFill>
            <a:schemeClr val="bg2">
              <a:lumMod val="75000"/>
            </a:schemeClr>
          </a:solidFill>
          <a:ln>
            <a:solidFill>
              <a:schemeClr val="accent1"/>
            </a:solidFill>
          </a:ln>
        </p:spPr>
        <p:txBody>
          <a:bodyPr>
            <a:normAutofit/>
          </a:bodyPr>
          <a:lstStyle/>
          <a:p>
            <a:r>
              <a:rPr lang="es-CL" dirty="0"/>
              <a:t>Es considerada una urgencia y requiere de manejo agresivo con hidratación IV con el objetivo de estabilizar la condición hemodinámica del paciente (estado conciencia, perfusión distal, diuresis, taquicardia) mediante la administración rápida (10-20 ml/kg en 20-30 min) de soluciones isotónicas (solución fisiológica, </a:t>
            </a:r>
            <a:r>
              <a:rPr lang="es-CL" dirty="0" err="1"/>
              <a:t>Rínger</a:t>
            </a:r>
            <a:r>
              <a:rPr lang="es-CL" dirty="0"/>
              <a:t> Lactato). </a:t>
            </a:r>
          </a:p>
          <a:p>
            <a:r>
              <a:rPr lang="es-CL" dirty="0"/>
              <a:t>Tener presente en estos casos el diagnóstico diferencial con cuadros graves como infecciones severas (sepsis), crisis celíaca, enfermedades metabólicas u otras</a:t>
            </a:r>
          </a:p>
        </p:txBody>
      </p:sp>
      <p:pic>
        <p:nvPicPr>
          <p:cNvPr id="4" name="Audio 3">
            <a:hlinkClick r:id="" action="ppaction://media"/>
            <a:extLst>
              <a:ext uri="{FF2B5EF4-FFF2-40B4-BE49-F238E27FC236}">
                <a16:creationId xmlns:a16="http://schemas.microsoft.com/office/drawing/2014/main" id="{AD82EA35-85F7-4092-8F5F-A165F1F7A9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29568352"/>
      </p:ext>
    </p:extLst>
  </p:cSld>
  <p:clrMapOvr>
    <a:masterClrMapping/>
  </p:clrMapOvr>
  <mc:AlternateContent xmlns:mc="http://schemas.openxmlformats.org/markup-compatibility/2006">
    <mc:Choice xmlns:p14="http://schemas.microsoft.com/office/powerpoint/2010/main" Requires="p14">
      <p:transition spd="slow" p14:dur="2000" advTm="34762"/>
    </mc:Choice>
    <mc:Fallback>
      <p:transition spd="slow" advTm="3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449E8-86A6-4231-A159-4BE9E005DD04}"/>
              </a:ext>
            </a:extLst>
          </p:cNvPr>
          <p:cNvSpPr>
            <a:spLocks noGrp="1"/>
          </p:cNvSpPr>
          <p:nvPr>
            <p:ph type="title"/>
          </p:nvPr>
        </p:nvSpPr>
        <p:spPr/>
        <p:txBody>
          <a:bodyPr/>
          <a:lstStyle/>
          <a:p>
            <a:r>
              <a:rPr lang="es-CL" dirty="0"/>
              <a:t>Otros fármacos: Probióticos </a:t>
            </a:r>
          </a:p>
        </p:txBody>
      </p:sp>
      <p:sp>
        <p:nvSpPr>
          <p:cNvPr id="3" name="Marcador de contenido 2">
            <a:extLst>
              <a:ext uri="{FF2B5EF4-FFF2-40B4-BE49-F238E27FC236}">
                <a16:creationId xmlns:a16="http://schemas.microsoft.com/office/drawing/2014/main" id="{8F991693-D12A-425F-86C8-B5C91F27DCA1}"/>
              </a:ext>
            </a:extLst>
          </p:cNvPr>
          <p:cNvSpPr>
            <a:spLocks noGrp="1"/>
          </p:cNvSpPr>
          <p:nvPr>
            <p:ph idx="1"/>
          </p:nvPr>
        </p:nvSpPr>
        <p:spPr>
          <a:xfrm>
            <a:off x="680321" y="2336873"/>
            <a:ext cx="5415679" cy="3599316"/>
          </a:xfrm>
          <a:ln>
            <a:solidFill>
              <a:schemeClr val="accent1"/>
            </a:solidFill>
          </a:ln>
        </p:spPr>
        <p:txBody>
          <a:bodyPr>
            <a:normAutofit lnSpcReduction="10000"/>
          </a:bodyPr>
          <a:lstStyle/>
          <a:p>
            <a:r>
              <a:rPr lang="es-CL" dirty="0"/>
              <a:t>El uso precoz (24 a 48 horas de evolución del cuadro) de </a:t>
            </a:r>
            <a:r>
              <a:rPr lang="es-CL" i="1" dirty="0"/>
              <a:t>Lactobacillus </a:t>
            </a:r>
            <a:r>
              <a:rPr lang="es-CL" i="1" dirty="0" err="1"/>
              <a:t>rhamnosus</a:t>
            </a:r>
            <a:r>
              <a:rPr lang="es-CL" i="1" dirty="0"/>
              <a:t> GG </a:t>
            </a:r>
            <a:r>
              <a:rPr lang="es-CL" dirty="0"/>
              <a:t>o </a:t>
            </a:r>
            <a:r>
              <a:rPr lang="es-CL" i="1" dirty="0" err="1"/>
              <a:t>Sacharomyces</a:t>
            </a:r>
            <a:r>
              <a:rPr lang="es-CL" i="1" dirty="0"/>
              <a:t> </a:t>
            </a:r>
            <a:r>
              <a:rPr lang="es-CL" i="1" dirty="0" err="1"/>
              <a:t>boulardii</a:t>
            </a:r>
            <a:r>
              <a:rPr lang="es-CL" dirty="0"/>
              <a:t> por 5 a 6 días (250 mg cada 12 horas), reduce la duración de la diarrea en 1 a 2 días</a:t>
            </a:r>
          </a:p>
          <a:p>
            <a:r>
              <a:rPr lang="es-CL" dirty="0"/>
              <a:t>Menor riesgo de hospitalización o menor estadía en éste y menor riesgo de contagio o infección intrahospitalaria.</a:t>
            </a:r>
          </a:p>
        </p:txBody>
      </p:sp>
      <p:pic>
        <p:nvPicPr>
          <p:cNvPr id="4" name="Imagen 3">
            <a:extLst>
              <a:ext uri="{FF2B5EF4-FFF2-40B4-BE49-F238E27FC236}">
                <a16:creationId xmlns:a16="http://schemas.microsoft.com/office/drawing/2014/main" id="{112C2989-2FE9-44B9-8DB0-34A6E79E3E32}"/>
              </a:ext>
            </a:extLst>
          </p:cNvPr>
          <p:cNvPicPr>
            <a:picLocks noChangeAspect="1"/>
          </p:cNvPicPr>
          <p:nvPr/>
        </p:nvPicPr>
        <p:blipFill>
          <a:blip r:embed="rId5"/>
          <a:stretch>
            <a:fillRect/>
          </a:stretch>
        </p:blipFill>
        <p:spPr>
          <a:xfrm>
            <a:off x="7442456" y="26122"/>
            <a:ext cx="4069223" cy="6858000"/>
          </a:xfrm>
          <a:prstGeom prst="rect">
            <a:avLst/>
          </a:prstGeom>
        </p:spPr>
      </p:pic>
      <p:sp>
        <p:nvSpPr>
          <p:cNvPr id="5" name="Rectángulo 4">
            <a:extLst>
              <a:ext uri="{FF2B5EF4-FFF2-40B4-BE49-F238E27FC236}">
                <a16:creationId xmlns:a16="http://schemas.microsoft.com/office/drawing/2014/main" id="{D2BC4333-45B8-4A70-923A-438036AE13BE}"/>
              </a:ext>
            </a:extLst>
          </p:cNvPr>
          <p:cNvSpPr/>
          <p:nvPr/>
        </p:nvSpPr>
        <p:spPr>
          <a:xfrm>
            <a:off x="340160" y="6104772"/>
            <a:ext cx="6096000" cy="261610"/>
          </a:xfrm>
          <a:prstGeom prst="rect">
            <a:avLst/>
          </a:prstGeom>
        </p:spPr>
        <p:txBody>
          <a:bodyPr>
            <a:spAutoFit/>
          </a:bodyPr>
          <a:lstStyle/>
          <a:p>
            <a:r>
              <a:rPr lang="en-US" sz="1100" b="0" i="0" u="none" strike="noStrike" baseline="0" dirty="0">
                <a:latin typeface="AdvOT4199d003"/>
              </a:rPr>
              <a:t>This journal is © The Royal Society of Chemistry 2018</a:t>
            </a:r>
          </a:p>
        </p:txBody>
      </p:sp>
      <p:pic>
        <p:nvPicPr>
          <p:cNvPr id="6" name="Audio 5">
            <a:hlinkClick r:id="" action="ppaction://media"/>
            <a:extLst>
              <a:ext uri="{FF2B5EF4-FFF2-40B4-BE49-F238E27FC236}">
                <a16:creationId xmlns:a16="http://schemas.microsoft.com/office/drawing/2014/main" id="{34A3D673-5B98-4838-B365-4BA9AF433C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74032807"/>
      </p:ext>
    </p:extLst>
  </p:cSld>
  <p:clrMapOvr>
    <a:masterClrMapping/>
  </p:clrMapOvr>
  <mc:AlternateContent xmlns:mc="http://schemas.openxmlformats.org/markup-compatibility/2006">
    <mc:Choice xmlns:p14="http://schemas.microsoft.com/office/powerpoint/2010/main" Requires="p14">
      <p:transition spd="slow" p14:dur="2000" advTm="58447"/>
    </mc:Choice>
    <mc:Fallback>
      <p:transition spd="slow" advTm="58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95AEB-D615-4574-93AF-B7D7D4777B2C}"/>
              </a:ext>
            </a:extLst>
          </p:cNvPr>
          <p:cNvSpPr>
            <a:spLocks noGrp="1"/>
          </p:cNvSpPr>
          <p:nvPr>
            <p:ph type="title"/>
          </p:nvPr>
        </p:nvSpPr>
        <p:spPr/>
        <p:txBody>
          <a:bodyPr/>
          <a:lstStyle/>
          <a:p>
            <a:r>
              <a:rPr lang="es-CL" dirty="0"/>
              <a:t>Epidemiología</a:t>
            </a:r>
          </a:p>
        </p:txBody>
      </p:sp>
      <p:sp>
        <p:nvSpPr>
          <p:cNvPr id="3" name="Marcador de contenido 2">
            <a:extLst>
              <a:ext uri="{FF2B5EF4-FFF2-40B4-BE49-F238E27FC236}">
                <a16:creationId xmlns:a16="http://schemas.microsoft.com/office/drawing/2014/main" id="{AC141620-35A5-49C9-82FF-8B38FDA815A5}"/>
              </a:ext>
            </a:extLst>
          </p:cNvPr>
          <p:cNvSpPr>
            <a:spLocks noGrp="1"/>
          </p:cNvSpPr>
          <p:nvPr>
            <p:ph idx="1"/>
          </p:nvPr>
        </p:nvSpPr>
        <p:spPr>
          <a:xfrm>
            <a:off x="429638" y="2290815"/>
            <a:ext cx="10515600" cy="3295015"/>
          </a:xfrm>
          <a:ln>
            <a:solidFill>
              <a:schemeClr val="accent1"/>
            </a:solidFill>
          </a:ln>
        </p:spPr>
        <p:txBody>
          <a:bodyPr>
            <a:normAutofit fontScale="92500" lnSpcReduction="10000"/>
          </a:bodyPr>
          <a:lstStyle/>
          <a:p>
            <a:r>
              <a:rPr lang="es-CL" dirty="0"/>
              <a:t>Mundialmente 1700 millones de casos de enfermedades diarreicas infantiles cada año. </a:t>
            </a:r>
          </a:p>
          <a:p>
            <a:pPr lvl="1"/>
            <a:r>
              <a:rPr lang="es-CL" dirty="0"/>
              <a:t>0,5 – 2 diarreas por año menores de 5 años</a:t>
            </a:r>
          </a:p>
          <a:p>
            <a:pPr lvl="1"/>
            <a:r>
              <a:rPr lang="es-CL" dirty="0"/>
              <a:t>Segunda  causa de morbi/mortalidad en menores de 5  años. </a:t>
            </a:r>
          </a:p>
          <a:p>
            <a:pPr lvl="2"/>
            <a:r>
              <a:rPr lang="es-CL" dirty="0"/>
              <a:t>Matan a 480.000- 520000 niños menores de cinco años cada año.</a:t>
            </a:r>
          </a:p>
          <a:p>
            <a:pPr lvl="2"/>
            <a:r>
              <a:rPr lang="es-CL" dirty="0"/>
              <a:t>8,4% causa de muertes </a:t>
            </a:r>
          </a:p>
          <a:p>
            <a:r>
              <a:rPr lang="es-CL" dirty="0"/>
              <a:t>Son enfermedades prevenibles y tratables.</a:t>
            </a:r>
          </a:p>
          <a:p>
            <a:pPr lvl="1"/>
            <a:r>
              <a:rPr lang="es-CL" dirty="0"/>
              <a:t>Acceso al agua potable y a servicios adecuados de saneamiento e higiene.</a:t>
            </a:r>
          </a:p>
          <a:p>
            <a:r>
              <a:rPr lang="es-CL" dirty="0"/>
              <a:t>La diarrea es una de las principales causas de malnutrición de niños menores de cinco años.</a:t>
            </a:r>
          </a:p>
        </p:txBody>
      </p:sp>
      <p:sp>
        <p:nvSpPr>
          <p:cNvPr id="4" name="CuadroTexto 3">
            <a:extLst>
              <a:ext uri="{FF2B5EF4-FFF2-40B4-BE49-F238E27FC236}">
                <a16:creationId xmlns:a16="http://schemas.microsoft.com/office/drawing/2014/main" id="{67FA0815-C22A-4F72-A709-E946237508EC}"/>
              </a:ext>
            </a:extLst>
          </p:cNvPr>
          <p:cNvSpPr txBox="1"/>
          <p:nvPr/>
        </p:nvSpPr>
        <p:spPr>
          <a:xfrm>
            <a:off x="7146388" y="5992837"/>
            <a:ext cx="2912012" cy="369332"/>
          </a:xfrm>
          <a:prstGeom prst="rect">
            <a:avLst/>
          </a:prstGeom>
          <a:noFill/>
        </p:spPr>
        <p:txBody>
          <a:bodyPr wrap="square" rtlCol="0">
            <a:spAutoFit/>
          </a:bodyPr>
          <a:lstStyle/>
          <a:p>
            <a:r>
              <a:rPr lang="es-CL" dirty="0"/>
              <a:t>OMS 2017</a:t>
            </a:r>
          </a:p>
        </p:txBody>
      </p:sp>
      <p:pic>
        <p:nvPicPr>
          <p:cNvPr id="6" name="Audio 5">
            <a:hlinkClick r:id="" action="ppaction://media"/>
            <a:extLst>
              <a:ext uri="{FF2B5EF4-FFF2-40B4-BE49-F238E27FC236}">
                <a16:creationId xmlns:a16="http://schemas.microsoft.com/office/drawing/2014/main" id="{542EF74E-2DE3-46F7-AFFD-A2C267328A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8628538"/>
      </p:ext>
    </p:extLst>
  </p:cSld>
  <p:clrMapOvr>
    <a:masterClrMapping/>
  </p:clrMapOvr>
  <mc:AlternateContent xmlns:mc="http://schemas.openxmlformats.org/markup-compatibility/2006">
    <mc:Choice xmlns:p14="http://schemas.microsoft.com/office/powerpoint/2010/main" Requires="p14">
      <p:transition spd="slow" p14:dur="2000" advTm="53895"/>
    </mc:Choice>
    <mc:Fallback>
      <p:transition spd="slow" advTm="5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09AE3F-62EA-4119-A281-37E7DEE5F10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CF320781-9E4C-4EE4-AC0F-BAE61A08C6A6}"/>
              </a:ext>
            </a:extLst>
          </p:cNvPr>
          <p:cNvSpPr>
            <a:spLocks noGrp="1"/>
          </p:cNvSpPr>
          <p:nvPr>
            <p:ph idx="1"/>
          </p:nvPr>
        </p:nvSpPr>
        <p:spPr>
          <a:xfrm>
            <a:off x="680321" y="2336873"/>
            <a:ext cx="9613861" cy="2586819"/>
          </a:xfrm>
        </p:spPr>
        <p:txBody>
          <a:bodyPr>
            <a:normAutofit/>
          </a:bodyPr>
          <a:lstStyle/>
          <a:p>
            <a:r>
              <a:rPr lang="es-CL" dirty="0"/>
              <a:t>Efectos generales a nivel intestinal </a:t>
            </a:r>
          </a:p>
          <a:p>
            <a:r>
              <a:rPr lang="es-CL" dirty="0"/>
              <a:t>Efectos específicos en distintos tipos de infección (virales – parasitarios)</a:t>
            </a:r>
          </a:p>
          <a:p>
            <a:r>
              <a:rPr lang="es-CL" dirty="0"/>
              <a:t>Debe tener al menos 10 </a:t>
            </a:r>
            <a:r>
              <a:rPr lang="es-CL" baseline="30000" dirty="0"/>
              <a:t>7</a:t>
            </a:r>
            <a:r>
              <a:rPr lang="es-CL" dirty="0"/>
              <a:t> UFC /gramo o ml.</a:t>
            </a:r>
          </a:p>
          <a:p>
            <a:r>
              <a:rPr lang="es-CL" dirty="0"/>
              <a:t>No demostrado en prevención de diarrea </a:t>
            </a:r>
          </a:p>
          <a:p>
            <a:endParaRPr lang="es-CL" dirty="0"/>
          </a:p>
        </p:txBody>
      </p:sp>
      <p:sp>
        <p:nvSpPr>
          <p:cNvPr id="4" name="Rectángulo 3">
            <a:extLst>
              <a:ext uri="{FF2B5EF4-FFF2-40B4-BE49-F238E27FC236}">
                <a16:creationId xmlns:a16="http://schemas.microsoft.com/office/drawing/2014/main" id="{622F21BB-4DF4-4D50-BB2E-BC02F1130A04}"/>
              </a:ext>
            </a:extLst>
          </p:cNvPr>
          <p:cNvSpPr/>
          <p:nvPr/>
        </p:nvSpPr>
        <p:spPr>
          <a:xfrm>
            <a:off x="553329" y="5891238"/>
            <a:ext cx="11085342" cy="646331"/>
          </a:xfrm>
          <a:prstGeom prst="rect">
            <a:avLst/>
          </a:prstGeom>
        </p:spPr>
        <p:txBody>
          <a:bodyPr wrap="square">
            <a:spAutoFit/>
          </a:bodyPr>
          <a:lstStyle/>
          <a:p>
            <a:r>
              <a:rPr lang="en-US" dirty="0">
                <a:latin typeface="AdvOT2c8ce45a"/>
              </a:rPr>
              <a:t>2018, Food and Function , Probiotics, mechanisms of action, and clinical perspectives for diarrhea management in children, </a:t>
            </a:r>
            <a:r>
              <a:rPr lang="en-US" dirty="0"/>
              <a:t>The Royal Society of Chemistry</a:t>
            </a:r>
            <a:endParaRPr lang="es-CL" dirty="0"/>
          </a:p>
        </p:txBody>
      </p:sp>
      <p:pic>
        <p:nvPicPr>
          <p:cNvPr id="5" name="Audio 4">
            <a:hlinkClick r:id="" action="ppaction://media"/>
            <a:extLst>
              <a:ext uri="{FF2B5EF4-FFF2-40B4-BE49-F238E27FC236}">
                <a16:creationId xmlns:a16="http://schemas.microsoft.com/office/drawing/2014/main" id="{30FE58CE-3F6A-49C5-842C-BE192963E1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6240285"/>
      </p:ext>
    </p:extLst>
  </p:cSld>
  <p:clrMapOvr>
    <a:masterClrMapping/>
  </p:clrMapOvr>
  <mc:AlternateContent xmlns:mc="http://schemas.openxmlformats.org/markup-compatibility/2006">
    <mc:Choice xmlns:p14="http://schemas.microsoft.com/office/powerpoint/2010/main" Requires="p14">
      <p:transition spd="slow" p14:dur="2000" advTm="24000"/>
    </mc:Choice>
    <mc:Fallback>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D1B0B7-A4A9-46D5-A338-DDECCE91157D}"/>
              </a:ext>
            </a:extLst>
          </p:cNvPr>
          <p:cNvSpPr>
            <a:spLocks noGrp="1"/>
          </p:cNvSpPr>
          <p:nvPr>
            <p:ph type="title"/>
          </p:nvPr>
        </p:nvSpPr>
        <p:spPr/>
        <p:txBody>
          <a:bodyPr/>
          <a:lstStyle/>
          <a:p>
            <a:r>
              <a:rPr lang="es-CL" dirty="0"/>
              <a:t>Zinc</a:t>
            </a:r>
          </a:p>
        </p:txBody>
      </p:sp>
      <p:sp>
        <p:nvSpPr>
          <p:cNvPr id="3" name="Marcador de contenido 2">
            <a:extLst>
              <a:ext uri="{FF2B5EF4-FFF2-40B4-BE49-F238E27FC236}">
                <a16:creationId xmlns:a16="http://schemas.microsoft.com/office/drawing/2014/main" id="{5A68B0D3-8185-4133-9793-7AD8F9810B93}"/>
              </a:ext>
            </a:extLst>
          </p:cNvPr>
          <p:cNvSpPr>
            <a:spLocks noGrp="1"/>
          </p:cNvSpPr>
          <p:nvPr>
            <p:ph idx="1"/>
          </p:nvPr>
        </p:nvSpPr>
        <p:spPr>
          <a:xfrm>
            <a:off x="680321" y="1975074"/>
            <a:ext cx="9613861" cy="3599316"/>
          </a:xfrm>
        </p:spPr>
        <p:txBody>
          <a:bodyPr>
            <a:normAutofit/>
          </a:bodyPr>
          <a:lstStyle/>
          <a:p>
            <a:pPr marL="0" indent="0">
              <a:buNone/>
            </a:pPr>
            <a:endParaRPr lang="es-CL" dirty="0"/>
          </a:p>
          <a:p>
            <a:r>
              <a:rPr lang="es-CL" dirty="0"/>
              <a:t>En poblaciones donde existe suplementación, se ha observado una disminución importante de la frecuencia de presentación de cuadros diarreicos. </a:t>
            </a:r>
          </a:p>
          <a:p>
            <a:r>
              <a:rPr lang="es-CL" dirty="0"/>
              <a:t>Si la gastroenteritis se presenta en pacientes en que se sospeche déficit previo de este microelemento (desnutrición, prematurez, antecedentes de ser RN PEG por ejemplo) se sugiere el uso de sulfato de zinc oral por 14 días (10 mg al día) en mayores de 6 meses.</a:t>
            </a:r>
          </a:p>
        </p:txBody>
      </p:sp>
      <p:sp>
        <p:nvSpPr>
          <p:cNvPr id="4" name="Rectángulo 3">
            <a:extLst>
              <a:ext uri="{FF2B5EF4-FFF2-40B4-BE49-F238E27FC236}">
                <a16:creationId xmlns:a16="http://schemas.microsoft.com/office/drawing/2014/main" id="{10BC2B14-140F-4794-84E5-45126E6C0E7A}"/>
              </a:ext>
            </a:extLst>
          </p:cNvPr>
          <p:cNvSpPr/>
          <p:nvPr/>
        </p:nvSpPr>
        <p:spPr>
          <a:xfrm>
            <a:off x="1683433" y="5715298"/>
            <a:ext cx="10330375" cy="646331"/>
          </a:xfrm>
          <a:prstGeom prst="rect">
            <a:avLst/>
          </a:prstGeom>
        </p:spPr>
        <p:txBody>
          <a:bodyPr wrap="square">
            <a:spAutoFit/>
          </a:bodyPr>
          <a:lstStyle/>
          <a:p>
            <a:r>
              <a:rPr lang="es-CL" dirty="0" err="1">
                <a:latin typeface="FrutigerLT-Light"/>
              </a:rPr>
              <a:t>Lazzerini</a:t>
            </a:r>
            <a:r>
              <a:rPr lang="es-CL" dirty="0">
                <a:latin typeface="FrutigerLT-Light"/>
              </a:rPr>
              <a:t> M, </a:t>
            </a:r>
            <a:r>
              <a:rPr lang="es-CL" dirty="0" err="1">
                <a:latin typeface="FrutigerLT-Light"/>
              </a:rPr>
              <a:t>Wanzira</a:t>
            </a:r>
            <a:r>
              <a:rPr lang="es-CL" dirty="0">
                <a:latin typeface="FrutigerLT-Light"/>
              </a:rPr>
              <a:t> H. Oral zinc </a:t>
            </a:r>
            <a:r>
              <a:rPr lang="es-CL" dirty="0" err="1">
                <a:latin typeface="FrutigerLT-Light"/>
              </a:rPr>
              <a:t>for</a:t>
            </a:r>
            <a:r>
              <a:rPr lang="es-CL" dirty="0">
                <a:latin typeface="FrutigerLT-Light"/>
              </a:rPr>
              <a:t> </a:t>
            </a:r>
            <a:r>
              <a:rPr lang="es-CL" dirty="0" err="1">
                <a:latin typeface="FrutigerLT-Light"/>
              </a:rPr>
              <a:t>treating</a:t>
            </a:r>
            <a:r>
              <a:rPr lang="es-CL" dirty="0">
                <a:latin typeface="FrutigerLT-Light"/>
              </a:rPr>
              <a:t> </a:t>
            </a:r>
            <a:r>
              <a:rPr lang="es-CL" dirty="0" err="1">
                <a:latin typeface="FrutigerLT-Light"/>
              </a:rPr>
              <a:t>diarrhea</a:t>
            </a:r>
            <a:r>
              <a:rPr lang="es-CL" dirty="0">
                <a:latin typeface="FrutigerLT-Light"/>
              </a:rPr>
              <a:t> in </a:t>
            </a:r>
            <a:r>
              <a:rPr lang="es-CL" dirty="0" err="1">
                <a:latin typeface="FrutigerLT-Light"/>
              </a:rPr>
              <a:t>children</a:t>
            </a:r>
            <a:r>
              <a:rPr lang="es-CL" dirty="0">
                <a:latin typeface="FrutigerLT-Light"/>
              </a:rPr>
              <a:t>. Cochrane </a:t>
            </a:r>
            <a:r>
              <a:rPr lang="es-CL" dirty="0" err="1">
                <a:latin typeface="FrutigerLT-Light"/>
              </a:rPr>
              <a:t>Database</a:t>
            </a:r>
            <a:r>
              <a:rPr lang="es-CL" dirty="0">
                <a:latin typeface="FrutigerLT-Light"/>
              </a:rPr>
              <a:t> </a:t>
            </a:r>
            <a:r>
              <a:rPr lang="es-CL" dirty="0" err="1">
                <a:latin typeface="FrutigerLT-Light"/>
              </a:rPr>
              <a:t>of</a:t>
            </a:r>
            <a:r>
              <a:rPr lang="es-CL" dirty="0">
                <a:latin typeface="FrutigerLT-Light"/>
              </a:rPr>
              <a:t> </a:t>
            </a:r>
            <a:r>
              <a:rPr lang="es-CL" dirty="0" err="1">
                <a:latin typeface="FrutigerLT-Light"/>
              </a:rPr>
              <a:t>Sistematic</a:t>
            </a:r>
            <a:endParaRPr lang="es-CL" dirty="0">
              <a:latin typeface="FrutigerLT-Light"/>
            </a:endParaRPr>
          </a:p>
          <a:p>
            <a:r>
              <a:rPr lang="es-CL" dirty="0" err="1">
                <a:latin typeface="FrutigerLT-Light"/>
              </a:rPr>
              <a:t>reviews</a:t>
            </a:r>
            <a:r>
              <a:rPr lang="es-CL" dirty="0">
                <a:latin typeface="FrutigerLT-Light"/>
              </a:rPr>
              <a:t>. 2016;12</a:t>
            </a:r>
            <a:endParaRPr lang="es-CL" dirty="0"/>
          </a:p>
        </p:txBody>
      </p:sp>
      <p:pic>
        <p:nvPicPr>
          <p:cNvPr id="5" name="Audio 4">
            <a:hlinkClick r:id="" action="ppaction://media"/>
            <a:extLst>
              <a:ext uri="{FF2B5EF4-FFF2-40B4-BE49-F238E27FC236}">
                <a16:creationId xmlns:a16="http://schemas.microsoft.com/office/drawing/2014/main" id="{1D3E81D5-EF0D-4C0B-9043-78FABE07C7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72249282"/>
      </p:ext>
    </p:extLst>
  </p:cSld>
  <p:clrMapOvr>
    <a:masterClrMapping/>
  </p:clrMapOvr>
  <mc:AlternateContent xmlns:mc="http://schemas.openxmlformats.org/markup-compatibility/2006">
    <mc:Choice xmlns:p14="http://schemas.microsoft.com/office/powerpoint/2010/main" Requires="p14">
      <p:transition spd="slow" p14:dur="2000" advTm="18938"/>
    </mc:Choice>
    <mc:Fallback>
      <p:transition spd="slow" advTm="18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127E48-4100-4B13-B5A5-7586855284BB}"/>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B338C0C-D655-47B7-B6D9-05664DC8CA15}"/>
              </a:ext>
            </a:extLst>
          </p:cNvPr>
          <p:cNvSpPr>
            <a:spLocks noGrp="1"/>
          </p:cNvSpPr>
          <p:nvPr>
            <p:ph idx="1"/>
          </p:nvPr>
        </p:nvSpPr>
        <p:spPr/>
        <p:txBody>
          <a:bodyPr/>
          <a:lstStyle/>
          <a:p>
            <a:r>
              <a:rPr lang="es-CL" b="1" dirty="0"/>
              <a:t>No antidiarreicos </a:t>
            </a:r>
          </a:p>
          <a:p>
            <a:r>
              <a:rPr lang="es-CL" dirty="0"/>
              <a:t>Antieméticos : No rutina. </a:t>
            </a:r>
            <a:r>
              <a:rPr lang="es-CL" dirty="0" err="1"/>
              <a:t>Ondansetrón</a:t>
            </a:r>
            <a:r>
              <a:rPr lang="es-CL" dirty="0"/>
              <a:t> usado en </a:t>
            </a:r>
            <a:r>
              <a:rPr lang="es-CL" dirty="0" err="1"/>
              <a:t>setting</a:t>
            </a:r>
            <a:r>
              <a:rPr lang="es-CL" dirty="0"/>
              <a:t> de urgencia &gt; 6 meses 0,15 mg/kg/dosis disminuiría hospitalización </a:t>
            </a:r>
          </a:p>
          <a:p>
            <a:endParaRPr lang="es-CL" dirty="0"/>
          </a:p>
          <a:p>
            <a:r>
              <a:rPr lang="es-CL" dirty="0" err="1"/>
              <a:t>Racecadotrilo</a:t>
            </a:r>
            <a:r>
              <a:rPr lang="es-CL" dirty="0"/>
              <a:t> </a:t>
            </a:r>
          </a:p>
          <a:p>
            <a:r>
              <a:rPr lang="es-CL" dirty="0"/>
              <a:t>No aprobado aún con evidencia </a:t>
            </a:r>
          </a:p>
          <a:p>
            <a:r>
              <a:rPr lang="es-CL" dirty="0"/>
              <a:t>1,5 mg/kg /dosis 3 veces al </a:t>
            </a:r>
            <a:r>
              <a:rPr lang="es-CL" dirty="0" err="1"/>
              <a:t>dia</a:t>
            </a:r>
            <a:r>
              <a:rPr lang="es-CL" dirty="0"/>
              <a:t> por máximo 7 días  </a:t>
            </a:r>
          </a:p>
        </p:txBody>
      </p:sp>
      <p:pic>
        <p:nvPicPr>
          <p:cNvPr id="4" name="Audio 3">
            <a:hlinkClick r:id="" action="ppaction://media"/>
            <a:extLst>
              <a:ext uri="{FF2B5EF4-FFF2-40B4-BE49-F238E27FC236}">
                <a16:creationId xmlns:a16="http://schemas.microsoft.com/office/drawing/2014/main" id="{3A79EC3B-2AA6-4D15-866B-7447B6EAB8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36142470"/>
      </p:ext>
    </p:extLst>
  </p:cSld>
  <p:clrMapOvr>
    <a:masterClrMapping/>
  </p:clrMapOvr>
  <mc:AlternateContent xmlns:mc="http://schemas.openxmlformats.org/markup-compatibility/2006">
    <mc:Choice xmlns:p14="http://schemas.microsoft.com/office/powerpoint/2010/main" Requires="p14">
      <p:transition spd="slow" p14:dur="2000" advTm="54680"/>
    </mc:Choice>
    <mc:Fallback>
      <p:transition spd="slow" advTm="5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190F4-3292-4D21-BD45-63D6C1622ECD}"/>
              </a:ext>
            </a:extLst>
          </p:cNvPr>
          <p:cNvSpPr>
            <a:spLocks noGrp="1"/>
          </p:cNvSpPr>
          <p:nvPr>
            <p:ph type="title"/>
          </p:nvPr>
        </p:nvSpPr>
        <p:spPr/>
        <p:txBody>
          <a:bodyPr/>
          <a:lstStyle/>
          <a:p>
            <a:r>
              <a:rPr lang="es-CL" dirty="0"/>
              <a:t>Disentería </a:t>
            </a:r>
          </a:p>
        </p:txBody>
      </p:sp>
      <p:sp>
        <p:nvSpPr>
          <p:cNvPr id="3" name="Marcador de contenido 2">
            <a:extLst>
              <a:ext uri="{FF2B5EF4-FFF2-40B4-BE49-F238E27FC236}">
                <a16:creationId xmlns:a16="http://schemas.microsoft.com/office/drawing/2014/main" id="{CAC2F297-B1C3-4FF8-A0BF-28DD4FE05BE4}"/>
              </a:ext>
            </a:extLst>
          </p:cNvPr>
          <p:cNvSpPr>
            <a:spLocks noGrp="1"/>
          </p:cNvSpPr>
          <p:nvPr>
            <p:ph idx="1"/>
          </p:nvPr>
        </p:nvSpPr>
        <p:spPr>
          <a:solidFill>
            <a:schemeClr val="bg2">
              <a:lumMod val="75000"/>
            </a:schemeClr>
          </a:solidFill>
          <a:ln>
            <a:solidFill>
              <a:schemeClr val="accent1"/>
            </a:solidFill>
          </a:ln>
        </p:spPr>
        <p:txBody>
          <a:bodyPr/>
          <a:lstStyle/>
          <a:p>
            <a:r>
              <a:rPr lang="es-CL" b="1" dirty="0"/>
              <a:t>Etiología</a:t>
            </a:r>
          </a:p>
          <a:p>
            <a:r>
              <a:rPr lang="es-CL" b="1" i="1" dirty="0"/>
              <a:t>Virus: </a:t>
            </a:r>
            <a:r>
              <a:rPr lang="es-CL" dirty="0"/>
              <a:t>Citomegalovirus (paciente inmunocomprometido).</a:t>
            </a:r>
          </a:p>
          <a:p>
            <a:r>
              <a:rPr lang="es-CL" b="1" i="1" dirty="0"/>
              <a:t>Bacterias: </a:t>
            </a:r>
            <a:r>
              <a:rPr lang="es-CL" i="1" dirty="0"/>
              <a:t>Shigella </a:t>
            </a:r>
            <a:r>
              <a:rPr lang="es-CL" dirty="0" err="1"/>
              <a:t>spp</a:t>
            </a:r>
            <a:r>
              <a:rPr lang="es-CL" dirty="0"/>
              <a:t>, </a:t>
            </a:r>
            <a:r>
              <a:rPr lang="es-CL" i="1" dirty="0"/>
              <a:t>Salmonella </a:t>
            </a:r>
            <a:r>
              <a:rPr lang="es-CL" dirty="0" err="1"/>
              <a:t>spp</a:t>
            </a:r>
            <a:r>
              <a:rPr lang="es-CL" dirty="0"/>
              <a:t>, </a:t>
            </a:r>
            <a:r>
              <a:rPr lang="es-CL" i="1" dirty="0" err="1"/>
              <a:t>Campylobacter</a:t>
            </a:r>
            <a:r>
              <a:rPr lang="es-CL" i="1" dirty="0"/>
              <a:t> </a:t>
            </a:r>
            <a:r>
              <a:rPr lang="es-CL" dirty="0" err="1"/>
              <a:t>spp</a:t>
            </a:r>
            <a:r>
              <a:rPr lang="es-CL" dirty="0"/>
              <a:t>, </a:t>
            </a:r>
            <a:r>
              <a:rPr lang="es-CL" i="1" dirty="0"/>
              <a:t>Yersinia </a:t>
            </a:r>
            <a:r>
              <a:rPr lang="es-CL" dirty="0" err="1"/>
              <a:t>spp</a:t>
            </a:r>
            <a:r>
              <a:rPr lang="es-CL" dirty="0"/>
              <a:t>, </a:t>
            </a:r>
            <a:r>
              <a:rPr lang="es-CL" i="1" dirty="0" err="1"/>
              <a:t>Clostridium</a:t>
            </a:r>
            <a:r>
              <a:rPr lang="es-CL" i="1" dirty="0"/>
              <a:t> </a:t>
            </a:r>
            <a:r>
              <a:rPr lang="es-CL" i="1" dirty="0" err="1"/>
              <a:t>difficile</a:t>
            </a:r>
            <a:r>
              <a:rPr lang="es-CL" dirty="0"/>
              <a:t>,</a:t>
            </a:r>
          </a:p>
          <a:p>
            <a:r>
              <a:rPr lang="es-CL" i="1" dirty="0" err="1"/>
              <a:t>Aeromonas</a:t>
            </a:r>
            <a:r>
              <a:rPr lang="es-CL" dirty="0"/>
              <a:t>, </a:t>
            </a:r>
            <a:r>
              <a:rPr lang="es-CL" i="1" dirty="0"/>
              <a:t>E. coli </a:t>
            </a:r>
            <a:r>
              <a:rPr lang="es-CL" dirty="0" err="1"/>
              <a:t>Enteropatógena</a:t>
            </a:r>
            <a:r>
              <a:rPr lang="es-CL" dirty="0"/>
              <a:t>, </a:t>
            </a:r>
            <a:r>
              <a:rPr lang="es-CL" dirty="0" err="1"/>
              <a:t>Enteroinvasiva</a:t>
            </a:r>
            <a:r>
              <a:rPr lang="es-CL" dirty="0"/>
              <a:t>, Enterotoxigénica, Enterohemorrágica y productora </a:t>
            </a:r>
            <a:r>
              <a:rPr lang="pt-BR" dirty="0"/>
              <a:t>de </a:t>
            </a:r>
            <a:r>
              <a:rPr lang="pt-BR" dirty="0" err="1"/>
              <a:t>Shiga</a:t>
            </a:r>
            <a:r>
              <a:rPr lang="pt-BR" dirty="0"/>
              <a:t> toxina (O157:H7).</a:t>
            </a:r>
          </a:p>
          <a:p>
            <a:r>
              <a:rPr lang="es-CL" b="1" i="1" dirty="0"/>
              <a:t>Parásitos: </a:t>
            </a:r>
            <a:r>
              <a:rPr lang="es-CL" dirty="0" err="1"/>
              <a:t>Entameba</a:t>
            </a:r>
            <a:r>
              <a:rPr lang="es-CL" dirty="0"/>
              <a:t> </a:t>
            </a:r>
            <a:r>
              <a:rPr lang="es-CL" dirty="0" err="1"/>
              <a:t>histolytica</a:t>
            </a:r>
            <a:r>
              <a:rPr lang="es-CL" dirty="0"/>
              <a:t>, </a:t>
            </a:r>
            <a:r>
              <a:rPr lang="es-CL" dirty="0" err="1"/>
              <a:t>Schistosoma</a:t>
            </a:r>
            <a:r>
              <a:rPr lang="es-CL" dirty="0"/>
              <a:t> </a:t>
            </a:r>
            <a:r>
              <a:rPr lang="es-CL" dirty="0" err="1"/>
              <a:t>mansoni</a:t>
            </a:r>
            <a:r>
              <a:rPr lang="es-CL" dirty="0"/>
              <a:t>.</a:t>
            </a:r>
          </a:p>
        </p:txBody>
      </p:sp>
      <p:pic>
        <p:nvPicPr>
          <p:cNvPr id="4" name="Audio 3">
            <a:hlinkClick r:id="" action="ppaction://media"/>
            <a:extLst>
              <a:ext uri="{FF2B5EF4-FFF2-40B4-BE49-F238E27FC236}">
                <a16:creationId xmlns:a16="http://schemas.microsoft.com/office/drawing/2014/main" id="{A1DE5941-AF06-4140-B6CF-1A201E9181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74627476"/>
      </p:ext>
    </p:extLst>
  </p:cSld>
  <p:clrMapOvr>
    <a:masterClrMapping/>
  </p:clrMapOvr>
  <mc:AlternateContent xmlns:mc="http://schemas.openxmlformats.org/markup-compatibility/2006">
    <mc:Choice xmlns:p14="http://schemas.microsoft.com/office/powerpoint/2010/main" Requires="p14">
      <p:transition spd="slow" p14:dur="2000" advTm="26286"/>
    </mc:Choice>
    <mc:Fallback>
      <p:transition spd="slow" advTm="2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6764E3F6-59F1-44FF-9EF2-8EF0BCA3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a:extLst>
              <a:ext uri="{FF2B5EF4-FFF2-40B4-BE49-F238E27FC236}">
                <a16:creationId xmlns:a16="http://schemas.microsoft.com/office/drawing/2014/main" id="{8DF1CE84-BC06-4E42-A5D4-7B92E327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1" name="Rectangle 12">
            <a:extLst>
              <a:ext uri="{FF2B5EF4-FFF2-40B4-BE49-F238E27FC236}">
                <a16:creationId xmlns:a16="http://schemas.microsoft.com/office/drawing/2014/main" id="{0743C7B8-BD05-4C16-9FC9-6B5C5BA3A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E6B9B529-EAD6-442A-92A1-6A496B932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24FB03F9-2265-4211-BBCE-3158E901F3E2}"/>
              </a:ext>
            </a:extLst>
          </p:cNvPr>
          <p:cNvSpPr>
            <a:spLocks noGrp="1"/>
          </p:cNvSpPr>
          <p:nvPr>
            <p:ph type="title"/>
          </p:nvPr>
        </p:nvSpPr>
        <p:spPr>
          <a:xfrm>
            <a:off x="680321" y="753228"/>
            <a:ext cx="7087552" cy="1080938"/>
          </a:xfrm>
        </p:spPr>
        <p:txBody>
          <a:bodyPr>
            <a:normAutofit/>
          </a:bodyPr>
          <a:lstStyle/>
          <a:p>
            <a:r>
              <a:rPr lang="es-CL"/>
              <a:t>Diagnóstico diferencial </a:t>
            </a:r>
            <a:endParaRPr lang="es-CL" dirty="0"/>
          </a:p>
        </p:txBody>
      </p:sp>
      <p:pic>
        <p:nvPicPr>
          <p:cNvPr id="23" name="Picture 16">
            <a:extLst>
              <a:ext uri="{FF2B5EF4-FFF2-40B4-BE49-F238E27FC236}">
                <a16:creationId xmlns:a16="http://schemas.microsoft.com/office/drawing/2014/main" id="{C0419FA5-A1B5-487F-92D4-03983819F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Marcador de contenido 2">
            <a:extLst>
              <a:ext uri="{FF2B5EF4-FFF2-40B4-BE49-F238E27FC236}">
                <a16:creationId xmlns:a16="http://schemas.microsoft.com/office/drawing/2014/main" id="{C4CBB7CE-E05F-4FD6-9855-AB01189E362C}"/>
              </a:ext>
            </a:extLst>
          </p:cNvPr>
          <p:cNvSpPr>
            <a:spLocks noGrp="1"/>
          </p:cNvSpPr>
          <p:nvPr>
            <p:ph idx="1"/>
          </p:nvPr>
        </p:nvSpPr>
        <p:spPr>
          <a:xfrm>
            <a:off x="608983" y="2787698"/>
            <a:ext cx="6423211" cy="1728690"/>
          </a:xfrm>
          <a:solidFill>
            <a:schemeClr val="accent1">
              <a:lumMod val="50000"/>
            </a:schemeClr>
          </a:solidFill>
          <a:ln>
            <a:solidFill>
              <a:schemeClr val="accent1"/>
            </a:solidFill>
          </a:ln>
        </p:spPr>
        <p:txBody>
          <a:bodyPr>
            <a:normAutofit/>
          </a:bodyPr>
          <a:lstStyle/>
          <a:p>
            <a:r>
              <a:rPr lang="es-CL" sz="2000" dirty="0"/>
              <a:t>Alergia alimentaria, invaginación intestinal, enfermedad inflamatoria intestinal, malformaciones intestinales, pólipos juveniles, fisuras anorrectales, divertículo de Meckel, enfermedad de Hirschsprung y coagulopatía entre otras.</a:t>
            </a:r>
          </a:p>
        </p:txBody>
      </p:sp>
      <p:pic>
        <p:nvPicPr>
          <p:cNvPr id="4" name="Imagen 3">
            <a:extLst>
              <a:ext uri="{FF2B5EF4-FFF2-40B4-BE49-F238E27FC236}">
                <a16:creationId xmlns:a16="http://schemas.microsoft.com/office/drawing/2014/main" id="{68911F5A-7703-4544-B1F8-5B588CAE36D9}"/>
              </a:ext>
            </a:extLst>
          </p:cNvPr>
          <p:cNvPicPr>
            <a:picLocks noChangeAspect="1"/>
          </p:cNvPicPr>
          <p:nvPr/>
        </p:nvPicPr>
        <p:blipFill>
          <a:blip r:embed="rId6"/>
          <a:stretch>
            <a:fillRect/>
          </a:stretch>
        </p:blipFill>
        <p:spPr>
          <a:xfrm>
            <a:off x="7325409" y="2160369"/>
            <a:ext cx="4863415" cy="2983349"/>
          </a:xfrm>
          <a:prstGeom prst="rect">
            <a:avLst/>
          </a:prstGeom>
          <a:ln>
            <a:noFill/>
          </a:ln>
          <a:effectLst>
            <a:outerShdw blurRad="76200" dist="63500" dir="5040000" algn="tl" rotWithShape="0">
              <a:srgbClr val="000000">
                <a:alpha val="41000"/>
              </a:srgbClr>
            </a:outerShdw>
          </a:effectLst>
        </p:spPr>
      </p:pic>
      <p:pic>
        <p:nvPicPr>
          <p:cNvPr id="5" name="Audio 4">
            <a:hlinkClick r:id="" action="ppaction://media"/>
            <a:extLst>
              <a:ext uri="{FF2B5EF4-FFF2-40B4-BE49-F238E27FC236}">
                <a16:creationId xmlns:a16="http://schemas.microsoft.com/office/drawing/2014/main" id="{77218ABC-5DB8-4A63-A82D-A1340958F9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6039005"/>
      </p:ext>
    </p:extLst>
  </p:cSld>
  <p:clrMapOvr>
    <a:masterClrMapping/>
  </p:clrMapOvr>
  <mc:AlternateContent xmlns:mc="http://schemas.openxmlformats.org/markup-compatibility/2006">
    <mc:Choice xmlns:p14="http://schemas.microsoft.com/office/powerpoint/2010/main" Requires="p14">
      <p:transition spd="slow" p14:dur="2000" advTm="53519"/>
    </mc:Choice>
    <mc:Fallback>
      <p:transition spd="slow" advTm="5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7B783-2A80-4715-8CC0-DDD8DC248B37}"/>
              </a:ext>
            </a:extLst>
          </p:cNvPr>
          <p:cNvSpPr>
            <a:spLocks noGrp="1"/>
          </p:cNvSpPr>
          <p:nvPr>
            <p:ph type="title"/>
          </p:nvPr>
        </p:nvSpPr>
        <p:spPr/>
        <p:txBody>
          <a:bodyPr/>
          <a:lstStyle/>
          <a:p>
            <a:r>
              <a:rPr lang="es-CL" dirty="0"/>
              <a:t>Estudio disentería</a:t>
            </a:r>
          </a:p>
        </p:txBody>
      </p:sp>
      <p:sp>
        <p:nvSpPr>
          <p:cNvPr id="3" name="Marcador de contenido 2">
            <a:extLst>
              <a:ext uri="{FF2B5EF4-FFF2-40B4-BE49-F238E27FC236}">
                <a16:creationId xmlns:a16="http://schemas.microsoft.com/office/drawing/2014/main" id="{EACCB403-7601-4BAF-9074-7A41A0D2E8E9}"/>
              </a:ext>
            </a:extLst>
          </p:cNvPr>
          <p:cNvSpPr>
            <a:spLocks noGrp="1"/>
          </p:cNvSpPr>
          <p:nvPr>
            <p:ph idx="1"/>
          </p:nvPr>
        </p:nvSpPr>
        <p:spPr>
          <a:solidFill>
            <a:schemeClr val="bg2">
              <a:lumMod val="75000"/>
            </a:schemeClr>
          </a:solidFill>
          <a:ln>
            <a:solidFill>
              <a:schemeClr val="accent1"/>
            </a:solidFill>
          </a:ln>
        </p:spPr>
        <p:txBody>
          <a:bodyPr>
            <a:normAutofit/>
          </a:bodyPr>
          <a:lstStyle/>
          <a:p>
            <a:r>
              <a:rPr lang="es-CL" dirty="0"/>
              <a:t>Coprocultivo </a:t>
            </a:r>
          </a:p>
          <a:p>
            <a:r>
              <a:rPr lang="es-CL" dirty="0"/>
              <a:t>Film array digestivo </a:t>
            </a:r>
          </a:p>
          <a:p>
            <a:r>
              <a:rPr lang="es-CL" dirty="0"/>
              <a:t>Si se sospecha infección por </a:t>
            </a:r>
            <a:r>
              <a:rPr lang="es-CL" i="1" dirty="0"/>
              <a:t>C. </a:t>
            </a:r>
            <a:r>
              <a:rPr lang="es-CL" i="1" dirty="0" err="1"/>
              <a:t>difficile</a:t>
            </a:r>
            <a:r>
              <a:rPr lang="es-CL" dirty="0"/>
              <a:t>, se recomienda la realización de Inmunoensayo Enzimático (EIA) de toxina A o toxinas A y B como primera aproximación. </a:t>
            </a:r>
          </a:p>
          <a:p>
            <a:pPr lvl="1"/>
            <a:r>
              <a:rPr lang="es-CL" dirty="0"/>
              <a:t>Si este resulta negativo y existe una alta sospecha clínica, solicitar PCR en deposiciones. </a:t>
            </a:r>
          </a:p>
          <a:p>
            <a:pPr lvl="1"/>
            <a:r>
              <a:rPr lang="es-CL" dirty="0"/>
              <a:t>Se debe realizar en materia fecal líquida (no heces formadas) y tiene una sensibilidad (84-96%) y especificidad (96-99%) elevadas.</a:t>
            </a:r>
          </a:p>
        </p:txBody>
      </p:sp>
      <p:pic>
        <p:nvPicPr>
          <p:cNvPr id="4" name="Audio 3">
            <a:hlinkClick r:id="" action="ppaction://media"/>
            <a:extLst>
              <a:ext uri="{FF2B5EF4-FFF2-40B4-BE49-F238E27FC236}">
                <a16:creationId xmlns:a16="http://schemas.microsoft.com/office/drawing/2014/main" id="{ED646334-25B9-4BF8-8892-5D38073142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02971048"/>
      </p:ext>
    </p:extLst>
  </p:cSld>
  <p:clrMapOvr>
    <a:masterClrMapping/>
  </p:clrMapOvr>
  <mc:AlternateContent xmlns:mc="http://schemas.openxmlformats.org/markup-compatibility/2006">
    <mc:Choice xmlns:p14="http://schemas.microsoft.com/office/powerpoint/2010/main" Requires="p14">
      <p:transition spd="slow" p14:dur="2000" advTm="30737"/>
    </mc:Choice>
    <mc:Fallback>
      <p:transition spd="slow" advTm="3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85437-77E8-4E11-9170-601DCFE8DE31}"/>
              </a:ext>
            </a:extLst>
          </p:cNvPr>
          <p:cNvSpPr>
            <a:spLocks noGrp="1"/>
          </p:cNvSpPr>
          <p:nvPr>
            <p:ph type="title"/>
          </p:nvPr>
        </p:nvSpPr>
        <p:spPr/>
        <p:txBody>
          <a:bodyPr/>
          <a:lstStyle/>
          <a:p>
            <a:r>
              <a:rPr lang="es-CL" dirty="0"/>
              <a:t>Tratamiento antibiótico empírico</a:t>
            </a:r>
          </a:p>
        </p:txBody>
      </p:sp>
      <p:sp>
        <p:nvSpPr>
          <p:cNvPr id="3" name="Marcador de contenido 2">
            <a:extLst>
              <a:ext uri="{FF2B5EF4-FFF2-40B4-BE49-F238E27FC236}">
                <a16:creationId xmlns:a16="http://schemas.microsoft.com/office/drawing/2014/main" id="{DB35E24E-6986-44D4-980C-1F5858D1E6A5}"/>
              </a:ext>
            </a:extLst>
          </p:cNvPr>
          <p:cNvSpPr>
            <a:spLocks noGrp="1"/>
          </p:cNvSpPr>
          <p:nvPr>
            <p:ph idx="1"/>
          </p:nvPr>
        </p:nvSpPr>
        <p:spPr/>
        <p:txBody>
          <a:bodyPr/>
          <a:lstStyle/>
          <a:p>
            <a:r>
              <a:rPr lang="es-CL" dirty="0"/>
              <a:t>El tratamiento empírico debe iniciarse en pacientes con fiebre alta y disentería cuando se considera que la infección por </a:t>
            </a:r>
            <a:r>
              <a:rPr lang="es-CL" i="1" dirty="0"/>
              <a:t>E. coli </a:t>
            </a:r>
            <a:r>
              <a:rPr lang="es-CL" dirty="0"/>
              <a:t>productora de Shiga toxina es improbable.</a:t>
            </a:r>
          </a:p>
          <a:p>
            <a:r>
              <a:rPr lang="es-CL" dirty="0"/>
              <a:t>En este caso el tratamiento se indica para una posible </a:t>
            </a:r>
            <a:r>
              <a:rPr lang="es-CL" i="1" dirty="0"/>
              <a:t>Shigella</a:t>
            </a:r>
            <a:r>
              <a:rPr lang="es-CL" dirty="0"/>
              <a:t>, </a:t>
            </a:r>
            <a:r>
              <a:rPr lang="es-CL" i="1" dirty="0"/>
              <a:t>Salmonella </a:t>
            </a:r>
            <a:r>
              <a:rPr lang="es-CL" dirty="0"/>
              <a:t>o </a:t>
            </a:r>
            <a:r>
              <a:rPr lang="es-CL" i="1" dirty="0" err="1"/>
              <a:t>Campylobacter</a:t>
            </a:r>
            <a:r>
              <a:rPr lang="es-CL" i="1" dirty="0"/>
              <a:t> </a:t>
            </a:r>
            <a:r>
              <a:rPr lang="es-CL" dirty="0"/>
              <a:t>y puede ser con Azitromicina, Ciprofloxacino o Ceftriaxona.</a:t>
            </a:r>
          </a:p>
        </p:txBody>
      </p:sp>
      <p:pic>
        <p:nvPicPr>
          <p:cNvPr id="7" name="Imagen 6">
            <a:extLst>
              <a:ext uri="{FF2B5EF4-FFF2-40B4-BE49-F238E27FC236}">
                <a16:creationId xmlns:a16="http://schemas.microsoft.com/office/drawing/2014/main" id="{33D3E70F-D5E2-4736-B2D3-2BFE1051BF95}"/>
              </a:ext>
            </a:extLst>
          </p:cNvPr>
          <p:cNvPicPr>
            <a:picLocks noChangeAspect="1"/>
          </p:cNvPicPr>
          <p:nvPr/>
        </p:nvPicPr>
        <p:blipFill>
          <a:blip r:embed="rId4"/>
          <a:stretch>
            <a:fillRect/>
          </a:stretch>
        </p:blipFill>
        <p:spPr>
          <a:xfrm>
            <a:off x="5292051" y="5023835"/>
            <a:ext cx="6362777" cy="1582615"/>
          </a:xfrm>
          <a:prstGeom prst="rect">
            <a:avLst/>
          </a:prstGeom>
        </p:spPr>
      </p:pic>
      <p:pic>
        <p:nvPicPr>
          <p:cNvPr id="4" name="Audio 3">
            <a:hlinkClick r:id="" action="ppaction://media"/>
            <a:extLst>
              <a:ext uri="{FF2B5EF4-FFF2-40B4-BE49-F238E27FC236}">
                <a16:creationId xmlns:a16="http://schemas.microsoft.com/office/drawing/2014/main" id="{1F800EE7-9849-4E11-B928-9B4B5A5784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38102729"/>
      </p:ext>
    </p:extLst>
  </p:cSld>
  <p:clrMapOvr>
    <a:masterClrMapping/>
  </p:clrMapOvr>
  <mc:AlternateContent xmlns:mc="http://schemas.openxmlformats.org/markup-compatibility/2006">
    <mc:Choice xmlns:p14="http://schemas.microsoft.com/office/powerpoint/2010/main" Requires="p14">
      <p:transition spd="slow" p14:dur="2000" advTm="34545"/>
    </mc:Choice>
    <mc:Fallback>
      <p:transition spd="slow" advTm="3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5A4E08-CB77-4566-81EF-BEDB064F786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DBD8A197-D7DB-4921-BF1A-82C0B6B40BF2}"/>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1BC70897-7A77-4FF0-8468-67F352DE13E9}"/>
              </a:ext>
            </a:extLst>
          </p:cNvPr>
          <p:cNvPicPr>
            <a:picLocks noChangeAspect="1"/>
          </p:cNvPicPr>
          <p:nvPr/>
        </p:nvPicPr>
        <p:blipFill>
          <a:blip r:embed="rId4"/>
          <a:stretch>
            <a:fillRect/>
          </a:stretch>
        </p:blipFill>
        <p:spPr>
          <a:xfrm>
            <a:off x="1614405" y="234843"/>
            <a:ext cx="8190778" cy="6388313"/>
          </a:xfrm>
          <a:prstGeom prst="rect">
            <a:avLst/>
          </a:prstGeom>
        </p:spPr>
      </p:pic>
      <p:pic>
        <p:nvPicPr>
          <p:cNvPr id="5" name="Audio 4">
            <a:hlinkClick r:id="" action="ppaction://media"/>
            <a:extLst>
              <a:ext uri="{FF2B5EF4-FFF2-40B4-BE49-F238E27FC236}">
                <a16:creationId xmlns:a16="http://schemas.microsoft.com/office/drawing/2014/main" id="{E0CC4FDD-9CDF-44C1-819F-A45B94AD02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05257467"/>
      </p:ext>
    </p:extLst>
  </p:cSld>
  <p:clrMapOvr>
    <a:masterClrMapping/>
  </p:clrMapOvr>
  <mc:AlternateContent xmlns:mc="http://schemas.openxmlformats.org/markup-compatibility/2006">
    <mc:Choice xmlns:p14="http://schemas.microsoft.com/office/powerpoint/2010/main" Requires="p14">
      <p:transition spd="slow" p14:dur="2000" advTm="2422"/>
    </mc:Choice>
    <mc:Fallback>
      <p:transition spd="slow" advTm="2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FD4C356-D427-487B-ACB9-BD02A0931943}"/>
              </a:ext>
            </a:extLst>
          </p:cNvPr>
          <p:cNvSpPr>
            <a:spLocks noGrp="1"/>
          </p:cNvSpPr>
          <p:nvPr>
            <p:ph idx="1"/>
          </p:nvPr>
        </p:nvSpPr>
        <p:spPr>
          <a:xfrm>
            <a:off x="505967" y="506437"/>
            <a:ext cx="9613861" cy="5303520"/>
          </a:xfrm>
          <a:solidFill>
            <a:schemeClr val="bg2">
              <a:lumMod val="75000"/>
            </a:schemeClr>
          </a:solidFill>
          <a:ln>
            <a:solidFill>
              <a:schemeClr val="accent1"/>
            </a:solidFill>
          </a:ln>
        </p:spPr>
        <p:txBody>
          <a:bodyPr>
            <a:normAutofit fontScale="92500" lnSpcReduction="10000"/>
          </a:bodyPr>
          <a:lstStyle/>
          <a:p>
            <a:r>
              <a:rPr lang="es-CL" i="1" dirty="0"/>
              <a:t>1) E. coli</a:t>
            </a:r>
          </a:p>
          <a:p>
            <a:pPr marL="0" indent="0">
              <a:buNone/>
            </a:pPr>
            <a:r>
              <a:rPr lang="es-CL" dirty="0"/>
              <a:t>	- Productora de Shiga toxina (O157:H7) y Enterohemorrágica: no está recomendado el tratamiento antibiótico de rutina, porque no acorta duración de enfermedad y por su asociación con Síndrome Hemolítico urémico.</a:t>
            </a:r>
          </a:p>
          <a:p>
            <a:pPr marL="0" indent="0">
              <a:buNone/>
            </a:pPr>
            <a:r>
              <a:rPr lang="es-CL" dirty="0"/>
              <a:t>	- Enterotoxigénica y </a:t>
            </a:r>
            <a:r>
              <a:rPr lang="es-CL" dirty="0" err="1"/>
              <a:t>Enteropatógena</a:t>
            </a:r>
            <a:r>
              <a:rPr lang="es-CL" dirty="0"/>
              <a:t>: Ciprofloxacino.</a:t>
            </a:r>
          </a:p>
          <a:p>
            <a:endParaRPr lang="es-CL" dirty="0"/>
          </a:p>
          <a:p>
            <a:r>
              <a:rPr lang="es-CL" dirty="0"/>
              <a:t>2) </a:t>
            </a:r>
            <a:r>
              <a:rPr lang="es-CL" i="1" dirty="0"/>
              <a:t>Shigella </a:t>
            </a:r>
            <a:r>
              <a:rPr lang="es-CL" dirty="0" err="1"/>
              <a:t>spp</a:t>
            </a:r>
            <a:r>
              <a:rPr lang="es-CL" dirty="0"/>
              <a:t>:</a:t>
            </a:r>
          </a:p>
          <a:p>
            <a:pPr lvl="1"/>
            <a:r>
              <a:rPr lang="es-CL" dirty="0"/>
              <a:t>Rara &lt; 1 año ( protección LM, edad más frecuente 12- 36 meses )</a:t>
            </a:r>
          </a:p>
          <a:p>
            <a:pPr lvl="1"/>
            <a:r>
              <a:rPr lang="es-CL" dirty="0"/>
              <a:t> Iniciar tratamiento ante la sospecha o la confirmación. Reduce significativamente la duración de la fiebre, la diarrea y la excreción fecal del patógeno.</a:t>
            </a:r>
          </a:p>
          <a:p>
            <a:pPr lvl="1"/>
            <a:r>
              <a:rPr lang="es-CL" dirty="0"/>
              <a:t> Ciprofloxacino 20-30 mg/Kg/día cada 12 horas por 5 días (VO).</a:t>
            </a:r>
          </a:p>
          <a:p>
            <a:pPr lvl="1"/>
            <a:r>
              <a:rPr lang="es-CL" dirty="0"/>
              <a:t>Azitromicina 12 mg/Kg/día el primer día y luego bajar a 6 mg/Kg/día los siguientes 4 días, para completar 5 días en total.</a:t>
            </a:r>
          </a:p>
          <a:p>
            <a:pPr lvl="1"/>
            <a:r>
              <a:rPr lang="es-CL" dirty="0"/>
              <a:t>Ceftriaxona 50 mg/Kg/día por 5 días (casos particulares).</a:t>
            </a:r>
          </a:p>
        </p:txBody>
      </p:sp>
      <p:sp>
        <p:nvSpPr>
          <p:cNvPr id="4" name="Rectángulo 3">
            <a:extLst>
              <a:ext uri="{FF2B5EF4-FFF2-40B4-BE49-F238E27FC236}">
                <a16:creationId xmlns:a16="http://schemas.microsoft.com/office/drawing/2014/main" id="{7F08C167-82F4-482B-AF89-3AB6AD3D4F7F}"/>
              </a:ext>
            </a:extLst>
          </p:cNvPr>
          <p:cNvSpPr/>
          <p:nvPr/>
        </p:nvSpPr>
        <p:spPr>
          <a:xfrm>
            <a:off x="266816" y="6182264"/>
            <a:ext cx="11183815" cy="461665"/>
          </a:xfrm>
          <a:prstGeom prst="rect">
            <a:avLst/>
          </a:prstGeom>
        </p:spPr>
        <p:txBody>
          <a:bodyPr wrap="square">
            <a:spAutoFit/>
          </a:bodyPr>
          <a:lstStyle/>
          <a:p>
            <a:r>
              <a:rPr lang="en-US" sz="1200" dirty="0">
                <a:latin typeface="ArialUnicodeMS"/>
              </a:rPr>
              <a:t>Phoebe C. M. Williams &amp; James A. Berkley (2018) Guidelines for the treatment of dysentery (shigellosis): a systematic review of the evidence, </a:t>
            </a:r>
            <a:r>
              <a:rPr lang="en-US" sz="1200" dirty="0" err="1">
                <a:latin typeface="ArialUnicodeMS"/>
              </a:rPr>
              <a:t>Paediatrics</a:t>
            </a:r>
            <a:r>
              <a:rPr lang="en-US" sz="1200" dirty="0">
                <a:latin typeface="ArialUnicodeMS"/>
              </a:rPr>
              <a:t> and International Child </a:t>
            </a:r>
            <a:r>
              <a:rPr lang="es-CL" sz="1200" dirty="0" err="1">
                <a:latin typeface="ArialUnicodeMS"/>
              </a:rPr>
              <a:t>Health</a:t>
            </a:r>
            <a:r>
              <a:rPr lang="es-CL" sz="1200" dirty="0">
                <a:latin typeface="ArialUnicodeMS"/>
              </a:rPr>
              <a:t>, 38:sup1, </a:t>
            </a:r>
            <a:r>
              <a:rPr lang="es-CL" sz="1100" dirty="0">
                <a:latin typeface="ArialUnicodeMS"/>
              </a:rPr>
              <a:t>S50-S65</a:t>
            </a:r>
            <a:r>
              <a:rPr lang="es-CL" sz="1200" dirty="0">
                <a:latin typeface="ArialUnicodeMS"/>
              </a:rPr>
              <a:t>,</a:t>
            </a:r>
            <a:endParaRPr lang="es-CL" sz="1200" dirty="0"/>
          </a:p>
        </p:txBody>
      </p:sp>
      <p:pic>
        <p:nvPicPr>
          <p:cNvPr id="2" name="Audio 1">
            <a:hlinkClick r:id="" action="ppaction://media"/>
            <a:extLst>
              <a:ext uri="{FF2B5EF4-FFF2-40B4-BE49-F238E27FC236}">
                <a16:creationId xmlns:a16="http://schemas.microsoft.com/office/drawing/2014/main" id="{76BA198A-69D1-43B6-ABFE-EAC7CA0CAE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3933379"/>
      </p:ext>
    </p:extLst>
  </p:cSld>
  <p:clrMapOvr>
    <a:masterClrMapping/>
  </p:clrMapOvr>
  <mc:AlternateContent xmlns:mc="http://schemas.openxmlformats.org/markup-compatibility/2006">
    <mc:Choice xmlns:p14="http://schemas.microsoft.com/office/powerpoint/2010/main" Requires="p14">
      <p:transition spd="slow" p14:dur="2000" advTm="49121"/>
    </mc:Choice>
    <mc:Fallback>
      <p:transition spd="slow" advTm="4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FC156-E669-4E6B-BC7A-611584904889}"/>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129231BA-0BBB-4616-B0ED-A43910FEB0C4}"/>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62956B86-1347-432B-B39E-B3F0F4A95B16}"/>
              </a:ext>
            </a:extLst>
          </p:cNvPr>
          <p:cNvPicPr>
            <a:picLocks noChangeAspect="1"/>
          </p:cNvPicPr>
          <p:nvPr/>
        </p:nvPicPr>
        <p:blipFill>
          <a:blip r:embed="rId4"/>
          <a:stretch>
            <a:fillRect/>
          </a:stretch>
        </p:blipFill>
        <p:spPr>
          <a:xfrm>
            <a:off x="267285" y="407963"/>
            <a:ext cx="11244393" cy="6260123"/>
          </a:xfrm>
          <a:prstGeom prst="rect">
            <a:avLst/>
          </a:prstGeom>
        </p:spPr>
      </p:pic>
      <p:pic>
        <p:nvPicPr>
          <p:cNvPr id="5" name="Audio 4">
            <a:hlinkClick r:id="" action="ppaction://media"/>
            <a:extLst>
              <a:ext uri="{FF2B5EF4-FFF2-40B4-BE49-F238E27FC236}">
                <a16:creationId xmlns:a16="http://schemas.microsoft.com/office/drawing/2014/main" id="{5D0760B1-6250-46B9-AB02-FFC4D57040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68854621"/>
      </p:ext>
    </p:extLst>
  </p:cSld>
  <p:clrMapOvr>
    <a:masterClrMapping/>
  </p:clrMapOvr>
  <mc:AlternateContent xmlns:mc="http://schemas.openxmlformats.org/markup-compatibility/2006">
    <mc:Choice xmlns:p14="http://schemas.microsoft.com/office/powerpoint/2010/main" Requires="p14">
      <p:transition spd="slow" p14:dur="2000" advTm="39427"/>
    </mc:Choice>
    <mc:Fallback>
      <p:transition spd="slow" advTm="3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95ACAC-577D-4FAD-955D-280C3D104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228037F-2EF2-4A1A-8D1D-D08F2C98AD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4" name="Rectangle 13">
            <a:extLst>
              <a:ext uri="{FF2B5EF4-FFF2-40B4-BE49-F238E27FC236}">
                <a16:creationId xmlns:a16="http://schemas.microsoft.com/office/drawing/2014/main" id="{0AB11C2E-6CA2-4822-BF14-C1C9A6BC6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B3A2B2-7BBB-4E52-8C30-BE2A6F34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2D4D09A2-AB8D-4C1B-883B-BA5579C697A4}"/>
              </a:ext>
            </a:extLst>
          </p:cNvPr>
          <p:cNvSpPr>
            <a:spLocks noGrp="1"/>
          </p:cNvSpPr>
          <p:nvPr>
            <p:ph type="title"/>
          </p:nvPr>
        </p:nvSpPr>
        <p:spPr>
          <a:xfrm>
            <a:off x="680321" y="753228"/>
            <a:ext cx="4136123" cy="1080938"/>
          </a:xfrm>
        </p:spPr>
        <p:txBody>
          <a:bodyPr>
            <a:normAutofit fontScale="90000"/>
          </a:bodyPr>
          <a:lstStyle/>
          <a:p>
            <a:r>
              <a:rPr lang="es-CL" sz="2800" dirty="0"/>
              <a:t>Síndrome diarreico agudo o gastroenteritis aguda </a:t>
            </a:r>
          </a:p>
        </p:txBody>
      </p:sp>
      <p:pic>
        <p:nvPicPr>
          <p:cNvPr id="18" name="Picture 17">
            <a:extLst>
              <a:ext uri="{FF2B5EF4-FFF2-40B4-BE49-F238E27FC236}">
                <a16:creationId xmlns:a16="http://schemas.microsoft.com/office/drawing/2014/main" id="{FFF756FE-278B-4106-BB2E-DB87CF02DF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Marcador de contenido 2">
            <a:extLst>
              <a:ext uri="{FF2B5EF4-FFF2-40B4-BE49-F238E27FC236}">
                <a16:creationId xmlns:a16="http://schemas.microsoft.com/office/drawing/2014/main" id="{C7B2403E-B45D-43E4-BD25-9AD4BE4E8A9E}"/>
              </a:ext>
            </a:extLst>
          </p:cNvPr>
          <p:cNvSpPr>
            <a:spLocks noGrp="1"/>
          </p:cNvSpPr>
          <p:nvPr>
            <p:ph idx="1"/>
          </p:nvPr>
        </p:nvSpPr>
        <p:spPr>
          <a:xfrm>
            <a:off x="680321" y="2928359"/>
            <a:ext cx="3656289" cy="1080933"/>
          </a:xfrm>
          <a:ln>
            <a:solidFill>
              <a:schemeClr val="accent1"/>
            </a:solidFill>
          </a:ln>
        </p:spPr>
        <p:txBody>
          <a:bodyPr>
            <a:normAutofit/>
          </a:bodyPr>
          <a:lstStyle/>
          <a:p>
            <a:r>
              <a:rPr lang="es-CL" sz="2800" dirty="0"/>
              <a:t>&lt; 14 días </a:t>
            </a:r>
          </a:p>
          <a:p>
            <a:r>
              <a:rPr lang="es-CL" sz="2800" dirty="0"/>
              <a:t>Mayoría 5-7 días </a:t>
            </a:r>
          </a:p>
        </p:txBody>
      </p:sp>
      <p:sp>
        <p:nvSpPr>
          <p:cNvPr id="20" name="Rectangle 19">
            <a:extLst>
              <a:ext uri="{FF2B5EF4-FFF2-40B4-BE49-F238E27FC236}">
                <a16:creationId xmlns:a16="http://schemas.microsoft.com/office/drawing/2014/main" id="{09D6A950-3339-40EB-8972-64F44542D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tx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B86BADB-76EB-4388-A1B7-AD97C69404C2}"/>
              </a:ext>
            </a:extLst>
          </p:cNvPr>
          <p:cNvPicPr>
            <a:picLocks noChangeAspect="1"/>
          </p:cNvPicPr>
          <p:nvPr/>
        </p:nvPicPr>
        <p:blipFill>
          <a:blip r:embed="rId6"/>
          <a:stretch>
            <a:fillRect/>
          </a:stretch>
        </p:blipFill>
        <p:spPr>
          <a:xfrm>
            <a:off x="5597783" y="1754007"/>
            <a:ext cx="5629268" cy="3616022"/>
          </a:xfrm>
          <a:prstGeom prst="rect">
            <a:avLst/>
          </a:prstGeom>
          <a:ln>
            <a:noFill/>
          </a:ln>
          <a:effectLst/>
        </p:spPr>
      </p:pic>
      <p:pic>
        <p:nvPicPr>
          <p:cNvPr id="4" name="Audio 3">
            <a:hlinkClick r:id="" action="ppaction://media"/>
            <a:extLst>
              <a:ext uri="{FF2B5EF4-FFF2-40B4-BE49-F238E27FC236}">
                <a16:creationId xmlns:a16="http://schemas.microsoft.com/office/drawing/2014/main" id="{D755C88B-89EE-4A15-861F-F154DED5CC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09521112"/>
      </p:ext>
    </p:extLst>
  </p:cSld>
  <p:clrMapOvr>
    <a:masterClrMapping/>
  </p:clrMapOvr>
  <mc:AlternateContent xmlns:mc="http://schemas.openxmlformats.org/markup-compatibility/2006">
    <mc:Choice xmlns:p14="http://schemas.microsoft.com/office/powerpoint/2010/main" Requires="p14">
      <p:transition spd="slow" p14:dur="2000" advTm="105769"/>
    </mc:Choice>
    <mc:Fallback>
      <p:transition spd="slow" advTm="10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9FB961-5AFC-4C5D-B410-3C7B7F5B5CC2}"/>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C9E7D13-8F93-433D-8695-00A4DBEA4C83}"/>
              </a:ext>
            </a:extLst>
          </p:cNvPr>
          <p:cNvSpPr>
            <a:spLocks noGrp="1"/>
          </p:cNvSpPr>
          <p:nvPr>
            <p:ph idx="1"/>
          </p:nvPr>
        </p:nvSpPr>
        <p:spPr>
          <a:solidFill>
            <a:schemeClr val="bg2">
              <a:lumMod val="75000"/>
            </a:schemeClr>
          </a:solidFill>
          <a:ln>
            <a:solidFill>
              <a:schemeClr val="accent1"/>
            </a:solidFill>
          </a:ln>
        </p:spPr>
        <p:txBody>
          <a:bodyPr>
            <a:normAutofit fontScale="92500" lnSpcReduction="20000"/>
          </a:bodyPr>
          <a:lstStyle/>
          <a:p>
            <a:r>
              <a:rPr lang="es-CL" dirty="0"/>
              <a:t>3) </a:t>
            </a:r>
            <a:r>
              <a:rPr lang="es-CL" i="1" dirty="0"/>
              <a:t>Salmonella </a:t>
            </a:r>
            <a:r>
              <a:rPr lang="es-CL" dirty="0" err="1"/>
              <a:t>spp</a:t>
            </a:r>
            <a:r>
              <a:rPr lang="es-CL" dirty="0"/>
              <a:t>: El tratamiento antibiótico no es efectivo para reducir síntomas y no previene las complicaciones, solo está indicado en pacientes de riesgo para reducir la probabilidad de bacteriemia e infecciones focales extraintestinales (lactantes menores de 3 meses, inmunodeprimidos, asplenia anatómica o funcional, enfermedad inflamatoria intestinal y aclorhidria).</a:t>
            </a:r>
          </a:p>
          <a:p>
            <a:pPr lvl="1"/>
            <a:r>
              <a:rPr lang="es-CL" dirty="0"/>
              <a:t> Ciprofloxacino 20-30 mg/Kg/día cada 12 horas por 5 a 7 días (VO).</a:t>
            </a:r>
          </a:p>
          <a:p>
            <a:pPr lvl="1"/>
            <a:r>
              <a:rPr lang="es-CL" dirty="0"/>
              <a:t>Azitromicina 10 mg/Kg/día por 5 días.</a:t>
            </a:r>
          </a:p>
          <a:p>
            <a:pPr lvl="1"/>
            <a:r>
              <a:rPr lang="es-CL" dirty="0"/>
              <a:t>Ceftriaxona 50 mg/Kg/día una vez al día por 5 días (en casos particulares evaluados por infectología).</a:t>
            </a:r>
          </a:p>
          <a:p>
            <a:r>
              <a:rPr lang="es-CL" dirty="0"/>
              <a:t>4) </a:t>
            </a:r>
            <a:r>
              <a:rPr lang="es-CL" i="1" dirty="0" err="1"/>
              <a:t>Campylobacter</a:t>
            </a:r>
            <a:r>
              <a:rPr lang="es-CL" i="1" dirty="0"/>
              <a:t> </a:t>
            </a:r>
            <a:r>
              <a:rPr lang="es-CL" dirty="0" err="1"/>
              <a:t>spp</a:t>
            </a:r>
            <a:r>
              <a:rPr lang="es-CL" dirty="0"/>
              <a:t>: Tratamiento es mucho más eficaz si se instaura dentro de los 3 primeros días de iniciado el cuadro clínico.</a:t>
            </a:r>
          </a:p>
          <a:p>
            <a:pPr lvl="1"/>
            <a:r>
              <a:rPr lang="es-CL" dirty="0"/>
              <a:t>Azitromicina 10 mg/Kg/día por 3 días o una dosis de 30 mg/Kg por una vez.</a:t>
            </a:r>
          </a:p>
        </p:txBody>
      </p:sp>
      <p:pic>
        <p:nvPicPr>
          <p:cNvPr id="4" name="Audio 3">
            <a:hlinkClick r:id="" action="ppaction://media"/>
            <a:extLst>
              <a:ext uri="{FF2B5EF4-FFF2-40B4-BE49-F238E27FC236}">
                <a16:creationId xmlns:a16="http://schemas.microsoft.com/office/drawing/2014/main" id="{BD09522C-7075-4EE7-8D6B-B71E7CD1D6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8738559"/>
      </p:ext>
    </p:extLst>
  </p:cSld>
  <p:clrMapOvr>
    <a:masterClrMapping/>
  </p:clrMapOvr>
  <mc:AlternateContent xmlns:mc="http://schemas.openxmlformats.org/markup-compatibility/2006">
    <mc:Choice xmlns:p14="http://schemas.microsoft.com/office/powerpoint/2010/main" Requires="p14">
      <p:transition spd="slow" p14:dur="2000" advTm="36116"/>
    </mc:Choice>
    <mc:Fallback>
      <p:transition spd="slow" advTm="3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DD9E1B2-7DC5-40E5-BC9B-2DAE0F1F96C1}"/>
              </a:ext>
            </a:extLst>
          </p:cNvPr>
          <p:cNvSpPr>
            <a:spLocks noGrp="1"/>
          </p:cNvSpPr>
          <p:nvPr>
            <p:ph idx="1"/>
          </p:nvPr>
        </p:nvSpPr>
        <p:spPr>
          <a:xfrm>
            <a:off x="838200" y="675249"/>
            <a:ext cx="10515600" cy="5501714"/>
          </a:xfrm>
          <a:solidFill>
            <a:schemeClr val="bg2">
              <a:lumMod val="75000"/>
            </a:schemeClr>
          </a:solidFill>
          <a:ln>
            <a:solidFill>
              <a:schemeClr val="accent1"/>
            </a:solidFill>
          </a:ln>
        </p:spPr>
        <p:txBody>
          <a:bodyPr>
            <a:normAutofit lnSpcReduction="10000"/>
          </a:bodyPr>
          <a:lstStyle/>
          <a:p>
            <a:r>
              <a:rPr lang="es-CL" dirty="0"/>
              <a:t>5) </a:t>
            </a:r>
            <a:r>
              <a:rPr lang="es-CL" i="1" dirty="0" err="1"/>
              <a:t>Clostridium</a:t>
            </a:r>
            <a:r>
              <a:rPr lang="es-CL" i="1" dirty="0"/>
              <a:t> </a:t>
            </a:r>
            <a:r>
              <a:rPr lang="es-CL" i="1" dirty="0" err="1"/>
              <a:t>difficile</a:t>
            </a:r>
            <a:r>
              <a:rPr lang="es-CL" dirty="0"/>
              <a:t>: Su rol patogénico está muy cuestionado en pacientes menores de 3 años y la terapia solo está recomendada en casos moderados a severos, siempre evaluados por infectología.</a:t>
            </a:r>
          </a:p>
          <a:p>
            <a:pPr lvl="1"/>
            <a:r>
              <a:rPr lang="es-CL" dirty="0"/>
              <a:t>Metronidazol 30 mg/Kg/día cada 6 horas por 10 a 14 días.</a:t>
            </a:r>
          </a:p>
          <a:p>
            <a:pPr lvl="1"/>
            <a:r>
              <a:rPr lang="es-CL" dirty="0"/>
              <a:t>Vancomicina oral 40 mg/Kg/día cada 6 horas por 10 a 14 días, solo en caso de mala respuesta clínica.</a:t>
            </a:r>
          </a:p>
          <a:p>
            <a:r>
              <a:rPr lang="es-CL" dirty="0"/>
              <a:t>6) </a:t>
            </a:r>
            <a:r>
              <a:rPr lang="es-CL" i="1" dirty="0"/>
              <a:t>Yersinia </a:t>
            </a:r>
            <a:r>
              <a:rPr lang="es-CL" dirty="0" err="1"/>
              <a:t>enterocolítica</a:t>
            </a:r>
            <a:r>
              <a:rPr lang="es-CL" dirty="0"/>
              <a:t>: No de rutina, sí en bacteriemia e infección extraintestinal.</a:t>
            </a:r>
          </a:p>
          <a:p>
            <a:pPr lvl="1"/>
            <a:r>
              <a:rPr lang="es-CL" dirty="0"/>
              <a:t>Ciprofloxacino 20-30 mg/Kg/día cada 12 horas por 5 a 7 días (VO).</a:t>
            </a:r>
          </a:p>
          <a:p>
            <a:pPr lvl="1"/>
            <a:r>
              <a:rPr lang="es-CL" dirty="0"/>
              <a:t>Cotrimoxazol 8 mg/k/día cada 12 horas por 5 a 7 días.</a:t>
            </a:r>
          </a:p>
          <a:p>
            <a:pPr lvl="1"/>
            <a:r>
              <a:rPr lang="es-CL" dirty="0"/>
              <a:t>Ceftriaxona 50 mg/Kg/día + Gentamicina 5 mg/Kg/día cada 12-24 horas por 3 a 4 semanas (casos particulares, evaluados por equipo infectología).</a:t>
            </a:r>
          </a:p>
          <a:p>
            <a:r>
              <a:rPr lang="es-CL" dirty="0"/>
              <a:t>7) </a:t>
            </a:r>
            <a:r>
              <a:rPr lang="es-CL" i="1" dirty="0"/>
              <a:t>Vibrio </a:t>
            </a:r>
            <a:r>
              <a:rPr lang="es-CL" i="1" dirty="0" err="1"/>
              <a:t>cholerae</a:t>
            </a:r>
            <a:r>
              <a:rPr lang="es-CL" dirty="0"/>
              <a:t>: Tratamiento está indicado en casos sospechosos y confirmados, ya que reduce la duración de la diarrea y la excreción fecal.</a:t>
            </a:r>
          </a:p>
          <a:p>
            <a:pPr lvl="1"/>
            <a:r>
              <a:rPr lang="es-CL" dirty="0"/>
              <a:t>Azitromicina 10 mg/Kg/día por 3 días o una dosis de 20 mg/Kg por una vez.</a:t>
            </a:r>
          </a:p>
        </p:txBody>
      </p:sp>
      <p:sp>
        <p:nvSpPr>
          <p:cNvPr id="4" name="Rectángulo 3">
            <a:extLst>
              <a:ext uri="{FF2B5EF4-FFF2-40B4-BE49-F238E27FC236}">
                <a16:creationId xmlns:a16="http://schemas.microsoft.com/office/drawing/2014/main" id="{4F166E80-6C53-405E-ACF4-5884E6619261}"/>
              </a:ext>
            </a:extLst>
          </p:cNvPr>
          <p:cNvSpPr/>
          <p:nvPr/>
        </p:nvSpPr>
        <p:spPr>
          <a:xfrm>
            <a:off x="1064455" y="6211669"/>
            <a:ext cx="10949354" cy="646331"/>
          </a:xfrm>
          <a:prstGeom prst="rect">
            <a:avLst/>
          </a:prstGeom>
        </p:spPr>
        <p:txBody>
          <a:bodyPr wrap="square">
            <a:spAutoFit/>
          </a:bodyPr>
          <a:lstStyle/>
          <a:p>
            <a:r>
              <a:rPr lang="en-US" dirty="0">
                <a:latin typeface="FrutigerLT-Light"/>
              </a:rPr>
              <a:t>The patient presenting with acute dysentery e A systematic review. Margaret L. Pfeiffer, Herbert L. Du-</a:t>
            </a:r>
          </a:p>
          <a:p>
            <a:r>
              <a:rPr lang="en-US" dirty="0">
                <a:latin typeface="FrutigerLT-Light"/>
              </a:rPr>
              <a:t>Pont, Theresa J. Ochoa. Journal of Infection 2012;64:374-86.</a:t>
            </a:r>
            <a:endParaRPr lang="es-CL" dirty="0"/>
          </a:p>
        </p:txBody>
      </p:sp>
      <p:pic>
        <p:nvPicPr>
          <p:cNvPr id="2" name="Audio 1">
            <a:hlinkClick r:id="" action="ppaction://media"/>
            <a:extLst>
              <a:ext uri="{FF2B5EF4-FFF2-40B4-BE49-F238E27FC236}">
                <a16:creationId xmlns:a16="http://schemas.microsoft.com/office/drawing/2014/main" id="{74157A35-D2C1-4949-9AAB-BD32E21F95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21245342"/>
      </p:ext>
    </p:extLst>
  </p:cSld>
  <p:clrMapOvr>
    <a:masterClrMapping/>
  </p:clrMapOvr>
  <mc:AlternateContent xmlns:mc="http://schemas.openxmlformats.org/markup-compatibility/2006">
    <mc:Choice xmlns:p14="http://schemas.microsoft.com/office/powerpoint/2010/main" Requires="p14">
      <p:transition spd="slow" p14:dur="2000" advTm="40619"/>
    </mc:Choice>
    <mc:Fallback>
      <p:transition spd="slow" advTm="40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44D328-0895-4FE4-86DF-07D4B91D58A7}"/>
              </a:ext>
            </a:extLst>
          </p:cNvPr>
          <p:cNvSpPr>
            <a:spLocks noGrp="1"/>
          </p:cNvSpPr>
          <p:nvPr>
            <p:ph type="title"/>
          </p:nvPr>
        </p:nvSpPr>
        <p:spPr/>
        <p:txBody>
          <a:bodyPr/>
          <a:lstStyle/>
          <a:p>
            <a:r>
              <a:rPr lang="es-CL" dirty="0"/>
              <a:t>Complicaciones disentería </a:t>
            </a:r>
          </a:p>
        </p:txBody>
      </p:sp>
      <p:sp>
        <p:nvSpPr>
          <p:cNvPr id="3" name="Marcador de contenido 2">
            <a:extLst>
              <a:ext uri="{FF2B5EF4-FFF2-40B4-BE49-F238E27FC236}">
                <a16:creationId xmlns:a16="http://schemas.microsoft.com/office/drawing/2014/main" id="{D75BA119-A367-4399-B852-905D92916836}"/>
              </a:ext>
            </a:extLst>
          </p:cNvPr>
          <p:cNvSpPr>
            <a:spLocks noGrp="1"/>
          </p:cNvSpPr>
          <p:nvPr>
            <p:ph idx="1"/>
          </p:nvPr>
        </p:nvSpPr>
        <p:spPr/>
        <p:txBody>
          <a:bodyPr/>
          <a:lstStyle/>
          <a:p>
            <a:r>
              <a:rPr lang="es-CL" dirty="0"/>
              <a:t>Deshidratación</a:t>
            </a:r>
          </a:p>
          <a:p>
            <a:r>
              <a:rPr lang="es-CL" dirty="0"/>
              <a:t>Alteraciones </a:t>
            </a:r>
            <a:r>
              <a:rPr lang="es-CL" dirty="0" err="1"/>
              <a:t>hidrolectrolíticas</a:t>
            </a:r>
            <a:r>
              <a:rPr lang="es-CL" dirty="0"/>
              <a:t> </a:t>
            </a:r>
          </a:p>
          <a:p>
            <a:r>
              <a:rPr lang="es-CL" dirty="0"/>
              <a:t>Falla renal </a:t>
            </a:r>
          </a:p>
          <a:p>
            <a:r>
              <a:rPr lang="es-CL" dirty="0" err="1"/>
              <a:t>Ileo</a:t>
            </a:r>
            <a:r>
              <a:rPr lang="es-CL" dirty="0"/>
              <a:t> , megacolon tóxico, sepsis , perforación intestinal, muerte </a:t>
            </a:r>
          </a:p>
          <a:p>
            <a:r>
              <a:rPr lang="es-CL" dirty="0"/>
              <a:t>SHU ( E. Coli O157: H7) </a:t>
            </a:r>
          </a:p>
          <a:p>
            <a:r>
              <a:rPr lang="es-CL" dirty="0"/>
              <a:t>Artritis reactiva </a:t>
            </a:r>
          </a:p>
          <a:p>
            <a:r>
              <a:rPr lang="es-CL" dirty="0" err="1"/>
              <a:t>Guillian</a:t>
            </a:r>
            <a:r>
              <a:rPr lang="es-CL" dirty="0"/>
              <a:t> Barre (</a:t>
            </a:r>
            <a:r>
              <a:rPr lang="es-CL" dirty="0" err="1"/>
              <a:t>campylobacter</a:t>
            </a:r>
            <a:r>
              <a:rPr lang="es-CL" dirty="0"/>
              <a:t>) </a:t>
            </a:r>
          </a:p>
          <a:p>
            <a:endParaRPr lang="es-CL" dirty="0"/>
          </a:p>
        </p:txBody>
      </p:sp>
      <p:pic>
        <p:nvPicPr>
          <p:cNvPr id="4" name="Audio 3">
            <a:hlinkClick r:id="" action="ppaction://media"/>
            <a:extLst>
              <a:ext uri="{FF2B5EF4-FFF2-40B4-BE49-F238E27FC236}">
                <a16:creationId xmlns:a16="http://schemas.microsoft.com/office/drawing/2014/main" id="{DFE416B6-D49F-4979-94D8-9297C53D4C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4780087"/>
      </p:ext>
    </p:extLst>
  </p:cSld>
  <p:clrMapOvr>
    <a:masterClrMapping/>
  </p:clrMapOvr>
  <mc:AlternateContent xmlns:mc="http://schemas.openxmlformats.org/markup-compatibility/2006">
    <mc:Choice xmlns:p14="http://schemas.microsoft.com/office/powerpoint/2010/main" Requires="p14">
      <p:transition spd="slow" p14:dur="2000" advTm="63239"/>
    </mc:Choice>
    <mc:Fallback>
      <p:transition spd="slow" advTm="63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1F2E1A42-EB07-403B-BFB1-19EF65174E14}"/>
              </a:ext>
            </a:extLst>
          </p:cNvPr>
          <p:cNvSpPr>
            <a:spLocks noChangeArrowheads="1"/>
          </p:cNvSpPr>
          <p:nvPr/>
        </p:nvSpPr>
        <p:spPr bwMode="auto">
          <a:xfrm>
            <a:off x="2063750" y="26035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ＭＳ Ｐゴシック" panose="020B0600070205080204" pitchFamily="34" charset="-128"/>
              </a:defRPr>
            </a:lvl9pPr>
          </a:lstStyle>
          <a:p>
            <a:pPr eaLnBrk="1" hangingPunct="1"/>
            <a:endParaRPr lang="es-CL" altLang="es-CL"/>
          </a:p>
        </p:txBody>
      </p:sp>
      <p:sp>
        <p:nvSpPr>
          <p:cNvPr id="15363" name="Text Box 2">
            <a:extLst>
              <a:ext uri="{FF2B5EF4-FFF2-40B4-BE49-F238E27FC236}">
                <a16:creationId xmlns:a16="http://schemas.microsoft.com/office/drawing/2014/main" id="{0185CA86-09EA-4240-9405-929BD8C9B480}"/>
              </a:ext>
            </a:extLst>
          </p:cNvPr>
          <p:cNvSpPr txBox="1">
            <a:spLocks noChangeArrowheads="1"/>
          </p:cNvSpPr>
          <p:nvPr/>
        </p:nvSpPr>
        <p:spPr bwMode="auto">
          <a:xfrm>
            <a:off x="3844925" y="6165851"/>
            <a:ext cx="647841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a:solidFill>
                  <a:srgbClr val="FFFFFF"/>
                </a:solidFill>
              </a:rPr>
              <a:t>Presse Med. 2007 Apr;36(4 Pt 2):687-93. Epub 2007 Feb 27. </a:t>
            </a:r>
          </a:p>
        </p:txBody>
      </p:sp>
      <p:sp>
        <p:nvSpPr>
          <p:cNvPr id="15365" name="Text Box 4">
            <a:extLst>
              <a:ext uri="{FF2B5EF4-FFF2-40B4-BE49-F238E27FC236}">
                <a16:creationId xmlns:a16="http://schemas.microsoft.com/office/drawing/2014/main" id="{059DEAAB-DF1A-4448-85D2-6D86DC110DEB}"/>
              </a:ext>
            </a:extLst>
          </p:cNvPr>
          <p:cNvSpPr txBox="1">
            <a:spLocks noChangeArrowheads="1"/>
          </p:cNvSpPr>
          <p:nvPr/>
        </p:nvSpPr>
        <p:spPr bwMode="auto">
          <a:xfrm>
            <a:off x="352718" y="2297818"/>
            <a:ext cx="4324350" cy="2587504"/>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dirty="0">
                <a:solidFill>
                  <a:srgbClr val="FFFFFF"/>
                </a:solidFill>
                <a:latin typeface="+mj-lt"/>
              </a:rPr>
              <a:t>DIARREA  TIPO SECRETORA</a:t>
            </a:r>
          </a:p>
          <a:p>
            <a:pPr eaLnBrk="1" hangingPunct="1">
              <a:lnSpc>
                <a:spcPct val="100000"/>
              </a:lnSpc>
            </a:pPr>
            <a:endParaRPr lang="en-GB" altLang="es-CL" dirty="0">
              <a:solidFill>
                <a:srgbClr val="FFFFFF"/>
              </a:solidFill>
              <a:latin typeface="+mj-lt"/>
            </a:endParaRPr>
          </a:p>
          <a:p>
            <a:pPr eaLnBrk="1" hangingPunct="1">
              <a:lnSpc>
                <a:spcPct val="100000"/>
              </a:lnSpc>
            </a:pPr>
            <a:r>
              <a:rPr lang="en-GB" altLang="es-CL" dirty="0" err="1">
                <a:solidFill>
                  <a:srgbClr val="FFFFFF"/>
                </a:solidFill>
                <a:latin typeface="+mj-lt"/>
              </a:rPr>
              <a:t>Cólera</a:t>
            </a:r>
            <a:endParaRPr lang="en-GB" altLang="es-CL" dirty="0">
              <a:solidFill>
                <a:srgbClr val="FFFFFF"/>
              </a:solidFill>
              <a:latin typeface="+mj-lt"/>
            </a:endParaRPr>
          </a:p>
          <a:p>
            <a:pPr eaLnBrk="1" hangingPunct="1">
              <a:lnSpc>
                <a:spcPct val="100000"/>
              </a:lnSpc>
            </a:pPr>
            <a:r>
              <a:rPr lang="en-GB" altLang="es-CL" dirty="0">
                <a:solidFill>
                  <a:srgbClr val="FFFFFF"/>
                </a:solidFill>
                <a:latin typeface="+mj-lt"/>
              </a:rPr>
              <a:t>E. coli </a:t>
            </a:r>
            <a:r>
              <a:rPr lang="en-GB" altLang="es-CL" dirty="0" err="1">
                <a:solidFill>
                  <a:srgbClr val="FFFFFF"/>
                </a:solidFill>
                <a:latin typeface="+mj-lt"/>
              </a:rPr>
              <a:t>enterotoxigénica</a:t>
            </a:r>
            <a:r>
              <a:rPr lang="en-GB" altLang="es-CL" dirty="0">
                <a:solidFill>
                  <a:srgbClr val="FFFFFF"/>
                </a:solidFill>
                <a:latin typeface="+mj-lt"/>
              </a:rPr>
              <a:t> (ETEC)</a:t>
            </a:r>
          </a:p>
          <a:p>
            <a:pPr eaLnBrk="1" hangingPunct="1">
              <a:lnSpc>
                <a:spcPct val="100000"/>
              </a:lnSpc>
            </a:pPr>
            <a:r>
              <a:rPr lang="en-GB" altLang="es-CL" dirty="0">
                <a:solidFill>
                  <a:srgbClr val="FFFFFF"/>
                </a:solidFill>
                <a:latin typeface="+mj-lt"/>
              </a:rPr>
              <a:t>E. coli </a:t>
            </a:r>
            <a:r>
              <a:rPr lang="en-GB" altLang="es-CL" dirty="0" err="1">
                <a:solidFill>
                  <a:srgbClr val="FFFFFF"/>
                </a:solidFill>
                <a:latin typeface="+mj-lt"/>
              </a:rPr>
              <a:t>enteropatógena</a:t>
            </a:r>
            <a:r>
              <a:rPr lang="en-GB" altLang="es-CL" dirty="0">
                <a:solidFill>
                  <a:srgbClr val="FFFFFF"/>
                </a:solidFill>
                <a:latin typeface="+mj-lt"/>
              </a:rPr>
              <a:t> (EPEC)</a:t>
            </a:r>
          </a:p>
          <a:p>
            <a:pPr eaLnBrk="1" hangingPunct="1">
              <a:lnSpc>
                <a:spcPct val="100000"/>
              </a:lnSpc>
            </a:pPr>
            <a:r>
              <a:rPr lang="en-GB" altLang="es-CL" dirty="0">
                <a:solidFill>
                  <a:srgbClr val="FFFFFF"/>
                </a:solidFill>
                <a:latin typeface="+mj-lt"/>
              </a:rPr>
              <a:t>Aeromonas</a:t>
            </a:r>
          </a:p>
          <a:p>
            <a:pPr eaLnBrk="1" hangingPunct="1">
              <a:lnSpc>
                <a:spcPct val="100000"/>
              </a:lnSpc>
            </a:pPr>
            <a:r>
              <a:rPr lang="en-GB" altLang="es-CL" dirty="0">
                <a:solidFill>
                  <a:srgbClr val="FFFFFF"/>
                </a:solidFill>
                <a:latin typeface="+mj-lt"/>
              </a:rPr>
              <a:t>Virus : rotavirus, virus Norwalk</a:t>
            </a:r>
          </a:p>
          <a:p>
            <a:pPr eaLnBrk="1" hangingPunct="1">
              <a:lnSpc>
                <a:spcPct val="100000"/>
              </a:lnSpc>
            </a:pPr>
            <a:r>
              <a:rPr lang="en-GB" altLang="es-CL" dirty="0" err="1">
                <a:solidFill>
                  <a:srgbClr val="FFFFFF"/>
                </a:solidFill>
                <a:latin typeface="+mj-lt"/>
              </a:rPr>
              <a:t>Criptosporidiosis</a:t>
            </a:r>
            <a:endParaRPr lang="en-GB" altLang="es-CL" dirty="0">
              <a:solidFill>
                <a:srgbClr val="FFFFFF"/>
              </a:solidFill>
              <a:latin typeface="+mj-lt"/>
            </a:endParaRPr>
          </a:p>
          <a:p>
            <a:pPr eaLnBrk="1" hangingPunct="1">
              <a:lnSpc>
                <a:spcPct val="100000"/>
              </a:lnSpc>
            </a:pPr>
            <a:endParaRPr lang="en-GB" altLang="es-CL" dirty="0">
              <a:solidFill>
                <a:srgbClr val="FFFFFF"/>
              </a:solidFill>
            </a:endParaRPr>
          </a:p>
        </p:txBody>
      </p:sp>
      <p:sp>
        <p:nvSpPr>
          <p:cNvPr id="15366" name="Rectangle 5">
            <a:extLst>
              <a:ext uri="{FF2B5EF4-FFF2-40B4-BE49-F238E27FC236}">
                <a16:creationId xmlns:a16="http://schemas.microsoft.com/office/drawing/2014/main" id="{73259CAB-9170-489F-8F6D-F62A540BA7EE}"/>
              </a:ext>
            </a:extLst>
          </p:cNvPr>
          <p:cNvSpPr>
            <a:spLocks noChangeArrowheads="1"/>
          </p:cNvSpPr>
          <p:nvPr/>
        </p:nvSpPr>
        <p:spPr bwMode="auto">
          <a:xfrm>
            <a:off x="4928179" y="2328686"/>
            <a:ext cx="3671887" cy="2033506"/>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dirty="0">
                <a:solidFill>
                  <a:srgbClr val="FFFFFF"/>
                </a:solidFill>
                <a:latin typeface="+mj-lt"/>
              </a:rPr>
              <a:t>DIARREA  TIPO INVASIVA</a:t>
            </a:r>
          </a:p>
          <a:p>
            <a:pPr eaLnBrk="1" hangingPunct="1">
              <a:lnSpc>
                <a:spcPct val="100000"/>
              </a:lnSpc>
            </a:pPr>
            <a:endParaRPr lang="en-GB" altLang="es-CL" dirty="0">
              <a:solidFill>
                <a:srgbClr val="FFFFFF"/>
              </a:solidFill>
              <a:latin typeface="+mj-lt"/>
            </a:endParaRPr>
          </a:p>
          <a:p>
            <a:pPr eaLnBrk="1" hangingPunct="1">
              <a:lnSpc>
                <a:spcPct val="100000"/>
              </a:lnSpc>
            </a:pPr>
            <a:r>
              <a:rPr lang="en-GB" altLang="es-CL" dirty="0">
                <a:solidFill>
                  <a:srgbClr val="FFFFFF"/>
                </a:solidFill>
                <a:latin typeface="+mj-lt"/>
              </a:rPr>
              <a:t>Shigella</a:t>
            </a:r>
          </a:p>
          <a:p>
            <a:pPr eaLnBrk="1" hangingPunct="1">
              <a:lnSpc>
                <a:spcPct val="100000"/>
              </a:lnSpc>
            </a:pPr>
            <a:r>
              <a:rPr lang="en-GB" altLang="es-CL" dirty="0">
                <a:solidFill>
                  <a:srgbClr val="FFFFFF"/>
                </a:solidFill>
                <a:latin typeface="+mj-lt"/>
              </a:rPr>
              <a:t>E. coli </a:t>
            </a:r>
            <a:r>
              <a:rPr lang="en-GB" altLang="es-CL" dirty="0" err="1">
                <a:solidFill>
                  <a:srgbClr val="FFFFFF"/>
                </a:solidFill>
                <a:latin typeface="+mj-lt"/>
              </a:rPr>
              <a:t>enteroinvasivo</a:t>
            </a:r>
            <a:r>
              <a:rPr lang="en-GB" altLang="es-CL" dirty="0">
                <a:solidFill>
                  <a:srgbClr val="FFFFFF"/>
                </a:solidFill>
                <a:latin typeface="+mj-lt"/>
              </a:rPr>
              <a:t>(EIEC)</a:t>
            </a:r>
          </a:p>
          <a:p>
            <a:pPr eaLnBrk="1" hangingPunct="1">
              <a:lnSpc>
                <a:spcPct val="100000"/>
              </a:lnSpc>
            </a:pPr>
            <a:r>
              <a:rPr lang="en-GB" altLang="es-CL" dirty="0">
                <a:solidFill>
                  <a:srgbClr val="FFFFFF"/>
                </a:solidFill>
                <a:latin typeface="+mj-lt"/>
              </a:rPr>
              <a:t>Salmonella no </a:t>
            </a:r>
            <a:r>
              <a:rPr lang="en-GB" altLang="es-CL" dirty="0" err="1">
                <a:solidFill>
                  <a:srgbClr val="FFFFFF"/>
                </a:solidFill>
                <a:latin typeface="+mj-lt"/>
              </a:rPr>
              <a:t>tífica</a:t>
            </a:r>
            <a:endParaRPr lang="en-GB" altLang="es-CL" dirty="0">
              <a:solidFill>
                <a:srgbClr val="FFFFFF"/>
              </a:solidFill>
              <a:latin typeface="+mj-lt"/>
            </a:endParaRPr>
          </a:p>
          <a:p>
            <a:pPr eaLnBrk="1" hangingPunct="1">
              <a:lnSpc>
                <a:spcPct val="100000"/>
              </a:lnSpc>
            </a:pPr>
            <a:r>
              <a:rPr lang="en-GB" altLang="es-CL" dirty="0">
                <a:solidFill>
                  <a:srgbClr val="FFFFFF"/>
                </a:solidFill>
                <a:latin typeface="+mj-lt"/>
              </a:rPr>
              <a:t>Yersinia enterocolitica</a:t>
            </a:r>
          </a:p>
          <a:p>
            <a:pPr eaLnBrk="1" hangingPunct="1">
              <a:lnSpc>
                <a:spcPct val="100000"/>
              </a:lnSpc>
            </a:pPr>
            <a:r>
              <a:rPr lang="en-GB" altLang="es-CL" dirty="0">
                <a:solidFill>
                  <a:srgbClr val="FFFFFF"/>
                </a:solidFill>
                <a:latin typeface="+mj-lt"/>
              </a:rPr>
              <a:t>Entamoeba </a:t>
            </a:r>
            <a:r>
              <a:rPr lang="en-GB" altLang="es-CL" dirty="0" err="1">
                <a:solidFill>
                  <a:srgbClr val="FFFFFF"/>
                </a:solidFill>
                <a:latin typeface="+mj-lt"/>
              </a:rPr>
              <a:t>histolitica</a:t>
            </a:r>
            <a:endParaRPr lang="en-GB" altLang="es-CL" dirty="0">
              <a:solidFill>
                <a:srgbClr val="FFFFFF"/>
              </a:solidFill>
              <a:latin typeface="+mj-lt"/>
            </a:endParaRPr>
          </a:p>
        </p:txBody>
      </p:sp>
      <p:sp>
        <p:nvSpPr>
          <p:cNvPr id="15367" name="Text Box 6">
            <a:extLst>
              <a:ext uri="{FF2B5EF4-FFF2-40B4-BE49-F238E27FC236}">
                <a16:creationId xmlns:a16="http://schemas.microsoft.com/office/drawing/2014/main" id="{75F2484A-A3CD-48A7-BA5F-1DF3CEABF97F}"/>
              </a:ext>
            </a:extLst>
          </p:cNvPr>
          <p:cNvSpPr txBox="1">
            <a:spLocks noChangeArrowheads="1"/>
          </p:cNvSpPr>
          <p:nvPr/>
        </p:nvSpPr>
        <p:spPr bwMode="auto">
          <a:xfrm>
            <a:off x="899454" y="323752"/>
            <a:ext cx="4266850" cy="7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sz="4400" dirty="0">
                <a:solidFill>
                  <a:srgbClr val="FFFFFF"/>
                </a:solidFill>
                <a:latin typeface="+mj-lt"/>
              </a:rPr>
              <a:t>Tipos de diarrea</a:t>
            </a:r>
          </a:p>
        </p:txBody>
      </p:sp>
      <p:sp>
        <p:nvSpPr>
          <p:cNvPr id="2" name="CuadroTexto 1">
            <a:extLst>
              <a:ext uri="{FF2B5EF4-FFF2-40B4-BE49-F238E27FC236}">
                <a16:creationId xmlns:a16="http://schemas.microsoft.com/office/drawing/2014/main" id="{6EE76621-46D5-412C-9B88-1BB9FA2C19C4}"/>
              </a:ext>
            </a:extLst>
          </p:cNvPr>
          <p:cNvSpPr txBox="1"/>
          <p:nvPr/>
        </p:nvSpPr>
        <p:spPr>
          <a:xfrm>
            <a:off x="899454" y="1341619"/>
            <a:ext cx="7555229" cy="646331"/>
          </a:xfrm>
          <a:prstGeom prst="rect">
            <a:avLst/>
          </a:prstGeom>
          <a:solidFill>
            <a:srgbClr val="00B050"/>
          </a:solidFill>
          <a:ln>
            <a:solidFill>
              <a:schemeClr val="accent1"/>
            </a:solidFill>
          </a:ln>
        </p:spPr>
        <p:txBody>
          <a:bodyPr wrap="square" rtlCol="0">
            <a:spAutoFit/>
          </a:bodyPr>
          <a:lstStyle/>
          <a:p>
            <a:r>
              <a:rPr lang="es-CL" dirty="0"/>
              <a:t>Osmótica / Inflamatoria o Invasiva/ Secretora / Alteraciones de motilidad</a:t>
            </a:r>
          </a:p>
        </p:txBody>
      </p:sp>
      <p:pic>
        <p:nvPicPr>
          <p:cNvPr id="3" name="Audio 2">
            <a:hlinkClick r:id="" action="ppaction://media"/>
            <a:extLst>
              <a:ext uri="{FF2B5EF4-FFF2-40B4-BE49-F238E27FC236}">
                <a16:creationId xmlns:a16="http://schemas.microsoft.com/office/drawing/2014/main" id="{63DD808A-3E28-41AF-9026-DEFEC71BE5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88453928"/>
      </p:ext>
    </p:extLst>
  </p:cSld>
  <p:clrMapOvr>
    <a:masterClrMapping/>
  </p:clrMapOvr>
  <p:transition spd="med" advTm="113932"/>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a:extLst>
              <a:ext uri="{FF2B5EF4-FFF2-40B4-BE49-F238E27FC236}">
                <a16:creationId xmlns:a16="http://schemas.microsoft.com/office/drawing/2014/main" id="{5F82FD0A-C4DC-4B8B-B12B-671866CC2256}"/>
              </a:ext>
            </a:extLst>
          </p:cNvPr>
          <p:cNvSpPr txBox="1">
            <a:spLocks noChangeArrowheads="1"/>
          </p:cNvSpPr>
          <p:nvPr/>
        </p:nvSpPr>
        <p:spPr bwMode="auto">
          <a:xfrm>
            <a:off x="297791" y="457102"/>
            <a:ext cx="6507207" cy="771623"/>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sz="4400" dirty="0">
                <a:solidFill>
                  <a:srgbClr val="FFFFFF"/>
                </a:solidFill>
                <a:latin typeface="+mj-lt"/>
              </a:rPr>
              <a:t>Mecanismos patogénicos </a:t>
            </a:r>
          </a:p>
        </p:txBody>
      </p:sp>
      <p:sp>
        <p:nvSpPr>
          <p:cNvPr id="12291" name="Text Box 2">
            <a:extLst>
              <a:ext uri="{FF2B5EF4-FFF2-40B4-BE49-F238E27FC236}">
                <a16:creationId xmlns:a16="http://schemas.microsoft.com/office/drawing/2014/main" id="{EEA89D3B-F1C8-4690-87F5-7B7E354245D0}"/>
              </a:ext>
            </a:extLst>
          </p:cNvPr>
          <p:cNvSpPr txBox="1">
            <a:spLocks noChangeArrowheads="1"/>
          </p:cNvSpPr>
          <p:nvPr/>
        </p:nvSpPr>
        <p:spPr bwMode="auto">
          <a:xfrm>
            <a:off x="6096000" y="1802985"/>
            <a:ext cx="4581525" cy="2802948"/>
          </a:xfrm>
          <a:prstGeom prst="rect">
            <a:avLst/>
          </a:prstGeom>
          <a:solidFill>
            <a:schemeClr val="bg2">
              <a:lumMod val="75000"/>
            </a:schemeClr>
          </a:solidFill>
          <a:ln w="9525">
            <a:solidFill>
              <a:srgbClr val="000000"/>
            </a:solidFill>
            <a:round/>
            <a:headEnd/>
            <a:tailEnd/>
          </a:ln>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sz="1600" b="1" dirty="0">
                <a:solidFill>
                  <a:srgbClr val="FFFFFF"/>
                </a:solidFill>
                <a:latin typeface="+mj-lt"/>
              </a:rPr>
              <a:t>Bacterias</a:t>
            </a:r>
          </a:p>
          <a:p>
            <a:pPr eaLnBrk="1" hangingPunct="1">
              <a:lnSpc>
                <a:spcPct val="100000"/>
              </a:lnSpc>
            </a:pPr>
            <a:endParaRPr lang="en-GB" altLang="es-CL" sz="1600" dirty="0">
              <a:solidFill>
                <a:srgbClr val="FFFFFF"/>
              </a:solidFill>
              <a:latin typeface="+mj-lt"/>
            </a:endParaRPr>
          </a:p>
          <a:p>
            <a:pPr eaLnBrk="1" hangingPunct="1">
              <a:lnSpc>
                <a:spcPct val="100000"/>
              </a:lnSpc>
            </a:pPr>
            <a:r>
              <a:rPr lang="en-GB" altLang="es-CL" sz="1600" dirty="0">
                <a:solidFill>
                  <a:srgbClr val="FFFFFF"/>
                </a:solidFill>
                <a:latin typeface="+mj-lt"/>
              </a:rPr>
              <a:t>a.- </a:t>
            </a:r>
            <a:r>
              <a:rPr lang="en-GB" altLang="es-CL" sz="1600" dirty="0" err="1">
                <a:solidFill>
                  <a:srgbClr val="FFFFFF"/>
                </a:solidFill>
                <a:latin typeface="+mj-lt"/>
              </a:rPr>
              <a:t>Toxinas</a:t>
            </a:r>
            <a:r>
              <a:rPr lang="en-GB" altLang="es-CL" sz="1600" dirty="0">
                <a:solidFill>
                  <a:srgbClr val="FFFFFF"/>
                </a:solidFill>
                <a:latin typeface="+mj-lt"/>
              </a:rPr>
              <a:t>:  a.-</a:t>
            </a:r>
            <a:r>
              <a:rPr lang="en-GB" altLang="es-CL" sz="1600" dirty="0" err="1">
                <a:solidFill>
                  <a:srgbClr val="FFFFFF"/>
                </a:solidFill>
                <a:latin typeface="+mj-lt"/>
              </a:rPr>
              <a:t>enterotoxinas</a:t>
            </a:r>
            <a:r>
              <a:rPr lang="en-GB" altLang="es-CL" sz="1600" dirty="0">
                <a:solidFill>
                  <a:srgbClr val="FFFFFF"/>
                </a:solidFill>
                <a:latin typeface="+mj-lt"/>
              </a:rPr>
              <a:t> (</a:t>
            </a:r>
            <a:r>
              <a:rPr lang="en-GB" altLang="es-CL" sz="1600" dirty="0" err="1">
                <a:solidFill>
                  <a:srgbClr val="FFFFFF"/>
                </a:solidFill>
                <a:latin typeface="+mj-lt"/>
              </a:rPr>
              <a:t>V.Cholerae</a:t>
            </a:r>
            <a:r>
              <a:rPr lang="en-GB" altLang="es-CL" sz="1600" dirty="0">
                <a:solidFill>
                  <a:srgbClr val="FFFFFF"/>
                </a:solidFill>
                <a:latin typeface="+mj-lt"/>
              </a:rPr>
              <a:t>, ECET)</a:t>
            </a:r>
          </a:p>
          <a:p>
            <a:pPr eaLnBrk="1" hangingPunct="1">
              <a:lnSpc>
                <a:spcPct val="100000"/>
              </a:lnSpc>
            </a:pPr>
            <a:r>
              <a:rPr lang="en-GB" altLang="es-CL" sz="1600" dirty="0">
                <a:solidFill>
                  <a:srgbClr val="FFFFFF"/>
                </a:solidFill>
                <a:latin typeface="+mj-lt"/>
              </a:rPr>
              <a:t>                     b.-</a:t>
            </a:r>
            <a:r>
              <a:rPr lang="en-GB" altLang="es-CL" sz="1600" dirty="0" err="1">
                <a:solidFill>
                  <a:srgbClr val="FFFFFF"/>
                </a:solidFill>
                <a:latin typeface="+mj-lt"/>
              </a:rPr>
              <a:t>citotoxinas</a:t>
            </a:r>
            <a:r>
              <a:rPr lang="en-GB" altLang="es-CL" sz="1600" dirty="0">
                <a:solidFill>
                  <a:srgbClr val="FFFFFF"/>
                </a:solidFill>
                <a:latin typeface="+mj-lt"/>
              </a:rPr>
              <a:t>      (ECEI, ECEA)</a:t>
            </a:r>
          </a:p>
          <a:p>
            <a:pPr eaLnBrk="1" hangingPunct="1">
              <a:lnSpc>
                <a:spcPct val="100000"/>
              </a:lnSpc>
            </a:pPr>
            <a:endParaRPr lang="en-GB" altLang="es-CL" sz="1600" dirty="0">
              <a:solidFill>
                <a:srgbClr val="FFFFFF"/>
              </a:solidFill>
              <a:latin typeface="+mj-lt"/>
            </a:endParaRPr>
          </a:p>
          <a:p>
            <a:pPr eaLnBrk="1" hangingPunct="1">
              <a:lnSpc>
                <a:spcPct val="100000"/>
              </a:lnSpc>
            </a:pPr>
            <a:r>
              <a:rPr lang="en-GB" altLang="es-CL" sz="1600" dirty="0">
                <a:solidFill>
                  <a:srgbClr val="FFFFFF"/>
                </a:solidFill>
                <a:latin typeface="+mj-lt"/>
              </a:rPr>
              <a:t>b.-</a:t>
            </a:r>
            <a:r>
              <a:rPr lang="en-GB" altLang="es-CL" sz="1600" dirty="0" err="1">
                <a:solidFill>
                  <a:srgbClr val="FFFFFF"/>
                </a:solidFill>
                <a:latin typeface="+mj-lt"/>
              </a:rPr>
              <a:t>Factores</a:t>
            </a:r>
            <a:r>
              <a:rPr lang="en-GB" altLang="es-CL" sz="1600" dirty="0">
                <a:solidFill>
                  <a:srgbClr val="FFFFFF"/>
                </a:solidFill>
                <a:latin typeface="+mj-lt"/>
              </a:rPr>
              <a:t> de </a:t>
            </a:r>
            <a:r>
              <a:rPr lang="en-GB" altLang="es-CL" sz="1600" dirty="0" err="1">
                <a:solidFill>
                  <a:srgbClr val="FFFFFF"/>
                </a:solidFill>
                <a:latin typeface="+mj-lt"/>
              </a:rPr>
              <a:t>adherencia</a:t>
            </a:r>
            <a:r>
              <a:rPr lang="en-GB" altLang="es-CL" sz="1600" dirty="0">
                <a:solidFill>
                  <a:srgbClr val="FFFFFF"/>
                </a:solidFill>
                <a:latin typeface="+mj-lt"/>
              </a:rPr>
              <a:t>: Pili, glicoproteinas</a:t>
            </a:r>
          </a:p>
          <a:p>
            <a:pPr eaLnBrk="1" hangingPunct="1">
              <a:lnSpc>
                <a:spcPct val="100000"/>
              </a:lnSpc>
            </a:pPr>
            <a:r>
              <a:rPr lang="en-GB" altLang="es-CL" sz="1600" dirty="0">
                <a:solidFill>
                  <a:srgbClr val="FFFFFF"/>
                </a:solidFill>
                <a:latin typeface="+mj-lt"/>
              </a:rPr>
              <a:t>                           (ECEI, ECEH) </a:t>
            </a:r>
          </a:p>
          <a:p>
            <a:pPr eaLnBrk="1" hangingPunct="1">
              <a:lnSpc>
                <a:spcPct val="100000"/>
              </a:lnSpc>
            </a:pPr>
            <a:r>
              <a:rPr lang="en-GB" altLang="es-CL" sz="1600" dirty="0">
                <a:solidFill>
                  <a:srgbClr val="FFFFFF"/>
                </a:solidFill>
                <a:latin typeface="+mj-lt"/>
              </a:rPr>
              <a:t>c.- </a:t>
            </a:r>
            <a:r>
              <a:rPr lang="en-GB" altLang="es-CL" sz="1600" dirty="0" err="1">
                <a:solidFill>
                  <a:srgbClr val="FFFFFF"/>
                </a:solidFill>
                <a:latin typeface="+mj-lt"/>
              </a:rPr>
              <a:t>Factores</a:t>
            </a:r>
            <a:r>
              <a:rPr lang="en-GB" altLang="es-CL" sz="1600" dirty="0">
                <a:solidFill>
                  <a:srgbClr val="FFFFFF"/>
                </a:solidFill>
                <a:latin typeface="+mj-lt"/>
              </a:rPr>
              <a:t> de </a:t>
            </a:r>
            <a:r>
              <a:rPr lang="en-GB" altLang="es-CL" sz="1600" dirty="0" err="1">
                <a:solidFill>
                  <a:srgbClr val="FFFFFF"/>
                </a:solidFill>
                <a:latin typeface="+mj-lt"/>
              </a:rPr>
              <a:t>colonización</a:t>
            </a:r>
            <a:endParaRPr lang="en-GB" altLang="es-CL" sz="1600" dirty="0">
              <a:solidFill>
                <a:srgbClr val="FFFFFF"/>
              </a:solidFill>
              <a:latin typeface="+mj-lt"/>
            </a:endParaRPr>
          </a:p>
          <a:p>
            <a:pPr eaLnBrk="1" hangingPunct="1">
              <a:lnSpc>
                <a:spcPct val="100000"/>
              </a:lnSpc>
            </a:pPr>
            <a:endParaRPr lang="en-GB" altLang="es-CL" sz="1600" dirty="0">
              <a:solidFill>
                <a:srgbClr val="FFFFFF"/>
              </a:solidFill>
              <a:latin typeface="+mj-lt"/>
            </a:endParaRPr>
          </a:p>
          <a:p>
            <a:pPr eaLnBrk="1" hangingPunct="1">
              <a:lnSpc>
                <a:spcPct val="100000"/>
              </a:lnSpc>
            </a:pPr>
            <a:r>
              <a:rPr lang="en-GB" altLang="es-CL" sz="1600" dirty="0">
                <a:solidFill>
                  <a:srgbClr val="FFFFFF"/>
                </a:solidFill>
                <a:latin typeface="+mj-lt"/>
              </a:rPr>
              <a:t>d.- </a:t>
            </a:r>
            <a:r>
              <a:rPr lang="en-GB" altLang="es-CL" sz="1600" dirty="0" err="1">
                <a:solidFill>
                  <a:srgbClr val="FFFFFF"/>
                </a:solidFill>
                <a:latin typeface="+mj-lt"/>
              </a:rPr>
              <a:t>Invasión</a:t>
            </a:r>
            <a:r>
              <a:rPr lang="en-GB" altLang="es-CL" sz="1600" dirty="0">
                <a:solidFill>
                  <a:srgbClr val="FFFFFF"/>
                </a:solidFill>
                <a:latin typeface="+mj-lt"/>
              </a:rPr>
              <a:t> de la mucosa (Shigella, ECEI)</a:t>
            </a:r>
          </a:p>
        </p:txBody>
      </p:sp>
      <p:sp>
        <p:nvSpPr>
          <p:cNvPr id="4" name="Text Box 3">
            <a:extLst>
              <a:ext uri="{FF2B5EF4-FFF2-40B4-BE49-F238E27FC236}">
                <a16:creationId xmlns:a16="http://schemas.microsoft.com/office/drawing/2014/main" id="{E4FED966-C79B-42FA-9527-39599A441E04}"/>
              </a:ext>
            </a:extLst>
          </p:cNvPr>
          <p:cNvSpPr txBox="1">
            <a:spLocks noChangeArrowheads="1"/>
          </p:cNvSpPr>
          <p:nvPr/>
        </p:nvSpPr>
        <p:spPr bwMode="auto">
          <a:xfrm>
            <a:off x="1057275" y="2273747"/>
            <a:ext cx="3524250" cy="1756508"/>
          </a:xfrm>
          <a:prstGeom prst="rect">
            <a:avLst/>
          </a:prstGeom>
          <a:solidFill>
            <a:schemeClr val="bg2">
              <a:lumMod val="75000"/>
            </a:schemeClr>
          </a:solidFill>
          <a:ln w="9525">
            <a:solidFill>
              <a:srgbClr val="000000"/>
            </a:solidFill>
            <a:round/>
            <a:headEnd/>
            <a:tailEnd/>
          </a:ln>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7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GB" altLang="es-CL" dirty="0">
                <a:solidFill>
                  <a:srgbClr val="FFFFFF"/>
                </a:solidFill>
                <a:latin typeface="+mj-lt"/>
              </a:rPr>
              <a:t>Virus </a:t>
            </a:r>
          </a:p>
          <a:p>
            <a:pPr eaLnBrk="1" hangingPunct="1">
              <a:lnSpc>
                <a:spcPct val="100000"/>
              </a:lnSpc>
            </a:pPr>
            <a:r>
              <a:rPr lang="en-GB" altLang="es-CL" dirty="0" err="1">
                <a:solidFill>
                  <a:srgbClr val="FFFFFF"/>
                </a:solidFill>
                <a:latin typeface="+mj-lt"/>
              </a:rPr>
              <a:t>Lesión</a:t>
            </a:r>
            <a:r>
              <a:rPr lang="en-GB" altLang="es-CL" dirty="0">
                <a:solidFill>
                  <a:srgbClr val="FFFFFF"/>
                </a:solidFill>
                <a:latin typeface="+mj-lt"/>
              </a:rPr>
              <a:t> </a:t>
            </a:r>
            <a:r>
              <a:rPr lang="en-GB" altLang="es-CL" dirty="0" err="1">
                <a:solidFill>
                  <a:srgbClr val="FFFFFF"/>
                </a:solidFill>
                <a:latin typeface="+mj-lt"/>
              </a:rPr>
              <a:t>parcelar</a:t>
            </a:r>
            <a:r>
              <a:rPr lang="en-GB" altLang="es-CL" dirty="0">
                <a:solidFill>
                  <a:srgbClr val="FFFFFF"/>
                </a:solidFill>
                <a:latin typeface="+mj-lt"/>
              </a:rPr>
              <a:t> de la mucosa</a:t>
            </a:r>
          </a:p>
          <a:p>
            <a:pPr eaLnBrk="1" hangingPunct="1">
              <a:lnSpc>
                <a:spcPct val="100000"/>
              </a:lnSpc>
            </a:pPr>
            <a:r>
              <a:rPr lang="en-GB" altLang="es-CL" dirty="0">
                <a:solidFill>
                  <a:srgbClr val="FFFFFF"/>
                </a:solidFill>
                <a:latin typeface="+mj-lt"/>
              </a:rPr>
              <a:t>	</a:t>
            </a:r>
            <a:r>
              <a:rPr lang="en-GB" altLang="es-CL" dirty="0" err="1">
                <a:solidFill>
                  <a:srgbClr val="FFFFFF"/>
                </a:solidFill>
                <a:latin typeface="+mj-lt"/>
              </a:rPr>
              <a:t>Reducción</a:t>
            </a:r>
            <a:r>
              <a:rPr lang="en-GB" altLang="es-CL" dirty="0">
                <a:solidFill>
                  <a:srgbClr val="FFFFFF"/>
                </a:solidFill>
                <a:latin typeface="+mj-lt"/>
              </a:rPr>
              <a:t> del </a:t>
            </a:r>
            <a:r>
              <a:rPr lang="en-GB" altLang="es-CL" dirty="0" err="1">
                <a:solidFill>
                  <a:srgbClr val="FFFFFF"/>
                </a:solidFill>
                <a:latin typeface="+mj-lt"/>
              </a:rPr>
              <a:t>área</a:t>
            </a:r>
            <a:r>
              <a:rPr lang="en-GB" altLang="es-CL" dirty="0">
                <a:solidFill>
                  <a:srgbClr val="FFFFFF"/>
                </a:solidFill>
                <a:latin typeface="+mj-lt"/>
              </a:rPr>
              <a:t> </a:t>
            </a:r>
            <a:r>
              <a:rPr lang="en-GB" altLang="es-CL" dirty="0" err="1">
                <a:solidFill>
                  <a:srgbClr val="FFFFFF"/>
                </a:solidFill>
                <a:latin typeface="+mj-lt"/>
              </a:rPr>
              <a:t>absortiva</a:t>
            </a:r>
            <a:endParaRPr lang="en-GB" altLang="es-CL" dirty="0">
              <a:solidFill>
                <a:srgbClr val="FFFFFF"/>
              </a:solidFill>
              <a:latin typeface="+mj-lt"/>
            </a:endParaRPr>
          </a:p>
          <a:p>
            <a:pPr eaLnBrk="1" hangingPunct="1">
              <a:lnSpc>
                <a:spcPct val="100000"/>
              </a:lnSpc>
            </a:pPr>
            <a:r>
              <a:rPr lang="en-GB" altLang="es-CL" dirty="0">
                <a:solidFill>
                  <a:srgbClr val="FFFFFF"/>
                </a:solidFill>
                <a:latin typeface="+mj-lt"/>
              </a:rPr>
              <a:t>	</a:t>
            </a:r>
            <a:r>
              <a:rPr lang="en-GB" altLang="es-CL" dirty="0" err="1">
                <a:solidFill>
                  <a:srgbClr val="FFFFFF"/>
                </a:solidFill>
                <a:latin typeface="+mj-lt"/>
              </a:rPr>
              <a:t>Alteración</a:t>
            </a:r>
            <a:r>
              <a:rPr lang="en-GB" altLang="es-CL" dirty="0">
                <a:solidFill>
                  <a:srgbClr val="FFFFFF"/>
                </a:solidFill>
                <a:latin typeface="+mj-lt"/>
              </a:rPr>
              <a:t> de la </a:t>
            </a:r>
            <a:r>
              <a:rPr lang="en-GB" altLang="es-CL" dirty="0" err="1">
                <a:solidFill>
                  <a:srgbClr val="FFFFFF"/>
                </a:solidFill>
                <a:latin typeface="+mj-lt"/>
              </a:rPr>
              <a:t>integridad</a:t>
            </a:r>
            <a:r>
              <a:rPr lang="en-GB" altLang="es-CL" dirty="0">
                <a:solidFill>
                  <a:srgbClr val="FFFFFF"/>
                </a:solidFill>
                <a:latin typeface="+mj-lt"/>
              </a:rPr>
              <a:t> </a:t>
            </a:r>
            <a:r>
              <a:rPr lang="en-GB" altLang="es-CL" dirty="0" err="1">
                <a:solidFill>
                  <a:srgbClr val="FFFFFF"/>
                </a:solidFill>
                <a:latin typeface="+mj-lt"/>
              </a:rPr>
              <a:t>celular</a:t>
            </a:r>
            <a:endParaRPr lang="en-GB" altLang="es-CL" dirty="0">
              <a:solidFill>
                <a:srgbClr val="FFFFFF"/>
              </a:solidFill>
              <a:latin typeface="+mj-lt"/>
            </a:endParaRPr>
          </a:p>
          <a:p>
            <a:pPr eaLnBrk="1" hangingPunct="1">
              <a:lnSpc>
                <a:spcPct val="100000"/>
              </a:lnSpc>
            </a:pPr>
            <a:r>
              <a:rPr lang="en-GB" altLang="es-CL" dirty="0">
                <a:solidFill>
                  <a:srgbClr val="FFFFFF"/>
                </a:solidFill>
                <a:latin typeface="+mj-lt"/>
              </a:rPr>
              <a:t>	</a:t>
            </a:r>
            <a:r>
              <a:rPr lang="en-GB" altLang="es-CL" dirty="0" err="1">
                <a:solidFill>
                  <a:srgbClr val="FFFFFF"/>
                </a:solidFill>
                <a:latin typeface="+mj-lt"/>
              </a:rPr>
              <a:t>Deficiencia</a:t>
            </a:r>
            <a:r>
              <a:rPr lang="en-GB" altLang="es-CL" dirty="0">
                <a:solidFill>
                  <a:srgbClr val="FFFFFF"/>
                </a:solidFill>
                <a:latin typeface="+mj-lt"/>
              </a:rPr>
              <a:t> </a:t>
            </a:r>
            <a:r>
              <a:rPr lang="en-GB" altLang="es-CL" dirty="0" err="1">
                <a:solidFill>
                  <a:srgbClr val="FFFFFF"/>
                </a:solidFill>
                <a:latin typeface="+mj-lt"/>
              </a:rPr>
              <a:t>enzimatica</a:t>
            </a:r>
            <a:endParaRPr lang="en-GB" altLang="es-CL" dirty="0">
              <a:solidFill>
                <a:srgbClr val="FFFFFF"/>
              </a:solidFill>
              <a:latin typeface="+mj-lt"/>
            </a:endParaRPr>
          </a:p>
        </p:txBody>
      </p:sp>
      <p:pic>
        <p:nvPicPr>
          <p:cNvPr id="2" name="Audio 1">
            <a:hlinkClick r:id="" action="ppaction://media"/>
            <a:extLst>
              <a:ext uri="{FF2B5EF4-FFF2-40B4-BE49-F238E27FC236}">
                <a16:creationId xmlns:a16="http://schemas.microsoft.com/office/drawing/2014/main" id="{B58D136C-5969-49E7-A568-9AB5B8E9AC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6122799"/>
      </p:ext>
    </p:extLst>
  </p:cSld>
  <p:clrMapOvr>
    <a:masterClrMapping/>
  </p:clrMapOvr>
  <p:transition spd="med" advTm="45820"/>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AB14D-5512-4A1E-AF88-9D80430CD754}"/>
              </a:ext>
            </a:extLst>
          </p:cNvPr>
          <p:cNvSpPr>
            <a:spLocks noGrp="1"/>
          </p:cNvSpPr>
          <p:nvPr>
            <p:ph type="title"/>
          </p:nvPr>
        </p:nvSpPr>
        <p:spPr/>
        <p:txBody>
          <a:bodyPr>
            <a:normAutofit/>
          </a:bodyPr>
          <a:lstStyle/>
          <a:p>
            <a:r>
              <a:rPr lang="es-CL" dirty="0"/>
              <a:t>Etiología Infecciosa viral : Rotavirus</a:t>
            </a:r>
          </a:p>
        </p:txBody>
      </p:sp>
      <p:sp>
        <p:nvSpPr>
          <p:cNvPr id="3" name="Marcador de contenido 2">
            <a:extLst>
              <a:ext uri="{FF2B5EF4-FFF2-40B4-BE49-F238E27FC236}">
                <a16:creationId xmlns:a16="http://schemas.microsoft.com/office/drawing/2014/main" id="{CBA9424E-62FB-4100-AC7F-C7ED51F1DE50}"/>
              </a:ext>
            </a:extLst>
          </p:cNvPr>
          <p:cNvSpPr>
            <a:spLocks noGrp="1"/>
          </p:cNvSpPr>
          <p:nvPr>
            <p:ph sz="half" idx="2"/>
          </p:nvPr>
        </p:nvSpPr>
        <p:spPr>
          <a:xfrm>
            <a:off x="1862858" y="2251795"/>
            <a:ext cx="3624392" cy="3896372"/>
          </a:xfrm>
          <a:solidFill>
            <a:schemeClr val="bg2">
              <a:lumMod val="75000"/>
            </a:schemeClr>
          </a:solidFill>
          <a:ln>
            <a:solidFill>
              <a:schemeClr val="accent1"/>
            </a:solidFill>
          </a:ln>
        </p:spPr>
        <p:txBody>
          <a:bodyPr anchor="ctr">
            <a:normAutofit lnSpcReduction="10000"/>
          </a:bodyPr>
          <a:lstStyle/>
          <a:p>
            <a:r>
              <a:rPr lang="es-CL" sz="2300" dirty="0"/>
              <a:t>Causa más frecuente de diarrea en la comunidad e intrahospitalaria, especialmente entre los 4 y 24 meses </a:t>
            </a:r>
          </a:p>
          <a:p>
            <a:r>
              <a:rPr lang="es-CL" sz="2300" dirty="0"/>
              <a:t>Virus ARN. 11 </a:t>
            </a:r>
            <a:r>
              <a:rPr lang="es-CL" sz="2300" dirty="0" err="1"/>
              <a:t>proteinas</a:t>
            </a:r>
            <a:endParaRPr lang="es-CL" sz="2300" dirty="0"/>
          </a:p>
          <a:p>
            <a:r>
              <a:rPr lang="es-CL" sz="2300" dirty="0"/>
              <a:t>7 grupos (A-G) siendo los grupos A, B y C el productor de infecciones en humanos y el grupo A de cuadros endémicos</a:t>
            </a:r>
          </a:p>
        </p:txBody>
      </p:sp>
      <p:pic>
        <p:nvPicPr>
          <p:cNvPr id="4" name="Picture 6">
            <a:hlinkClick r:id="rId5"/>
            <a:extLst>
              <a:ext uri="{FF2B5EF4-FFF2-40B4-BE49-F238E27FC236}">
                <a16:creationId xmlns:a16="http://schemas.microsoft.com/office/drawing/2014/main" id="{4BE03BAE-B30A-4C7F-A07B-3913D88B2E05}"/>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13418" r="11648" b="1"/>
          <a:stretch/>
        </p:blipFill>
        <p:spPr bwMode="auto">
          <a:xfrm>
            <a:off x="8482103" y="335600"/>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n 6">
            <a:extLst>
              <a:ext uri="{FF2B5EF4-FFF2-40B4-BE49-F238E27FC236}">
                <a16:creationId xmlns:a16="http://schemas.microsoft.com/office/drawing/2014/main" id="{4ADE80D9-EFDF-4F4F-B530-C763182433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6327" y="2631066"/>
            <a:ext cx="2953160" cy="2809435"/>
          </a:xfrm>
          <a:prstGeom prst="rect">
            <a:avLst/>
          </a:prstGeom>
        </p:spPr>
      </p:pic>
      <p:pic>
        <p:nvPicPr>
          <p:cNvPr id="5" name="Audio 4">
            <a:hlinkClick r:id="" action="ppaction://media"/>
            <a:extLst>
              <a:ext uri="{FF2B5EF4-FFF2-40B4-BE49-F238E27FC236}">
                <a16:creationId xmlns:a16="http://schemas.microsoft.com/office/drawing/2014/main" id="{989B6ED1-578B-4ED2-9C30-CF9596E0B1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74258749"/>
      </p:ext>
    </p:extLst>
  </p:cSld>
  <p:clrMapOvr>
    <a:masterClrMapping/>
  </p:clrMapOvr>
  <mc:AlternateContent xmlns:mc="http://schemas.openxmlformats.org/markup-compatibility/2006">
    <mc:Choice xmlns:p14="http://schemas.microsoft.com/office/powerpoint/2010/main" Requires="p14">
      <p:transition spd="slow" p14:dur="2000" advTm="40656"/>
    </mc:Choice>
    <mc:Fallback>
      <p:transition spd="slow" advTm="4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252EB36-EB2C-4AFE-B09B-0DF8AC871E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7" name="Rectangle 16">
              <a:extLst>
                <a:ext uri="{FF2B5EF4-FFF2-40B4-BE49-F238E27FC236}">
                  <a16:creationId xmlns:a16="http://schemas.microsoft.com/office/drawing/2014/main" id="{7CE68524-856D-453B-9349-8E8CBC8BF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99688E6-8880-4976-A59B-AB148C7C99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1" name="Imagen 10" descr="Imagen que contiene texto&#10;&#10;Descripción generada con confianza muy alta">
            <a:extLst>
              <a:ext uri="{FF2B5EF4-FFF2-40B4-BE49-F238E27FC236}">
                <a16:creationId xmlns:a16="http://schemas.microsoft.com/office/drawing/2014/main" id="{005C2177-FBFB-4551-AE57-44D711D76669}"/>
              </a:ext>
            </a:extLst>
          </p:cNvPr>
          <p:cNvPicPr>
            <a:picLocks noChangeAspect="1"/>
          </p:cNvPicPr>
          <p:nvPr/>
        </p:nvPicPr>
        <p:blipFill rotWithShape="1">
          <a:blip r:embed="rId5">
            <a:extLst>
              <a:ext uri="{28A0092B-C50C-407E-A947-70E740481C1C}">
                <a14:useLocalDpi xmlns:a14="http://schemas.microsoft.com/office/drawing/2010/main" val="0"/>
              </a:ext>
            </a:extLst>
          </a:blip>
          <a:srcRect l="8385" r="8995" b="-2"/>
          <a:stretch/>
        </p:blipFill>
        <p:spPr>
          <a:xfrm>
            <a:off x="4636008" y="10"/>
            <a:ext cx="7552815" cy="6856310"/>
          </a:xfrm>
          <a:prstGeom prst="rect">
            <a:avLst/>
          </a:prstGeom>
          <a:ln>
            <a:noFill/>
          </a:ln>
          <a:effectLst/>
        </p:spPr>
      </p:pic>
      <p:sp>
        <p:nvSpPr>
          <p:cNvPr id="20" name="Rectangle 19">
            <a:extLst>
              <a:ext uri="{FF2B5EF4-FFF2-40B4-BE49-F238E27FC236}">
                <a16:creationId xmlns:a16="http://schemas.microsoft.com/office/drawing/2014/main" id="{B8D0330D-F534-4131-9807-B71B9EF12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ítulo 6">
            <a:extLst>
              <a:ext uri="{FF2B5EF4-FFF2-40B4-BE49-F238E27FC236}">
                <a16:creationId xmlns:a16="http://schemas.microsoft.com/office/drawing/2014/main" id="{BE9B3EB5-D19D-4458-A16D-AA7BDFF62AF2}"/>
              </a:ext>
            </a:extLst>
          </p:cNvPr>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dirty="0"/>
              <a:t>Mecanismos </a:t>
            </a:r>
            <a:r>
              <a:rPr lang="en-US" sz="3200" dirty="0" err="1"/>
              <a:t>daño</a:t>
            </a:r>
            <a:endParaRPr lang="en-US" sz="3200" dirty="0"/>
          </a:p>
        </p:txBody>
      </p:sp>
      <p:pic>
        <p:nvPicPr>
          <p:cNvPr id="22" name="Picture 21">
            <a:extLst>
              <a:ext uri="{FF2B5EF4-FFF2-40B4-BE49-F238E27FC236}">
                <a16:creationId xmlns:a16="http://schemas.microsoft.com/office/drawing/2014/main" id="{18B7ED37-7ABB-42DD-AB26-3F9028261B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9" name="Marcador de contenido 6">
            <a:extLst>
              <a:ext uri="{FF2B5EF4-FFF2-40B4-BE49-F238E27FC236}">
                <a16:creationId xmlns:a16="http://schemas.microsoft.com/office/drawing/2014/main" id="{F6611D81-E7A3-49CF-9E6A-95FCA076A738}"/>
              </a:ext>
            </a:extLst>
          </p:cNvPr>
          <p:cNvSpPr txBox="1">
            <a:spLocks/>
          </p:cNvSpPr>
          <p:nvPr/>
        </p:nvSpPr>
        <p:spPr>
          <a:xfrm>
            <a:off x="527187" y="2123377"/>
            <a:ext cx="3581635" cy="3461498"/>
          </a:xfrm>
          <a:prstGeom prst="rect">
            <a:avLst/>
          </a:prstGeom>
          <a:solidFill>
            <a:schemeClr val="bg2">
              <a:lumMod val="75000"/>
            </a:schemeClr>
          </a:solidFill>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1800" dirty="0" err="1"/>
              <a:t>Proteína</a:t>
            </a:r>
            <a:r>
              <a:rPr lang="en-US" sz="1800" dirty="0"/>
              <a:t> NSP4 </a:t>
            </a:r>
          </a:p>
          <a:p>
            <a:r>
              <a:rPr lang="en-US" sz="1800" dirty="0" err="1"/>
              <a:t>Alteraciones</a:t>
            </a:r>
            <a:r>
              <a:rPr lang="en-US" sz="1800" dirty="0"/>
              <a:t> </a:t>
            </a:r>
            <a:r>
              <a:rPr lang="en-US" sz="1800" dirty="0" err="1"/>
              <a:t>en</a:t>
            </a:r>
            <a:r>
              <a:rPr lang="en-US" sz="1800" dirty="0"/>
              <a:t> el </a:t>
            </a:r>
            <a:r>
              <a:rPr lang="en-US" sz="1800" dirty="0" err="1"/>
              <a:t>enterocito</a:t>
            </a:r>
            <a:r>
              <a:rPr lang="en-US" sz="1800" dirty="0"/>
              <a:t> </a:t>
            </a:r>
            <a:r>
              <a:rPr lang="en-US" sz="1800" dirty="0" err="1"/>
              <a:t>como</a:t>
            </a:r>
            <a:r>
              <a:rPr lang="en-US" sz="1800" dirty="0"/>
              <a:t> </a:t>
            </a:r>
            <a:r>
              <a:rPr lang="en-US" sz="1800" dirty="0" err="1"/>
              <a:t>disminución</a:t>
            </a:r>
            <a:r>
              <a:rPr lang="en-US" sz="1800" dirty="0"/>
              <a:t> de </a:t>
            </a:r>
            <a:r>
              <a:rPr lang="en-US" sz="1800" dirty="0" err="1"/>
              <a:t>actividad</a:t>
            </a:r>
            <a:r>
              <a:rPr lang="en-US" sz="1800" dirty="0"/>
              <a:t> </a:t>
            </a:r>
            <a:r>
              <a:rPr lang="en-US" sz="1800" dirty="0" err="1"/>
              <a:t>enzimática</a:t>
            </a:r>
            <a:r>
              <a:rPr lang="en-US" sz="1800" dirty="0"/>
              <a:t> (</a:t>
            </a:r>
            <a:r>
              <a:rPr lang="en-US" sz="1800" dirty="0" err="1"/>
              <a:t>lactasa</a:t>
            </a:r>
            <a:r>
              <a:rPr lang="en-US" sz="1800" dirty="0"/>
              <a:t>, </a:t>
            </a:r>
            <a:r>
              <a:rPr lang="en-US" sz="1800" dirty="0" err="1"/>
              <a:t>maltasa</a:t>
            </a:r>
            <a:r>
              <a:rPr lang="en-US" sz="1800" dirty="0"/>
              <a:t>, </a:t>
            </a:r>
            <a:r>
              <a:rPr lang="en-US" sz="1800" dirty="0" err="1"/>
              <a:t>sacarasa-isomaltasa</a:t>
            </a:r>
            <a:r>
              <a:rPr lang="en-US" sz="1800" dirty="0"/>
              <a:t>) </a:t>
            </a:r>
          </a:p>
          <a:p>
            <a:r>
              <a:rPr lang="en-US" sz="1800" dirty="0" err="1"/>
              <a:t>Alteración</a:t>
            </a:r>
            <a:r>
              <a:rPr lang="en-US" sz="1800" dirty="0"/>
              <a:t> del </a:t>
            </a:r>
            <a:r>
              <a:rPr lang="en-US" sz="1800" dirty="0" err="1"/>
              <a:t>transporte</a:t>
            </a:r>
            <a:r>
              <a:rPr lang="en-US" sz="1800" dirty="0"/>
              <a:t> de </a:t>
            </a:r>
            <a:r>
              <a:rPr lang="en-US" sz="1800" dirty="0" err="1"/>
              <a:t>glucosa</a:t>
            </a:r>
            <a:r>
              <a:rPr lang="en-US" sz="1800" dirty="0"/>
              <a:t>, </a:t>
            </a:r>
            <a:r>
              <a:rPr lang="en-US" sz="1800" dirty="0" err="1"/>
              <a:t>aminoácidos</a:t>
            </a:r>
            <a:r>
              <a:rPr lang="en-US" sz="1800" dirty="0"/>
              <a:t> y </a:t>
            </a:r>
            <a:r>
              <a:rPr lang="en-US" sz="1800" dirty="0" err="1"/>
              <a:t>electrolitos</a:t>
            </a:r>
            <a:r>
              <a:rPr lang="en-US" sz="1800" dirty="0"/>
              <a:t>, </a:t>
            </a:r>
            <a:r>
              <a:rPr lang="en-US" sz="1800" dirty="0" err="1"/>
              <a:t>modificación</a:t>
            </a:r>
            <a:r>
              <a:rPr lang="en-US" sz="1800" dirty="0"/>
              <a:t> del </a:t>
            </a:r>
            <a:r>
              <a:rPr lang="en-US" sz="1800" dirty="0" err="1"/>
              <a:t>citoesqueleto</a:t>
            </a:r>
            <a:r>
              <a:rPr lang="en-US" sz="1800" dirty="0"/>
              <a:t> con </a:t>
            </a:r>
            <a:r>
              <a:rPr lang="en-US" sz="1800" dirty="0" err="1"/>
              <a:t>aumento</a:t>
            </a:r>
            <a:r>
              <a:rPr lang="en-US" sz="1800" dirty="0"/>
              <a:t> de </a:t>
            </a:r>
            <a:r>
              <a:rPr lang="en-US" sz="1800" dirty="0" err="1"/>
              <a:t>permeabilidad</a:t>
            </a:r>
            <a:r>
              <a:rPr lang="en-US" sz="1800" dirty="0"/>
              <a:t> y </a:t>
            </a:r>
            <a:r>
              <a:rPr lang="en-US" sz="1800" dirty="0" err="1"/>
              <a:t>estimulación</a:t>
            </a:r>
            <a:r>
              <a:rPr lang="en-US" sz="1800" dirty="0"/>
              <a:t> del </a:t>
            </a:r>
            <a:r>
              <a:rPr lang="en-US" sz="1800" dirty="0" err="1"/>
              <a:t>sistema</a:t>
            </a:r>
            <a:r>
              <a:rPr lang="en-US" sz="1800" dirty="0"/>
              <a:t> </a:t>
            </a:r>
            <a:r>
              <a:rPr lang="en-US" sz="1800" dirty="0" err="1"/>
              <a:t>nervioso</a:t>
            </a:r>
            <a:r>
              <a:rPr lang="en-US" sz="1800" dirty="0"/>
              <a:t> </a:t>
            </a:r>
            <a:r>
              <a:rPr lang="en-US" sz="1800" dirty="0" err="1"/>
              <a:t>autónomo</a:t>
            </a:r>
            <a:r>
              <a:rPr lang="en-US" sz="1800" dirty="0"/>
              <a:t> </a:t>
            </a:r>
            <a:r>
              <a:rPr lang="en-US" sz="1800" dirty="0" err="1"/>
              <a:t>entérico</a:t>
            </a:r>
            <a:r>
              <a:rPr lang="en-US" sz="1800" dirty="0"/>
              <a:t>.</a:t>
            </a:r>
          </a:p>
        </p:txBody>
      </p:sp>
      <p:pic>
        <p:nvPicPr>
          <p:cNvPr id="2" name="Audio 1">
            <a:hlinkClick r:id="" action="ppaction://media"/>
            <a:extLst>
              <a:ext uri="{FF2B5EF4-FFF2-40B4-BE49-F238E27FC236}">
                <a16:creationId xmlns:a16="http://schemas.microsoft.com/office/drawing/2014/main" id="{80831396-B278-43FC-BA86-BB0B35D841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0004327"/>
      </p:ext>
    </p:extLst>
  </p:cSld>
  <p:clrMapOvr>
    <a:masterClrMapping/>
  </p:clrMapOvr>
  <mc:AlternateContent xmlns:mc="http://schemas.openxmlformats.org/markup-compatibility/2006">
    <mc:Choice xmlns:p14="http://schemas.microsoft.com/office/powerpoint/2010/main" Requires="p14">
      <p:transition spd="slow" p14:dur="2000" advTm="94356"/>
    </mc:Choice>
    <mc:Fallback>
      <p:transition spd="slow" advTm="9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84E5F3-E6F2-4729-ADED-63E62CFBDEB3}"/>
              </a:ext>
            </a:extLst>
          </p:cNvPr>
          <p:cNvSpPr>
            <a:spLocks noGrp="1"/>
          </p:cNvSpPr>
          <p:nvPr>
            <p:ph type="title"/>
          </p:nvPr>
        </p:nvSpPr>
        <p:spPr/>
        <p:txBody>
          <a:bodyPr/>
          <a:lstStyle/>
          <a:p>
            <a:r>
              <a:rPr lang="es-CL" dirty="0"/>
              <a:t>Rotavirus </a:t>
            </a:r>
          </a:p>
        </p:txBody>
      </p:sp>
      <p:sp>
        <p:nvSpPr>
          <p:cNvPr id="4" name="Marcador de contenido 3">
            <a:extLst>
              <a:ext uri="{FF2B5EF4-FFF2-40B4-BE49-F238E27FC236}">
                <a16:creationId xmlns:a16="http://schemas.microsoft.com/office/drawing/2014/main" id="{63DDA63B-3870-45EE-BE1F-BF654600C718}"/>
              </a:ext>
            </a:extLst>
          </p:cNvPr>
          <p:cNvSpPr>
            <a:spLocks noGrp="1"/>
          </p:cNvSpPr>
          <p:nvPr>
            <p:ph idx="1"/>
          </p:nvPr>
        </p:nvSpPr>
        <p:spPr>
          <a:xfrm>
            <a:off x="498158" y="2069513"/>
            <a:ext cx="9613900" cy="2416046"/>
          </a:xfrm>
          <a:prstGeom prst="rect">
            <a:avLst/>
          </a:prstGeom>
          <a:solidFill>
            <a:schemeClr val="accent2">
              <a:lumMod val="50000"/>
            </a:schemeClr>
          </a:solidFill>
          <a:ln>
            <a:solidFill>
              <a:schemeClr val="accent1"/>
            </a:solidFill>
          </a:ln>
        </p:spPr>
        <p:txBody>
          <a:bodyPr>
            <a:spAutoFit/>
          </a:bodyPr>
          <a:lstStyle/>
          <a:p>
            <a:r>
              <a:rPr lang="es-CL" sz="2000" dirty="0"/>
              <a:t>Incubación 2 a 4 días </a:t>
            </a:r>
          </a:p>
          <a:p>
            <a:r>
              <a:rPr lang="es-CL" sz="2000" dirty="0"/>
              <a:t>En RN puede producir cuadros </a:t>
            </a:r>
            <a:r>
              <a:rPr lang="es-CL" sz="2000" dirty="0" err="1"/>
              <a:t>oligosintomáticos</a:t>
            </a:r>
            <a:r>
              <a:rPr lang="es-CL" sz="2000" dirty="0"/>
              <a:t> e incluso asintomáticos, siendo además un factor asociado a enterocolitis necrosante en prematuros.</a:t>
            </a:r>
          </a:p>
          <a:p>
            <a:r>
              <a:rPr lang="es-CL" sz="2000" dirty="0"/>
              <a:t>Clínicamente caracterizado por fiebre alta (1 a 2 días), vómitos de cuantía variable (1 a 3 días), seguido de deposiciones líquidas frecuentes. El cuadro completo se resuelve habitualmente en 5 a 6 días. </a:t>
            </a:r>
          </a:p>
          <a:p>
            <a:r>
              <a:rPr lang="es-CL" sz="2000" dirty="0"/>
              <a:t>Uno de cada 70 niños con la enfermedad requerirá de hospitalización</a:t>
            </a:r>
            <a:r>
              <a:rPr lang="es-CL" sz="1100" dirty="0"/>
              <a:t>.</a:t>
            </a:r>
          </a:p>
        </p:txBody>
      </p:sp>
      <p:sp>
        <p:nvSpPr>
          <p:cNvPr id="5" name="Rectángulo 4">
            <a:extLst>
              <a:ext uri="{FF2B5EF4-FFF2-40B4-BE49-F238E27FC236}">
                <a16:creationId xmlns:a16="http://schemas.microsoft.com/office/drawing/2014/main" id="{648853F1-B829-456B-9990-A0C0F2A7E20F}"/>
              </a:ext>
            </a:extLst>
          </p:cNvPr>
          <p:cNvSpPr/>
          <p:nvPr/>
        </p:nvSpPr>
        <p:spPr>
          <a:xfrm>
            <a:off x="839372" y="4904443"/>
            <a:ext cx="9272685" cy="646331"/>
          </a:xfrm>
          <a:prstGeom prst="rect">
            <a:avLst/>
          </a:prstGeom>
          <a:solidFill>
            <a:schemeClr val="accent1">
              <a:lumMod val="50000"/>
            </a:schemeClr>
          </a:solidFill>
          <a:ln>
            <a:solidFill>
              <a:schemeClr val="accent1"/>
            </a:solidFill>
          </a:ln>
        </p:spPr>
        <p:txBody>
          <a:bodyPr wrap="square">
            <a:spAutoFit/>
          </a:bodyPr>
          <a:lstStyle/>
          <a:p>
            <a:r>
              <a:rPr lang="en-US" dirty="0"/>
              <a:t>El </a:t>
            </a:r>
            <a:r>
              <a:rPr lang="en-US" dirty="0" err="1"/>
              <a:t>diagnóstico</a:t>
            </a:r>
            <a:r>
              <a:rPr lang="en-US" dirty="0"/>
              <a:t> se </a:t>
            </a:r>
            <a:r>
              <a:rPr lang="en-US" dirty="0" err="1"/>
              <a:t>puede</a:t>
            </a:r>
            <a:r>
              <a:rPr lang="en-US" dirty="0"/>
              <a:t> </a:t>
            </a:r>
            <a:r>
              <a:rPr lang="en-US" dirty="0" err="1"/>
              <a:t>realizar</a:t>
            </a:r>
            <a:r>
              <a:rPr lang="en-US" dirty="0"/>
              <a:t> con </a:t>
            </a:r>
            <a:r>
              <a:rPr lang="en-US" dirty="0" err="1"/>
              <a:t>técnica</a:t>
            </a:r>
            <a:r>
              <a:rPr lang="en-US" dirty="0"/>
              <a:t> de Elisa o PCR en </a:t>
            </a:r>
            <a:r>
              <a:rPr lang="en-US" dirty="0" err="1"/>
              <a:t>deposiciones</a:t>
            </a:r>
            <a:endParaRPr lang="en-US" dirty="0"/>
          </a:p>
          <a:p>
            <a:r>
              <a:rPr lang="en-US" dirty="0"/>
              <a:t>Film array </a:t>
            </a:r>
            <a:r>
              <a:rPr lang="en-US" dirty="0" err="1"/>
              <a:t>digestivo</a:t>
            </a:r>
            <a:endParaRPr lang="en-US" dirty="0"/>
          </a:p>
        </p:txBody>
      </p:sp>
      <p:pic>
        <p:nvPicPr>
          <p:cNvPr id="3" name="Audio 2">
            <a:hlinkClick r:id="" action="ppaction://media"/>
            <a:extLst>
              <a:ext uri="{FF2B5EF4-FFF2-40B4-BE49-F238E27FC236}">
                <a16:creationId xmlns:a16="http://schemas.microsoft.com/office/drawing/2014/main" id="{C0272F1B-2332-4CDD-9A52-1FDAC69E7D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6688752"/>
      </p:ext>
    </p:extLst>
  </p:cSld>
  <p:clrMapOvr>
    <a:masterClrMapping/>
  </p:clrMapOvr>
  <mc:AlternateContent xmlns:mc="http://schemas.openxmlformats.org/markup-compatibility/2006">
    <mc:Choice xmlns:p14="http://schemas.microsoft.com/office/powerpoint/2010/main" Requires="p14">
      <p:transition spd="slow" p14:dur="2000" advTm="79457"/>
    </mc:Choice>
    <mc:Fallback>
      <p:transition spd="slow" advTm="7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erlín">
  <a:themeElements>
    <a:clrScheme name="Berlí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í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í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4338</TotalTime>
  <Words>3872</Words>
  <Application>Microsoft Office PowerPoint</Application>
  <PresentationFormat>Panorámica</PresentationFormat>
  <Paragraphs>302</Paragraphs>
  <Slides>42</Slides>
  <Notes>10</Notes>
  <HiddenSlides>0</HiddenSlides>
  <MMClips>42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42</vt:i4>
      </vt:variant>
    </vt:vector>
  </HeadingPairs>
  <TitlesOfParts>
    <vt:vector size="51" baseType="lpstr">
      <vt:lpstr>AdvOT2c8ce45a</vt:lpstr>
      <vt:lpstr>AdvOT4199d003</vt:lpstr>
      <vt:lpstr>Arial</vt:lpstr>
      <vt:lpstr>ArialUnicodeMS</vt:lpstr>
      <vt:lpstr>Calibri</vt:lpstr>
      <vt:lpstr>FrutigerLT-Light</vt:lpstr>
      <vt:lpstr>Times New Roman</vt:lpstr>
      <vt:lpstr>Trebuchet MS</vt:lpstr>
      <vt:lpstr>Berlín</vt:lpstr>
      <vt:lpstr>Síndrome diarreico agudo/ Sd disentérico</vt:lpstr>
      <vt:lpstr>Definición </vt:lpstr>
      <vt:lpstr>Epidemiología</vt:lpstr>
      <vt:lpstr>Síndrome diarreico agudo o gastroenteritis aguda </vt:lpstr>
      <vt:lpstr>Presentación de PowerPoint</vt:lpstr>
      <vt:lpstr>Presentación de PowerPoint</vt:lpstr>
      <vt:lpstr>Etiología Infecciosa viral : Rotavirus</vt:lpstr>
      <vt:lpstr>Mecanismos daño</vt:lpstr>
      <vt:lpstr>Rotavirus </vt:lpstr>
      <vt:lpstr>Astrovirus </vt:lpstr>
      <vt:lpstr>Calicivirus </vt:lpstr>
      <vt:lpstr>Presentación de PowerPoint</vt:lpstr>
      <vt:lpstr>Presentación de PowerPoint</vt:lpstr>
      <vt:lpstr>Otros agentes virales </vt:lpstr>
      <vt:lpstr>Bacterianos : E. coli </vt:lpstr>
      <vt:lpstr>Shigella </vt:lpstr>
      <vt:lpstr>Presentación de PowerPoint</vt:lpstr>
      <vt:lpstr>Presentación de PowerPoint</vt:lpstr>
      <vt:lpstr>Evaluación</vt:lpstr>
      <vt:lpstr>Manejo </vt:lpstr>
      <vt:lpstr>Presentación de PowerPoint</vt:lpstr>
      <vt:lpstr>Presentación de PowerPoint</vt:lpstr>
      <vt:lpstr>Presentación de PowerPoint</vt:lpstr>
      <vt:lpstr>Caso 3 </vt:lpstr>
      <vt:lpstr>Presentación de PowerPoint</vt:lpstr>
      <vt:lpstr>Manejo </vt:lpstr>
      <vt:lpstr>Deshidratación leve -moderada</vt:lpstr>
      <vt:lpstr>Deshidratación Severa  </vt:lpstr>
      <vt:lpstr>Otros fármacos: Probióticos </vt:lpstr>
      <vt:lpstr>Presentación de PowerPoint</vt:lpstr>
      <vt:lpstr>Zinc</vt:lpstr>
      <vt:lpstr>Presentación de PowerPoint</vt:lpstr>
      <vt:lpstr>Disentería </vt:lpstr>
      <vt:lpstr>Diagnóstico diferencial </vt:lpstr>
      <vt:lpstr>Estudio disentería</vt:lpstr>
      <vt:lpstr>Tratamiento antibiótico empírico</vt:lpstr>
      <vt:lpstr>Presentación de PowerPoint</vt:lpstr>
      <vt:lpstr>Presentación de PowerPoint</vt:lpstr>
      <vt:lpstr>Presentación de PowerPoint</vt:lpstr>
      <vt:lpstr>Presentación de PowerPoint</vt:lpstr>
      <vt:lpstr>Presentación de PowerPoint</vt:lpstr>
      <vt:lpstr>Complicaciones disentería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Síndrome diarreico agudo/ Sd disentérico</dc:title>
  <dc:creator>Carlos Felipe Valdebenito Parra</dc:creator>
  <cp:lastModifiedBy>Carlos Felipe Valdebenito Parra</cp:lastModifiedBy>
  <cp:revision>20</cp:revision>
  <dcterms:created xsi:type="dcterms:W3CDTF">2018-10-14T13:49:41Z</dcterms:created>
  <dcterms:modified xsi:type="dcterms:W3CDTF">2020-04-11T15:44:16Z</dcterms:modified>
</cp:coreProperties>
</file>