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328" r:id="rId6"/>
    <p:sldId id="266" r:id="rId7"/>
    <p:sldId id="267" r:id="rId8"/>
    <p:sldId id="268" r:id="rId9"/>
    <p:sldId id="269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301" r:id="rId31"/>
    <p:sldId id="292" r:id="rId32"/>
    <p:sldId id="329" r:id="rId33"/>
    <p:sldId id="293" r:id="rId34"/>
    <p:sldId id="294" r:id="rId35"/>
    <p:sldId id="295" r:id="rId36"/>
    <p:sldId id="302" r:id="rId37"/>
    <p:sldId id="303" r:id="rId38"/>
    <p:sldId id="296" r:id="rId39"/>
    <p:sldId id="304" r:id="rId40"/>
    <p:sldId id="305" r:id="rId41"/>
    <p:sldId id="297" r:id="rId42"/>
    <p:sldId id="298" r:id="rId43"/>
    <p:sldId id="306" r:id="rId44"/>
    <p:sldId id="308" r:id="rId45"/>
    <p:sldId id="299" r:id="rId46"/>
    <p:sldId id="330" r:id="rId47"/>
    <p:sldId id="331" r:id="rId48"/>
    <p:sldId id="317" r:id="rId49"/>
    <p:sldId id="318" r:id="rId50"/>
    <p:sldId id="319" r:id="rId51"/>
    <p:sldId id="320" r:id="rId52"/>
    <p:sldId id="322" r:id="rId53"/>
    <p:sldId id="327" r:id="rId54"/>
    <p:sldId id="323" r:id="rId55"/>
    <p:sldId id="324" r:id="rId56"/>
    <p:sldId id="325" r:id="rId57"/>
    <p:sldId id="326" r:id="rId58"/>
    <p:sldId id="332" r:id="rId5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77786"/>
  </p:normalViewPr>
  <p:slideViewPr>
    <p:cSldViewPr snapToGrid="0" snapToObjects="1">
      <p:cViewPr varScale="1">
        <p:scale>
          <a:sx n="45" d="100"/>
          <a:sy n="45" d="100"/>
        </p:scale>
        <p:origin x="11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18120-D8DB-AE46-9D16-8C206EF001ED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18995-9355-0B41-9FA5-CE2A724BA06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496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18995-9355-0B41-9FA5-CE2A724BA06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715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Punto</a:t>
            </a:r>
            <a:r>
              <a:rPr lang="es-ES_tradnl" baseline="0" dirty="0"/>
              <a:t>s </a:t>
            </a:r>
            <a:r>
              <a:rPr lang="es-ES_tradnl" baseline="0" dirty="0" err="1"/>
              <a:t>criticos</a:t>
            </a:r>
            <a:r>
              <a:rPr lang="es-ES_tradnl" baseline="0" dirty="0"/>
              <a:t> de </a:t>
            </a:r>
            <a:r>
              <a:rPr lang="es-ES_tradnl" baseline="0" dirty="0" err="1"/>
              <a:t>diltatacion</a:t>
            </a:r>
            <a:r>
              <a:rPr lang="es-ES_tradnl" baseline="0" dirty="0"/>
              <a:t> y </a:t>
            </a:r>
            <a:r>
              <a:rPr lang="es-ES_tradnl" baseline="0" dirty="0" err="1"/>
              <a:t>obstruccion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18995-9355-0B41-9FA5-CE2A724BA06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00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CA8C3-9B43-6942-9939-CC29EF0F51B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79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chile clasificación</a:t>
            </a:r>
            <a:r>
              <a:rPr lang="es-ES" baseline="0" dirty="0"/>
              <a:t> a las 32 semanas mayor o menor de 7mm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CA8C3-9B43-6942-9939-CC29EF0F51B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48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4BE15-09DE-5840-85E6-30FEBFF085D9}" type="datetimeFigureOut">
              <a:rPr lang="es-ES_tradnl" smtClean="0"/>
              <a:t>01/06/2020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8F7B83E-F424-F945-B0B6-EB63019DCA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619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3.m4a"/><Relationship Id="rId7" Type="http://schemas.openxmlformats.org/officeDocument/2006/relationships/oleObject" Target="../embeddings/oleObject2.bin"/><Relationship Id="rId2" Type="http://schemas.microsoft.com/office/2007/relationships/media" Target="../media/media2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5.m4a"/><Relationship Id="rId7" Type="http://schemas.openxmlformats.org/officeDocument/2006/relationships/oleObject" Target="../embeddings/oleObject4.bin"/><Relationship Id="rId2" Type="http://schemas.microsoft.com/office/2007/relationships/media" Target="../media/media2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11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32.m4a"/><Relationship Id="rId7" Type="http://schemas.openxmlformats.org/officeDocument/2006/relationships/oleObject" Target="../embeddings/oleObject7.bin"/><Relationship Id="rId2" Type="http://schemas.microsoft.com/office/2007/relationships/media" Target="../media/media32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Malformaciones Congénitas de las Vías Urinarias</a:t>
            </a:r>
            <a:br>
              <a:rPr lang="es-ES" dirty="0"/>
            </a:br>
            <a:r>
              <a:rPr lang="es-ES" dirty="0"/>
              <a:t>Mayo 2020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es-ES" dirty="0"/>
          </a:p>
          <a:p>
            <a:pPr algn="r"/>
            <a:r>
              <a:rPr lang="es-ES" dirty="0"/>
              <a:t>Dra. Soledad Celis Lagos</a:t>
            </a:r>
          </a:p>
          <a:p>
            <a:pPr algn="r"/>
            <a:r>
              <a:rPr lang="es-ES" dirty="0"/>
              <a:t>Urología Pediátrica</a:t>
            </a:r>
          </a:p>
          <a:p>
            <a:pPr algn="r"/>
            <a:endParaRPr lang="es-ES" dirty="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95B3091F-0548-DB4A-B2F1-678F8AABE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Fisiopatología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08164" y="2133601"/>
            <a:ext cx="8574087" cy="3992563"/>
          </a:xfrm>
        </p:spPr>
        <p:txBody>
          <a:bodyPr>
            <a:normAutofit/>
          </a:bodyPr>
          <a:lstStyle/>
          <a:p>
            <a:r>
              <a:rPr lang="es-ES" dirty="0"/>
              <a:t>Obstrucción afecta</a:t>
            </a:r>
          </a:p>
          <a:p>
            <a:pPr lvl="1"/>
            <a:r>
              <a:rPr lang="es-ES" dirty="0"/>
              <a:t>Uréter				“Elásticos”, Protegen parénquima</a:t>
            </a:r>
          </a:p>
          <a:p>
            <a:pPr lvl="1"/>
            <a:r>
              <a:rPr lang="es-ES" dirty="0"/>
              <a:t>Pelvis y cálices		   capa muscular,     colágeno</a:t>
            </a:r>
          </a:p>
          <a:p>
            <a:pPr lvl="1"/>
            <a:r>
              <a:rPr lang="es-ES" dirty="0"/>
              <a:t>Parénquima renal</a:t>
            </a:r>
          </a:p>
          <a:p>
            <a:pPr lvl="2"/>
            <a:r>
              <a:rPr lang="es-ES" dirty="0"/>
              <a:t>Glomérulos </a:t>
            </a:r>
          </a:p>
          <a:p>
            <a:pPr lvl="2"/>
            <a:r>
              <a:rPr lang="es-ES" dirty="0"/>
              <a:t>Túbulos </a:t>
            </a:r>
          </a:p>
          <a:p>
            <a:pPr lvl="2"/>
            <a:r>
              <a:rPr lang="es-ES" dirty="0"/>
              <a:t>Intersticio</a:t>
            </a:r>
          </a:p>
          <a:p>
            <a:r>
              <a:rPr lang="es-ES" dirty="0"/>
              <a:t>Riñón fetal ≠ riñón post natal</a:t>
            </a:r>
          </a:p>
          <a:p>
            <a:pPr lvl="2"/>
            <a:endParaRPr lang="es-ES" dirty="0"/>
          </a:p>
        </p:txBody>
      </p:sp>
      <p:sp>
        <p:nvSpPr>
          <p:cNvPr id="4" name="Cerrar llave 3"/>
          <p:cNvSpPr/>
          <p:nvPr/>
        </p:nvSpPr>
        <p:spPr>
          <a:xfrm>
            <a:off x="4384536" y="2615451"/>
            <a:ext cx="196564" cy="72567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arriba 4"/>
          <p:cNvSpPr/>
          <p:nvPr/>
        </p:nvSpPr>
        <p:spPr>
          <a:xfrm>
            <a:off x="4611341" y="2919035"/>
            <a:ext cx="136083" cy="3023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arriba 5"/>
          <p:cNvSpPr/>
          <p:nvPr/>
        </p:nvSpPr>
        <p:spPr>
          <a:xfrm>
            <a:off x="6303691" y="2919035"/>
            <a:ext cx="136083" cy="3023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10">
            <a:hlinkClick r:id="" action="ppaction://media"/>
            <a:extLst>
              <a:ext uri="{FF2B5EF4-FFF2-40B4-BE49-F238E27FC236}">
                <a16:creationId xmlns:a16="http://schemas.microsoft.com/office/drawing/2014/main" id="{3D825B59-F30A-1547-9693-9BF61189A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Fisiopatología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Obstrucción en etapas tempranas</a:t>
            </a:r>
          </a:p>
          <a:p>
            <a:pPr lvl="1"/>
            <a:r>
              <a:rPr lang="es-ES" dirty="0"/>
              <a:t>Displasia renal</a:t>
            </a:r>
          </a:p>
          <a:p>
            <a:pPr lvl="2"/>
            <a:r>
              <a:rPr lang="es-ES" dirty="0"/>
              <a:t>Disminución del número de glomérulos</a:t>
            </a:r>
          </a:p>
          <a:p>
            <a:pPr lvl="2"/>
            <a:r>
              <a:rPr lang="es-ES" dirty="0"/>
              <a:t>Fibrosis intersticial</a:t>
            </a:r>
          </a:p>
          <a:p>
            <a:pPr lvl="2"/>
            <a:r>
              <a:rPr lang="es-ES" dirty="0"/>
              <a:t>Atrofia tubular</a:t>
            </a:r>
          </a:p>
          <a:p>
            <a:pPr lvl="2"/>
            <a:r>
              <a:rPr lang="es-ES" dirty="0" err="1"/>
              <a:t>Metaplasia</a:t>
            </a:r>
            <a:r>
              <a:rPr lang="es-ES" dirty="0"/>
              <a:t> tisular</a:t>
            </a:r>
          </a:p>
          <a:p>
            <a:endParaRPr lang="es-ES" dirty="0"/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3FBFDF1E-347D-2A4E-B541-F7A85E3A4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1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Etiología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927412" y="1342070"/>
            <a:ext cx="3931920" cy="833250"/>
          </a:xfrm>
        </p:spPr>
        <p:txBody>
          <a:bodyPr/>
          <a:lstStyle/>
          <a:p>
            <a:r>
              <a:rPr lang="es-ES" dirty="0"/>
              <a:t>Congénitas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927412" y="2258204"/>
            <a:ext cx="3931920" cy="4242628"/>
          </a:xfrm>
        </p:spPr>
        <p:txBody>
          <a:bodyPr>
            <a:normAutofit/>
          </a:bodyPr>
          <a:lstStyle/>
          <a:p>
            <a:r>
              <a:rPr lang="es-ES" dirty="0"/>
              <a:t>OPU</a:t>
            </a:r>
          </a:p>
          <a:p>
            <a:r>
              <a:rPr lang="es-ES" dirty="0"/>
              <a:t>Vasos aberrantes</a:t>
            </a:r>
          </a:p>
          <a:p>
            <a:r>
              <a:rPr lang="es-ES" sz="1600" dirty="0"/>
              <a:t>Valvas </a:t>
            </a:r>
            <a:r>
              <a:rPr lang="es-ES" sz="1600" dirty="0" err="1"/>
              <a:t>ureterales</a:t>
            </a:r>
            <a:endParaRPr lang="es-ES" sz="1600" dirty="0"/>
          </a:p>
          <a:p>
            <a:r>
              <a:rPr lang="es-ES" dirty="0"/>
              <a:t>MOP</a:t>
            </a:r>
          </a:p>
          <a:p>
            <a:r>
              <a:rPr lang="es-ES" dirty="0" err="1"/>
              <a:t>Ureterocele</a:t>
            </a:r>
            <a:endParaRPr lang="es-ES" dirty="0"/>
          </a:p>
          <a:p>
            <a:r>
              <a:rPr lang="es-ES" dirty="0"/>
              <a:t>Uréter ectópico</a:t>
            </a:r>
          </a:p>
          <a:p>
            <a:r>
              <a:rPr lang="es-ES" dirty="0"/>
              <a:t>VUP</a:t>
            </a:r>
          </a:p>
          <a:p>
            <a:r>
              <a:rPr lang="es-ES" sz="1600" dirty="0"/>
              <a:t>Divertículos uretrales</a:t>
            </a:r>
          </a:p>
          <a:p>
            <a:r>
              <a:rPr lang="es-ES" dirty="0"/>
              <a:t>Vejiga </a:t>
            </a:r>
            <a:r>
              <a:rPr lang="es-ES" dirty="0" err="1"/>
              <a:t>Neurogénica</a:t>
            </a:r>
            <a:endParaRPr lang="es-ES" dirty="0"/>
          </a:p>
          <a:p>
            <a:pPr lvl="1"/>
            <a:endParaRPr lang="es-ES" dirty="0"/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303495" y="1342070"/>
            <a:ext cx="3931920" cy="833250"/>
          </a:xfrm>
        </p:spPr>
        <p:txBody>
          <a:bodyPr/>
          <a:lstStyle/>
          <a:p>
            <a:r>
              <a:rPr lang="es-ES" dirty="0"/>
              <a:t>Adquiridas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303495" y="2258204"/>
            <a:ext cx="3931920" cy="4242628"/>
          </a:xfrm>
        </p:spPr>
        <p:txBody>
          <a:bodyPr/>
          <a:lstStyle/>
          <a:p>
            <a:r>
              <a:rPr lang="es-ES" dirty="0"/>
              <a:t>Litiasis</a:t>
            </a:r>
          </a:p>
          <a:p>
            <a:r>
              <a:rPr lang="es-ES" dirty="0"/>
              <a:t>Tumores</a:t>
            </a:r>
          </a:p>
          <a:p>
            <a:r>
              <a:rPr lang="es-ES" dirty="0"/>
              <a:t>Radiación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id="{70853254-E155-0E40-9F6A-D70CDBB1F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Diagnóstico antenatal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s-ES_tradnl" sz="2200" b="1" dirty="0">
                <a:latin typeface="Arial" charset="0"/>
                <a:ea typeface="ＭＳ Ｐゴシック" charset="0"/>
                <a:cs typeface="Arial" charset="0"/>
              </a:rPr>
              <a:t>ECOGRAFÍA</a:t>
            </a:r>
            <a:endParaRPr lang="es-ES_tradnl" sz="22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s-ES_tradnl" sz="2200" dirty="0">
                <a:latin typeface="Arial" charset="0"/>
                <a:ea typeface="ＭＳ Ｐゴシック" charset="0"/>
                <a:cs typeface="Arial" charset="0"/>
              </a:rPr>
              <a:t>Evaluación:</a:t>
            </a:r>
          </a:p>
          <a:p>
            <a:pPr lvl="1" eaLnBrk="1" hangingPunct="1"/>
            <a:r>
              <a:rPr lang="es-ES_tradnl" sz="1800" dirty="0">
                <a:latin typeface="Arial" charset="0"/>
                <a:ea typeface="ＭＳ Ｐゴシック" charset="0"/>
                <a:cs typeface="Arial" charset="0"/>
              </a:rPr>
              <a:t>Renal</a:t>
            </a:r>
          </a:p>
          <a:p>
            <a:pPr lvl="1" eaLnBrk="1" hangingPunct="1"/>
            <a:r>
              <a:rPr lang="es-ES_tradnl" sz="1800" dirty="0" err="1">
                <a:latin typeface="Arial" charset="0"/>
                <a:ea typeface="ＭＳ Ｐゴシック" charset="0"/>
                <a:cs typeface="Arial" charset="0"/>
              </a:rPr>
              <a:t>Ureteral</a:t>
            </a:r>
            <a:endParaRPr lang="es-ES_tradnl" sz="1800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s-ES_tradnl" sz="1800" dirty="0">
                <a:latin typeface="Arial" charset="0"/>
                <a:ea typeface="ＭＳ Ｐゴシック" charset="0"/>
                <a:cs typeface="Arial" charset="0"/>
              </a:rPr>
              <a:t>Vesical</a:t>
            </a:r>
          </a:p>
          <a:p>
            <a:pPr lvl="1" eaLnBrk="1" hangingPunct="1"/>
            <a:r>
              <a:rPr lang="es-ES_tradnl" sz="1800" dirty="0">
                <a:latin typeface="Arial" charset="0"/>
                <a:ea typeface="ＭＳ Ｐゴシック" charset="0"/>
                <a:cs typeface="Arial" charset="0"/>
              </a:rPr>
              <a:t>Líquido Amniótico</a:t>
            </a:r>
          </a:p>
        </p:txBody>
      </p:sp>
      <p:pic>
        <p:nvPicPr>
          <p:cNvPr id="10" name="Imagen 9" descr="020107[1]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514" y="1591057"/>
            <a:ext cx="2817312" cy="231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6688" y="4180341"/>
            <a:ext cx="3154513" cy="241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FE7EDFB4-5783-0940-8C7A-0B6959A01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Clasificaciones</a:t>
            </a:r>
          </a:p>
        </p:txBody>
      </p:sp>
      <p:pic>
        <p:nvPicPr>
          <p:cNvPr id="7" name="Marcador de contenido 6" descr="tb12-02[1].JPG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3236" y="1235781"/>
            <a:ext cx="4613912" cy="270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1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3237" y="3918859"/>
            <a:ext cx="4695307" cy="270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07522" y="2339439"/>
            <a:ext cx="340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28 semanas &gt; 4 mm</a:t>
            </a:r>
          </a:p>
          <a:p>
            <a:endParaRPr lang="es-ES_tradnl" dirty="0"/>
          </a:p>
          <a:p>
            <a:r>
              <a:rPr lang="es-ES_tradnl" dirty="0"/>
              <a:t>33 semanas &gt; 7 mm</a:t>
            </a: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8A4F5DBD-3884-424A-8F77-F5A67323A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Intervenciones fetales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>
                <a:latin typeface="Arial" charset="0"/>
                <a:ea typeface="ＭＳ Ｐゴシック" charset="0"/>
                <a:cs typeface="Arial" charset="0"/>
              </a:rPr>
              <a:t>Drenaje Percutáneo.</a:t>
            </a:r>
          </a:p>
          <a:p>
            <a:endParaRPr lang="es-ES_tradnl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s-ES_tradnl" dirty="0">
                <a:latin typeface="Arial" charset="0"/>
                <a:ea typeface="ＭＳ Ｐゴシック" charset="0"/>
                <a:cs typeface="Arial" charset="0"/>
              </a:rPr>
              <a:t>Drenaje </a:t>
            </a:r>
            <a:r>
              <a:rPr lang="es-ES_tradnl" dirty="0" err="1">
                <a:latin typeface="Arial" charset="0"/>
                <a:ea typeface="ＭＳ Ｐゴシック" charset="0"/>
                <a:cs typeface="Arial" charset="0"/>
              </a:rPr>
              <a:t>Vesico</a:t>
            </a:r>
            <a:r>
              <a:rPr lang="es-ES_tradnl" dirty="0">
                <a:latin typeface="Arial" charset="0"/>
                <a:ea typeface="ＭＳ Ｐゴシック" charset="0"/>
                <a:cs typeface="Arial" charset="0"/>
              </a:rPr>
              <a:t>-amniótico.</a:t>
            </a:r>
          </a:p>
          <a:p>
            <a:endParaRPr lang="es-ES_tradnl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s-ES_tradnl" dirty="0">
                <a:latin typeface="Arial" charset="0"/>
                <a:ea typeface="ＭＳ Ｐゴシック" charset="0"/>
                <a:cs typeface="Arial" charset="0"/>
              </a:rPr>
              <a:t>Derivación Quirúrgica Abierta.</a:t>
            </a:r>
          </a:p>
          <a:p>
            <a:endParaRPr lang="es-ES_tradnl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s-ES_tradnl" dirty="0">
                <a:latin typeface="Arial" charset="0"/>
                <a:ea typeface="ＭＳ Ｐゴシック" charset="0"/>
                <a:cs typeface="Arial" charset="0"/>
              </a:rPr>
              <a:t>Parto Prematuro.</a:t>
            </a:r>
          </a:p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446558" y="34541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9" name="Picture 5" descr="C:\Documents and Settings\TERE\Escritorio\Nueva carpeta\enfermedad48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7478" y="1885952"/>
            <a:ext cx="3866240" cy="3829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EEE7E76C-0C2B-9E40-8E85-156585D55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Derivación </a:t>
            </a:r>
            <a:r>
              <a:rPr lang="es-ES" dirty="0" err="1"/>
              <a:t>vésico</a:t>
            </a:r>
            <a:r>
              <a:rPr lang="es-ES" dirty="0"/>
              <a:t>-amniótica</a:t>
            </a:r>
          </a:p>
        </p:txBody>
      </p:sp>
      <p:pic>
        <p:nvPicPr>
          <p:cNvPr id="4" name="Marcador de contenido 4" descr="derivacion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21" y="2160588"/>
            <a:ext cx="3545596" cy="3881437"/>
          </a:xfr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19C641CA-3186-9543-8019-FD009E74B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Derivación Quirúrgica abierta</a:t>
            </a:r>
          </a:p>
        </p:txBody>
      </p:sp>
      <p:pic>
        <p:nvPicPr>
          <p:cNvPr id="4" name="Marcador de contenido 3" descr="image001[1]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85219" y="2391569"/>
            <a:ext cx="5181600" cy="341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078B168F-B818-174A-8264-7C86B7C1B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Diagnóstico Antenatal HN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1/100 Embarazos.</a:t>
            </a:r>
          </a:p>
          <a:p>
            <a:r>
              <a:rPr lang="es-ES_tradnl" dirty="0"/>
              <a:t>1/500 Problemas Urológicos importantes.</a:t>
            </a:r>
          </a:p>
          <a:p>
            <a:r>
              <a:rPr lang="es-ES_tradnl" dirty="0"/>
              <a:t>50% compromete UPU.</a:t>
            </a:r>
          </a:p>
          <a:p>
            <a:r>
              <a:rPr lang="es-ES_tradnl" dirty="0"/>
              <a:t>Más frecuente sexo masculino 3-4/1.</a:t>
            </a:r>
          </a:p>
          <a:p>
            <a:r>
              <a:rPr lang="es-ES_tradnl" dirty="0"/>
              <a:t>Existe tendencia familiar 15-30%</a:t>
            </a:r>
          </a:p>
          <a:p>
            <a:r>
              <a:rPr lang="es-ES_tradnl" dirty="0"/>
              <a:t>Obstrucción bilateral 21-36%</a:t>
            </a:r>
          </a:p>
          <a:p>
            <a:r>
              <a:rPr lang="es-ES_tradnl" dirty="0"/>
              <a:t>Más frecuente lado izquierdo.</a:t>
            </a:r>
          </a:p>
          <a:p>
            <a:endParaRPr lang="es-ES" dirty="0"/>
          </a:p>
        </p:txBody>
      </p:sp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7B085B9F-0B2C-D342-83F7-EC49D9130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Exámenes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Orientados según la sospecha diagnóstica</a:t>
            </a:r>
          </a:p>
          <a:p>
            <a:pPr lvl="1"/>
            <a:r>
              <a:rPr lang="es-ES" dirty="0"/>
              <a:t>Ecografía</a:t>
            </a:r>
          </a:p>
          <a:p>
            <a:pPr lvl="1"/>
            <a:r>
              <a:rPr lang="es-ES" dirty="0"/>
              <a:t>UCG</a:t>
            </a:r>
          </a:p>
          <a:p>
            <a:pPr lvl="1"/>
            <a:r>
              <a:rPr lang="es-ES" dirty="0" err="1"/>
              <a:t>Cintigrama</a:t>
            </a:r>
            <a:endParaRPr lang="es-ES" dirty="0"/>
          </a:p>
          <a:p>
            <a:pPr lvl="2"/>
            <a:r>
              <a:rPr lang="es-ES" dirty="0"/>
              <a:t>Mag-3 </a:t>
            </a:r>
          </a:p>
          <a:p>
            <a:pPr lvl="2"/>
            <a:r>
              <a:rPr lang="es-ES" dirty="0"/>
              <a:t>DMSA</a:t>
            </a:r>
          </a:p>
          <a:p>
            <a:pPr lvl="1"/>
            <a:r>
              <a:rPr lang="es-ES" dirty="0" err="1"/>
              <a:t>Pielo</a:t>
            </a:r>
            <a:r>
              <a:rPr lang="es-ES" dirty="0"/>
              <a:t>-TAC</a:t>
            </a:r>
          </a:p>
          <a:p>
            <a:pPr lvl="1"/>
            <a:r>
              <a:rPr lang="es-ES" dirty="0"/>
              <a:t>Uro-TAC</a:t>
            </a:r>
          </a:p>
          <a:p>
            <a:pPr lvl="1"/>
            <a:r>
              <a:rPr lang="es-ES" dirty="0"/>
              <a:t>Uro-RNM</a:t>
            </a:r>
          </a:p>
        </p:txBody>
      </p:sp>
      <p:pic>
        <p:nvPicPr>
          <p:cNvPr id="4" name="19">
            <a:hlinkClick r:id="" action="ppaction://media"/>
            <a:extLst>
              <a:ext uri="{FF2B5EF4-FFF2-40B4-BE49-F238E27FC236}">
                <a16:creationId xmlns:a16="http://schemas.microsoft.com/office/drawing/2014/main" id="{E0DE06BE-E28B-1E49-81A3-D0C069662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Conocer patología congénita </a:t>
            </a:r>
          </a:p>
          <a:p>
            <a:r>
              <a:rPr lang="es-ES" dirty="0"/>
              <a:t>Diagnósticos diferenciales</a:t>
            </a:r>
          </a:p>
          <a:p>
            <a:r>
              <a:rPr lang="es-ES" dirty="0"/>
              <a:t>Derivación oportuna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77B207CF-69F2-9F44-9AEE-7F0461F9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2399897" y="4522342"/>
            <a:ext cx="6884710" cy="2116668"/>
            <a:chOff x="875897" y="4522342"/>
            <a:chExt cx="6884710" cy="2116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897" y="4522342"/>
              <a:ext cx="3291634" cy="2116668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4891" y="4522342"/>
              <a:ext cx="3265716" cy="2064831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Exámenes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9572" y="1446340"/>
            <a:ext cx="7076747" cy="3992563"/>
          </a:xfrm>
        </p:spPr>
        <p:txBody>
          <a:bodyPr/>
          <a:lstStyle/>
          <a:p>
            <a:r>
              <a:rPr lang="es-ES" dirty="0"/>
              <a:t>Orientados según la sospecha diagnóstica</a:t>
            </a:r>
          </a:p>
          <a:p>
            <a:pPr lvl="1"/>
            <a:r>
              <a:rPr lang="es-ES" dirty="0"/>
              <a:t>Ecografía</a:t>
            </a:r>
          </a:p>
          <a:p>
            <a:pPr lvl="2"/>
            <a:r>
              <a:rPr lang="es-ES" dirty="0"/>
              <a:t>Examen de elección como </a:t>
            </a:r>
            <a:r>
              <a:rPr lang="es-ES" dirty="0" err="1"/>
              <a:t>screening</a:t>
            </a:r>
            <a:endParaRPr lang="es-ES" dirty="0"/>
          </a:p>
          <a:p>
            <a:pPr lvl="2"/>
            <a:r>
              <a:rPr lang="es-ES" dirty="0"/>
              <a:t>No irradia</a:t>
            </a:r>
          </a:p>
          <a:p>
            <a:pPr lvl="2"/>
            <a:r>
              <a:rPr lang="es-ES" dirty="0"/>
              <a:t>No es invasivo, no doloroso</a:t>
            </a:r>
          </a:p>
          <a:p>
            <a:pPr lvl="2"/>
            <a:r>
              <a:rPr lang="es-ES" dirty="0"/>
              <a:t>Bajo costo</a:t>
            </a:r>
          </a:p>
          <a:p>
            <a:pPr lvl="2"/>
            <a:endParaRPr lang="es-ES" dirty="0"/>
          </a:p>
          <a:p>
            <a:pPr lvl="2"/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216" y="4630011"/>
            <a:ext cx="3251155" cy="19571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892" y="4522342"/>
            <a:ext cx="2960007" cy="21512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605" y="4002036"/>
            <a:ext cx="3251155" cy="26369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7231" y="3965161"/>
            <a:ext cx="3842209" cy="2713177"/>
          </a:xfrm>
          <a:prstGeom prst="rect">
            <a:avLst/>
          </a:prstGeom>
        </p:spPr>
      </p:pic>
      <p:pic>
        <p:nvPicPr>
          <p:cNvPr id="12" name="20">
            <a:hlinkClick r:id="" action="ppaction://media"/>
            <a:extLst>
              <a:ext uri="{FF2B5EF4-FFF2-40B4-BE49-F238E27FC236}">
                <a16:creationId xmlns:a16="http://schemas.microsoft.com/office/drawing/2014/main" id="{97EC76DB-9B50-3F49-8A40-968796335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Exámenes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Orientados según la sospecha diagnóstica</a:t>
            </a:r>
          </a:p>
          <a:p>
            <a:pPr lvl="1"/>
            <a:r>
              <a:rPr lang="es-ES" dirty="0"/>
              <a:t>UCG</a:t>
            </a:r>
          </a:p>
          <a:p>
            <a:pPr lvl="2"/>
            <a:r>
              <a:rPr lang="es-ES" dirty="0"/>
              <a:t>Invasivo</a:t>
            </a:r>
          </a:p>
          <a:p>
            <a:pPr lvl="2"/>
            <a:r>
              <a:rPr lang="es-ES" dirty="0"/>
              <a:t>Nos da información anatómica de vejiga y uretra</a:t>
            </a:r>
          </a:p>
          <a:p>
            <a:pPr lvl="2"/>
            <a:r>
              <a:rPr lang="es-ES" dirty="0"/>
              <a:t>Descarta – confirma RVU</a:t>
            </a:r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221" y="1509903"/>
            <a:ext cx="4629820" cy="5270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181" y="1603456"/>
            <a:ext cx="3771900" cy="52705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09903"/>
            <a:ext cx="5323876" cy="533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21">
            <a:hlinkClick r:id="" action="ppaction://media"/>
            <a:extLst>
              <a:ext uri="{FF2B5EF4-FFF2-40B4-BE49-F238E27FC236}">
                <a16:creationId xmlns:a16="http://schemas.microsoft.com/office/drawing/2014/main" id="{9FECCFF6-AF38-8848-9544-D097384BF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5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Exámenes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Orientados según la sospecha diagnóstica</a:t>
            </a:r>
          </a:p>
          <a:p>
            <a:pPr lvl="1"/>
            <a:r>
              <a:rPr lang="es-ES" dirty="0" err="1"/>
              <a:t>Cintigrama</a:t>
            </a:r>
            <a:endParaRPr lang="es-ES" dirty="0"/>
          </a:p>
          <a:p>
            <a:pPr lvl="2"/>
            <a:r>
              <a:rPr lang="es-ES" dirty="0"/>
              <a:t>DMSA	Túbulo contorneado proximal</a:t>
            </a:r>
          </a:p>
          <a:p>
            <a:pPr marL="914400" lvl="2" indent="0">
              <a:buNone/>
            </a:pPr>
            <a:r>
              <a:rPr lang="es-ES" dirty="0"/>
              <a:t>  		No se excreta</a:t>
            </a:r>
          </a:p>
          <a:p>
            <a:pPr lvl="2"/>
            <a:r>
              <a:rPr lang="es-ES" dirty="0"/>
              <a:t>Mag-3/DTPA /EC-Tc</a:t>
            </a:r>
          </a:p>
          <a:p>
            <a:pPr lvl="3"/>
            <a:r>
              <a:rPr lang="es-ES" dirty="0"/>
              <a:t>Función renal diferencial +  función  de eliminación</a:t>
            </a:r>
          </a:p>
          <a:p>
            <a:pPr lvl="3"/>
            <a:r>
              <a:rPr lang="es-ES" dirty="0"/>
              <a:t>Examen de elección ante la sospecha de obstrucción</a:t>
            </a:r>
          </a:p>
          <a:p>
            <a:pPr lvl="2"/>
            <a:endParaRPr lang="es-ES" dirty="0"/>
          </a:p>
        </p:txBody>
      </p:sp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4752373B-2094-6948-B49D-81A454E03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1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DMSA</a:t>
            </a:r>
          </a:p>
        </p:txBody>
      </p:sp>
      <p:graphicFrame>
        <p:nvGraphicFramePr>
          <p:cNvPr id="8" name="Object 1026"/>
          <p:cNvGraphicFramePr>
            <a:graphicFrameLocks noChangeAspect="1"/>
          </p:cNvGraphicFramePr>
          <p:nvPr/>
        </p:nvGraphicFramePr>
        <p:xfrm>
          <a:off x="2808664" y="1300820"/>
          <a:ext cx="5573336" cy="527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Imagen de mapa de bits" r:id="rId5" imgW="9142857" imgH="9142857" progId="Paint.Picture">
                  <p:embed/>
                </p:oleObj>
              </mc:Choice>
              <mc:Fallback>
                <p:oleObj name="Imagen de mapa de bits" r:id="rId5" imgW="9142857" imgH="9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60" t="7292" r="8911" b="5902"/>
                      <a:stretch>
                        <a:fillRect/>
                      </a:stretch>
                    </p:blipFill>
                    <p:spPr bwMode="auto">
                      <a:xfrm>
                        <a:off x="2808664" y="1300820"/>
                        <a:ext cx="5573336" cy="5277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2808664" y="1300820"/>
          <a:ext cx="5573336" cy="557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Imagen de mapa de bits" r:id="rId7" imgW="9142857" imgH="9142857" progId="Paint.Picture">
                  <p:embed/>
                </p:oleObj>
              </mc:Choice>
              <mc:Fallback>
                <p:oleObj name="Imagen de mapa de bits" r:id="rId7" imgW="9142857" imgH="9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72" t="7143" r="5952" b="2380"/>
                      <a:stretch>
                        <a:fillRect/>
                      </a:stretch>
                    </p:blipFill>
                    <p:spPr bwMode="auto">
                      <a:xfrm>
                        <a:off x="2808664" y="1300820"/>
                        <a:ext cx="5573336" cy="5573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07AEA8F9-4912-BB44-A25E-DE0234547D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DMSA</a:t>
            </a:r>
          </a:p>
        </p:txBody>
      </p:sp>
      <p:pic>
        <p:nvPicPr>
          <p:cNvPr id="4" name="Picture 4" descr="MORALES GUERRER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651" y="1827876"/>
            <a:ext cx="3598863" cy="377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MORALES GUERRER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89" y="2377151"/>
            <a:ext cx="3240087" cy="172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MORALES GUERRER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850" y="5607715"/>
            <a:ext cx="3716338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MORALES GUERRER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850" y="4466301"/>
            <a:ext cx="3716338" cy="83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4">
            <a:hlinkClick r:id="" action="ppaction://media"/>
            <a:extLst>
              <a:ext uri="{FF2B5EF4-FFF2-40B4-BE49-F238E27FC236}">
                <a16:creationId xmlns:a16="http://schemas.microsoft.com/office/drawing/2014/main" id="{F2B41661-4E63-7447-B0C5-A7EEB224E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MAG-3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1966987" y="1864047"/>
          <a:ext cx="3951264" cy="348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Imagen de mapa de bits" r:id="rId5" imgW="9142857" imgH="9142857" progId="Paint.Picture">
                  <p:embed/>
                </p:oleObj>
              </mc:Choice>
              <mc:Fallback>
                <p:oleObj name="Imagen de mapa de bits" r:id="rId5" imgW="9142857" imgH="9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51" t="3751" r="17500" b="26875"/>
                      <a:stretch>
                        <a:fillRect/>
                      </a:stretch>
                    </p:blipFill>
                    <p:spPr bwMode="auto">
                      <a:xfrm>
                        <a:off x="1966987" y="1864047"/>
                        <a:ext cx="3951264" cy="3481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3369782" y="4721190"/>
          <a:ext cx="3174744" cy="178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Imagen de mapa de bits" r:id="rId7" imgW="9142857" imgH="9142857" progId="Paint.Picture">
                  <p:embed/>
                </p:oleObj>
              </mc:Choice>
              <mc:Fallback>
                <p:oleObj name="Imagen de mapa de bits" r:id="rId7" imgW="9142857" imgH="9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25" t="5431" r="10625" b="49712"/>
                      <a:stretch>
                        <a:fillRect/>
                      </a:stretch>
                    </p:blipFill>
                    <p:spPr bwMode="auto">
                      <a:xfrm>
                        <a:off x="3369782" y="4721190"/>
                        <a:ext cx="3174744" cy="1785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6326208" y="1879828"/>
          <a:ext cx="4056043" cy="356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Imagen de mapa de bits" r:id="rId9" imgW="9142857" imgH="9142857" progId="Paint.Picture">
                  <p:embed/>
                </p:oleObj>
              </mc:Choice>
              <mc:Fallback>
                <p:oleObj name="Imagen de mapa de bits" r:id="rId9" imgW="9142857" imgH="9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615"/>
                      <a:stretch>
                        <a:fillRect/>
                      </a:stretch>
                    </p:blipFill>
                    <p:spPr bwMode="auto">
                      <a:xfrm>
                        <a:off x="6326208" y="1879828"/>
                        <a:ext cx="4056043" cy="356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25">
            <a:hlinkClick r:id="" action="ppaction://media"/>
            <a:extLst>
              <a:ext uri="{FF2B5EF4-FFF2-40B4-BE49-F238E27FC236}">
                <a16:creationId xmlns:a16="http://schemas.microsoft.com/office/drawing/2014/main" id="{6E9EF7FA-DC91-0C43-B9FC-2ACA437549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MAG-3</a:t>
            </a:r>
          </a:p>
        </p:txBody>
      </p:sp>
      <p:pic>
        <p:nvPicPr>
          <p:cNvPr id="8" name="Picture 5" descr="MUNOZ  PARRAGUEZ, IGNACIA 6M 14055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1" y="2361782"/>
            <a:ext cx="4176713" cy="334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MUNOZ  PARRAGUEZ, IGNACIA 6M 15140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013" y="2866608"/>
            <a:ext cx="2051050" cy="204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6">
            <a:hlinkClick r:id="" action="ppaction://media"/>
            <a:extLst>
              <a:ext uri="{FF2B5EF4-FFF2-40B4-BE49-F238E27FC236}">
                <a16:creationId xmlns:a16="http://schemas.microsoft.com/office/drawing/2014/main" id="{58078915-EBFA-654F-BF74-AE550DA3D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Exámenes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Orientados según la sospecha diagnóstica</a:t>
            </a:r>
          </a:p>
          <a:p>
            <a:pPr lvl="1"/>
            <a:r>
              <a:rPr lang="es-ES" dirty="0" err="1"/>
              <a:t>Pielo</a:t>
            </a:r>
            <a:r>
              <a:rPr lang="es-ES" dirty="0"/>
              <a:t>-TAC</a:t>
            </a:r>
          </a:p>
          <a:p>
            <a:pPr lvl="1"/>
            <a:r>
              <a:rPr lang="es-ES" dirty="0"/>
              <a:t>Uro-TAC</a:t>
            </a:r>
          </a:p>
          <a:p>
            <a:pPr lvl="1"/>
            <a:r>
              <a:rPr lang="es-ES" dirty="0"/>
              <a:t>Uro-RNM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903" y="677119"/>
            <a:ext cx="6476486" cy="48534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208" y="1133754"/>
            <a:ext cx="6370156" cy="4735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338" y="1682890"/>
            <a:ext cx="5168900" cy="42291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139" y="453936"/>
            <a:ext cx="4190440" cy="60951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2903" y="876767"/>
            <a:ext cx="9144000" cy="36247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5668" y="72528"/>
            <a:ext cx="6879566" cy="6858000"/>
          </a:xfrm>
          <a:prstGeom prst="rect">
            <a:avLst/>
          </a:prstGeom>
        </p:spPr>
      </p:pic>
      <p:pic>
        <p:nvPicPr>
          <p:cNvPr id="10" name="27">
            <a:hlinkClick r:id="" action="ppaction://media"/>
            <a:extLst>
              <a:ext uri="{FF2B5EF4-FFF2-40B4-BE49-F238E27FC236}">
                <a16:creationId xmlns:a16="http://schemas.microsoft.com/office/drawing/2014/main" id="{3B43167F-D861-134D-9A49-FD242AF6F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48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Manejo Médico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Profilaxis ATB</a:t>
            </a:r>
          </a:p>
          <a:p>
            <a:r>
              <a:rPr lang="es-ES" dirty="0"/>
              <a:t>Observación </a:t>
            </a:r>
          </a:p>
          <a:p>
            <a:r>
              <a:rPr lang="es-ES" dirty="0"/>
              <a:t>Controles ecográficos seriados</a:t>
            </a:r>
          </a:p>
          <a:p>
            <a:pPr lvl="1"/>
            <a:r>
              <a:rPr lang="es-ES" dirty="0"/>
              <a:t>1 semana</a:t>
            </a:r>
          </a:p>
          <a:p>
            <a:pPr lvl="1"/>
            <a:r>
              <a:rPr lang="es-ES" dirty="0"/>
              <a:t>1 mes</a:t>
            </a:r>
          </a:p>
          <a:p>
            <a:pPr lvl="1"/>
            <a:r>
              <a:rPr lang="es-ES" dirty="0"/>
              <a:t>3 meses</a:t>
            </a:r>
          </a:p>
          <a:p>
            <a:pPr lvl="1"/>
            <a:r>
              <a:rPr lang="es-ES" dirty="0"/>
              <a:t>6 meses</a:t>
            </a:r>
          </a:p>
          <a:p>
            <a:pPr lvl="1"/>
            <a:r>
              <a:rPr lang="es-ES" dirty="0"/>
              <a:t>12 meses</a:t>
            </a:r>
          </a:p>
        </p:txBody>
      </p:sp>
      <p:pic>
        <p:nvPicPr>
          <p:cNvPr id="4" name="28">
            <a:hlinkClick r:id="" action="ppaction://media"/>
            <a:extLst>
              <a:ext uri="{FF2B5EF4-FFF2-40B4-BE49-F238E27FC236}">
                <a16:creationId xmlns:a16="http://schemas.microsoft.com/office/drawing/2014/main" id="{8E9206BC-13E0-5D42-AA5A-F25DDB9B2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Manejo quirúrgico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Según la patología</a:t>
            </a:r>
          </a:p>
          <a:p>
            <a:pPr lvl="1"/>
            <a:r>
              <a:rPr lang="es-ES" dirty="0"/>
              <a:t>Endoscópico</a:t>
            </a:r>
          </a:p>
          <a:p>
            <a:pPr lvl="1"/>
            <a:r>
              <a:rPr lang="es-ES" dirty="0"/>
              <a:t>Quirúrgico</a:t>
            </a:r>
          </a:p>
          <a:p>
            <a:pPr lvl="2"/>
            <a:r>
              <a:rPr lang="es-ES" dirty="0"/>
              <a:t>Reparación primaria</a:t>
            </a:r>
          </a:p>
          <a:p>
            <a:pPr lvl="2"/>
            <a:r>
              <a:rPr lang="es-ES" dirty="0" err="1"/>
              <a:t>Ostomias</a:t>
            </a:r>
            <a:endParaRPr lang="es-ES" dirty="0"/>
          </a:p>
          <a:p>
            <a:pPr lvl="2"/>
            <a:r>
              <a:rPr lang="es-ES" dirty="0"/>
              <a:t>Abordajes</a:t>
            </a:r>
          </a:p>
          <a:p>
            <a:pPr lvl="3"/>
            <a:r>
              <a:rPr lang="es-ES" dirty="0"/>
              <a:t>Abierto</a:t>
            </a:r>
          </a:p>
          <a:p>
            <a:pPr lvl="3"/>
            <a:r>
              <a:rPr lang="es-ES" dirty="0"/>
              <a:t>Laparoscópico </a:t>
            </a:r>
          </a:p>
          <a:p>
            <a:pPr lvl="3"/>
            <a:r>
              <a:rPr lang="es-ES" dirty="0"/>
              <a:t>Robótico</a:t>
            </a:r>
          </a:p>
        </p:txBody>
      </p:sp>
      <p:pic>
        <p:nvPicPr>
          <p:cNvPr id="4" name="29">
            <a:hlinkClick r:id="" action="ppaction://media"/>
            <a:extLst>
              <a:ext uri="{FF2B5EF4-FFF2-40B4-BE49-F238E27FC236}">
                <a16:creationId xmlns:a16="http://schemas.microsoft.com/office/drawing/2014/main" id="{B5966A59-62FD-CB4F-ACA4-839C40271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Temas a tratar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Uropatías</a:t>
            </a:r>
            <a:r>
              <a:rPr lang="es-ES" dirty="0"/>
              <a:t> Obstructivas</a:t>
            </a:r>
          </a:p>
          <a:p>
            <a:pPr lvl="1"/>
            <a:r>
              <a:rPr lang="es-ES" dirty="0"/>
              <a:t>Diagnóstico antenatal</a:t>
            </a:r>
          </a:p>
          <a:p>
            <a:pPr lvl="1"/>
            <a:r>
              <a:rPr lang="es-ES" dirty="0"/>
              <a:t>Definición</a:t>
            </a:r>
          </a:p>
          <a:p>
            <a:pPr lvl="1"/>
            <a:r>
              <a:rPr lang="es-ES" dirty="0"/>
              <a:t>Estudios</a:t>
            </a:r>
          </a:p>
          <a:p>
            <a:pPr lvl="1"/>
            <a:r>
              <a:rPr lang="es-ES" dirty="0"/>
              <a:t>Diagnóstico diferencial</a:t>
            </a:r>
          </a:p>
          <a:p>
            <a:pPr lvl="1"/>
            <a:r>
              <a:rPr lang="es-ES" dirty="0"/>
              <a:t>Manejo </a:t>
            </a:r>
          </a:p>
          <a:p>
            <a:r>
              <a:rPr lang="es-ES" dirty="0" err="1"/>
              <a:t>Hipospadias</a:t>
            </a:r>
            <a:endParaRPr lang="es-ES" dirty="0"/>
          </a:p>
          <a:p>
            <a:r>
              <a:rPr lang="es-ES" dirty="0"/>
              <a:t>Testículo no descendido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E14DD723-16F9-BC42-B1C0-C8B9E31B8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Principal causa de HN </a:t>
            </a:r>
            <a:r>
              <a:rPr lang="es-ES_tradnl" dirty="0" err="1"/>
              <a:t>patologica</a:t>
            </a:r>
            <a:r>
              <a:rPr lang="es-ES_tradnl" dirty="0"/>
              <a:t> de Dg-</a:t>
            </a:r>
            <a:r>
              <a:rPr lang="es-ES_tradnl" dirty="0" err="1"/>
              <a:t>An</a:t>
            </a:r>
            <a:endParaRPr lang="es-ES_tradnl" dirty="0"/>
          </a:p>
          <a:p>
            <a:r>
              <a:rPr lang="es-ES_tradnl" dirty="0"/>
              <a:t>1:750-1000 </a:t>
            </a:r>
            <a:r>
              <a:rPr lang="es-ES_tradnl" dirty="0" err="1"/>
              <a:t>nv</a:t>
            </a:r>
            <a:endParaRPr lang="es-ES_tradnl" dirty="0"/>
          </a:p>
          <a:p>
            <a:r>
              <a:rPr lang="es-ES_tradnl" dirty="0"/>
              <a:t>Estudio</a:t>
            </a:r>
          </a:p>
          <a:p>
            <a:pPr lvl="1"/>
            <a:r>
              <a:rPr lang="es-ES_tradnl" dirty="0" err="1"/>
              <a:t>Ecografia</a:t>
            </a:r>
            <a:endParaRPr lang="es-ES_tradnl" dirty="0"/>
          </a:p>
          <a:p>
            <a:pPr lvl="1"/>
            <a:r>
              <a:rPr lang="es-ES_tradnl" dirty="0"/>
              <a:t>MAG3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Obstrucción </a:t>
            </a:r>
            <a:r>
              <a:rPr lang="es-ES" dirty="0" err="1"/>
              <a:t>pieloureteral</a:t>
            </a:r>
            <a:endParaRPr lang="es-ES" dirty="0"/>
          </a:p>
        </p:txBody>
      </p:sp>
      <p:pic>
        <p:nvPicPr>
          <p:cNvPr id="2" name="27">
            <a:hlinkClick r:id="" action="ppaction://media"/>
            <a:extLst>
              <a:ext uri="{FF2B5EF4-FFF2-40B4-BE49-F238E27FC236}">
                <a16:creationId xmlns:a16="http://schemas.microsoft.com/office/drawing/2014/main" id="{1CF8D79F-BEE1-4E46-9BB0-887B317CC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Obstrucción </a:t>
            </a:r>
            <a:r>
              <a:rPr lang="es-ES" dirty="0" err="1"/>
              <a:t>pieloureteral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53481"/>
            <a:ext cx="9144000" cy="3240690"/>
          </a:xfrm>
          <a:prstGeom prst="rect">
            <a:avLst/>
          </a:prstGeom>
        </p:spPr>
      </p:pic>
      <p:pic>
        <p:nvPicPr>
          <p:cNvPr id="3" name="31">
            <a:hlinkClick r:id="" action="ppaction://media"/>
            <a:extLst>
              <a:ext uri="{FF2B5EF4-FFF2-40B4-BE49-F238E27FC236}">
                <a16:creationId xmlns:a16="http://schemas.microsoft.com/office/drawing/2014/main" id="{D5E355AE-71F1-804A-BCA5-ABA3D7A88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80FCC-B2B6-9344-A095-F049BC88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5F2D14-D963-D546-A12F-D0F92ECC1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grpSp>
        <p:nvGrpSpPr>
          <p:cNvPr id="4" name="Agrupar 6">
            <a:extLst>
              <a:ext uri="{FF2B5EF4-FFF2-40B4-BE49-F238E27FC236}">
                <a16:creationId xmlns:a16="http://schemas.microsoft.com/office/drawing/2014/main" id="{C8D6AD6F-2EA3-E54A-AB3C-E67237A9276D}"/>
              </a:ext>
            </a:extLst>
          </p:cNvPr>
          <p:cNvGrpSpPr/>
          <p:nvPr/>
        </p:nvGrpSpPr>
        <p:grpSpPr>
          <a:xfrm>
            <a:off x="897381" y="1793212"/>
            <a:ext cx="8596668" cy="4248150"/>
            <a:chOff x="-3666087" y="3550008"/>
            <a:chExt cx="8596668" cy="4248150"/>
          </a:xfrm>
        </p:grpSpPr>
        <p:graphicFrame>
          <p:nvGraphicFramePr>
            <p:cNvPr id="5" name="Object 1026">
              <a:extLst>
                <a:ext uri="{FF2B5EF4-FFF2-40B4-BE49-F238E27FC236}">
                  <a16:creationId xmlns:a16="http://schemas.microsoft.com/office/drawing/2014/main" id="{169A83F7-0BFC-EB48-8113-11A333203E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802761"/>
                </p:ext>
              </p:extLst>
            </p:nvPr>
          </p:nvGraphicFramePr>
          <p:xfrm>
            <a:off x="-3666087" y="3550008"/>
            <a:ext cx="4078287" cy="424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name="Imagen de mapa de bits" r:id="rId5" imgW="9142857" imgH="9142857" progId="Paint.Picture">
                    <p:embed/>
                  </p:oleObj>
                </mc:Choice>
                <mc:Fallback>
                  <p:oleObj name="Imagen de mapa de bits" r:id="rId5" imgW="9142857" imgH="9142857" progId="Paint.Picture">
                    <p:embed/>
                    <p:pic>
                      <p:nvPicPr>
                        <p:cNvPr id="5" name="Object 10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102" t="4337" r="10860" b="7071"/>
                        <a:stretch>
                          <a:fillRect/>
                        </a:stretch>
                      </p:blipFill>
                      <p:spPr bwMode="auto">
                        <a:xfrm>
                          <a:off x="-3666087" y="3550008"/>
                          <a:ext cx="4078287" cy="4248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1027">
              <a:extLst>
                <a:ext uri="{FF2B5EF4-FFF2-40B4-BE49-F238E27FC236}">
                  <a16:creationId xmlns:a16="http://schemas.microsoft.com/office/drawing/2014/main" id="{1772E17F-48BA-E448-B492-4D34B55F52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0218625"/>
                </p:ext>
              </p:extLst>
            </p:nvPr>
          </p:nvGraphicFramePr>
          <p:xfrm>
            <a:off x="561781" y="3559533"/>
            <a:ext cx="4368800" cy="422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2" name="Imagen de mapa de bits" r:id="rId7" imgW="9142857" imgH="9142857" progId="Paint.Picture">
                    <p:embed/>
                  </p:oleObj>
                </mc:Choice>
                <mc:Fallback>
                  <p:oleObj name="Imagen de mapa de bits" r:id="rId7" imgW="9142857" imgH="9142857" progId="Paint.Picture">
                    <p:embed/>
                    <p:pic>
                      <p:nvPicPr>
                        <p:cNvPr id="6" name="Object 10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203"/>
                        <a:stretch>
                          <a:fillRect/>
                        </a:stretch>
                      </p:blipFill>
                      <p:spPr bwMode="auto">
                        <a:xfrm>
                          <a:off x="561781" y="3559533"/>
                          <a:ext cx="4368800" cy="422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32">
            <a:hlinkClick r:id="" action="ppaction://media"/>
            <a:extLst>
              <a:ext uri="{FF2B5EF4-FFF2-40B4-BE49-F238E27FC236}">
                <a16:creationId xmlns:a16="http://schemas.microsoft.com/office/drawing/2014/main" id="{17C8AAED-BECD-154D-BF8F-5DE281F294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Obstrucción </a:t>
            </a:r>
            <a:r>
              <a:rPr lang="es-ES" dirty="0" err="1"/>
              <a:t>pieloureteral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080956"/>
            <a:ext cx="9144000" cy="3779822"/>
          </a:xfrm>
          <a:prstGeom prst="rect">
            <a:avLst/>
          </a:prstGeom>
        </p:spPr>
      </p:pic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81D761B3-30FA-3040-8CCE-1E38F4815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Obstrucción </a:t>
            </a:r>
            <a:r>
              <a:rPr lang="es-ES" dirty="0" err="1"/>
              <a:t>Pieloureteral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6070" y="1769399"/>
            <a:ext cx="5383789" cy="369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4696" y="1777328"/>
            <a:ext cx="4663899" cy="369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Imagen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745" y="1785257"/>
            <a:ext cx="4663899" cy="369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34">
            <a:hlinkClick r:id="" action="ppaction://media"/>
            <a:extLst>
              <a:ext uri="{FF2B5EF4-FFF2-40B4-BE49-F238E27FC236}">
                <a16:creationId xmlns:a16="http://schemas.microsoft.com/office/drawing/2014/main" id="{5656D027-AA02-0645-A149-3D6977CE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79500"/>
            <a:ext cx="8978900" cy="4699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Obstrucción </a:t>
            </a:r>
            <a:r>
              <a:rPr lang="es-ES" dirty="0" err="1"/>
              <a:t>pieloureteral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676" y="1598222"/>
            <a:ext cx="6248400" cy="4597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076" y="1598222"/>
            <a:ext cx="6096000" cy="4584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076" y="1598222"/>
            <a:ext cx="6096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8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Megaureter</a:t>
            </a:r>
            <a:r>
              <a:rPr lang="es-ES_tradnl" dirty="0"/>
              <a:t> 			&gt; 8mm</a:t>
            </a:r>
          </a:p>
          <a:p>
            <a:r>
              <a:rPr lang="es-ES_tradnl" dirty="0"/>
              <a:t>Clasificación</a:t>
            </a:r>
          </a:p>
          <a:p>
            <a:pPr lvl="1"/>
            <a:r>
              <a:rPr lang="es-ES_tradnl" dirty="0"/>
              <a:t>Obstructivo</a:t>
            </a:r>
          </a:p>
          <a:p>
            <a:pPr lvl="1"/>
            <a:r>
              <a:rPr lang="es-ES_tradnl" dirty="0" err="1"/>
              <a:t>Refluyente</a:t>
            </a:r>
            <a:endParaRPr lang="es-ES_tradnl" dirty="0"/>
          </a:p>
          <a:p>
            <a:pPr lvl="1"/>
            <a:r>
              <a:rPr lang="es-ES_tradnl" dirty="0"/>
              <a:t>No obstructivo No </a:t>
            </a:r>
            <a:r>
              <a:rPr lang="es-ES_tradnl" dirty="0" err="1"/>
              <a:t>refluyente</a:t>
            </a:r>
            <a:endParaRPr lang="es-ES_tradnl" dirty="0"/>
          </a:p>
          <a:p>
            <a:pPr lvl="1"/>
            <a:r>
              <a:rPr lang="es-ES_tradnl" dirty="0"/>
              <a:t>Obstructivo </a:t>
            </a:r>
            <a:r>
              <a:rPr lang="es-ES_tradnl" dirty="0" err="1"/>
              <a:t>refluyente</a:t>
            </a:r>
            <a:endParaRPr lang="es-ES_tradnl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Megauréter</a:t>
            </a:r>
            <a:r>
              <a:rPr lang="es-ES" dirty="0"/>
              <a:t> obstructivo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2683823" y="2363190"/>
            <a:ext cx="43938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38">
            <a:hlinkClick r:id="" action="ppaction://media"/>
            <a:extLst>
              <a:ext uri="{FF2B5EF4-FFF2-40B4-BE49-F238E27FC236}">
                <a16:creationId xmlns:a16="http://schemas.microsoft.com/office/drawing/2014/main" id="{4F905EA6-CDC8-3A48-84C4-6604EBD8D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MOP</a:t>
            </a:r>
          </a:p>
          <a:p>
            <a:pPr lvl="1"/>
            <a:r>
              <a:rPr lang="es-ES_tradnl" dirty="0"/>
              <a:t>Obstrucción a nivel </a:t>
            </a:r>
            <a:r>
              <a:rPr lang="es-ES_tradnl" dirty="0" err="1"/>
              <a:t>ureterovesical</a:t>
            </a:r>
            <a:r>
              <a:rPr lang="es-ES_tradnl" dirty="0"/>
              <a:t> con segmento </a:t>
            </a:r>
            <a:r>
              <a:rPr lang="es-ES_tradnl" dirty="0" err="1"/>
              <a:t>estenótico</a:t>
            </a:r>
            <a:r>
              <a:rPr lang="es-ES_tradnl" dirty="0"/>
              <a:t> y adinámico</a:t>
            </a:r>
          </a:p>
          <a:p>
            <a:pPr lvl="1"/>
            <a:r>
              <a:rPr lang="es-ES_tradnl" dirty="0"/>
              <a:t>1:1500-2000</a:t>
            </a:r>
          </a:p>
          <a:p>
            <a:pPr lvl="1"/>
            <a:r>
              <a:rPr lang="es-ES_tradnl" dirty="0"/>
              <a:t>Estudio</a:t>
            </a:r>
          </a:p>
          <a:p>
            <a:pPr lvl="2"/>
            <a:r>
              <a:rPr lang="es-ES_tradnl" dirty="0" err="1"/>
              <a:t>Ecografia</a:t>
            </a:r>
            <a:endParaRPr lang="es-ES_tradnl" dirty="0"/>
          </a:p>
          <a:p>
            <a:pPr lvl="2"/>
            <a:r>
              <a:rPr lang="es-ES_tradnl" dirty="0"/>
              <a:t>UCG</a:t>
            </a:r>
          </a:p>
          <a:p>
            <a:pPr lvl="2"/>
            <a:r>
              <a:rPr lang="es-ES_tradnl" dirty="0"/>
              <a:t>MAG3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Megauréter</a:t>
            </a:r>
            <a:r>
              <a:rPr lang="es-ES" dirty="0"/>
              <a:t> obstructivo</a:t>
            </a:r>
          </a:p>
        </p:txBody>
      </p:sp>
      <p:pic>
        <p:nvPicPr>
          <p:cNvPr id="2" name="37">
            <a:hlinkClick r:id="" action="ppaction://media"/>
            <a:extLst>
              <a:ext uri="{FF2B5EF4-FFF2-40B4-BE49-F238E27FC236}">
                <a16:creationId xmlns:a16="http://schemas.microsoft.com/office/drawing/2014/main" id="{E7F854BC-C295-334D-9843-9757D542A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Megauréter</a:t>
            </a:r>
            <a:r>
              <a:rPr lang="es-ES" dirty="0"/>
              <a:t> obstructivo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924715" y="2943066"/>
            <a:ext cx="4102608" cy="23164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824" y="1930400"/>
            <a:ext cx="4749800" cy="40386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3999017" y="1270000"/>
            <a:ext cx="8736067" cy="5062682"/>
            <a:chOff x="308903" y="1598222"/>
            <a:chExt cx="8736067" cy="506268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903" y="1598222"/>
              <a:ext cx="3425276" cy="506268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4179" y="1917700"/>
              <a:ext cx="5310791" cy="3871522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400" y="0"/>
            <a:ext cx="5277062" cy="6858000"/>
          </a:xfrm>
          <a:prstGeom prst="rect">
            <a:avLst/>
          </a:prstGeom>
        </p:spPr>
      </p:pic>
      <p:pic>
        <p:nvPicPr>
          <p:cNvPr id="9" name="38">
            <a:hlinkClick r:id="" action="ppaction://media"/>
            <a:extLst>
              <a:ext uri="{FF2B5EF4-FFF2-40B4-BE49-F238E27FC236}">
                <a16:creationId xmlns:a16="http://schemas.microsoft.com/office/drawing/2014/main" id="{02AFBACD-3E44-6949-A6FA-CBA8CFC08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Doble sistema:</a:t>
            </a:r>
            <a:br>
              <a:rPr lang="es-ES_tradnl" dirty="0"/>
            </a:br>
            <a:r>
              <a:rPr lang="es-ES_tradnl" dirty="0"/>
              <a:t>Uréter ectópico - </a:t>
            </a:r>
            <a:r>
              <a:rPr lang="es-ES_tradnl" dirty="0" err="1"/>
              <a:t>ureterocele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Duplicación de tracto urinario superior</a:t>
            </a:r>
          </a:p>
          <a:p>
            <a:pPr lvl="1"/>
            <a:r>
              <a:rPr lang="es-ES_tradnl" dirty="0"/>
              <a:t> 2-3%  población </a:t>
            </a:r>
          </a:p>
          <a:p>
            <a:pPr lvl="1"/>
            <a:r>
              <a:rPr lang="es-ES_tradnl" dirty="0"/>
              <a:t>0,1% completas</a:t>
            </a:r>
          </a:p>
          <a:p>
            <a:r>
              <a:rPr lang="es-ES_tradnl" dirty="0"/>
              <a:t>Ley Meyer-</a:t>
            </a:r>
            <a:r>
              <a:rPr lang="es-ES_tradnl" dirty="0" err="1"/>
              <a:t>Weigart</a:t>
            </a:r>
            <a:endParaRPr lang="es-ES_tradnl" dirty="0"/>
          </a:p>
          <a:p>
            <a:pPr lvl="1"/>
            <a:r>
              <a:rPr lang="es-ES_tradnl" dirty="0"/>
              <a:t>Polo superior desemboca caudalmente</a:t>
            </a:r>
          </a:p>
          <a:p>
            <a:pPr lvl="1"/>
            <a:r>
              <a:rPr lang="es-ES_tradnl" dirty="0"/>
              <a:t>Polo inferior desemboca superior en vejiga</a:t>
            </a:r>
          </a:p>
          <a:p>
            <a:endParaRPr lang="es-ES_tradnl" dirty="0"/>
          </a:p>
        </p:txBody>
      </p:sp>
      <p:pic>
        <p:nvPicPr>
          <p:cNvPr id="4" name="39">
            <a:hlinkClick r:id="" action="ppaction://media"/>
            <a:extLst>
              <a:ext uri="{FF2B5EF4-FFF2-40B4-BE49-F238E27FC236}">
                <a16:creationId xmlns:a16="http://schemas.microsoft.com/office/drawing/2014/main" id="{16D74A7E-1A34-7A45-A02C-D73531245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99507" y="1611086"/>
            <a:ext cx="7923960" cy="3992563"/>
          </a:xfrm>
        </p:spPr>
        <p:txBody>
          <a:bodyPr>
            <a:normAutofit/>
          </a:bodyPr>
          <a:lstStyle/>
          <a:p>
            <a:r>
              <a:rPr lang="es-ES" dirty="0"/>
              <a:t>Obstrucción</a:t>
            </a:r>
          </a:p>
          <a:p>
            <a:pPr marL="0" indent="0" algn="ctr">
              <a:buNone/>
            </a:pPr>
            <a:r>
              <a:rPr lang="es-ES" b="1" dirty="0"/>
              <a:t>“Cualquier restricción del flujo urinario, que si no es tratado causa deterioro progresivo de la función renal”</a:t>
            </a:r>
          </a:p>
          <a:p>
            <a:pPr marL="0" indent="0" algn="ctr">
              <a:buNone/>
            </a:pPr>
            <a:endParaRPr lang="es-ES" b="1" dirty="0"/>
          </a:p>
          <a:p>
            <a:r>
              <a:rPr lang="es-ES_tradnl" dirty="0"/>
              <a:t>No toda dilatación significa obstrucción.</a:t>
            </a:r>
          </a:p>
          <a:p>
            <a:endParaRPr lang="es-ES_tradnl" dirty="0"/>
          </a:p>
          <a:p>
            <a:r>
              <a:rPr lang="es-ES_tradnl" dirty="0"/>
              <a:t>Lo más importante es el diagnóstico oportuno.</a:t>
            </a:r>
          </a:p>
          <a:p>
            <a:pPr marL="0" indent="0" algn="ctr">
              <a:buNone/>
            </a:pPr>
            <a:endParaRPr lang="es-ES" b="1" dirty="0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0FCBD0A2-E3D5-8240-95A2-CD3732A9A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Doble sistema:</a:t>
            </a:r>
            <a:br>
              <a:rPr lang="es-ES_tradnl" dirty="0"/>
            </a:br>
            <a:r>
              <a:rPr lang="es-ES_tradnl" dirty="0"/>
              <a:t>Uréter ectópico - </a:t>
            </a:r>
            <a:r>
              <a:rPr lang="es-ES_tradnl" dirty="0" err="1"/>
              <a:t>ureterocele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Patologías</a:t>
            </a:r>
          </a:p>
          <a:p>
            <a:pPr lvl="1"/>
            <a:r>
              <a:rPr lang="es-ES_tradnl" dirty="0"/>
              <a:t>Polo superior</a:t>
            </a:r>
          </a:p>
          <a:p>
            <a:pPr lvl="2"/>
            <a:r>
              <a:rPr lang="es-ES_tradnl" dirty="0" err="1"/>
              <a:t>Ureterocele</a:t>
            </a:r>
            <a:r>
              <a:rPr lang="es-ES_tradnl" dirty="0"/>
              <a:t> en doble sistema</a:t>
            </a:r>
          </a:p>
          <a:p>
            <a:pPr lvl="2"/>
            <a:r>
              <a:rPr lang="es-ES_tradnl" dirty="0"/>
              <a:t>Uréter ectópico supra </a:t>
            </a:r>
            <a:r>
              <a:rPr lang="es-ES_tradnl" dirty="0" err="1"/>
              <a:t>esfinteriano</a:t>
            </a:r>
            <a:endParaRPr lang="es-ES_tradnl" dirty="0"/>
          </a:p>
          <a:p>
            <a:pPr lvl="2"/>
            <a:r>
              <a:rPr lang="es-ES_tradnl" dirty="0"/>
              <a:t>Uréter ectópico infra </a:t>
            </a:r>
            <a:r>
              <a:rPr lang="es-ES_tradnl" dirty="0" err="1"/>
              <a:t>esfinteriano</a:t>
            </a:r>
            <a:endParaRPr lang="es-ES_tradnl" dirty="0"/>
          </a:p>
          <a:p>
            <a:pPr lvl="1"/>
            <a:r>
              <a:rPr lang="es-ES_tradnl" dirty="0"/>
              <a:t>Polo inferior</a:t>
            </a:r>
          </a:p>
          <a:p>
            <a:pPr lvl="2"/>
            <a:r>
              <a:rPr lang="es-ES_tradnl" dirty="0"/>
              <a:t>RVU</a:t>
            </a:r>
          </a:p>
          <a:p>
            <a:endParaRPr lang="es-ES_tradnl" dirty="0"/>
          </a:p>
        </p:txBody>
      </p:sp>
      <p:pic>
        <p:nvPicPr>
          <p:cNvPr id="4" name="40">
            <a:hlinkClick r:id="" action="ppaction://media"/>
            <a:extLst>
              <a:ext uri="{FF2B5EF4-FFF2-40B4-BE49-F238E27FC236}">
                <a16:creationId xmlns:a16="http://schemas.microsoft.com/office/drawing/2014/main" id="{9715E826-C3FE-1942-AF63-A086C7167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1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Ureterocele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849" t="3238" r="-95849"/>
          <a:stretch/>
        </p:blipFill>
        <p:spPr>
          <a:xfrm>
            <a:off x="371249" y="2058495"/>
            <a:ext cx="7076747" cy="3863278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93" t="13595" r="8168"/>
          <a:stretch/>
        </p:blipFill>
        <p:spPr>
          <a:xfrm>
            <a:off x="5465536" y="2452675"/>
            <a:ext cx="2671486" cy="359929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458255" y="2058496"/>
            <a:ext cx="1459828" cy="71536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41">
            <a:hlinkClick r:id="" action="ppaction://media"/>
            <a:extLst>
              <a:ext uri="{FF2B5EF4-FFF2-40B4-BE49-F238E27FC236}">
                <a16:creationId xmlns:a16="http://schemas.microsoft.com/office/drawing/2014/main" id="{6ABE601F-9ECB-D640-8F88-0613EFE9A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Ureterocele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68" y="1930400"/>
            <a:ext cx="4076700" cy="3898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992" y="1164853"/>
            <a:ext cx="4076700" cy="56931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997" y="1494972"/>
            <a:ext cx="5727700" cy="4140200"/>
          </a:xfrm>
          <a:prstGeom prst="rect">
            <a:avLst/>
          </a:prstGeom>
        </p:spPr>
      </p:pic>
      <p:pic>
        <p:nvPicPr>
          <p:cNvPr id="3" name="42">
            <a:hlinkClick r:id="" action="ppaction://media"/>
            <a:extLst>
              <a:ext uri="{FF2B5EF4-FFF2-40B4-BE49-F238E27FC236}">
                <a16:creationId xmlns:a16="http://schemas.microsoft.com/office/drawing/2014/main" id="{76717F31-5DEA-6748-8521-CBB9FA50D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8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33350"/>
            <a:ext cx="8596668" cy="1320800"/>
          </a:xfrm>
        </p:spPr>
        <p:txBody>
          <a:bodyPr/>
          <a:lstStyle/>
          <a:p>
            <a:r>
              <a:rPr lang="es-ES_tradnl" dirty="0"/>
              <a:t>Valvas de Uretra Posterior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Obstrucción congénita de la uretra posterior</a:t>
            </a:r>
          </a:p>
          <a:p>
            <a:r>
              <a:rPr lang="es-ES" dirty="0"/>
              <a:t>Exclusiva de niños</a:t>
            </a:r>
          </a:p>
          <a:p>
            <a:r>
              <a:rPr lang="es-ES" dirty="0"/>
              <a:t>1:4000-6000 </a:t>
            </a:r>
            <a:r>
              <a:rPr lang="es-ES" dirty="0" err="1"/>
              <a:t>nv</a:t>
            </a:r>
            <a:endParaRPr lang="es-ES" dirty="0"/>
          </a:p>
          <a:p>
            <a:r>
              <a:rPr lang="es-ES" dirty="0"/>
              <a:t>Diagnóstico antenatal &gt;80%</a:t>
            </a:r>
          </a:p>
          <a:p>
            <a:r>
              <a:rPr lang="es-ES" dirty="0"/>
              <a:t>Se confirma al nacer con UCG </a:t>
            </a:r>
          </a:p>
          <a:p>
            <a:endParaRPr lang="es-ES" dirty="0"/>
          </a:p>
          <a:p>
            <a:endParaRPr lang="es-ES_tradnl" dirty="0"/>
          </a:p>
        </p:txBody>
      </p:sp>
      <p:pic>
        <p:nvPicPr>
          <p:cNvPr id="4" name="43">
            <a:hlinkClick r:id="" action="ppaction://media"/>
            <a:extLst>
              <a:ext uri="{FF2B5EF4-FFF2-40B4-BE49-F238E27FC236}">
                <a16:creationId xmlns:a16="http://schemas.microsoft.com/office/drawing/2014/main" id="{989BEDE0-E733-B643-A4FB-68710C8F9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2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Manejo</a:t>
            </a:r>
          </a:p>
          <a:p>
            <a:pPr lvl="1"/>
            <a:r>
              <a:rPr lang="es-ES" dirty="0"/>
              <a:t>Antenatal		</a:t>
            </a:r>
            <a:r>
              <a:rPr lang="es-ES" dirty="0" err="1"/>
              <a:t>Shunt</a:t>
            </a:r>
            <a:r>
              <a:rPr lang="es-ES" dirty="0"/>
              <a:t> </a:t>
            </a:r>
            <a:r>
              <a:rPr lang="es-ES" dirty="0" err="1"/>
              <a:t>vesico-amniotico</a:t>
            </a:r>
            <a:endParaRPr lang="es-ES" dirty="0"/>
          </a:p>
          <a:p>
            <a:pPr lvl="1"/>
            <a:r>
              <a:rPr lang="es-ES" dirty="0"/>
              <a:t>Postnatal		Ablación</a:t>
            </a:r>
          </a:p>
          <a:p>
            <a:pPr marL="301943" lvl="1" indent="0">
              <a:buNone/>
            </a:pPr>
            <a:r>
              <a:rPr lang="es-ES" dirty="0"/>
              <a:t>					Derivaciones urinarias</a:t>
            </a:r>
          </a:p>
          <a:p>
            <a:r>
              <a:rPr lang="es-ES" dirty="0"/>
              <a:t>Pronóstico</a:t>
            </a:r>
          </a:p>
          <a:p>
            <a:pPr lvl="1"/>
            <a:r>
              <a:rPr lang="es-ES" dirty="0"/>
              <a:t>30% de los casos llega a IRC antes de la adultez</a:t>
            </a:r>
          </a:p>
          <a:p>
            <a:pPr lvl="1"/>
            <a:endParaRPr lang="es-E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Valvas de Uretra Posterior</a:t>
            </a:r>
          </a:p>
        </p:txBody>
      </p:sp>
      <p:pic>
        <p:nvPicPr>
          <p:cNvPr id="2" name="44">
            <a:hlinkClick r:id="" action="ppaction://media"/>
            <a:extLst>
              <a:ext uri="{FF2B5EF4-FFF2-40B4-BE49-F238E27FC236}">
                <a16:creationId xmlns:a16="http://schemas.microsoft.com/office/drawing/2014/main" id="{73CEE9AC-E8D9-CA45-A6CA-E334EB6F7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Valvas de uretra posterior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7" y="1772657"/>
            <a:ext cx="6367778" cy="422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180" y="1438480"/>
            <a:ext cx="4111708" cy="5053230"/>
          </a:xfrm>
          <a:prstGeom prst="rect">
            <a:avLst/>
          </a:prstGeom>
        </p:spPr>
      </p:pic>
      <p:pic>
        <p:nvPicPr>
          <p:cNvPr id="3" name="45">
            <a:hlinkClick r:id="" action="ppaction://media"/>
            <a:extLst>
              <a:ext uri="{FF2B5EF4-FFF2-40B4-BE49-F238E27FC236}">
                <a16:creationId xmlns:a16="http://schemas.microsoft.com/office/drawing/2014/main" id="{341206AE-7F81-BB46-B3AB-340334A08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Valvas de uretra posterior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888" y="1555355"/>
            <a:ext cx="4475608" cy="51983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149" y="1496214"/>
            <a:ext cx="5622507" cy="5361786"/>
          </a:xfrm>
          <a:prstGeom prst="rect">
            <a:avLst/>
          </a:prstGeom>
        </p:spPr>
      </p:pic>
      <p:pic>
        <p:nvPicPr>
          <p:cNvPr id="3" name="46">
            <a:hlinkClick r:id="" action="ppaction://media"/>
            <a:extLst>
              <a:ext uri="{FF2B5EF4-FFF2-40B4-BE49-F238E27FC236}">
                <a16:creationId xmlns:a16="http://schemas.microsoft.com/office/drawing/2014/main" id="{8F1E886A-CDF5-834A-A984-569D87555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Valvas de uretra posterior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29"/>
          <a:stretch/>
        </p:blipFill>
        <p:spPr>
          <a:xfrm>
            <a:off x="101652" y="1391915"/>
            <a:ext cx="6271143" cy="53617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55134" y="643808"/>
            <a:ext cx="3853964" cy="6858000"/>
          </a:xfrm>
          <a:prstGeom prst="rect">
            <a:avLst/>
          </a:prstGeom>
        </p:spPr>
      </p:pic>
      <p:pic>
        <p:nvPicPr>
          <p:cNvPr id="3" name="47">
            <a:hlinkClick r:id="" action="ppaction://media"/>
            <a:extLst>
              <a:ext uri="{FF2B5EF4-FFF2-40B4-BE49-F238E27FC236}">
                <a16:creationId xmlns:a16="http://schemas.microsoft.com/office/drawing/2014/main" id="{E4E67F92-4FB1-EA45-8A15-B6502CC97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Asociación de tres anormalidades</a:t>
            </a:r>
          </a:p>
          <a:p>
            <a:pPr lvl="1"/>
            <a:r>
              <a:rPr lang="es-ES" dirty="0"/>
              <a:t>Meato uretral desembocadura ventral y proximal</a:t>
            </a:r>
          </a:p>
          <a:p>
            <a:pPr lvl="1"/>
            <a:r>
              <a:rPr lang="es-ES" dirty="0"/>
              <a:t>Curvatura (cuerda) del pene</a:t>
            </a:r>
          </a:p>
          <a:p>
            <a:pPr lvl="1"/>
            <a:r>
              <a:rPr lang="es-ES" dirty="0"/>
              <a:t>Prepucio alado</a:t>
            </a:r>
          </a:p>
          <a:p>
            <a:r>
              <a:rPr lang="es-ES" dirty="0"/>
              <a:t>1/300 nacidos vivos hombres</a:t>
            </a:r>
          </a:p>
          <a:p>
            <a:pPr lvl="1"/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Hipospadias</a:t>
            </a:r>
            <a:endParaRPr lang="es-ES" dirty="0"/>
          </a:p>
        </p:txBody>
      </p:sp>
      <p:pic>
        <p:nvPicPr>
          <p:cNvPr id="2" name="48">
            <a:hlinkClick r:id="" action="ppaction://media"/>
            <a:extLst>
              <a:ext uri="{FF2B5EF4-FFF2-40B4-BE49-F238E27FC236}">
                <a16:creationId xmlns:a16="http://schemas.microsoft.com/office/drawing/2014/main" id="{35394BF9-C99A-DE43-AB7C-563C80BCE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61" y="2353537"/>
            <a:ext cx="2581715" cy="38392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860" y="2376096"/>
            <a:ext cx="4581680" cy="38615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597" y="2353537"/>
            <a:ext cx="2583862" cy="3839229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94" r="-578"/>
          <a:stretch/>
        </p:blipFill>
        <p:spPr>
          <a:xfrm>
            <a:off x="7445082" y="2376096"/>
            <a:ext cx="2878864" cy="3850111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7883" y="2320627"/>
            <a:ext cx="2688671" cy="3839229"/>
          </a:xfrm>
          <a:prstGeom prst="rect">
            <a:avLst/>
          </a:prstGeom>
        </p:spPr>
      </p:pic>
      <p:pic>
        <p:nvPicPr>
          <p:cNvPr id="2" name="49">
            <a:hlinkClick r:id="" action="ppaction://media"/>
            <a:extLst>
              <a:ext uri="{FF2B5EF4-FFF2-40B4-BE49-F238E27FC236}">
                <a16:creationId xmlns:a16="http://schemas.microsoft.com/office/drawing/2014/main" id="{5861325D-DB02-B94D-A412-F43E81205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457706" y="2517289"/>
            <a:ext cx="2898681" cy="1746028"/>
            <a:chOff x="284163" y="1912502"/>
            <a:chExt cx="7076747" cy="3992563"/>
          </a:xfrm>
        </p:grpSpPr>
        <p:pic>
          <p:nvPicPr>
            <p:cNvPr id="5" name="Marcador de contenido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6395" b="-36395"/>
            <a:stretch>
              <a:fillRect/>
            </a:stretch>
          </p:blipFill>
          <p:spPr>
            <a:xfrm>
              <a:off x="284163" y="1912502"/>
              <a:ext cx="7076747" cy="399256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6" name="CuadroTexto 5"/>
            <p:cNvSpPr txBox="1"/>
            <p:nvPr/>
          </p:nvSpPr>
          <p:spPr>
            <a:xfrm>
              <a:off x="744512" y="2248285"/>
              <a:ext cx="4189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5º Semana</a:t>
              </a:r>
            </a:p>
          </p:txBody>
        </p:sp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Embriología</a:t>
            </a:r>
          </a:p>
        </p:txBody>
      </p:sp>
      <p:pic>
        <p:nvPicPr>
          <p:cNvPr id="8" name="Marcador de contenido 17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820" y="2517289"/>
            <a:ext cx="4793559" cy="17460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0" name="CuadroTexto 9"/>
          <p:cNvSpPr txBox="1"/>
          <p:nvPr/>
        </p:nvSpPr>
        <p:spPr>
          <a:xfrm>
            <a:off x="3637772" y="2479468"/>
            <a:ext cx="39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6ª Semana</a:t>
            </a:r>
          </a:p>
        </p:txBody>
      </p:sp>
      <p:pic>
        <p:nvPicPr>
          <p:cNvPr id="11" name="Marcador de contenido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019" y="4318546"/>
            <a:ext cx="5400208" cy="17277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CuadroTexto 11"/>
          <p:cNvSpPr txBox="1"/>
          <p:nvPr/>
        </p:nvSpPr>
        <p:spPr>
          <a:xfrm>
            <a:off x="1708729" y="4318546"/>
            <a:ext cx="265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8º Semana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1151D889-3CA5-B84A-86E4-F71DDFEAA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Clasificación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4294967295"/>
          </p:nvPr>
        </p:nvSpPr>
        <p:spPr>
          <a:xfrm>
            <a:off x="677334" y="2115960"/>
            <a:ext cx="3822192" cy="3447288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Según la ubicación del meato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 l="-18781" r="-18781"/>
          <a:stretch>
            <a:fillRect/>
          </a:stretch>
        </p:blipFill>
        <p:spPr>
          <a:xfrm>
            <a:off x="4877371" y="1752917"/>
            <a:ext cx="3822192" cy="3447288"/>
          </a:xfrm>
          <a:prstGeom prst="rect">
            <a:avLst/>
          </a:prstGeom>
        </p:spPr>
      </p:pic>
      <p:sp>
        <p:nvSpPr>
          <p:cNvPr id="7" name="Cerrar llave 6"/>
          <p:cNvSpPr/>
          <p:nvPr/>
        </p:nvSpPr>
        <p:spPr>
          <a:xfrm>
            <a:off x="8086417" y="1891381"/>
            <a:ext cx="175179" cy="10219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errar llave 7"/>
          <p:cNvSpPr/>
          <p:nvPr/>
        </p:nvSpPr>
        <p:spPr>
          <a:xfrm>
            <a:off x="8305387" y="2832128"/>
            <a:ext cx="210795" cy="7673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errar llave 8"/>
          <p:cNvSpPr/>
          <p:nvPr/>
        </p:nvSpPr>
        <p:spPr>
          <a:xfrm>
            <a:off x="8092837" y="3539290"/>
            <a:ext cx="210795" cy="7673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8305387" y="2270962"/>
            <a:ext cx="124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Distal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457787" y="3036520"/>
            <a:ext cx="124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Media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464207" y="3729083"/>
            <a:ext cx="124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Proximal</a:t>
            </a:r>
            <a:endParaRPr lang="es-ES" dirty="0"/>
          </a:p>
        </p:txBody>
      </p:sp>
      <p:pic>
        <p:nvPicPr>
          <p:cNvPr id="2" name="50">
            <a:hlinkClick r:id="" action="ppaction://media"/>
            <a:extLst>
              <a:ext uri="{FF2B5EF4-FFF2-40B4-BE49-F238E27FC236}">
                <a16:creationId xmlns:a16="http://schemas.microsoft.com/office/drawing/2014/main" id="{5A0A7734-331E-2840-8E83-121C6423A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Derivar al momento del diagnóstico</a:t>
            </a:r>
          </a:p>
          <a:p>
            <a:r>
              <a:rPr lang="es-ES" dirty="0"/>
              <a:t>Cirugía idealmente entre los 6 -18 meses</a:t>
            </a:r>
          </a:p>
          <a:p>
            <a:r>
              <a:rPr lang="es-ES" dirty="0"/>
              <a:t>Múltiples Técnicas </a:t>
            </a:r>
            <a:r>
              <a:rPr lang="es-ES" dirty="0" err="1"/>
              <a:t>quirurgicas</a:t>
            </a:r>
            <a:endParaRPr lang="es-ES" dirty="0"/>
          </a:p>
          <a:p>
            <a:pPr lvl="1"/>
            <a:r>
              <a:rPr lang="es-ES" dirty="0"/>
              <a:t>MAGPI</a:t>
            </a:r>
          </a:p>
          <a:p>
            <a:pPr lvl="1"/>
            <a:r>
              <a:rPr lang="es-ES" dirty="0"/>
              <a:t>TIP</a:t>
            </a:r>
          </a:p>
          <a:p>
            <a:pPr lvl="1"/>
            <a:r>
              <a:rPr lang="es-ES" dirty="0" err="1"/>
              <a:t>Mathieu</a:t>
            </a:r>
            <a:endParaRPr lang="es-ES" dirty="0"/>
          </a:p>
          <a:p>
            <a:pPr lvl="1"/>
            <a:r>
              <a:rPr lang="es-ES" dirty="0"/>
              <a:t>En 2 tiempos</a:t>
            </a:r>
          </a:p>
          <a:p>
            <a:pPr lvl="1"/>
            <a:r>
              <a:rPr lang="es-ES" dirty="0"/>
              <a:t>….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Derivación - tratamiento</a:t>
            </a:r>
          </a:p>
        </p:txBody>
      </p:sp>
      <p:pic>
        <p:nvPicPr>
          <p:cNvPr id="4" name="51">
            <a:hlinkClick r:id="" action="ppaction://media"/>
            <a:extLst>
              <a:ext uri="{FF2B5EF4-FFF2-40B4-BE49-F238E27FC236}">
                <a16:creationId xmlns:a16="http://schemas.microsoft.com/office/drawing/2014/main" id="{E9C450B1-0628-C049-862E-5D98360F7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396429" y="1679586"/>
            <a:ext cx="8348280" cy="4337074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rgbClr val="000000"/>
                </a:solidFill>
              </a:rPr>
              <a:t>Falta de descenso de uno o ambos testes al escroto</a:t>
            </a:r>
          </a:p>
          <a:p>
            <a:r>
              <a:rPr lang="es-ES" sz="2400" dirty="0">
                <a:solidFill>
                  <a:srgbClr val="000000"/>
                </a:solidFill>
              </a:rPr>
              <a:t>Incidencia</a:t>
            </a:r>
          </a:p>
          <a:p>
            <a:pPr lvl="1"/>
            <a:r>
              <a:rPr lang="es-MX" sz="2400" dirty="0">
                <a:solidFill>
                  <a:srgbClr val="000000"/>
                </a:solidFill>
              </a:rPr>
              <a:t>30-45% prematuros</a:t>
            </a:r>
          </a:p>
          <a:p>
            <a:pPr lvl="1"/>
            <a:r>
              <a:rPr lang="es-MX" sz="2400" dirty="0">
                <a:solidFill>
                  <a:srgbClr val="000000"/>
                </a:solidFill>
              </a:rPr>
              <a:t>1.5-2% RN de término</a:t>
            </a:r>
          </a:p>
          <a:p>
            <a:pPr lvl="1"/>
            <a:r>
              <a:rPr lang="es-MX" sz="2400" dirty="0">
                <a:solidFill>
                  <a:srgbClr val="000000"/>
                </a:solidFill>
              </a:rPr>
              <a:t>1% 3 meses</a:t>
            </a:r>
          </a:p>
          <a:p>
            <a:pPr lvl="1"/>
            <a:r>
              <a:rPr lang="es-MX" sz="2400" dirty="0">
                <a:solidFill>
                  <a:srgbClr val="000000"/>
                </a:solidFill>
              </a:rPr>
              <a:t>0,3-0,8% niños de 1 año.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Testículos no descendidos</a:t>
            </a:r>
          </a:p>
        </p:txBody>
      </p:sp>
      <p:pic>
        <p:nvPicPr>
          <p:cNvPr id="4" name="52">
            <a:hlinkClick r:id="" action="ppaction://media"/>
            <a:extLst>
              <a:ext uri="{FF2B5EF4-FFF2-40B4-BE49-F238E27FC236}">
                <a16:creationId xmlns:a16="http://schemas.microsoft.com/office/drawing/2014/main" id="{B749A790-710F-F54D-B71B-E6D4D4207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396429" y="1679586"/>
            <a:ext cx="8348280" cy="4337074"/>
          </a:xfrm>
        </p:spPr>
        <p:txBody>
          <a:bodyPr>
            <a:normAutofit/>
          </a:bodyPr>
          <a:lstStyle/>
          <a:p>
            <a:r>
              <a:rPr lang="es-ES" sz="2400">
                <a:solidFill>
                  <a:srgbClr val="000000"/>
                </a:solidFill>
                <a:cs typeface="Helvetica" charset="0"/>
                <a:sym typeface="Helvetica" charset="0"/>
              </a:rPr>
              <a:t>Teste </a:t>
            </a:r>
            <a:r>
              <a:rPr lang="es-ES" sz="2400" dirty="0">
                <a:solidFill>
                  <a:srgbClr val="000000"/>
                </a:solidFill>
                <a:cs typeface="Helvetica" charset="0"/>
                <a:sym typeface="Helvetica" charset="0"/>
              </a:rPr>
              <a:t>palpable (80%)</a:t>
            </a:r>
          </a:p>
          <a:p>
            <a:pPr lvl="1"/>
            <a:r>
              <a:rPr lang="es-ES" sz="2400" dirty="0">
                <a:solidFill>
                  <a:srgbClr val="000000"/>
                </a:solidFill>
                <a:cs typeface="Helvetica" charset="0"/>
                <a:sym typeface="Helvetica" charset="0"/>
              </a:rPr>
              <a:t> raíz escroto</a:t>
            </a:r>
          </a:p>
          <a:p>
            <a:pPr lvl="1"/>
            <a:r>
              <a:rPr lang="es-ES" sz="2400" dirty="0">
                <a:solidFill>
                  <a:srgbClr val="000000"/>
                </a:solidFill>
                <a:cs typeface="Helvetica" charset="0"/>
                <a:sym typeface="Helvetica" charset="0"/>
              </a:rPr>
              <a:t>canal inguinal</a:t>
            </a:r>
          </a:p>
          <a:p>
            <a:pPr lvl="1"/>
            <a:r>
              <a:rPr lang="es-ES" sz="2400" dirty="0">
                <a:solidFill>
                  <a:srgbClr val="000000"/>
                </a:solidFill>
                <a:cs typeface="Helvetica" charset="0"/>
                <a:sym typeface="Helvetica" charset="0"/>
              </a:rPr>
              <a:t>ectópico</a:t>
            </a:r>
          </a:p>
          <a:p>
            <a:r>
              <a:rPr lang="es-ES" sz="2400" dirty="0">
                <a:solidFill>
                  <a:srgbClr val="000000"/>
                </a:solidFill>
                <a:cs typeface="Helvetica" charset="0"/>
                <a:sym typeface="Helvetica" charset="0"/>
              </a:rPr>
              <a:t>Teste no palpable (20%)</a:t>
            </a:r>
          </a:p>
          <a:p>
            <a:pPr lvl="1"/>
            <a:r>
              <a:rPr lang="es-ES" sz="2400" dirty="0">
                <a:solidFill>
                  <a:srgbClr val="000000"/>
                </a:solidFill>
                <a:cs typeface="Helvetica" charset="0"/>
                <a:sym typeface="Helvetica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cs typeface="Helvetica" charset="0"/>
                <a:sym typeface="Helvetica" charset="0"/>
              </a:rPr>
              <a:t>intraabdominal</a:t>
            </a:r>
            <a:endParaRPr lang="es-ES" sz="2400" dirty="0">
              <a:solidFill>
                <a:srgbClr val="000000"/>
              </a:solidFill>
              <a:cs typeface="Helvetica" charset="0"/>
              <a:sym typeface="Helvetica" charset="0"/>
            </a:endParaRPr>
          </a:p>
          <a:p>
            <a:pPr lvl="1"/>
            <a:r>
              <a:rPr lang="es-ES" sz="2400" dirty="0" err="1">
                <a:solidFill>
                  <a:srgbClr val="000000"/>
                </a:solidFill>
                <a:cs typeface="Helvetica" charset="0"/>
                <a:sym typeface="Helvetica" charset="0"/>
              </a:rPr>
              <a:t>anorquia</a:t>
            </a:r>
            <a:endParaRPr lang="es-ES" sz="2400" dirty="0">
              <a:solidFill>
                <a:srgbClr val="00000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Testículos no descendidos</a:t>
            </a:r>
          </a:p>
        </p:txBody>
      </p:sp>
      <p:pic>
        <p:nvPicPr>
          <p:cNvPr id="4" name="53">
            <a:hlinkClick r:id="" action="ppaction://media"/>
            <a:extLst>
              <a:ext uri="{FF2B5EF4-FFF2-40B4-BE49-F238E27FC236}">
                <a16:creationId xmlns:a16="http://schemas.microsoft.com/office/drawing/2014/main" id="{C9ED8670-775C-AA4F-92D7-615BFEFC6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Clínica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quarter" idx="4294967295"/>
          </p:nvPr>
        </p:nvSpPr>
        <p:spPr>
          <a:xfrm>
            <a:off x="1153476" y="1824169"/>
            <a:ext cx="3822192" cy="3447288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s-MX" sz="2400" dirty="0"/>
              <a:t>Asimetría escrotal</a:t>
            </a:r>
          </a:p>
          <a:p>
            <a:pPr lvl="1"/>
            <a:r>
              <a:rPr lang="es-MX" sz="2400" dirty="0"/>
              <a:t>No palpación de teste en escroto</a:t>
            </a:r>
          </a:p>
          <a:p>
            <a:pPr lvl="1"/>
            <a:r>
              <a:rPr lang="es-MX" sz="2400" dirty="0"/>
              <a:t>Palpación de teste en trayecto inguinal.</a:t>
            </a:r>
          </a:p>
          <a:p>
            <a:endParaRPr lang="es-ES" sz="2400" dirty="0"/>
          </a:p>
        </p:txBody>
      </p:sp>
      <p:pic>
        <p:nvPicPr>
          <p:cNvPr id="16" name="Picture 4" descr="E:\curso 5 año\criptorquidea\MVC-002F.JPG"/>
          <p:cNvPicPr>
            <a:picLocks noChangeAspect="1" noChangeArrowheads="1"/>
          </p:cNvPicPr>
          <p:nvPr/>
        </p:nvPicPr>
        <p:blipFill>
          <a:blip r:embed="rId4" cstate="print"/>
          <a:srcRect b="13461"/>
          <a:stretch>
            <a:fillRect/>
          </a:stretch>
        </p:blipFill>
        <p:spPr bwMode="auto">
          <a:xfrm>
            <a:off x="8067660" y="2476311"/>
            <a:ext cx="1428760" cy="1648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 t="3791" r="4336" b="7346"/>
          <a:stretch>
            <a:fillRect/>
          </a:stretch>
        </p:blipFill>
        <p:spPr bwMode="auto">
          <a:xfrm>
            <a:off x="6235912" y="4079936"/>
            <a:ext cx="1571636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 l="14126" t="3893" r="8883" b="3893"/>
          <a:stretch>
            <a:fillRect/>
          </a:stretch>
        </p:blipFill>
        <p:spPr bwMode="auto">
          <a:xfrm>
            <a:off x="5950160" y="1526343"/>
            <a:ext cx="1857388" cy="1680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54">
            <a:hlinkClick r:id="" action="ppaction://media"/>
            <a:extLst>
              <a:ext uri="{FF2B5EF4-FFF2-40B4-BE49-F238E27FC236}">
                <a16:creationId xmlns:a16="http://schemas.microsoft.com/office/drawing/2014/main" id="{BAD43D84-B76A-1D4D-A5E9-48071D4C9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Testes palpables</a:t>
            </a:r>
          </a:p>
          <a:p>
            <a:pPr lvl="1"/>
            <a:r>
              <a:rPr lang="es-ES" dirty="0"/>
              <a:t>Cirugía 6-12 meses</a:t>
            </a:r>
          </a:p>
          <a:p>
            <a:r>
              <a:rPr lang="es-ES" dirty="0"/>
              <a:t>Testes no palpables</a:t>
            </a:r>
          </a:p>
          <a:p>
            <a:pPr lvl="1"/>
            <a:r>
              <a:rPr lang="es-ES" dirty="0"/>
              <a:t>Evaluar necesidad de estudios complementarios</a:t>
            </a:r>
          </a:p>
          <a:p>
            <a:pPr lvl="1"/>
            <a:r>
              <a:rPr lang="es-ES" dirty="0"/>
              <a:t>Descenso laparoscópico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Tratamiento</a:t>
            </a:r>
          </a:p>
        </p:txBody>
      </p:sp>
      <p:pic>
        <p:nvPicPr>
          <p:cNvPr id="4" name="Picture 3" descr="E:\curso 5 año\criptorquidea\crp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1003" y="1643892"/>
            <a:ext cx="2132593" cy="211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55">
            <a:hlinkClick r:id="" action="ppaction://media"/>
            <a:extLst>
              <a:ext uri="{FF2B5EF4-FFF2-40B4-BE49-F238E27FC236}">
                <a16:creationId xmlns:a16="http://schemas.microsoft.com/office/drawing/2014/main" id="{82419740-5258-5748-8F9C-9D79D6057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81891" y="1448791"/>
            <a:ext cx="8692111" cy="4592572"/>
          </a:xfrm>
        </p:spPr>
        <p:txBody>
          <a:bodyPr/>
          <a:lstStyle/>
          <a:p>
            <a:pPr lvl="1"/>
            <a:r>
              <a:rPr lang="es-MX" dirty="0"/>
              <a:t>Fertilidad</a:t>
            </a:r>
          </a:p>
          <a:p>
            <a:pPr lvl="2"/>
            <a:r>
              <a:rPr lang="es-MX" dirty="0"/>
              <a:t>Se revierte con cirugía precoz</a:t>
            </a:r>
          </a:p>
          <a:p>
            <a:pPr lvl="1"/>
            <a:r>
              <a:rPr lang="es-MX" dirty="0"/>
              <a:t>Mayor riesgo de cáncer testicular</a:t>
            </a:r>
          </a:p>
          <a:p>
            <a:pPr lvl="2"/>
            <a:r>
              <a:rPr lang="es-MX" dirty="0"/>
              <a:t>RR 4.8</a:t>
            </a:r>
          </a:p>
          <a:p>
            <a:pPr lvl="1"/>
            <a:r>
              <a:rPr lang="es-MX" dirty="0"/>
              <a:t>Exposición a trauma</a:t>
            </a:r>
          </a:p>
          <a:p>
            <a:pPr lvl="1"/>
            <a:r>
              <a:rPr lang="es-MX" dirty="0"/>
              <a:t>Riesgo de torsión.</a:t>
            </a:r>
          </a:p>
          <a:p>
            <a:pPr lvl="1"/>
            <a:r>
              <a:rPr lang="es-MX" dirty="0"/>
              <a:t>Puede estar asociado a hernia inguinal.</a:t>
            </a:r>
            <a:endParaRPr lang="es-ES" dirty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Riesgos</a:t>
            </a:r>
          </a:p>
        </p:txBody>
      </p:sp>
      <p:pic>
        <p:nvPicPr>
          <p:cNvPr id="4" name="58">
            <a:hlinkClick r:id="" action="ppaction://media"/>
            <a:extLst>
              <a:ext uri="{FF2B5EF4-FFF2-40B4-BE49-F238E27FC236}">
                <a16:creationId xmlns:a16="http://schemas.microsoft.com/office/drawing/2014/main" id="{0F55D704-3F7F-4A43-9EC7-81A3EB3C0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Testículos que pueden palparse en región inguinal pero descienden fácilmente a escroto y permanecen en él.</a:t>
            </a:r>
          </a:p>
          <a:p>
            <a:r>
              <a:rPr lang="es-MX" dirty="0"/>
              <a:t>Producto de una mayor relación entre m. cremáster y tamaño testicular.</a:t>
            </a:r>
          </a:p>
          <a:p>
            <a:r>
              <a:rPr lang="es-MX" dirty="0"/>
              <a:t>Con el crecimiento testicular finalmente el testículo permanece en escroto</a:t>
            </a:r>
          </a:p>
          <a:p>
            <a:r>
              <a:rPr lang="es-MX" dirty="0"/>
              <a:t>Cirugía:</a:t>
            </a:r>
          </a:p>
          <a:p>
            <a:pPr lvl="1"/>
            <a:r>
              <a:rPr lang="es-MX" dirty="0"/>
              <a:t>Asimetría testicular</a:t>
            </a:r>
          </a:p>
          <a:p>
            <a:pPr lvl="1"/>
            <a:r>
              <a:rPr lang="es-MX" dirty="0"/>
              <a:t>Dolor</a:t>
            </a:r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Testes retráctiles (en ascensor)</a:t>
            </a:r>
          </a:p>
        </p:txBody>
      </p:sp>
      <p:pic>
        <p:nvPicPr>
          <p:cNvPr id="4" name="57">
            <a:hlinkClick r:id="" action="ppaction://media"/>
            <a:extLst>
              <a:ext uri="{FF2B5EF4-FFF2-40B4-BE49-F238E27FC236}">
                <a16:creationId xmlns:a16="http://schemas.microsoft.com/office/drawing/2014/main" id="{505E7C38-D14B-9043-B8F7-E8EE0E238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CFD09-2E5A-F142-BFF1-DB4CB166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8879A4-6E33-0A45-B13F-E820526B0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Muchas gracias</a:t>
            </a:r>
          </a:p>
          <a:p>
            <a:r>
              <a:rPr lang="es-CL" dirty="0"/>
              <a:t>Dudas a soledad.celis@gmail.com</a:t>
            </a:r>
          </a:p>
        </p:txBody>
      </p:sp>
      <p:pic>
        <p:nvPicPr>
          <p:cNvPr id="4" name="58">
            <a:hlinkClick r:id="" action="ppaction://media"/>
            <a:extLst>
              <a:ext uri="{FF2B5EF4-FFF2-40B4-BE49-F238E27FC236}">
                <a16:creationId xmlns:a16="http://schemas.microsoft.com/office/drawing/2014/main" id="{CCBEAE3C-99D2-9D4F-B5E5-9176BDA1E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Anatomía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275" y="1496292"/>
            <a:ext cx="7276786" cy="501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2E7172B5-455B-7A42-8D45-4BCB022FD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125" y="3366750"/>
            <a:ext cx="4675632" cy="263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7" b="-527"/>
          <a:stretch>
            <a:fillRect/>
          </a:stretch>
        </p:blipFill>
        <p:spPr>
          <a:xfrm>
            <a:off x="510274" y="465195"/>
            <a:ext cx="4886999" cy="275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B2F627C1-1798-C94B-85A1-26A61131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9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Anatomía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576" y="1270000"/>
            <a:ext cx="4607626" cy="481241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Anillo 4"/>
          <p:cNvSpPr/>
          <p:nvPr/>
        </p:nvSpPr>
        <p:spPr>
          <a:xfrm>
            <a:off x="4868883" y="5735782"/>
            <a:ext cx="282566" cy="457231"/>
          </a:xfrm>
          <a:prstGeom prst="donut">
            <a:avLst>
              <a:gd name="adj" fmla="val 5842"/>
            </a:avLst>
          </a:prstGeom>
          <a:gradFill flip="none" rotWithShape="1">
            <a:gsLst>
              <a:gs pos="0">
                <a:schemeClr val="accent4">
                  <a:tint val="100000"/>
                  <a:shade val="70000"/>
                  <a:satMod val="150000"/>
                </a:schemeClr>
              </a:gs>
              <a:gs pos="100000">
                <a:schemeClr val="accent4">
                  <a:tint val="95000"/>
                  <a:satMod val="1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Anillo 5"/>
          <p:cNvSpPr/>
          <p:nvPr/>
        </p:nvSpPr>
        <p:spPr>
          <a:xfrm>
            <a:off x="5181624" y="4849861"/>
            <a:ext cx="622435" cy="715363"/>
          </a:xfrm>
          <a:prstGeom prst="donut">
            <a:avLst>
              <a:gd name="adj" fmla="val 5842"/>
            </a:avLst>
          </a:prstGeom>
          <a:gradFill flip="none" rotWithShape="1">
            <a:gsLst>
              <a:gs pos="0">
                <a:schemeClr val="accent4">
                  <a:tint val="100000"/>
                  <a:shade val="70000"/>
                  <a:satMod val="150000"/>
                </a:schemeClr>
              </a:gs>
              <a:gs pos="100000">
                <a:schemeClr val="accent4">
                  <a:tint val="95000"/>
                  <a:satMod val="1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Anillo 6"/>
          <p:cNvSpPr/>
          <p:nvPr/>
        </p:nvSpPr>
        <p:spPr>
          <a:xfrm>
            <a:off x="5414444" y="1864428"/>
            <a:ext cx="622435" cy="781193"/>
          </a:xfrm>
          <a:prstGeom prst="donut">
            <a:avLst>
              <a:gd name="adj" fmla="val 5842"/>
            </a:avLst>
          </a:prstGeom>
          <a:gradFill flip="none" rotWithShape="1">
            <a:gsLst>
              <a:gs pos="0">
                <a:schemeClr val="accent4">
                  <a:tint val="100000"/>
                  <a:shade val="70000"/>
                  <a:satMod val="150000"/>
                </a:schemeClr>
              </a:gs>
              <a:gs pos="100000">
                <a:schemeClr val="accent4">
                  <a:tint val="95000"/>
                  <a:satMod val="1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84EF6FE5-2626-7943-9880-7A9DE1CA4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Obstrucción – Dilatación??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Dilatación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Imagen </a:t>
            </a:r>
          </a:p>
          <a:p>
            <a:r>
              <a:rPr lang="es-ES" dirty="0"/>
              <a:t>Puede significar</a:t>
            </a:r>
          </a:p>
          <a:p>
            <a:pPr lvl="1"/>
            <a:r>
              <a:rPr lang="es-ES" dirty="0"/>
              <a:t>Obstrucción</a:t>
            </a:r>
          </a:p>
          <a:p>
            <a:pPr lvl="1"/>
            <a:r>
              <a:rPr lang="es-ES" dirty="0" err="1"/>
              <a:t>Hiperflujo</a:t>
            </a:r>
            <a:endParaRPr lang="es-ES" dirty="0"/>
          </a:p>
          <a:p>
            <a:pPr lvl="2"/>
            <a:r>
              <a:rPr lang="es-ES" dirty="0"/>
              <a:t>RVU</a:t>
            </a:r>
          </a:p>
          <a:p>
            <a:pPr lvl="2"/>
            <a:r>
              <a:rPr lang="es-ES" dirty="0"/>
              <a:t>Diabetes insípida</a:t>
            </a:r>
          </a:p>
          <a:p>
            <a:pPr lvl="1"/>
            <a:r>
              <a:rPr lang="es-ES" dirty="0"/>
              <a:t>No necesariamente patológica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Obstrucción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Restricción del flujo urinario</a:t>
            </a:r>
          </a:p>
          <a:p>
            <a:r>
              <a:rPr lang="es-ES" dirty="0"/>
              <a:t> Causa deterioro progresivo de la función renal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444196" y="2318387"/>
            <a:ext cx="44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≠</a:t>
            </a:r>
          </a:p>
        </p:txBody>
      </p:sp>
      <p:pic>
        <p:nvPicPr>
          <p:cNvPr id="8" name="9">
            <a:hlinkClick r:id="" action="ppaction://media"/>
            <a:extLst>
              <a:ext uri="{FF2B5EF4-FFF2-40B4-BE49-F238E27FC236}">
                <a16:creationId xmlns:a16="http://schemas.microsoft.com/office/drawing/2014/main" id="{4AE6753A-9892-C341-B4F5-55CB35C7F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5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6" grpId="0" build="p"/>
      <p:bldP spid="7" grpId="0"/>
    </p:bldLst>
  </p:timing>
</p:sld>
</file>

<file path=ppt/theme/theme1.xml><?xml version="1.0" encoding="utf-8"?>
<a:theme xmlns:a="http://schemas.openxmlformats.org/drawingml/2006/main" name="Faceta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15486</TotalTime>
  <Words>851</Words>
  <Application>Microsoft Office PowerPoint</Application>
  <PresentationFormat>Panorámica</PresentationFormat>
  <Paragraphs>289</Paragraphs>
  <Slides>58</Slides>
  <Notes>4</Notes>
  <HiddenSlides>0</HiddenSlides>
  <MMClips>57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4" baseType="lpstr">
      <vt:lpstr>Arial</vt:lpstr>
      <vt:lpstr>Calibri</vt:lpstr>
      <vt:lpstr>Trebuchet MS</vt:lpstr>
      <vt:lpstr>Wingdings 3</vt:lpstr>
      <vt:lpstr>Faceta</vt:lpstr>
      <vt:lpstr>Imagen de mapa de bits</vt:lpstr>
      <vt:lpstr>Malformaciones Congénitas de las Vías Urinarias Mayo 2020</vt:lpstr>
      <vt:lpstr>Objetivos</vt:lpstr>
      <vt:lpstr>Temas a tratar</vt:lpstr>
      <vt:lpstr>Introducción</vt:lpstr>
      <vt:lpstr>Embriología</vt:lpstr>
      <vt:lpstr>Anatomía</vt:lpstr>
      <vt:lpstr>Presentación de PowerPoint</vt:lpstr>
      <vt:lpstr>Anatomía</vt:lpstr>
      <vt:lpstr>Obstrucción – Dilatación??</vt:lpstr>
      <vt:lpstr>Fisiopatología</vt:lpstr>
      <vt:lpstr>Fisiopatología </vt:lpstr>
      <vt:lpstr>Etiología</vt:lpstr>
      <vt:lpstr>Diagnóstico antenatal</vt:lpstr>
      <vt:lpstr>Clasificaciones</vt:lpstr>
      <vt:lpstr>Intervenciones fetales</vt:lpstr>
      <vt:lpstr>Derivación vésico-amniótica</vt:lpstr>
      <vt:lpstr>Derivación Quirúrgica abierta</vt:lpstr>
      <vt:lpstr>Diagnóstico Antenatal HN</vt:lpstr>
      <vt:lpstr>Exámenes</vt:lpstr>
      <vt:lpstr>Exámenes</vt:lpstr>
      <vt:lpstr>Exámenes</vt:lpstr>
      <vt:lpstr>Exámenes</vt:lpstr>
      <vt:lpstr>DMSA</vt:lpstr>
      <vt:lpstr>DMSA</vt:lpstr>
      <vt:lpstr>MAG-3</vt:lpstr>
      <vt:lpstr>MAG-3</vt:lpstr>
      <vt:lpstr>Exámenes</vt:lpstr>
      <vt:lpstr>Manejo Médico</vt:lpstr>
      <vt:lpstr>Manejo quirúrgico  </vt:lpstr>
      <vt:lpstr>Obstrucción pieloureteral</vt:lpstr>
      <vt:lpstr>Obstrucción pieloureteral</vt:lpstr>
      <vt:lpstr>Presentación de PowerPoint</vt:lpstr>
      <vt:lpstr>Obstrucción pieloureteral</vt:lpstr>
      <vt:lpstr>Obstrucción Pieloureteral</vt:lpstr>
      <vt:lpstr>Obstrucción pieloureteral</vt:lpstr>
      <vt:lpstr>Megauréter obstructivo</vt:lpstr>
      <vt:lpstr>Megauréter obstructivo</vt:lpstr>
      <vt:lpstr>Megauréter obstructivo</vt:lpstr>
      <vt:lpstr>Doble sistema: Uréter ectópico - ureterocele</vt:lpstr>
      <vt:lpstr>Doble sistema: Uréter ectópico - ureterocele</vt:lpstr>
      <vt:lpstr>Ureterocele</vt:lpstr>
      <vt:lpstr>Ureterocele</vt:lpstr>
      <vt:lpstr>Valvas de Uretra Posterior</vt:lpstr>
      <vt:lpstr>Valvas de Uretra Posterior</vt:lpstr>
      <vt:lpstr>Valvas de uretra posterior</vt:lpstr>
      <vt:lpstr>Valvas de uretra posterior</vt:lpstr>
      <vt:lpstr>Valvas de uretra posterior</vt:lpstr>
      <vt:lpstr>Hipospadias</vt:lpstr>
      <vt:lpstr>Presentación de PowerPoint</vt:lpstr>
      <vt:lpstr>Clasificación</vt:lpstr>
      <vt:lpstr>Derivación - tratamiento</vt:lpstr>
      <vt:lpstr>Testículos no descendidos</vt:lpstr>
      <vt:lpstr>Testículos no descendidos</vt:lpstr>
      <vt:lpstr>Clínica</vt:lpstr>
      <vt:lpstr>Tratamiento</vt:lpstr>
      <vt:lpstr>Riesgos</vt:lpstr>
      <vt:lpstr>Testes retráctiles (en ascensor)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Malformaciones Congénitas de las Vías Urinarias</dc:title>
  <dc:creator>Soledad Celis</dc:creator>
  <cp:lastModifiedBy>AIDA RAYEN SOLIS ÑANCUCHEO</cp:lastModifiedBy>
  <cp:revision>23</cp:revision>
  <dcterms:created xsi:type="dcterms:W3CDTF">2017-05-19T01:59:13Z</dcterms:created>
  <dcterms:modified xsi:type="dcterms:W3CDTF">2020-06-01T16:00:43Z</dcterms:modified>
</cp:coreProperties>
</file>