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90" r:id="rId1"/>
  </p:sldMasterIdLst>
  <p:notesMasterIdLst>
    <p:notesMasterId r:id="rId38"/>
  </p:notesMasterIdLst>
  <p:sldIdLst>
    <p:sldId id="256" r:id="rId2"/>
    <p:sldId id="257" r:id="rId3"/>
    <p:sldId id="281" r:id="rId4"/>
    <p:sldId id="258" r:id="rId5"/>
    <p:sldId id="259" r:id="rId6"/>
    <p:sldId id="260" r:id="rId7"/>
    <p:sldId id="287" r:id="rId8"/>
    <p:sldId id="263" r:id="rId9"/>
    <p:sldId id="264" r:id="rId10"/>
    <p:sldId id="265" r:id="rId11"/>
    <p:sldId id="266" r:id="rId12"/>
    <p:sldId id="267" r:id="rId13"/>
    <p:sldId id="268" r:id="rId14"/>
    <p:sldId id="288" r:id="rId15"/>
    <p:sldId id="289" r:id="rId16"/>
    <p:sldId id="269" r:id="rId17"/>
    <p:sldId id="270" r:id="rId18"/>
    <p:sldId id="271" r:id="rId19"/>
    <p:sldId id="272" r:id="rId20"/>
    <p:sldId id="286" r:id="rId21"/>
    <p:sldId id="282" r:id="rId22"/>
    <p:sldId id="274" r:id="rId23"/>
    <p:sldId id="283" r:id="rId24"/>
    <p:sldId id="279" r:id="rId25"/>
    <p:sldId id="277" r:id="rId26"/>
    <p:sldId id="284" r:id="rId27"/>
    <p:sldId id="285" r:id="rId28"/>
    <p:sldId id="329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1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6288"/>
        </a:solidFill>
        <a:effectLst/>
        <a:uFillTx/>
        <a:latin typeface="+mn-lt"/>
        <a:ea typeface="+mn-ea"/>
        <a:cs typeface="+mn-cs"/>
        <a:sym typeface="Georg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>
        <a:fontRef idx="maj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>
        <a:fontRef idx="maj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>
        <a:fontRef idx="maj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in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>
        <a:fontRef idx="min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292929">
            <a:alpha val="93000"/>
          </a:srgbClr>
        </a:fontRef>
        <a:srgbClr val="292929">
          <a:alpha val="93000"/>
        </a:srgbClr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6F6F6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77"/>
  </p:normalViewPr>
  <p:slideViewPr>
    <p:cSldViewPr snapToGrid="0" snapToObjects="1">
      <p:cViewPr varScale="1">
        <p:scale>
          <a:sx n="65" d="100"/>
          <a:sy n="65" d="100"/>
        </p:scale>
        <p:origin x="16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8" name="Shape 2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0564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7746" y="1850008"/>
            <a:ext cx="9269308" cy="3568658"/>
          </a:xfrm>
        </p:spPr>
        <p:txBody>
          <a:bodyPr anchor="b">
            <a:normAutofit/>
          </a:bodyPr>
          <a:lstStyle>
            <a:lvl1pPr algn="ctr">
              <a:defRPr sz="682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7746" y="5527042"/>
            <a:ext cx="9269308" cy="1950719"/>
          </a:xfrm>
        </p:spPr>
        <p:txBody>
          <a:bodyPr>
            <a:normAutofit/>
          </a:bodyPr>
          <a:lstStyle>
            <a:lvl1pPr marL="0" indent="0" algn="ctr">
              <a:buNone/>
              <a:defRPr sz="3129">
                <a:solidFill>
                  <a:schemeClr val="bg1">
                    <a:lumMod val="50000"/>
                  </a:schemeClr>
                </a:solidFill>
              </a:defRPr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9846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6100443"/>
            <a:ext cx="11055394" cy="115429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63728" y="993082"/>
            <a:ext cx="10477367" cy="457121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7265746"/>
            <a:ext cx="11055415" cy="970627"/>
          </a:xfrm>
        </p:spPr>
        <p:txBody>
          <a:bodyPr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205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4" y="866987"/>
            <a:ext cx="11055415" cy="4874304"/>
          </a:xfrm>
        </p:spPr>
        <p:txBody>
          <a:bodyPr anchor="ctr"/>
          <a:lstStyle>
            <a:lvl1pPr algn="ctr"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5980190"/>
            <a:ext cx="11055415" cy="2256185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643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1241015"/>
            <a:ext cx="9922935" cy="3882546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68"/>
            <a:ext cx="9335785" cy="845921"/>
          </a:xfrm>
        </p:spPr>
        <p:txBody>
          <a:bodyPr anchor="t"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6219090"/>
            <a:ext cx="11055415" cy="20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  <p:sp>
        <p:nvSpPr>
          <p:cNvPr id="11" name="TextBox 10"/>
          <p:cNvSpPr txBox="1"/>
          <p:nvPr/>
        </p:nvSpPr>
        <p:spPr>
          <a:xfrm>
            <a:off x="1049068" y="1262733"/>
            <a:ext cx="777796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4630" y="4437355"/>
            <a:ext cx="787401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551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4" y="3041738"/>
            <a:ext cx="11055415" cy="3572388"/>
          </a:xfrm>
        </p:spPr>
        <p:txBody>
          <a:bodyPr anchor="b"/>
          <a:lstStyle>
            <a:lvl1pPr algn="ctr"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6630877"/>
            <a:ext cx="1105541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3186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694" y="866987"/>
            <a:ext cx="11055415" cy="2282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693" y="3366532"/>
            <a:ext cx="3518908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693" y="4186107"/>
            <a:ext cx="3518908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9216" y="3366532"/>
            <a:ext cx="3510956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440" y="4186107"/>
            <a:ext cx="3523574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04852" y="3366532"/>
            <a:ext cx="3525257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04852" y="4186107"/>
            <a:ext cx="3525257" cy="4050268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910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694" y="868653"/>
            <a:ext cx="11055415" cy="228113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694" y="5980188"/>
            <a:ext cx="3516170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129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4694" y="3366532"/>
            <a:ext cx="3516170" cy="2167467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694" y="6799761"/>
            <a:ext cx="3516170" cy="1436612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43" y="5980188"/>
            <a:ext cx="3521950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129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37438" y="3366532"/>
            <a:ext cx="3523575" cy="2167467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438" y="6799760"/>
            <a:ext cx="3523575" cy="1436614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04853" y="5980188"/>
            <a:ext cx="3520727" cy="819573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3129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04852" y="3366532"/>
            <a:ext cx="3525257" cy="2167467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04718" y="6799757"/>
            <a:ext cx="3525390" cy="1436617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3948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74694" y="3366534"/>
            <a:ext cx="11055415" cy="4869841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9042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866990"/>
            <a:ext cx="2723548" cy="73693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74693" y="866990"/>
            <a:ext cx="8169306" cy="7369385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1251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 rot="21497999">
            <a:off x="1636647" y="6589951"/>
            <a:ext cx="8382001" cy="1092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54809E"/>
                </a:solidFill>
                <a:latin typeface="+mj-lt"/>
                <a:ea typeface="+mj-ea"/>
                <a:cs typeface="+mj-cs"/>
                <a:sym typeface="Marker Felt"/>
              </a:defRPr>
            </a:lvl1pPr>
          </a:lstStyle>
          <a:p>
            <a:r>
              <a:t>Texto del marcador de posición definido por el usuario</a:t>
            </a:r>
          </a:p>
        </p:txBody>
      </p:sp>
      <p:sp>
        <p:nvSpPr>
          <p:cNvPr id="65" name="Shape 65"/>
          <p:cNvSpPr>
            <a:spLocks noGrp="1"/>
          </p:cNvSpPr>
          <p:nvPr>
            <p:ph type="pic" sz="quarter" idx="14"/>
          </p:nvPr>
        </p:nvSpPr>
        <p:spPr>
          <a:xfrm>
            <a:off x="998135" y="967548"/>
            <a:ext cx="3209680" cy="416140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sz="quarter" idx="15"/>
          </p:nvPr>
        </p:nvSpPr>
        <p:spPr>
          <a:xfrm rot="21540000">
            <a:off x="3517668" y="1212672"/>
            <a:ext cx="2175326" cy="14478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sz="quarter" idx="16"/>
          </p:nvPr>
        </p:nvSpPr>
        <p:spPr>
          <a:xfrm rot="21540000">
            <a:off x="5524632" y="1110483"/>
            <a:ext cx="2235201" cy="149013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270000" y="2590800"/>
            <a:ext cx="10464800" cy="23495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sz="quarter" idx="1"/>
          </p:nvPr>
        </p:nvSpPr>
        <p:spPr>
          <a:xfrm>
            <a:off x="1270000" y="4978400"/>
            <a:ext cx="10464800" cy="1333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i="1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53467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1270000" y="3213100"/>
            <a:ext cx="10464800" cy="34417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8991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74692" y="3366533"/>
            <a:ext cx="11054748" cy="48698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9208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 (2 column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28D4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>
              <a:spcBef>
                <a:spcPts val="3200"/>
              </a:spcBef>
              <a:buBlip>
                <a:blip r:embed="rId2"/>
              </a:buBlip>
            </a:lvl1pPr>
            <a:lvl2pPr>
              <a:spcBef>
                <a:spcPts val="3200"/>
              </a:spcBef>
              <a:buBlip>
                <a:blip r:embed="rId2"/>
              </a:buBlip>
            </a:lvl2pPr>
            <a:lvl3pPr>
              <a:spcBef>
                <a:spcPts val="3200"/>
              </a:spcBef>
              <a:buBlip>
                <a:blip r:embed="rId2"/>
              </a:buBlip>
            </a:lvl3pPr>
            <a:lvl4pPr>
              <a:spcBef>
                <a:spcPts val="3200"/>
              </a:spcBef>
              <a:buBlip>
                <a:blip r:embed="rId2"/>
              </a:buBlip>
            </a:lvl4pPr>
            <a:lvl5pPr>
              <a:spcBef>
                <a:spcPts val="3200"/>
              </a:spcBef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173080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05558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65D72-9AF3-CA4E-B7E0-3BD57FAE1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C9AD2C-6ACA-A34A-B461-48A67252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63" y="2597150"/>
            <a:ext cx="11217275" cy="6188075"/>
          </a:xfrm>
          <a:prstGeom prst="rect">
            <a:avLst/>
          </a:prstGeo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10080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3" y="1178403"/>
            <a:ext cx="11041869" cy="3892365"/>
          </a:xfrm>
        </p:spPr>
        <p:txBody>
          <a:bodyPr anchor="b">
            <a:normAutofit/>
          </a:bodyPr>
          <a:lstStyle>
            <a:lvl1pPr>
              <a:defRPr sz="5689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693" y="5201719"/>
            <a:ext cx="11041869" cy="1945860"/>
          </a:xfrm>
        </p:spPr>
        <p:txBody>
          <a:bodyPr>
            <a:normAutofit/>
          </a:bodyPr>
          <a:lstStyle>
            <a:lvl1pPr marL="0" indent="0" algn="ctr">
              <a:buNone/>
              <a:defRPr sz="2844">
                <a:solidFill>
                  <a:schemeClr val="bg1">
                    <a:lumMod val="50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373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4694" y="879671"/>
            <a:ext cx="11055414" cy="227011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74692" y="3366533"/>
            <a:ext cx="5446428" cy="48698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583680" y="3366533"/>
            <a:ext cx="5445760" cy="4869841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87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74694" y="879671"/>
            <a:ext cx="11055414" cy="227011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750" y="3372114"/>
            <a:ext cx="5198373" cy="967103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3698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74693" y="4339219"/>
            <a:ext cx="5446428" cy="389715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2851" y="3372114"/>
            <a:ext cx="5207258" cy="967103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3698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583681" y="4339219"/>
            <a:ext cx="5445761" cy="389715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889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123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570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3" y="866987"/>
            <a:ext cx="4198067" cy="2877514"/>
          </a:xfrm>
        </p:spPr>
        <p:txBody>
          <a:bodyPr anchor="b"/>
          <a:lstStyle>
            <a:lvl1pPr algn="ctr"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416600" y="866989"/>
            <a:ext cx="6613507" cy="7369385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694" y="3744500"/>
            <a:ext cx="4198069" cy="4491873"/>
          </a:xfrm>
        </p:spPr>
        <p:txBody>
          <a:bodyPr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2351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695" y="866987"/>
            <a:ext cx="5873234" cy="2877517"/>
          </a:xfrm>
        </p:spPr>
        <p:txBody>
          <a:bodyPr anchor="b"/>
          <a:lstStyle>
            <a:lvl1pPr algn="ctr">
              <a:defRPr sz="455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117185" y="866988"/>
            <a:ext cx="4274988" cy="7369387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3744503"/>
            <a:ext cx="5873215" cy="4491871"/>
          </a:xfrm>
        </p:spPr>
        <p:txBody>
          <a:bodyPr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793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3004803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694" y="879671"/>
            <a:ext cx="11055414" cy="2270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694" y="3366534"/>
            <a:ext cx="11055415" cy="486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3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694" y="8367327"/>
            <a:ext cx="711774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1516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/>
                </a:solidFill>
              </a:defRPr>
            </a:lvl1pPr>
          </a:lstStyle>
          <a:p>
            <a:fld id="{86CB4B4D-7CA3-9044-876B-883B54F8677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770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  <p:sldLayoutId id="2147484009" r:id="rId19"/>
    <p:sldLayoutId id="2147484010" r:id="rId20"/>
    <p:sldLayoutId id="2147484011" r:id="rId21"/>
    <p:sldLayoutId id="2147484012" r:id="rId22"/>
  </p:sldLayoutIdLst>
  <p:txStyles>
    <p:titleStyle>
      <a:lvl1pPr algn="ctr" defTabSz="1300460" rtl="0" eaLnBrk="1" latinLnBrk="0" hangingPunct="1">
        <a:lnSpc>
          <a:spcPct val="90000"/>
        </a:lnSpc>
        <a:spcBef>
          <a:spcPct val="0"/>
        </a:spcBef>
        <a:buNone/>
        <a:defRPr sz="512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120000"/>
        </a:lnSpc>
        <a:spcBef>
          <a:spcPts val="1422"/>
        </a:spcBef>
        <a:buClr>
          <a:schemeClr val="tx1"/>
        </a:buClr>
        <a:buFont typeface="Arial" panose="020B0604020202020204" pitchFamily="34" charset="0"/>
        <a:buChar char="•"/>
        <a:defRPr sz="2844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256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2276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120000"/>
        </a:lnSpc>
        <a:spcBef>
          <a:spcPts val="711"/>
        </a:spcBef>
        <a:buClr>
          <a:schemeClr val="tx1"/>
        </a:buClr>
        <a:buFont typeface="Arial" panose="020B0604020202020204" pitchFamily="34" charset="0"/>
        <a:buChar char="•"/>
        <a:defRPr sz="1991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13.tif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2.tif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115576-378A-6D46-BED3-99549DF83D3A}"/>
              </a:ext>
            </a:extLst>
          </p:cNvPr>
          <p:cNvSpPr txBox="1"/>
          <p:nvPr/>
        </p:nvSpPr>
        <p:spPr>
          <a:xfrm>
            <a:off x="0" y="3617843"/>
            <a:ext cx="13004800" cy="252454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pic>
        <p:nvPicPr>
          <p:cNvPr id="261" name="droppedImage.png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/>
          </a:blip>
          <a:srcRect l="5768" r="5637" b="314"/>
          <a:stretch>
            <a:fillRect/>
          </a:stretch>
        </p:blipFill>
        <p:spPr>
          <a:xfrm>
            <a:off x="1625914" y="1206500"/>
            <a:ext cx="1955153" cy="1463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433"/>
                </a:moveTo>
                <a:lnTo>
                  <a:pt x="277" y="21600"/>
                </a:lnTo>
                <a:lnTo>
                  <a:pt x="21600" y="21103"/>
                </a:lnTo>
                <a:lnTo>
                  <a:pt x="21324" y="0"/>
                </a:lnTo>
                <a:lnTo>
                  <a:pt x="18447" y="3"/>
                </a:lnTo>
                <a:lnTo>
                  <a:pt x="0" y="433"/>
                </a:lnTo>
                <a:close/>
              </a:path>
            </a:pathLst>
          </a:custGeom>
        </p:spPr>
      </p:pic>
      <p:pic>
        <p:nvPicPr>
          <p:cNvPr id="262" name="droppedImage.png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/>
          </a:blip>
          <a:srcRect l="5893" r="5962" b="420"/>
          <a:stretch>
            <a:fillRect/>
          </a:stretch>
        </p:blipFill>
        <p:spPr>
          <a:xfrm rot="21540000">
            <a:off x="3645840" y="1212688"/>
            <a:ext cx="1917701" cy="1441715"/>
          </a:xfrm>
          <a:prstGeom prst="rect">
            <a:avLst/>
          </a:prstGeom>
        </p:spPr>
      </p:pic>
      <p:pic>
        <p:nvPicPr>
          <p:cNvPr id="263" name="droppedImage.png"/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/>
          </a:blip>
          <a:srcRect l="6436" r="6003" b="351"/>
          <a:stretch>
            <a:fillRect/>
          </a:stretch>
        </p:blipFill>
        <p:spPr>
          <a:xfrm rot="21540000">
            <a:off x="5664253" y="1123693"/>
            <a:ext cx="1905001" cy="1442705"/>
          </a:xfrm>
          <a:prstGeom prst="rect">
            <a:avLst/>
          </a:prstGeom>
        </p:spPr>
      </p:pic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270000" y="3245679"/>
            <a:ext cx="10464800" cy="2717800"/>
          </a:xfrm>
          <a:prstGeom prst="rect">
            <a:avLst/>
          </a:prstGeom>
        </p:spPr>
        <p:txBody>
          <a:bodyPr/>
          <a:lstStyle/>
          <a:p>
            <a:pPr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Neurología</a:t>
            </a:r>
            <a:r>
              <a:rPr dirty="0"/>
              <a:t> </a:t>
            </a:r>
            <a:r>
              <a:rPr dirty="0" err="1"/>
              <a:t>Infantil</a:t>
            </a:r>
            <a:r>
              <a:rPr dirty="0"/>
              <a:t>: </a:t>
            </a:r>
          </a:p>
          <a:p>
            <a:pPr>
              <a:defRPr sz="48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Ejercicios</a:t>
            </a:r>
            <a:r>
              <a:rPr dirty="0"/>
              <a:t> </a:t>
            </a:r>
            <a:r>
              <a:rPr dirty="0" err="1"/>
              <a:t>clínicos</a:t>
            </a:r>
            <a:r>
              <a:rPr dirty="0"/>
              <a:t> de </a:t>
            </a:r>
            <a:r>
              <a:rPr dirty="0" err="1"/>
              <a:t>integración</a:t>
            </a:r>
            <a:endParaRPr dirty="0"/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 rot="21497999">
            <a:off x="1647429" y="7342564"/>
            <a:ext cx="8382001" cy="157480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 sz="2400" b="1">
                <a:solidFill>
                  <a:srgbClr val="00628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Dra. Daniela Muñoz</a:t>
            </a:r>
          </a:p>
          <a:p>
            <a:pPr>
              <a:defRPr sz="2400" b="1">
                <a:solidFill>
                  <a:srgbClr val="00628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Neuróloga</a:t>
            </a:r>
            <a:r>
              <a:rPr dirty="0"/>
              <a:t> </a:t>
            </a:r>
            <a:r>
              <a:rPr dirty="0" err="1"/>
              <a:t>Infantil</a:t>
            </a:r>
            <a:endParaRPr dirty="0"/>
          </a:p>
          <a:p>
            <a:pPr>
              <a:defRPr sz="2400" b="1">
                <a:solidFill>
                  <a:srgbClr val="00628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Hospital </a:t>
            </a:r>
            <a:r>
              <a:rPr dirty="0" err="1"/>
              <a:t>Clínico</a:t>
            </a:r>
            <a:r>
              <a:rPr dirty="0"/>
              <a:t> San Borja </a:t>
            </a:r>
            <a:r>
              <a:rPr dirty="0" err="1"/>
              <a:t>Arriarán</a:t>
            </a:r>
            <a:r>
              <a:rPr dirty="0"/>
              <a:t> - Universidad de Chile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5A1A4F-359A-5042-B82D-7E717F535EFC}"/>
              </a:ext>
            </a:extLst>
          </p:cNvPr>
          <p:cNvSpPr txBox="1"/>
          <p:nvPr/>
        </p:nvSpPr>
        <p:spPr>
          <a:xfrm>
            <a:off x="9910418" y="9227122"/>
            <a:ext cx="2981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MAYO, 2020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370CF6C-4F9B-0346-A59E-AAE3CDBCD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7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marL="270933" indent="-270933">
              <a:buBlip>
                <a:blip r:embed="rId4"/>
              </a:buBlip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inicia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cuadro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contracciones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musculares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rápidas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tronco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aisladas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consultan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pediatra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diagnostica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cólicos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tratamiento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domperidona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contracciones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ceden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el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tratamiento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indicado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se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hacen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más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frecuentes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el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transcurso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días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se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salvas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padres lo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describen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autoabrazo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 y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ocurren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principalmente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antes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dormir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o al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despertar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endParaRPr lang="es-CL" dirty="0"/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Desde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inicio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estos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movimientos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involuntarios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Gabriel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pierde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control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cefálico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lo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había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adquirido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deja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transferir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no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logra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visual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adecuado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FBF659-6FF1-8F4A-BE04-848EA3A21C3F}"/>
              </a:ext>
            </a:extLst>
          </p:cNvPr>
          <p:cNvSpPr>
            <a:spLocks/>
          </p:cNvSpPr>
          <p:nvPr/>
        </p:nvSpPr>
        <p:spPr bwMode="auto">
          <a:xfrm>
            <a:off x="222250" y="516616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68FE960-56D5-934B-9AD9-E705B408C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7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1270000" y="2673626"/>
            <a:ext cx="10464800" cy="5715000"/>
          </a:xfrm>
          <a:prstGeom prst="rect">
            <a:avLst/>
          </a:prstGeom>
        </p:spPr>
        <p:txBody>
          <a:bodyPr/>
          <a:lstStyle>
            <a:lvl1pPr marL="270933" indent="-270933">
              <a:buBlip>
                <a:blip r:embed="rId4"/>
              </a:buBlip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Consultan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neurólogo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infantil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quien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detecta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manchas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hipocrómicas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tronco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glúteos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 RDSM global y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espasmos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flexores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salvas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ADD1A4-24E9-5242-98EB-3923F5CB69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66" b="19584"/>
          <a:stretch/>
        </p:blipFill>
        <p:spPr>
          <a:xfrm>
            <a:off x="5949233" y="5202305"/>
            <a:ext cx="5785567" cy="385279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DF8CA64D-9E5D-B640-A4BA-E1298FFEC99C}"/>
              </a:ext>
            </a:extLst>
          </p:cNvPr>
          <p:cNvSpPr>
            <a:spLocks/>
          </p:cNvSpPr>
          <p:nvPr/>
        </p:nvSpPr>
        <p:spPr bwMode="auto">
          <a:xfrm>
            <a:off x="222250" y="523599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0D18DE0-C226-4445-AB3C-E092788D2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4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1113842" y="1895542"/>
            <a:ext cx="11055415" cy="4869841"/>
          </a:xfrm>
          <a:prstGeom prst="rect">
            <a:avLst/>
          </a:prstGeom>
        </p:spPr>
        <p:txBody>
          <a:bodyPr anchor="t"/>
          <a:lstStyle>
            <a:lvl1pPr marL="270933" indent="-270933">
              <a:buBlip>
                <a:blip r:embed="rId4"/>
              </a:buBlip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anamnesis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remota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padre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refiere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hermano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menor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14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años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autista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tiene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manchas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piel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parecidas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las de Gabriel. </a:t>
            </a:r>
            <a:endParaRPr lang="es-ES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Neurólogo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solicita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EEG que se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patrón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interictal de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hipsarritmia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02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3200" y="4102100"/>
            <a:ext cx="6515100" cy="414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003BF4-D8E4-244F-A968-F7A3CAF0F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1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1270000" y="3179272"/>
            <a:ext cx="11253304" cy="7116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543560" indent="0" algn="ctr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1)	¿A 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síndrome</a:t>
            </a:r>
            <a:r>
              <a:rPr dirty="0"/>
              <a:t> </a:t>
            </a:r>
            <a:r>
              <a:rPr dirty="0" err="1"/>
              <a:t>epiléptico</a:t>
            </a:r>
            <a:r>
              <a:rPr dirty="0"/>
              <a:t> </a:t>
            </a:r>
            <a:r>
              <a:rPr dirty="0" err="1"/>
              <a:t>corresponde</a:t>
            </a:r>
            <a:r>
              <a:rPr dirty="0"/>
              <a:t> y </a:t>
            </a:r>
            <a:r>
              <a:rPr dirty="0" err="1"/>
              <a:t>cuáles</a:t>
            </a:r>
            <a:r>
              <a:rPr dirty="0"/>
              <a:t> son las </a:t>
            </a:r>
            <a:r>
              <a:rPr dirty="0" err="1"/>
              <a:t>características</a:t>
            </a:r>
            <a:r>
              <a:rPr dirty="0"/>
              <a:t> </a:t>
            </a:r>
            <a:r>
              <a:rPr dirty="0" err="1"/>
              <a:t>principales</a:t>
            </a:r>
            <a:r>
              <a:rPr dirty="0"/>
              <a:t> para </a:t>
            </a:r>
            <a:r>
              <a:rPr dirty="0" err="1"/>
              <a:t>hacer</a:t>
            </a:r>
            <a:r>
              <a:rPr dirty="0"/>
              <a:t> </a:t>
            </a:r>
            <a:r>
              <a:rPr dirty="0" err="1"/>
              <a:t>este</a:t>
            </a:r>
            <a:r>
              <a:rPr dirty="0"/>
              <a:t> </a:t>
            </a:r>
            <a:r>
              <a:rPr dirty="0" err="1"/>
              <a:t>diagnóstico</a:t>
            </a:r>
            <a:r>
              <a:rPr dirty="0"/>
              <a:t>?</a:t>
            </a:r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2)	</a:t>
            </a:r>
            <a:r>
              <a:rPr dirty="0" err="1"/>
              <a:t>Nombre</a:t>
            </a:r>
            <a:r>
              <a:rPr dirty="0"/>
              <a:t> </a:t>
            </a:r>
            <a:r>
              <a:rPr lang="es-ES" dirty="0"/>
              <a:t>3</a:t>
            </a:r>
            <a:r>
              <a:rPr dirty="0"/>
              <a:t> </a:t>
            </a:r>
            <a:r>
              <a:rPr dirty="0" err="1"/>
              <a:t>diagnósticos</a:t>
            </a:r>
            <a:r>
              <a:rPr dirty="0"/>
              <a:t> </a:t>
            </a:r>
            <a:r>
              <a:rPr dirty="0" err="1"/>
              <a:t>diferenciales</a:t>
            </a:r>
            <a:r>
              <a:rPr dirty="0"/>
              <a:t> de </a:t>
            </a:r>
            <a:r>
              <a:rPr dirty="0" err="1"/>
              <a:t>espasmos</a:t>
            </a:r>
            <a:r>
              <a:rPr dirty="0"/>
              <a:t> </a:t>
            </a:r>
            <a:r>
              <a:rPr dirty="0" err="1"/>
              <a:t>infantiles</a:t>
            </a: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3)	</a:t>
            </a:r>
            <a:r>
              <a:rPr dirty="0" err="1"/>
              <a:t>Señala</a:t>
            </a:r>
            <a:r>
              <a:rPr dirty="0"/>
              <a:t>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pasos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importantes</a:t>
            </a:r>
            <a:r>
              <a:rPr dirty="0"/>
              <a:t> de </a:t>
            </a:r>
            <a:r>
              <a:rPr dirty="0" err="1"/>
              <a:t>enfrentamiento</a:t>
            </a:r>
            <a:r>
              <a:rPr dirty="0"/>
              <a:t> de un </a:t>
            </a:r>
            <a:r>
              <a:rPr dirty="0" err="1"/>
              <a:t>paciente</a:t>
            </a:r>
            <a:r>
              <a:rPr dirty="0"/>
              <a:t> que </a:t>
            </a:r>
            <a:r>
              <a:rPr dirty="0" err="1"/>
              <a:t>consulta</a:t>
            </a:r>
            <a:r>
              <a:rPr dirty="0"/>
              <a:t> con </a:t>
            </a: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características</a:t>
            </a: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"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4)	¿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es</a:t>
            </a:r>
            <a:r>
              <a:rPr dirty="0"/>
              <a:t> la </a:t>
            </a:r>
            <a:r>
              <a:rPr dirty="0" err="1"/>
              <a:t>etiología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probable del </a:t>
            </a:r>
            <a:r>
              <a:rPr dirty="0" err="1"/>
              <a:t>síndrome</a:t>
            </a:r>
            <a:r>
              <a:rPr dirty="0"/>
              <a:t> que </a:t>
            </a:r>
            <a:r>
              <a:rPr dirty="0" err="1"/>
              <a:t>presenta</a:t>
            </a:r>
            <a:r>
              <a:rPr dirty="0"/>
              <a:t> Gabriel?</a:t>
            </a:r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543560" indent="-228600" algn="just" defTabSz="457200">
              <a:spcBef>
                <a:spcPts val="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5)	¿</a:t>
            </a:r>
            <a:r>
              <a:rPr dirty="0" err="1"/>
              <a:t>Cuál</a:t>
            </a:r>
            <a:r>
              <a:rPr dirty="0"/>
              <a:t> </a:t>
            </a:r>
            <a:r>
              <a:rPr dirty="0" err="1"/>
              <a:t>sería</a:t>
            </a:r>
            <a:r>
              <a:rPr dirty="0"/>
              <a:t> el </a:t>
            </a:r>
            <a:r>
              <a:rPr dirty="0" err="1"/>
              <a:t>tratamiento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adecuado</a:t>
            </a:r>
            <a:r>
              <a:rPr dirty="0"/>
              <a:t>? </a:t>
            </a:r>
            <a:r>
              <a:rPr dirty="0" err="1"/>
              <a:t>Además</a:t>
            </a:r>
            <a:r>
              <a:rPr dirty="0"/>
              <a:t> </a:t>
            </a:r>
            <a:r>
              <a:rPr dirty="0" err="1"/>
              <a:t>electroencefalograma</a:t>
            </a:r>
            <a:r>
              <a:rPr dirty="0"/>
              <a:t>, ¿</a:t>
            </a:r>
            <a:r>
              <a:rPr dirty="0" err="1"/>
              <a:t>qué</a:t>
            </a:r>
            <a:r>
              <a:rPr dirty="0"/>
              <a:t> </a:t>
            </a:r>
            <a:r>
              <a:rPr dirty="0" err="1"/>
              <a:t>examen</a:t>
            </a:r>
            <a:r>
              <a:rPr dirty="0"/>
              <a:t> </a:t>
            </a:r>
            <a:r>
              <a:rPr dirty="0" err="1"/>
              <a:t>cree</a:t>
            </a:r>
            <a:r>
              <a:rPr dirty="0"/>
              <a:t> que </a:t>
            </a:r>
            <a:r>
              <a:rPr dirty="0" err="1"/>
              <a:t>solicitará</a:t>
            </a:r>
            <a:r>
              <a:rPr dirty="0"/>
              <a:t> el </a:t>
            </a:r>
            <a:r>
              <a:rPr dirty="0" err="1"/>
              <a:t>neurólogo</a:t>
            </a:r>
            <a:r>
              <a:rPr dirty="0"/>
              <a:t>?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0C307FF-E698-7745-BD1B-7AD26911B754}"/>
              </a:ext>
            </a:extLst>
          </p:cNvPr>
          <p:cNvSpPr>
            <a:spLocks/>
          </p:cNvSpPr>
          <p:nvPr/>
        </p:nvSpPr>
        <p:spPr bwMode="auto">
          <a:xfrm>
            <a:off x="230189" y="38445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2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C2292AD-2743-264D-96CF-AEB25A89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8263" y="1502879"/>
            <a:ext cx="11055414" cy="2270118"/>
          </a:xfrm>
        </p:spPr>
        <p:txBody>
          <a:bodyPr/>
          <a:lstStyle/>
          <a:p>
            <a:r>
              <a:rPr lang="es-ES" dirty="0"/>
              <a:t>Discusión del caso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80286B-0C8C-6340-AA8B-7FC306E9A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571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C02B7-1847-084A-927B-6C7D96A0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5D67FF-AD42-1740-8F5B-B33A681CA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263416-40BC-4C46-8DD3-3F841ECEB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7" t="3661" r="1945"/>
          <a:stretch/>
        </p:blipFill>
        <p:spPr>
          <a:xfrm>
            <a:off x="974694" y="198783"/>
            <a:ext cx="11449219" cy="889084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5B7F74-C02E-4844-A401-76600E039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80929"/>
      </p:ext>
    </p:extLst>
  </p:cSld>
  <p:clrMapOvr>
    <a:masterClrMapping/>
  </p:clrMapOvr>
  <p:transition spd="med" advTm="216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86E14C-5D20-C44F-9045-B5E6306A5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858" y="858906"/>
            <a:ext cx="10032717" cy="83844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425462-36B9-174A-8BB3-AD0878934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0680"/>
      </p:ext>
    </p:extLst>
  </p:cSld>
  <p:clrMapOvr>
    <a:masterClrMapping/>
  </p:clrMapOvr>
  <p:transition spd="med" advTm="620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4BC5DDA-C727-C647-A65B-EA3B9685EBA8}"/>
              </a:ext>
            </a:extLst>
          </p:cNvPr>
          <p:cNvSpPr>
            <a:spLocks/>
          </p:cNvSpPr>
          <p:nvPr/>
        </p:nvSpPr>
        <p:spPr bwMode="auto">
          <a:xfrm>
            <a:off x="222251" y="3999882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971DB6-F79E-1D4F-B6A0-B2F8B6016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>
            <a:off x="974694" y="2180404"/>
            <a:ext cx="11055414" cy="22701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4800"/>
            </a:pPr>
            <a:r>
              <a:rPr dirty="0"/>
              <a:t>Leticia, 10 </a:t>
            </a:r>
            <a:r>
              <a:rPr dirty="0" err="1"/>
              <a:t>años</a:t>
            </a:r>
            <a:endParaRPr dirty="0"/>
          </a:p>
          <a:p>
            <a:pPr>
              <a:defRPr sz="4800"/>
            </a:pPr>
            <a:r>
              <a:rPr dirty="0" err="1"/>
              <a:t>Motivo</a:t>
            </a:r>
            <a:r>
              <a:rPr dirty="0"/>
              <a:t> de </a:t>
            </a:r>
            <a:r>
              <a:rPr dirty="0" err="1"/>
              <a:t>consulta</a:t>
            </a:r>
            <a:r>
              <a:rPr dirty="0"/>
              <a:t>: </a:t>
            </a:r>
            <a:r>
              <a:rPr dirty="0" err="1"/>
              <a:t>Cefalea</a:t>
            </a:r>
            <a:endParaRPr dirty="0"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1270001" y="4450522"/>
            <a:ext cx="10464800" cy="51435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1/3 </a:t>
            </a:r>
            <a:r>
              <a:rPr dirty="0" err="1"/>
              <a:t>hijos</a:t>
            </a:r>
            <a:endParaRPr dirty="0"/>
          </a:p>
          <a:p>
            <a:pPr>
              <a:buBlip>
                <a:blip r:embed="rId4"/>
              </a:buBlip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lang="es-ES" dirty="0"/>
              <a:t>Sin antecedentes familiares</a:t>
            </a:r>
            <a:endParaRPr dirty="0"/>
          </a:p>
          <a:p>
            <a:pPr>
              <a:buBlip>
                <a:blip r:embed="rId4"/>
              </a:buBlip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Sin </a:t>
            </a:r>
            <a:r>
              <a:rPr dirty="0" err="1"/>
              <a:t>antecedentes</a:t>
            </a:r>
            <a:r>
              <a:rPr dirty="0"/>
              <a:t> </a:t>
            </a:r>
            <a:r>
              <a:rPr dirty="0" err="1"/>
              <a:t>mórbidos</a:t>
            </a:r>
            <a:endParaRPr dirty="0"/>
          </a:p>
          <a:p>
            <a:pPr>
              <a:buBlip>
                <a:blip r:embed="rId4"/>
              </a:buBlip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 lang="es-ES" dirty="0"/>
          </a:p>
          <a:p>
            <a:pPr>
              <a:buBlip>
                <a:blip r:embed="rId4"/>
              </a:buBlip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 err="1"/>
              <a:t>Usuaria</a:t>
            </a:r>
            <a:r>
              <a:rPr dirty="0"/>
              <a:t> de </a:t>
            </a:r>
            <a:r>
              <a:rPr dirty="0" err="1"/>
              <a:t>levocetiricina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rinitis</a:t>
            </a:r>
            <a:r>
              <a:rPr dirty="0"/>
              <a:t> </a:t>
            </a:r>
            <a:r>
              <a:rPr dirty="0" err="1"/>
              <a:t>alérgica</a:t>
            </a:r>
            <a:endParaRPr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EDD303-A11E-4F45-9009-BCF22EC4F019}"/>
              </a:ext>
            </a:extLst>
          </p:cNvPr>
          <p:cNvSpPr>
            <a:spLocks/>
          </p:cNvSpPr>
          <p:nvPr/>
        </p:nvSpPr>
        <p:spPr bwMode="auto">
          <a:xfrm>
            <a:off x="222251" y="24289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E97D1-1121-8542-A4B5-353D034FB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¿Qué preguntas debe realizar en este escenario clínico?" descr="¿Qué preguntas debe realizar en este escenario clínico?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6247" y="3657600"/>
            <a:ext cx="5702301" cy="35814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C08F561-D5F6-1C47-88F5-77C66BE7CD05}"/>
              </a:ext>
            </a:extLst>
          </p:cNvPr>
          <p:cNvSpPr>
            <a:spLocks/>
          </p:cNvSpPr>
          <p:nvPr/>
        </p:nvSpPr>
        <p:spPr bwMode="auto">
          <a:xfrm>
            <a:off x="222251" y="24289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D3F76-BE37-2E4A-9225-0504820B5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165100" tIns="165100" rIns="165100" bIns="165100">
            <a:normAutofit/>
          </a:bodyPr>
          <a:lstStyle/>
          <a:p>
            <a:pPr>
              <a:defRPr sz="4800"/>
            </a:pPr>
            <a:r>
              <a:t>Leticia, 10 años</a:t>
            </a:r>
          </a:p>
          <a:p>
            <a:pPr>
              <a:defRPr sz="4800"/>
            </a:pPr>
            <a:r>
              <a:t>Motivo de consulta: Cefalea</a:t>
            </a:r>
          </a:p>
        </p:txBody>
      </p:sp>
      <p:grpSp>
        <p:nvGrpSpPr>
          <p:cNvPr id="317" name="Group 317"/>
          <p:cNvGrpSpPr/>
          <p:nvPr/>
        </p:nvGrpSpPr>
        <p:grpSpPr>
          <a:xfrm>
            <a:off x="5827030" y="2717800"/>
            <a:ext cx="1651522" cy="1244601"/>
            <a:chOff x="0" y="0"/>
            <a:chExt cx="1651520" cy="1244600"/>
          </a:xfrm>
        </p:grpSpPr>
        <p:sp>
          <p:nvSpPr>
            <p:cNvPr id="316" name="Shape 316"/>
            <p:cNvSpPr/>
            <p:nvPr/>
          </p:nvSpPr>
          <p:spPr>
            <a:xfrm>
              <a:off x="101600" y="101600"/>
              <a:ext cx="1435621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Inicio</a:t>
              </a:r>
            </a:p>
          </p:txBody>
        </p:sp>
        <p:pic>
          <p:nvPicPr>
            <p:cNvPr id="315" name="Inicio" descr="Inicio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51521" cy="1244600"/>
            </a:xfrm>
            <a:prstGeom prst="rect">
              <a:avLst/>
            </a:prstGeom>
            <a:effectLst/>
          </p:spPr>
        </p:pic>
      </p:grpSp>
      <p:grpSp>
        <p:nvGrpSpPr>
          <p:cNvPr id="320" name="Group 320"/>
          <p:cNvGrpSpPr/>
          <p:nvPr/>
        </p:nvGrpSpPr>
        <p:grpSpPr>
          <a:xfrm>
            <a:off x="3045395" y="3048000"/>
            <a:ext cx="2566592" cy="1244601"/>
            <a:chOff x="0" y="0"/>
            <a:chExt cx="2566590" cy="1244600"/>
          </a:xfrm>
        </p:grpSpPr>
        <p:sp>
          <p:nvSpPr>
            <p:cNvPr id="319" name="Shape 319"/>
            <p:cNvSpPr/>
            <p:nvPr/>
          </p:nvSpPr>
          <p:spPr>
            <a:xfrm>
              <a:off x="101600" y="101600"/>
              <a:ext cx="2350691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Evolución</a:t>
              </a:r>
            </a:p>
          </p:txBody>
        </p:sp>
        <p:pic>
          <p:nvPicPr>
            <p:cNvPr id="318" name="Evolución" descr="Evolución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566591" cy="1244600"/>
            </a:xfrm>
            <a:prstGeom prst="rect">
              <a:avLst/>
            </a:prstGeom>
            <a:effectLst/>
          </p:spPr>
        </p:pic>
      </p:grpSp>
      <p:grpSp>
        <p:nvGrpSpPr>
          <p:cNvPr id="323" name="Group 323"/>
          <p:cNvGrpSpPr/>
          <p:nvPr/>
        </p:nvGrpSpPr>
        <p:grpSpPr>
          <a:xfrm>
            <a:off x="7655309" y="3136900"/>
            <a:ext cx="3100364" cy="1244601"/>
            <a:chOff x="0" y="0"/>
            <a:chExt cx="3100362" cy="1244600"/>
          </a:xfrm>
        </p:grpSpPr>
        <p:sp>
          <p:nvSpPr>
            <p:cNvPr id="322" name="Shape 322"/>
            <p:cNvSpPr/>
            <p:nvPr/>
          </p:nvSpPr>
          <p:spPr>
            <a:xfrm>
              <a:off x="101600" y="101600"/>
              <a:ext cx="2884463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Localización</a:t>
              </a:r>
            </a:p>
          </p:txBody>
        </p:sp>
        <p:pic>
          <p:nvPicPr>
            <p:cNvPr id="321" name="Localización" descr="Localización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00363" cy="1244600"/>
            </a:xfrm>
            <a:prstGeom prst="rect">
              <a:avLst/>
            </a:prstGeom>
            <a:effectLst/>
          </p:spPr>
        </p:pic>
      </p:grpSp>
      <p:grpSp>
        <p:nvGrpSpPr>
          <p:cNvPr id="326" name="Group 326"/>
          <p:cNvGrpSpPr/>
          <p:nvPr/>
        </p:nvGrpSpPr>
        <p:grpSpPr>
          <a:xfrm>
            <a:off x="8049257" y="7188200"/>
            <a:ext cx="2845868" cy="1244601"/>
            <a:chOff x="0" y="0"/>
            <a:chExt cx="2845866" cy="1244600"/>
          </a:xfrm>
        </p:grpSpPr>
        <p:sp>
          <p:nvSpPr>
            <p:cNvPr id="325" name="Shape 325"/>
            <p:cNvSpPr/>
            <p:nvPr/>
          </p:nvSpPr>
          <p:spPr>
            <a:xfrm>
              <a:off x="101600" y="101600"/>
              <a:ext cx="2629967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Frecuencia</a:t>
              </a:r>
            </a:p>
          </p:txBody>
        </p:sp>
        <p:pic>
          <p:nvPicPr>
            <p:cNvPr id="324" name="Frecuencia" descr="Frecuencia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845867" cy="1244600"/>
            </a:xfrm>
            <a:prstGeom prst="rect">
              <a:avLst/>
            </a:prstGeom>
            <a:effectLst/>
          </p:spPr>
        </p:pic>
      </p:grpSp>
      <p:grpSp>
        <p:nvGrpSpPr>
          <p:cNvPr id="329" name="Group 329"/>
          <p:cNvGrpSpPr/>
          <p:nvPr/>
        </p:nvGrpSpPr>
        <p:grpSpPr>
          <a:xfrm>
            <a:off x="9077659" y="4445000"/>
            <a:ext cx="2694063" cy="1244601"/>
            <a:chOff x="0" y="0"/>
            <a:chExt cx="2694061" cy="1244600"/>
          </a:xfrm>
        </p:grpSpPr>
        <p:sp>
          <p:nvSpPr>
            <p:cNvPr id="328" name="Shape 328"/>
            <p:cNvSpPr/>
            <p:nvPr/>
          </p:nvSpPr>
          <p:spPr>
            <a:xfrm>
              <a:off x="101600" y="101600"/>
              <a:ext cx="2478162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Intensidad</a:t>
              </a:r>
            </a:p>
          </p:txBody>
        </p:sp>
        <p:pic>
          <p:nvPicPr>
            <p:cNvPr id="327" name="Intensidad" descr="Intensidad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694062" cy="1244600"/>
            </a:xfrm>
            <a:prstGeom prst="rect">
              <a:avLst/>
            </a:prstGeom>
            <a:effectLst/>
          </p:spPr>
        </p:pic>
      </p:grpSp>
      <p:grpSp>
        <p:nvGrpSpPr>
          <p:cNvPr id="332" name="Group 332"/>
          <p:cNvGrpSpPr/>
          <p:nvPr/>
        </p:nvGrpSpPr>
        <p:grpSpPr>
          <a:xfrm>
            <a:off x="8976630" y="5880100"/>
            <a:ext cx="2337322" cy="1244601"/>
            <a:chOff x="0" y="0"/>
            <a:chExt cx="2337320" cy="1244600"/>
          </a:xfrm>
        </p:grpSpPr>
        <p:sp>
          <p:nvSpPr>
            <p:cNvPr id="331" name="Shape 331"/>
            <p:cNvSpPr/>
            <p:nvPr/>
          </p:nvSpPr>
          <p:spPr>
            <a:xfrm>
              <a:off x="101600" y="101600"/>
              <a:ext cx="2121421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Carácter</a:t>
              </a:r>
            </a:p>
          </p:txBody>
        </p:sp>
        <p:pic>
          <p:nvPicPr>
            <p:cNvPr id="330" name="Carácter" descr="Carácter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337321" cy="1244600"/>
            </a:xfrm>
            <a:prstGeom prst="rect">
              <a:avLst/>
            </a:prstGeom>
            <a:effectLst/>
          </p:spPr>
        </p:pic>
      </p:grpSp>
      <p:grpSp>
        <p:nvGrpSpPr>
          <p:cNvPr id="335" name="Group 335"/>
          <p:cNvGrpSpPr/>
          <p:nvPr/>
        </p:nvGrpSpPr>
        <p:grpSpPr>
          <a:xfrm>
            <a:off x="1712255" y="6007100"/>
            <a:ext cx="2083272" cy="1244601"/>
            <a:chOff x="0" y="0"/>
            <a:chExt cx="2083271" cy="1244600"/>
          </a:xfrm>
        </p:grpSpPr>
        <p:sp>
          <p:nvSpPr>
            <p:cNvPr id="334" name="Shape 334"/>
            <p:cNvSpPr/>
            <p:nvPr/>
          </p:nvSpPr>
          <p:spPr>
            <a:xfrm>
              <a:off x="101600" y="101600"/>
              <a:ext cx="1867372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Horario</a:t>
              </a:r>
            </a:p>
          </p:txBody>
        </p:sp>
        <p:pic>
          <p:nvPicPr>
            <p:cNvPr id="333" name="Horario" descr="Horario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083272" cy="1244600"/>
            </a:xfrm>
            <a:prstGeom prst="rect">
              <a:avLst/>
            </a:prstGeom>
            <a:effectLst/>
          </p:spPr>
        </p:pic>
      </p:grpSp>
      <p:grpSp>
        <p:nvGrpSpPr>
          <p:cNvPr id="338" name="Group 338"/>
          <p:cNvGrpSpPr/>
          <p:nvPr/>
        </p:nvGrpSpPr>
        <p:grpSpPr>
          <a:xfrm>
            <a:off x="1259271" y="4159250"/>
            <a:ext cx="2667001" cy="1790701"/>
            <a:chOff x="0" y="0"/>
            <a:chExt cx="2667000" cy="1790700"/>
          </a:xfrm>
        </p:grpSpPr>
        <p:sp>
          <p:nvSpPr>
            <p:cNvPr id="337" name="Shape 337"/>
            <p:cNvSpPr/>
            <p:nvPr/>
          </p:nvSpPr>
          <p:spPr>
            <a:xfrm>
              <a:off x="101600" y="101600"/>
              <a:ext cx="2451100" cy="14478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Síntomas asociados</a:t>
              </a:r>
            </a:p>
          </p:txBody>
        </p:sp>
        <p:pic>
          <p:nvPicPr>
            <p:cNvPr id="336" name="Síntomas asociados" descr="Síntomas asociados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2667000" cy="1790700"/>
            </a:xfrm>
            <a:prstGeom prst="rect">
              <a:avLst/>
            </a:prstGeom>
            <a:effectLst/>
          </p:spPr>
        </p:pic>
      </p:grpSp>
      <p:grpSp>
        <p:nvGrpSpPr>
          <p:cNvPr id="341" name="Group 341"/>
          <p:cNvGrpSpPr/>
          <p:nvPr/>
        </p:nvGrpSpPr>
        <p:grpSpPr>
          <a:xfrm>
            <a:off x="2448483" y="7315200"/>
            <a:ext cx="2922216" cy="1244601"/>
            <a:chOff x="0" y="0"/>
            <a:chExt cx="2922215" cy="1244600"/>
          </a:xfrm>
        </p:grpSpPr>
        <p:sp>
          <p:nvSpPr>
            <p:cNvPr id="340" name="Shape 340"/>
            <p:cNvSpPr/>
            <p:nvPr/>
          </p:nvSpPr>
          <p:spPr>
            <a:xfrm>
              <a:off x="101600" y="101600"/>
              <a:ext cx="2706316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Cómo cede</a:t>
              </a:r>
            </a:p>
          </p:txBody>
        </p:sp>
        <p:pic>
          <p:nvPicPr>
            <p:cNvPr id="339" name="Cómo cede" descr="Cómo cede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922216" cy="1244600"/>
            </a:xfrm>
            <a:prstGeom prst="rect">
              <a:avLst/>
            </a:prstGeom>
            <a:effectLst/>
          </p:spPr>
        </p:pic>
      </p:grpSp>
      <p:grpSp>
        <p:nvGrpSpPr>
          <p:cNvPr id="344" name="Group 344"/>
          <p:cNvGrpSpPr/>
          <p:nvPr/>
        </p:nvGrpSpPr>
        <p:grpSpPr>
          <a:xfrm>
            <a:off x="5369545" y="7772400"/>
            <a:ext cx="2744292" cy="1244601"/>
            <a:chOff x="0" y="0"/>
            <a:chExt cx="2744291" cy="1244600"/>
          </a:xfrm>
        </p:grpSpPr>
        <p:sp>
          <p:nvSpPr>
            <p:cNvPr id="343" name="Shape 343"/>
            <p:cNvSpPr/>
            <p:nvPr/>
          </p:nvSpPr>
          <p:spPr>
            <a:xfrm>
              <a:off x="101600" y="101600"/>
              <a:ext cx="2528392" cy="901700"/>
            </a:xfrm>
            <a:prstGeom prst="rect">
              <a:avLst/>
            </a:prstGeom>
            <a:solidFill>
              <a:srgbClr val="FFFC41"/>
            </a:solidFill>
            <a:ln>
              <a:noFill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65100" tIns="165100" rIns="165100" bIns="165100" numCol="1" anchor="ctr">
              <a:spAutoFit/>
            </a:bodyPr>
            <a:lstStyle>
              <a:lvl1pPr>
                <a:defRPr>
                  <a:latin typeface="Gill Sans MT"/>
                  <a:ea typeface="Gill Sans MT"/>
                  <a:cs typeface="Gill Sans MT"/>
                  <a:sym typeface="Gill Sans MT"/>
                </a:defRPr>
              </a:lvl1pPr>
            </a:lstStyle>
            <a:p>
              <a:r>
                <a:t>Gatillantes</a:t>
              </a:r>
            </a:p>
          </p:txBody>
        </p:sp>
        <p:pic>
          <p:nvPicPr>
            <p:cNvPr id="342" name="Gatillantes" descr="Gatillantes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2744292" cy="1244600"/>
            </a:xfrm>
            <a:prstGeom prst="rect">
              <a:avLst/>
            </a:prstGeom>
            <a:effectLst/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467CDC-42E7-0941-8CC0-88A94F6C3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9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068AFFE-E832-CB44-8830-F4CE49C26A15}"/>
              </a:ext>
            </a:extLst>
          </p:cNvPr>
          <p:cNvSpPr>
            <a:spLocks/>
          </p:cNvSpPr>
          <p:nvPr/>
        </p:nvSpPr>
        <p:spPr bwMode="auto">
          <a:xfrm>
            <a:off x="269946" y="3823390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EC6AD9-B592-4643-B889-B8023736D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6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DE88AE-C2CB-9B4E-9E12-9CC1518D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5308" y="3269975"/>
            <a:ext cx="10464800" cy="5715000"/>
          </a:xfrm>
        </p:spPr>
        <p:txBody>
          <a:bodyPr numCol="1">
            <a:normAutofit fontScale="92500" lnSpcReduction="10000"/>
          </a:bodyPr>
          <a:lstStyle/>
          <a:p>
            <a:r>
              <a:rPr lang="es-CL" dirty="0"/>
              <a:t>Refiere que inicio cefalea hace 1 mes</a:t>
            </a:r>
          </a:p>
          <a:p>
            <a:r>
              <a:rPr lang="es-CL" dirty="0"/>
              <a:t>Intensidad ha sido progresiva 8/10</a:t>
            </a:r>
          </a:p>
          <a:p>
            <a:r>
              <a:rPr lang="es-CL" dirty="0"/>
              <a:t>Se ha hecho mas frecuente, 3-4 veces por semana</a:t>
            </a:r>
          </a:p>
          <a:p>
            <a:r>
              <a:rPr lang="es-CL" dirty="0"/>
              <a:t>Despierta en la noche con dolor</a:t>
            </a:r>
          </a:p>
          <a:p>
            <a:r>
              <a:rPr lang="es-CL" dirty="0"/>
              <a:t>No refiere desencadenantes</a:t>
            </a:r>
          </a:p>
          <a:p>
            <a:r>
              <a:rPr lang="es-CL" dirty="0"/>
              <a:t>Sin fonofobia ni fotofobia</a:t>
            </a:r>
          </a:p>
          <a:p>
            <a:r>
              <a:rPr lang="es-CL" dirty="0"/>
              <a:t>No cede con paracetamol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Shape 346">
            <a:extLst>
              <a:ext uri="{FF2B5EF4-FFF2-40B4-BE49-F238E27FC236}">
                <a16:creationId xmlns:a16="http://schemas.microsoft.com/office/drawing/2014/main" id="{857C18F0-C830-4F46-9814-0679B5DDBA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4694" y="581497"/>
            <a:ext cx="11055414" cy="2270118"/>
          </a:xfrm>
          <a:prstGeom prst="rect">
            <a:avLst/>
          </a:prstGeom>
        </p:spPr>
        <p:txBody>
          <a:bodyPr lIns="165100" tIns="165100" rIns="165100" bIns="165100">
            <a:normAutofit/>
          </a:bodyPr>
          <a:lstStyle/>
          <a:p>
            <a:pPr>
              <a:defRPr sz="4800"/>
            </a:pPr>
            <a:r>
              <a:rPr dirty="0"/>
              <a:t>Leticia, 10 </a:t>
            </a:r>
            <a:r>
              <a:rPr dirty="0" err="1"/>
              <a:t>años</a:t>
            </a:r>
            <a:endParaRPr dirty="0"/>
          </a:p>
          <a:p>
            <a:pPr>
              <a:defRPr sz="4800"/>
            </a:pPr>
            <a:r>
              <a:rPr dirty="0" err="1"/>
              <a:t>Motivo</a:t>
            </a:r>
            <a:r>
              <a:rPr dirty="0"/>
              <a:t> de </a:t>
            </a:r>
            <a:r>
              <a:rPr dirty="0" err="1"/>
              <a:t>consulta</a:t>
            </a:r>
            <a:r>
              <a:rPr dirty="0"/>
              <a:t>: </a:t>
            </a:r>
            <a:r>
              <a:rPr dirty="0" err="1"/>
              <a:t>Cefalea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452273-CBD9-4E4D-8C55-538FE1B1F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37747"/>
      </p:ext>
    </p:extLst>
  </p:cSld>
  <p:clrMapOvr>
    <a:masterClrMapping/>
  </p:clrMapOvr>
  <p:transition spd="med" advTm="27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5">
            <a:extLst>
              <a:ext uri="{FF2B5EF4-FFF2-40B4-BE49-F238E27FC236}">
                <a16:creationId xmlns:a16="http://schemas.microsoft.com/office/drawing/2014/main" id="{E714D5A6-050D-AD4C-82F2-3B02DF45F1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0365" y="1620078"/>
            <a:ext cx="10464800" cy="45819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>
                <a:solidFill>
                  <a:srgbClr val="00B0F0"/>
                </a:solidFill>
              </a:rPr>
              <a:t>Examen </a:t>
            </a:r>
            <a:r>
              <a:rPr dirty="0" err="1">
                <a:solidFill>
                  <a:srgbClr val="00B0F0"/>
                </a:solidFill>
              </a:rPr>
              <a:t>físico</a:t>
            </a:r>
            <a:r>
              <a:rPr dirty="0">
                <a:solidFill>
                  <a:srgbClr val="00B0F0"/>
                </a:solidFill>
              </a:rPr>
              <a:t> general </a:t>
            </a:r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lang="es-ES" dirty="0"/>
              <a:t>Normal</a:t>
            </a: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0" indent="0">
              <a:lnSpc>
                <a:spcPct val="80000"/>
              </a:lnSpc>
              <a:spcBef>
                <a:spcPts val="1400"/>
              </a:spcBef>
              <a:buNone/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endParaRPr dirty="0"/>
          </a:p>
          <a:p>
            <a:pPr marL="270933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>
                <a:solidFill>
                  <a:srgbClr val="00B0F0"/>
                </a:solidFill>
              </a:rPr>
              <a:t>Examen </a:t>
            </a:r>
            <a:r>
              <a:rPr dirty="0" err="1">
                <a:solidFill>
                  <a:srgbClr val="00B0F0"/>
                </a:solidFill>
              </a:rPr>
              <a:t>neurológico</a:t>
            </a:r>
            <a:endParaRPr dirty="0">
              <a:solidFill>
                <a:srgbClr val="00B0F0"/>
              </a:solidFill>
            </a:endParaRPr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Vigil, </a:t>
            </a:r>
            <a:r>
              <a:rPr dirty="0" err="1"/>
              <a:t>atenta</a:t>
            </a:r>
            <a:r>
              <a:rPr dirty="0"/>
              <a:t>, </a:t>
            </a:r>
            <a:r>
              <a:rPr dirty="0" err="1"/>
              <a:t>cooperadora</a:t>
            </a:r>
            <a:endParaRPr dirty="0"/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 err="1"/>
              <a:t>Fondo</a:t>
            </a:r>
            <a:r>
              <a:rPr dirty="0"/>
              <a:t> de </a:t>
            </a:r>
            <a:r>
              <a:rPr dirty="0" err="1"/>
              <a:t>ojo</a:t>
            </a:r>
            <a:r>
              <a:rPr dirty="0"/>
              <a:t> normal</a:t>
            </a:r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PC </a:t>
            </a:r>
            <a:r>
              <a:rPr dirty="0" err="1"/>
              <a:t>normales</a:t>
            </a:r>
            <a:endParaRPr dirty="0"/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/>
              <a:t>Motor: </a:t>
            </a:r>
            <a:r>
              <a:rPr dirty="0" err="1"/>
              <a:t>tono</a:t>
            </a:r>
            <a:r>
              <a:rPr dirty="0"/>
              <a:t>, </a:t>
            </a:r>
            <a:r>
              <a:rPr dirty="0" err="1"/>
              <a:t>fuerza</a:t>
            </a:r>
            <a:r>
              <a:rPr dirty="0"/>
              <a:t> y ROT </a:t>
            </a:r>
            <a:r>
              <a:rPr dirty="0" err="1"/>
              <a:t>normales</a:t>
            </a:r>
            <a:endParaRPr dirty="0"/>
          </a:p>
          <a:p>
            <a:pPr marL="651933" lvl="1" indent="-270933">
              <a:lnSpc>
                <a:spcPct val="80000"/>
              </a:lnSpc>
              <a:spcBef>
                <a:spcPts val="1400"/>
              </a:spcBef>
              <a:buBlip>
                <a:blip r:embed="rId4"/>
              </a:buBlip>
              <a:defRPr sz="2400"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 err="1"/>
              <a:t>Cerebelo</a:t>
            </a:r>
            <a:r>
              <a:rPr dirty="0"/>
              <a:t> y </a:t>
            </a:r>
            <a:r>
              <a:rPr dirty="0" err="1"/>
              <a:t>marcha</a:t>
            </a:r>
            <a:r>
              <a:rPr lang="es-ES" dirty="0"/>
              <a:t> </a:t>
            </a:r>
            <a:r>
              <a:rPr dirty="0"/>
              <a:t>normal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D5AE39D-4CF3-1049-82A7-2B7496E3BC16}"/>
              </a:ext>
            </a:extLst>
          </p:cNvPr>
          <p:cNvSpPr txBox="1"/>
          <p:nvPr/>
        </p:nvSpPr>
        <p:spPr>
          <a:xfrm>
            <a:off x="3637722" y="6440556"/>
            <a:ext cx="5128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DIAGNOSTICO?</a:t>
            </a:r>
          </a:p>
          <a:p>
            <a:r>
              <a:rPr lang="es-CL" dirty="0"/>
              <a:t>ESTUDIO?</a:t>
            </a:r>
          </a:p>
          <a:p>
            <a:r>
              <a:rPr lang="es-CL" dirty="0"/>
              <a:t>INDICACIONES?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ABE870-3393-1C4C-970C-B8B3C835F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709"/>
      </p:ext>
    </p:extLst>
  </p:cSld>
  <p:clrMapOvr>
    <a:masterClrMapping/>
  </p:clrMapOvr>
  <p:transition spd="med" advTm="40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¿Qué debo diferenciar?</a:t>
            </a:r>
          </a:p>
        </p:txBody>
      </p:sp>
      <p:sp>
        <p:nvSpPr>
          <p:cNvPr id="350" name="Shape 350"/>
          <p:cNvSpPr/>
          <p:nvPr/>
        </p:nvSpPr>
        <p:spPr>
          <a:xfrm>
            <a:off x="1270000" y="3086100"/>
            <a:ext cx="10731500" cy="4775200"/>
          </a:xfrm>
          <a:prstGeom prst="leftRightArrow">
            <a:avLst>
              <a:gd name="adj1" fmla="val 49591"/>
              <a:gd name="adj2" fmla="val 37715"/>
            </a:avLst>
          </a:prstGeom>
          <a:blipFill>
            <a:blip r:embed="rId4">
              <a:alphaModFix amt="6000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477C43"/>
                </a:solidFill>
                <a:latin typeface="+mj-lt"/>
                <a:ea typeface="+mj-ea"/>
                <a:cs typeface="+mj-cs"/>
                <a:sym typeface="Marker Felt"/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2429061" y="5035550"/>
            <a:ext cx="208280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Cefaleas primarias</a:t>
            </a:r>
          </a:p>
        </p:txBody>
      </p:sp>
      <p:sp>
        <p:nvSpPr>
          <p:cNvPr id="352" name="Shape 352"/>
          <p:cNvSpPr/>
          <p:nvPr/>
        </p:nvSpPr>
        <p:spPr>
          <a:xfrm>
            <a:off x="8470900" y="5041900"/>
            <a:ext cx="264160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r>
              <a:t>Cefaleas secundarias</a:t>
            </a:r>
          </a:p>
        </p:txBody>
      </p:sp>
      <p:pic>
        <p:nvPicPr>
          <p:cNvPr id="353" name="url?sa=i&amp;rct=j&amp;q=&amp;esrc=s&amp;source=images&amp;cd=&amp;cad=rja&amp;uact=8&amp;ved=2ahUKEwj374GCy-jaAhUKmeAKHT1rCwQQjRx6BAgBEAU&amp;url=http%3A%2F%2Fwww.fisioterapiadelasern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0600" y="1662044"/>
            <a:ext cx="3403600" cy="238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71CB68C-523E-E140-8818-2F5C0787E1C5}"/>
              </a:ext>
            </a:extLst>
          </p:cNvPr>
          <p:cNvSpPr txBox="1"/>
          <p:nvPr/>
        </p:nvSpPr>
        <p:spPr>
          <a:xfrm>
            <a:off x="725557" y="7451636"/>
            <a:ext cx="4075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Migraña</a:t>
            </a:r>
          </a:p>
          <a:p>
            <a:r>
              <a:rPr lang="es-CL" dirty="0"/>
              <a:t>Cefalea Tensional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573D16-A32D-8C41-8565-115AC1C7D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52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A4417EB-2C95-1C46-BD5E-E5326CA51A7D}"/>
              </a:ext>
            </a:extLst>
          </p:cNvPr>
          <p:cNvSpPr>
            <a:spLocks/>
          </p:cNvSpPr>
          <p:nvPr/>
        </p:nvSpPr>
        <p:spPr bwMode="auto">
          <a:xfrm>
            <a:off x="210311" y="225425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>
                <a:solidFill>
                  <a:srgbClr val="FFFFFF"/>
                </a:solidFill>
                <a:cs typeface="Futura" panose="020B0602020204020303" pitchFamily="34" charset="-79"/>
              </a:rPr>
              <a:t>Diagnóstico Cefalea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708C3EA-C196-DB42-A80A-A2C2BA7C4F5F}"/>
              </a:ext>
            </a:extLst>
          </p:cNvPr>
          <p:cNvGrpSpPr>
            <a:grpSpLocks/>
          </p:cNvGrpSpPr>
          <p:nvPr/>
        </p:nvGrpSpPr>
        <p:grpSpPr bwMode="auto">
          <a:xfrm>
            <a:off x="846967" y="3219450"/>
            <a:ext cx="5054600" cy="5880100"/>
            <a:chOff x="0" y="0"/>
            <a:chExt cx="3184" cy="3704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1ECA7911-EC86-5E4B-B33F-A10FE628E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96"/>
              <a:ext cx="2928" cy="3352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marL="342900"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9pPr>
            </a:lstStyle>
            <a:p>
              <a:pPr>
                <a:spcBef>
                  <a:spcPts val="500"/>
                </a:spcBef>
                <a:buClr>
                  <a:srgbClr val="800080"/>
                </a:buClr>
                <a:buSzPct val="125000"/>
                <a:buFont typeface="Futura" panose="020B0602020204020303" pitchFamily="34" charset="-79"/>
                <a:buChar char="•"/>
              </a:pPr>
              <a:r>
                <a:rPr lang="en-US" altLang="es-CL" sz="2200">
                  <a:cs typeface="Futura" panose="020B0602020204020303" pitchFamily="34" charset="-79"/>
                </a:rPr>
                <a:t> Temperatura Presión arterial</a:t>
              </a:r>
            </a:p>
            <a:p>
              <a:pPr>
                <a:spcBef>
                  <a:spcPts val="500"/>
                </a:spcBef>
                <a:buClr>
                  <a:srgbClr val="800080"/>
                </a:buClr>
                <a:buSzPct val="125000"/>
                <a:buFont typeface="Futura" panose="020B0602020204020303" pitchFamily="34" charset="-79"/>
                <a:buChar char="•"/>
              </a:pPr>
              <a:r>
                <a:rPr lang="en-US" altLang="es-CL" sz="2200">
                  <a:cs typeface="Futura" panose="020B0602020204020303" pitchFamily="34" charset="-79"/>
                </a:rPr>
                <a:t>Perímetro craneal</a:t>
              </a:r>
            </a:p>
            <a:p>
              <a:pPr>
                <a:spcBef>
                  <a:spcPts val="500"/>
                </a:spcBef>
                <a:buClr>
                  <a:srgbClr val="800080"/>
                </a:buClr>
                <a:buSzPct val="125000"/>
                <a:buFont typeface="Futura" panose="020B0602020204020303" pitchFamily="34" charset="-79"/>
                <a:buChar char="•"/>
              </a:pPr>
              <a:r>
                <a:rPr lang="en-US" altLang="es-CL" sz="2200">
                  <a:cs typeface="Futura" panose="020B0602020204020303" pitchFamily="34" charset="-79"/>
                </a:rPr>
                <a:t>Examen de la piel (manchas cafe con leche, petqeuias) Estado de piezas dentarias  Otoscopía Agudeza visual Palpación de puntos sinusales Rigidez de nuca Contracturas musculares</a:t>
              </a:r>
            </a:p>
            <a:p>
              <a:pPr>
                <a:spcBef>
                  <a:spcPts val="500"/>
                </a:spcBef>
              </a:pPr>
              <a:endParaRPr lang="en-US" altLang="es-CL" sz="2200">
                <a:cs typeface="Futura" panose="020B0602020204020303" pitchFamily="34" charset="-79"/>
              </a:endParaRP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ADA26BF-D558-E04B-A97F-F9FE84236E5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84" cy="3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5">
            <a:extLst>
              <a:ext uri="{FF2B5EF4-FFF2-40B4-BE49-F238E27FC236}">
                <a16:creationId xmlns:a16="http://schemas.microsoft.com/office/drawing/2014/main" id="{0A84E2A3-E767-3245-BC18-D69855701C65}"/>
              </a:ext>
            </a:extLst>
          </p:cNvPr>
          <p:cNvSpPr>
            <a:spLocks/>
          </p:cNvSpPr>
          <p:nvPr/>
        </p:nvSpPr>
        <p:spPr bwMode="auto">
          <a:xfrm>
            <a:off x="883479" y="2400300"/>
            <a:ext cx="1130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r>
              <a:rPr lang="en-US" altLang="es-CL" sz="3600" b="1">
                <a:solidFill>
                  <a:srgbClr val="66008D"/>
                </a:solidFill>
                <a:latin typeface="Futura Condensed" panose="020B0602020204020303" pitchFamily="34" charset="-79"/>
                <a:cs typeface="Futura Condensed" panose="020B0602020204020303" pitchFamily="34" charset="-79"/>
                <a:sym typeface="Futura Condensed" panose="020B0602020204020303" pitchFamily="34" charset="-79"/>
              </a:rPr>
              <a:t>Examen Físico General: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9D19FB78-D2CB-E44E-9020-3CDC38DD4907}"/>
              </a:ext>
            </a:extLst>
          </p:cNvPr>
          <p:cNvGrpSpPr>
            <a:grpSpLocks/>
          </p:cNvGrpSpPr>
          <p:nvPr/>
        </p:nvGrpSpPr>
        <p:grpSpPr bwMode="auto">
          <a:xfrm>
            <a:off x="6179379" y="3282950"/>
            <a:ext cx="6362700" cy="4991100"/>
            <a:chOff x="0" y="0"/>
            <a:chExt cx="4008" cy="3144"/>
          </a:xfrm>
        </p:grpSpPr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4E89A62B-9587-C149-83E0-766EFAD6B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96"/>
              <a:ext cx="3752" cy="2792"/>
            </a:xfrm>
            <a:prstGeom prst="rect">
              <a:avLst/>
            </a:prstGeom>
            <a:solidFill>
              <a:srgbClr val="F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marL="342900"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9pPr>
            </a:lstStyle>
            <a:p>
              <a:pPr>
                <a:spcBef>
                  <a:spcPts val="500"/>
                </a:spcBef>
                <a:buClr>
                  <a:srgbClr val="800080"/>
                </a:buClr>
                <a:buSzPct val="125000"/>
                <a:buFont typeface="Futura" panose="020B0602020204020303" pitchFamily="34" charset="-79"/>
                <a:buChar char="•"/>
              </a:pPr>
              <a:r>
                <a:rPr lang="en-US" altLang="es-CL" sz="2200">
                  <a:cs typeface="Futura" panose="020B0602020204020303" pitchFamily="34" charset="-79"/>
                </a:rPr>
                <a:t> Conciencia, cognición Cráneo (inspección, palpación, medición, auscultación) Pupilas Movimientos oculares Fondo de ojo Otros nervios craneales Cerebelo Examen Motor</a:t>
              </a:r>
            </a:p>
            <a:p>
              <a:pPr>
                <a:spcBef>
                  <a:spcPts val="500"/>
                </a:spcBef>
              </a:pPr>
              <a:endParaRPr lang="en-US" altLang="es-CL" sz="2200">
                <a:cs typeface="Futura" panose="020B0602020204020303" pitchFamily="34" charset="-79"/>
              </a:endParaRPr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FF28B041-F527-A848-83CC-68F4A24CD2F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08" cy="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9">
            <a:extLst>
              <a:ext uri="{FF2B5EF4-FFF2-40B4-BE49-F238E27FC236}">
                <a16:creationId xmlns:a16="http://schemas.microsoft.com/office/drawing/2014/main" id="{6DDE6585-0379-A749-BEE3-F196AF6A71C3}"/>
              </a:ext>
            </a:extLst>
          </p:cNvPr>
          <p:cNvSpPr>
            <a:spLocks/>
          </p:cNvSpPr>
          <p:nvPr/>
        </p:nvSpPr>
        <p:spPr bwMode="auto">
          <a:xfrm>
            <a:off x="6331779" y="2298700"/>
            <a:ext cx="6362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r>
              <a:rPr lang="en-US" altLang="es-CL" sz="3600" b="1">
                <a:solidFill>
                  <a:srgbClr val="66008D"/>
                </a:solidFill>
                <a:latin typeface="Futura Condensed" panose="020B0602020204020303" pitchFamily="34" charset="-79"/>
                <a:cs typeface="Futura Condensed" panose="020B0602020204020303" pitchFamily="34" charset="-79"/>
                <a:sym typeface="Futura Condensed" panose="020B0602020204020303" pitchFamily="34" charset="-79"/>
              </a:rPr>
              <a:t>Examen Físico Neurológico: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040952C-39ED-934F-BD68-1D087686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379" y="7645400"/>
            <a:ext cx="24511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09E366-8742-3A47-807A-8C2CB8B3F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88745"/>
      </p:ext>
    </p:extLst>
  </p:cSld>
  <p:clrMapOvr>
    <a:masterClrMapping/>
  </p:clrMapOvr>
  <p:transition spd="med" advTm="54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9C013D3-E6F9-4F42-A87A-3AC41C763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1" y="3079474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710203D-A959-184A-89CA-6338F9AE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85" y="2887387"/>
            <a:ext cx="5261574" cy="377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D45FF2-E50A-3F4E-ACD3-38F71A69E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2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EF9622-A957-9D4B-9FD8-82ACD05BE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2103230"/>
            <a:ext cx="12225130" cy="42358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F4FC72-7019-3C4D-87BC-A1768A290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7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77CA0AA5-2DE4-AD4C-A702-6D3C363AA348}"/>
              </a:ext>
            </a:extLst>
          </p:cNvPr>
          <p:cNvSpPr txBox="1">
            <a:spLocks noChangeArrowheads="1"/>
          </p:cNvSpPr>
          <p:nvPr/>
        </p:nvSpPr>
        <p:spPr>
          <a:xfrm>
            <a:off x="215900" y="241300"/>
            <a:ext cx="12560300" cy="1282700"/>
          </a:xfrm>
          <a:prstGeom prst="rect">
            <a:avLst/>
          </a:prstGeom>
          <a:solidFill>
            <a:srgbClr val="8AD136"/>
          </a:solidFill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20" i="1" kern="1200" cap="all" baseline="0">
                <a:solidFill>
                  <a:srgbClr val="292929">
                    <a:alpha val="93000"/>
                  </a:srgbClr>
                </a:solidFill>
                <a:effectLst/>
                <a:latin typeface="+mn-lt"/>
                <a:ea typeface="+mn-ea"/>
                <a:cs typeface="+mn-cs"/>
                <a:sym typeface="Georgia"/>
              </a:defRPr>
            </a:lvl1pPr>
          </a:lstStyle>
          <a:p>
            <a:r>
              <a:rPr lang="en-US" altLang="es-CL" sz="7200"/>
              <a:t>Metabolismo de las Pterinas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6E1FFE-5BAB-EE46-ADB5-2CA43519A272}"/>
              </a:ext>
            </a:extLst>
          </p:cNvPr>
          <p:cNvSpPr>
            <a:spLocks/>
          </p:cNvSpPr>
          <p:nvPr/>
        </p:nvSpPr>
        <p:spPr bwMode="auto">
          <a:xfrm>
            <a:off x="215900" y="241300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>
                <a:solidFill>
                  <a:srgbClr val="FFFFFF"/>
                </a:solidFill>
                <a:cs typeface="Futura" panose="020B0602020204020303" pitchFamily="34" charset="-79"/>
              </a:rPr>
              <a:t>Estudio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B01ACC-33B2-F94B-BFC1-83D044BFDB4E}"/>
              </a:ext>
            </a:extLst>
          </p:cNvPr>
          <p:cNvSpPr>
            <a:spLocks/>
          </p:cNvSpPr>
          <p:nvPr/>
        </p:nvSpPr>
        <p:spPr bwMode="auto">
          <a:xfrm>
            <a:off x="5156200" y="4013200"/>
            <a:ext cx="635000" cy="635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ADADAD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C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F3682E-4726-F344-8F80-47DA5526C1C5}"/>
              </a:ext>
            </a:extLst>
          </p:cNvPr>
          <p:cNvSpPr>
            <a:spLocks/>
          </p:cNvSpPr>
          <p:nvPr/>
        </p:nvSpPr>
        <p:spPr bwMode="auto">
          <a:xfrm>
            <a:off x="3721100" y="3543300"/>
            <a:ext cx="635000" cy="927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ADADAD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C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744BD71-E27A-C641-A10B-4A12DED54761}"/>
              </a:ext>
            </a:extLst>
          </p:cNvPr>
          <p:cNvGrpSpPr>
            <a:grpSpLocks/>
          </p:cNvGrpSpPr>
          <p:nvPr/>
        </p:nvGrpSpPr>
        <p:grpSpPr bwMode="auto">
          <a:xfrm>
            <a:off x="374650" y="3543300"/>
            <a:ext cx="7327900" cy="4102100"/>
            <a:chOff x="0" y="0"/>
            <a:chExt cx="4616" cy="258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16D2A107-69DC-644A-9C27-7485D89FB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96"/>
              <a:ext cx="4360" cy="2232"/>
            </a:xfrm>
            <a:prstGeom prst="rect">
              <a:avLst/>
            </a:prstGeom>
            <a:solidFill>
              <a:srgbClr val="D6D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9pPr>
            </a:lstStyle>
            <a:p>
              <a:r>
                <a:rPr lang="en-US" altLang="es-CL" sz="2000">
                  <a:solidFill>
                    <a:srgbClr val="000000"/>
                  </a:solidFill>
                  <a:cs typeface="Futura" panose="020B0602020204020303" pitchFamily="34" charset="-79"/>
                </a:rPr>
                <a:t>• Cefalea de presentación aguda o hiperaguda • Cefalea cuya severidad aumenta progresivamente • Cambio en el patrón temporal de la cefalea • Deterioro en el rendimiento escolar • Cambios de personalidad • Aumento de la circunferencia craneana (CC). • Examen neurológico anormal • En el niño menor de 5 años. </a:t>
              </a:r>
              <a:endParaRPr lang="en-US" altLang="es-CL" sz="2400">
                <a:cs typeface="Futura" panose="020B0602020204020303" pitchFamily="34" charset="-79"/>
              </a:endParaRP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679CF9B-A2FF-984E-B1DC-8F0E6629EBE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16" cy="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8">
            <a:extLst>
              <a:ext uri="{FF2B5EF4-FFF2-40B4-BE49-F238E27FC236}">
                <a16:creationId xmlns:a16="http://schemas.microsoft.com/office/drawing/2014/main" id="{5F66A25B-5B65-464C-8803-4278CD305C68}"/>
              </a:ext>
            </a:extLst>
          </p:cNvPr>
          <p:cNvSpPr>
            <a:spLocks/>
          </p:cNvSpPr>
          <p:nvPr/>
        </p:nvSpPr>
        <p:spPr bwMode="auto">
          <a:xfrm>
            <a:off x="358637" y="2355850"/>
            <a:ext cx="886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r>
              <a:rPr lang="en-US" altLang="es-CL" sz="3600" b="1" dirty="0" err="1">
                <a:solidFill>
                  <a:srgbClr val="66008D"/>
                </a:solidFill>
                <a:latin typeface="Futura Condensed" panose="020B0602020204020303" pitchFamily="34" charset="-79"/>
                <a:cs typeface="Futura Condensed" panose="020B0602020204020303" pitchFamily="34" charset="-79"/>
                <a:sym typeface="Futura Condensed" panose="020B0602020204020303" pitchFamily="34" charset="-79"/>
              </a:rPr>
              <a:t>Indicaciones</a:t>
            </a:r>
            <a:r>
              <a:rPr lang="en-US" altLang="es-CL" sz="3600" b="1" dirty="0">
                <a:solidFill>
                  <a:srgbClr val="66008D"/>
                </a:solidFill>
                <a:latin typeface="Futura Condensed" panose="020B0602020204020303" pitchFamily="34" charset="-79"/>
                <a:cs typeface="Futura Condensed" panose="020B0602020204020303" pitchFamily="34" charset="-79"/>
                <a:sym typeface="Futura Condensed" panose="020B0602020204020303" pitchFamily="34" charset="-79"/>
              </a:rPr>
              <a:t> Neuroimagen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7A49AC91-FCCF-B044-9B27-8D56B1ED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3543300"/>
            <a:ext cx="36576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D25FBA-8848-6947-87D0-25333299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48654"/>
      </p:ext>
    </p:extLst>
  </p:cSld>
  <p:clrMapOvr>
    <a:masterClrMapping/>
  </p:clrMapOvr>
  <p:transition spd="med" advTm="80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E7193A6C-5DD1-024B-8A09-D00C84D1509B}"/>
              </a:ext>
            </a:extLst>
          </p:cNvPr>
          <p:cNvSpPr txBox="1">
            <a:spLocks noChangeArrowheads="1"/>
          </p:cNvSpPr>
          <p:nvPr/>
        </p:nvSpPr>
        <p:spPr>
          <a:xfrm>
            <a:off x="215900" y="241300"/>
            <a:ext cx="12560300" cy="1282700"/>
          </a:xfrm>
          <a:prstGeom prst="rect">
            <a:avLst/>
          </a:prstGeom>
          <a:solidFill>
            <a:srgbClr val="8AD136"/>
          </a:solidFill>
          <a:ln/>
        </p:spPr>
        <p:txBody>
          <a:bodyPr/>
          <a:lstStyle>
            <a:lvl1pPr algn="ctr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2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s-CL" sz="7200"/>
              <a:t>Metabolismo de las Pterinas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94BD7E4-6444-C14E-BF92-58823876EB91}"/>
              </a:ext>
            </a:extLst>
          </p:cNvPr>
          <p:cNvSpPr>
            <a:spLocks/>
          </p:cNvSpPr>
          <p:nvPr/>
        </p:nvSpPr>
        <p:spPr bwMode="auto">
          <a:xfrm>
            <a:off x="215900" y="241300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>
                <a:solidFill>
                  <a:srgbClr val="FFFFFF"/>
                </a:solidFill>
                <a:cs typeface="Futura" panose="020B0602020204020303" pitchFamily="34" charset="-79"/>
              </a:rPr>
              <a:t>Estudio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241966-5DBC-0A44-A043-57DFB50F7D81}"/>
              </a:ext>
            </a:extLst>
          </p:cNvPr>
          <p:cNvSpPr>
            <a:spLocks/>
          </p:cNvSpPr>
          <p:nvPr/>
        </p:nvSpPr>
        <p:spPr bwMode="auto">
          <a:xfrm>
            <a:off x="5156200" y="4013200"/>
            <a:ext cx="635000" cy="635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ADADAD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CL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849DBF1-9647-F140-B51A-985C126B70CB}"/>
              </a:ext>
            </a:extLst>
          </p:cNvPr>
          <p:cNvSpPr>
            <a:spLocks/>
          </p:cNvSpPr>
          <p:nvPr/>
        </p:nvSpPr>
        <p:spPr bwMode="auto">
          <a:xfrm>
            <a:off x="3721100" y="3543300"/>
            <a:ext cx="635000" cy="927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rgbClr val="ADADAD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s-C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B654C95-0706-B04D-A04F-5CCE77811B19}"/>
              </a:ext>
            </a:extLst>
          </p:cNvPr>
          <p:cNvGrpSpPr>
            <a:grpSpLocks/>
          </p:cNvGrpSpPr>
          <p:nvPr/>
        </p:nvGrpSpPr>
        <p:grpSpPr bwMode="auto">
          <a:xfrm>
            <a:off x="368300" y="2076450"/>
            <a:ext cx="12014200" cy="2387600"/>
            <a:chOff x="0" y="0"/>
            <a:chExt cx="7568" cy="1504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8F88F996-8C3A-F645-95D0-6999239D2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96"/>
              <a:ext cx="7312" cy="1152"/>
            </a:xfrm>
            <a:prstGeom prst="rect">
              <a:avLst/>
            </a:prstGeom>
            <a:solidFill>
              <a:srgbClr val="D6D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Futura" panose="020B0602020204020303" pitchFamily="34" charset="-79"/>
                </a:defRPr>
              </a:lvl9pPr>
            </a:lstStyle>
            <a:p>
              <a:r>
                <a:rPr lang="en-US" altLang="es-CL" sz="2000">
                  <a:solidFill>
                    <a:srgbClr val="000000"/>
                  </a:solidFill>
                  <a:cs typeface="Futura" panose="020B0602020204020303" pitchFamily="34" charset="-79"/>
                </a:rPr>
                <a:t>- Sospecha de Lesion Expansiva de SNC</a:t>
              </a:r>
            </a:p>
            <a:p>
              <a:r>
                <a:rPr lang="en-US" altLang="es-CL" sz="2000">
                  <a:solidFill>
                    <a:srgbClr val="000000"/>
                  </a:solidFill>
                  <a:cs typeface="Futura" panose="020B0602020204020303" pitchFamily="34" charset="-79"/>
                </a:rPr>
                <a:t>- Las cefaleas tensionales y migrañas, que representan la amplia mayoría de las cefaleas recurrentes, son patologías que deben ser manejadas a nivel primario, y no corresponde derivación a nivel secundario, salvo en las siguientes situaciones: </a:t>
              </a:r>
              <a:endParaRPr lang="en-US" altLang="es-CL" sz="2400">
                <a:cs typeface="Futura" panose="020B0602020204020303" pitchFamily="34" charset="-79"/>
              </a:endParaRPr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D3FADFF4-D105-CB41-9353-12EB620DA9F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568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8">
            <a:extLst>
              <a:ext uri="{FF2B5EF4-FFF2-40B4-BE49-F238E27FC236}">
                <a16:creationId xmlns:a16="http://schemas.microsoft.com/office/drawing/2014/main" id="{7FA1F836-5E53-C941-95C1-0CF2090DDBD1}"/>
              </a:ext>
            </a:extLst>
          </p:cNvPr>
          <p:cNvSpPr>
            <a:spLocks/>
          </p:cNvSpPr>
          <p:nvPr/>
        </p:nvSpPr>
        <p:spPr bwMode="auto">
          <a:xfrm>
            <a:off x="355600" y="1536700"/>
            <a:ext cx="8864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r>
              <a:rPr lang="en-US" altLang="es-CL" sz="3600" b="1">
                <a:solidFill>
                  <a:srgbClr val="66008D"/>
                </a:solidFill>
                <a:latin typeface="Futura Condensed" panose="020B0602020204020303" pitchFamily="34" charset="-79"/>
                <a:cs typeface="Futura Condensed" panose="020B0602020204020303" pitchFamily="34" charset="-79"/>
                <a:sym typeface="Futura Condensed" panose="020B0602020204020303" pitchFamily="34" charset="-79"/>
              </a:rPr>
              <a:t>¿Cuándo Derivar?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C10676B-A125-CC4E-A98A-794A68F8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810125"/>
            <a:ext cx="90297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62E0EA-27BF-5849-AE0E-42D5472A1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427"/>
      </p:ext>
    </p:extLst>
  </p:cSld>
  <p:clrMapOvr>
    <a:masterClrMapping/>
  </p:clrMapOvr>
  <p:transition spd="med" advTm="54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4BC5DDA-C727-C647-A65B-EA3B9685EBA8}"/>
              </a:ext>
            </a:extLst>
          </p:cNvPr>
          <p:cNvSpPr>
            <a:spLocks/>
          </p:cNvSpPr>
          <p:nvPr/>
        </p:nvSpPr>
        <p:spPr bwMode="auto">
          <a:xfrm>
            <a:off x="222251" y="3999882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9A060F-6148-0046-AD9D-75BF0B668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05683"/>
      </p:ext>
    </p:extLst>
  </p:cSld>
  <p:clrMapOvr>
    <a:masterClrMapping/>
  </p:clrMapOvr>
  <p:transition spd="med" advTm="6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>
                <a:effectLst/>
              </a:rPr>
              <a:t>Un paciente de sexo masculino, 3 años</a:t>
            </a:r>
          </a:p>
          <a:p>
            <a:r>
              <a:rPr lang="es-ES" dirty="0">
                <a:effectLst/>
              </a:rPr>
              <a:t>Consulta en consultorio por Retraso del Desarrollo.</a:t>
            </a:r>
          </a:p>
          <a:p>
            <a:r>
              <a:rPr lang="es-ES" dirty="0">
                <a:effectLst/>
              </a:rPr>
              <a:t>Mama refiere desde recién nacido le han dicho que es débil, no logro succión adecuada al nacer por lo que requirió alimentación por sonda NG.  Logró marcha a los 2 años. Refiere que siempre “tiene hambre” le pide comida constantemente.</a:t>
            </a:r>
          </a:p>
          <a:p>
            <a:endParaRPr lang="es-ES" dirty="0">
              <a:effectLst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BD5CE2-473E-1645-8BA0-7986E30FB9AF}"/>
              </a:ext>
            </a:extLst>
          </p:cNvPr>
          <p:cNvSpPr>
            <a:spLocks/>
          </p:cNvSpPr>
          <p:nvPr/>
        </p:nvSpPr>
        <p:spPr bwMode="auto">
          <a:xfrm>
            <a:off x="222250" y="501308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CB13A0F-6B30-B945-A3E0-9472AE454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1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>
                <a:effectLst/>
              </a:rPr>
              <a:t>Un paciente de sexo femenino, 24 meses</a:t>
            </a:r>
          </a:p>
          <a:p>
            <a:r>
              <a:rPr lang="es-ES" dirty="0">
                <a:effectLst/>
              </a:rPr>
              <a:t>Consulta en SU por Convulsión</a:t>
            </a:r>
          </a:p>
          <a:p>
            <a:r>
              <a:rPr lang="es-ES" dirty="0">
                <a:effectLst/>
              </a:rPr>
              <a:t>Mama refiere que la niña estaba jugando cuando presenta hipertonía generalizada, seguida de cianosis </a:t>
            </a:r>
            <a:r>
              <a:rPr lang="es-ES" dirty="0" err="1">
                <a:effectLst/>
              </a:rPr>
              <a:t>peribucal</a:t>
            </a:r>
            <a:r>
              <a:rPr lang="es-ES" dirty="0">
                <a:effectLst/>
              </a:rPr>
              <a:t> y movimientos clónicos de las 4 extremidades. La duración total del evento es de 1 minuto, seguido de somnolencia. La madre afirma que desde ayer la niña tiene fiebre. Fue al pediatra ayer, pero no identificó la etiología de la fiebre. Niega diarrea, vómitos u otros síntomas.</a:t>
            </a:r>
            <a:r>
              <a:rPr lang="es-CL" dirty="0">
                <a:effectLst/>
              </a:rPr>
              <a:t> </a:t>
            </a:r>
            <a:endParaRPr lang="es-E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4B45163-5932-864B-9E18-04B94EC3DC34}"/>
              </a:ext>
            </a:extLst>
          </p:cNvPr>
          <p:cNvSpPr>
            <a:spLocks/>
          </p:cNvSpPr>
          <p:nvPr/>
        </p:nvSpPr>
        <p:spPr bwMode="auto">
          <a:xfrm>
            <a:off x="222250" y="603112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EDEEA03-1D47-4F41-961C-989F29F05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22710"/>
      </p:ext>
    </p:extLst>
  </p:cSld>
  <p:clrMapOvr>
    <a:masterClrMapping/>
  </p:clrMapOvr>
  <p:transition spd="med" advTm="51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3" y="2231393"/>
            <a:ext cx="11055414" cy="2270118"/>
          </a:xfrm>
        </p:spPr>
        <p:txBody>
          <a:bodyPr/>
          <a:lstStyle/>
          <a:p>
            <a:r>
              <a:rPr lang="es-ES" dirty="0"/>
              <a:t>Antecedentes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3763" y="4266924"/>
            <a:ext cx="11217275" cy="6188075"/>
          </a:xfrm>
        </p:spPr>
        <p:txBody>
          <a:bodyPr>
            <a:normAutofit/>
          </a:bodyPr>
          <a:lstStyle/>
          <a:p>
            <a:r>
              <a:rPr lang="es-ES" dirty="0"/>
              <a:t>Antecedentes gestacional - embarazo sin complicaciones</a:t>
            </a:r>
          </a:p>
          <a:p>
            <a:r>
              <a:rPr lang="es-ES" dirty="0"/>
              <a:t>Parto vaginal a término, Apgar 8 y 9. Al nacer destaca llanto débil.</a:t>
            </a:r>
          </a:p>
          <a:p>
            <a:r>
              <a:rPr lang="es-ES" dirty="0"/>
              <a:t>DSM: Sostén cefálico 5 meses; sonrisa social 3 meses, </a:t>
            </a:r>
            <a:r>
              <a:rPr lang="es-ES" dirty="0" err="1"/>
              <a:t>sedestación</a:t>
            </a:r>
            <a:r>
              <a:rPr lang="es-ES" dirty="0"/>
              <a:t>: 10 meses, marcha: 2 años. Primeras palabras 2 años, no hace frases.</a:t>
            </a:r>
          </a:p>
          <a:p>
            <a:r>
              <a:rPr lang="es-ES" dirty="0"/>
              <a:t>Antecedentes familiares: No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14ED152-16CC-754E-AB2D-1656DCA7DD6D}"/>
              </a:ext>
            </a:extLst>
          </p:cNvPr>
          <p:cNvSpPr>
            <a:spLocks/>
          </p:cNvSpPr>
          <p:nvPr/>
        </p:nvSpPr>
        <p:spPr bwMode="auto">
          <a:xfrm>
            <a:off x="222250" y="719969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2EE66A-D40F-AA48-BC9F-48473B756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34218"/>
      </p:ext>
    </p:extLst>
  </p:cSld>
  <p:clrMapOvr>
    <a:masterClrMapping/>
  </p:clrMapOvr>
  <p:transition advTm="33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321" y="1807209"/>
            <a:ext cx="11055414" cy="2270118"/>
          </a:xfrm>
        </p:spPr>
        <p:txBody>
          <a:bodyPr/>
          <a:lstStyle/>
          <a:p>
            <a:r>
              <a:rPr lang="es-ES" dirty="0"/>
              <a:t>Examen Físico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3744" y="4283935"/>
            <a:ext cx="6699888" cy="481942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GENERAL: BCG, obesidad +, hidratado, bien </a:t>
            </a:r>
            <a:r>
              <a:rPr lang="es-ES" dirty="0" err="1"/>
              <a:t>perfundido</a:t>
            </a:r>
            <a:r>
              <a:rPr lang="es-ES" dirty="0"/>
              <a:t>. MP+SRA, RR2T sin soplos, Abdomen BDI RHA+ sin </a:t>
            </a:r>
            <a:r>
              <a:rPr lang="es-ES" dirty="0" err="1"/>
              <a:t>visceromegalia</a:t>
            </a:r>
            <a:r>
              <a:rPr lang="es-ES" dirty="0"/>
              <a:t>, extremidades pulsos +/+.</a:t>
            </a:r>
          </a:p>
          <a:p>
            <a:r>
              <a:rPr lang="es-ES" dirty="0"/>
              <a:t>NEUROLOGICO: CC = 46cm.</a:t>
            </a:r>
          </a:p>
          <a:p>
            <a:r>
              <a:rPr lang="es-ES" dirty="0" err="1"/>
              <a:t>Dismorfias</a:t>
            </a:r>
            <a:r>
              <a:rPr lang="es-ES" dirty="0"/>
              <a:t>: Cabeza: cráneo </a:t>
            </a:r>
            <a:r>
              <a:rPr lang="es-ES" dirty="0" err="1"/>
              <a:t>bifrontal</a:t>
            </a:r>
            <a:r>
              <a:rPr lang="es-ES" dirty="0"/>
              <a:t> estrecho, ojos almendrados. Extremidades: manos y pies pequeños. Genitales externos: criptorquidia, pene muy pequeño.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818" y="6168078"/>
            <a:ext cx="4114883" cy="293528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1401" r="58171" b="48422"/>
          <a:stretch>
            <a:fillRect/>
          </a:stretch>
        </p:blipFill>
        <p:spPr bwMode="auto">
          <a:xfrm>
            <a:off x="8873132" y="683876"/>
            <a:ext cx="3462568" cy="50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0F2A34-5B1A-E54F-9D09-66D3D9831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5599"/>
      </p:ext>
    </p:extLst>
  </p:cSld>
  <p:clrMapOvr>
    <a:masterClrMapping/>
  </p:clrMapOvr>
  <p:transition advTm="22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3" y="1599240"/>
            <a:ext cx="11055414" cy="2270118"/>
          </a:xfrm>
        </p:spPr>
        <p:txBody>
          <a:bodyPr/>
          <a:lstStyle/>
          <a:p>
            <a:r>
              <a:rPr lang="es-ES" dirty="0"/>
              <a:t>Examen Físico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3763" y="3869358"/>
            <a:ext cx="11217275" cy="6188075"/>
          </a:xfrm>
        </p:spPr>
        <p:txBody>
          <a:bodyPr>
            <a:normAutofit/>
          </a:bodyPr>
          <a:lstStyle/>
          <a:p>
            <a:r>
              <a:rPr lang="es-ES" dirty="0"/>
              <a:t>NEUROLOGICO: </a:t>
            </a:r>
          </a:p>
          <a:p>
            <a:r>
              <a:rPr lang="es-ES" dirty="0"/>
              <a:t>Consciente, regular contacto con el examinador. </a:t>
            </a:r>
          </a:p>
          <a:p>
            <a:pPr marL="410909" lvl="1" indent="0">
              <a:buNone/>
            </a:pPr>
            <a:r>
              <a:rPr lang="es-ES" dirty="0"/>
              <a:t>Pares: </a:t>
            </a:r>
            <a:r>
              <a:rPr lang="es-ES" dirty="0" err="1"/>
              <a:t>oculomotilidad</a:t>
            </a:r>
            <a:r>
              <a:rPr lang="es-ES" dirty="0"/>
              <a:t> conservada, RFM +, pares bajos ok</a:t>
            </a:r>
          </a:p>
          <a:p>
            <a:pPr marL="410909" lvl="1" indent="0">
              <a:buNone/>
            </a:pPr>
            <a:r>
              <a:rPr lang="es-ES" dirty="0"/>
              <a:t>Motor: hipotonía axial +++, fuerzas conservadas, </a:t>
            </a:r>
            <a:r>
              <a:rPr lang="es-ES" dirty="0" err="1"/>
              <a:t>rot</a:t>
            </a:r>
            <a:r>
              <a:rPr lang="es-ES" dirty="0"/>
              <a:t> disminuidos, simétricos. plantar flexor bilateral. </a:t>
            </a:r>
          </a:p>
          <a:p>
            <a:pPr marL="410909" lvl="1" indent="0">
              <a:buNone/>
            </a:pPr>
            <a:r>
              <a:rPr lang="es-ES" dirty="0"/>
              <a:t>Sensibilidad: al parecer conservada. </a:t>
            </a:r>
          </a:p>
          <a:p>
            <a:pPr marL="410909" lvl="1" indent="0">
              <a:buNone/>
            </a:pPr>
            <a:r>
              <a:rPr lang="es-ES" dirty="0"/>
              <a:t>Cerebelo: sin dismetría ni disdiacocinesia</a:t>
            </a:r>
          </a:p>
          <a:p>
            <a:pPr marL="410909" lvl="1" indent="0">
              <a:buNone/>
            </a:pPr>
            <a:r>
              <a:rPr lang="es-ES" dirty="0"/>
              <a:t>Marcha normal</a:t>
            </a:r>
          </a:p>
          <a:p>
            <a:pPr marL="410909" lvl="1" indent="0">
              <a:buNone/>
            </a:pPr>
            <a:r>
              <a:rPr lang="es-ES" dirty="0"/>
              <a:t>Signos meníngeos: ausentes.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6C183D-A30F-434E-B874-234C3A867564}"/>
              </a:ext>
            </a:extLst>
          </p:cNvPr>
          <p:cNvSpPr>
            <a:spLocks/>
          </p:cNvSpPr>
          <p:nvPr/>
        </p:nvSpPr>
        <p:spPr bwMode="auto">
          <a:xfrm>
            <a:off x="222250" y="316540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67A3AB-7EEB-E14F-A4BA-CDB5365D0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7269"/>
      </p:ext>
    </p:extLst>
  </p:cSld>
  <p:clrMapOvr>
    <a:masterClrMapping/>
  </p:clrMapOvr>
  <p:transition advTm="240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3" y="2135953"/>
            <a:ext cx="11055414" cy="2270118"/>
          </a:xfrm>
        </p:spPr>
        <p:txBody>
          <a:bodyPr/>
          <a:lstStyle/>
          <a:p>
            <a:r>
              <a:rPr lang="es-ES" dirty="0"/>
              <a:t>Discusión del caso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3763" y="4406071"/>
            <a:ext cx="11217275" cy="6188075"/>
          </a:xfrm>
        </p:spPr>
        <p:txBody>
          <a:bodyPr>
            <a:normAutofit/>
          </a:bodyPr>
          <a:lstStyle/>
          <a:p>
            <a:r>
              <a:rPr lang="es-ES" dirty="0"/>
              <a:t>1) El DSM es normal?</a:t>
            </a:r>
          </a:p>
          <a:p>
            <a:r>
              <a:rPr lang="es-ES" dirty="0"/>
              <a:t>2) ¿Cuál es el diagnóstico </a:t>
            </a:r>
            <a:r>
              <a:rPr lang="es-ES" dirty="0" err="1"/>
              <a:t>sindrómatico</a:t>
            </a:r>
            <a:r>
              <a:rPr lang="es-ES" dirty="0"/>
              <a:t> probable?</a:t>
            </a:r>
          </a:p>
          <a:p>
            <a:r>
              <a:rPr lang="es-ES" dirty="0"/>
              <a:t>4) ¿Cuál es la probable etiología?</a:t>
            </a:r>
          </a:p>
          <a:p>
            <a:r>
              <a:rPr lang="es-ES" dirty="0"/>
              <a:t>6) ¿Qué exámenes solicitaría?</a:t>
            </a:r>
          </a:p>
          <a:p>
            <a:r>
              <a:rPr lang="es-ES" dirty="0"/>
              <a:t>7) ¿Cuál seria su conducta?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7A676C-3F9C-0940-AB72-F2872D8C86E8}"/>
              </a:ext>
            </a:extLst>
          </p:cNvPr>
          <p:cNvSpPr>
            <a:spLocks/>
          </p:cNvSpPr>
          <p:nvPr/>
        </p:nvSpPr>
        <p:spPr bwMode="auto">
          <a:xfrm>
            <a:off x="222250" y="680212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BA80A4-962B-3241-8723-13E90B939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431"/>
      </p:ext>
    </p:extLst>
  </p:cSld>
  <p:clrMapOvr>
    <a:masterClrMapping/>
  </p:clrMapOvr>
  <p:transition advTm="78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895393" y="2550404"/>
            <a:ext cx="12306300" cy="1435100"/>
          </a:xfrm>
          <a:ln/>
        </p:spPr>
        <p:txBody>
          <a:bodyPr/>
          <a:lstStyle/>
          <a:p>
            <a:r>
              <a:rPr lang="en-US" sz="3982" dirty="0"/>
              <a:t>SPW CRITERIOS MAYORES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1" y="4426656"/>
            <a:ext cx="11049000" cy="6934199"/>
          </a:xfrm>
          <a:ln/>
        </p:spPr>
        <p:txBody>
          <a:bodyPr/>
          <a:lstStyle/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Hipotonía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central y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succión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débil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que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mejora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Problemas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alimentación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,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falta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incremento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ponderal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,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necesidad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apoyo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alimentación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Rápido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aumento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de peso 1-6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años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con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obesidad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Hiperfagia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Facies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característica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Hipogonadismo</a:t>
            </a:r>
            <a:endParaRPr lang="en-US" sz="2418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Font typeface="Zapf Dingbats" charset="0"/>
              <a:buChar char="✦"/>
            </a:pP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RDSM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leve-moderado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, RM,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dificultades</a:t>
            </a:r>
            <a:r>
              <a:rPr lang="en-US" sz="2418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latin typeface="Calibri" charset="0"/>
                <a:cs typeface="Calibri" charset="0"/>
                <a:sym typeface="Calibri" charset="0"/>
              </a:rPr>
              <a:t>aprendizaje</a:t>
            </a:r>
            <a:endParaRPr lang="en-US" sz="2418" dirty="0">
              <a:latin typeface="Calibri" charset="0"/>
              <a:sym typeface="Calibri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682B434-9246-FD41-8E3D-F1F618FCC732}"/>
              </a:ext>
            </a:extLst>
          </p:cNvPr>
          <p:cNvSpPr>
            <a:spLocks/>
          </p:cNvSpPr>
          <p:nvPr/>
        </p:nvSpPr>
        <p:spPr bwMode="auto">
          <a:xfrm>
            <a:off x="281886" y="521186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FB356C-3E87-3946-85CE-E43EF8195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67233"/>
      </p:ext>
    </p:extLst>
  </p:cSld>
  <p:clrMapOvr>
    <a:masterClrMapping/>
  </p:clrMapOvr>
  <p:transition spd="med" advTm="392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836043" y="2072675"/>
            <a:ext cx="12496801" cy="1574800"/>
          </a:xfrm>
          <a:ln/>
        </p:spPr>
        <p:txBody>
          <a:bodyPr/>
          <a:lstStyle/>
          <a:p>
            <a:r>
              <a:rPr lang="en-US" sz="3982" dirty="0"/>
              <a:t>CRITERIOS MENORES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319411"/>
            <a:ext cx="6235701" cy="6273801"/>
          </a:xfrm>
          <a:ln/>
        </p:spPr>
        <p:txBody>
          <a:bodyPr/>
          <a:lstStyle/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Disminucion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de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mov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fetales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,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letargia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,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mejoran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con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edad</a:t>
            </a:r>
            <a:endParaRPr lang="en-US" sz="2418" b="1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Problemas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conductuales</a:t>
            </a:r>
            <a:endParaRPr lang="en-US" sz="2418" b="1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Alteraciones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del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sueño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, apneas del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sueño</a:t>
            </a:r>
            <a:endParaRPr lang="en-US" sz="2418" b="1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Talla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baja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a los 15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años</a:t>
            </a:r>
            <a:endParaRPr lang="en-US" sz="2418" b="1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Hipopigmentación</a:t>
            </a:r>
            <a:endParaRPr lang="en-US" sz="2418" b="1" dirty="0">
              <a:latin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Pies y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manos</a:t>
            </a:r>
            <a:r>
              <a:rPr lang="en-US" sz="2418" b="1" dirty="0">
                <a:latin typeface="Calibri" charset="0"/>
                <a:cs typeface="Calibri" charset="0"/>
                <a:sym typeface="Calibri" charset="0"/>
              </a:rPr>
              <a:t> </a:t>
            </a:r>
            <a:r>
              <a:rPr lang="en-US" sz="2418" b="1" dirty="0" err="1">
                <a:latin typeface="Calibri" charset="0"/>
                <a:cs typeface="Calibri" charset="0"/>
                <a:sym typeface="Calibri" charset="0"/>
              </a:rPr>
              <a:t>pequeños</a:t>
            </a:r>
            <a:endParaRPr lang="en-US" sz="2418" b="1" dirty="0">
              <a:latin typeface="Calibri" charset="0"/>
              <a:sym typeface="Calibri" charset="0"/>
            </a:endParaRPr>
          </a:p>
        </p:txBody>
      </p:sp>
      <p:sp>
        <p:nvSpPr>
          <p:cNvPr id="45061" name="Rectangle 5"/>
          <p:cNvSpPr>
            <a:spLocks/>
          </p:cNvSpPr>
          <p:nvPr/>
        </p:nvSpPr>
        <p:spPr bwMode="auto">
          <a:xfrm>
            <a:off x="6310522" y="4319411"/>
            <a:ext cx="5618205" cy="290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782598" lvl="1" indent="-285736">
              <a:lnSpc>
                <a:spcPct val="90000"/>
              </a:lnSpc>
              <a:spcBef>
                <a:spcPts val="2399"/>
              </a:spcBef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Manos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estrechas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y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borde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cubital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recto</a:t>
            </a:r>
          </a:p>
          <a:p>
            <a:pPr marL="782598" lvl="1" indent="-285736">
              <a:lnSpc>
                <a:spcPct val="90000"/>
              </a:lnSpc>
              <a:spcBef>
                <a:spcPts val="2399"/>
              </a:spcBef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Estrabismo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,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miopía</a:t>
            </a:r>
            <a:endParaRPr lang="en-US" sz="2418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spcBef>
                <a:spcPts val="2399"/>
              </a:spcBef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Saliva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espesa</a:t>
            </a:r>
            <a:endParaRPr lang="en-US" sz="2418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spcBef>
                <a:spcPts val="2399"/>
              </a:spcBef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Defectos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articulación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lenguaje</a:t>
            </a:r>
            <a:endParaRPr lang="en-US" sz="2418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782598" lvl="1" indent="-285736">
              <a:lnSpc>
                <a:spcPct val="90000"/>
              </a:lnSpc>
              <a:spcBef>
                <a:spcPts val="2399"/>
              </a:spcBef>
              <a:buClr>
                <a:srgbClr val="FF0080"/>
              </a:buClr>
              <a:buSzPct val="92000"/>
              <a:buFont typeface="Zapf Dingbats" charset="0"/>
              <a:buChar char="✦"/>
            </a:pP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Lesiones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por</a:t>
            </a:r>
            <a:r>
              <a:rPr lang="en-US" sz="2418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18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grataje</a:t>
            </a:r>
            <a:endParaRPr lang="en-US" sz="2418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A164959-79E3-A64D-B0DD-9EBA7A8C2272}"/>
              </a:ext>
            </a:extLst>
          </p:cNvPr>
          <p:cNvSpPr>
            <a:spLocks/>
          </p:cNvSpPr>
          <p:nvPr/>
        </p:nvSpPr>
        <p:spPr bwMode="auto">
          <a:xfrm>
            <a:off x="260351" y="454007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4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C925E3-52A3-6549-AA30-101A54304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2733"/>
      </p:ext>
    </p:extLst>
  </p:cSld>
  <p:clrMapOvr>
    <a:masterClrMapping/>
  </p:clrMapOvr>
  <p:transition spd="med" advTm="298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>
            <a:extLst>
              <a:ext uri="{FF2B5EF4-FFF2-40B4-BE49-F238E27FC236}">
                <a16:creationId xmlns:a16="http://schemas.microsoft.com/office/drawing/2014/main" id="{93907CCA-EAFC-3C46-B831-E605C200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558800"/>
            <a:ext cx="8763000" cy="87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>
            <a:extLst>
              <a:ext uri="{FF2B5EF4-FFF2-40B4-BE49-F238E27FC236}">
                <a16:creationId xmlns:a16="http://schemas.microsoft.com/office/drawing/2014/main" id="{4FAE7E75-F5EA-D042-9453-45F31B8A6656}"/>
              </a:ext>
            </a:extLst>
          </p:cNvPr>
          <p:cNvSpPr>
            <a:spLocks/>
          </p:cNvSpPr>
          <p:nvPr/>
        </p:nvSpPr>
        <p:spPr bwMode="auto">
          <a:xfrm>
            <a:off x="5168900" y="4267200"/>
            <a:ext cx="3416300" cy="15494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>
                <a:solidFill>
                  <a:srgbClr val="FFFFFF"/>
                </a:solidFill>
                <a:cs typeface="Futura" panose="020B0602020204020303" pitchFamily="34" charset="-79"/>
              </a:rPr>
              <a:t>FIN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835ACA-FA1C-EA42-A3CC-577D944AB7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10739"/>
      </p:ext>
    </p:extLst>
  </p:cSld>
  <p:clrMapOvr>
    <a:masterClrMapping/>
  </p:clrMapOvr>
  <p:transition advTm="10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0" presetClass="entr" presetSubtype="10377392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0" presetClass="entr" presetSubtype="10377392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9634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4" y="1674801"/>
            <a:ext cx="11055414" cy="2270118"/>
          </a:xfrm>
        </p:spPr>
        <p:txBody>
          <a:bodyPr/>
          <a:lstStyle/>
          <a:p>
            <a:r>
              <a:rPr lang="es-ES" dirty="0"/>
              <a:t>Antecedentes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270001" y="3766931"/>
            <a:ext cx="10464800" cy="5715000"/>
          </a:xfrm>
        </p:spPr>
        <p:txBody>
          <a:bodyPr>
            <a:normAutofit/>
          </a:bodyPr>
          <a:lstStyle/>
          <a:p>
            <a:r>
              <a:rPr lang="es-ES" dirty="0"/>
              <a:t>Antecedentes gestacional - embarazo sin complicaciones</a:t>
            </a:r>
          </a:p>
          <a:p>
            <a:r>
              <a:rPr lang="es-ES" dirty="0"/>
              <a:t>Parto vaginal a término, Apgar 9 y 9. Sin complicaciones neonatales.</a:t>
            </a:r>
          </a:p>
          <a:p>
            <a:endParaRPr lang="es-ES" dirty="0"/>
          </a:p>
          <a:p>
            <a:r>
              <a:rPr lang="es-ES" dirty="0"/>
              <a:t>DSM: Sostén cefálico 2 meses; sedestación: 7 meses, marcha: 13 meses.</a:t>
            </a:r>
          </a:p>
          <a:p>
            <a:r>
              <a:rPr lang="es-ES" dirty="0"/>
              <a:t>Antecedentes familiares: padre con 1 convulsión antes de los 2 años de edad en contexto infección urinaria febril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573F3D5-44B4-F44D-8837-BE5A405F893D}"/>
              </a:ext>
            </a:extLst>
          </p:cNvPr>
          <p:cNvSpPr>
            <a:spLocks/>
          </p:cNvSpPr>
          <p:nvPr/>
        </p:nvSpPr>
        <p:spPr bwMode="auto">
          <a:xfrm>
            <a:off x="222251" y="39210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A24133-5513-8C47-A117-A303A6597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91563"/>
      </p:ext>
    </p:extLst>
  </p:cSld>
  <p:clrMapOvr>
    <a:masterClrMapping/>
  </p:clrMapOvr>
  <p:transition spd="med" advTm="34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4" y="1525591"/>
            <a:ext cx="11055414" cy="2270118"/>
          </a:xfrm>
        </p:spPr>
        <p:txBody>
          <a:bodyPr/>
          <a:lstStyle/>
          <a:p>
            <a:r>
              <a:rPr lang="es-ES" dirty="0"/>
              <a:t>Examen Físico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270001" y="3521766"/>
            <a:ext cx="10464800" cy="5715000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GENERAL: BCG, hidratada, bien perfundida, faringe congestiva ++, otoscopia con tímpano derecho enrojecido, abombado. MP+SRA, RR2T sin soplos, Abdomen BDI RHA+ sin </a:t>
            </a:r>
            <a:r>
              <a:rPr lang="es-ES" dirty="0" err="1"/>
              <a:t>visceromegalia</a:t>
            </a:r>
            <a:r>
              <a:rPr lang="es-ES" dirty="0"/>
              <a:t>, extremidades pulsos +/+.</a:t>
            </a:r>
          </a:p>
          <a:p>
            <a:r>
              <a:rPr lang="es-ES" dirty="0"/>
              <a:t>NEUROLOGICO: CC = 48cm.</a:t>
            </a:r>
          </a:p>
          <a:p>
            <a:pPr marL="410909" lvl="1" indent="0">
              <a:buNone/>
            </a:pPr>
            <a:r>
              <a:rPr lang="es-ES" dirty="0"/>
              <a:t>Consciente, orientada, buen contacto con el examinador. </a:t>
            </a:r>
          </a:p>
          <a:p>
            <a:pPr marL="410909" lvl="1" indent="0">
              <a:buNone/>
            </a:pPr>
            <a:r>
              <a:rPr lang="es-ES" dirty="0"/>
              <a:t>Pares: </a:t>
            </a:r>
            <a:r>
              <a:rPr lang="es-ES" dirty="0" err="1"/>
              <a:t>oculomotilidad</a:t>
            </a:r>
            <a:r>
              <a:rPr lang="es-ES" dirty="0"/>
              <a:t> conservada, RFM +, pares bajos ok</a:t>
            </a:r>
          </a:p>
          <a:p>
            <a:pPr marL="410909" lvl="1" indent="0">
              <a:buNone/>
            </a:pPr>
            <a:r>
              <a:rPr lang="es-ES" dirty="0"/>
              <a:t>Motor: tono y  fuerzas conservadas, ROT presentes y simétricos. plantar flexor bilateral. </a:t>
            </a:r>
          </a:p>
          <a:p>
            <a:pPr marL="410909" lvl="1" indent="0">
              <a:buNone/>
            </a:pPr>
            <a:r>
              <a:rPr lang="es-ES" dirty="0"/>
              <a:t>Sensibilidad: al parecer conservada. </a:t>
            </a:r>
          </a:p>
          <a:p>
            <a:pPr marL="410909" lvl="1" indent="0">
              <a:buNone/>
            </a:pPr>
            <a:r>
              <a:rPr lang="es-ES" dirty="0"/>
              <a:t>Cerebelo: sin dismetría ni disdiacocinesia</a:t>
            </a:r>
          </a:p>
          <a:p>
            <a:pPr marL="410909" lvl="1" indent="0">
              <a:buNone/>
            </a:pPr>
            <a:r>
              <a:rPr lang="es-ES" dirty="0"/>
              <a:t>Marcha normal</a:t>
            </a:r>
          </a:p>
          <a:p>
            <a:pPr marL="410909" lvl="1" indent="0">
              <a:buNone/>
            </a:pPr>
            <a:r>
              <a:rPr lang="es-ES" dirty="0"/>
              <a:t>Signos meníngeos: ausentes.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12B297-E6A2-6940-91D1-994040F8B962}"/>
              </a:ext>
            </a:extLst>
          </p:cNvPr>
          <p:cNvSpPr>
            <a:spLocks/>
          </p:cNvSpPr>
          <p:nvPr/>
        </p:nvSpPr>
        <p:spPr bwMode="auto">
          <a:xfrm>
            <a:off x="222251" y="24289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4F0C3F-6C25-164D-A75E-DDC632753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1198"/>
      </p:ext>
    </p:extLst>
  </p:cSld>
  <p:clrMapOvr>
    <a:masterClrMapping/>
  </p:clrMapOvr>
  <p:transition spd="med" advTm="77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94" y="1555532"/>
            <a:ext cx="11055414" cy="2270118"/>
          </a:xfrm>
        </p:spPr>
        <p:txBody>
          <a:bodyPr/>
          <a:lstStyle/>
          <a:p>
            <a:r>
              <a:rPr lang="es-ES" dirty="0"/>
              <a:t>Discusión del caso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type="body" idx="1"/>
          </p:nvPr>
        </p:nvSpPr>
        <p:spPr>
          <a:xfrm>
            <a:off x="1270001" y="3508513"/>
            <a:ext cx="10464800" cy="5715000"/>
          </a:xfrm>
        </p:spPr>
        <p:txBody>
          <a:bodyPr>
            <a:normAutofit/>
          </a:bodyPr>
          <a:lstStyle/>
          <a:p>
            <a:r>
              <a:rPr lang="es-ES" dirty="0"/>
              <a:t>1) El DSM es normal?</a:t>
            </a:r>
          </a:p>
          <a:p>
            <a:r>
              <a:rPr lang="es-ES" dirty="0"/>
              <a:t>2) ¿Cuál es el diagnóstico sindrómatico probable?</a:t>
            </a:r>
          </a:p>
          <a:p>
            <a:r>
              <a:rPr lang="es-ES" dirty="0"/>
              <a:t>4) ¿Cuál es la probable etiología?</a:t>
            </a:r>
          </a:p>
          <a:p>
            <a:r>
              <a:rPr lang="es-ES" dirty="0"/>
              <a:t>5) Diagnóstico diferencial?</a:t>
            </a:r>
          </a:p>
          <a:p>
            <a:r>
              <a:rPr lang="es-ES" dirty="0"/>
              <a:t>6) ¿Qué exámenes solicitaría?</a:t>
            </a:r>
          </a:p>
          <a:p>
            <a:r>
              <a:rPr lang="es-ES" dirty="0"/>
              <a:t>7) ¿Cuál seria su conducta?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7031B9-7843-1E4C-B571-0A942C684322}"/>
              </a:ext>
            </a:extLst>
          </p:cNvPr>
          <p:cNvSpPr>
            <a:spLocks/>
          </p:cNvSpPr>
          <p:nvPr/>
        </p:nvSpPr>
        <p:spPr bwMode="auto">
          <a:xfrm>
            <a:off x="222251" y="242891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428BA2-F646-B142-979A-39EB67FD1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7607"/>
      </p:ext>
    </p:extLst>
  </p:cSld>
  <p:clrMapOvr>
    <a:masterClrMapping/>
  </p:clrMapOvr>
  <p:transition spd="med" advTm="202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93D8FD4-0A60-4E4C-85A4-7AAB76A23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987" y="446431"/>
            <a:ext cx="7805878" cy="41056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550147-7FD8-DD44-A2A9-219AA7BF60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923"/>
          <a:stretch/>
        </p:blipFill>
        <p:spPr>
          <a:xfrm>
            <a:off x="1012135" y="6799045"/>
            <a:ext cx="10045700" cy="19914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3B18942-A4AA-7340-95FF-9616FC9DFC0E}"/>
              </a:ext>
            </a:extLst>
          </p:cNvPr>
          <p:cNvSpPr txBox="1"/>
          <p:nvPr/>
        </p:nvSpPr>
        <p:spPr>
          <a:xfrm>
            <a:off x="872987" y="5850271"/>
            <a:ext cx="367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Puncion Lumbar?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C8330A-B823-DB42-A349-5DDE59204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60098"/>
      </p:ext>
    </p:extLst>
  </p:cSld>
  <p:clrMapOvr>
    <a:masterClrMapping/>
  </p:clrMapOvr>
  <p:transition spd="med" advTm="37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8035363-101B-E841-BEAE-6BD73DB0D513}"/>
              </a:ext>
            </a:extLst>
          </p:cNvPr>
          <p:cNvSpPr>
            <a:spLocks/>
          </p:cNvSpPr>
          <p:nvPr/>
        </p:nvSpPr>
        <p:spPr bwMode="auto">
          <a:xfrm>
            <a:off x="269946" y="3823390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FE6CCF-63E6-BE43-B174-02BFCCBBD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1270000" y="2971800"/>
            <a:ext cx="10464800" cy="6311348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Gabriel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lactante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7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meses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hijo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único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padres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sanos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no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consanguíneos</a:t>
            </a:r>
            <a:r>
              <a:rPr lang="es-ES" dirty="0"/>
              <a:t>.</a:t>
            </a:r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RNTAEG, con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depresión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neonatal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recuperad</a:t>
            </a:r>
            <a:r>
              <a:rPr lang="es-E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  <a:p>
            <a:pPr>
              <a:defRPr>
                <a:solidFill>
                  <a:srgbClr val="006288"/>
                </a:solidFill>
                <a:latin typeface="+mn-lt"/>
                <a:ea typeface="+mn-ea"/>
                <a:cs typeface="+mn-cs"/>
                <a:sym typeface="Georgia"/>
              </a:defRPr>
            </a:pP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voluciona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con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retraso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desarrollo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psicomotor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global </a:t>
            </a:r>
            <a:r>
              <a:rPr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</a:t>
            </a:r>
            <a:r>
              <a:rPr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428F8C-2511-514C-BD16-571F9F160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753" y="3493328"/>
            <a:ext cx="3642967" cy="364296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A8E0794-271F-3645-93CD-A19F0FD8395F}"/>
              </a:ext>
            </a:extLst>
          </p:cNvPr>
          <p:cNvSpPr>
            <a:spLocks/>
          </p:cNvSpPr>
          <p:nvPr/>
        </p:nvSpPr>
        <p:spPr bwMode="auto">
          <a:xfrm>
            <a:off x="222250" y="183597"/>
            <a:ext cx="12560300" cy="1282700"/>
          </a:xfrm>
          <a:prstGeom prst="rect">
            <a:avLst/>
          </a:prstGeom>
          <a:solidFill>
            <a:srgbClr val="78B83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Futura" panose="020B0602020204020303" pitchFamily="34" charset="-79"/>
              </a:defRPr>
            </a:lvl9pPr>
          </a:lstStyle>
          <a:p>
            <a:pPr algn="ctr"/>
            <a:r>
              <a:rPr lang="en-US" altLang="es-CL" sz="7900" dirty="0">
                <a:solidFill>
                  <a:srgbClr val="FFFFFF"/>
                </a:solidFill>
                <a:cs typeface="Futura" panose="020B0602020204020303" pitchFamily="34" charset="-79"/>
              </a:rPr>
              <a:t>CASO 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9DBA09-C85C-2E44-B13E-3369E2852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76100" y="872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9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Marker Felt"/>
        <a:ea typeface="Marker Felt"/>
        <a:cs typeface="Marker Felt"/>
      </a:majorFont>
      <a:minorFont>
        <a:latin typeface="Georgia"/>
        <a:ea typeface="Georgia"/>
        <a:cs typeface="Georgia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477C43"/>
            </a:solidFill>
            <a:effectLst/>
            <a:uFillTx/>
            <a:latin typeface="+mj-lt"/>
            <a:ea typeface="+mj-ea"/>
            <a:cs typeface="+mj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n-lt"/>
            <a:ea typeface="+mn-ea"/>
            <a:cs typeface="+mn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{79D4C568-872F-8348-9279-BC8FCAE2E25A}tf10001073</Template>
  <TotalTime>110</TotalTime>
  <Words>1354</Words>
  <Application>Microsoft Macintosh PowerPoint</Application>
  <PresentationFormat>Personalizado</PresentationFormat>
  <Paragraphs>190</Paragraphs>
  <Slides>36</Slides>
  <Notes>1</Notes>
  <HiddenSlides>0</HiddenSlides>
  <MMClips>36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9" baseType="lpstr">
      <vt:lpstr>ＭＳ Ｐゴシック</vt:lpstr>
      <vt:lpstr>Arial</vt:lpstr>
      <vt:lpstr>Calibri</vt:lpstr>
      <vt:lpstr>Futura</vt:lpstr>
      <vt:lpstr>Futura Condensed</vt:lpstr>
      <vt:lpstr>Georgia</vt:lpstr>
      <vt:lpstr>Gill Sans MT</vt:lpstr>
      <vt:lpstr>Helvetica</vt:lpstr>
      <vt:lpstr>Lucida Grande</vt:lpstr>
      <vt:lpstr>Marker Felt</vt:lpstr>
      <vt:lpstr>Tw Cen MT</vt:lpstr>
      <vt:lpstr>Zapf Dingbats</vt:lpstr>
      <vt:lpstr>Gota</vt:lpstr>
      <vt:lpstr>Neurología Infantil:  Ejercicios clínicos de integración</vt:lpstr>
      <vt:lpstr>Presentación de PowerPoint</vt:lpstr>
      <vt:lpstr>Presentación de PowerPoint</vt:lpstr>
      <vt:lpstr>Antecedentes</vt:lpstr>
      <vt:lpstr>Examen Físico</vt:lpstr>
      <vt:lpstr>Discusión del caso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Discusión del caso</vt:lpstr>
      <vt:lpstr>Presentación de PowerPoint</vt:lpstr>
      <vt:lpstr>Presentación de PowerPoint</vt:lpstr>
      <vt:lpstr>Presentación de PowerPoint</vt:lpstr>
      <vt:lpstr>Leticia, 10 años Motivo de consulta: Cefalea</vt:lpstr>
      <vt:lpstr>Presentación de PowerPoint</vt:lpstr>
      <vt:lpstr>Leticia, 10 años Motivo de consulta: Cefalea</vt:lpstr>
      <vt:lpstr>Leticia, 10 años Motivo de consulta: Cefalea</vt:lpstr>
      <vt:lpstr>Presentación de PowerPoint</vt:lpstr>
      <vt:lpstr>¿Qué debo diferenciar?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Antecedentes</vt:lpstr>
      <vt:lpstr>Examen Físico</vt:lpstr>
      <vt:lpstr>Examen Físico</vt:lpstr>
      <vt:lpstr>Discusión del caso</vt:lpstr>
      <vt:lpstr>SPW CRITERIOS MAYORES</vt:lpstr>
      <vt:lpstr>CRITERIOS MENORES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Neurología Infantil:  Ejercicios clínicos de integración</dc:title>
  <cp:lastModifiedBy>daniela munoz</cp:lastModifiedBy>
  <cp:revision>9</cp:revision>
  <dcterms:modified xsi:type="dcterms:W3CDTF">2020-05-25T15:51:20Z</dcterms:modified>
</cp:coreProperties>
</file>