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0" r:id="rId2"/>
    <p:sldId id="256" r:id="rId3"/>
    <p:sldId id="272" r:id="rId4"/>
    <p:sldId id="271" r:id="rId5"/>
    <p:sldId id="261" r:id="rId6"/>
    <p:sldId id="273" r:id="rId7"/>
    <p:sldId id="274" r:id="rId8"/>
    <p:sldId id="277" r:id="rId9"/>
    <p:sldId id="275" r:id="rId10"/>
    <p:sldId id="276" r:id="rId11"/>
    <p:sldId id="278" r:id="rId12"/>
    <p:sldId id="279" r:id="rId13"/>
    <p:sldId id="280" r:id="rId14"/>
    <p:sldId id="282" r:id="rId15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6012"/>
  </p:normalViewPr>
  <p:slideViewPr>
    <p:cSldViewPr snapToGrid="0" snapToObjects="1">
      <p:cViewPr varScale="1">
        <p:scale>
          <a:sx n="112" d="100"/>
          <a:sy n="112" d="100"/>
        </p:scale>
        <p:origin x="5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F08C15-9166-314C-8602-E1592D010E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FED2A8A-BC1B-E946-8F6A-149ECD0CB2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E622FF-61C3-714B-9E94-2C07755B4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0A5E0-4EAB-E54A-964B-6F0BE7161559}" type="datetimeFigureOut">
              <a:rPr lang="es-CL" smtClean="0"/>
              <a:t>16-05-20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FB56BD-44B8-3A4C-B448-5CC6E3C69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D0D797-316E-2F43-9F5B-3CFDBBD64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E7F8-2737-BB4E-B5C1-D7CA1F3E25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7365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9E0238-D30D-F346-B8DF-DB8F8DBF7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F491DED-229D-F544-B6C9-9BF96FCDCE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867012-EEFD-5443-A5F5-E8E9D4BAD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0A5E0-4EAB-E54A-964B-6F0BE7161559}" type="datetimeFigureOut">
              <a:rPr lang="es-CL" smtClean="0"/>
              <a:t>16-05-20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511BBD-0768-B540-B247-741B969D5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9FBEF4-68D9-E940-B548-5A2C1AC70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E7F8-2737-BB4E-B5C1-D7CA1F3E25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95563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04ED3A5-8063-874F-856A-919D68191A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203E148-4CC5-7249-BBF1-6F99B9D8CB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F3AE58-4B11-F847-9F6E-17B0619D2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0A5E0-4EAB-E54A-964B-6F0BE7161559}" type="datetimeFigureOut">
              <a:rPr lang="es-CL" smtClean="0"/>
              <a:t>16-05-20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779828-CD3D-504C-8F4E-C43C40896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51498D-F884-8542-BA12-FC935B780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E7F8-2737-BB4E-B5C1-D7CA1F3E25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6997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C6CE7A-6677-C241-8CB6-A7F661716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1912EC2-5664-FC4C-9A35-5B723E249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C000D0B-17A9-D843-AC6B-68F500DD9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0A5E0-4EAB-E54A-964B-6F0BE7161559}" type="datetimeFigureOut">
              <a:rPr lang="es-CL" smtClean="0"/>
              <a:t>16-05-20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2FA9A32-23ED-4E4C-90CA-10106E565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67382B-B92E-9841-8A65-2DF67314D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E7F8-2737-BB4E-B5C1-D7CA1F3E25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0192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E13161-9844-094C-8272-3C8E86BF6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940436E-0E86-CF43-81A7-A1D80F093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3C06C6-9CBB-3846-8ED7-08EAC428C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0A5E0-4EAB-E54A-964B-6F0BE7161559}" type="datetimeFigureOut">
              <a:rPr lang="es-CL" smtClean="0"/>
              <a:t>16-05-20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27F56F3-BA60-A942-9374-3945DB2BA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88EAC9-44D2-EC44-9AF6-0EACA5890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E7F8-2737-BB4E-B5C1-D7CA1F3E25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64100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68F919-5759-BD4E-8668-3E3974F06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B914BDA-B3E2-4942-80B6-C46E7978E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5878B90-782D-3647-98B8-D84C291B9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200E6BE-6C50-044E-9149-67E0C51D5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0A5E0-4EAB-E54A-964B-6F0BE7161559}" type="datetimeFigureOut">
              <a:rPr lang="es-CL" smtClean="0"/>
              <a:t>16-05-20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579CA9E-0EF3-4445-B548-23AE27122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4EBD4CF-E9D9-AE46-B095-7F114CA75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E7F8-2737-BB4E-B5C1-D7CA1F3E25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69962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40BDAA-33DF-864F-B3C3-5C66F7AEF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B0D90CB-3ADB-1E45-890E-625872025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738138D-3A49-A24D-8748-EC0C55D90B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C3C7B5F-4C29-4E4E-B13B-8585ECB55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AF8BFCA-4856-644A-94AC-482352BFD7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14FAD89-15D2-B641-B094-2538206D9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0A5E0-4EAB-E54A-964B-6F0BE7161559}" type="datetimeFigureOut">
              <a:rPr lang="es-CL" smtClean="0"/>
              <a:t>16-05-20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B07255A-DEBD-AD4A-805C-63ED5EF5B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7A982CE-B063-EE49-88DE-21C0B9448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E7F8-2737-BB4E-B5C1-D7CA1F3E25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46466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E800C9-C997-E541-A9E6-B7F89F525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8DEBBC1-6A14-7E43-97EB-21C3B2764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0A5E0-4EAB-E54A-964B-6F0BE7161559}" type="datetimeFigureOut">
              <a:rPr lang="es-CL" smtClean="0"/>
              <a:t>16-05-20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7966689-B003-2F4B-83B0-5AC78C244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8F8AEB1-A9B9-094A-807A-9B5F3F199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E7F8-2737-BB4E-B5C1-D7CA1F3E25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54902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2F7E8F7-B17D-1349-8602-905099803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0A5E0-4EAB-E54A-964B-6F0BE7161559}" type="datetimeFigureOut">
              <a:rPr lang="es-CL" smtClean="0"/>
              <a:t>16-05-20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CD9AA84-2C52-914E-A4A0-D20974142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F6DACBB-EA3F-7D4D-9C70-A146F8A37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E7F8-2737-BB4E-B5C1-D7CA1F3E25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2804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038EDE-F8BA-A54E-BE77-868E7EFDB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54C9ACE-1F31-7E44-989B-3297F32C8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5F11243-9136-654B-83BB-2FE25CE0CF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13BE127-AA3A-5245-A126-F4BA67824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0A5E0-4EAB-E54A-964B-6F0BE7161559}" type="datetimeFigureOut">
              <a:rPr lang="es-CL" smtClean="0"/>
              <a:t>16-05-20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99753A-8E2D-7C47-9434-5C86EE8FC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D742014-8195-AC4A-A67C-BEF6145EA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E7F8-2737-BB4E-B5C1-D7CA1F3E25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1436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EA58E0-0B07-814D-9C33-E4ABE28B6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DD4A86C-757F-EE4C-B1FC-19E38F0680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5560CE7-C08D-484F-9436-35837F76F7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357D506-E0EA-EA4B-B076-8F168D778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0A5E0-4EAB-E54A-964B-6F0BE7161559}" type="datetimeFigureOut">
              <a:rPr lang="es-CL" smtClean="0"/>
              <a:t>16-05-20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CE230AF-801D-FA47-A707-45C8F427B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9E6081C-05A7-4C4E-9BCF-83D6210FB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3E7F8-2737-BB4E-B5C1-D7CA1F3E25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9568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CDD880B-A376-9E4E-B134-8668B0854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E62F091-E758-894E-B71D-F085B959B5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A54766-4E1B-844F-87AA-D35B3494B2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0A5E0-4EAB-E54A-964B-6F0BE7161559}" type="datetimeFigureOut">
              <a:rPr lang="es-CL" smtClean="0"/>
              <a:t>16-05-20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A1DD4C-A5A6-0447-8BC9-E4960C61F7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7C62D59-5028-F843-990F-310D9C2366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3E7F8-2737-BB4E-B5C1-D7CA1F3E25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99025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tiff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1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>
            <a:extLst>
              <a:ext uri="{FF2B5EF4-FFF2-40B4-BE49-F238E27FC236}">
                <a16:creationId xmlns:a16="http://schemas.microsoft.com/office/drawing/2014/main" id="{2977691A-7D01-1947-92C8-AAFB8FDF39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_tradnl" altLang="es-CL" dirty="0">
                <a:solidFill>
                  <a:srgbClr val="FFFFFF"/>
                </a:solidFill>
              </a:rPr>
              <a:t>      LEUCEMIA AGUDA.</a:t>
            </a:r>
            <a:endParaRPr lang="es-ES" altLang="es-CL" dirty="0">
              <a:solidFill>
                <a:srgbClr val="FFFFFF"/>
              </a:solidFill>
            </a:endParaRPr>
          </a:p>
        </p:txBody>
      </p:sp>
      <p:sp>
        <p:nvSpPr>
          <p:cNvPr id="14338" name="Marcador de texto 3">
            <a:extLst>
              <a:ext uri="{FF2B5EF4-FFF2-40B4-BE49-F238E27FC236}">
                <a16:creationId xmlns:a16="http://schemas.microsoft.com/office/drawing/2014/main" id="{83F86B40-C0C5-EA4F-82ED-AB0188D3D7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altLang="es-CL" sz="3600" dirty="0">
                <a:solidFill>
                  <a:srgbClr val="FAFFFD"/>
                </a:solidFill>
              </a:rPr>
              <a:t>LEUCEMIAS.</a:t>
            </a:r>
          </a:p>
        </p:txBody>
      </p:sp>
      <p:sp>
        <p:nvSpPr>
          <p:cNvPr id="14339" name="Rectangle 10">
            <a:extLst>
              <a:ext uri="{FF2B5EF4-FFF2-40B4-BE49-F238E27FC236}">
                <a16:creationId xmlns:a16="http://schemas.microsoft.com/office/drawing/2014/main" id="{60A5DADD-EAFF-074F-93F5-AA7560003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0275" y="502126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ES_tradnl" altLang="es-CL" sz="2400">
                <a:solidFill>
                  <a:srgbClr val="FFFFFF"/>
                </a:solidFill>
              </a:rPr>
              <a:t>Dr. Felipe Espinoza Chacur.</a:t>
            </a:r>
            <a:endParaRPr lang="es-ES" altLang="es-CL" sz="2400">
              <a:solidFill>
                <a:srgbClr val="FFFFFF"/>
              </a:solidFill>
            </a:endParaRPr>
          </a:p>
        </p:txBody>
      </p:sp>
      <p:pic>
        <p:nvPicPr>
          <p:cNvPr id="14340" name="Imagen 4">
            <a:extLst>
              <a:ext uri="{FF2B5EF4-FFF2-40B4-BE49-F238E27FC236}">
                <a16:creationId xmlns:a16="http://schemas.microsoft.com/office/drawing/2014/main" id="{50A4D248-7003-EB4E-B933-01D01157E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5" y="603250"/>
            <a:ext cx="1981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Imagen 5">
            <a:extLst>
              <a:ext uri="{FF2B5EF4-FFF2-40B4-BE49-F238E27FC236}">
                <a16:creationId xmlns:a16="http://schemas.microsoft.com/office/drawing/2014/main" id="{4F711006-95DD-C94F-824A-5CFB8F8DB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693739"/>
            <a:ext cx="295275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9D4DC94-8D44-E546-91D1-FB30F9DC99E7}"/>
              </a:ext>
            </a:extLst>
          </p:cNvPr>
          <p:cNvSpPr txBox="1"/>
          <p:nvPr/>
        </p:nvSpPr>
        <p:spPr>
          <a:xfrm>
            <a:off x="3794760" y="3136106"/>
            <a:ext cx="42633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6600" dirty="0">
                <a:solidFill>
                  <a:srgbClr val="7030A0"/>
                </a:solidFill>
              </a:rPr>
              <a:t>LEUCEMIAS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CC59706-9C1B-CA4B-A7F1-F7C2965054DB}"/>
              </a:ext>
            </a:extLst>
          </p:cNvPr>
          <p:cNvSpPr txBox="1"/>
          <p:nvPr/>
        </p:nvSpPr>
        <p:spPr>
          <a:xfrm>
            <a:off x="5052060" y="5840730"/>
            <a:ext cx="34274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/>
              <a:t>UNIDAD DE HEMATO-ONCOLOGIA.</a:t>
            </a:r>
          </a:p>
          <a:p>
            <a:r>
              <a:rPr lang="es-CL" dirty="0"/>
              <a:t>                       HCSBA</a:t>
            </a:r>
          </a:p>
        </p:txBody>
      </p:sp>
      <p:pic>
        <p:nvPicPr>
          <p:cNvPr id="4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EF6348C5-2EF1-FE41-B0DD-E6E3F07493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3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C8B135CA-564E-EE40-AAAD-A1DD07B90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72835"/>
          </a:xfrm>
        </p:spPr>
        <p:txBody>
          <a:bodyPr>
            <a:noAutofit/>
          </a:bodyPr>
          <a:lstStyle/>
          <a:p>
            <a:br>
              <a:rPr lang="es-ES_tradnl" altLang="es-CL" sz="2400" dirty="0">
                <a:solidFill>
                  <a:srgbClr val="7030A0"/>
                </a:solidFill>
              </a:rPr>
            </a:br>
            <a:br>
              <a:rPr lang="es-ES_tradnl" altLang="es-CL" sz="2400" dirty="0">
                <a:solidFill>
                  <a:srgbClr val="7030A0"/>
                </a:solidFill>
              </a:rPr>
            </a:br>
            <a:br>
              <a:rPr lang="es-ES_tradnl" altLang="es-CL" sz="2400" dirty="0">
                <a:solidFill>
                  <a:srgbClr val="7030A0"/>
                </a:solidFill>
              </a:rPr>
            </a:br>
            <a:r>
              <a:rPr lang="es-ES_tradnl" altLang="es-CL" sz="2400" dirty="0">
                <a:solidFill>
                  <a:srgbClr val="7030A0"/>
                </a:solidFill>
              </a:rPr>
              <a:t> </a:t>
            </a:r>
            <a:r>
              <a:rPr lang="es-ES_tradnl" altLang="es-CL" sz="2400" u="sng" dirty="0">
                <a:solidFill>
                  <a:srgbClr val="7030A0"/>
                </a:solidFill>
              </a:rPr>
              <a:t>EXAMENES DE LABORATORIO.</a:t>
            </a:r>
            <a:br>
              <a:rPr lang="es-ES_tradnl" altLang="es-CL" sz="2400" u="sng" dirty="0">
                <a:solidFill>
                  <a:srgbClr val="7030A0"/>
                </a:solidFill>
              </a:rPr>
            </a:br>
            <a:br>
              <a:rPr lang="es-ES_tradnl" altLang="es-CL" sz="2400" u="sng" dirty="0">
                <a:solidFill>
                  <a:srgbClr val="7030A0"/>
                </a:solidFill>
              </a:rPr>
            </a:br>
            <a:r>
              <a:rPr lang="es-ES_tradnl" altLang="es-CL" sz="2400" dirty="0">
                <a:solidFill>
                  <a:srgbClr val="7030A0"/>
                </a:solidFill>
              </a:rPr>
              <a:t>HEMOGRAMA: Compromiso de 2 o más series hematológicas</a:t>
            </a:r>
            <a:br>
              <a:rPr lang="es-ES_tradnl" altLang="es-CL" sz="2400" dirty="0">
                <a:solidFill>
                  <a:srgbClr val="7030A0"/>
                </a:solidFill>
              </a:rPr>
            </a:br>
            <a:r>
              <a:rPr lang="es-ES_tradnl" altLang="es-CL" sz="2400" dirty="0">
                <a:solidFill>
                  <a:srgbClr val="7030A0"/>
                </a:solidFill>
              </a:rPr>
              <a:t>                             Anemia </a:t>
            </a:r>
            <a:r>
              <a:rPr lang="es-ES_tradnl" altLang="es-CL" sz="2400" dirty="0" err="1">
                <a:solidFill>
                  <a:srgbClr val="7030A0"/>
                </a:solidFill>
              </a:rPr>
              <a:t>normocítica</a:t>
            </a:r>
            <a:r>
              <a:rPr lang="es-ES_tradnl" altLang="es-CL" sz="2400" dirty="0">
                <a:solidFill>
                  <a:srgbClr val="7030A0"/>
                </a:solidFill>
              </a:rPr>
              <a:t>, </a:t>
            </a:r>
            <a:r>
              <a:rPr lang="es-ES_tradnl" altLang="es-CL" sz="2400" dirty="0" err="1">
                <a:solidFill>
                  <a:srgbClr val="7030A0"/>
                </a:solidFill>
              </a:rPr>
              <a:t>normocrómica</a:t>
            </a:r>
            <a:r>
              <a:rPr lang="es-ES_tradnl" altLang="es-CL" sz="2400" dirty="0">
                <a:solidFill>
                  <a:srgbClr val="7030A0"/>
                </a:solidFill>
              </a:rPr>
              <a:t>, </a:t>
            </a:r>
            <a:r>
              <a:rPr lang="es-ES_tradnl" altLang="es-CL" sz="2400" dirty="0" err="1">
                <a:solidFill>
                  <a:srgbClr val="7030A0"/>
                </a:solidFill>
              </a:rPr>
              <a:t>arregenerativa</a:t>
            </a:r>
            <a:r>
              <a:rPr lang="es-ES_tradnl" altLang="es-CL" sz="2400" dirty="0">
                <a:solidFill>
                  <a:srgbClr val="7030A0"/>
                </a:solidFill>
              </a:rPr>
              <a:t>.</a:t>
            </a:r>
            <a:br>
              <a:rPr lang="es-ES_tradnl" altLang="es-CL" sz="2400" dirty="0">
                <a:solidFill>
                  <a:srgbClr val="7030A0"/>
                </a:solidFill>
              </a:rPr>
            </a:br>
            <a:r>
              <a:rPr lang="es-ES_tradnl" altLang="es-CL" sz="2400" dirty="0">
                <a:solidFill>
                  <a:srgbClr val="7030A0"/>
                </a:solidFill>
              </a:rPr>
              <a:t>                             Leucocitos disminuidos, normales o aumentados.</a:t>
            </a:r>
            <a:br>
              <a:rPr lang="es-ES_tradnl" altLang="es-CL" sz="2400" dirty="0">
                <a:solidFill>
                  <a:srgbClr val="7030A0"/>
                </a:solidFill>
              </a:rPr>
            </a:br>
            <a:r>
              <a:rPr lang="es-ES_tradnl" altLang="es-CL" sz="2400" dirty="0">
                <a:solidFill>
                  <a:srgbClr val="7030A0"/>
                </a:solidFill>
              </a:rPr>
              <a:t>                             Neutropenia. </a:t>
            </a:r>
            <a:r>
              <a:rPr lang="es-ES_tradnl" altLang="es-CL" sz="2400" dirty="0" err="1">
                <a:solidFill>
                  <a:srgbClr val="7030A0"/>
                </a:solidFill>
              </a:rPr>
              <a:t>Blastemia</a:t>
            </a:r>
            <a:r>
              <a:rPr lang="es-ES_tradnl" altLang="es-CL" sz="2400" dirty="0">
                <a:solidFill>
                  <a:srgbClr val="7030A0"/>
                </a:solidFill>
              </a:rPr>
              <a:t> presente o ausente.</a:t>
            </a:r>
            <a:br>
              <a:rPr lang="es-ES_tradnl" altLang="es-CL" sz="2400" dirty="0">
                <a:solidFill>
                  <a:srgbClr val="7030A0"/>
                </a:solidFill>
              </a:rPr>
            </a:br>
            <a:r>
              <a:rPr lang="es-ES_tradnl" altLang="es-CL" sz="2400" dirty="0">
                <a:solidFill>
                  <a:srgbClr val="7030A0"/>
                </a:solidFill>
              </a:rPr>
              <a:t>                             Trombocitopenia.</a:t>
            </a:r>
            <a:br>
              <a:rPr lang="es-ES_tradnl" altLang="es-CL" sz="2400" dirty="0">
                <a:solidFill>
                  <a:srgbClr val="7030A0"/>
                </a:solidFill>
              </a:rPr>
            </a:br>
            <a:r>
              <a:rPr lang="es-ES_tradnl" altLang="es-CL" sz="2400" dirty="0">
                <a:solidFill>
                  <a:srgbClr val="7030A0"/>
                </a:solidFill>
              </a:rPr>
              <a:t>                             VHS &gt; 100 mm/</a:t>
            </a:r>
            <a:r>
              <a:rPr lang="es-ES_tradnl" altLang="es-CL" sz="2400" dirty="0" err="1">
                <a:solidFill>
                  <a:srgbClr val="7030A0"/>
                </a:solidFill>
              </a:rPr>
              <a:t>hr</a:t>
            </a:r>
            <a:r>
              <a:rPr lang="es-ES_tradnl" altLang="es-CL" sz="2400" dirty="0">
                <a:solidFill>
                  <a:srgbClr val="7030A0"/>
                </a:solidFill>
              </a:rPr>
              <a:t>.</a:t>
            </a:r>
            <a:br>
              <a:rPr lang="es-ES_tradnl" altLang="es-CL" sz="2400" dirty="0">
                <a:solidFill>
                  <a:srgbClr val="7030A0"/>
                </a:solidFill>
              </a:rPr>
            </a:br>
            <a:br>
              <a:rPr lang="es-ES_tradnl" altLang="es-CL" sz="2400" dirty="0">
                <a:solidFill>
                  <a:srgbClr val="7030A0"/>
                </a:solidFill>
              </a:rPr>
            </a:br>
            <a:r>
              <a:rPr lang="es-ES_tradnl" altLang="es-CL" sz="2400" dirty="0">
                <a:solidFill>
                  <a:srgbClr val="7030A0"/>
                </a:solidFill>
              </a:rPr>
              <a:t>MIELOGRAMA: </a:t>
            </a:r>
            <a:r>
              <a:rPr lang="es-ES_tradnl" altLang="es-CL" sz="2400" dirty="0" err="1">
                <a:solidFill>
                  <a:srgbClr val="7030A0"/>
                </a:solidFill>
              </a:rPr>
              <a:t>Hipercelularidad</a:t>
            </a:r>
            <a:r>
              <a:rPr lang="es-ES_tradnl" altLang="es-CL" sz="2400" dirty="0">
                <a:solidFill>
                  <a:srgbClr val="7030A0"/>
                </a:solidFill>
              </a:rPr>
              <a:t> medular.</a:t>
            </a:r>
            <a:br>
              <a:rPr lang="es-ES_tradnl" altLang="es-CL" sz="2400" dirty="0">
                <a:solidFill>
                  <a:srgbClr val="7030A0"/>
                </a:solidFill>
              </a:rPr>
            </a:br>
            <a:r>
              <a:rPr lang="es-ES_tradnl" altLang="es-CL" sz="2400" dirty="0">
                <a:solidFill>
                  <a:srgbClr val="7030A0"/>
                </a:solidFill>
              </a:rPr>
              <a:t>                             Presencia de </a:t>
            </a:r>
            <a:r>
              <a:rPr lang="es-ES_tradnl" altLang="es-CL" sz="2400" dirty="0" err="1">
                <a:solidFill>
                  <a:srgbClr val="7030A0"/>
                </a:solidFill>
              </a:rPr>
              <a:t>blastos</a:t>
            </a:r>
            <a:r>
              <a:rPr lang="es-ES_tradnl" altLang="es-CL" sz="2400" dirty="0">
                <a:solidFill>
                  <a:srgbClr val="7030A0"/>
                </a:solidFill>
              </a:rPr>
              <a:t> &gt; 25%.</a:t>
            </a:r>
            <a:br>
              <a:rPr lang="es-ES_tradnl" altLang="es-CL" sz="2400" dirty="0">
                <a:solidFill>
                  <a:srgbClr val="7030A0"/>
                </a:solidFill>
              </a:rPr>
            </a:br>
            <a:r>
              <a:rPr lang="es-ES_tradnl" altLang="es-CL" sz="2400" dirty="0">
                <a:solidFill>
                  <a:srgbClr val="7030A0"/>
                </a:solidFill>
              </a:rPr>
              <a:t>                             En la LLA hay una población homogénea</a:t>
            </a:r>
            <a:br>
              <a:rPr lang="es-ES_tradnl" altLang="es-CL" sz="2400" dirty="0">
                <a:solidFill>
                  <a:srgbClr val="7030A0"/>
                </a:solidFill>
              </a:rPr>
            </a:br>
            <a:r>
              <a:rPr lang="es-ES_tradnl" altLang="es-CL" sz="2400" dirty="0">
                <a:solidFill>
                  <a:srgbClr val="7030A0"/>
                </a:solidFill>
              </a:rPr>
              <a:t>                             de elementos inmaduros, con más de 80% </a:t>
            </a:r>
            <a:br>
              <a:rPr lang="es-ES_tradnl" altLang="es-CL" sz="2400" dirty="0">
                <a:solidFill>
                  <a:srgbClr val="7030A0"/>
                </a:solidFill>
              </a:rPr>
            </a:br>
            <a:r>
              <a:rPr lang="es-ES_tradnl" altLang="es-CL" sz="2400" dirty="0">
                <a:solidFill>
                  <a:srgbClr val="7030A0"/>
                </a:solidFill>
              </a:rPr>
              <a:t>                             de </a:t>
            </a:r>
            <a:r>
              <a:rPr lang="es-ES_tradnl" altLang="es-CL" sz="2400" dirty="0" err="1">
                <a:solidFill>
                  <a:srgbClr val="7030A0"/>
                </a:solidFill>
              </a:rPr>
              <a:t>blastos</a:t>
            </a:r>
            <a:r>
              <a:rPr lang="es-ES_tradnl" altLang="es-CL" sz="2400" dirty="0">
                <a:solidFill>
                  <a:srgbClr val="7030A0"/>
                </a:solidFill>
              </a:rPr>
              <a:t>. </a:t>
            </a:r>
            <a:br>
              <a:rPr lang="es-ES_tradnl" altLang="es-CL" sz="2400" dirty="0">
                <a:solidFill>
                  <a:srgbClr val="7030A0"/>
                </a:solidFill>
              </a:rPr>
            </a:br>
            <a:r>
              <a:rPr lang="es-ES_tradnl" altLang="es-CL" sz="2400" dirty="0">
                <a:solidFill>
                  <a:srgbClr val="7030A0"/>
                </a:solidFill>
              </a:rPr>
              <a:t>                             En la LMA entre 25 y 40% de </a:t>
            </a:r>
            <a:r>
              <a:rPr lang="es-ES_tradnl" altLang="es-CL" sz="2400" dirty="0" err="1">
                <a:solidFill>
                  <a:srgbClr val="7030A0"/>
                </a:solidFill>
              </a:rPr>
              <a:t>mieloblastos</a:t>
            </a:r>
            <a:r>
              <a:rPr lang="es-ES_tradnl" altLang="es-CL" sz="2400" dirty="0">
                <a:solidFill>
                  <a:srgbClr val="7030A0"/>
                </a:solidFill>
              </a:rPr>
              <a:t>. </a:t>
            </a:r>
            <a:br>
              <a:rPr lang="es-ES_tradnl" altLang="es-CL" sz="2400" dirty="0">
                <a:solidFill>
                  <a:srgbClr val="7030A0"/>
                </a:solidFill>
              </a:rPr>
            </a:br>
            <a:r>
              <a:rPr lang="es-ES_tradnl" altLang="es-CL" sz="2400" dirty="0">
                <a:solidFill>
                  <a:srgbClr val="7030A0"/>
                </a:solidFill>
              </a:rPr>
              <a:t>                            </a:t>
            </a:r>
            <a:endParaRPr lang="es-CL" sz="2400" dirty="0">
              <a:solidFill>
                <a:srgbClr val="7030A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FC8C5B6-D825-854F-9995-B98F481E7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78595"/>
            <a:ext cx="1981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E4F830EF-F303-234D-9F5F-7BB9A8FECC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5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9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1F24273-4837-BC4A-87FA-91AAF80D3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ES_tradnl" altLang="es-CL" dirty="0">
                <a:solidFill>
                  <a:srgbClr val="7030A0"/>
                </a:solidFill>
              </a:rPr>
              <a:t>LEUCEMIA AGUDA</a:t>
            </a:r>
            <a:br>
              <a:rPr lang="es-ES_tradnl" altLang="es-CL" dirty="0">
                <a:solidFill>
                  <a:srgbClr val="7030A0"/>
                </a:solidFill>
              </a:rPr>
            </a:br>
            <a:r>
              <a:rPr lang="es-ES_tradnl" altLang="es-CL" dirty="0">
                <a:solidFill>
                  <a:srgbClr val="7030A0"/>
                </a:solidFill>
              </a:rPr>
              <a:t>Diagnóstico diferencial.</a:t>
            </a:r>
            <a:endParaRPr lang="es-CL" dirty="0">
              <a:solidFill>
                <a:srgbClr val="7030A0"/>
              </a:solidFill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92F3B8C-F4B9-6B49-B3BC-D0A5F16F0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s-ES_tradnl" altLang="es-CL" sz="3200" dirty="0">
                <a:solidFill>
                  <a:srgbClr val="7030A0"/>
                </a:solidFill>
              </a:rPr>
              <a:t>Reacción </a:t>
            </a:r>
            <a:r>
              <a:rPr lang="es-ES_tradnl" altLang="es-CL" sz="3200" dirty="0" err="1">
                <a:solidFill>
                  <a:srgbClr val="7030A0"/>
                </a:solidFill>
              </a:rPr>
              <a:t>leucemoide</a:t>
            </a:r>
            <a:r>
              <a:rPr lang="es-ES_tradnl" altLang="es-CL" sz="3200" dirty="0">
                <a:solidFill>
                  <a:srgbClr val="7030A0"/>
                </a:solidFill>
              </a:rPr>
              <a:t>.</a:t>
            </a:r>
          </a:p>
          <a:p>
            <a:pPr>
              <a:spcBef>
                <a:spcPct val="0"/>
              </a:spcBef>
            </a:pPr>
            <a:r>
              <a:rPr lang="es-ES_tradnl" altLang="es-CL" sz="3200" dirty="0">
                <a:solidFill>
                  <a:srgbClr val="7030A0"/>
                </a:solidFill>
              </a:rPr>
              <a:t>Linfocitosis infecciosa aguda e infecciones por </a:t>
            </a:r>
            <a:r>
              <a:rPr lang="es-ES_tradnl" altLang="es-CL" sz="3200" dirty="0" err="1">
                <a:solidFill>
                  <a:srgbClr val="7030A0"/>
                </a:solidFill>
              </a:rPr>
              <a:t>Pertussis</a:t>
            </a:r>
            <a:r>
              <a:rPr lang="es-ES_tradnl" altLang="es-CL" sz="3200" dirty="0">
                <a:solidFill>
                  <a:srgbClr val="7030A0"/>
                </a:solidFill>
              </a:rPr>
              <a:t>.</a:t>
            </a:r>
          </a:p>
          <a:p>
            <a:pPr>
              <a:spcBef>
                <a:spcPct val="0"/>
              </a:spcBef>
            </a:pPr>
            <a:r>
              <a:rPr lang="es-ES_tradnl" altLang="es-CL" sz="3200" dirty="0" err="1">
                <a:solidFill>
                  <a:srgbClr val="7030A0"/>
                </a:solidFill>
              </a:rPr>
              <a:t>Mononucleosis</a:t>
            </a:r>
            <a:r>
              <a:rPr lang="es-ES_tradnl" altLang="es-CL" sz="3200" dirty="0">
                <a:solidFill>
                  <a:srgbClr val="7030A0"/>
                </a:solidFill>
              </a:rPr>
              <a:t> infecciosa.</a:t>
            </a:r>
          </a:p>
          <a:p>
            <a:pPr>
              <a:spcBef>
                <a:spcPct val="0"/>
              </a:spcBef>
            </a:pPr>
            <a:r>
              <a:rPr lang="es-ES_tradnl" altLang="es-CL" sz="3200" dirty="0">
                <a:solidFill>
                  <a:srgbClr val="7030A0"/>
                </a:solidFill>
              </a:rPr>
              <a:t>Anemia </a:t>
            </a:r>
            <a:r>
              <a:rPr lang="es-ES_tradnl" altLang="es-CL" sz="3200" dirty="0" err="1">
                <a:solidFill>
                  <a:srgbClr val="7030A0"/>
                </a:solidFill>
              </a:rPr>
              <a:t>aplástica</a:t>
            </a:r>
            <a:r>
              <a:rPr lang="es-ES_tradnl" altLang="es-CL" sz="3200" dirty="0">
                <a:solidFill>
                  <a:srgbClr val="7030A0"/>
                </a:solidFill>
              </a:rPr>
              <a:t>.</a:t>
            </a:r>
          </a:p>
          <a:p>
            <a:pPr>
              <a:spcBef>
                <a:spcPct val="0"/>
              </a:spcBef>
            </a:pPr>
            <a:r>
              <a:rPr lang="es-ES_tradnl" altLang="es-CL" sz="3200" dirty="0">
                <a:solidFill>
                  <a:srgbClr val="7030A0"/>
                </a:solidFill>
              </a:rPr>
              <a:t>Trombocitopenia inmune primaria (PTI)</a:t>
            </a:r>
          </a:p>
          <a:p>
            <a:pPr>
              <a:spcBef>
                <a:spcPct val="0"/>
              </a:spcBef>
            </a:pPr>
            <a:r>
              <a:rPr lang="es-ES_tradnl" altLang="es-CL" sz="3200" dirty="0">
                <a:solidFill>
                  <a:srgbClr val="7030A0"/>
                </a:solidFill>
              </a:rPr>
              <a:t>Enfermedades malignas: NBL, RMS,LNH,S. de </a:t>
            </a:r>
            <a:r>
              <a:rPr lang="es-ES_tradnl" altLang="es-CL" sz="3200" dirty="0" err="1">
                <a:solidFill>
                  <a:srgbClr val="7030A0"/>
                </a:solidFill>
              </a:rPr>
              <a:t>Ewing</a:t>
            </a:r>
            <a:r>
              <a:rPr lang="es-ES_tradnl" altLang="es-CL" sz="3200" dirty="0">
                <a:solidFill>
                  <a:srgbClr val="7030A0"/>
                </a:solidFill>
              </a:rPr>
              <a:t>.</a:t>
            </a:r>
          </a:p>
          <a:p>
            <a:pPr>
              <a:spcBef>
                <a:spcPct val="0"/>
              </a:spcBef>
            </a:pPr>
            <a:r>
              <a:rPr lang="es-ES_tradnl" altLang="es-CL" sz="3200" dirty="0" err="1">
                <a:solidFill>
                  <a:srgbClr val="7030A0"/>
                </a:solidFill>
              </a:rPr>
              <a:t>Histiocitosis</a:t>
            </a:r>
            <a:r>
              <a:rPr lang="es-ES_tradnl" altLang="es-CL" sz="3200" dirty="0">
                <a:solidFill>
                  <a:srgbClr val="7030A0"/>
                </a:solidFill>
              </a:rPr>
              <a:t> de células de Langerhans.</a:t>
            </a:r>
            <a:endParaRPr lang="es-ES" altLang="es-CL" sz="3200" dirty="0">
              <a:solidFill>
                <a:srgbClr val="7030A0"/>
              </a:solidFill>
            </a:endParaRPr>
          </a:p>
          <a:p>
            <a:pPr>
              <a:spcBef>
                <a:spcPct val="0"/>
              </a:spcBef>
            </a:pPr>
            <a:r>
              <a:rPr lang="es-ES_tradnl" altLang="es-CL" sz="3200" dirty="0">
                <a:solidFill>
                  <a:srgbClr val="7030A0"/>
                </a:solidFill>
              </a:rPr>
              <a:t>Artritis </a:t>
            </a:r>
            <a:r>
              <a:rPr lang="es-ES_tradnl" altLang="es-CL" sz="3200" dirty="0" err="1">
                <a:solidFill>
                  <a:srgbClr val="7030A0"/>
                </a:solidFill>
              </a:rPr>
              <a:t>reumatoidea</a:t>
            </a:r>
            <a:r>
              <a:rPr lang="es-ES_tradnl" altLang="es-CL" sz="3200" dirty="0">
                <a:solidFill>
                  <a:srgbClr val="7030A0"/>
                </a:solidFill>
              </a:rPr>
              <a:t> juvenil y fiebre reumática.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D8C96AA-D1E0-D14E-94CC-386793308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78595"/>
            <a:ext cx="1981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181DB95B-A61B-F643-8622-AAF4DB8C91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9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2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7FDE40-C513-BE4E-AB97-B27485D42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ES_tradnl" altLang="es-CL" dirty="0">
                <a:solidFill>
                  <a:srgbClr val="7030A0"/>
                </a:solidFill>
              </a:rPr>
              <a:t>LEUCEMIA AGUDA</a:t>
            </a:r>
            <a:br>
              <a:rPr lang="es-ES_tradnl" altLang="es-CL" dirty="0">
                <a:solidFill>
                  <a:srgbClr val="7030A0"/>
                </a:solidFill>
              </a:rPr>
            </a:br>
            <a:r>
              <a:rPr lang="es-ES_tradnl" altLang="es-CL" dirty="0">
                <a:solidFill>
                  <a:srgbClr val="7030A0"/>
                </a:solidFill>
              </a:rPr>
              <a:t>Tratamiento</a:t>
            </a:r>
            <a:endParaRPr lang="es-CL" dirty="0">
              <a:solidFill>
                <a:srgbClr val="7030A0"/>
              </a:solidFill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7FD9A49-0109-4F4C-B7D0-DD04BF743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s-ES_tradnl" altLang="es-CL" sz="3200" dirty="0">
                <a:solidFill>
                  <a:srgbClr val="7030A0"/>
                </a:solidFill>
              </a:rPr>
              <a:t>OBJETIVOS</a:t>
            </a:r>
          </a:p>
          <a:p>
            <a:r>
              <a:rPr lang="es-ES_tradnl" altLang="es-CL" sz="3200" dirty="0">
                <a:solidFill>
                  <a:srgbClr val="7030A0"/>
                </a:solidFill>
              </a:rPr>
              <a:t>Eliminar el clon celular maligno</a:t>
            </a:r>
          </a:p>
          <a:p>
            <a:r>
              <a:rPr lang="es-ES_tradnl" altLang="es-CL" sz="3200" dirty="0">
                <a:solidFill>
                  <a:srgbClr val="7030A0"/>
                </a:solidFill>
              </a:rPr>
              <a:t>Reestablecer la hematopoyesis normal</a:t>
            </a:r>
          </a:p>
          <a:p>
            <a:endParaRPr lang="es-ES_tradnl" altLang="es-CL" sz="3200" dirty="0">
              <a:solidFill>
                <a:srgbClr val="7030A0"/>
              </a:solidFill>
            </a:endParaRPr>
          </a:p>
          <a:p>
            <a:pPr>
              <a:buNone/>
            </a:pPr>
            <a:r>
              <a:rPr lang="es-ES_tradnl" altLang="es-CL" sz="3200" dirty="0">
                <a:solidFill>
                  <a:srgbClr val="7030A0"/>
                </a:solidFill>
              </a:rPr>
              <a:t>POLIQUIMIOTERAPIA</a:t>
            </a:r>
          </a:p>
          <a:p>
            <a:r>
              <a:rPr lang="es-ES_tradnl" altLang="es-CL" sz="3200" dirty="0">
                <a:solidFill>
                  <a:srgbClr val="7030A0"/>
                </a:solidFill>
              </a:rPr>
              <a:t>Protocolo nacional basado en </a:t>
            </a:r>
            <a:r>
              <a:rPr lang="es-ES_tradnl" altLang="es-CL" sz="3200" dirty="0" err="1">
                <a:solidFill>
                  <a:srgbClr val="7030A0"/>
                </a:solidFill>
              </a:rPr>
              <a:t>p.B.F.M</a:t>
            </a:r>
            <a:r>
              <a:rPr lang="es-ES_tradnl" altLang="es-CL" sz="3200" dirty="0">
                <a:solidFill>
                  <a:srgbClr val="7030A0"/>
                </a:solidFill>
              </a:rPr>
              <a:t>.</a:t>
            </a:r>
          </a:p>
          <a:p>
            <a:r>
              <a:rPr lang="es-ES_tradnl" altLang="es-CL" sz="3200" dirty="0">
                <a:solidFill>
                  <a:srgbClr val="7030A0"/>
                </a:solidFill>
              </a:rPr>
              <a:t>Duración 2 años.</a:t>
            </a:r>
          </a:p>
          <a:p>
            <a:endParaRPr lang="es-CL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929CB67-D403-7744-B353-FA6099362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78595"/>
            <a:ext cx="1981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D0992287-1062-D541-819A-FCF7D66F36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8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110EE1-07B3-4243-BF72-B93E99CB7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CL" dirty="0">
                <a:solidFill>
                  <a:srgbClr val="7030A0"/>
                </a:solidFill>
              </a:rPr>
              <a:t>LEUCEMIA AGUDA.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30A13C-3832-C746-A044-60FDB57935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buNone/>
            </a:pPr>
            <a:r>
              <a:rPr lang="es-ES_tradnl" altLang="es-CL" sz="3200" dirty="0">
                <a:solidFill>
                  <a:srgbClr val="7030A0"/>
                </a:solidFill>
              </a:rPr>
              <a:t>Evolución:</a:t>
            </a:r>
          </a:p>
          <a:p>
            <a:pPr marL="609600" indent="-609600">
              <a:buNone/>
            </a:pPr>
            <a:r>
              <a:rPr lang="es-ES_tradnl" altLang="es-CL" dirty="0">
                <a:solidFill>
                  <a:srgbClr val="7030A0"/>
                </a:solidFill>
              </a:rPr>
              <a:t>15-20% recaída.( M.O., S.N.C., testículo )</a:t>
            </a:r>
          </a:p>
          <a:p>
            <a:pPr marL="609600" indent="-609600">
              <a:buNone/>
            </a:pPr>
            <a:endParaRPr lang="es-ES_tradnl" altLang="es-CL" dirty="0">
              <a:solidFill>
                <a:srgbClr val="7030A0"/>
              </a:solidFill>
            </a:endParaRPr>
          </a:p>
          <a:p>
            <a:pPr marL="609600" indent="-609600">
              <a:buNone/>
            </a:pPr>
            <a:r>
              <a:rPr lang="es-ES_tradnl" altLang="es-CL" sz="3200" dirty="0">
                <a:solidFill>
                  <a:srgbClr val="7030A0"/>
                </a:solidFill>
              </a:rPr>
              <a:t>Pronóstico:</a:t>
            </a:r>
          </a:p>
          <a:p>
            <a:pPr marL="609600" indent="-609600">
              <a:buNone/>
            </a:pPr>
            <a:r>
              <a:rPr lang="es-ES_tradnl" altLang="es-CL" dirty="0">
                <a:solidFill>
                  <a:srgbClr val="7030A0"/>
                </a:solidFill>
              </a:rPr>
              <a:t>75-80% curación en LLA.</a:t>
            </a:r>
          </a:p>
          <a:p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33DAA18-8499-4B4A-A6EF-645BC3F90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78595"/>
            <a:ext cx="1981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5F86B5F4-D847-8544-9E1D-0143937695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3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98363822-6E77-C64E-8A08-DF9F8B67B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2510" y="2925445"/>
            <a:ext cx="10515600" cy="1325563"/>
          </a:xfrm>
        </p:spPr>
        <p:txBody>
          <a:bodyPr/>
          <a:lstStyle/>
          <a:p>
            <a:pPr algn="ctr"/>
            <a:r>
              <a:rPr lang="es-ES_tradnl" altLang="es-CL" dirty="0">
                <a:solidFill>
                  <a:srgbClr val="7030A0"/>
                </a:solidFill>
              </a:rPr>
              <a:t>¡ MUCHAS GRACIAS ! </a:t>
            </a:r>
            <a:endParaRPr lang="es-CL" dirty="0">
              <a:solidFill>
                <a:srgbClr val="7030A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8F0497F-30FF-9543-A5DA-C437E851E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78595"/>
            <a:ext cx="1981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4324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C554F5B5-D4E6-554B-B76B-25119E85C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>
                <a:solidFill>
                  <a:srgbClr val="7030A0"/>
                </a:solidFill>
              </a:rPr>
              <a:t>DEFINICIÓN.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E70AAC88-9C15-6F49-B753-BE7159E0B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ct val="0"/>
              </a:spcBef>
            </a:pPr>
            <a:r>
              <a:rPr lang="es-ES_tradnl" altLang="es-CL" dirty="0">
                <a:solidFill>
                  <a:srgbClr val="7030A0"/>
                </a:solidFill>
              </a:rPr>
              <a:t>Enfermedad primaria de la médula ósea caracterizada</a:t>
            </a:r>
          </a:p>
          <a:p>
            <a:pPr>
              <a:spcBef>
                <a:spcPct val="0"/>
              </a:spcBef>
              <a:buNone/>
            </a:pPr>
            <a:r>
              <a:rPr lang="es-ES_tradnl" altLang="es-CL" dirty="0">
                <a:solidFill>
                  <a:srgbClr val="7030A0"/>
                </a:solidFill>
              </a:rPr>
              <a:t> por una alteración de la hematopoyesis, en que un progenitor</a:t>
            </a:r>
          </a:p>
          <a:p>
            <a:pPr>
              <a:spcBef>
                <a:spcPct val="0"/>
              </a:spcBef>
              <a:buNone/>
            </a:pPr>
            <a:r>
              <a:rPr lang="es-ES_tradnl" altLang="es-CL" dirty="0">
                <a:solidFill>
                  <a:srgbClr val="7030A0"/>
                </a:solidFill>
              </a:rPr>
              <a:t> ya sea linfoide, mieloide o </a:t>
            </a:r>
            <a:r>
              <a:rPr lang="es-ES_tradnl" altLang="es-CL" dirty="0" err="1">
                <a:solidFill>
                  <a:srgbClr val="7030A0"/>
                </a:solidFill>
              </a:rPr>
              <a:t>eritroide</a:t>
            </a:r>
            <a:r>
              <a:rPr lang="es-ES_tradnl" altLang="es-CL" dirty="0">
                <a:solidFill>
                  <a:srgbClr val="7030A0"/>
                </a:solidFill>
              </a:rPr>
              <a:t>  sufre una transformación</a:t>
            </a:r>
          </a:p>
          <a:p>
            <a:pPr>
              <a:spcBef>
                <a:spcPct val="0"/>
              </a:spcBef>
              <a:buNone/>
            </a:pPr>
            <a:r>
              <a:rPr lang="es-ES_tradnl" altLang="es-CL" dirty="0">
                <a:solidFill>
                  <a:srgbClr val="7030A0"/>
                </a:solidFill>
              </a:rPr>
              <a:t> en alguna etapa de su diferenciación.</a:t>
            </a:r>
          </a:p>
          <a:p>
            <a:pPr>
              <a:spcBef>
                <a:spcPct val="0"/>
              </a:spcBef>
              <a:buNone/>
            </a:pPr>
            <a:endParaRPr lang="es-ES_tradnl" altLang="es-CL" dirty="0">
              <a:solidFill>
                <a:srgbClr val="7030A0"/>
              </a:solidFill>
            </a:endParaRPr>
          </a:p>
          <a:p>
            <a:pPr>
              <a:spcBef>
                <a:spcPct val="0"/>
              </a:spcBef>
            </a:pPr>
            <a:r>
              <a:rPr lang="es-ES_tradnl" altLang="es-CL" dirty="0">
                <a:solidFill>
                  <a:srgbClr val="7030A0"/>
                </a:solidFill>
              </a:rPr>
              <a:t> Como resultado de ello esta célula prolifera sin control estable-</a:t>
            </a:r>
          </a:p>
          <a:p>
            <a:pPr>
              <a:spcBef>
                <a:spcPct val="0"/>
              </a:spcBef>
              <a:buNone/>
            </a:pPr>
            <a:r>
              <a:rPr lang="es-ES_tradnl" altLang="es-CL" dirty="0" err="1">
                <a:solidFill>
                  <a:srgbClr val="7030A0"/>
                </a:solidFill>
              </a:rPr>
              <a:t>ciendo</a:t>
            </a:r>
            <a:r>
              <a:rPr lang="es-ES_tradnl" altLang="es-CL" dirty="0">
                <a:solidFill>
                  <a:srgbClr val="7030A0"/>
                </a:solidFill>
              </a:rPr>
              <a:t> una expansión </a:t>
            </a:r>
            <a:r>
              <a:rPr lang="es-ES_tradnl" altLang="es-CL" dirty="0" err="1">
                <a:solidFill>
                  <a:srgbClr val="7030A0"/>
                </a:solidFill>
              </a:rPr>
              <a:t>clonal</a:t>
            </a:r>
            <a:r>
              <a:rPr lang="es-ES_tradnl" altLang="es-CL" dirty="0">
                <a:solidFill>
                  <a:srgbClr val="7030A0"/>
                </a:solidFill>
              </a:rPr>
              <a:t> que reemplaza a las células </a:t>
            </a:r>
          </a:p>
          <a:p>
            <a:pPr>
              <a:spcBef>
                <a:spcPct val="0"/>
              </a:spcBef>
              <a:buNone/>
            </a:pPr>
            <a:r>
              <a:rPr lang="es-ES_tradnl" altLang="es-CL" dirty="0">
                <a:solidFill>
                  <a:srgbClr val="7030A0"/>
                </a:solidFill>
              </a:rPr>
              <a:t>normales de la médula ósea, produciendo </a:t>
            </a:r>
            <a:r>
              <a:rPr lang="es-ES_tradnl" altLang="es-CL" b="1" dirty="0" err="1">
                <a:solidFill>
                  <a:srgbClr val="7030A0"/>
                </a:solidFill>
              </a:rPr>
              <a:t>pancitopenia</a:t>
            </a:r>
            <a:r>
              <a:rPr lang="es-ES_tradnl" altLang="es-CL" b="1" dirty="0">
                <a:solidFill>
                  <a:srgbClr val="7030A0"/>
                </a:solidFill>
              </a:rPr>
              <a:t> periférica</a:t>
            </a:r>
            <a:r>
              <a:rPr lang="es-ES_tradnl" altLang="es-CL" dirty="0">
                <a:solidFill>
                  <a:srgbClr val="7030A0"/>
                </a:solidFill>
              </a:rPr>
              <a:t> </a:t>
            </a:r>
          </a:p>
          <a:p>
            <a:pPr>
              <a:spcBef>
                <a:spcPct val="0"/>
              </a:spcBef>
              <a:buNone/>
            </a:pPr>
            <a:r>
              <a:rPr lang="es-ES_tradnl" altLang="es-CL" dirty="0">
                <a:solidFill>
                  <a:srgbClr val="7030A0"/>
                </a:solidFill>
              </a:rPr>
              <a:t> y síndrome clínico de </a:t>
            </a:r>
            <a:r>
              <a:rPr lang="es-ES_tradnl" altLang="es-CL" b="1" dirty="0">
                <a:solidFill>
                  <a:srgbClr val="7030A0"/>
                </a:solidFill>
              </a:rPr>
              <a:t>insuficiencia medular</a:t>
            </a:r>
            <a:r>
              <a:rPr lang="es-ES_tradnl" altLang="es-CL" dirty="0">
                <a:solidFill>
                  <a:srgbClr val="7030A0"/>
                </a:solidFill>
              </a:rPr>
              <a:t>.</a:t>
            </a:r>
          </a:p>
          <a:p>
            <a:pPr>
              <a:spcBef>
                <a:spcPct val="0"/>
              </a:spcBef>
              <a:buNone/>
            </a:pPr>
            <a:endParaRPr lang="es-ES_tradnl" altLang="es-CL" dirty="0">
              <a:solidFill>
                <a:srgbClr val="7030A0"/>
              </a:solidFill>
            </a:endParaRPr>
          </a:p>
          <a:p>
            <a:pPr>
              <a:spcBef>
                <a:spcPct val="0"/>
              </a:spcBef>
            </a:pPr>
            <a:r>
              <a:rPr lang="es-ES_tradnl" altLang="es-CL" dirty="0">
                <a:solidFill>
                  <a:srgbClr val="7030A0"/>
                </a:solidFill>
              </a:rPr>
              <a:t>Es una enfermedad sistémica, monoclonal en su origen, </a:t>
            </a:r>
            <a:r>
              <a:rPr lang="es-ES_tradnl" altLang="es-CL" dirty="0" err="1">
                <a:solidFill>
                  <a:srgbClr val="7030A0"/>
                </a:solidFill>
              </a:rPr>
              <a:t>inmunoló</a:t>
            </a:r>
            <a:r>
              <a:rPr lang="es-ES_tradnl" altLang="es-CL" dirty="0">
                <a:solidFill>
                  <a:srgbClr val="7030A0"/>
                </a:solidFill>
              </a:rPr>
              <a:t>-</a:t>
            </a:r>
          </a:p>
          <a:p>
            <a:pPr>
              <a:spcBef>
                <a:spcPct val="0"/>
              </a:spcBef>
              <a:buNone/>
            </a:pPr>
            <a:r>
              <a:rPr lang="es-ES_tradnl" altLang="es-CL" dirty="0" err="1">
                <a:solidFill>
                  <a:srgbClr val="7030A0"/>
                </a:solidFill>
              </a:rPr>
              <a:t>gicamente</a:t>
            </a:r>
            <a:r>
              <a:rPr lang="es-ES_tradnl" altLang="es-CL" dirty="0">
                <a:solidFill>
                  <a:srgbClr val="7030A0"/>
                </a:solidFill>
              </a:rPr>
              <a:t> heterogénea e invariablemente fatal si no es tratada. </a:t>
            </a:r>
            <a:endParaRPr lang="es-ES" altLang="es-CL" dirty="0">
              <a:solidFill>
                <a:srgbClr val="7030A0"/>
              </a:solidFill>
            </a:endParaRPr>
          </a:p>
          <a:p>
            <a:endParaRPr lang="es-CL" dirty="0"/>
          </a:p>
        </p:txBody>
      </p:sp>
      <p:pic>
        <p:nvPicPr>
          <p:cNvPr id="6" name="Imagen 4">
            <a:extLst>
              <a:ext uri="{FF2B5EF4-FFF2-40B4-BE49-F238E27FC236}">
                <a16:creationId xmlns:a16="http://schemas.microsoft.com/office/drawing/2014/main" id="{342A47DF-1E22-F141-BC0E-4A8E95179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210344"/>
            <a:ext cx="1981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EBB38CA5-3A13-FA44-9558-A303E5F794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12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DF011C80-649C-B94A-84A1-46E43D6F9A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ES_tradnl" altLang="es-CL" dirty="0">
                <a:solidFill>
                  <a:srgbClr val="7030A0"/>
                </a:solidFill>
              </a:rPr>
              <a:t>Incidencia de Leucemia Aguda.</a:t>
            </a:r>
            <a:endParaRPr lang="es-ES" altLang="es-CL" dirty="0">
              <a:solidFill>
                <a:srgbClr val="7030A0"/>
              </a:solidFill>
            </a:endParaRPr>
          </a:p>
        </p:txBody>
      </p:sp>
      <p:sp>
        <p:nvSpPr>
          <p:cNvPr id="15362" name="Text Box 3">
            <a:extLst>
              <a:ext uri="{FF2B5EF4-FFF2-40B4-BE49-F238E27FC236}">
                <a16:creationId xmlns:a16="http://schemas.microsoft.com/office/drawing/2014/main" id="{01D98828-F057-2143-A4D2-18407F813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1752601"/>
            <a:ext cx="51716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s-ES_tradnl" altLang="es-CL" sz="2400" dirty="0">
                <a:solidFill>
                  <a:srgbClr val="FFFFFF"/>
                </a:solidFill>
              </a:rPr>
              <a:t>e invariablemente fatal si no es tratada. </a:t>
            </a:r>
            <a:endParaRPr lang="es-ES" altLang="es-CL" sz="2400" dirty="0">
              <a:solidFill>
                <a:srgbClr val="FFFFFF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CAD1E32-8127-CA4F-9FE3-720DB2473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78595"/>
            <a:ext cx="1981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5E09024C-D82D-B240-A15B-C378C18F0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752600"/>
            <a:ext cx="6694461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CL" sz="2400" dirty="0">
                <a:solidFill>
                  <a:srgbClr val="7030A0"/>
                </a:solidFill>
              </a:rPr>
              <a:t>U.S.A      4 casos x 100.000 niños &lt; 15 años.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CL" sz="2400" dirty="0">
                <a:solidFill>
                  <a:srgbClr val="7030A0"/>
                </a:solidFill>
              </a:rPr>
              <a:t>                2500 casos nuevos x año.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CL" sz="2400" dirty="0">
                <a:solidFill>
                  <a:srgbClr val="7030A0"/>
                </a:solidFill>
              </a:rPr>
              <a:t>Chile        2,5 – 3 casos x 100.000 niños &lt; 15 años.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CL" sz="2400" dirty="0">
                <a:solidFill>
                  <a:srgbClr val="7030A0"/>
                </a:solidFill>
              </a:rPr>
              <a:t>                 150 casos nuevos x año.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_tradnl" altLang="es-CL" sz="2400" dirty="0">
              <a:solidFill>
                <a:srgbClr val="7030A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CL" sz="2400" dirty="0" err="1">
                <a:solidFill>
                  <a:srgbClr val="7030A0"/>
                </a:solidFill>
              </a:rPr>
              <a:t>Peack</a:t>
            </a:r>
            <a:r>
              <a:rPr lang="es-ES_tradnl" altLang="es-CL" sz="2400" dirty="0">
                <a:solidFill>
                  <a:srgbClr val="7030A0"/>
                </a:solidFill>
              </a:rPr>
              <a:t> de incidencia para LLA: 4 años y 9 años.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CL" sz="2400" dirty="0">
                <a:solidFill>
                  <a:srgbClr val="7030A0"/>
                </a:solidFill>
              </a:rPr>
              <a:t>                                         LMA: &lt; 1 año y &gt; 10 años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CL" sz="2400" dirty="0">
                <a:solidFill>
                  <a:srgbClr val="7030A0"/>
                </a:solidFill>
              </a:rPr>
              <a:t>                                                    y adolescentes</a:t>
            </a:r>
            <a:r>
              <a:rPr lang="es-ES_tradnl" altLang="es-CL" sz="2400" dirty="0">
                <a:solidFill>
                  <a:srgbClr val="FFFFFF"/>
                </a:solidFill>
              </a:rPr>
              <a:t>.</a:t>
            </a:r>
            <a:endParaRPr lang="es-ES" altLang="es-CL" sz="2400" dirty="0">
              <a:solidFill>
                <a:srgbClr val="FFFFFF"/>
              </a:solidFill>
            </a:endParaRPr>
          </a:p>
        </p:txBody>
      </p:sp>
      <p:pic>
        <p:nvPicPr>
          <p:cNvPr id="3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4A5AD1E4-7FC6-C14E-94F7-726ED49684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DF011C80-649C-B94A-84A1-46E43D6F9A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s-ES_tradnl" altLang="es-CL">
                <a:solidFill>
                  <a:srgbClr val="FFFFFF"/>
                </a:solidFill>
              </a:rPr>
              <a:t>Definición</a:t>
            </a:r>
            <a:endParaRPr lang="es-ES" altLang="es-CL">
              <a:solidFill>
                <a:srgbClr val="FFFFFF"/>
              </a:solidFill>
            </a:endParaRPr>
          </a:p>
        </p:txBody>
      </p:sp>
      <p:sp>
        <p:nvSpPr>
          <p:cNvPr id="15362" name="Text Box 3">
            <a:extLst>
              <a:ext uri="{FF2B5EF4-FFF2-40B4-BE49-F238E27FC236}">
                <a16:creationId xmlns:a16="http://schemas.microsoft.com/office/drawing/2014/main" id="{01D98828-F057-2143-A4D2-18407F813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1752601"/>
            <a:ext cx="22813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s-ES_tradnl" altLang="es-CL" sz="2400" dirty="0">
                <a:solidFill>
                  <a:srgbClr val="FFFFFF"/>
                </a:solidFill>
              </a:rPr>
              <a:t>si no es tratada. </a:t>
            </a:r>
            <a:endParaRPr lang="es-ES" altLang="es-CL" sz="2400" dirty="0">
              <a:solidFill>
                <a:srgbClr val="FFFFFF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49DB701-C0BA-344A-A9D6-71D244435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78595"/>
            <a:ext cx="1981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ADF09667-FD81-9E44-90D2-59FDAF9D5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1336675"/>
            <a:ext cx="8639175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CL" sz="2400" dirty="0">
                <a:solidFill>
                  <a:srgbClr val="7030A0"/>
                </a:solidFill>
              </a:rPr>
              <a:t>                                                         Aguda a células inmaduras 98%</a:t>
            </a:r>
            <a:endParaRPr lang="es-ES_tradnl" altLang="es-CL" sz="3600" dirty="0">
              <a:solidFill>
                <a:srgbClr val="7030A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CL" sz="3600" dirty="0">
                <a:solidFill>
                  <a:srgbClr val="7030A0"/>
                </a:solidFill>
              </a:rPr>
              <a:t>Leucemia Infantil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CL" sz="3600" dirty="0">
                <a:solidFill>
                  <a:srgbClr val="7030A0"/>
                </a:solidFill>
              </a:rPr>
              <a:t>                                      </a:t>
            </a:r>
            <a:r>
              <a:rPr lang="es-ES_tradnl" altLang="es-CL" sz="2400" dirty="0">
                <a:solidFill>
                  <a:srgbClr val="7030A0"/>
                </a:solidFill>
              </a:rPr>
              <a:t>Crónica a células maduras 2%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_tradnl" altLang="es-CL" sz="2400" dirty="0">
              <a:solidFill>
                <a:srgbClr val="7030A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_tradnl" altLang="es-CL" sz="2400" dirty="0">
              <a:solidFill>
                <a:srgbClr val="7030A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CL" sz="2400" dirty="0">
                <a:solidFill>
                  <a:srgbClr val="7030A0"/>
                </a:solidFill>
              </a:rPr>
              <a:t>                                                        </a:t>
            </a:r>
            <a:r>
              <a:rPr lang="es-ES_tradnl" altLang="es-CL" sz="2400" dirty="0" err="1">
                <a:solidFill>
                  <a:srgbClr val="7030A0"/>
                </a:solidFill>
              </a:rPr>
              <a:t>Linfoblástica</a:t>
            </a:r>
            <a:r>
              <a:rPr lang="es-ES_tradnl" altLang="es-CL" sz="2400" dirty="0">
                <a:solidFill>
                  <a:srgbClr val="7030A0"/>
                </a:solidFill>
              </a:rPr>
              <a:t> 80%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_tradnl" altLang="es-CL" sz="2400" dirty="0">
              <a:solidFill>
                <a:srgbClr val="7030A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CL" sz="3600" dirty="0">
                <a:solidFill>
                  <a:srgbClr val="7030A0"/>
                </a:solidFill>
              </a:rPr>
              <a:t>Leucemia Aguda          </a:t>
            </a:r>
            <a:r>
              <a:rPr lang="es-ES_tradnl" altLang="es-CL" sz="2400" dirty="0">
                <a:solidFill>
                  <a:srgbClr val="7030A0"/>
                </a:solidFill>
              </a:rPr>
              <a:t>Mieloide       15%</a:t>
            </a:r>
            <a:endParaRPr lang="es-ES_tradnl" altLang="es-CL" sz="3600" dirty="0">
              <a:solidFill>
                <a:srgbClr val="7030A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CL" sz="3600" dirty="0">
                <a:solidFill>
                  <a:srgbClr val="7030A0"/>
                </a:solidFill>
              </a:rPr>
              <a:t>        Infantil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CL" sz="3600" dirty="0">
                <a:solidFill>
                  <a:srgbClr val="7030A0"/>
                </a:solidFill>
              </a:rPr>
              <a:t>                                     </a:t>
            </a:r>
            <a:r>
              <a:rPr lang="es-ES_tradnl" altLang="es-CL" sz="2400" dirty="0">
                <a:solidFill>
                  <a:srgbClr val="7030A0"/>
                </a:solidFill>
              </a:rPr>
              <a:t>Indiferenciada o no clasificada 5%</a:t>
            </a:r>
            <a:endParaRPr lang="es-ES" altLang="es-CL" sz="3600" dirty="0">
              <a:solidFill>
                <a:srgbClr val="7030A0"/>
              </a:solidFill>
            </a:endParaRP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A45ECC4E-D35A-3040-A38C-FDA291E9933F}"/>
              </a:ext>
            </a:extLst>
          </p:cNvPr>
          <p:cNvCxnSpPr/>
          <p:nvPr/>
        </p:nvCxnSpPr>
        <p:spPr>
          <a:xfrm flipV="1">
            <a:off x="4126230" y="1752601"/>
            <a:ext cx="754380" cy="316229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55AD122F-4228-DD41-9D22-D198962F565C}"/>
              </a:ext>
            </a:extLst>
          </p:cNvPr>
          <p:cNvCxnSpPr>
            <a:cxnSpLocks/>
          </p:cNvCxnSpPr>
          <p:nvPr/>
        </p:nvCxnSpPr>
        <p:spPr>
          <a:xfrm>
            <a:off x="4126230" y="2068830"/>
            <a:ext cx="754380" cy="491490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2F373E94-C065-0142-A124-66702D098F38}"/>
              </a:ext>
            </a:extLst>
          </p:cNvPr>
          <p:cNvCxnSpPr>
            <a:cxnSpLocks/>
          </p:cNvCxnSpPr>
          <p:nvPr/>
        </p:nvCxnSpPr>
        <p:spPr>
          <a:xfrm flipV="1">
            <a:off x="3885405" y="3949393"/>
            <a:ext cx="778035" cy="664518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234E2526-88F3-4943-9EA6-0D6429555EA9}"/>
              </a:ext>
            </a:extLst>
          </p:cNvPr>
          <p:cNvCxnSpPr>
            <a:cxnSpLocks/>
          </p:cNvCxnSpPr>
          <p:nvPr/>
        </p:nvCxnSpPr>
        <p:spPr>
          <a:xfrm flipV="1">
            <a:off x="3885405" y="4613911"/>
            <a:ext cx="778035" cy="1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3362003D-EB98-A342-AB35-6E09AF4F64D9}"/>
              </a:ext>
            </a:extLst>
          </p:cNvPr>
          <p:cNvCxnSpPr>
            <a:cxnSpLocks/>
          </p:cNvCxnSpPr>
          <p:nvPr/>
        </p:nvCxnSpPr>
        <p:spPr>
          <a:xfrm>
            <a:off x="3897630" y="4613912"/>
            <a:ext cx="765810" cy="907413"/>
          </a:xfrm>
          <a:prstGeom prst="line">
            <a:avLst/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D2E78DC9-5728-3F4D-AF75-96217381CC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71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8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A9D8E5C0-8A67-7E42-A4C2-7333C8CC59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es-ES_tradnl" altLang="es-CL" u="sng" dirty="0">
                <a:solidFill>
                  <a:srgbClr val="7030A0"/>
                </a:solidFill>
              </a:rPr>
              <a:t>Clasificación de la L.A.</a:t>
            </a:r>
            <a:br>
              <a:rPr lang="es-ES_tradnl" altLang="es-CL" u="sng" dirty="0">
                <a:solidFill>
                  <a:srgbClr val="7030A0"/>
                </a:solidFill>
              </a:rPr>
            </a:br>
            <a:r>
              <a:rPr lang="es-ES_tradnl" altLang="es-CL" u="sng" dirty="0" err="1">
                <a:solidFill>
                  <a:srgbClr val="7030A0"/>
                </a:solidFill>
              </a:rPr>
              <a:t>Citomorfología</a:t>
            </a:r>
            <a:r>
              <a:rPr lang="es-ES_tradnl" altLang="es-CL" u="sng" dirty="0">
                <a:solidFill>
                  <a:srgbClr val="7030A0"/>
                </a:solidFill>
              </a:rPr>
              <a:t> del </a:t>
            </a:r>
            <a:r>
              <a:rPr lang="es-ES_tradnl" altLang="es-CL" u="sng" dirty="0" err="1">
                <a:solidFill>
                  <a:srgbClr val="7030A0"/>
                </a:solidFill>
              </a:rPr>
              <a:t>blasto</a:t>
            </a:r>
            <a:r>
              <a:rPr lang="es-ES_tradnl" altLang="es-CL" u="sng" dirty="0">
                <a:solidFill>
                  <a:srgbClr val="7030A0"/>
                </a:solidFill>
              </a:rPr>
              <a:t> (FAB).</a:t>
            </a:r>
            <a:endParaRPr lang="es-ES" altLang="es-CL" u="sng" dirty="0">
              <a:solidFill>
                <a:srgbClr val="7030A0"/>
              </a:solidFill>
            </a:endParaRPr>
          </a:p>
        </p:txBody>
      </p:sp>
      <p:sp>
        <p:nvSpPr>
          <p:cNvPr id="18434" name="Text Box 4">
            <a:extLst>
              <a:ext uri="{FF2B5EF4-FFF2-40B4-BE49-F238E27FC236}">
                <a16:creationId xmlns:a16="http://schemas.microsoft.com/office/drawing/2014/main" id="{D4DE9C36-AF92-6E48-9DD3-54C450F4B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126" y="2022475"/>
            <a:ext cx="7694735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CL" sz="2400" dirty="0">
                <a:solidFill>
                  <a:srgbClr val="7030A0"/>
                </a:solidFill>
              </a:rPr>
              <a:t>                                L1 - - 85%            Pronóstico mejor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CL" sz="2400" dirty="0">
                <a:solidFill>
                  <a:srgbClr val="7030A0"/>
                </a:solidFill>
              </a:rPr>
              <a:t>L.L.A.                     L2 - - 14%            Pronóstico intermedio.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CL" sz="2400" dirty="0">
                <a:solidFill>
                  <a:srgbClr val="7030A0"/>
                </a:solidFill>
              </a:rPr>
              <a:t>                                L3 - -  1%             Pronóstico malo.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_tradnl" altLang="es-CL" sz="2400" dirty="0">
              <a:solidFill>
                <a:srgbClr val="7030A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CL" sz="2400" dirty="0">
                <a:solidFill>
                  <a:srgbClr val="7030A0"/>
                </a:solidFill>
              </a:rPr>
              <a:t>                                M1 - - </a:t>
            </a:r>
            <a:r>
              <a:rPr lang="es-ES_tradnl" altLang="es-CL" sz="2400" dirty="0" err="1">
                <a:solidFill>
                  <a:srgbClr val="7030A0"/>
                </a:solidFill>
              </a:rPr>
              <a:t>mieloblástica</a:t>
            </a:r>
            <a:r>
              <a:rPr lang="es-ES_tradnl" altLang="es-CL" sz="2400" dirty="0">
                <a:solidFill>
                  <a:srgbClr val="7030A0"/>
                </a:solidFill>
              </a:rPr>
              <a:t> indiferenciada.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CL" sz="2400" dirty="0">
                <a:solidFill>
                  <a:srgbClr val="7030A0"/>
                </a:solidFill>
              </a:rPr>
              <a:t>                                M2 - - </a:t>
            </a:r>
            <a:r>
              <a:rPr lang="es-ES_tradnl" altLang="es-CL" sz="2400" dirty="0" err="1">
                <a:solidFill>
                  <a:srgbClr val="7030A0"/>
                </a:solidFill>
              </a:rPr>
              <a:t>mieloblástica</a:t>
            </a:r>
            <a:r>
              <a:rPr lang="es-ES_tradnl" altLang="es-CL" sz="2400" dirty="0">
                <a:solidFill>
                  <a:srgbClr val="7030A0"/>
                </a:solidFill>
              </a:rPr>
              <a:t> diferenciada.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CL" sz="2400" dirty="0">
                <a:solidFill>
                  <a:srgbClr val="7030A0"/>
                </a:solidFill>
              </a:rPr>
              <a:t>                                M3 - - </a:t>
            </a:r>
            <a:r>
              <a:rPr lang="es-ES_tradnl" altLang="es-CL" sz="2400" dirty="0" err="1">
                <a:solidFill>
                  <a:srgbClr val="7030A0"/>
                </a:solidFill>
              </a:rPr>
              <a:t>promielocítica</a:t>
            </a:r>
            <a:r>
              <a:rPr lang="es-ES_tradnl" altLang="es-CL" sz="2400" dirty="0">
                <a:solidFill>
                  <a:srgbClr val="7030A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CL" sz="2400" dirty="0">
                <a:solidFill>
                  <a:srgbClr val="7030A0"/>
                </a:solidFill>
              </a:rPr>
              <a:t>L.M.A.                    M4 - - </a:t>
            </a:r>
            <a:r>
              <a:rPr lang="es-ES_tradnl" altLang="es-CL" sz="2400" dirty="0" err="1">
                <a:solidFill>
                  <a:srgbClr val="7030A0"/>
                </a:solidFill>
              </a:rPr>
              <a:t>mielomonocítica</a:t>
            </a:r>
            <a:r>
              <a:rPr lang="es-ES_tradnl" altLang="es-CL" sz="2400" dirty="0">
                <a:solidFill>
                  <a:srgbClr val="7030A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CL" sz="2400" dirty="0">
                <a:solidFill>
                  <a:srgbClr val="7030A0"/>
                </a:solidFill>
              </a:rPr>
              <a:t>                                M5 - - </a:t>
            </a:r>
            <a:r>
              <a:rPr lang="es-ES_tradnl" altLang="es-CL" sz="2400" dirty="0" err="1">
                <a:solidFill>
                  <a:srgbClr val="7030A0"/>
                </a:solidFill>
              </a:rPr>
              <a:t>monocítica</a:t>
            </a:r>
            <a:r>
              <a:rPr lang="es-ES_tradnl" altLang="es-CL" sz="2400" dirty="0">
                <a:solidFill>
                  <a:srgbClr val="7030A0"/>
                </a:solidFill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CL" sz="2400" dirty="0">
                <a:solidFill>
                  <a:srgbClr val="7030A0"/>
                </a:solidFill>
              </a:rPr>
              <a:t>                                M6 - - </a:t>
            </a:r>
            <a:r>
              <a:rPr lang="es-ES_tradnl" altLang="es-CL" sz="2400" dirty="0" err="1">
                <a:solidFill>
                  <a:srgbClr val="7030A0"/>
                </a:solidFill>
              </a:rPr>
              <a:t>eritroleucemia</a:t>
            </a:r>
            <a:endParaRPr lang="es-ES_tradnl" altLang="es-CL" sz="2400" dirty="0">
              <a:solidFill>
                <a:srgbClr val="7030A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CL" sz="2400" dirty="0">
                <a:solidFill>
                  <a:srgbClr val="7030A0"/>
                </a:solidFill>
              </a:rPr>
              <a:t>                                M7 - - </a:t>
            </a:r>
            <a:r>
              <a:rPr lang="es-ES_tradnl" altLang="es-CL" sz="2400" dirty="0" err="1">
                <a:solidFill>
                  <a:srgbClr val="7030A0"/>
                </a:solidFill>
              </a:rPr>
              <a:t>megacariocítica</a:t>
            </a:r>
            <a:r>
              <a:rPr lang="es-ES_tradnl" altLang="es-CL" sz="2400" dirty="0">
                <a:solidFill>
                  <a:srgbClr val="7030A0"/>
                </a:solidFill>
              </a:rPr>
              <a:t> </a:t>
            </a:r>
            <a:endParaRPr lang="es-ES" altLang="es-CL" sz="2400" dirty="0">
              <a:solidFill>
                <a:srgbClr val="7030A0"/>
              </a:solidFill>
            </a:endParaRPr>
          </a:p>
        </p:txBody>
      </p:sp>
      <p:sp>
        <p:nvSpPr>
          <p:cNvPr id="18435" name="Line 6">
            <a:extLst>
              <a:ext uri="{FF2B5EF4-FFF2-40B4-BE49-F238E27FC236}">
                <a16:creationId xmlns:a16="http://schemas.microsoft.com/office/drawing/2014/main" id="{EDB75268-F6A4-1847-A123-09CC7955DE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95600" y="2286000"/>
            <a:ext cx="1143000" cy="3810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>
              <a:solidFill>
                <a:srgbClr val="7030A0"/>
              </a:solidFill>
            </a:endParaRPr>
          </a:p>
        </p:txBody>
      </p:sp>
      <p:sp>
        <p:nvSpPr>
          <p:cNvPr id="18436" name="Line 7">
            <a:extLst>
              <a:ext uri="{FF2B5EF4-FFF2-40B4-BE49-F238E27FC236}">
                <a16:creationId xmlns:a16="http://schemas.microsoft.com/office/drawing/2014/main" id="{7EE83D12-06AB-8248-AF4F-ACEE11791766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2667000"/>
            <a:ext cx="1143000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>
              <a:solidFill>
                <a:srgbClr val="7030A0"/>
              </a:solidFill>
            </a:endParaRPr>
          </a:p>
        </p:txBody>
      </p:sp>
      <p:sp>
        <p:nvSpPr>
          <p:cNvPr id="18437" name="Line 8">
            <a:extLst>
              <a:ext uri="{FF2B5EF4-FFF2-40B4-BE49-F238E27FC236}">
                <a16:creationId xmlns:a16="http://schemas.microsoft.com/office/drawing/2014/main" id="{BF781BCE-8B29-894B-B310-7ADE5ED49812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2667000"/>
            <a:ext cx="1143000" cy="3048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>
              <a:solidFill>
                <a:srgbClr val="7030A0"/>
              </a:solidFill>
            </a:endParaRPr>
          </a:p>
        </p:txBody>
      </p:sp>
      <p:sp>
        <p:nvSpPr>
          <p:cNvPr id="18438" name="Line 9">
            <a:extLst>
              <a:ext uri="{FF2B5EF4-FFF2-40B4-BE49-F238E27FC236}">
                <a16:creationId xmlns:a16="http://schemas.microsoft.com/office/drawing/2014/main" id="{7096B8D9-7144-1640-839A-C7B3D982AFF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71800" y="3810000"/>
            <a:ext cx="1143000" cy="9906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>
              <a:solidFill>
                <a:srgbClr val="7030A0"/>
              </a:solidFill>
            </a:endParaRPr>
          </a:p>
        </p:txBody>
      </p:sp>
      <p:sp>
        <p:nvSpPr>
          <p:cNvPr id="18439" name="Line 10">
            <a:extLst>
              <a:ext uri="{FF2B5EF4-FFF2-40B4-BE49-F238E27FC236}">
                <a16:creationId xmlns:a16="http://schemas.microsoft.com/office/drawing/2014/main" id="{F161E239-A257-1E47-B650-BBDB0D3BF2A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71800" y="4114800"/>
            <a:ext cx="1143000" cy="6858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>
              <a:solidFill>
                <a:srgbClr val="7030A0"/>
              </a:solidFill>
            </a:endParaRPr>
          </a:p>
        </p:txBody>
      </p:sp>
      <p:sp>
        <p:nvSpPr>
          <p:cNvPr id="18440" name="Line 11">
            <a:extLst>
              <a:ext uri="{FF2B5EF4-FFF2-40B4-BE49-F238E27FC236}">
                <a16:creationId xmlns:a16="http://schemas.microsoft.com/office/drawing/2014/main" id="{0E019DBC-171D-F14D-9055-4BC94984D59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71800" y="4495800"/>
            <a:ext cx="1143000" cy="3048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>
              <a:solidFill>
                <a:srgbClr val="7030A0"/>
              </a:solidFill>
            </a:endParaRPr>
          </a:p>
        </p:txBody>
      </p:sp>
      <p:sp>
        <p:nvSpPr>
          <p:cNvPr id="18441" name="Line 12">
            <a:extLst>
              <a:ext uri="{FF2B5EF4-FFF2-40B4-BE49-F238E27FC236}">
                <a16:creationId xmlns:a16="http://schemas.microsoft.com/office/drawing/2014/main" id="{4EC4A49F-0275-EA45-A885-E5B7B9C167D2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4800600"/>
            <a:ext cx="1143000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>
              <a:solidFill>
                <a:srgbClr val="7030A0"/>
              </a:solidFill>
            </a:endParaRPr>
          </a:p>
        </p:txBody>
      </p:sp>
      <p:sp>
        <p:nvSpPr>
          <p:cNvPr id="18442" name="Line 13">
            <a:extLst>
              <a:ext uri="{FF2B5EF4-FFF2-40B4-BE49-F238E27FC236}">
                <a16:creationId xmlns:a16="http://schemas.microsoft.com/office/drawing/2014/main" id="{DD6BE635-CE62-8746-B304-5A36A45A12B3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4800600"/>
            <a:ext cx="1066800" cy="3048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>
              <a:solidFill>
                <a:srgbClr val="7030A0"/>
              </a:solidFill>
            </a:endParaRPr>
          </a:p>
        </p:txBody>
      </p:sp>
      <p:sp>
        <p:nvSpPr>
          <p:cNvPr id="18443" name="Line 14">
            <a:extLst>
              <a:ext uri="{FF2B5EF4-FFF2-40B4-BE49-F238E27FC236}">
                <a16:creationId xmlns:a16="http://schemas.microsoft.com/office/drawing/2014/main" id="{65D0F354-79BF-B44D-8061-E057304C0F53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4800600"/>
            <a:ext cx="1143000" cy="6858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>
              <a:solidFill>
                <a:srgbClr val="7030A0"/>
              </a:solidFill>
            </a:endParaRPr>
          </a:p>
        </p:txBody>
      </p:sp>
      <p:sp>
        <p:nvSpPr>
          <p:cNvPr id="18444" name="Line 15">
            <a:extLst>
              <a:ext uri="{FF2B5EF4-FFF2-40B4-BE49-F238E27FC236}">
                <a16:creationId xmlns:a16="http://schemas.microsoft.com/office/drawing/2014/main" id="{EFCAA0E4-6003-0D46-A720-C48583AD5C6D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4800600"/>
            <a:ext cx="1143000" cy="9906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L">
              <a:solidFill>
                <a:srgbClr val="7030A0"/>
              </a:solidFill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B7BD891-DE4F-774B-8D88-F11E62E59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78595"/>
            <a:ext cx="1981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216A9F67-9C48-E343-BE8B-2746D4987E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6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AD0E8B-3DD3-D342-B5A7-057F376D8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ES_tradnl" altLang="es-CL" u="sng" dirty="0">
                <a:solidFill>
                  <a:srgbClr val="7030A0"/>
                </a:solidFill>
              </a:rPr>
              <a:t>Marcadores inmunológicos</a:t>
            </a:r>
            <a:endParaRPr lang="es-CL" dirty="0">
              <a:solidFill>
                <a:srgbClr val="7030A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058916E-EEB3-A648-951C-E2E91B55D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78595"/>
            <a:ext cx="1981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F94E0F24-5346-B94E-8940-6E194636F07C}"/>
              </a:ext>
            </a:extLst>
          </p:cNvPr>
          <p:cNvSpPr/>
          <p:nvPr/>
        </p:nvSpPr>
        <p:spPr>
          <a:xfrm>
            <a:off x="1554480" y="2551837"/>
            <a:ext cx="75895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s-ES_tradnl" altLang="es-CL" sz="2800" dirty="0">
                <a:solidFill>
                  <a:srgbClr val="7030A0"/>
                </a:solidFill>
              </a:rPr>
              <a:t>                      Leucemia T ...............................20%</a:t>
            </a:r>
          </a:p>
          <a:p>
            <a:pPr>
              <a:spcBef>
                <a:spcPct val="0"/>
              </a:spcBef>
            </a:pPr>
            <a:r>
              <a:rPr lang="es-ES_tradnl" altLang="es-CL" sz="2800" dirty="0">
                <a:solidFill>
                  <a:srgbClr val="7030A0"/>
                </a:solidFill>
              </a:rPr>
              <a:t>                      Leucemia B................................1 – 2 %</a:t>
            </a:r>
          </a:p>
          <a:p>
            <a:pPr>
              <a:spcBef>
                <a:spcPct val="0"/>
              </a:spcBef>
            </a:pPr>
            <a:r>
              <a:rPr lang="es-ES_tradnl" altLang="es-CL" sz="2800" dirty="0">
                <a:solidFill>
                  <a:srgbClr val="7030A0"/>
                </a:solidFill>
              </a:rPr>
              <a:t>L.L.A.                      </a:t>
            </a:r>
          </a:p>
          <a:p>
            <a:pPr>
              <a:spcBef>
                <a:spcPct val="0"/>
              </a:spcBef>
            </a:pPr>
            <a:r>
              <a:rPr lang="es-ES_tradnl" altLang="es-CL" sz="2800" dirty="0">
                <a:solidFill>
                  <a:srgbClr val="7030A0"/>
                </a:solidFill>
              </a:rPr>
              <a:t>                      Leucemia no T no B ................... 78 %</a:t>
            </a:r>
          </a:p>
          <a:p>
            <a:pPr>
              <a:spcBef>
                <a:spcPct val="0"/>
              </a:spcBef>
            </a:pPr>
            <a:r>
              <a:rPr lang="es-ES_tradnl" altLang="es-CL" sz="2800" dirty="0">
                <a:solidFill>
                  <a:srgbClr val="7030A0"/>
                </a:solidFill>
              </a:rPr>
              <a:t>                                              Calla ( +) ............... 80%</a:t>
            </a:r>
          </a:p>
          <a:p>
            <a:pPr>
              <a:spcBef>
                <a:spcPct val="0"/>
              </a:spcBef>
            </a:pPr>
            <a:r>
              <a:rPr lang="es-ES_tradnl" altLang="es-CL" sz="2800" dirty="0">
                <a:solidFill>
                  <a:srgbClr val="7030A0"/>
                </a:solidFill>
              </a:rPr>
              <a:t>                                               Calla ( - ) .............. 20%</a:t>
            </a:r>
            <a:endParaRPr lang="es-CL" sz="2800" dirty="0">
              <a:solidFill>
                <a:srgbClr val="7030A0"/>
              </a:solidFill>
            </a:endParaRPr>
          </a:p>
        </p:txBody>
      </p:sp>
      <p:pic>
        <p:nvPicPr>
          <p:cNvPr id="5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5C45C825-8D95-364F-A347-2DE73BFD7D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85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AC6D91-BAAC-034A-9F5C-A58FA5A61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s-ES_tradnl" altLang="es-CL" sz="4000" u="sng" dirty="0">
                <a:solidFill>
                  <a:srgbClr val="7030A0"/>
                </a:solidFill>
              </a:rPr>
              <a:t>Principales subdivisiones de fenotipos LLA.</a:t>
            </a:r>
            <a:endParaRPr lang="es-CL" sz="4000" dirty="0">
              <a:solidFill>
                <a:srgbClr val="7030A0"/>
              </a:solidFill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9DC672F-FB0F-A643-BE92-D266DFB62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  <a:buNone/>
            </a:pPr>
            <a:r>
              <a:rPr lang="es-ES_tradnl" altLang="es-CL" dirty="0">
                <a:solidFill>
                  <a:srgbClr val="7030A0"/>
                </a:solidFill>
              </a:rPr>
              <a:t>Células B precursores de LLA.</a:t>
            </a:r>
          </a:p>
          <a:p>
            <a:pPr>
              <a:spcBef>
                <a:spcPct val="0"/>
              </a:spcBef>
              <a:buNone/>
            </a:pPr>
            <a:r>
              <a:rPr lang="es-ES_tradnl" altLang="es-CL" dirty="0">
                <a:solidFill>
                  <a:srgbClr val="7030A0"/>
                </a:solidFill>
              </a:rPr>
              <a:t>    Subtipo LLA común.</a:t>
            </a:r>
          </a:p>
          <a:p>
            <a:pPr>
              <a:spcBef>
                <a:spcPct val="0"/>
              </a:spcBef>
              <a:buNone/>
            </a:pPr>
            <a:r>
              <a:rPr lang="es-ES_tradnl" altLang="es-CL" dirty="0">
                <a:solidFill>
                  <a:srgbClr val="7030A0"/>
                </a:solidFill>
              </a:rPr>
              <a:t>       Positivo: CD 10, CD 19, HLA-DR, </a:t>
            </a:r>
            <a:r>
              <a:rPr lang="es-ES_tradnl" altLang="es-CL" dirty="0" err="1">
                <a:solidFill>
                  <a:srgbClr val="7030A0"/>
                </a:solidFill>
              </a:rPr>
              <a:t>TdT</a:t>
            </a:r>
            <a:endParaRPr lang="es-ES_tradnl" altLang="es-CL" dirty="0">
              <a:solidFill>
                <a:srgbClr val="7030A0"/>
              </a:solidFill>
            </a:endParaRPr>
          </a:p>
          <a:p>
            <a:pPr>
              <a:spcBef>
                <a:spcPct val="0"/>
              </a:spcBef>
              <a:buNone/>
            </a:pPr>
            <a:r>
              <a:rPr lang="es-ES_tradnl" altLang="es-CL" dirty="0">
                <a:solidFill>
                  <a:srgbClr val="7030A0"/>
                </a:solidFill>
              </a:rPr>
              <a:t>       Otros marcadores negativos.</a:t>
            </a:r>
          </a:p>
          <a:p>
            <a:pPr>
              <a:spcBef>
                <a:spcPct val="0"/>
              </a:spcBef>
              <a:buNone/>
            </a:pPr>
            <a:r>
              <a:rPr lang="es-ES_tradnl" altLang="es-CL" dirty="0">
                <a:solidFill>
                  <a:srgbClr val="7030A0"/>
                </a:solidFill>
              </a:rPr>
              <a:t>    Subtipo LLA Nulo ( Pro B )</a:t>
            </a:r>
          </a:p>
          <a:p>
            <a:pPr>
              <a:spcBef>
                <a:spcPct val="0"/>
              </a:spcBef>
              <a:buNone/>
            </a:pPr>
            <a:r>
              <a:rPr lang="es-ES_tradnl" altLang="es-CL" dirty="0">
                <a:solidFill>
                  <a:srgbClr val="7030A0"/>
                </a:solidFill>
              </a:rPr>
              <a:t>       Positivo: CD 19, HLA- DR, </a:t>
            </a:r>
            <a:r>
              <a:rPr lang="es-ES_tradnl" altLang="es-CL" dirty="0" err="1">
                <a:solidFill>
                  <a:srgbClr val="7030A0"/>
                </a:solidFill>
              </a:rPr>
              <a:t>TdT</a:t>
            </a:r>
            <a:r>
              <a:rPr lang="es-ES_tradnl" altLang="es-CL" dirty="0">
                <a:solidFill>
                  <a:srgbClr val="7030A0"/>
                </a:solidFill>
              </a:rPr>
              <a:t>.</a:t>
            </a:r>
          </a:p>
          <a:p>
            <a:pPr>
              <a:spcBef>
                <a:spcPct val="0"/>
              </a:spcBef>
              <a:buNone/>
            </a:pPr>
            <a:r>
              <a:rPr lang="es-ES_tradnl" altLang="es-CL" dirty="0">
                <a:solidFill>
                  <a:srgbClr val="7030A0"/>
                </a:solidFill>
              </a:rPr>
              <a:t>       Otros marcadores negativos.</a:t>
            </a:r>
          </a:p>
          <a:p>
            <a:pPr>
              <a:spcBef>
                <a:spcPct val="0"/>
              </a:spcBef>
              <a:buNone/>
            </a:pPr>
            <a:r>
              <a:rPr lang="es-ES_tradnl" altLang="es-CL" dirty="0">
                <a:solidFill>
                  <a:srgbClr val="7030A0"/>
                </a:solidFill>
              </a:rPr>
              <a:t>Células T precursores de LLA.</a:t>
            </a:r>
          </a:p>
          <a:p>
            <a:pPr>
              <a:spcBef>
                <a:spcPct val="0"/>
              </a:spcBef>
              <a:buNone/>
            </a:pPr>
            <a:r>
              <a:rPr lang="es-ES_tradnl" altLang="es-CL" dirty="0">
                <a:solidFill>
                  <a:srgbClr val="7030A0"/>
                </a:solidFill>
              </a:rPr>
              <a:t>    Positivo: CD7, CD3 </a:t>
            </a:r>
            <a:r>
              <a:rPr lang="es-ES_tradnl" altLang="es-CL" dirty="0" err="1">
                <a:solidFill>
                  <a:srgbClr val="7030A0"/>
                </a:solidFill>
              </a:rPr>
              <a:t>citoplasmática,TdT</a:t>
            </a:r>
            <a:r>
              <a:rPr lang="es-ES_tradnl" altLang="es-CL" dirty="0">
                <a:solidFill>
                  <a:srgbClr val="7030A0"/>
                </a:solidFill>
              </a:rPr>
              <a:t>.</a:t>
            </a:r>
          </a:p>
          <a:p>
            <a:pPr>
              <a:spcBef>
                <a:spcPct val="0"/>
              </a:spcBef>
              <a:buNone/>
            </a:pPr>
            <a:r>
              <a:rPr lang="es-ES_tradnl" altLang="es-CL" dirty="0">
                <a:solidFill>
                  <a:srgbClr val="7030A0"/>
                </a:solidFill>
              </a:rPr>
              <a:t>    CD1/CD2 90% de los casos es positivo/CD 3,4,6,8 variable</a:t>
            </a:r>
          </a:p>
          <a:p>
            <a:pPr>
              <a:spcBef>
                <a:spcPct val="0"/>
              </a:spcBef>
              <a:buNone/>
            </a:pPr>
            <a:r>
              <a:rPr lang="es-ES_tradnl" altLang="es-CL" dirty="0">
                <a:solidFill>
                  <a:srgbClr val="7030A0"/>
                </a:solidFill>
              </a:rPr>
              <a:t>    Otros marcadores negativos</a:t>
            </a:r>
            <a:endParaRPr lang="es-ES" altLang="es-CL" dirty="0">
              <a:solidFill>
                <a:srgbClr val="7030A0"/>
              </a:solidFill>
            </a:endParaRPr>
          </a:p>
          <a:p>
            <a:endParaRPr lang="es-CL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27D59CF-52FD-DD4C-8270-CADC9EA3B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" y="365125"/>
            <a:ext cx="1981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80FFEFAD-F735-6E48-A8F2-B783D4CE01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67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9090517-DC4C-AA40-9045-A49F9B76B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ES_tradnl" altLang="es-CL" u="sng" dirty="0">
                <a:solidFill>
                  <a:srgbClr val="7030A0"/>
                </a:solidFill>
              </a:rPr>
              <a:t>CUADRO CLINICO DE LA L. AGUDA.</a:t>
            </a:r>
            <a:br>
              <a:rPr lang="es-ES_tradnl" altLang="es-CL" u="sng" dirty="0">
                <a:solidFill>
                  <a:srgbClr val="7030A0"/>
                </a:solidFill>
              </a:rPr>
            </a:br>
            <a:endParaRPr lang="es-CL" dirty="0">
              <a:solidFill>
                <a:srgbClr val="7030A0"/>
              </a:solidFill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B0E1B5D-E611-7741-A3EE-B988D6D09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ct val="0"/>
              </a:spcBef>
              <a:buNone/>
            </a:pPr>
            <a:endParaRPr lang="es-ES_tradnl" altLang="es-CL" sz="3200" u="sng" dirty="0">
              <a:solidFill>
                <a:srgbClr val="7030A0"/>
              </a:solidFill>
            </a:endParaRPr>
          </a:p>
          <a:p>
            <a:pPr>
              <a:spcBef>
                <a:spcPct val="0"/>
              </a:spcBef>
              <a:buNone/>
            </a:pPr>
            <a:endParaRPr lang="es-ES_tradnl" altLang="es-CL" sz="3200" u="sng" dirty="0">
              <a:solidFill>
                <a:srgbClr val="7030A0"/>
              </a:solidFill>
            </a:endParaRPr>
          </a:p>
          <a:p>
            <a:pPr>
              <a:spcBef>
                <a:spcPct val="0"/>
              </a:spcBef>
              <a:buNone/>
            </a:pPr>
            <a:endParaRPr lang="es-ES_tradnl" altLang="es-CL" u="sng" dirty="0">
              <a:solidFill>
                <a:srgbClr val="7030A0"/>
              </a:solidFill>
            </a:endParaRPr>
          </a:p>
          <a:p>
            <a:pPr>
              <a:spcBef>
                <a:spcPct val="0"/>
              </a:spcBef>
            </a:pPr>
            <a:r>
              <a:rPr lang="es-ES_tradnl" altLang="es-CL" dirty="0">
                <a:solidFill>
                  <a:srgbClr val="7030A0"/>
                </a:solidFill>
              </a:rPr>
              <a:t> Grado de compromiso de médula ósea.</a:t>
            </a:r>
          </a:p>
          <a:p>
            <a:pPr>
              <a:spcBef>
                <a:spcPct val="0"/>
              </a:spcBef>
            </a:pPr>
            <a:endParaRPr lang="es-ES_tradnl" altLang="es-CL" dirty="0">
              <a:solidFill>
                <a:srgbClr val="7030A0"/>
              </a:solidFill>
            </a:endParaRPr>
          </a:p>
          <a:p>
            <a:pPr>
              <a:spcBef>
                <a:spcPct val="0"/>
              </a:spcBef>
            </a:pPr>
            <a:r>
              <a:rPr lang="es-ES_tradnl" altLang="es-CL" dirty="0">
                <a:solidFill>
                  <a:srgbClr val="7030A0"/>
                </a:solidFill>
              </a:rPr>
              <a:t>Extensión y localización de enfermedad </a:t>
            </a:r>
            <a:r>
              <a:rPr lang="es-ES_tradnl" altLang="es-CL" dirty="0" err="1">
                <a:solidFill>
                  <a:srgbClr val="7030A0"/>
                </a:solidFill>
              </a:rPr>
              <a:t>extramedular</a:t>
            </a:r>
            <a:r>
              <a:rPr lang="es-ES_tradnl" altLang="es-CL" dirty="0">
                <a:solidFill>
                  <a:srgbClr val="7030A0"/>
                </a:solidFill>
              </a:rPr>
              <a:t>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B3C90C3-B1E4-454D-94F2-FD9F39F3A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45" y="365125"/>
            <a:ext cx="1981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DFE49225-4642-244E-9AE9-A93446ABF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49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34EA552-A252-8A49-94C1-647550FD6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br>
              <a:rPr lang="es-ES_tradnl" altLang="es-CL" sz="4000" dirty="0">
                <a:solidFill>
                  <a:srgbClr val="7030A0"/>
                </a:solidFill>
              </a:rPr>
            </a:br>
            <a:r>
              <a:rPr lang="es-ES_tradnl" altLang="es-CL" sz="4000" dirty="0">
                <a:solidFill>
                  <a:srgbClr val="7030A0"/>
                </a:solidFill>
              </a:rPr>
              <a:t>             </a:t>
            </a:r>
            <a:endParaRPr lang="es-CL" dirty="0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71BC35BF-0921-A341-A872-09B631134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2890"/>
            <a:ext cx="10515600" cy="5914073"/>
          </a:xfrm>
        </p:spPr>
        <p:txBody>
          <a:bodyPr>
            <a:normAutofit fontScale="70000" lnSpcReduction="20000"/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es-ES_tradnl" altLang="es-CL" sz="2400" dirty="0">
                <a:solidFill>
                  <a:srgbClr val="7030A0"/>
                </a:solidFill>
              </a:rPr>
              <a:t>	</a:t>
            </a:r>
          </a:p>
          <a:p>
            <a:pPr marL="0" indent="0">
              <a:spcBef>
                <a:spcPct val="0"/>
              </a:spcBef>
              <a:buNone/>
            </a:pPr>
            <a:r>
              <a:rPr lang="es-ES_tradnl" altLang="es-CL" sz="3600" u="sng" dirty="0">
                <a:solidFill>
                  <a:srgbClr val="7030A0"/>
                </a:solidFill>
              </a:rPr>
              <a:t>SINDROME DE INSUFICIENCIA MEDULAR.</a:t>
            </a:r>
            <a:br>
              <a:rPr lang="es-ES_tradnl" altLang="es-CL" sz="3600" u="sng" dirty="0">
                <a:solidFill>
                  <a:srgbClr val="7030A0"/>
                </a:solidFill>
              </a:rPr>
            </a:br>
            <a:endParaRPr lang="es-ES_tradnl" altLang="es-CL" sz="3600" dirty="0">
              <a:solidFill>
                <a:srgbClr val="7030A0"/>
              </a:solidFill>
            </a:endParaRPr>
          </a:p>
          <a:p>
            <a:pPr>
              <a:spcBef>
                <a:spcPct val="0"/>
              </a:spcBef>
            </a:pPr>
            <a:r>
              <a:rPr lang="es-ES_tradnl" altLang="es-CL" sz="3600" dirty="0">
                <a:solidFill>
                  <a:srgbClr val="7030A0"/>
                </a:solidFill>
              </a:rPr>
              <a:t>Anemia : palidez cutáneo mucosa, fatigabilidad, somnolencia, </a:t>
            </a:r>
          </a:p>
          <a:p>
            <a:pPr>
              <a:spcBef>
                <a:spcPct val="0"/>
              </a:spcBef>
              <a:buNone/>
            </a:pPr>
            <a:r>
              <a:rPr lang="es-ES_tradnl" altLang="es-CL" sz="3600" dirty="0">
                <a:solidFill>
                  <a:srgbClr val="7030A0"/>
                </a:solidFill>
              </a:rPr>
              <a:t>                  taquicardia, soplo sistólico.</a:t>
            </a:r>
          </a:p>
          <a:p>
            <a:pPr>
              <a:spcBef>
                <a:spcPct val="0"/>
              </a:spcBef>
              <a:buNone/>
            </a:pPr>
            <a:endParaRPr lang="es-ES_tradnl" altLang="es-CL" sz="3600" dirty="0">
              <a:solidFill>
                <a:srgbClr val="7030A0"/>
              </a:solidFill>
            </a:endParaRPr>
          </a:p>
          <a:p>
            <a:pPr>
              <a:spcBef>
                <a:spcPct val="0"/>
              </a:spcBef>
            </a:pPr>
            <a:r>
              <a:rPr lang="es-ES_tradnl" altLang="es-CL" sz="3600" dirty="0" err="1">
                <a:solidFill>
                  <a:srgbClr val="7030A0"/>
                </a:solidFill>
              </a:rPr>
              <a:t>Plaquetopenia</a:t>
            </a:r>
            <a:r>
              <a:rPr lang="es-ES_tradnl" altLang="es-CL" sz="3600" dirty="0">
                <a:solidFill>
                  <a:srgbClr val="7030A0"/>
                </a:solidFill>
              </a:rPr>
              <a:t>: Sind. </a:t>
            </a:r>
            <a:r>
              <a:rPr lang="es-ES_tradnl" altLang="es-CL" sz="3600" dirty="0" err="1">
                <a:solidFill>
                  <a:srgbClr val="7030A0"/>
                </a:solidFill>
              </a:rPr>
              <a:t>purpúrico</a:t>
            </a:r>
            <a:r>
              <a:rPr lang="es-ES_tradnl" altLang="es-CL" sz="3600" dirty="0">
                <a:solidFill>
                  <a:srgbClr val="7030A0"/>
                </a:solidFill>
              </a:rPr>
              <a:t> y hemorrágico.</a:t>
            </a:r>
          </a:p>
          <a:p>
            <a:pPr>
              <a:spcBef>
                <a:spcPct val="0"/>
              </a:spcBef>
            </a:pPr>
            <a:endParaRPr lang="es-ES_tradnl" altLang="es-CL" sz="3600" dirty="0">
              <a:solidFill>
                <a:srgbClr val="7030A0"/>
              </a:solidFill>
            </a:endParaRPr>
          </a:p>
          <a:p>
            <a:pPr>
              <a:spcBef>
                <a:spcPct val="0"/>
              </a:spcBef>
            </a:pPr>
            <a:r>
              <a:rPr lang="es-ES_tradnl" altLang="es-CL" sz="3600" dirty="0">
                <a:solidFill>
                  <a:srgbClr val="7030A0"/>
                </a:solidFill>
              </a:rPr>
              <a:t>Neutropenia: </a:t>
            </a:r>
            <a:r>
              <a:rPr lang="es-ES_tradnl" altLang="es-CL" sz="3600" dirty="0" err="1">
                <a:solidFill>
                  <a:srgbClr val="7030A0"/>
                </a:solidFill>
              </a:rPr>
              <a:t>sind</a:t>
            </a:r>
            <a:r>
              <a:rPr lang="es-ES_tradnl" altLang="es-CL" sz="3600" dirty="0">
                <a:solidFill>
                  <a:srgbClr val="7030A0"/>
                </a:solidFill>
              </a:rPr>
              <a:t>. febril e infecciones.</a:t>
            </a:r>
          </a:p>
          <a:p>
            <a:pPr>
              <a:spcBef>
                <a:spcPct val="0"/>
              </a:spcBef>
            </a:pPr>
            <a:endParaRPr lang="es-ES_tradnl" altLang="es-CL" sz="3600" dirty="0">
              <a:solidFill>
                <a:srgbClr val="7030A0"/>
              </a:solidFill>
            </a:endParaRPr>
          </a:p>
          <a:p>
            <a:pPr>
              <a:spcBef>
                <a:spcPct val="0"/>
              </a:spcBef>
              <a:buNone/>
            </a:pPr>
            <a:endParaRPr lang="es-ES_tradnl" altLang="es-CL" sz="3600" dirty="0">
              <a:solidFill>
                <a:srgbClr val="7030A0"/>
              </a:solidFill>
            </a:endParaRPr>
          </a:p>
          <a:p>
            <a:pPr>
              <a:spcBef>
                <a:spcPct val="0"/>
              </a:spcBef>
              <a:buNone/>
            </a:pPr>
            <a:r>
              <a:rPr lang="es-ES_tradnl" altLang="es-CL" sz="3600" u="sng" dirty="0">
                <a:solidFill>
                  <a:srgbClr val="7030A0"/>
                </a:solidFill>
              </a:rPr>
              <a:t>INFILTRACION EXTRAMEDULAR.</a:t>
            </a:r>
          </a:p>
          <a:p>
            <a:pPr>
              <a:spcBef>
                <a:spcPct val="0"/>
              </a:spcBef>
              <a:buNone/>
            </a:pPr>
            <a:endParaRPr lang="es-ES_tradnl" altLang="es-CL" sz="3600" u="sng" dirty="0">
              <a:solidFill>
                <a:srgbClr val="7030A0"/>
              </a:solidFill>
            </a:endParaRPr>
          </a:p>
          <a:p>
            <a:pPr>
              <a:spcBef>
                <a:spcPct val="0"/>
              </a:spcBef>
            </a:pPr>
            <a:r>
              <a:rPr lang="es-ES_tradnl" altLang="es-CL" sz="3600" dirty="0" err="1">
                <a:solidFill>
                  <a:srgbClr val="7030A0"/>
                </a:solidFill>
              </a:rPr>
              <a:t>Linfoadenomegalia</a:t>
            </a:r>
            <a:endParaRPr lang="es-ES_tradnl" altLang="es-CL" sz="3600" dirty="0">
              <a:solidFill>
                <a:srgbClr val="7030A0"/>
              </a:solidFill>
            </a:endParaRPr>
          </a:p>
          <a:p>
            <a:pPr>
              <a:spcBef>
                <a:spcPct val="0"/>
              </a:spcBef>
            </a:pPr>
            <a:endParaRPr lang="es-ES_tradnl" altLang="es-CL" sz="3600" dirty="0">
              <a:solidFill>
                <a:srgbClr val="7030A0"/>
              </a:solidFill>
            </a:endParaRPr>
          </a:p>
          <a:p>
            <a:pPr>
              <a:spcBef>
                <a:spcPct val="0"/>
              </a:spcBef>
            </a:pPr>
            <a:r>
              <a:rPr lang="es-ES_tradnl" altLang="es-CL" sz="3600" dirty="0" err="1">
                <a:solidFill>
                  <a:srgbClr val="7030A0"/>
                </a:solidFill>
              </a:rPr>
              <a:t>Hepatoesplenomegalia</a:t>
            </a:r>
            <a:r>
              <a:rPr lang="es-ES_tradnl" altLang="es-CL" sz="3600" dirty="0">
                <a:solidFill>
                  <a:srgbClr val="7030A0"/>
                </a:solidFill>
              </a:rPr>
              <a:t>.</a:t>
            </a:r>
          </a:p>
          <a:p>
            <a:pPr>
              <a:spcBef>
                <a:spcPct val="0"/>
              </a:spcBef>
            </a:pPr>
            <a:endParaRPr lang="es-ES_tradnl" altLang="es-CL" sz="3600" dirty="0">
              <a:solidFill>
                <a:srgbClr val="7030A0"/>
              </a:solidFill>
            </a:endParaRPr>
          </a:p>
          <a:p>
            <a:pPr>
              <a:spcBef>
                <a:spcPct val="0"/>
              </a:spcBef>
            </a:pPr>
            <a:r>
              <a:rPr lang="es-ES_tradnl" altLang="es-CL" sz="3600" dirty="0">
                <a:solidFill>
                  <a:srgbClr val="7030A0"/>
                </a:solidFill>
              </a:rPr>
              <a:t>Dolores óseos.</a:t>
            </a:r>
          </a:p>
          <a:p>
            <a:pPr>
              <a:spcBef>
                <a:spcPct val="0"/>
              </a:spcBef>
            </a:pPr>
            <a:endParaRPr lang="es-ES_tradnl" altLang="es-CL" sz="3600" dirty="0">
              <a:solidFill>
                <a:srgbClr val="7030A0"/>
              </a:solidFill>
            </a:endParaRPr>
          </a:p>
          <a:p>
            <a:pPr>
              <a:spcBef>
                <a:spcPct val="0"/>
              </a:spcBef>
            </a:pPr>
            <a:r>
              <a:rPr lang="es-ES_tradnl" altLang="es-CL" sz="3600" dirty="0">
                <a:solidFill>
                  <a:srgbClr val="7030A0"/>
                </a:solidFill>
              </a:rPr>
              <a:t>Compromiso inicial del S.N.C.</a:t>
            </a:r>
          </a:p>
          <a:p>
            <a:pPr>
              <a:spcBef>
                <a:spcPct val="0"/>
              </a:spcBef>
            </a:pPr>
            <a:endParaRPr lang="es-ES_tradnl" altLang="es-CL" sz="3600" dirty="0">
              <a:solidFill>
                <a:srgbClr val="7030A0"/>
              </a:solidFill>
            </a:endParaRPr>
          </a:p>
          <a:p>
            <a:pPr>
              <a:spcBef>
                <a:spcPct val="0"/>
              </a:spcBef>
            </a:pPr>
            <a:r>
              <a:rPr lang="es-ES_tradnl" altLang="es-CL" sz="3600" dirty="0">
                <a:solidFill>
                  <a:srgbClr val="7030A0"/>
                </a:solidFill>
              </a:rPr>
              <a:t>Compromiso testicular</a:t>
            </a:r>
            <a:endParaRPr lang="es-CL" sz="3600" dirty="0">
              <a:solidFill>
                <a:srgbClr val="7030A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CCE9390-738F-EB48-9404-DBF121F5F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925" y="4864895"/>
            <a:ext cx="1981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onido grabado" descr="Sonido grabado">
            <a:hlinkClick r:id="" action="ppaction://media"/>
            <a:extLst>
              <a:ext uri="{FF2B5EF4-FFF2-40B4-BE49-F238E27FC236}">
                <a16:creationId xmlns:a16="http://schemas.microsoft.com/office/drawing/2014/main" id="{BF0C18A0-521F-F044-B55C-193348981D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81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786</Words>
  <Application>Microsoft Macintosh PowerPoint</Application>
  <PresentationFormat>Panorámica</PresentationFormat>
  <Paragraphs>126</Paragraphs>
  <Slides>14</Slides>
  <Notes>0</Notes>
  <HiddenSlides>0</HiddenSlides>
  <MMClips>13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Tema de Office</vt:lpstr>
      <vt:lpstr>      LEUCEMIA AGUDA.</vt:lpstr>
      <vt:lpstr>DEFINICIÓN.</vt:lpstr>
      <vt:lpstr>Incidencia de Leucemia Aguda.</vt:lpstr>
      <vt:lpstr>Definición</vt:lpstr>
      <vt:lpstr>Clasificación de la L.A. Citomorfología del blasto (FAB).</vt:lpstr>
      <vt:lpstr>Marcadores inmunológicos</vt:lpstr>
      <vt:lpstr>Principales subdivisiones de fenotipos LLA.</vt:lpstr>
      <vt:lpstr>CUADRO CLINICO DE LA L. AGUDA. </vt:lpstr>
      <vt:lpstr>              </vt:lpstr>
      <vt:lpstr>    EXAMENES DE LABORATORIO.  HEMOGRAMA: Compromiso de 2 o más series hematológicas                              Anemia normocítica, normocrómica, arregenerativa.                              Leucocitos disminuidos, normales o aumentados.                              Neutropenia. Blastemia presente o ausente.                              Trombocitopenia.                              VHS &gt; 100 mm/hr.  MIELOGRAMA: Hipercelularidad medular.                              Presencia de blastos &gt; 25%.                              En la LLA hay una población homogénea                              de elementos inmaduros, con más de 80%                               de blastos.                               En la LMA entre 25 y 40% de mieloblastos.                              </vt:lpstr>
      <vt:lpstr>LEUCEMIA AGUDA Diagnóstico diferencial.</vt:lpstr>
      <vt:lpstr>LEUCEMIA AGUDA Tratamiento</vt:lpstr>
      <vt:lpstr>LEUCEMIA AGUDA.</vt:lpstr>
      <vt:lpstr>¡ MUCHAS GRACIAS 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LEUCEMIA AGUDA.</dc:title>
  <dc:creator>Microsoft Office User</dc:creator>
  <cp:lastModifiedBy>Microsoft Office User</cp:lastModifiedBy>
  <cp:revision>6</cp:revision>
  <dcterms:created xsi:type="dcterms:W3CDTF">2020-05-16T20:08:12Z</dcterms:created>
  <dcterms:modified xsi:type="dcterms:W3CDTF">2020-05-16T21:32:25Z</dcterms:modified>
</cp:coreProperties>
</file>