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00" r:id="rId4"/>
    <p:sldId id="259" r:id="rId5"/>
    <p:sldId id="260" r:id="rId6"/>
    <p:sldId id="299" r:id="rId7"/>
    <p:sldId id="261" r:id="rId8"/>
    <p:sldId id="298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es-ES"/>
    </a:defPPr>
    <a:lvl1pPr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1pPr>
    <a:lvl2pPr marL="2286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2pPr>
    <a:lvl3pPr marL="4572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3pPr>
    <a:lvl4pPr marL="6858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4pPr>
    <a:lvl5pPr marL="9144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4098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>
                <a:sym typeface="Avenir" charset="0"/>
              </a:rPr>
              <a:t>Click to edit Master text styles</a:t>
            </a:r>
          </a:p>
          <a:p>
            <a:pPr lvl="1"/>
            <a:r>
              <a:rPr lang="es-ES">
                <a:sym typeface="Avenir" charset="0"/>
              </a:rPr>
              <a:t>Second level</a:t>
            </a:r>
          </a:p>
          <a:p>
            <a:pPr lvl="2"/>
            <a:r>
              <a:rPr lang="es-ES">
                <a:sym typeface="Avenir" charset="0"/>
              </a:rPr>
              <a:t>Third level</a:t>
            </a:r>
          </a:p>
          <a:p>
            <a:pPr lvl="3"/>
            <a:r>
              <a:rPr lang="es-ES">
                <a:sym typeface="Avenir" charset="0"/>
              </a:rPr>
              <a:t>Fourth level</a:t>
            </a:r>
          </a:p>
          <a:p>
            <a:pPr lvl="4"/>
            <a:r>
              <a:rPr lang="es-ES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4228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2075"/>
            <a:ext cx="2057400" cy="60340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2075"/>
            <a:ext cx="6019800" cy="6034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/>
          </p:cNvSpPr>
          <p:nvPr/>
        </p:nvSpPr>
        <p:spPr bwMode="auto">
          <a:xfrm>
            <a:off x="498475" y="5943600"/>
            <a:ext cx="4940300" cy="9223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9DCADC">
              <a:alpha val="39999"/>
            </a:srgbClr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914400"/>
            <a:endParaRPr lang="es-ES" sz="1800"/>
          </a:p>
        </p:txBody>
      </p:sp>
      <p:sp>
        <p:nvSpPr>
          <p:cNvPr id="1026" name="AutoShape 2"/>
          <p:cNvSpPr>
            <a:spLocks/>
          </p:cNvSpPr>
          <p:nvPr/>
        </p:nvSpPr>
        <p:spPr bwMode="auto">
          <a:xfrm>
            <a:off x="484188" y="5938838"/>
            <a:ext cx="3690937" cy="933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21489"/>
                </a:lnTo>
                <a:lnTo>
                  <a:pt x="17056" y="21600"/>
                </a:lnTo>
                <a:lnTo>
                  <a:pt x="46" y="146"/>
                </a:lnTo>
              </a:path>
            </a:pathLst>
          </a:custGeom>
          <a:solidFill>
            <a:srgbClr val="0000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914400"/>
            <a:endParaRPr lang="es-ES" sz="1800"/>
          </a:p>
        </p:txBody>
      </p:sp>
      <p:sp>
        <p:nvSpPr>
          <p:cNvPr id="1027" name="AutoShape 3" descr="image1.jpg"/>
          <p:cNvSpPr>
            <a:spLocks/>
          </p:cNvSpPr>
          <p:nvPr/>
        </p:nvSpPr>
        <p:spPr bwMode="auto">
          <a:xfrm>
            <a:off x="-4763" y="5791200"/>
            <a:ext cx="3400426" cy="1079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blipFill dpi="0" rotWithShape="0">
            <a:blip r:embed="rId13" cstate="print"/>
            <a:srcRect/>
            <a:tile tx="0" ty="0" sx="100000" sy="100000" flip="none" algn="tl"/>
          </a:blip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914400"/>
            <a:endParaRPr lang="es-ES" sz="1800">
              <a:solidFill>
                <a:srgbClr val="FFFFFF"/>
              </a:solidFill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-7938" y="5786438"/>
            <a:ext cx="3403601" cy="1084262"/>
          </a:xfrm>
          <a:prstGeom prst="line">
            <a:avLst/>
          </a:prstGeom>
          <a:noFill/>
          <a:ln w="12065" cap="flat" cmpd="sng">
            <a:solidFill>
              <a:srgbClr val="5699AD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9" name="Rectangle 5"/>
          <p:cNvSpPr>
            <a:spLocks noGrp="1"/>
          </p:cNvSpPr>
          <p:nvPr>
            <p:ph type="title"/>
          </p:nvPr>
        </p:nvSpPr>
        <p:spPr bwMode="auto">
          <a:xfrm>
            <a:off x="457200" y="92075"/>
            <a:ext cx="8229600" cy="150812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5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828800"/>
          </a:xfrm>
        </p:spPr>
        <p:txBody>
          <a:bodyPr/>
          <a:lstStyle/>
          <a:p>
            <a:pPr algn="r" defTabSz="914400"/>
            <a:r>
              <a:rPr lang="es-ES" sz="48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HEMOGRAMA</a:t>
            </a:r>
            <a:endParaRPr lang="es-E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4293096"/>
            <a:ext cx="7772400" cy="1198562"/>
          </a:xfrm>
        </p:spPr>
        <p:txBody>
          <a:bodyPr>
            <a:normAutofit/>
          </a:bodyPr>
          <a:lstStyle/>
          <a:p>
            <a:pPr algn="r" defTabSz="914400">
              <a:spcBef>
                <a:spcPts val="400"/>
              </a:spcBef>
            </a:pPr>
            <a:r>
              <a:rPr lang="es-ES" sz="2700" dirty="0">
                <a:solidFill>
                  <a:srgbClr val="464646"/>
                </a:solidFill>
              </a:rPr>
              <a:t>Dra. Ana María Quiroga V</a:t>
            </a:r>
          </a:p>
          <a:p>
            <a:pPr algn="r" defTabSz="914400">
              <a:spcBef>
                <a:spcPts val="400"/>
              </a:spcBef>
            </a:pPr>
            <a:r>
              <a:rPr lang="es-ES" sz="2700" dirty="0" err="1">
                <a:solidFill>
                  <a:srgbClr val="464646"/>
                </a:solidFill>
              </a:rPr>
              <a:t>Hemato</a:t>
            </a:r>
            <a:r>
              <a:rPr lang="es-ES" sz="2700" dirty="0">
                <a:solidFill>
                  <a:srgbClr val="464646"/>
                </a:solidFill>
              </a:rPr>
              <a:t> –</a:t>
            </a:r>
            <a:r>
              <a:rPr lang="es-ES" sz="2700" dirty="0" err="1">
                <a:solidFill>
                  <a:srgbClr val="464646"/>
                </a:solidFill>
              </a:rPr>
              <a:t>Oncologia</a:t>
            </a:r>
            <a:r>
              <a:rPr lang="es-ES" sz="2700" dirty="0">
                <a:solidFill>
                  <a:srgbClr val="464646"/>
                </a:solidFill>
              </a:rPr>
              <a:t> Infantil  HCSBA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El VCM y RDW : informa sobre el tamaño y dispersión del tamaño de los  (GR) respectivamente. 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En  niño el VCM  es menor que en el adulto </a:t>
            </a:r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  Niño con anemia, el tamaño de los GR puede ser   </a:t>
            </a:r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  normal, pequeño o aumentado.</a:t>
            </a:r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  Dispersión del tamaño de los GR (RDW) puede</a:t>
            </a:r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  estar normal o aumentada</a:t>
            </a:r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  RDW  valores normales= 11,5 - 14,5%.</a:t>
            </a:r>
            <a:endParaRPr lang="es-E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484188"/>
            <a:br>
              <a:rPr lang="es-ES" sz="19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</a:br>
            <a:r>
              <a:rPr lang="es-ES" sz="16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Rol del VCM, RDW y recuento de reticulocitos en la evaluación de las anemias</a:t>
            </a:r>
            <a:br>
              <a:rPr lang="es-ES" sz="16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</a:br>
            <a:endParaRPr lang="es-ES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endParaRPr lang="es-ES" sz="270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Microcitosis Hipocromia</a:t>
            </a:r>
            <a:endParaRPr lang="es-ES"/>
          </a:p>
        </p:txBody>
      </p:sp>
      <p:pic>
        <p:nvPicPr>
          <p:cNvPr id="14339" name="Picture 3" descr="image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7488"/>
            <a:ext cx="9144000" cy="537051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endParaRPr lang="es-ES" sz="270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Macrocitosis</a:t>
            </a:r>
            <a:endParaRPr lang="es-ES"/>
          </a:p>
        </p:txBody>
      </p:sp>
      <p:pic>
        <p:nvPicPr>
          <p:cNvPr id="15363" name="Picture 3" descr="image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9700"/>
            <a:ext cx="9144000" cy="54483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endParaRPr lang="es-ES" sz="4100" b="1">
              <a:solidFill>
                <a:srgbClr val="46464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-Bold" charset="0"/>
              <a:ea typeface="Helvetica-Bold" charset="0"/>
              <a:cs typeface="Helvetica-Bold" charset="0"/>
              <a:sym typeface="Helvetica-Bold" charset="0"/>
            </a:endParaRPr>
          </a:p>
        </p:txBody>
      </p:sp>
      <p:pic>
        <p:nvPicPr>
          <p:cNvPr id="16386" name="Picture 2" descr="image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11288"/>
            <a:ext cx="3003550" cy="216058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16387" name="Picture 3" descr="image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1138" y="1497013"/>
            <a:ext cx="3273425" cy="24066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16388" name="Picture 4" descr="image1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6350"/>
            <a:ext cx="2771775" cy="30416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16389" name="Picture 5" descr="image1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3300" y="4508500"/>
            <a:ext cx="2571750" cy="174307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16390" name="Picture 6" descr="image1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4219575"/>
            <a:ext cx="2532063" cy="228282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Reticulocitos  </a:t>
            </a:r>
            <a:endParaRPr lang="es-ES" dirty="0"/>
          </a:p>
        </p:txBody>
      </p:sp>
      <p:sp>
        <p:nvSpPr>
          <p:cNvPr id="17410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 Recuento de reticulocitos: mide la producción</a:t>
            </a:r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 de eritrocitos, importante en la evaluación de una</a:t>
            </a:r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 anemia. </a:t>
            </a:r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endParaRPr lang="es-ES" sz="2700" dirty="0"/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 Se afecta por la vida media de los reticulocitos y</a:t>
            </a:r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  por la intensidad de la anemia.</a:t>
            </a:r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endParaRPr lang="es-ES" sz="2700" dirty="0"/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 </a:t>
            </a:r>
            <a:r>
              <a:rPr lang="es-ES" sz="2700" dirty="0" err="1"/>
              <a:t>Indice</a:t>
            </a:r>
            <a:r>
              <a:rPr lang="es-ES" sz="2700" dirty="0"/>
              <a:t> </a:t>
            </a:r>
            <a:r>
              <a:rPr lang="es-ES" sz="2700" dirty="0" err="1"/>
              <a:t>Reticulocitario</a:t>
            </a:r>
            <a:r>
              <a:rPr lang="es-ES" sz="2700" dirty="0"/>
              <a:t>: corrige los valores según la intensidad de la anemia.</a:t>
            </a:r>
            <a:endParaRPr lang="es-ES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image1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979488"/>
            <a:ext cx="6973888" cy="50609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image1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0"/>
            <a:ext cx="9258300" cy="685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endParaRPr lang="es-ES" sz="4100" b="1">
              <a:solidFill>
                <a:srgbClr val="46464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-Bold" charset="0"/>
              <a:ea typeface="Helvetica-Bold" charset="0"/>
              <a:cs typeface="Helvetica-Bold" charset="0"/>
              <a:sym typeface="Helvetica-Bold" charset="0"/>
            </a:endParaRPr>
          </a:p>
        </p:txBody>
      </p:sp>
      <p:sp>
        <p:nvSpPr>
          <p:cNvPr id="20482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200" dirty="0"/>
              <a:t>La vida media de los reticulocitos varía de 1; con </a:t>
            </a:r>
            <a:r>
              <a:rPr lang="es-ES" sz="2200" dirty="0" err="1"/>
              <a:t>Hto</a:t>
            </a:r>
            <a:r>
              <a:rPr lang="es-ES" sz="2200" dirty="0"/>
              <a:t> 45 a 2,5 con </a:t>
            </a:r>
            <a:r>
              <a:rPr lang="es-ES" sz="2200" dirty="0" err="1"/>
              <a:t>Hto</a:t>
            </a:r>
            <a:r>
              <a:rPr lang="es-ES" sz="2200" dirty="0"/>
              <a:t> 15%. </a:t>
            </a:r>
          </a:p>
          <a:p>
            <a:pPr marL="109537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endParaRPr lang="es-ES" sz="2200" dirty="0"/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200" u="sng" dirty="0"/>
              <a:t>IR = % reticulocitos x (</a:t>
            </a:r>
            <a:r>
              <a:rPr lang="es-ES" sz="2200" u="sng" dirty="0" err="1"/>
              <a:t>Hto</a:t>
            </a:r>
            <a:r>
              <a:rPr lang="es-ES" sz="2200" u="sng" dirty="0"/>
              <a:t> paciente/</a:t>
            </a:r>
            <a:r>
              <a:rPr lang="es-ES" sz="2200" u="sng" dirty="0" err="1"/>
              <a:t>Hto</a:t>
            </a:r>
            <a:r>
              <a:rPr lang="es-ES" sz="2200" u="sng" dirty="0"/>
              <a:t> normal) </a:t>
            </a:r>
            <a:br>
              <a:rPr lang="es-ES" sz="2200" u="sng" dirty="0"/>
            </a:br>
            <a:r>
              <a:rPr lang="es-ES" sz="2200" dirty="0"/>
              <a:t>                       Factor de corrección </a:t>
            </a:r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br>
              <a:rPr lang="es-ES" sz="2200" dirty="0"/>
            </a:br>
            <a:r>
              <a:rPr lang="es-ES" sz="2200" dirty="0"/>
              <a:t>IR: </a:t>
            </a:r>
            <a:r>
              <a:rPr lang="es-ES" sz="2200" dirty="0" err="1"/>
              <a:t>Indice</a:t>
            </a:r>
            <a:r>
              <a:rPr lang="es-ES" sz="2200" dirty="0"/>
              <a:t> </a:t>
            </a:r>
            <a:r>
              <a:rPr lang="es-ES" sz="2200" dirty="0" err="1"/>
              <a:t>reticulocitario</a:t>
            </a:r>
            <a:r>
              <a:rPr lang="es-ES" sz="2200" dirty="0"/>
              <a:t> </a:t>
            </a:r>
            <a:br>
              <a:rPr lang="es-ES" sz="2200" dirty="0"/>
            </a:br>
            <a:r>
              <a:rPr lang="es-ES" sz="2200" dirty="0"/>
              <a:t>Factor de corrección según </a:t>
            </a:r>
            <a:r>
              <a:rPr lang="es-ES" sz="2200" dirty="0" err="1"/>
              <a:t>Hto</a:t>
            </a:r>
            <a:r>
              <a:rPr lang="es-ES" sz="2200" dirty="0"/>
              <a:t>: </a:t>
            </a:r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200" dirty="0"/>
              <a:t>45% =1</a:t>
            </a:r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200" dirty="0"/>
              <a:t>35% =1,5</a:t>
            </a:r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200" dirty="0"/>
              <a:t>25% = 2</a:t>
            </a:r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200" dirty="0"/>
              <a:t>15% = 2,5</a:t>
            </a:r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endParaRPr lang="es-ES" sz="2200" dirty="0"/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200" dirty="0" err="1"/>
              <a:t>Indice</a:t>
            </a:r>
            <a:r>
              <a:rPr lang="es-ES" sz="2200" dirty="0"/>
              <a:t> regenerativo mayor o igual a 3</a:t>
            </a:r>
            <a:endParaRPr lang="es-ES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109537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Anemia Microcítica : causadas por síntesis</a:t>
            </a:r>
          </a:p>
          <a:p>
            <a:pPr marL="109537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insuficiente de Hb, que pueden llevar a hipocromía,</a:t>
            </a:r>
          </a:p>
          <a:p>
            <a:pPr marL="109537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target </a:t>
            </a:r>
            <a:r>
              <a:rPr lang="es-ES" sz="2700" dirty="0" err="1"/>
              <a:t>cell</a:t>
            </a:r>
            <a:r>
              <a:rPr lang="es-ES" sz="2700" dirty="0"/>
              <a:t> y otras formas alteradas.</a:t>
            </a:r>
          </a:p>
          <a:p>
            <a:pPr marL="109537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endParaRPr lang="es-ES" sz="2700" dirty="0"/>
          </a:p>
          <a:p>
            <a:pPr marL="109537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La microcitosis es causada por Déficit de Fierro o inhabilidad de utilizar el fierro (enfermedades crónica, talasemias, intoxicaciones por plomo, anemia sideroblástica). </a:t>
            </a:r>
          </a:p>
          <a:p>
            <a:pPr marL="109537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endParaRPr lang="es-ES" sz="2700" dirty="0"/>
          </a:p>
          <a:p>
            <a:pPr marL="109537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Anemia por Déficit de Fierro :causa más frecuente en niños entre 1 y 3 años.</a:t>
            </a:r>
            <a:endParaRPr lang="es-E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Anemias con VCM, disminuido</a:t>
            </a:r>
            <a:endParaRPr lang="es-ES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534988" indent="-425450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800" dirty="0"/>
              <a:t>Desórdenes hereditarios de la síntesis de la Hb. </a:t>
            </a:r>
          </a:p>
          <a:p>
            <a:pPr marL="109538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800" dirty="0"/>
              <a:t>     Diagnóstico diferencial  con anemias por Déficit</a:t>
            </a:r>
          </a:p>
          <a:p>
            <a:pPr marL="109538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800" dirty="0"/>
              <a:t>     de Fierro.</a:t>
            </a:r>
          </a:p>
          <a:p>
            <a:pPr marL="534988" indent="-425450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800" dirty="0"/>
              <a:t>Diferencia esta en la dispersión de tamaño  (RDW)</a:t>
            </a:r>
          </a:p>
          <a:p>
            <a:pPr marL="534988" indent="-425450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Helvetica" charset="0"/>
              <a:buAutoNum type="arabicPeriod"/>
            </a:pPr>
            <a:r>
              <a:rPr lang="es-ES" sz="2800" dirty="0"/>
              <a:t>RDW aumentado en Déficit de Fierro</a:t>
            </a:r>
          </a:p>
          <a:p>
            <a:pPr marL="534988" indent="-425450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Helvetica" charset="0"/>
              <a:buAutoNum type="arabicPeriod"/>
            </a:pPr>
            <a:r>
              <a:rPr lang="es-ES" sz="2800" dirty="0"/>
              <a:t>RDW normal en las ß Talasemia</a:t>
            </a:r>
          </a:p>
          <a:p>
            <a:pPr marL="109538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800" dirty="0"/>
              <a:t>     Frotis con mayor grado de poiquilocitosis y</a:t>
            </a:r>
          </a:p>
          <a:p>
            <a:pPr marL="109538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800" dirty="0"/>
              <a:t>     punteado basófilo en pacientes con rasgos </a:t>
            </a:r>
          </a:p>
          <a:p>
            <a:pPr marL="109538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800" dirty="0"/>
              <a:t>     </a:t>
            </a:r>
            <a:r>
              <a:rPr lang="es-ES" sz="2800" dirty="0" err="1"/>
              <a:t>talasémicos</a:t>
            </a:r>
            <a:r>
              <a:rPr lang="es-ES" sz="2800" dirty="0"/>
              <a:t> que en niños con déficit de fierro.</a:t>
            </a:r>
            <a:endParaRPr lang="es-E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Talasemias</a:t>
            </a:r>
            <a:endParaRPr lang="es-E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Es un análisis clínico que permite evaluar los elementos </a:t>
            </a:r>
            <a:r>
              <a:rPr lang="es-ES" sz="2700" b="1" dirty="0"/>
              <a:t>formes</a:t>
            </a:r>
            <a:r>
              <a:rPr lang="es-ES" sz="2700" dirty="0"/>
              <a:t> de la sangre para verlos de forma </a:t>
            </a:r>
            <a:r>
              <a:rPr lang="es-ES" sz="2700" b="1" dirty="0"/>
              <a:t>cuantitativa y cualitativa.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 Relativamente simple y nos ayuda a una evaluación diagnóstica.</a:t>
            </a:r>
            <a:endParaRPr lang="es-E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Definición.</a:t>
            </a:r>
            <a:endParaRPr lang="es-ES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   Anemias Normocítica : recuento de reticulocitos</a:t>
            </a:r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   elevado</a:t>
            </a:r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endParaRPr lang="es-ES" sz="2700" dirty="0"/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   Causas: pérdidas de sangre agudas o hemólisis.</a:t>
            </a:r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endParaRPr lang="es-ES" sz="2700" dirty="0"/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Pacientes con hemólisis no necesariamente están anémicos La eritropoyesis aumentada  compensa la disminución de la vida media de los G.R.</a:t>
            </a:r>
            <a:endParaRPr lang="es-E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Anemia con VCM normal</a:t>
            </a:r>
            <a:endParaRPr lang="es-E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719138" indent="-609600" defTabSz="914400">
              <a:spcBef>
                <a:spcPts val="400"/>
              </a:spcBef>
              <a:buClr>
                <a:srgbClr val="2DA2BF"/>
              </a:buClr>
              <a:buSzPct val="68000"/>
              <a:buFont typeface="Helvetica" charset="0"/>
              <a:buAutoNum type="arabicPeriod"/>
            </a:pPr>
            <a:r>
              <a:rPr lang="es-ES" sz="3200"/>
              <a:t>Infecciones.</a:t>
            </a:r>
          </a:p>
          <a:p>
            <a:pPr marL="719138" indent="-609600" defTabSz="914400">
              <a:spcBef>
                <a:spcPts val="400"/>
              </a:spcBef>
              <a:buClr>
                <a:srgbClr val="2DA2BF"/>
              </a:buClr>
              <a:buSzPct val="68000"/>
              <a:buFont typeface="Helvetica" charset="0"/>
              <a:buAutoNum type="arabicPeriod"/>
            </a:pPr>
            <a:r>
              <a:rPr lang="es-ES" sz="3200"/>
              <a:t>Inflamaciones crónicas.</a:t>
            </a:r>
          </a:p>
          <a:p>
            <a:pPr marL="719138" indent="-609600" defTabSz="914400">
              <a:spcBef>
                <a:spcPts val="400"/>
              </a:spcBef>
              <a:buClr>
                <a:srgbClr val="2DA2BF"/>
              </a:buClr>
              <a:buSzPct val="68000"/>
              <a:buFont typeface="Helvetica" charset="0"/>
              <a:buAutoNum type="arabicPeriod"/>
            </a:pPr>
            <a:r>
              <a:rPr lang="es-ES" sz="3200"/>
              <a:t>Enfermedades renales crónica.</a:t>
            </a:r>
          </a:p>
          <a:p>
            <a:pPr marL="719138" indent="-609600" defTabSz="914400">
              <a:spcBef>
                <a:spcPts val="400"/>
              </a:spcBef>
              <a:buClr>
                <a:srgbClr val="2DA2BF"/>
              </a:buClr>
              <a:buSzPct val="68000"/>
              <a:buFont typeface="Helvetica" charset="0"/>
              <a:buAutoNum type="arabicPeriod"/>
            </a:pPr>
            <a:r>
              <a:rPr lang="es-ES" sz="3200"/>
              <a:t>Enfermedades malignas que invaden la médula ósea.</a:t>
            </a:r>
            <a:endParaRPr lang="es-E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858838"/>
            <a:r>
              <a:rPr lang="es-ES" sz="26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Las causas de anemias normocíticas con recuento de reticulocitario normal o disminuido son:</a:t>
            </a:r>
            <a:endParaRPr lang="es-ES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Las anemias con VCM alto y RDW normal se ve en Anemias </a:t>
            </a:r>
            <a:r>
              <a:rPr lang="es-ES" sz="2700" dirty="0" err="1"/>
              <a:t>Aplásticas</a:t>
            </a:r>
            <a:r>
              <a:rPr lang="es-ES" sz="2700" dirty="0"/>
              <a:t> y </a:t>
            </a:r>
            <a:r>
              <a:rPr lang="es-ES" sz="2700" dirty="0" err="1"/>
              <a:t>preleucemias</a:t>
            </a:r>
            <a:r>
              <a:rPr lang="es-ES" sz="2700" dirty="0"/>
              <a:t>.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endParaRPr lang="es-ES" sz="2700" dirty="0"/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Anemias con VCM alto y RDW alto e da en: </a:t>
            </a:r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  Déficit de ácido fólico.</a:t>
            </a:r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  Deficiencia de Vitaminas B12 </a:t>
            </a:r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  Anemias Hemolíticas inmunes por </a:t>
            </a:r>
            <a:r>
              <a:rPr lang="es-ES" sz="2700" dirty="0" err="1"/>
              <a:t>crioaglutininas</a:t>
            </a:r>
            <a:r>
              <a:rPr lang="es-ES" sz="2700" dirty="0"/>
              <a:t>.</a:t>
            </a:r>
            <a:endParaRPr lang="es-E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Anemias con VCM alto</a:t>
            </a:r>
            <a:endParaRPr lang="es-ES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109537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400" dirty="0"/>
              <a:t> Rango normal de CHCM : 34 ± 2 mg/dl. </a:t>
            </a:r>
          </a:p>
          <a:p>
            <a:pPr marL="109537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endParaRPr lang="es-ES" sz="2400" dirty="0"/>
          </a:p>
          <a:p>
            <a:pPr marL="109537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400" dirty="0"/>
              <a:t>Es el método más útil para detectar deshidratación celular del eritrocito.</a:t>
            </a:r>
          </a:p>
          <a:p>
            <a:pPr marL="109537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400" dirty="0"/>
              <a:t> </a:t>
            </a:r>
            <a:r>
              <a:rPr lang="es-ES" sz="2400" dirty="0" err="1"/>
              <a:t>Microesferocitosis</a:t>
            </a:r>
            <a:r>
              <a:rPr lang="es-ES" sz="2400" dirty="0"/>
              <a:t> familiar la CHCM está aumentada por sobre el límite (36 mg/dl) en 50% de los casos.</a:t>
            </a:r>
          </a:p>
          <a:p>
            <a:pPr marL="109537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endParaRPr lang="es-ES" sz="2400" dirty="0"/>
          </a:p>
          <a:p>
            <a:pPr marL="109537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400" dirty="0"/>
              <a:t> </a:t>
            </a:r>
            <a:r>
              <a:rPr lang="es-ES" sz="2400" dirty="0" err="1"/>
              <a:t>Sickle</a:t>
            </a:r>
            <a:r>
              <a:rPr lang="es-ES" sz="2400" dirty="0"/>
              <a:t> </a:t>
            </a:r>
            <a:r>
              <a:rPr lang="es-ES" sz="2400" dirty="0" err="1"/>
              <a:t>cell</a:t>
            </a:r>
            <a:r>
              <a:rPr lang="es-ES" sz="2400" dirty="0"/>
              <a:t> anemia o anemia células falciformes  tiene  CHCM aumentada, por a la deshidratación celular.</a:t>
            </a:r>
          </a:p>
          <a:p>
            <a:pPr marL="109537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endParaRPr lang="es-ES" sz="2400" dirty="0"/>
          </a:p>
          <a:p>
            <a:pPr marL="109537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400" dirty="0"/>
              <a:t>La CHCM disminuida, bajo 30 mg/dl se considera hipocromía y se ve en condiciones que llevan a síntesis insuficientes de Hb.</a:t>
            </a:r>
            <a:endParaRPr lang="es-E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574675"/>
            <a:br>
              <a:rPr lang="es-ES" sz="22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</a:br>
            <a:r>
              <a:rPr lang="es-ES" sz="22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Concentración de hemoglobina corpuscular media (CHCM)</a:t>
            </a:r>
            <a:br>
              <a:rPr lang="es-ES" sz="22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</a:br>
            <a:endParaRPr lang="es-ES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En la infancia el </a:t>
            </a:r>
            <a:r>
              <a:rPr lang="es-ES" sz="2700" dirty="0" err="1"/>
              <a:t>N°de</a:t>
            </a:r>
            <a:r>
              <a:rPr lang="es-ES" sz="2700" dirty="0"/>
              <a:t> </a:t>
            </a:r>
            <a:r>
              <a:rPr lang="es-ES" sz="2700" dirty="0" err="1"/>
              <a:t>leuocitos</a:t>
            </a:r>
            <a:r>
              <a:rPr lang="es-ES" sz="2700" dirty="0"/>
              <a:t> varía con la edad.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endParaRPr lang="es-ES" sz="2700" dirty="0"/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Las cambios del </a:t>
            </a:r>
            <a:r>
              <a:rPr lang="es-ES" sz="2700" dirty="0" err="1"/>
              <a:t>N°y</a:t>
            </a:r>
            <a:r>
              <a:rPr lang="es-ES" sz="2700" dirty="0"/>
              <a:t> su distribución en % se producen frente a distintos cambios fisiológicos y  causas patológicas . 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endParaRPr lang="es-ES" sz="2700" dirty="0"/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La respuesta es poco específica y rápidamente cambiante por lo que hay que interpretarla en relación con el Cuadro Clínico del paciente.</a:t>
            </a:r>
            <a:endParaRPr lang="es-E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Leucocitos</a:t>
            </a:r>
            <a:endParaRPr lang="es-ES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image1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692150"/>
            <a:ext cx="9159875" cy="546258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image1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5700"/>
            <a:ext cx="9063038" cy="450532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Leucocitosis.</a:t>
            </a:r>
            <a:endParaRPr lang="es-ES"/>
          </a:p>
        </p:txBody>
      </p:sp>
      <p:sp>
        <p:nvSpPr>
          <p:cNvPr id="30722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Aumento del N° de leucocitos circulantes &gt; 11.000 mm3.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 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Puede ser fisiológica como ocurre en el recién nacido (hasta 30.000 mm3).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endParaRPr lang="es-ES" sz="2400" dirty="0"/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Leucocitosis secundarias a: ejercicios, alteraciones emocionales ( miedo, agitación), ovulación , a inflamación producida por enfermedades infecciosas inflamatorias, neoplásicas, estados de estrés metabólico (acidosis, anoxia, convulsiones...), sangrados agudos o enfermedades hematológicas.</a:t>
            </a:r>
            <a:endParaRPr lang="es-ES" dirty="0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868363"/>
            <a:r>
              <a:rPr lang="es-ES" sz="34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Granulación Patológica de los neutrofilos.</a:t>
            </a:r>
            <a:endParaRPr lang="es-ES"/>
          </a:p>
        </p:txBody>
      </p:sp>
      <p:pic>
        <p:nvPicPr>
          <p:cNvPr id="31746" name="Picture 2" descr="image1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935163"/>
            <a:ext cx="6199188" cy="37973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Hemograma con valores de leucocitos menores   de 4.000 xmm3, con disminución relativa o absoluta de neutrófilos y/o linfocitos.</a:t>
            </a:r>
            <a:endParaRPr lang="es-E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Leucopenia</a:t>
            </a:r>
            <a:endParaRPr lang="es-ES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CC784-19C8-4256-893A-EF037974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5E6CB-8A1A-4B55-B1F3-A4E09E650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16" y="404664"/>
            <a:ext cx="8229600" cy="4525963"/>
          </a:xfrm>
        </p:spPr>
        <p:txBody>
          <a:bodyPr/>
          <a:lstStyle/>
          <a:p>
            <a:r>
              <a:rPr lang="es-CL" sz="2700" dirty="0"/>
              <a:t>HEMOGRAMA </a:t>
            </a:r>
          </a:p>
          <a:p>
            <a:r>
              <a:rPr lang="es-CL" sz="2700" dirty="0"/>
              <a:t>Examen de poca complejidad, sencillo</a:t>
            </a:r>
          </a:p>
          <a:p>
            <a:endParaRPr lang="es-CL" sz="2700" dirty="0"/>
          </a:p>
          <a:p>
            <a:r>
              <a:rPr lang="es-CL" sz="2700" dirty="0"/>
              <a:t>Fácil de realizar automatizado</a:t>
            </a:r>
          </a:p>
          <a:p>
            <a:endParaRPr lang="es-CL" sz="2700" dirty="0"/>
          </a:p>
          <a:p>
            <a:r>
              <a:rPr lang="es-CL" sz="2700" dirty="0"/>
              <a:t>Muy solicitado</a:t>
            </a:r>
          </a:p>
          <a:p>
            <a:endParaRPr lang="es-CL" sz="2700" dirty="0"/>
          </a:p>
          <a:p>
            <a:r>
              <a:rPr lang="es-ES" sz="2700" kern="1200" dirty="0">
                <a:solidFill>
                  <a:prstClr val="black"/>
                </a:solidFill>
                <a:latin typeface="Calibri"/>
              </a:rPr>
              <a:t>Debe ser interpretado según los hallazgos clínicos</a:t>
            </a:r>
          </a:p>
          <a:p>
            <a:pPr marL="342900" lvl="0" indent="-342900" algn="just" defTabSz="914400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sz="2700" kern="1200" dirty="0">
              <a:solidFill>
                <a:prstClr val="black"/>
              </a:solidFill>
              <a:latin typeface="Calibri"/>
            </a:endParaRPr>
          </a:p>
          <a:p>
            <a:pPr lvl="0" algn="just" defTabSz="914400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700" kern="1200" dirty="0">
                <a:solidFill>
                  <a:prstClr val="black"/>
                </a:solidFill>
                <a:latin typeface="Calibri"/>
              </a:rPr>
              <a:t>    La evaluación morfológica de las extensiones sanguínea</a:t>
            </a:r>
          </a:p>
          <a:p>
            <a:pPr lvl="0" algn="just" defTabSz="914400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700" kern="1200" dirty="0">
                <a:solidFill>
                  <a:prstClr val="black"/>
                </a:solidFill>
                <a:latin typeface="Calibri"/>
              </a:rPr>
              <a:t>    y la interpretación correcta de los resultados realizada</a:t>
            </a:r>
          </a:p>
          <a:p>
            <a:pPr lvl="0" algn="just" defTabSz="914400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700" kern="1200" dirty="0">
                <a:solidFill>
                  <a:prstClr val="black"/>
                </a:solidFill>
                <a:latin typeface="Calibri"/>
              </a:rPr>
              <a:t>    por medico sigue siendo imprescindible</a:t>
            </a:r>
            <a:endParaRPr lang="es-CL" sz="27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54666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 Aumento de PMN sobre 6.000 o 10 000 mm3.</a:t>
            </a:r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Causas : infecciones bacteriana agudas y en forma pasajera al comienzo de las infecciones virales.</a:t>
            </a:r>
            <a:endParaRPr lang="es-ES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Neutrofilia</a:t>
            </a:r>
            <a:endParaRPr lang="es-ES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279400" indent="-169863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Menos de 1.500 polimorfonucleares mm3.</a:t>
            </a:r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</a:t>
            </a:r>
          </a:p>
          <a:p>
            <a:pPr marL="279400" indent="-169863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Estas pueden ser transitorias o prolongadas y </a:t>
            </a:r>
          </a:p>
          <a:p>
            <a:pPr marL="279400" indent="-169863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en cuanto al riesgo de infección.</a:t>
            </a:r>
          </a:p>
          <a:p>
            <a:pPr marL="279400" indent="-169863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 Se dividen en:</a:t>
            </a:r>
          </a:p>
          <a:p>
            <a:pPr marL="279400" indent="-169863" defTabSz="914400">
              <a:spcBef>
                <a:spcPts val="400"/>
              </a:spcBef>
              <a:buClr>
                <a:srgbClr val="2DA2BF"/>
              </a:buClr>
            </a:pPr>
            <a:r>
              <a:rPr lang="es-ES" sz="2700" dirty="0"/>
              <a:t>  a. N. Leves: de 1 000 - 1 500  </a:t>
            </a:r>
            <a:br>
              <a:rPr lang="es-ES" sz="2700" dirty="0"/>
            </a:br>
            <a:r>
              <a:rPr lang="es-ES" sz="2700" dirty="0"/>
              <a:t>b. N. Moderadas: de 500 - 1 000  </a:t>
            </a:r>
            <a:br>
              <a:rPr lang="es-ES" sz="2700" dirty="0"/>
            </a:br>
            <a:r>
              <a:rPr lang="es-ES" sz="2700" dirty="0"/>
              <a:t>c.  N. Graves: menos de 500</a:t>
            </a:r>
            <a:endParaRPr lang="es-E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Neutropenia</a:t>
            </a:r>
            <a:endParaRPr lang="es-ES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523875" indent="-41433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200" dirty="0"/>
              <a:t>Menor producción </a:t>
            </a:r>
          </a:p>
          <a:p>
            <a:pPr marL="523875" indent="-41433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200" dirty="0"/>
              <a:t>Alteraciones en la maduración (centrales)</a:t>
            </a:r>
          </a:p>
          <a:p>
            <a:pPr marL="523875" indent="-41433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200" dirty="0"/>
              <a:t>Por mayor destrucción o secuestro (periféricas).</a:t>
            </a:r>
          </a:p>
          <a:p>
            <a:pPr marL="523875" indent="-41433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endParaRPr lang="es-ES" sz="2200" dirty="0"/>
          </a:p>
          <a:p>
            <a:pPr marL="523875" indent="-41433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200" dirty="0"/>
              <a:t> Pueden ser secundarias a:</a:t>
            </a:r>
          </a:p>
          <a:p>
            <a:pPr marL="523875" indent="-41433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Helvetica" charset="0"/>
              <a:buAutoNum type="arabicPeriod"/>
            </a:pPr>
            <a:r>
              <a:rPr lang="es-ES" sz="2200" dirty="0"/>
              <a:t>Infecciones severas</a:t>
            </a:r>
          </a:p>
          <a:p>
            <a:pPr marL="523875" indent="-41433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Helvetica" charset="0"/>
              <a:buAutoNum type="arabicPeriod"/>
            </a:pPr>
            <a:r>
              <a:rPr lang="es-ES" sz="2200" dirty="0"/>
              <a:t>Drogas</a:t>
            </a:r>
          </a:p>
          <a:p>
            <a:pPr marL="523875" indent="-41433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Helvetica" charset="0"/>
              <a:buAutoNum type="arabicPeriod"/>
            </a:pPr>
            <a:r>
              <a:rPr lang="es-ES" sz="2200" dirty="0"/>
              <a:t>Esplenomegalia, </a:t>
            </a:r>
          </a:p>
          <a:p>
            <a:pPr marL="523875" indent="-41433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Helvetica" charset="0"/>
              <a:buAutoNum type="arabicPeriod"/>
            </a:pPr>
            <a:r>
              <a:rPr lang="es-ES" sz="2200" dirty="0"/>
              <a:t>Desnutrición severa</a:t>
            </a:r>
          </a:p>
          <a:p>
            <a:pPr marL="523875" indent="-41433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Helvetica" charset="0"/>
              <a:buAutoNum type="arabicPeriod"/>
            </a:pPr>
            <a:r>
              <a:rPr lang="es-ES" sz="2200" dirty="0"/>
              <a:t>Enfermedades del colágeno</a:t>
            </a:r>
          </a:p>
          <a:p>
            <a:pPr marL="523875" indent="-41433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Helvetica" charset="0"/>
              <a:buAutoNum type="arabicPeriod"/>
            </a:pPr>
            <a:r>
              <a:rPr lang="es-ES" sz="2200" dirty="0"/>
              <a:t>Inmunes</a:t>
            </a:r>
          </a:p>
          <a:p>
            <a:pPr marL="523875" indent="-41433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Helvetica" charset="0"/>
              <a:buAutoNum type="arabicPeriod"/>
            </a:pPr>
            <a:r>
              <a:rPr lang="es-ES" sz="2200" dirty="0"/>
              <a:t>Aplasias</a:t>
            </a:r>
          </a:p>
          <a:p>
            <a:pPr marL="523875" indent="-41433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Helvetica" charset="0"/>
              <a:buAutoNum type="arabicPeriod"/>
            </a:pPr>
            <a:r>
              <a:rPr lang="es-ES" sz="2200" dirty="0"/>
              <a:t>Invasión por células neoplásicas.</a:t>
            </a:r>
            <a:endParaRPr lang="es-ES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Causa de Neutropenia </a:t>
            </a:r>
            <a:endParaRPr lang="es-ES" dirty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Aumento de eosinófilos sobre 500 mm3.</a:t>
            </a:r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endParaRPr lang="es-ES" sz="2400" dirty="0"/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Causas:</a:t>
            </a:r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Parásitos que tengan contacto con la sangre (</a:t>
            </a:r>
            <a:r>
              <a:rPr lang="es-ES" sz="2400" dirty="0" err="1"/>
              <a:t>ascaris</a:t>
            </a:r>
            <a:r>
              <a:rPr lang="es-ES" sz="2400" dirty="0"/>
              <a:t>, larva migrante de </a:t>
            </a:r>
            <a:r>
              <a:rPr lang="es-ES" sz="2400" dirty="0" err="1"/>
              <a:t>Toxocara</a:t>
            </a:r>
            <a:r>
              <a:rPr lang="es-ES" sz="2400" dirty="0"/>
              <a:t> canis o </a:t>
            </a:r>
            <a:r>
              <a:rPr lang="es-ES" sz="2400" dirty="0" err="1"/>
              <a:t>Catis</a:t>
            </a:r>
            <a:r>
              <a:rPr lang="es-ES" sz="2400" dirty="0"/>
              <a:t>, Triquina, dístoma hepático, anquilostoma, </a:t>
            </a:r>
            <a:r>
              <a:rPr lang="es-ES" sz="2400" dirty="0" err="1"/>
              <a:t>sarcoptes</a:t>
            </a:r>
            <a:r>
              <a:rPr lang="es-ES" sz="2400" dirty="0"/>
              <a:t> </a:t>
            </a:r>
            <a:r>
              <a:rPr lang="es-ES" sz="2400" dirty="0" err="1"/>
              <a:t>scabiei</a:t>
            </a:r>
            <a:r>
              <a:rPr lang="es-ES" sz="2400" dirty="0"/>
              <a:t>). </a:t>
            </a:r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Alérgicas como asma, urticarias y eczema.</a:t>
            </a:r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Drogas como penicilinas, amino glicósidos, cefalosporinas, ferroterapia y otras.</a:t>
            </a:r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Otras: Enfermedades granulomatosas del mesénquima, cirrosis hepática, neoplasias y post radioterapia.</a:t>
            </a:r>
            <a:endParaRPr lang="es-E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Eosinofilia</a:t>
            </a:r>
            <a:endParaRPr lang="es-ES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 Linfocitosis Relativa: más de 50% de linfocitos con cifras leucocitarias disminuidas, normales o poco aumentadas.</a:t>
            </a:r>
          </a:p>
          <a:p>
            <a:pPr marL="109537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700" dirty="0"/>
              <a:t> </a:t>
            </a:r>
          </a:p>
          <a:p>
            <a:pPr marL="365125" indent="-255588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En niños es mas frecuente .</a:t>
            </a:r>
          </a:p>
          <a:p>
            <a:pPr marL="365125" indent="-255588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Causas </a:t>
            </a:r>
          </a:p>
          <a:p>
            <a:pPr marL="365125" indent="-255588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 infecciones virales respiratorias, digestivas o exantemáticas (sarampión, rubéola, varicela) con aproximadamente 10% o más de linfocitos atípicos o </a:t>
            </a:r>
            <a:r>
              <a:rPr lang="es-ES" sz="2700" dirty="0" err="1"/>
              <a:t>hiperbasólicos</a:t>
            </a:r>
            <a:r>
              <a:rPr lang="es-ES" sz="2700" dirty="0"/>
              <a:t>.</a:t>
            </a:r>
          </a:p>
          <a:p>
            <a:pPr marL="365125" indent="-255588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Con menor frecuencia en tifoidea, brucelosis, tuberculosis.</a:t>
            </a:r>
            <a:endParaRPr lang="es-ES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Linfocitosis.</a:t>
            </a:r>
            <a:endParaRPr lang="es-ES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Las linfocitosis absoluta : más de 10 000 linfocitos mm3, con cifras leucocitarias aumentadas que pueden llegar a ser &gt; de 50 000 mm3. </a:t>
            </a:r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endParaRPr lang="es-ES" sz="2400" dirty="0"/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Se presentan en coqueluche, adenovirus, mononucleosis infecciosa. Esta última aproximadamente en la 2ª semana de evolución presenta más de 20% de linfocitos medianos o grandes, </a:t>
            </a:r>
            <a:r>
              <a:rPr lang="es-ES" sz="2400" dirty="0" err="1"/>
              <a:t>hiperbasófilos</a:t>
            </a:r>
            <a:r>
              <a:rPr lang="es-ES" sz="2400" dirty="0"/>
              <a:t>. </a:t>
            </a:r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Síndrome </a:t>
            </a:r>
            <a:r>
              <a:rPr lang="es-ES" sz="2400" dirty="0" err="1"/>
              <a:t>mononucleósico</a:t>
            </a:r>
            <a:r>
              <a:rPr lang="es-ES" sz="2400" dirty="0"/>
              <a:t>  se puede ver en </a:t>
            </a:r>
            <a:r>
              <a:rPr lang="es-ES" sz="2400" dirty="0" err="1"/>
              <a:t>toxoplamosis</a:t>
            </a:r>
            <a:r>
              <a:rPr lang="es-ES" sz="2400" dirty="0"/>
              <a:t>, enfermedad por citomegalovirus, hepatitis infecciosa, y medicamentos (PAS, </a:t>
            </a:r>
            <a:r>
              <a:rPr lang="es-ES" sz="2400" dirty="0" err="1"/>
              <a:t>hidantoínicos</a:t>
            </a:r>
            <a:r>
              <a:rPr lang="es-ES" sz="2400" dirty="0"/>
              <a:t>).</a:t>
            </a:r>
            <a:endParaRPr lang="es-ES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endParaRPr lang="es-ES" sz="4100" b="1">
              <a:solidFill>
                <a:srgbClr val="46464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-Bold" charset="0"/>
              <a:ea typeface="Helvetica-Bold" charset="0"/>
              <a:cs typeface="Helvetica-Bold" charset="0"/>
              <a:sym typeface="Helvetica-Bold" charset="0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Menos de 2.000 linfocitos mm3 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. Pueden ser: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 Congénitas  raras 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 Adquiridas por infecciones virales, que pueden acompañarse de leucopenias y producir "anergia" importante (sarampión, rubéola, varicela.) 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El SIDA  también puede producir </a:t>
            </a:r>
            <a:r>
              <a:rPr lang="es-ES" sz="2700" dirty="0" err="1"/>
              <a:t>linfopenia</a:t>
            </a:r>
            <a:r>
              <a:rPr lang="es-ES" sz="2700" dirty="0"/>
              <a:t>.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Otras causas :desnutrición, Enfermedad de Hodgkin, drogas inmunosupresoras, corticoides, citostáticos y radioterapia.</a:t>
            </a:r>
            <a:endParaRPr lang="es-E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Linfopenias</a:t>
            </a:r>
            <a:endParaRPr lang="es-ES"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Morfología de los leucocitos útil en el diagnóstico.</a:t>
            </a:r>
          </a:p>
          <a:p>
            <a:pPr marL="365125" indent="-255588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endParaRPr lang="es-ES" sz="2700" dirty="0"/>
          </a:p>
          <a:p>
            <a:pPr marL="365125" indent="-255588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 Anomalía de </a:t>
            </a:r>
            <a:r>
              <a:rPr lang="es-ES" sz="2700" dirty="0" err="1">
                <a:solidFill>
                  <a:srgbClr val="FF0000"/>
                </a:solidFill>
              </a:rPr>
              <a:t>Pelger</a:t>
            </a:r>
            <a:r>
              <a:rPr lang="es-ES" sz="2700" dirty="0">
                <a:solidFill>
                  <a:srgbClr val="FF0000"/>
                </a:solidFill>
              </a:rPr>
              <a:t> </a:t>
            </a:r>
            <a:r>
              <a:rPr lang="es-ES" sz="2700" dirty="0" err="1">
                <a:solidFill>
                  <a:srgbClr val="FF0000"/>
                </a:solidFill>
              </a:rPr>
              <a:t>Huet</a:t>
            </a:r>
            <a:r>
              <a:rPr lang="es-ES" sz="2700" dirty="0">
                <a:solidFill>
                  <a:srgbClr val="FF0000"/>
                </a:solidFill>
              </a:rPr>
              <a:t>:</a:t>
            </a:r>
            <a:r>
              <a:rPr lang="es-ES" sz="2700" dirty="0"/>
              <a:t> enfermedad de trasmisión genética dominante, benigna,  se caracteriza por falla en la segmentación normal.</a:t>
            </a:r>
          </a:p>
          <a:p>
            <a:pPr marL="365125" indent="-255588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 </a:t>
            </a:r>
          </a:p>
          <a:p>
            <a:pPr marL="365125" indent="-255588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 Hemograma: núcleo bilobulado en la mayoría de los granulocitos maduros y eosinófilos.</a:t>
            </a:r>
          </a:p>
          <a:p>
            <a:pPr marL="365125" indent="-255588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endParaRPr lang="es-ES" sz="2700" dirty="0"/>
          </a:p>
          <a:p>
            <a:pPr marL="365125" indent="-255588" defTabSz="914400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 En estos casos debe hacerse el diagnóstico diferencial con aumento de baciliformes. </a:t>
            </a:r>
            <a:endParaRPr lang="es-E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endParaRPr lang="es-ES" sz="4100" b="1">
              <a:solidFill>
                <a:srgbClr val="46464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-Bold" charset="0"/>
              <a:ea typeface="Helvetica-Bold" charset="0"/>
              <a:cs typeface="Helvetica-Bold" charset="0"/>
              <a:sym typeface="Helvetica-Bold" charset="0"/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image1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00"/>
            <a:ext cx="9144000" cy="556101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La presencia de neutrófilos </a:t>
            </a:r>
            <a:r>
              <a:rPr lang="es-ES" sz="2700" dirty="0" err="1"/>
              <a:t>hipersegmentados</a:t>
            </a:r>
            <a:r>
              <a:rPr lang="es-ES" sz="2700" dirty="0"/>
              <a:t> puede ser una condición autosómica dominante o una condición asociada a anemia megaloblástica. 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Otras anomalías como las de </a:t>
            </a:r>
            <a:r>
              <a:rPr lang="es-ES" sz="2700" dirty="0" err="1"/>
              <a:t>Chediak-Higashi</a:t>
            </a:r>
            <a:r>
              <a:rPr lang="es-ES" sz="2700" dirty="0"/>
              <a:t> y May </a:t>
            </a:r>
            <a:r>
              <a:rPr lang="es-ES" sz="2700" dirty="0" err="1"/>
              <a:t>Hegglin</a:t>
            </a:r>
            <a:r>
              <a:rPr lang="es-ES" sz="2700" dirty="0"/>
              <a:t> son raras.</a:t>
            </a:r>
            <a:endParaRPr lang="es-E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endParaRPr lang="es-ES" sz="4100" b="1">
              <a:solidFill>
                <a:srgbClr val="46464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-Bold" charset="0"/>
              <a:ea typeface="Helvetica-Bold" charset="0"/>
              <a:cs typeface="Helvetica-Bold" charset="0"/>
              <a:sym typeface="Helvetica-Bold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image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188640"/>
            <a:ext cx="9012237" cy="685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Más de 1.000 monocitos mm3 en lactante hasta los 2 años y más de 800 monocitos mm3 en preescolares y escolares.</a:t>
            </a:r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endParaRPr lang="es-ES" sz="2400" dirty="0"/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>
                <a:solidFill>
                  <a:srgbClr val="FF0000"/>
                </a:solidFill>
              </a:rPr>
              <a:t>Se observa en </a:t>
            </a:r>
            <a:r>
              <a:rPr lang="es-ES" sz="2400" dirty="0" err="1">
                <a:solidFill>
                  <a:srgbClr val="FF0000"/>
                </a:solidFill>
              </a:rPr>
              <a:t>convalescencia</a:t>
            </a:r>
            <a:r>
              <a:rPr lang="es-ES" sz="2400" dirty="0">
                <a:solidFill>
                  <a:srgbClr val="FF0000"/>
                </a:solidFill>
              </a:rPr>
              <a:t> de enfermedades infecciosas</a:t>
            </a:r>
            <a:r>
              <a:rPr lang="es-ES" sz="2400" dirty="0"/>
              <a:t>, en general acompañadas de linfocitosis y eosinofilia moderada,  reabsorción de neumonías, </a:t>
            </a:r>
            <a:r>
              <a:rPr lang="es-ES" sz="2400" dirty="0">
                <a:solidFill>
                  <a:srgbClr val="FF0000"/>
                </a:solidFill>
              </a:rPr>
              <a:t>infecciones crónicas granulomatosas </a:t>
            </a:r>
            <a:r>
              <a:rPr lang="es-ES" sz="2400" dirty="0"/>
              <a:t>(TBC, Hodgkin), </a:t>
            </a:r>
            <a:r>
              <a:rPr lang="es-ES" sz="2400" dirty="0">
                <a:solidFill>
                  <a:srgbClr val="FF0000"/>
                </a:solidFill>
              </a:rPr>
              <a:t>infecciones virales y en infecciones por gérmenes intracelulares </a:t>
            </a:r>
            <a:r>
              <a:rPr lang="es-ES" sz="2400" dirty="0"/>
              <a:t>(Brucelosis, Listeria </a:t>
            </a:r>
            <a:r>
              <a:rPr lang="es-ES" sz="2400" dirty="0" err="1"/>
              <a:t>monicitógena</a:t>
            </a:r>
            <a:r>
              <a:rPr lang="es-ES" sz="2400" dirty="0"/>
              <a:t>).</a:t>
            </a:r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endParaRPr lang="es-ES" sz="2400" dirty="0"/>
          </a:p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La monocitosis es un signo de gravedad en infecciones severas, como la sepsis del lactante.</a:t>
            </a:r>
            <a:endParaRPr lang="es-ES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Monocitosis</a:t>
            </a:r>
            <a:endParaRPr lang="es-ES"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 Alteraciones en el N° de plaquetas así como en su tamaño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 Hay una gran variación en el rango normal del recuento de plaquetas.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 Trombocitopenia: recuento de plaquetas menor de 150.000 xmm3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Trombocitosis: recuento de plaquetas sobre      600.000xmm3</a:t>
            </a:r>
            <a:endParaRPr lang="es-ES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Plaquetas</a:t>
            </a:r>
            <a:endParaRPr lang="es-ES"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Trombocitopenia aislada: causa más común es la destrucción inmune PTI.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endParaRPr lang="es-ES" sz="2700" dirty="0"/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700" dirty="0"/>
              <a:t>Otras causas:  C.I.D, anemia hemolítica microangiopática, hiperesplenismo, anemia </a:t>
            </a:r>
            <a:r>
              <a:rPr lang="es-ES" sz="2700" dirty="0" err="1"/>
              <a:t>aplástica</a:t>
            </a:r>
            <a:r>
              <a:rPr lang="es-ES" sz="2700" dirty="0"/>
              <a:t>, leucemias, neuroblastoma, linfoma u otras.</a:t>
            </a:r>
            <a:endParaRPr lang="es-ES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Trombocitopenia</a:t>
            </a:r>
            <a:endParaRPr lang="es-ES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Raramente causa complicaciones. </a:t>
            </a:r>
          </a:p>
          <a:p>
            <a:pPr marL="109537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400" dirty="0"/>
              <a:t>   Es casi siempre reactivo. </a:t>
            </a:r>
          </a:p>
          <a:p>
            <a:pPr marL="109537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400" dirty="0"/>
              <a:t>   Causa más frecuente: infecciones   (virales, bacterianas</a:t>
            </a:r>
          </a:p>
          <a:p>
            <a:pPr marL="109537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400" dirty="0"/>
              <a:t>   o </a:t>
            </a:r>
            <a:r>
              <a:rPr lang="es-ES" sz="2400" dirty="0" err="1"/>
              <a:t>mycoplasma</a:t>
            </a:r>
            <a:r>
              <a:rPr lang="es-ES" sz="2400" dirty="0"/>
              <a:t>)</a:t>
            </a:r>
          </a:p>
          <a:p>
            <a:pPr marL="109537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endParaRPr lang="es-ES" sz="2400" dirty="0"/>
          </a:p>
          <a:p>
            <a:pPr marL="109537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400" dirty="0"/>
              <a:t>   Otras condiciones que se asocian a trombocitosis: </a:t>
            </a:r>
          </a:p>
          <a:p>
            <a:pPr marL="109537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400" dirty="0"/>
              <a:t>   anemia por déficit de fierro, enfermedad de Kawasaki , </a:t>
            </a:r>
          </a:p>
          <a:p>
            <a:pPr marL="109537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400" dirty="0"/>
              <a:t>   síndrome nefrótico, traumas y algunos tumores. </a:t>
            </a:r>
          </a:p>
          <a:p>
            <a:pPr marL="109537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endParaRPr lang="es-ES" sz="2400" dirty="0"/>
          </a:p>
          <a:p>
            <a:pPr marL="109537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400" dirty="0"/>
              <a:t>   No existen secuelas en las  trombocitosis reactivas,</a:t>
            </a:r>
          </a:p>
          <a:p>
            <a:pPr marL="109537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400" dirty="0"/>
              <a:t>   raramente se indica terapia antiplaquetaria</a:t>
            </a:r>
          </a:p>
          <a:p>
            <a:pPr marL="109537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400" dirty="0"/>
              <a:t>   S. Kawasaki : excepción, porque se acompaña de</a:t>
            </a:r>
          </a:p>
          <a:p>
            <a:pPr marL="109537" defTabSz="91440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400" dirty="0"/>
              <a:t>   vasculitis.</a:t>
            </a:r>
            <a:endParaRPr lang="es-ES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Trombocitosis</a:t>
            </a:r>
            <a:endParaRPr lang="es-ES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74650" indent="-265113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800" dirty="0"/>
              <a:t>Conteo celular:  hematíes, reticulocitos, leucocitos y plaquetas.</a:t>
            </a:r>
          </a:p>
          <a:p>
            <a:pPr marL="374650" indent="-265113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endParaRPr lang="es-ES" sz="2800" dirty="0"/>
          </a:p>
          <a:p>
            <a:pPr marL="374650" indent="-265113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800" dirty="0"/>
              <a:t>Índices corpusculares: VCM, HCM, CHCM</a:t>
            </a:r>
          </a:p>
          <a:p>
            <a:pPr marL="374650" indent="-265113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endParaRPr lang="es-ES" sz="2800" dirty="0"/>
          </a:p>
          <a:p>
            <a:pPr marL="374650" indent="-265113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800" dirty="0"/>
              <a:t>Frotis de sangre periférica:  evaluación morfológica de los elementos sanguíneos.</a:t>
            </a:r>
          </a:p>
          <a:p>
            <a:pPr marL="374650" indent="-265113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endParaRPr lang="es-ES" sz="2800" dirty="0"/>
          </a:p>
          <a:p>
            <a:pPr marL="374650" indent="-265113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800" dirty="0"/>
              <a:t>Orientación diagnostica en pacientes con anemia  y/o anormalidades de  leucocitos o plaquetas.</a:t>
            </a:r>
            <a:endParaRPr lang="es-E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Que evaluar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 descr="C:\Users\HCSBA\Downloads\la fot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4664"/>
            <a:ext cx="687727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CSBA\Desktop\LOGO SAN BOR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7846"/>
            <a:ext cx="1809750" cy="124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85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image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37544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10242" name="AutoShape 2"/>
          <p:cNvSpPr>
            <a:spLocks/>
          </p:cNvSpPr>
          <p:nvPr/>
        </p:nvSpPr>
        <p:spPr bwMode="auto">
          <a:xfrm>
            <a:off x="2482850" y="3140075"/>
            <a:ext cx="1079500" cy="288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  <a:moveTo>
                  <a:pt x="0" y="10800"/>
                </a:moveTo>
                <a:lnTo>
                  <a:pt x="0" y="10800"/>
                </a:ln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2DA2BF"/>
          </a:solidFill>
          <a:ln w="25400" cap="flat" cmpd="sng">
            <a:solidFill>
              <a:srgbClr val="DA1F28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914400"/>
            <a:endParaRPr lang="es-ES" sz="1800">
              <a:solidFill>
                <a:srgbClr val="FF0000"/>
              </a:solidFill>
            </a:endParaRPr>
          </a:p>
        </p:txBody>
      </p:sp>
      <p:sp>
        <p:nvSpPr>
          <p:cNvPr id="10243" name="AutoShape 3"/>
          <p:cNvSpPr>
            <a:spLocks/>
          </p:cNvSpPr>
          <p:nvPr/>
        </p:nvSpPr>
        <p:spPr bwMode="auto">
          <a:xfrm>
            <a:off x="8062913" y="3140075"/>
            <a:ext cx="1081087" cy="288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  <a:moveTo>
                  <a:pt x="0" y="10800"/>
                </a:moveTo>
                <a:lnTo>
                  <a:pt x="0" y="10800"/>
                </a:ln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2DA2BF"/>
          </a:solidFill>
          <a:ln w="25400" cap="flat" cmpd="sng">
            <a:solidFill>
              <a:srgbClr val="DA1F28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914400"/>
            <a:endParaRPr lang="es-ES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tabl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280920" cy="540314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Hb:  indica cuanta proteína en g/</a:t>
            </a:r>
            <a:r>
              <a:rPr lang="es-ES" sz="2400" dirty="0" err="1"/>
              <a:t>dL</a:t>
            </a:r>
            <a:r>
              <a:rPr lang="es-ES" sz="2400" dirty="0"/>
              <a:t> existe por unidad de volumen.</a:t>
            </a:r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400" dirty="0"/>
              <a:t>  Valores </a:t>
            </a:r>
            <a:r>
              <a:rPr lang="es-ES" sz="2400" dirty="0" err="1"/>
              <a:t>Hto</a:t>
            </a:r>
            <a:r>
              <a:rPr lang="es-ES" sz="2400" dirty="0"/>
              <a:t> y Hb se correlacionan con el N° y cantidad </a:t>
            </a:r>
          </a:p>
          <a:p>
            <a:pPr marL="109537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s-ES" sz="2400" dirty="0"/>
              <a:t>    de  Hb de los eritrocitos.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Anemia : valores  &lt; a  2 DE respecto al promedio, según la edad.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Policitemia: </a:t>
            </a:r>
            <a:r>
              <a:rPr lang="es-ES" sz="2400" dirty="0" err="1"/>
              <a:t>Hto</a:t>
            </a:r>
            <a:r>
              <a:rPr lang="es-ES" sz="2400" dirty="0"/>
              <a:t> y la Hb  aumentados                   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P. Primaria :policitemia vera 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•"/>
            </a:pPr>
            <a:r>
              <a:rPr lang="es-ES" sz="2400" dirty="0"/>
              <a:t>P. Secundaria : cardiopatía cianótica, tumores cerebrales, renales, etc.</a:t>
            </a:r>
            <a:endParaRPr lang="es-E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defTabSz="914400"/>
            <a:r>
              <a:rPr lang="es-ES" sz="32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Bold" charset="0"/>
                <a:ea typeface="Helvetica-Bold" charset="0"/>
                <a:cs typeface="Helvetica-Bold" charset="0"/>
                <a:sym typeface="Helvetica-Bold" charset="0"/>
              </a:rPr>
              <a:t>Hemoglobina (Hb) y Hematocrito (Hto)</a:t>
            </a:r>
            <a:endParaRPr lang="es-ES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dist="381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dist="381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1732</Words>
  <Application>Microsoft Office PowerPoint</Application>
  <PresentationFormat>Presentación en pantalla (4:3)</PresentationFormat>
  <Paragraphs>214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8" baseType="lpstr">
      <vt:lpstr>Avenir</vt:lpstr>
      <vt:lpstr>Calibri</vt:lpstr>
      <vt:lpstr>Helvetica</vt:lpstr>
      <vt:lpstr>Helvetica-Bold</vt:lpstr>
      <vt:lpstr>Tema de Office</vt:lpstr>
      <vt:lpstr>HEMOGRAMA</vt:lpstr>
      <vt:lpstr>Definición.</vt:lpstr>
      <vt:lpstr> </vt:lpstr>
      <vt:lpstr>Presentación de PowerPoint</vt:lpstr>
      <vt:lpstr>Que evaluar </vt:lpstr>
      <vt:lpstr>Presentación de PowerPoint</vt:lpstr>
      <vt:lpstr>Presentación de PowerPoint</vt:lpstr>
      <vt:lpstr>Presentación de PowerPoint</vt:lpstr>
      <vt:lpstr>Hemoglobina (Hb) y Hematocrito (Hto)</vt:lpstr>
      <vt:lpstr> Rol del VCM, RDW y recuento de reticulocitos en la evaluación de las anemias </vt:lpstr>
      <vt:lpstr>Microcitosis Hipocromia</vt:lpstr>
      <vt:lpstr>Macrocitosis</vt:lpstr>
      <vt:lpstr>Presentación de PowerPoint</vt:lpstr>
      <vt:lpstr>Reticulocitos  </vt:lpstr>
      <vt:lpstr>Presentación de PowerPoint</vt:lpstr>
      <vt:lpstr>Presentación de PowerPoint</vt:lpstr>
      <vt:lpstr>Presentación de PowerPoint</vt:lpstr>
      <vt:lpstr>Anemias con VCM, disminuido</vt:lpstr>
      <vt:lpstr>Talasemias</vt:lpstr>
      <vt:lpstr>Anemia con VCM normal</vt:lpstr>
      <vt:lpstr>Las causas de anemias normocíticas con recuento de reticulocitario normal o disminuido son:</vt:lpstr>
      <vt:lpstr>Anemias con VCM alto</vt:lpstr>
      <vt:lpstr> Concentración de hemoglobina corpuscular media (CHCM) </vt:lpstr>
      <vt:lpstr>Leucocitos</vt:lpstr>
      <vt:lpstr>Presentación de PowerPoint</vt:lpstr>
      <vt:lpstr>Presentación de PowerPoint</vt:lpstr>
      <vt:lpstr>Leucocitosis.</vt:lpstr>
      <vt:lpstr>Granulación Patológica de los neutrofilos.</vt:lpstr>
      <vt:lpstr>Leucopenia</vt:lpstr>
      <vt:lpstr>Neutrofilia</vt:lpstr>
      <vt:lpstr>Neutropenia</vt:lpstr>
      <vt:lpstr>Causa de Neutropenia </vt:lpstr>
      <vt:lpstr>Eosinofilia</vt:lpstr>
      <vt:lpstr>Linfocitosis.</vt:lpstr>
      <vt:lpstr>Presentación de PowerPoint</vt:lpstr>
      <vt:lpstr>Linfopenias</vt:lpstr>
      <vt:lpstr>Presentación de PowerPoint</vt:lpstr>
      <vt:lpstr>Presentación de PowerPoint</vt:lpstr>
      <vt:lpstr>Presentación de PowerPoint</vt:lpstr>
      <vt:lpstr>Monocitosis</vt:lpstr>
      <vt:lpstr>Plaquetas</vt:lpstr>
      <vt:lpstr>Trombocitopenia</vt:lpstr>
      <vt:lpstr>Trombocitosis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HEMOGRAMA</dc:title>
  <dc:creator>ANAMARIA QUIROGA</dc:creator>
  <cp:lastModifiedBy>AIDA RAYEN SOLIS ÑANCUCHEO</cp:lastModifiedBy>
  <cp:revision>27</cp:revision>
  <dcterms:modified xsi:type="dcterms:W3CDTF">2020-05-13T13:23:00Z</dcterms:modified>
</cp:coreProperties>
</file>