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335" r:id="rId2"/>
    <p:sldId id="337" r:id="rId3"/>
    <p:sldId id="336" r:id="rId4"/>
    <p:sldId id="338" r:id="rId5"/>
    <p:sldId id="339" r:id="rId6"/>
    <p:sldId id="340" r:id="rId7"/>
    <p:sldId id="341" r:id="rId8"/>
    <p:sldId id="342" r:id="rId9"/>
    <p:sldId id="343" r:id="rId10"/>
    <p:sldId id="256" r:id="rId11"/>
    <p:sldId id="264" r:id="rId12"/>
    <p:sldId id="266" r:id="rId13"/>
    <p:sldId id="258" r:id="rId14"/>
    <p:sldId id="269" r:id="rId15"/>
    <p:sldId id="259" r:id="rId16"/>
    <p:sldId id="267" r:id="rId17"/>
    <p:sldId id="268" r:id="rId18"/>
    <p:sldId id="260" r:id="rId19"/>
    <p:sldId id="261" r:id="rId20"/>
    <p:sldId id="265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89" r:id="rId38"/>
    <p:sldId id="290" r:id="rId39"/>
    <p:sldId id="291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52" r:id="rId50"/>
    <p:sldId id="355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54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44" r:id="rId85"/>
    <p:sldId id="345" r:id="rId86"/>
    <p:sldId id="353" r:id="rId87"/>
    <p:sldId id="346" r:id="rId88"/>
    <p:sldId id="347" r:id="rId89"/>
    <p:sldId id="348" r:id="rId90"/>
    <p:sldId id="349" r:id="rId91"/>
    <p:sldId id="356" r:id="rId92"/>
    <p:sldId id="350" r:id="rId93"/>
    <p:sldId id="357" r:id="rId9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43"/>
  </p:normalViewPr>
  <p:slideViewPr>
    <p:cSldViewPr>
      <p:cViewPr>
        <p:scale>
          <a:sx n="66" d="100"/>
          <a:sy n="66" d="100"/>
        </p:scale>
        <p:origin x="2440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2738F-9BA5-49B2-8A27-1FD486F4BCA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4F4E3-F4A3-4F51-8ACC-383095F1775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042F-0021-4B54-9C86-9F07036879D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4231-9F8B-437C-A518-B25B0BF5EEF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90111-C5D6-4363-8773-DE100DB588A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548E-D091-4D71-9EF4-012A6FA9A2B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4053-7EF3-44A6-BD2E-6513063476D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C612E-3AFA-4006-B98A-00B525E2B54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6940-13B2-4FC4-BD2A-E501629A2F1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931B1-A7A6-4788-AD5F-C20622785E3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F5AB-F941-4D12-9D82-7856AD52210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C4D55CF-A726-44B9-81B3-3CB0E4634B25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s-CL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5" Type="http://schemas.openxmlformats.org/officeDocument/2006/relationships/image" Target="../media/image2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5" Type="http://schemas.openxmlformats.org/officeDocument/2006/relationships/image" Target="../media/image2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5" Type="http://schemas.openxmlformats.org/officeDocument/2006/relationships/image" Target="../media/image2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5" Type="http://schemas.openxmlformats.org/officeDocument/2006/relationships/image" Target="../media/image2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5" Type="http://schemas.openxmlformats.org/officeDocument/2006/relationships/image" Target="../media/image2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5" Type="http://schemas.openxmlformats.org/officeDocument/2006/relationships/image" Target="../media/image2.png"/><Relationship Id="rId1" Type="http://schemas.microsoft.com/office/2007/relationships/media" Target="../media/media38.m4a"/><Relationship Id="rId2" Type="http://schemas.openxmlformats.org/officeDocument/2006/relationships/audio" Target="../media/media38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5" Type="http://schemas.openxmlformats.org/officeDocument/2006/relationships/image" Target="../media/image2.png"/><Relationship Id="rId1" Type="http://schemas.microsoft.com/office/2007/relationships/media" Target="../media/media40.m4a"/><Relationship Id="rId2" Type="http://schemas.openxmlformats.org/officeDocument/2006/relationships/audio" Target="../media/media40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1" Type="http://schemas.microsoft.com/office/2007/relationships/media" Target="../media/media41.m4a"/><Relationship Id="rId2" Type="http://schemas.openxmlformats.org/officeDocument/2006/relationships/audio" Target="../media/media41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42.m4a"/><Relationship Id="rId2" Type="http://schemas.openxmlformats.org/officeDocument/2006/relationships/audio" Target="../media/media42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43.m4a"/><Relationship Id="rId2" Type="http://schemas.openxmlformats.org/officeDocument/2006/relationships/audio" Target="../media/media43.m4a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.png"/><Relationship Id="rId1" Type="http://schemas.microsoft.com/office/2007/relationships/media" Target="../media/media44.m4a"/><Relationship Id="rId2" Type="http://schemas.openxmlformats.org/officeDocument/2006/relationships/audio" Target="../media/media44.m4a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45.m4a"/><Relationship Id="rId2" Type="http://schemas.openxmlformats.org/officeDocument/2006/relationships/audio" Target="../media/media45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6.m4a"/><Relationship Id="rId2" Type="http://schemas.openxmlformats.org/officeDocument/2006/relationships/audio" Target="../media/media46.m4a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5" Type="http://schemas.openxmlformats.org/officeDocument/2006/relationships/image" Target="../media/image2.png"/><Relationship Id="rId1" Type="http://schemas.microsoft.com/office/2007/relationships/media" Target="../media/media47.m4a"/><Relationship Id="rId2" Type="http://schemas.openxmlformats.org/officeDocument/2006/relationships/audio" Target="../media/media47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8.m4a"/><Relationship Id="rId2" Type="http://schemas.openxmlformats.org/officeDocument/2006/relationships/audio" Target="../media/media48.m4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5" Type="http://schemas.openxmlformats.org/officeDocument/2006/relationships/image" Target="../media/image2.png"/><Relationship Id="rId1" Type="http://schemas.microsoft.com/office/2007/relationships/media" Target="../media/media49.m4a"/><Relationship Id="rId2" Type="http://schemas.openxmlformats.org/officeDocument/2006/relationships/audio" Target="../media/media49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5" Type="http://schemas.openxmlformats.org/officeDocument/2006/relationships/image" Target="../media/image2.png"/><Relationship Id="rId1" Type="http://schemas.microsoft.com/office/2007/relationships/media" Target="../media/media50.m4a"/><Relationship Id="rId2" Type="http://schemas.openxmlformats.org/officeDocument/2006/relationships/audio" Target="../media/media50.m4a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1.m4a"/><Relationship Id="rId2" Type="http://schemas.openxmlformats.org/officeDocument/2006/relationships/audio" Target="../media/media51.m4a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2.m4a"/><Relationship Id="rId2" Type="http://schemas.openxmlformats.org/officeDocument/2006/relationships/audio" Target="../media/media52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microsoft.com/office/2007/relationships/media" Target="../media/media53.m4a"/><Relationship Id="rId2" Type="http://schemas.openxmlformats.org/officeDocument/2006/relationships/audio" Target="../media/media53.m4a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5" Type="http://schemas.openxmlformats.org/officeDocument/2006/relationships/image" Target="../media/image2.png"/><Relationship Id="rId1" Type="http://schemas.microsoft.com/office/2007/relationships/media" Target="../media/media54.m4a"/><Relationship Id="rId2" Type="http://schemas.openxmlformats.org/officeDocument/2006/relationships/audio" Target="../media/media54.m4a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5.m4a"/><Relationship Id="rId2" Type="http://schemas.openxmlformats.org/officeDocument/2006/relationships/audio" Target="../media/media55.m4a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6.m4a"/><Relationship Id="rId2" Type="http://schemas.openxmlformats.org/officeDocument/2006/relationships/audio" Target="../media/media56.m4a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7.m4a"/><Relationship Id="rId2" Type="http://schemas.openxmlformats.org/officeDocument/2006/relationships/audio" Target="../media/media57.m4a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8.m4a"/><Relationship Id="rId2" Type="http://schemas.openxmlformats.org/officeDocument/2006/relationships/audio" Target="../media/media58.m4a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9.m4a"/><Relationship Id="rId2" Type="http://schemas.openxmlformats.org/officeDocument/2006/relationships/audio" Target="../media/media5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0.m4a"/><Relationship Id="rId2" Type="http://schemas.openxmlformats.org/officeDocument/2006/relationships/audio" Target="../media/media60.m4a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1.m4a"/><Relationship Id="rId2" Type="http://schemas.openxmlformats.org/officeDocument/2006/relationships/audio" Target="../media/media61.m4a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1" Type="http://schemas.microsoft.com/office/2007/relationships/media" Target="../media/media62.m4a"/><Relationship Id="rId2" Type="http://schemas.openxmlformats.org/officeDocument/2006/relationships/audio" Target="../media/media62.m4a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3.m4a"/><Relationship Id="rId2" Type="http://schemas.openxmlformats.org/officeDocument/2006/relationships/audio" Target="../media/media63.m4a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5" Type="http://schemas.openxmlformats.org/officeDocument/2006/relationships/image" Target="../media/image2.png"/><Relationship Id="rId1" Type="http://schemas.microsoft.com/office/2007/relationships/media" Target="../media/media64.m4a"/><Relationship Id="rId2" Type="http://schemas.openxmlformats.org/officeDocument/2006/relationships/audio" Target="../media/media64.m4a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5.m4a"/><Relationship Id="rId2" Type="http://schemas.openxmlformats.org/officeDocument/2006/relationships/audio" Target="../media/media65.m4a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6.m4a"/><Relationship Id="rId2" Type="http://schemas.openxmlformats.org/officeDocument/2006/relationships/audio" Target="../media/media66.m4a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7.m4a"/><Relationship Id="rId2" Type="http://schemas.openxmlformats.org/officeDocument/2006/relationships/audio" Target="../media/media67.m4a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8.m4a"/><Relationship Id="rId2" Type="http://schemas.openxmlformats.org/officeDocument/2006/relationships/audio" Target="../media/media68.m4a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9.m4a"/><Relationship Id="rId2" Type="http://schemas.openxmlformats.org/officeDocument/2006/relationships/audio" Target="../media/media6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2.png"/><Relationship Id="rId1" Type="http://schemas.microsoft.com/office/2007/relationships/media" Target="../media/media70.m4a"/><Relationship Id="rId2" Type="http://schemas.openxmlformats.org/officeDocument/2006/relationships/audio" Target="../media/media70.m4a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1.m4a"/><Relationship Id="rId2" Type="http://schemas.openxmlformats.org/officeDocument/2006/relationships/audio" Target="../media/media71.m4a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5" Type="http://schemas.openxmlformats.org/officeDocument/2006/relationships/image" Target="../media/image2.png"/><Relationship Id="rId1" Type="http://schemas.microsoft.com/office/2007/relationships/media" Target="../media/media72.m4a"/><Relationship Id="rId2" Type="http://schemas.openxmlformats.org/officeDocument/2006/relationships/audio" Target="../media/media72.m4a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3.m4a"/><Relationship Id="rId2" Type="http://schemas.openxmlformats.org/officeDocument/2006/relationships/audio" Target="../media/media73.m4a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5" Type="http://schemas.openxmlformats.org/officeDocument/2006/relationships/image" Target="../media/image2.png"/><Relationship Id="rId1" Type="http://schemas.microsoft.com/office/2007/relationships/media" Target="../media/media74.m4a"/><Relationship Id="rId2" Type="http://schemas.openxmlformats.org/officeDocument/2006/relationships/audio" Target="../media/media74.m4a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5.m4a"/><Relationship Id="rId2" Type="http://schemas.openxmlformats.org/officeDocument/2006/relationships/audio" Target="../media/media75.m4a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6.m4a"/><Relationship Id="rId2" Type="http://schemas.openxmlformats.org/officeDocument/2006/relationships/audio" Target="../media/media76.m4a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5" Type="http://schemas.openxmlformats.org/officeDocument/2006/relationships/image" Target="../media/image2.png"/><Relationship Id="rId1" Type="http://schemas.microsoft.com/office/2007/relationships/media" Target="../media/media77.m4a"/><Relationship Id="rId2" Type="http://schemas.openxmlformats.org/officeDocument/2006/relationships/audio" Target="../media/media77.m4a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5" Type="http://schemas.openxmlformats.org/officeDocument/2006/relationships/image" Target="../media/image2.png"/><Relationship Id="rId1" Type="http://schemas.microsoft.com/office/2007/relationships/media" Target="../media/media78.m4a"/><Relationship Id="rId2" Type="http://schemas.openxmlformats.org/officeDocument/2006/relationships/audio" Target="../media/media78.m4a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jpeg"/><Relationship Id="rId5" Type="http://schemas.openxmlformats.org/officeDocument/2006/relationships/image" Target="../media/image2.png"/><Relationship Id="rId1" Type="http://schemas.microsoft.com/office/2007/relationships/media" Target="../media/media79.m4a"/><Relationship Id="rId2" Type="http://schemas.openxmlformats.org/officeDocument/2006/relationships/audio" Target="../media/media7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0.m4a"/><Relationship Id="rId2" Type="http://schemas.openxmlformats.org/officeDocument/2006/relationships/audio" Target="../media/media80.m4a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1.m4a"/><Relationship Id="rId2" Type="http://schemas.openxmlformats.org/officeDocument/2006/relationships/audio" Target="../media/media81.m4a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2.m4a"/><Relationship Id="rId2" Type="http://schemas.openxmlformats.org/officeDocument/2006/relationships/audio" Target="../media/media82.m4a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3.m4a"/><Relationship Id="rId2" Type="http://schemas.openxmlformats.org/officeDocument/2006/relationships/audio" Target="../media/media83.m4a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5" Type="http://schemas.openxmlformats.org/officeDocument/2006/relationships/image" Target="../media/image2.png"/><Relationship Id="rId1" Type="http://schemas.microsoft.com/office/2007/relationships/media" Target="../media/media84.m4a"/><Relationship Id="rId2" Type="http://schemas.openxmlformats.org/officeDocument/2006/relationships/audio" Target="../media/media84.m4a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5" Type="http://schemas.openxmlformats.org/officeDocument/2006/relationships/image" Target="../media/image2.png"/><Relationship Id="rId1" Type="http://schemas.microsoft.com/office/2007/relationships/media" Target="../media/media85.m4a"/><Relationship Id="rId2" Type="http://schemas.openxmlformats.org/officeDocument/2006/relationships/audio" Target="../media/media85.m4a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5" Type="http://schemas.openxmlformats.org/officeDocument/2006/relationships/image" Target="../media/image2.png"/><Relationship Id="rId1" Type="http://schemas.microsoft.com/office/2007/relationships/media" Target="../media/media86.m4a"/><Relationship Id="rId2" Type="http://schemas.openxmlformats.org/officeDocument/2006/relationships/audio" Target="../media/media86.m4a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7.m4a"/><Relationship Id="rId2" Type="http://schemas.openxmlformats.org/officeDocument/2006/relationships/audio" Target="../media/media87.m4a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8.m4a"/><Relationship Id="rId2" Type="http://schemas.openxmlformats.org/officeDocument/2006/relationships/audio" Target="../media/media88.m4a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9.m4a"/><Relationship Id="rId2" Type="http://schemas.openxmlformats.org/officeDocument/2006/relationships/audio" Target="../media/media8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0.m4a"/><Relationship Id="rId2" Type="http://schemas.openxmlformats.org/officeDocument/2006/relationships/audio" Target="../media/media90.m4a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2.png"/><Relationship Id="rId1" Type="http://schemas.microsoft.com/office/2007/relationships/media" Target="../media/media91.m4a"/><Relationship Id="rId2" Type="http://schemas.openxmlformats.org/officeDocument/2006/relationships/audio" Target="../media/media91.m4a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2.m4a"/><Relationship Id="rId2" Type="http://schemas.openxmlformats.org/officeDocument/2006/relationships/audio" Target="../media/media92.m4a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93.m4a"/><Relationship Id="rId2" Type="http://schemas.openxmlformats.org/officeDocument/2006/relationships/audio" Target="../media/media9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49288"/>
            <a:ext cx="8486775" cy="46038"/>
          </a:xfrm>
        </p:spPr>
        <p:txBody>
          <a:bodyPr/>
          <a:lstStyle/>
          <a:p>
            <a:pPr eaLnBrk="1" hangingPunct="1"/>
            <a:endParaRPr lang="es-CL" sz="38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404664"/>
            <a:ext cx="7956376" cy="561513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3100" b="1" dirty="0" smtClean="0"/>
              <a:t>    </a:t>
            </a:r>
            <a:r>
              <a:rPr lang="es-MX" sz="3900" b="1" dirty="0" smtClean="0"/>
              <a:t>CARDIOPATÍAS CONGÉNITAS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3900" b="1" dirty="0" smtClean="0"/>
              <a:t>                ACIANÓTICAS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sz="39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sz="31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sz="31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3100" b="1" dirty="0" smtClean="0"/>
              <a:t>                                      </a:t>
            </a:r>
            <a:endParaRPr lang="es-ES" sz="2400" b="1" dirty="0" smtClean="0"/>
          </a:p>
        </p:txBody>
      </p:sp>
      <p:pic>
        <p:nvPicPr>
          <p:cNvPr id="3076" name="Picture 5" descr="http://img.bebesymas.com/2008/12/semana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615" y="2132856"/>
            <a:ext cx="64807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5"/>
    </mc:Choice>
    <mc:Fallback>
      <p:transition spd="slow" advTm="10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79512" y="842759"/>
            <a:ext cx="928903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_tradnl" sz="3200" dirty="0"/>
              <a:t>       </a:t>
            </a:r>
            <a:r>
              <a:rPr lang="es-ES_tradnl" sz="3200" b="1" dirty="0"/>
              <a:t>COMUNICACIÓN INTERAURICULAR</a:t>
            </a:r>
          </a:p>
          <a:p>
            <a:endParaRPr lang="es-ES_tradnl" sz="3200" b="1" dirty="0"/>
          </a:p>
          <a:p>
            <a:endParaRPr lang="es-ES_tradnl" b="1" dirty="0"/>
          </a:p>
          <a:p>
            <a:r>
              <a:rPr lang="es-ES_tradnl" b="1" dirty="0"/>
              <a:t>DEFINICIÓN</a:t>
            </a:r>
            <a:r>
              <a:rPr lang="es-ES_tradnl" dirty="0"/>
              <a:t> :</a:t>
            </a:r>
          </a:p>
          <a:p>
            <a:endParaRPr lang="es-ES_tradnl" dirty="0"/>
          </a:p>
          <a:p>
            <a:r>
              <a:rPr lang="es-ES_tradnl" dirty="0"/>
              <a:t>Cardiopatía congénita no cianótica que se caracteriza por defecto en el tabique interauricular por lo que se produce cortocircuito de izquierda a derecha </a:t>
            </a:r>
            <a:endParaRPr lang="es-ES_tradnl" dirty="0" smtClean="0"/>
          </a:p>
          <a:p>
            <a:r>
              <a:rPr lang="es-ES_tradnl" dirty="0" smtClean="0"/>
              <a:t>( </a:t>
            </a:r>
            <a:r>
              <a:rPr lang="es-ES_tradnl" dirty="0"/>
              <a:t>Desde AI a AD).</a:t>
            </a:r>
          </a:p>
          <a:p>
            <a:endParaRPr lang="es-ES" dirty="0"/>
          </a:p>
          <a:p>
            <a:r>
              <a:rPr lang="es-ES_tradnl" b="1" dirty="0"/>
              <a:t>EPIDEMIOLOGÍA</a:t>
            </a:r>
            <a:r>
              <a:rPr lang="es-ES_tradnl" dirty="0"/>
              <a:t> : </a:t>
            </a:r>
          </a:p>
          <a:p>
            <a:endParaRPr lang="es-ES_tradnl" dirty="0"/>
          </a:p>
          <a:p>
            <a:r>
              <a:rPr lang="es-ES_tradnl" dirty="0"/>
              <a:t>Corresponde a 5-10 % de las cardiopatías congénitas.</a:t>
            </a:r>
            <a:endParaRPr lang="es-ES" dirty="0"/>
          </a:p>
          <a:p>
            <a:pPr eaLnBrk="0" hangingPunct="0"/>
            <a:endParaRPr lang="es-ES" dirty="0"/>
          </a:p>
        </p:txBody>
      </p:sp>
      <p:pic>
        <p:nvPicPr>
          <p:cNvPr id="12291" name="Picture 4" descr="http://www.texasheartinstitute.org/HIC/Topics_Esp/Cond/images/fig20_asd_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25558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4"/>
    </mc:Choice>
    <mc:Fallback>
      <p:transition spd="slow" advTm="3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15616" y="823897"/>
            <a:ext cx="777755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4397375" algn="l"/>
              </a:tabLst>
            </a:pPr>
            <a:r>
              <a:rPr lang="es-ES_tradnl" sz="1800" b="1" dirty="0"/>
              <a:t>            </a:t>
            </a:r>
            <a:r>
              <a:rPr lang="es-ES_tradnl" sz="1800" b="1" dirty="0" smtClean="0"/>
              <a:t> </a:t>
            </a:r>
            <a:r>
              <a:rPr lang="es-ES_tradnl" b="1" dirty="0"/>
              <a:t>CLASIFICACIÓN :</a:t>
            </a:r>
          </a:p>
          <a:p>
            <a:pPr>
              <a:tabLst>
                <a:tab pos="4397375" algn="l"/>
              </a:tabLst>
            </a:pPr>
            <a:r>
              <a:rPr lang="es-ES_tradnl" sz="1800" dirty="0" smtClean="0"/>
              <a:t>.</a:t>
            </a:r>
            <a:endParaRPr lang="es-ES" sz="1800" dirty="0"/>
          </a:p>
          <a:p>
            <a:pPr>
              <a:tabLst>
                <a:tab pos="4397375" algn="l"/>
              </a:tabLst>
            </a:pPr>
            <a:endParaRPr lang="es-ES_tradnl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                Según ubicación : </a:t>
            </a:r>
            <a:endParaRPr lang="es-ES" sz="1800" dirty="0"/>
          </a:p>
          <a:p>
            <a:pPr>
              <a:tabLst>
                <a:tab pos="4397375" algn="l"/>
              </a:tabLst>
            </a:pPr>
            <a:endParaRPr lang="es-ES_tradnl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1.- </a:t>
            </a:r>
            <a:r>
              <a:rPr lang="es-ES_tradnl" sz="1800" b="1" dirty="0"/>
              <a:t>CIA tipo Ostium </a:t>
            </a:r>
            <a:r>
              <a:rPr lang="es-ES_tradnl" sz="1800" b="1" dirty="0" err="1"/>
              <a:t>Secundum</a:t>
            </a:r>
            <a:r>
              <a:rPr lang="es-ES_tradnl" sz="1800" b="1" dirty="0"/>
              <a:t> </a:t>
            </a:r>
            <a:r>
              <a:rPr lang="es-ES_tradnl" sz="1800" dirty="0" smtClean="0"/>
              <a:t>:.  </a:t>
            </a:r>
            <a:r>
              <a:rPr lang="es-ES_tradnl" sz="1800" dirty="0"/>
              <a:t>50-70 % de las CIA. </a:t>
            </a:r>
            <a:endParaRPr lang="es-ES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                                                     </a:t>
            </a:r>
            <a:endParaRPr lang="es-ES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2.- </a:t>
            </a:r>
            <a:r>
              <a:rPr lang="es-ES_tradnl" sz="1800" b="1" dirty="0"/>
              <a:t>CIA TIPO Ostium </a:t>
            </a:r>
            <a:r>
              <a:rPr lang="es-ES_tradnl" sz="1800" b="1" dirty="0" err="1"/>
              <a:t>Primum</a:t>
            </a:r>
            <a:r>
              <a:rPr lang="es-ES_tradnl" sz="1800" b="1" dirty="0"/>
              <a:t> </a:t>
            </a:r>
            <a:r>
              <a:rPr lang="es-ES_tradnl" sz="1800" dirty="0"/>
              <a:t>:  </a:t>
            </a:r>
            <a:r>
              <a:rPr lang="es-ES_tradnl" sz="1800" dirty="0" smtClean="0"/>
              <a:t>30 </a:t>
            </a:r>
            <a:r>
              <a:rPr lang="es-ES_tradnl" sz="1800" dirty="0"/>
              <a:t>% de las CIA.</a:t>
            </a:r>
          </a:p>
          <a:p>
            <a:pPr>
              <a:tabLst>
                <a:tab pos="4397375" algn="l"/>
              </a:tabLst>
            </a:pPr>
            <a:endParaRPr lang="es-ES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3.-</a:t>
            </a:r>
            <a:r>
              <a:rPr lang="es-ES_tradnl" sz="1800" b="1" dirty="0"/>
              <a:t>CIA tipo Seno Venoso </a:t>
            </a:r>
            <a:r>
              <a:rPr lang="es-ES_tradnl" sz="1800" dirty="0"/>
              <a:t>:  </a:t>
            </a:r>
            <a:r>
              <a:rPr lang="es-ES_tradnl" sz="1800" dirty="0" smtClean="0"/>
              <a:t>10 </a:t>
            </a:r>
            <a:r>
              <a:rPr lang="es-ES_tradnl" sz="1800" dirty="0"/>
              <a:t>% de las CIA.</a:t>
            </a:r>
          </a:p>
          <a:p>
            <a:pPr>
              <a:tabLst>
                <a:tab pos="4397375" algn="l"/>
              </a:tabLst>
            </a:pPr>
            <a:r>
              <a:rPr lang="es-ES_tradnl" sz="1800" dirty="0"/>
              <a:t>                                           </a:t>
            </a:r>
          </a:p>
          <a:p>
            <a:pPr>
              <a:tabLst>
                <a:tab pos="4397375" algn="l"/>
              </a:tabLst>
            </a:pPr>
            <a:r>
              <a:rPr lang="es-ES_tradnl" sz="1800" dirty="0"/>
              <a:t>4.-</a:t>
            </a:r>
            <a:r>
              <a:rPr lang="es-ES_tradnl" sz="1800" b="1" dirty="0"/>
              <a:t>CIA tipo seno coronario </a:t>
            </a:r>
            <a:r>
              <a:rPr lang="es-ES_tradnl" sz="1800" dirty="0"/>
              <a:t>: </a:t>
            </a:r>
            <a:r>
              <a:rPr lang="es-ES_tradnl" sz="1800" dirty="0" smtClean="0"/>
              <a:t>1 </a:t>
            </a:r>
            <a:r>
              <a:rPr lang="es-ES_tradnl" sz="1800" dirty="0"/>
              <a:t>% de las CIA.</a:t>
            </a:r>
          </a:p>
          <a:p>
            <a:pPr>
              <a:tabLst>
                <a:tab pos="4397375" algn="l"/>
              </a:tabLst>
            </a:pPr>
            <a:endParaRPr lang="es-ES" sz="1800" dirty="0"/>
          </a:p>
          <a:p>
            <a:pPr>
              <a:tabLst>
                <a:tab pos="4397375" algn="l"/>
              </a:tabLst>
            </a:pPr>
            <a:r>
              <a:rPr lang="es-ES_tradnl" sz="1800" dirty="0"/>
              <a:t>5.-</a:t>
            </a:r>
            <a:r>
              <a:rPr lang="es-ES_tradnl" sz="1800" b="1" dirty="0"/>
              <a:t>Foramen Oval :  </a:t>
            </a:r>
            <a:r>
              <a:rPr lang="es-ES_tradnl" sz="1800" dirty="0" smtClean="0"/>
              <a:t>hasta </a:t>
            </a:r>
            <a:r>
              <a:rPr lang="es-ES_tradnl" sz="1800" dirty="0"/>
              <a:t>20-30 % de </a:t>
            </a:r>
            <a:r>
              <a:rPr lang="es-ES_tradnl" sz="1800" dirty="0" smtClean="0"/>
              <a:t> </a:t>
            </a:r>
            <a:r>
              <a:rPr lang="es-ES_tradnl" sz="1800" dirty="0"/>
              <a:t>los adultos</a:t>
            </a:r>
            <a:r>
              <a:rPr lang="es-ES_tradnl" sz="1800" dirty="0" smtClean="0"/>
              <a:t>.</a:t>
            </a:r>
            <a:endParaRPr lang="es-ES" sz="1800" dirty="0"/>
          </a:p>
          <a:p>
            <a:pPr eaLnBrk="0" hangingPunct="0">
              <a:tabLst>
                <a:tab pos="4397375" algn="l"/>
              </a:tabLst>
            </a:pPr>
            <a:endParaRPr lang="es-ES" sz="1800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78"/>
    </mc:Choice>
    <mc:Fallback>
      <p:transition spd="slow" advTm="6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portalesmedicos.com/imagenes/publicaciones/0811_cardiopatias_congenitas/clasificacion_comunicacion_interauricu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404813"/>
            <a:ext cx="4967287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7"/>
    </mc:Choice>
    <mc:Fallback>
      <p:transition spd="slow" advTm="2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55613" y="2266950"/>
            <a:ext cx="81486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 sz="2400"/>
          </a:p>
          <a:p>
            <a:endParaRPr lang="es-ES_tradnl" sz="2400"/>
          </a:p>
          <a:p>
            <a:r>
              <a:rPr lang="es-ES_tradnl" sz="2400"/>
              <a:t>Se produce cortocircuito de izquierda a derecha determinado  por  mayor distensibilidad de cavidades derechas. </a:t>
            </a:r>
          </a:p>
          <a:p>
            <a:endParaRPr lang="es-ES" sz="240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003425" y="625475"/>
            <a:ext cx="3771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3200" b="1"/>
              <a:t>FISIOPATOLOGÍA</a:t>
            </a:r>
            <a:r>
              <a:rPr lang="es-ES_tradnl" sz="3200"/>
              <a:t>:</a:t>
            </a:r>
            <a:endParaRPr lang="es-ES" sz="320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23"/>
    </mc:Choice>
    <mc:Fallback>
      <p:transition spd="slow" advTm="3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b="1" smtClean="0">
                <a:solidFill>
                  <a:schemeClr val="tx1"/>
                </a:solidFill>
              </a:rPr>
              <a:t>CLÍNICA</a:t>
            </a:r>
            <a:endParaRPr lang="es-ES" b="1" smtClean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010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_tradnl" sz="21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_tradnl" sz="2100" smtClean="0">
                <a:solidFill>
                  <a:schemeClr val="tx1"/>
                </a:solidFill>
              </a:rPr>
              <a:t>Habitualmente asintomático durante la Infancia.</a:t>
            </a:r>
          </a:p>
          <a:p>
            <a:pPr eaLnBrk="1" hangingPunct="1">
              <a:lnSpc>
                <a:spcPct val="80000"/>
              </a:lnSpc>
            </a:pPr>
            <a:endParaRPr lang="es-ES" sz="21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_tradnl" sz="2100" smtClean="0">
                <a:solidFill>
                  <a:schemeClr val="tx1"/>
                </a:solidFill>
              </a:rPr>
              <a:t>Constitución física delgada, frecuentemente. </a:t>
            </a:r>
          </a:p>
          <a:p>
            <a:pPr eaLnBrk="1" hangingPunct="1">
              <a:lnSpc>
                <a:spcPct val="80000"/>
              </a:lnSpc>
            </a:pPr>
            <a:endParaRPr lang="es-ES_tradnl" sz="21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s-ES_tradnl" sz="2100" smtClean="0">
                <a:solidFill>
                  <a:schemeClr val="tx1"/>
                </a:solidFill>
              </a:rPr>
              <a:t>Ocasionalmente síntomas de  Insuficiencia Cardíaca en Lactantes.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sz="2100" smtClean="0">
                <a:solidFill>
                  <a:schemeClr val="tx1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100" b="1" smtClean="0">
                <a:solidFill>
                  <a:schemeClr val="tx1"/>
                </a:solidFill>
              </a:rPr>
              <a:t>Auscultación</a:t>
            </a:r>
            <a:r>
              <a:rPr lang="es-ES_tradnl" sz="2100" smtClean="0">
                <a:solidFill>
                  <a:schemeClr val="tx1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sz="2100" smtClean="0">
                <a:solidFill>
                  <a:schemeClr val="tx1"/>
                </a:solidFill>
              </a:rPr>
              <a:t>		Soplo sistólico eyectivo, suave  2-3/6 en borde esternal  izquierdo superior. 2º Ruido desdoblado fijo.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sz="2100" smtClean="0">
                <a:solidFill>
                  <a:schemeClr val="tx1"/>
                </a:solidFill>
              </a:rPr>
              <a:t>		Soplo mesodiastólico en borde esternal izquierdo inferior, en  CIA amplia   ( por hiperflujo a través de válvula tricuspídea). </a:t>
            </a:r>
            <a:endParaRPr lang="es-ES" sz="21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sz="2100" smtClean="0">
                <a:solidFill>
                  <a:schemeClr val="tx1"/>
                </a:solidFill>
              </a:rPr>
              <a:t>                  </a:t>
            </a:r>
            <a:endParaRPr lang="es-ES" sz="21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5"/>
    </mc:Choice>
    <mc:Fallback>
      <p:transition spd="slow" advTm="3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50825" y="1462088"/>
            <a:ext cx="80454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_tradnl" sz="1800"/>
              <a:t>.</a:t>
            </a:r>
            <a:endParaRPr lang="es-ES" sz="1800"/>
          </a:p>
          <a:p>
            <a:r>
              <a:rPr lang="es-ES_tradnl" sz="1800"/>
              <a:t>                                                </a:t>
            </a:r>
            <a:endParaRPr lang="es-ES" sz="1800"/>
          </a:p>
          <a:p>
            <a:pPr>
              <a:buFontTx/>
              <a:buChar char="•"/>
            </a:pPr>
            <a:r>
              <a:rPr lang="es-ES_tradnl" sz="1800" b="1"/>
              <a:t> ELECTROCARDIOGRAMA</a:t>
            </a:r>
            <a:r>
              <a:rPr lang="es-ES_tradnl" sz="1800"/>
              <a:t>:  </a:t>
            </a:r>
          </a:p>
          <a:p>
            <a:r>
              <a:rPr lang="es-ES_tradnl" sz="1800"/>
              <a:t>	Desviación eje QRS  a derecha.</a:t>
            </a:r>
            <a:endParaRPr lang="es-ES" sz="1800"/>
          </a:p>
          <a:p>
            <a:r>
              <a:rPr lang="es-ES_tradnl" sz="1800"/>
              <a:t>	Hipertrofia  Ventrículo Derecho.</a:t>
            </a:r>
            <a:endParaRPr lang="es-ES" sz="1800"/>
          </a:p>
          <a:p>
            <a:r>
              <a:rPr lang="es-ES_tradnl" sz="1800"/>
              <a:t>	Bloqueo rama derecha del haz de His con rsR`en V1.</a:t>
            </a:r>
            <a:endParaRPr lang="es-ES" sz="1800"/>
          </a:p>
          <a:p>
            <a:r>
              <a:rPr lang="es-ES_tradnl" sz="1800"/>
              <a:t>                     </a:t>
            </a:r>
            <a:endParaRPr lang="es-ES" sz="1800"/>
          </a:p>
          <a:p>
            <a:r>
              <a:rPr lang="es-ES_tradnl" sz="1800"/>
              <a:t>                                                </a:t>
            </a:r>
            <a:endParaRPr lang="es-ES" sz="1800"/>
          </a:p>
          <a:p>
            <a:pPr>
              <a:buFontTx/>
              <a:buChar char="•"/>
            </a:pPr>
            <a:r>
              <a:rPr lang="es-ES_tradnl" sz="1800" b="1"/>
              <a:t> RX TÓRAX :  </a:t>
            </a:r>
          </a:p>
          <a:p>
            <a:r>
              <a:rPr lang="es-ES_tradnl" sz="1800" b="1"/>
              <a:t>	 </a:t>
            </a:r>
            <a:r>
              <a:rPr lang="es-ES_tradnl" sz="1800"/>
              <a:t>Cardiomegalia con crecimiento de Aurícula y Ventrículo derechos.   </a:t>
            </a:r>
            <a:endParaRPr lang="es-ES" sz="1800"/>
          </a:p>
          <a:p>
            <a:r>
              <a:rPr lang="es-ES_tradnl" sz="1800"/>
              <a:t>                Arteria Pulmonar prominente. </a:t>
            </a:r>
            <a:endParaRPr lang="es-ES" sz="1800"/>
          </a:p>
          <a:p>
            <a:endParaRPr lang="es-ES_tradnl" sz="1800" b="1"/>
          </a:p>
          <a:p>
            <a:pPr>
              <a:buFontTx/>
              <a:buChar char="•"/>
            </a:pPr>
            <a:r>
              <a:rPr lang="es-ES_tradnl" sz="1800" b="1"/>
              <a:t> ECOCARDIOGRAMA</a:t>
            </a:r>
            <a:r>
              <a:rPr lang="es-ES_tradnl" sz="1800"/>
              <a:t> :</a:t>
            </a:r>
          </a:p>
          <a:p>
            <a:r>
              <a:rPr lang="es-ES_tradnl" sz="1800"/>
              <a:t>	 Muestra ubicación y tamaño del defecto y dilatación de  cavidades.</a:t>
            </a:r>
            <a:endParaRPr lang="es-ES" sz="180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484438" y="765175"/>
            <a:ext cx="2832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/>
              <a:t>LABORATORIO</a:t>
            </a:r>
            <a:endParaRPr lang="es-ES" b="1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82"/>
    </mc:Choice>
    <mc:Fallback>
      <p:transition spd="slow" advTm="3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fig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4"/>
    </mc:Choice>
    <mc:Fallback>
      <p:transition spd="slow" advTm="1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a3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5"/>
    </mc:Choice>
    <mc:Fallback>
      <p:transition spd="slow" advTm="1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95536" y="2201061"/>
            <a:ext cx="83529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s-ES_tradnl" sz="2400" dirty="0"/>
          </a:p>
          <a:p>
            <a:pPr algn="just">
              <a:buFontTx/>
              <a:buChar char="•"/>
            </a:pPr>
            <a:r>
              <a:rPr lang="es-ES_tradnl" sz="2400" dirty="0"/>
              <a:t>  Puede producirse cierre espontáneo </a:t>
            </a:r>
            <a:r>
              <a:rPr lang="es-ES_tradnl" sz="2400" dirty="0" smtClean="0"/>
              <a:t>antes de </a:t>
            </a:r>
            <a:r>
              <a:rPr lang="es-ES_tradnl" sz="2400" dirty="0"/>
              <a:t>los 4 </a:t>
            </a:r>
            <a:r>
              <a:rPr lang="es-ES_tradnl" sz="2400" dirty="0" smtClean="0"/>
              <a:t>años </a:t>
            </a:r>
            <a:r>
              <a:rPr lang="es-ES_tradnl" sz="2400" dirty="0"/>
              <a:t>de vida en </a:t>
            </a:r>
            <a:r>
              <a:rPr lang="es-ES_tradnl" sz="2400" dirty="0" smtClean="0"/>
              <a:t>un 40 </a:t>
            </a:r>
            <a:r>
              <a:rPr lang="es-ES_tradnl" sz="2400" dirty="0"/>
              <a:t>% de los casos.</a:t>
            </a:r>
          </a:p>
          <a:p>
            <a:pPr algn="just"/>
            <a:r>
              <a:rPr lang="es-ES_tradnl" sz="2400" dirty="0"/>
              <a:t> </a:t>
            </a:r>
          </a:p>
          <a:p>
            <a:pPr algn="just">
              <a:buFontTx/>
              <a:buChar char="•"/>
            </a:pPr>
            <a:r>
              <a:rPr lang="es-ES_tradnl" sz="2400" dirty="0"/>
              <a:t>  En CIA amplias sin tratamiento, se desarrolla </a:t>
            </a:r>
            <a:r>
              <a:rPr lang="es-ES_tradnl" sz="2400" dirty="0" smtClean="0"/>
              <a:t>Hipertensión </a:t>
            </a:r>
            <a:r>
              <a:rPr lang="es-ES_tradnl" sz="2400" dirty="0"/>
              <a:t>Pulmonar </a:t>
            </a:r>
            <a:r>
              <a:rPr lang="es-ES_tradnl" sz="2400" dirty="0" smtClean="0"/>
              <a:t>( HTP), cianosis, </a:t>
            </a:r>
            <a:r>
              <a:rPr lang="es-ES_tradnl" sz="2400" dirty="0"/>
              <a:t>Insuficiencia  </a:t>
            </a:r>
            <a:r>
              <a:rPr lang="es-ES_tradnl" sz="2400" dirty="0" smtClean="0"/>
              <a:t>Cardíaca, </a:t>
            </a:r>
            <a:r>
              <a:rPr lang="es-ES_tradnl" sz="2400" dirty="0"/>
              <a:t>arritmias auriculares </a:t>
            </a:r>
            <a:r>
              <a:rPr lang="es-ES_tradnl" sz="2400" dirty="0" smtClean="0"/>
              <a:t>y muerte a </a:t>
            </a:r>
            <a:r>
              <a:rPr lang="es-ES_tradnl" sz="2400" dirty="0"/>
              <a:t>los 30-40 años de </a:t>
            </a:r>
            <a:r>
              <a:rPr lang="es-ES_tradnl" sz="2400" dirty="0" smtClean="0"/>
              <a:t>vida</a:t>
            </a:r>
            <a:r>
              <a:rPr lang="es-ES_tradnl" sz="2400" dirty="0"/>
              <a:t>.</a:t>
            </a:r>
            <a:endParaRPr lang="es-ES" sz="2400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074863" y="493713"/>
            <a:ext cx="5316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 b="1" dirty="0"/>
          </a:p>
          <a:p>
            <a:r>
              <a:rPr lang="es-ES_tradnl" b="1" dirty="0"/>
              <a:t>EVOLUCIÓN Y </a:t>
            </a:r>
            <a:r>
              <a:rPr lang="es-ES_tradnl" b="1" dirty="0" smtClean="0"/>
              <a:t>PRONÓSTICO</a:t>
            </a:r>
            <a:r>
              <a:rPr lang="es-ES_tradnl" dirty="0"/>
              <a:t>.</a:t>
            </a:r>
            <a:endParaRPr lang="es-ES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6"/>
    </mc:Choice>
    <mc:Fallback>
      <p:transition spd="slow" advTm="3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95288" y="1484313"/>
            <a:ext cx="8377237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/>
          </a:p>
          <a:p>
            <a:r>
              <a:rPr lang="es-ES_tradnl" b="1"/>
              <a:t>Tratamiento Médico</a:t>
            </a:r>
            <a:r>
              <a:rPr lang="es-ES_tradnl"/>
              <a:t> :  </a:t>
            </a:r>
          </a:p>
          <a:p>
            <a:endParaRPr lang="es-ES_tradnl"/>
          </a:p>
          <a:p>
            <a:pPr>
              <a:buFontTx/>
              <a:buChar char="•"/>
            </a:pPr>
            <a:r>
              <a:rPr lang="es-ES_tradnl"/>
              <a:t>Profilaxis de Endocarditis Infecciosa en CIA Ostium Primum, CIA tipo Seno Venoso y en CIA tipo Seno Coronario. </a:t>
            </a:r>
          </a:p>
          <a:p>
            <a:endParaRPr lang="es-ES_tradnl"/>
          </a:p>
          <a:p>
            <a:pPr>
              <a:buFontTx/>
              <a:buChar char="•"/>
            </a:pPr>
            <a:r>
              <a:rPr lang="es-ES_tradnl"/>
              <a:t>CIA  Ostium Secundum no requiere profilaxis.</a:t>
            </a:r>
            <a:endParaRPr lang="es-ES"/>
          </a:p>
          <a:p>
            <a:r>
              <a:rPr lang="es-ES_tradnl"/>
              <a:t>                                        </a:t>
            </a:r>
            <a:endParaRPr lang="es-E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79613" y="620713"/>
            <a:ext cx="5964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/>
              <a:t>TRATAMIENTO Y SEGUIMIENTO</a:t>
            </a:r>
            <a:r>
              <a:rPr lang="es-ES_tradnl"/>
              <a:t> : 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5"/>
    </mc:Choice>
    <mc:Fallback>
      <p:transition spd="slow" advTm="2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GENERALIDADES</a:t>
            </a:r>
            <a:endParaRPr lang="es-ES" b="1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905000"/>
            <a:ext cx="10009111" cy="440432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600" b="1" dirty="0" smtClean="0"/>
              <a:t>Cardiopatías congénitas</a:t>
            </a:r>
            <a:r>
              <a:rPr lang="es-MX" sz="2600" dirty="0" smtClean="0"/>
              <a:t> 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-1% de RN vivos.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-10% de malformaciones  congénitas.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-En 45% de los casos, relación con otras  malformaciones.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/>
              <a:t> </a:t>
            </a:r>
            <a:r>
              <a:rPr lang="es-MX" sz="2600" dirty="0" smtClean="0"/>
              <a:t> -Frecuentes en sindromes  polimalformativos y genéticos.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-Etiología multifactorial,factores  ambientales y genéticos.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/>
              <a:t>           </a:t>
            </a:r>
            <a:endParaRPr lang="es-ES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66"/>
    </mc:Choice>
    <mc:Fallback>
      <p:transition spd="slow" advTm="3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68313" y="1684338"/>
            <a:ext cx="82692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_tradnl" sz="2400"/>
          </a:p>
          <a:p>
            <a:r>
              <a:rPr lang="es-ES_tradnl" sz="2400" b="1"/>
              <a:t>Tratamiento Quirúrgico</a:t>
            </a:r>
            <a:r>
              <a:rPr lang="es-ES_tradnl" sz="2400"/>
              <a:t> : Se realiza entre los 3 y 5 años  de edad . Mortalidad quirúrgica : 0 %.</a:t>
            </a:r>
            <a:endParaRPr lang="es-ES" sz="2400"/>
          </a:p>
          <a:p>
            <a:r>
              <a:rPr lang="es-ES_tradnl" sz="2400"/>
              <a:t>                                                                                  </a:t>
            </a:r>
          </a:p>
          <a:p>
            <a:r>
              <a:rPr lang="es-ES_tradnl" sz="2400"/>
              <a:t>Técnica : 1.- Cierre con sutura o parche de pericardio.</a:t>
            </a:r>
            <a:endParaRPr lang="es-ES" sz="2400"/>
          </a:p>
          <a:p>
            <a:r>
              <a:rPr lang="es-ES_tradnl" sz="2400"/>
              <a:t>                2.- Cierre percutáneo con dispositivos                      </a:t>
            </a:r>
          </a:p>
          <a:p>
            <a:r>
              <a:rPr lang="es-ES_tradnl" sz="2400"/>
              <a:t>                        (Amplatzer, etc).</a:t>
            </a:r>
            <a:endParaRPr lang="es-ES" sz="240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43213" y="765175"/>
            <a:ext cx="2773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TRATAMIENTO</a:t>
            </a:r>
            <a:endParaRPr lang="es-ES" b="1"/>
          </a:p>
        </p:txBody>
      </p:sp>
      <p:pic>
        <p:nvPicPr>
          <p:cNvPr id="22532" name="Picture 5" descr="http://www.csm.cl/imagenes/cardiologia/transcatete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79376"/>
            <a:ext cx="2675456" cy="169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5"/>
    </mc:Choice>
    <mc:Fallback>
      <p:transition spd="slow" advTm="4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47688" y="1117600"/>
            <a:ext cx="7985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485900" algn="l"/>
              </a:tabLst>
            </a:pPr>
            <a:r>
              <a:rPr lang="es-ES_tradnl" sz="2400" b="1"/>
              <a:t>        </a:t>
            </a:r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r>
              <a:rPr lang="es-ES_tradnl" sz="2400" b="1"/>
              <a:t>DEFINICIÓN :</a:t>
            </a:r>
          </a:p>
          <a:p>
            <a:pPr>
              <a:tabLst>
                <a:tab pos="1485900" algn="l"/>
              </a:tabLst>
            </a:pPr>
            <a:endParaRPr lang="es-ES_tradnl" sz="2400" b="1"/>
          </a:p>
          <a:p>
            <a:pPr>
              <a:tabLst>
                <a:tab pos="1485900" algn="l"/>
              </a:tabLst>
            </a:pPr>
            <a:r>
              <a:rPr lang="es-ES_tradnl" sz="2400"/>
              <a:t>Cardiopatía congénita no cianótica caracterizada por un defecto en la pared interventricular lo que determina flujo sanguíneo desde Ventrículo izquierdo hacia Ventrículo derecho.  </a:t>
            </a:r>
            <a:endParaRPr lang="es-E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331913" y="677863"/>
            <a:ext cx="7870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COMUNICACIÓN INTERVENTRICULAR ( CIV )</a:t>
            </a:r>
            <a:endParaRPr lang="es-ES" b="1"/>
          </a:p>
        </p:txBody>
      </p:sp>
      <p:pic>
        <p:nvPicPr>
          <p:cNvPr id="23556" name="Picture 5" descr="http://www.cardiopatiascongenitas.net/imagenes/imagenes_cc/10.1.%20ci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1438"/>
            <a:ext cx="2449513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7"/>
    </mc:Choice>
    <mc:Fallback>
      <p:transition spd="slow" advTm="1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125538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800" dirty="0"/>
              <a:t> </a:t>
            </a:r>
          </a:p>
          <a:p>
            <a:r>
              <a:rPr lang="es-ES_tradnl" sz="2400" b="1" dirty="0"/>
              <a:t>EPIDEMIOLOGÍA</a:t>
            </a:r>
            <a:r>
              <a:rPr lang="es-ES_tradnl" sz="2400" dirty="0"/>
              <a:t> :</a:t>
            </a:r>
            <a:r>
              <a:rPr lang="es-ES_tradnl" dirty="0"/>
              <a:t> </a:t>
            </a:r>
          </a:p>
          <a:p>
            <a:r>
              <a:rPr lang="es-ES_tradnl" sz="1800" dirty="0"/>
              <a:t>            </a:t>
            </a:r>
          </a:p>
          <a:p>
            <a:r>
              <a:rPr lang="es-ES_tradnl" sz="1800" dirty="0"/>
              <a:t>      </a:t>
            </a:r>
            <a:r>
              <a:rPr lang="es-ES_tradnl" sz="1800" dirty="0" smtClean="0"/>
              <a:t>ES LA FORMA MÁS FRECUENTE DE CARDIOPATÍA CONGÉNITA : </a:t>
            </a:r>
            <a:r>
              <a:rPr lang="es-ES_tradnl" sz="1800" dirty="0"/>
              <a:t>20-25 </a:t>
            </a:r>
            <a:r>
              <a:rPr lang="es-ES_tradnl" sz="1800" dirty="0" smtClean="0"/>
              <a:t>%.</a:t>
            </a:r>
            <a:endParaRPr lang="es-ES" sz="1800" dirty="0"/>
          </a:p>
          <a:p>
            <a:endParaRPr lang="es-ES_tradnl" sz="1800" b="1" dirty="0"/>
          </a:p>
          <a:p>
            <a:endParaRPr lang="es-ES_tradnl" sz="1800" b="1" dirty="0"/>
          </a:p>
          <a:p>
            <a:r>
              <a:rPr lang="es-ES_tradnl" sz="2400" b="1" dirty="0"/>
              <a:t>CLASIFICACIÓN : </a:t>
            </a:r>
          </a:p>
          <a:p>
            <a:r>
              <a:rPr lang="es-ES_tradnl" sz="1800" b="1" dirty="0"/>
              <a:t>		</a:t>
            </a:r>
          </a:p>
          <a:p>
            <a:r>
              <a:rPr lang="es-ES_tradnl" sz="1800" b="1" dirty="0"/>
              <a:t>		 </a:t>
            </a:r>
            <a:r>
              <a:rPr lang="es-ES_tradnl" sz="1800" dirty="0" smtClean="0"/>
              <a:t>SEGÚN UBICACIÓN EN EL TABIQUE INTERVENTRICULAR :</a:t>
            </a:r>
            <a:endParaRPr lang="es-ES" sz="1800" dirty="0"/>
          </a:p>
          <a:p>
            <a:r>
              <a:rPr lang="es-ES_tradnl" sz="1800" dirty="0"/>
              <a:t>                                         1.- CIV </a:t>
            </a:r>
            <a:r>
              <a:rPr lang="es-ES_tradnl" sz="1800" dirty="0" smtClean="0"/>
              <a:t> </a:t>
            </a:r>
            <a:r>
              <a:rPr lang="es-ES_tradnl" sz="1800" dirty="0" err="1"/>
              <a:t>P</a:t>
            </a:r>
            <a:r>
              <a:rPr lang="es-ES_tradnl" sz="1800" dirty="0" err="1" smtClean="0"/>
              <a:t>erimembranosa</a:t>
            </a:r>
            <a:r>
              <a:rPr lang="es-ES_tradnl" sz="1800" dirty="0" smtClean="0"/>
              <a:t> </a:t>
            </a:r>
            <a:r>
              <a:rPr lang="es-ES_tradnl" sz="1800" dirty="0"/>
              <a:t>: 70 % </a:t>
            </a:r>
            <a:r>
              <a:rPr lang="es-ES_tradnl" sz="1800" dirty="0" smtClean="0"/>
              <a:t>(PM)</a:t>
            </a:r>
            <a:endParaRPr lang="es-ES" sz="1800" dirty="0"/>
          </a:p>
          <a:p>
            <a:r>
              <a:rPr lang="es-ES_tradnl" sz="1800" dirty="0"/>
              <a:t>                                         2.- CIV  </a:t>
            </a:r>
            <a:r>
              <a:rPr lang="es-ES_tradnl" sz="1800" dirty="0" err="1"/>
              <a:t>T</a:t>
            </a:r>
            <a:r>
              <a:rPr lang="es-ES_tradnl" sz="1800" dirty="0" err="1" smtClean="0"/>
              <a:t>ravecular</a:t>
            </a:r>
            <a:r>
              <a:rPr lang="es-ES_tradnl" sz="1800" dirty="0" smtClean="0"/>
              <a:t> </a:t>
            </a:r>
            <a:r>
              <a:rPr lang="es-ES_tradnl" sz="1800" dirty="0"/>
              <a:t>o muscular </a:t>
            </a:r>
            <a:r>
              <a:rPr lang="es-ES_tradnl" sz="1800" dirty="0" smtClean="0"/>
              <a:t>.</a:t>
            </a:r>
            <a:endParaRPr lang="es-ES" sz="1800" dirty="0"/>
          </a:p>
          <a:p>
            <a:r>
              <a:rPr lang="es-ES_tradnl" sz="1800" dirty="0"/>
              <a:t>                                         3.- CIV </a:t>
            </a:r>
            <a:r>
              <a:rPr lang="es-ES_tradnl" sz="1800" dirty="0" smtClean="0"/>
              <a:t> </a:t>
            </a:r>
            <a:r>
              <a:rPr lang="es-ES_tradnl" sz="1800" dirty="0" err="1"/>
              <a:t>I</a:t>
            </a:r>
            <a:r>
              <a:rPr lang="es-ES_tradnl" sz="1800" dirty="0" err="1" smtClean="0"/>
              <a:t>nfundibular</a:t>
            </a:r>
            <a:r>
              <a:rPr lang="es-ES_tradnl" sz="1800" dirty="0" smtClean="0"/>
              <a:t> </a:t>
            </a:r>
            <a:r>
              <a:rPr lang="es-ES_tradnl" sz="1800" dirty="0"/>
              <a:t>o </a:t>
            </a:r>
            <a:r>
              <a:rPr lang="es-ES_tradnl" sz="1800" dirty="0" err="1"/>
              <a:t>subarterial</a:t>
            </a:r>
            <a:r>
              <a:rPr lang="es-ES_tradnl" sz="1800" dirty="0"/>
              <a:t> (</a:t>
            </a:r>
            <a:r>
              <a:rPr lang="es-ES_tradnl" sz="1800" dirty="0" err="1" smtClean="0"/>
              <a:t>Subaórtica</a:t>
            </a:r>
            <a:r>
              <a:rPr lang="es-ES_tradnl" sz="1800" dirty="0" smtClean="0"/>
              <a:t> -</a:t>
            </a:r>
            <a:r>
              <a:rPr lang="es-ES_tradnl" sz="1800" dirty="0" err="1" smtClean="0"/>
              <a:t>Subpulmonar</a:t>
            </a:r>
            <a:r>
              <a:rPr lang="es-ES_tradnl" sz="1800" dirty="0" smtClean="0"/>
              <a:t>).</a:t>
            </a:r>
            <a:endParaRPr lang="es-ES" sz="1800" dirty="0"/>
          </a:p>
          <a:p>
            <a:r>
              <a:rPr lang="es-ES_tradnl" sz="1800" dirty="0"/>
              <a:t>      </a:t>
            </a:r>
          </a:p>
          <a:p>
            <a:r>
              <a:rPr lang="es-ES_tradnl" sz="1800" dirty="0"/>
              <a:t>                            </a:t>
            </a:r>
          </a:p>
          <a:p>
            <a:r>
              <a:rPr lang="es-ES_tradnl" sz="1800" dirty="0"/>
              <a:t>		</a:t>
            </a:r>
            <a:r>
              <a:rPr lang="es-ES_tradnl" sz="1800" dirty="0" smtClean="0"/>
              <a:t>SEGÚN TAMAÑO DEL DEFECTO  V/S EL DE LA  AORTA:</a:t>
            </a:r>
            <a:endParaRPr lang="es-ES" sz="1800" dirty="0" smtClean="0"/>
          </a:p>
          <a:p>
            <a:r>
              <a:rPr lang="es-ES_tradnl" sz="1800" dirty="0" smtClean="0"/>
              <a:t>                                         </a:t>
            </a:r>
            <a:r>
              <a:rPr lang="es-ES_tradnl" sz="1800" dirty="0"/>
              <a:t>1.- CIV pequeña :   25 % diámetro aórtico aproximado.</a:t>
            </a:r>
            <a:endParaRPr lang="es-ES" sz="1800" dirty="0"/>
          </a:p>
          <a:p>
            <a:r>
              <a:rPr lang="es-ES_tradnl" sz="1800" dirty="0"/>
              <a:t>                                         2.- CIV mediana :  50 % diámetro aórtico.</a:t>
            </a:r>
            <a:endParaRPr lang="es-ES" sz="1800" dirty="0"/>
          </a:p>
          <a:p>
            <a:r>
              <a:rPr lang="es-ES_tradnl" sz="1800" dirty="0"/>
              <a:t>                                         3.- CIV amplia :  equivalente al diámetro de salida aórtico.</a:t>
            </a:r>
            <a:endParaRPr lang="es-ES" sz="1800" dirty="0"/>
          </a:p>
          <a:p>
            <a:r>
              <a:rPr lang="es-ES_tradnl" sz="1800" dirty="0"/>
              <a:t>                                         4.- Enfermedad </a:t>
            </a:r>
            <a:r>
              <a:rPr lang="es-ES_tradnl" sz="1800" dirty="0" err="1"/>
              <a:t>Eissenmenger</a:t>
            </a:r>
            <a:r>
              <a:rPr lang="es-ES_tradnl" sz="1800" dirty="0"/>
              <a:t>  </a:t>
            </a:r>
            <a:endParaRPr lang="es-ES" sz="1800" dirty="0"/>
          </a:p>
          <a:p>
            <a:endParaRPr lang="es-ES_tradnl" sz="1800" dirty="0"/>
          </a:p>
        </p:txBody>
      </p:sp>
      <p:pic>
        <p:nvPicPr>
          <p:cNvPr id="24579" name="Picture 4" descr="http://www.fac.org.ar/ccvc/llave/c283/fig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860800"/>
            <a:ext cx="17462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http://www.portalesmedicos.com/imagenes/publicaciones/0811_cardiopatias_congenitas/anatomia_comunicacion_interventricul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74613"/>
            <a:ext cx="1619573" cy="171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30"/>
    </mc:Choice>
    <mc:Fallback>
      <p:transition spd="slow" advTm="7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9512" y="547688"/>
            <a:ext cx="89644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_tradnl" sz="2000" dirty="0"/>
          </a:p>
          <a:p>
            <a:endParaRPr lang="es-ES_tradnl" sz="2000" dirty="0"/>
          </a:p>
          <a:p>
            <a:r>
              <a:rPr lang="es-ES_tradnl" sz="2000" dirty="0"/>
              <a:t> 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/>
              <a:t>En cortocircuitos de </a:t>
            </a:r>
            <a:r>
              <a:rPr lang="es-ES_tradnl" sz="2000" dirty="0" smtClean="0"/>
              <a:t>pequeño  no se </a:t>
            </a:r>
            <a:r>
              <a:rPr lang="es-ES_tradnl" sz="2000" dirty="0"/>
              <a:t>produce alteraciones hemodinámicas. 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/>
              <a:t>En los de  </a:t>
            </a:r>
            <a:r>
              <a:rPr lang="es-ES_tradnl" sz="2000" dirty="0" smtClean="0"/>
              <a:t>mediano  </a:t>
            </a:r>
            <a:r>
              <a:rPr lang="es-ES_tradnl" sz="2000" dirty="0"/>
              <a:t>se produce sobrecarga de volumen en Aurícula Izquierda y   Ventrículo Izquierdo y no en Ventrículo Derecho. </a:t>
            </a:r>
          </a:p>
          <a:p>
            <a:pPr algn="just"/>
            <a:endParaRPr lang="es-ES_tradnl" sz="2000" dirty="0"/>
          </a:p>
          <a:p>
            <a:pPr algn="just"/>
            <a:r>
              <a:rPr lang="es-ES_tradnl" sz="2000" dirty="0" smtClean="0"/>
              <a:t>En los </a:t>
            </a:r>
            <a:r>
              <a:rPr lang="es-ES_tradnl" sz="2000" dirty="0"/>
              <a:t>grandes se produce sobrecarga de presión y volumen en </a:t>
            </a:r>
            <a:r>
              <a:rPr lang="es-ES_tradnl" sz="2000" dirty="0" smtClean="0"/>
              <a:t> la Aurícula </a:t>
            </a:r>
            <a:r>
              <a:rPr lang="es-ES_tradnl" sz="2000" dirty="0"/>
              <a:t>Izquierda , Ventrículo Izquierdo </a:t>
            </a:r>
            <a:r>
              <a:rPr lang="es-ES_tradnl" sz="2000" dirty="0" smtClean="0"/>
              <a:t>e incluso en el Ventrículo Derecho asociado a </a:t>
            </a:r>
            <a:r>
              <a:rPr lang="es-ES_tradnl" sz="2000" dirty="0" err="1"/>
              <a:t>hiperflujo</a:t>
            </a:r>
            <a:r>
              <a:rPr lang="es-ES_tradnl" sz="2000" dirty="0"/>
              <a:t> </a:t>
            </a:r>
            <a:r>
              <a:rPr lang="es-ES_tradnl" sz="2000" dirty="0" smtClean="0"/>
              <a:t> pulmonar.</a:t>
            </a:r>
            <a:endParaRPr lang="es-ES_tradnl" sz="2000" dirty="0"/>
          </a:p>
          <a:p>
            <a:pPr algn="just"/>
            <a:endParaRPr lang="es-ES_tradnl" sz="2000" dirty="0" smtClean="0"/>
          </a:p>
          <a:p>
            <a:pPr algn="just"/>
            <a:r>
              <a:rPr lang="es-ES_tradnl" sz="2000" dirty="0"/>
              <a:t>A</a:t>
            </a:r>
            <a:r>
              <a:rPr lang="es-ES_tradnl" sz="2000" dirty="0" smtClean="0"/>
              <a:t> </a:t>
            </a:r>
            <a:r>
              <a:rPr lang="es-ES_tradnl" sz="2000" dirty="0"/>
              <a:t>largo plazo,  puede desarrollarse Hipertensión Pulmonar y cianosis  2ª a la inversión  del cortocircuito    </a:t>
            </a:r>
            <a:r>
              <a:rPr lang="es-ES_tradnl" sz="2000" dirty="0" smtClean="0"/>
              <a:t>  </a:t>
            </a:r>
            <a:r>
              <a:rPr lang="es-ES_tradnl" sz="2000" dirty="0"/>
              <a:t>( Enfermedad de </a:t>
            </a:r>
            <a:r>
              <a:rPr lang="es-ES_tradnl" sz="2000" dirty="0" smtClean="0"/>
              <a:t>Eisenmenger </a:t>
            </a:r>
            <a:r>
              <a:rPr lang="es-ES_tradnl" sz="2000" dirty="0"/>
              <a:t>).</a:t>
            </a:r>
            <a:endParaRPr lang="es-ES" sz="2000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700338" y="677863"/>
            <a:ext cx="32432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FISIPATOLOGÍA</a:t>
            </a:r>
            <a:r>
              <a:rPr lang="es-ES_tradnl"/>
              <a:t> : 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81"/>
    </mc:Choice>
    <mc:Fallback>
      <p:transition spd="slow" advTm="7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0825" y="1593850"/>
            <a:ext cx="8137599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1800" dirty="0"/>
              <a:t>                                    </a:t>
            </a:r>
            <a:endParaRPr lang="es-ES" sz="1800" dirty="0"/>
          </a:p>
          <a:p>
            <a:endParaRPr lang="es-ES_tradnl" sz="2000" dirty="0"/>
          </a:p>
          <a:p>
            <a:r>
              <a:rPr lang="es-ES_tradnl" sz="2000" dirty="0"/>
              <a:t> Las manifestaciones dependen principalmente del </a:t>
            </a:r>
            <a:r>
              <a:rPr lang="es-ES_tradnl" sz="2000" b="1" dirty="0"/>
              <a:t>tamaño</a:t>
            </a:r>
            <a:r>
              <a:rPr lang="es-ES_tradnl" sz="2000" dirty="0"/>
              <a:t> del defecto.</a:t>
            </a:r>
            <a:endParaRPr lang="es-ES" sz="2000" dirty="0"/>
          </a:p>
          <a:p>
            <a:endParaRPr lang="es-ES_tradnl" sz="2000" dirty="0"/>
          </a:p>
          <a:p>
            <a:endParaRPr lang="es-ES_tradnl" sz="2000" dirty="0"/>
          </a:p>
          <a:p>
            <a:r>
              <a:rPr lang="es-ES_tradnl" sz="2000" dirty="0"/>
              <a:t> </a:t>
            </a:r>
            <a:r>
              <a:rPr lang="es-ES_tradnl" sz="2000" dirty="0" smtClean="0"/>
              <a:t> </a:t>
            </a:r>
            <a:r>
              <a:rPr lang="es-ES_tradnl" sz="2000" b="1" dirty="0"/>
              <a:t>CIV pequeñas</a:t>
            </a:r>
            <a:r>
              <a:rPr lang="es-ES_tradnl" sz="2000" dirty="0"/>
              <a:t>: </a:t>
            </a:r>
            <a:r>
              <a:rPr lang="es-ES_tradnl" sz="2000" dirty="0" smtClean="0"/>
              <a:t>Asintomático</a:t>
            </a:r>
            <a:r>
              <a:rPr lang="es-ES_tradnl" sz="2000" dirty="0"/>
              <a:t>, crecimiento y desarrollo normales.</a:t>
            </a:r>
            <a:endParaRPr lang="es-ES" sz="2000" dirty="0"/>
          </a:p>
          <a:p>
            <a:endParaRPr lang="es-ES_tradnl" sz="2000" dirty="0"/>
          </a:p>
          <a:p>
            <a:r>
              <a:rPr lang="es-ES_tradnl" sz="2000" dirty="0"/>
              <a:t> </a:t>
            </a:r>
            <a:r>
              <a:rPr lang="es-ES_tradnl" sz="2000" dirty="0" smtClean="0"/>
              <a:t> </a:t>
            </a:r>
            <a:r>
              <a:rPr lang="es-ES_tradnl" sz="2000" b="1" dirty="0" smtClean="0"/>
              <a:t>CIV </a:t>
            </a:r>
            <a:r>
              <a:rPr lang="es-ES_tradnl" sz="2000" b="1" dirty="0"/>
              <a:t>medianas a grandes</a:t>
            </a:r>
            <a:r>
              <a:rPr lang="es-ES_tradnl" sz="2000" dirty="0"/>
              <a:t>: R</a:t>
            </a:r>
            <a:r>
              <a:rPr lang="es-ES_tradnl" sz="2000" dirty="0" smtClean="0"/>
              <a:t>etraso </a:t>
            </a:r>
            <a:r>
              <a:rPr lang="es-ES_tradnl" sz="2000" dirty="0"/>
              <a:t>del desarrollo y crecimiento. </a:t>
            </a:r>
            <a:r>
              <a:rPr lang="es-ES_tradnl" sz="2000" dirty="0" smtClean="0"/>
              <a:t>	Disnea </a:t>
            </a:r>
            <a:r>
              <a:rPr lang="es-ES_tradnl" sz="2000" dirty="0"/>
              <a:t>con el esfuerzo. </a:t>
            </a:r>
            <a:r>
              <a:rPr lang="es-ES_tradnl" sz="2000" dirty="0" smtClean="0"/>
              <a:t>  Infecciones </a:t>
            </a:r>
            <a:r>
              <a:rPr lang="es-ES_tradnl" sz="2000" dirty="0"/>
              <a:t>pulmonares repetidas </a:t>
            </a:r>
            <a:r>
              <a:rPr lang="es-ES_tradnl" sz="2000" dirty="0" smtClean="0"/>
              <a:t>e 	Insuficiencia  </a:t>
            </a:r>
            <a:r>
              <a:rPr lang="es-ES_tradnl" sz="2000" dirty="0"/>
              <a:t>cardíaca congestiva. </a:t>
            </a:r>
            <a:endParaRPr lang="es-ES" sz="2000" dirty="0"/>
          </a:p>
          <a:p>
            <a:r>
              <a:rPr lang="es-ES_tradnl" sz="2000" dirty="0"/>
              <a:t>               </a:t>
            </a:r>
          </a:p>
          <a:p>
            <a:r>
              <a:rPr lang="es-ES_tradnl" sz="2000" b="1" dirty="0" smtClean="0"/>
              <a:t>Enfermedad </a:t>
            </a:r>
            <a:r>
              <a:rPr lang="es-ES_tradnl" sz="2000" b="1" dirty="0"/>
              <a:t>de Eisenmenger</a:t>
            </a:r>
            <a:r>
              <a:rPr lang="es-ES_tradnl" sz="2000" dirty="0"/>
              <a:t> :  </a:t>
            </a:r>
            <a:r>
              <a:rPr lang="es-ES_tradnl" sz="2000" dirty="0" smtClean="0"/>
              <a:t>Cianosis  y </a:t>
            </a:r>
            <a:r>
              <a:rPr lang="es-ES_tradnl" sz="2000" dirty="0"/>
              <a:t>disnea con  el esfuerzo</a:t>
            </a:r>
            <a:r>
              <a:rPr lang="es-ES_tradnl" sz="1800" dirty="0"/>
              <a:t>.</a:t>
            </a:r>
            <a:endParaRPr lang="es-ES" sz="1800" dirty="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771775" y="749300"/>
            <a:ext cx="1824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CLÍNICA</a:t>
            </a:r>
            <a:r>
              <a:rPr lang="es-ES_tradnl"/>
              <a:t>: 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59"/>
    </mc:Choice>
    <mc:Fallback>
      <p:transition spd="slow" advTm="4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79512" y="1341438"/>
            <a:ext cx="896448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_tradnl" sz="2000" dirty="0"/>
          </a:p>
          <a:p>
            <a:pPr>
              <a:buFontTx/>
              <a:buChar char="•"/>
            </a:pPr>
            <a:r>
              <a:rPr lang="es-ES_tradnl" sz="2400" dirty="0"/>
              <a:t> Soplo de regurgitación grado 2-5/6 (</a:t>
            </a:r>
            <a:r>
              <a:rPr lang="es-ES_tradnl" sz="2400" dirty="0" err="1"/>
              <a:t>holosistólico</a:t>
            </a:r>
            <a:r>
              <a:rPr lang="es-ES_tradnl" sz="2400" dirty="0"/>
              <a:t>) audible   </a:t>
            </a:r>
          </a:p>
          <a:p>
            <a:r>
              <a:rPr lang="es-ES_tradnl" sz="2400" dirty="0"/>
              <a:t>     en  borde esternal izquierdo inferior (BEII).</a:t>
            </a:r>
            <a:endParaRPr lang="es-ES" sz="2400" dirty="0"/>
          </a:p>
          <a:p>
            <a:endParaRPr lang="es-ES_tradnl" sz="2400" dirty="0"/>
          </a:p>
          <a:p>
            <a:pPr>
              <a:buFontTx/>
              <a:buChar char="•"/>
            </a:pPr>
            <a:r>
              <a:rPr lang="es-ES_tradnl" sz="2400" dirty="0"/>
              <a:t> Puede existir frémito sistólico en BEII.</a:t>
            </a:r>
          </a:p>
          <a:p>
            <a:endParaRPr lang="es-ES" sz="2400" dirty="0"/>
          </a:p>
          <a:p>
            <a:pPr>
              <a:buFontTx/>
              <a:buChar char="•"/>
            </a:pPr>
            <a:r>
              <a:rPr lang="es-ES_tradnl" sz="2400" dirty="0"/>
              <a:t> El 2º ruido puede estar desdoblado.</a:t>
            </a:r>
            <a:endParaRPr lang="es-ES" sz="2400" dirty="0"/>
          </a:p>
          <a:p>
            <a:endParaRPr lang="es-ES_tradnl" sz="2400" dirty="0"/>
          </a:p>
          <a:p>
            <a:pPr>
              <a:buFontTx/>
              <a:buChar char="•"/>
            </a:pPr>
            <a:r>
              <a:rPr lang="es-ES_tradnl" sz="2400" dirty="0"/>
              <a:t> El 2º ruido puede estar aumentado si existe Hipertensión       </a:t>
            </a:r>
          </a:p>
          <a:p>
            <a:r>
              <a:rPr lang="es-ES_tradnl" sz="2400" dirty="0"/>
              <a:t>     Pulmonar.</a:t>
            </a:r>
            <a:endParaRPr lang="es-ES" sz="2400" dirty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555875" y="549275"/>
            <a:ext cx="30305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/>
              <a:t>AUSCULTACIÓN</a:t>
            </a:r>
            <a:endParaRPr lang="es-ES" b="1"/>
          </a:p>
        </p:txBody>
      </p:sp>
      <p:pic>
        <p:nvPicPr>
          <p:cNvPr id="27652" name="Picture 5" descr="http://www.portalesmedicos.com/imagenes/publicaciones/0811_cardiopatias_congenitas/auscultacion_comunicacion_interventricu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1" y="4760463"/>
            <a:ext cx="2274491" cy="18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31"/>
    </mc:Choice>
    <mc:Fallback>
      <p:transition spd="slow" advTm="4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68313" y="1628775"/>
            <a:ext cx="799306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2400" dirty="0"/>
          </a:p>
          <a:p>
            <a:r>
              <a:rPr lang="es-ES_tradnl" sz="2400" b="1" dirty="0"/>
              <a:t>   CIV pequeñas</a:t>
            </a:r>
            <a:r>
              <a:rPr lang="es-ES_tradnl" sz="2400" dirty="0"/>
              <a:t> :  normal.</a:t>
            </a:r>
          </a:p>
          <a:p>
            <a:endParaRPr lang="es-ES" sz="2400" dirty="0"/>
          </a:p>
          <a:p>
            <a:r>
              <a:rPr lang="es-ES_tradnl" sz="2400" dirty="0"/>
              <a:t>   </a:t>
            </a:r>
            <a:r>
              <a:rPr lang="es-ES_tradnl" sz="2400" b="1" dirty="0"/>
              <a:t>CIV medianas</a:t>
            </a:r>
            <a:r>
              <a:rPr lang="es-ES_tradnl" sz="2400" dirty="0"/>
              <a:t>:  Hipertrofia de Ventrículo y de Aurícula 		        izquierdos.</a:t>
            </a:r>
          </a:p>
          <a:p>
            <a:endParaRPr lang="es-ES" sz="2400" dirty="0"/>
          </a:p>
          <a:p>
            <a:r>
              <a:rPr lang="es-ES_tradnl" sz="2400" dirty="0"/>
              <a:t>   </a:t>
            </a:r>
            <a:r>
              <a:rPr lang="es-ES_tradnl" sz="2400" b="1" dirty="0"/>
              <a:t>CIV grandes</a:t>
            </a:r>
            <a:r>
              <a:rPr lang="es-ES_tradnl" sz="2400" dirty="0"/>
              <a:t>: Hipertrofia de Ventrículos izquierdo y   </a:t>
            </a:r>
          </a:p>
          <a:p>
            <a:r>
              <a:rPr lang="es-ES_tradnl" sz="2400" dirty="0"/>
              <a:t>                          derecho y de Aurícula izquierda.</a:t>
            </a:r>
            <a:endParaRPr lang="es-ES" sz="2400" dirty="0"/>
          </a:p>
          <a:p>
            <a:endParaRPr lang="es-ES_tradnl" sz="2400" dirty="0"/>
          </a:p>
          <a:p>
            <a:r>
              <a:rPr lang="es-ES_tradnl" sz="2400" dirty="0"/>
              <a:t>   </a:t>
            </a:r>
            <a:r>
              <a:rPr lang="es-ES_tradnl" sz="2400" b="1" dirty="0"/>
              <a:t>Enfermedad de Eisenmenger</a:t>
            </a:r>
            <a:r>
              <a:rPr lang="es-ES_tradnl" sz="2400" dirty="0"/>
              <a:t>: Hipertrofia de Aurícula </a:t>
            </a:r>
          </a:p>
          <a:p>
            <a:r>
              <a:rPr lang="es-ES_tradnl" sz="2400" dirty="0"/>
              <a:t>                                                       y Ventrículo derechos.</a:t>
            </a:r>
            <a:endParaRPr lang="es-ES" sz="2400" dirty="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195513" y="836613"/>
            <a:ext cx="5184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/>
              <a:t>ELECTROCARDIOGRAMA</a:t>
            </a:r>
            <a:r>
              <a:rPr lang="es-ES_tradnl"/>
              <a:t>: </a:t>
            </a:r>
            <a:endParaRPr lang="es-ES"/>
          </a:p>
          <a:p>
            <a:pPr>
              <a:spcBef>
                <a:spcPct val="50000"/>
              </a:spcBef>
            </a:pPr>
            <a:endParaRPr lang="es-ES_tradnl" sz="2400" b="1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70"/>
    </mc:Choice>
    <mc:Fallback>
      <p:transition spd="slow"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611560" y="1412874"/>
            <a:ext cx="8136904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2000" dirty="0"/>
          </a:p>
          <a:p>
            <a:r>
              <a:rPr lang="es-ES_tradnl" sz="2000" b="1" dirty="0"/>
              <a:t>RX DE TÓRAX</a:t>
            </a:r>
            <a:r>
              <a:rPr lang="es-ES_tradnl" sz="2000" dirty="0"/>
              <a:t> : </a:t>
            </a:r>
          </a:p>
          <a:p>
            <a:endParaRPr lang="es-ES_tradnl" sz="2000" dirty="0"/>
          </a:p>
          <a:p>
            <a:r>
              <a:rPr lang="es-ES_tradnl" sz="2000" dirty="0" smtClean="0"/>
              <a:t>EN CIV PEQUEÑAS ES NORMAL. EN CIV MEDIANAS , CARDIOMEGALIA DE GRADO VARIABLE, CRECIMIENTO DE AURÍCULA IZQUIERDA, VENTRÍCULO  IZQUIERDO Y EN CIV GRANDES, TAMBIÉN DE VENTRÍCULO DERECHO. </a:t>
            </a:r>
          </a:p>
          <a:p>
            <a:r>
              <a:rPr lang="es-ES_tradnl" sz="2000" dirty="0" smtClean="0"/>
              <a:t>PUEDE  HABER AUMENTO DE LA CIRCULACIÓN PULMONAR SEGÚN EL GRADO DE CORTOCIRCUITO.</a:t>
            </a:r>
            <a:endParaRPr lang="es-ES_tradnl" sz="2000" dirty="0"/>
          </a:p>
          <a:p>
            <a:endParaRPr lang="es-ES_tradnl" sz="2000" dirty="0"/>
          </a:p>
          <a:p>
            <a:r>
              <a:rPr lang="es-ES_tradnl" sz="2000" b="1" dirty="0" smtClean="0"/>
              <a:t>ECOCARDIOGRAMA</a:t>
            </a:r>
            <a:r>
              <a:rPr lang="es-ES_tradnl" sz="2000" dirty="0"/>
              <a:t>:  </a:t>
            </a:r>
          </a:p>
          <a:p>
            <a:endParaRPr lang="es-ES_tradnl" sz="2000" dirty="0"/>
          </a:p>
          <a:p>
            <a:r>
              <a:rPr lang="es-ES_tradnl" sz="1800" dirty="0" smtClean="0"/>
              <a:t>MUESTRAN UBICACIÓN Y TAMAÑO DE LA CIV , Y DIMENSIÓN DE LAS  CAVIDADES. ESTUDIO DOPPLER DE LA ARTERIA PULMONAR E INSUFICIENCIA TRICUSPÍDEA Y DE LA CIV PERMITEN VALORACIÓN  INDIRECTA DE LA PRESIÓN DEL VENTRÍCULO DERECHO Y DE LA ARTERIA  </a:t>
            </a:r>
            <a:r>
              <a:rPr lang="es-ES_tradnl" sz="2000" dirty="0" smtClean="0"/>
              <a:t>PULMONAR</a:t>
            </a:r>
            <a:r>
              <a:rPr lang="es-ES_tradnl" sz="1800" dirty="0" smtClean="0"/>
              <a:t>.</a:t>
            </a:r>
            <a:endParaRPr lang="es-ES" sz="18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691680" y="40466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ESTUDIO</a:t>
            </a:r>
            <a:endParaRPr lang="es-ES_tradnl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2"/>
    </mc:Choice>
    <mc:Fallback>
      <p:transition spd="slow" advTm="3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260350"/>
            <a:ext cx="65532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77050" y="1412875"/>
            <a:ext cx="1366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200" b="1"/>
              <a:t>civ</a:t>
            </a:r>
            <a:endParaRPr lang="es-ES" sz="3200" b="1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8"/>
    </mc:Choice>
    <mc:Fallback>
      <p:transition spd="slow" advTm="2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5"/>
            <a:ext cx="7644138" cy="52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476374" y="404813"/>
            <a:ext cx="72720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000" smtClean="0"/>
              <a:t>Comunicación interventricular</a:t>
            </a:r>
            <a:endParaRPr lang="es-ES" sz="4000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1"/>
    </mc:Choice>
    <mc:Fallback>
      <p:transition spd="slow" advTm="1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36712"/>
            <a:ext cx="6792416" cy="1080120"/>
          </a:xfrm>
        </p:spPr>
        <p:txBody>
          <a:bodyPr/>
          <a:lstStyle/>
          <a:p>
            <a:pPr eaLnBrk="1" hangingPunct="1"/>
            <a:r>
              <a:rPr lang="es-MX" sz="4000" b="1" dirty="0"/>
              <a:t>Cianosis</a:t>
            </a:r>
            <a:r>
              <a:rPr lang="es-MX" sz="4000" dirty="0"/>
              <a:t>: </a:t>
            </a:r>
            <a:r>
              <a:rPr lang="es-MX" sz="4000" b="1" dirty="0"/>
              <a:t/>
            </a:r>
            <a:br>
              <a:rPr lang="es-MX" sz="4000" b="1" dirty="0"/>
            </a:br>
            <a:endParaRPr lang="es-CL" sz="3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8136904" cy="4536504"/>
          </a:xfrm>
        </p:spPr>
        <p:txBody>
          <a:bodyPr/>
          <a:lstStyle/>
          <a:p>
            <a:pPr eaLnBrk="1" hangingPunct="1"/>
            <a:endParaRPr lang="es-MX" sz="3200" dirty="0" smtClean="0"/>
          </a:p>
          <a:p>
            <a:pPr eaLnBrk="1" hangingPunct="1"/>
            <a:r>
              <a:rPr lang="es-MX" sz="3200" dirty="0" smtClean="0"/>
              <a:t>signo clave en Cardiopatías congénitas. </a:t>
            </a:r>
          </a:p>
          <a:p>
            <a:pPr eaLnBrk="1" hangingPunct="1"/>
            <a:endParaRPr lang="es-MX" sz="3200" dirty="0"/>
          </a:p>
          <a:p>
            <a:pPr eaLnBrk="1" hangingPunct="1"/>
            <a:r>
              <a:rPr lang="es-MX" sz="3200" dirty="0" smtClean="0"/>
              <a:t>Permite clasificación:</a:t>
            </a:r>
          </a:p>
          <a:p>
            <a:pPr eaLnBrk="1" hangingPunct="1"/>
            <a:endParaRPr lang="es-MX" sz="3200" dirty="0" smtClean="0"/>
          </a:p>
          <a:p>
            <a:pPr eaLnBrk="1" hangingPunct="1">
              <a:buFont typeface="Wingdings" pitchFamily="2" charset="2"/>
              <a:buNone/>
            </a:pPr>
            <a:r>
              <a:rPr lang="es-MX" sz="3200" dirty="0" smtClean="0"/>
              <a:t>  1.- </a:t>
            </a:r>
            <a:r>
              <a:rPr lang="es-MX" sz="3200" u="sng" dirty="0" smtClean="0"/>
              <a:t>Cardiopatías congénitas Acianóticas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200" dirty="0" smtClean="0"/>
              <a:t>  2.- Cardiopatías congénitas Cianóticas</a:t>
            </a:r>
            <a:r>
              <a:rPr lang="es-MX" dirty="0" smtClean="0"/>
              <a:t>.</a:t>
            </a:r>
            <a:endParaRPr lang="es-ES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6"/>
    </mc:Choice>
    <mc:Fallback>
      <p:transition spd="slow" advTm="1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50825" y="1268413"/>
            <a:ext cx="878522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_tradnl" sz="2000" dirty="0"/>
          </a:p>
          <a:p>
            <a:r>
              <a:rPr lang="es-ES_tradnl" sz="2000" dirty="0"/>
              <a:t>Cierre espontáneo en 30-40 %  de todas las CIV , más frecuentemente en CIV pequeñas musculares  durante el 1º año de vida.</a:t>
            </a:r>
            <a:endParaRPr lang="es-ES" sz="2000" dirty="0"/>
          </a:p>
          <a:p>
            <a:endParaRPr lang="es-ES_tradnl" sz="2000" dirty="0"/>
          </a:p>
          <a:p>
            <a:r>
              <a:rPr lang="es-ES_tradnl" sz="2000" dirty="0"/>
              <a:t>Los defectos más grandes tienden a reducirse con la edad.</a:t>
            </a:r>
            <a:endParaRPr lang="es-ES" sz="2000" dirty="0"/>
          </a:p>
          <a:p>
            <a:endParaRPr lang="es-ES_tradnl" sz="2000" dirty="0"/>
          </a:p>
          <a:p>
            <a:r>
              <a:rPr lang="es-ES_tradnl" sz="2000" dirty="0"/>
              <a:t>Las CIV </a:t>
            </a:r>
            <a:r>
              <a:rPr lang="es-ES_tradnl" sz="2000" dirty="0" err="1" smtClean="0"/>
              <a:t>Subaórticas</a:t>
            </a:r>
            <a:r>
              <a:rPr lang="es-ES_tradnl" sz="2000" dirty="0" smtClean="0"/>
              <a:t> </a:t>
            </a:r>
            <a:r>
              <a:rPr lang="es-ES_tradnl" sz="2000" dirty="0"/>
              <a:t>no disminuyen ni se cierran espontáneamente. </a:t>
            </a:r>
            <a:endParaRPr lang="es-ES" sz="2000" dirty="0"/>
          </a:p>
          <a:p>
            <a:r>
              <a:rPr lang="es-ES_tradnl" sz="2000" dirty="0"/>
              <a:t>                                               </a:t>
            </a:r>
          </a:p>
          <a:p>
            <a:r>
              <a:rPr lang="es-ES_tradnl" sz="2000" dirty="0"/>
              <a:t>En CIV grandes aparece Insuficiencia cardíaca congestiva desde las primeras semanas de vida. </a:t>
            </a:r>
            <a:r>
              <a:rPr lang="es-ES_tradnl" sz="2000" dirty="0" smtClean="0"/>
              <a:t>( 4ta a 6ta semana).</a:t>
            </a:r>
            <a:endParaRPr lang="es-ES_tradnl" sz="2000" dirty="0"/>
          </a:p>
          <a:p>
            <a:endParaRPr lang="es-ES_tradnl" sz="2000" dirty="0"/>
          </a:p>
          <a:p>
            <a:r>
              <a:rPr lang="es-ES_tradnl" sz="2000" dirty="0"/>
              <a:t>La enfermedad de Eisenmenger puede </a:t>
            </a:r>
            <a:r>
              <a:rPr lang="es-ES_tradnl" sz="2000" dirty="0" smtClean="0"/>
              <a:t>comenzar a desarrollarse </a:t>
            </a:r>
            <a:r>
              <a:rPr lang="es-ES_tradnl" sz="2000" dirty="0"/>
              <a:t>desde los 6-12 meses de edad pero el cortocircuito de derecha a izquierda aparece desde la 2º década de la vida.</a:t>
            </a:r>
            <a:endParaRPr lang="es-ES" sz="2000" dirty="0"/>
          </a:p>
          <a:p>
            <a:r>
              <a:rPr lang="es-ES_tradnl" sz="2000" dirty="0"/>
              <a:t>                                               </a:t>
            </a:r>
          </a:p>
          <a:p>
            <a:r>
              <a:rPr lang="es-ES_tradnl" sz="2000" dirty="0"/>
              <a:t>La Endocarditis Infecciosa es poco frecuente.</a:t>
            </a:r>
            <a:endParaRPr lang="es-ES" sz="2000" dirty="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195513" y="677863"/>
            <a:ext cx="5414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 dirty="0"/>
              <a:t>EVOLUCIÓN Y PRONÓSTICO</a:t>
            </a:r>
            <a:r>
              <a:rPr lang="es-ES_tradnl" dirty="0"/>
              <a:t> : 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77"/>
    </mc:Choice>
    <mc:Fallback>
      <p:transition spd="slow" advTm="7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68313" y="1412875"/>
            <a:ext cx="83518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2000" dirty="0"/>
          </a:p>
          <a:p>
            <a:endParaRPr lang="es-ES_tradnl" sz="2000" b="1" dirty="0"/>
          </a:p>
          <a:p>
            <a:r>
              <a:rPr lang="es-ES_tradnl" sz="2000" b="1" dirty="0"/>
              <a:t>MÉDICO</a:t>
            </a:r>
            <a:r>
              <a:rPr lang="es-ES_tradnl" sz="2000" dirty="0"/>
              <a:t> :  </a:t>
            </a:r>
          </a:p>
          <a:p>
            <a:endParaRPr lang="es-ES_tradnl" sz="2000" dirty="0"/>
          </a:p>
          <a:p>
            <a:r>
              <a:rPr lang="es-ES_tradnl" sz="2000" dirty="0"/>
              <a:t>Tratamiento de la Insuficiencia Cardíaca con digital y diuréticos.</a:t>
            </a:r>
            <a:endParaRPr lang="es-ES" sz="2000" dirty="0"/>
          </a:p>
          <a:p>
            <a:r>
              <a:rPr lang="es-ES_tradnl" sz="2000" dirty="0"/>
              <a:t>No requiere disminución del ejercicio si no tiene Hipertensión Pulmonar.</a:t>
            </a:r>
          </a:p>
          <a:p>
            <a:r>
              <a:rPr lang="es-ES_tradnl" sz="2000" dirty="0"/>
              <a:t>Higiene dental adecuada y profilaxis de Endocarditis Infecciosa.</a:t>
            </a:r>
            <a:endParaRPr lang="es-ES" sz="2000" dirty="0"/>
          </a:p>
          <a:p>
            <a:endParaRPr lang="es-ES_tradnl" sz="2000" b="1" dirty="0"/>
          </a:p>
          <a:p>
            <a:endParaRPr lang="es-ES_tradnl" sz="2000" b="1" dirty="0"/>
          </a:p>
          <a:p>
            <a:r>
              <a:rPr lang="es-ES_tradnl" sz="2000" b="1" dirty="0"/>
              <a:t>QUIRÚRGICO</a:t>
            </a:r>
            <a:r>
              <a:rPr lang="es-ES_tradnl" sz="2000" dirty="0"/>
              <a:t> :                      </a:t>
            </a:r>
            <a:endParaRPr lang="es-ES" sz="2000" dirty="0"/>
          </a:p>
          <a:p>
            <a:endParaRPr lang="es-ES_tradnl" sz="2000" dirty="0"/>
          </a:p>
          <a:p>
            <a:r>
              <a:rPr lang="es-ES_tradnl" sz="2000" dirty="0"/>
              <a:t>Definitivo : </a:t>
            </a:r>
          </a:p>
          <a:p>
            <a:r>
              <a:rPr lang="es-ES_tradnl" sz="2000" dirty="0"/>
              <a:t>Cierre directo del defecto, mediante circulación extracorpórea  e hipotermia profunda. </a:t>
            </a:r>
            <a:endParaRPr lang="es-ES" sz="2000" dirty="0"/>
          </a:p>
          <a:p>
            <a:r>
              <a:rPr lang="es-ES_tradnl" sz="2000" dirty="0"/>
              <a:t>               </a:t>
            </a:r>
          </a:p>
          <a:p>
            <a:r>
              <a:rPr lang="es-ES_tradnl" sz="2000" dirty="0"/>
              <a:t>Cierre con dispositivos de introducción vía percutánea aún en desarrollo.</a:t>
            </a:r>
            <a:endParaRPr lang="es-ES" sz="20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700338" y="623888"/>
            <a:ext cx="2970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 dirty="0"/>
              <a:t>TRATAMIENTO</a:t>
            </a:r>
            <a:r>
              <a:rPr lang="es-ES_tradnl" dirty="0"/>
              <a:t> :</a:t>
            </a:r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3"/>
    </mc:Choice>
    <mc:Fallback>
      <p:transition spd="slow" advTm="8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87338" y="1341438"/>
            <a:ext cx="8856662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000" dirty="0"/>
              <a:t>       </a:t>
            </a:r>
            <a:endParaRPr lang="es-ES" sz="2000" dirty="0"/>
          </a:p>
          <a:p>
            <a:r>
              <a:rPr lang="es-ES_tradnl" sz="2000" dirty="0"/>
              <a:t>En CIV grande con flujo pulmonar/flujo sistémico &gt; 2/1.</a:t>
            </a:r>
          </a:p>
          <a:p>
            <a:endParaRPr lang="es-ES" sz="2000" dirty="0"/>
          </a:p>
          <a:p>
            <a:r>
              <a:rPr lang="es-ES_tradnl" sz="2000" dirty="0"/>
              <a:t>Lactantes con Insuficiencia cardíaca congestiva que no responden al tratamiento médico.</a:t>
            </a:r>
          </a:p>
          <a:p>
            <a:endParaRPr lang="es-ES" sz="2000" dirty="0"/>
          </a:p>
          <a:p>
            <a:r>
              <a:rPr lang="es-ES_tradnl" sz="2000" dirty="0"/>
              <a:t>Lactantes con CIV importante y evidencia de incremento de la resistencia vascular pulmonar, a la mayor brevedad  posible.  </a:t>
            </a:r>
          </a:p>
          <a:p>
            <a:endParaRPr lang="es-ES" sz="2000" dirty="0"/>
          </a:p>
          <a:p>
            <a:r>
              <a:rPr lang="es-ES_tradnl" sz="2000" dirty="0"/>
              <a:t>Lactantes que responden a tratamiento médico, pueden operarse entre los 12-18 meses de edad.</a:t>
            </a:r>
          </a:p>
          <a:p>
            <a:endParaRPr lang="es-ES" sz="2000" dirty="0"/>
          </a:p>
          <a:p>
            <a:r>
              <a:rPr lang="es-ES_tradnl" sz="2000" dirty="0"/>
              <a:t>Niños asintomáticos, con CIV medianas,  pueden operarse a los 2-4 años de edad.</a:t>
            </a:r>
            <a:endParaRPr lang="es-ES" sz="2000" dirty="0"/>
          </a:p>
          <a:p>
            <a:endParaRPr lang="es-ES_tradnl" sz="2000" dirty="0"/>
          </a:p>
          <a:p>
            <a:r>
              <a:rPr lang="es-ES_tradnl" sz="2000" dirty="0"/>
              <a:t>Pacientes asintomáticos, con CIV pequeñas,  pueden ser controlados cada 6-12 meses durante toda la edad pediátrica y luego trasladarse a Cardiología Adultos para cirugía posterior.</a:t>
            </a:r>
            <a:endParaRPr lang="es-ES" sz="2000" dirty="0"/>
          </a:p>
          <a:p>
            <a:r>
              <a:rPr lang="es-ES_tradnl" sz="2000" dirty="0"/>
              <a:t>            </a:t>
            </a:r>
            <a:endParaRPr lang="es-ES" sz="2000" dirty="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124075" y="723900"/>
            <a:ext cx="5329238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/>
              <a:t>INDICACIÓN QUIRÚRGICA</a:t>
            </a:r>
            <a:r>
              <a:rPr lang="es-ES_tradnl" dirty="0"/>
              <a:t> :   </a:t>
            </a:r>
          </a:p>
          <a:p>
            <a:pPr>
              <a:spcBef>
                <a:spcPct val="50000"/>
              </a:spcBef>
            </a:pPr>
            <a:endParaRPr lang="es-ES" sz="2000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73"/>
    </mc:Choice>
    <mc:Fallback>
      <p:transition spd="slow" advTm="113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07504" y="1325393"/>
            <a:ext cx="93610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_tradnl" sz="2000" dirty="0" smtClean="0"/>
              <a:t>RELACIÓN RESISTENCIA VASCULAR PULMONAR/ RESISTENCIA VASCULAR SISTÉMICA &gt;  = 0,5 </a:t>
            </a:r>
          </a:p>
          <a:p>
            <a:r>
              <a:rPr lang="es-ES_tradnl" sz="2000" dirty="0" smtClean="0"/>
              <a:t>Y EN ENFERMEDAD DE EISENMENGER  CON CORTOCIRCUITO DE DERECHA A IZQUIERDA PREDOMINANTE.</a:t>
            </a:r>
            <a:endParaRPr lang="es-ES" sz="2000" dirty="0" smtClean="0"/>
          </a:p>
          <a:p>
            <a:r>
              <a:rPr lang="es-ES_tradnl" sz="2000" dirty="0" smtClean="0"/>
              <a:t> </a:t>
            </a:r>
            <a:endParaRPr lang="es-ES" sz="2000" dirty="0"/>
          </a:p>
          <a:p>
            <a:endParaRPr lang="es-ES_tradnl" sz="2000" b="1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35150" y="620713"/>
            <a:ext cx="61849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/>
              <a:t>CONTRAINDICACIONES CIRUGÍA</a:t>
            </a:r>
            <a:r>
              <a:rPr lang="es-ES_tradnl"/>
              <a:t> : </a:t>
            </a:r>
          </a:p>
          <a:p>
            <a:pPr>
              <a:spcBef>
                <a:spcPct val="50000"/>
              </a:spcBef>
            </a:pPr>
            <a:endParaRPr lang="es-ES_tradnl" sz="2000"/>
          </a:p>
        </p:txBody>
      </p:sp>
      <p:pic>
        <p:nvPicPr>
          <p:cNvPr id="35844" name="Picture 5" descr="http://www.conestetoscopio.com/wp-content/uploads/2010/05/Captura-de-pantalla-2010-05-22-a-las-12.22.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5" y="2686535"/>
            <a:ext cx="3785716" cy="393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65"/>
    </mc:Choice>
    <mc:Fallback>
      <p:transition spd="slow" advTm="3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23850" y="1626701"/>
            <a:ext cx="82946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_tradnl" sz="2400" dirty="0"/>
              <a:t>                </a:t>
            </a:r>
            <a:endParaRPr lang="es-ES_tradnl" sz="2400" b="1" dirty="0"/>
          </a:p>
          <a:p>
            <a:r>
              <a:rPr lang="es-ES_tradnl" sz="2400" b="1" dirty="0"/>
              <a:t>DEFINICIÓN</a:t>
            </a:r>
            <a:r>
              <a:rPr lang="es-ES_tradnl" sz="2400" dirty="0"/>
              <a:t>:    </a:t>
            </a:r>
          </a:p>
          <a:p>
            <a:r>
              <a:rPr lang="es-ES_tradnl" sz="2400" dirty="0"/>
              <a:t>Persistencia del conducto fetal entre Arteria Pulmonar y Aorta ascendente más allá del período </a:t>
            </a:r>
            <a:r>
              <a:rPr lang="es-ES_tradnl" sz="2400" dirty="0" smtClean="0"/>
              <a:t>post-natal inmediato (48 </a:t>
            </a:r>
            <a:r>
              <a:rPr lang="mr-IN" sz="2400" dirty="0" smtClean="0"/>
              <a:t>–</a:t>
            </a:r>
            <a:r>
              <a:rPr lang="es-ES_tradnl" sz="2400" dirty="0" smtClean="0"/>
              <a:t> 72 </a:t>
            </a:r>
            <a:r>
              <a:rPr lang="es-ES_tradnl" sz="2400" dirty="0" err="1" smtClean="0"/>
              <a:t>hrs</a:t>
            </a:r>
            <a:r>
              <a:rPr lang="es-ES_tradnl" sz="2400" dirty="0" smtClean="0"/>
              <a:t>).</a:t>
            </a:r>
            <a:endParaRPr lang="es-ES" sz="2400" dirty="0"/>
          </a:p>
          <a:p>
            <a:endParaRPr lang="es-ES_tradnl" sz="2400" b="1" dirty="0"/>
          </a:p>
          <a:p>
            <a:r>
              <a:rPr lang="es-ES_tradnl" sz="2400" b="1" dirty="0"/>
              <a:t>EPIDEMIOLOGÍA</a:t>
            </a:r>
            <a:r>
              <a:rPr lang="es-ES_tradnl" sz="2400" dirty="0"/>
              <a:t> :  </a:t>
            </a:r>
          </a:p>
          <a:p>
            <a:r>
              <a:rPr lang="es-ES_tradnl" sz="2400" dirty="0"/>
              <a:t>5-10 % de todas las cardiopatías congénitas. </a:t>
            </a:r>
            <a:r>
              <a:rPr lang="es-ES_tradnl" sz="2400" dirty="0" smtClean="0"/>
              <a:t>(RNT)</a:t>
            </a:r>
            <a:endParaRPr lang="es-ES" sz="2400" dirty="0"/>
          </a:p>
          <a:p>
            <a:endParaRPr lang="es-ES_tradnl" sz="2400" b="1" dirty="0"/>
          </a:p>
          <a:p>
            <a:r>
              <a:rPr lang="es-ES_tradnl" sz="2400" b="1" dirty="0"/>
              <a:t>CLASIFICACIÓN</a:t>
            </a:r>
            <a:r>
              <a:rPr lang="es-ES_tradnl" sz="2400" dirty="0"/>
              <a:t> : </a:t>
            </a:r>
            <a:endParaRPr lang="es-ES" sz="2400" dirty="0"/>
          </a:p>
          <a:p>
            <a:r>
              <a:rPr lang="es-ES_tradnl" sz="2400" dirty="0"/>
              <a:t>             DAP pequeño: menor de 3 mm de diámetro mayor.</a:t>
            </a:r>
            <a:endParaRPr lang="es-ES" sz="2400" dirty="0"/>
          </a:p>
          <a:p>
            <a:r>
              <a:rPr lang="es-ES_tradnl" sz="2400" dirty="0"/>
              <a:t>             DAP mediano: diámetro entre 3-6 </a:t>
            </a:r>
            <a:r>
              <a:rPr lang="es-ES_tradnl" sz="2400" dirty="0" err="1"/>
              <a:t>mm.</a:t>
            </a:r>
            <a:endParaRPr lang="es-ES" sz="2400" dirty="0"/>
          </a:p>
          <a:p>
            <a:r>
              <a:rPr lang="es-ES_tradnl" sz="2400" dirty="0"/>
              <a:t>             DAP amplio: mayor de 6 mm de diámetro.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47813" y="508000"/>
            <a:ext cx="6443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DUCTUS ARTERIOSO PERSISTENTE</a:t>
            </a:r>
            <a:endParaRPr lang="es-ES" b="1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1"/>
    </mc:Choice>
    <mc:Fallback>
      <p:transition spd="slow" advTm="5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631280-7704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9275"/>
            <a:ext cx="91440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87"/>
    </mc:Choice>
    <mc:Fallback>
      <p:transition spd="slow" advTm="4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263650"/>
            <a:ext cx="54737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5"/>
    </mc:Choice>
    <mc:Fallback>
      <p:transition spd="slow" advTm="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3528" y="1748701"/>
            <a:ext cx="864096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_tradnl" sz="2000" dirty="0"/>
              <a:t>               </a:t>
            </a:r>
            <a:endParaRPr lang="es-ES" sz="2000" dirty="0"/>
          </a:p>
          <a:p>
            <a:pPr algn="just"/>
            <a:endParaRPr lang="es-ES_tradnl" sz="2000" dirty="0"/>
          </a:p>
          <a:p>
            <a:pPr marL="342900" indent="-342900" algn="just">
              <a:buFont typeface="Arial" charset="0"/>
              <a:buChar char="•"/>
            </a:pPr>
            <a:r>
              <a:rPr lang="es-ES_tradnl" sz="2000" dirty="0" smtClean="0"/>
              <a:t> SE PRODUCE CORTOCIRCUITO DE IZQUIERDA A DERECHA QUE DEPENDE DEL  DIÁMETRO Y LONGITUD DEL DUCTUS Y DE LA RESISTENCIA VASCULAR PULMONAR. </a:t>
            </a:r>
          </a:p>
          <a:p>
            <a:pPr marL="342900" indent="-342900" algn="just">
              <a:buFont typeface="Arial" charset="0"/>
              <a:buChar char="•"/>
            </a:pPr>
            <a:endParaRPr lang="es-ES_tradnl" sz="2000" dirty="0" smtClean="0"/>
          </a:p>
          <a:p>
            <a:pPr marL="342900" indent="-342900" algn="just">
              <a:buFont typeface="Arial" charset="0"/>
              <a:buChar char="•"/>
            </a:pPr>
            <a:endParaRPr lang="es-ES_tradnl" sz="20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es-ES_tradnl" sz="2000" dirty="0" smtClean="0"/>
              <a:t>SI PERSISTE ABIERTO UN CONDUCTO DE GRAN TAMAÑO POR  TIEMPO PROLONGADO PUEDE DESARROLLARSE HTP E INVERSIÓN DEL SHUNT DE DERECHA A IZQUIERDA Y CIANOSIS.</a:t>
            </a:r>
            <a:endParaRPr lang="es-ES" sz="2000" dirty="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051050" y="692150"/>
            <a:ext cx="4562475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/>
              <a:t>FISIOPATOLOGÍA</a:t>
            </a:r>
            <a:r>
              <a:rPr lang="es-ES_tradnl"/>
              <a:t> :</a:t>
            </a:r>
          </a:p>
          <a:p>
            <a:pPr>
              <a:spcBef>
                <a:spcPct val="50000"/>
              </a:spcBef>
            </a:pPr>
            <a:endParaRPr lang="es-ES_tradnl" sz="200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8"/>
    </mc:Choice>
    <mc:Fallback>
      <p:transition spd="slow" advTm="1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51520" y="1930489"/>
            <a:ext cx="858609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_tradnl" sz="2000" dirty="0" smtClean="0"/>
              <a:t>DAP </a:t>
            </a:r>
            <a:r>
              <a:rPr lang="es-ES_tradnl" sz="2000" dirty="0"/>
              <a:t>pequeño : Asintomático.</a:t>
            </a:r>
            <a:endParaRPr lang="es-ES" sz="2000" dirty="0"/>
          </a:p>
          <a:p>
            <a:r>
              <a:rPr lang="es-ES_tradnl" sz="2000" dirty="0" smtClean="0"/>
              <a:t>DAP </a:t>
            </a:r>
            <a:r>
              <a:rPr lang="es-ES_tradnl" sz="2000" dirty="0"/>
              <a:t>mediano - amplio : Puede aparecer Insuficiencia Cardíaca a  </a:t>
            </a:r>
            <a:r>
              <a:rPr lang="es-ES_tradnl" sz="2000" dirty="0" smtClean="0"/>
              <a:t>partir  </a:t>
            </a:r>
            <a:r>
              <a:rPr lang="es-ES_tradnl" sz="2000" dirty="0"/>
              <a:t>de la  2º-6º semana de </a:t>
            </a:r>
            <a:r>
              <a:rPr lang="es-ES_tradnl" sz="2000" dirty="0" smtClean="0"/>
              <a:t>vida - Puede </a:t>
            </a:r>
            <a:r>
              <a:rPr lang="es-ES_tradnl" sz="2000" dirty="0"/>
              <a:t>presentarse  Neumonías a </a:t>
            </a:r>
            <a:r>
              <a:rPr lang="es-ES_tradnl" sz="2000" dirty="0" smtClean="0"/>
              <a:t>repetición - Pulsos </a:t>
            </a:r>
            <a:r>
              <a:rPr lang="es-ES_tradnl" sz="2000" dirty="0"/>
              <a:t>periféricos saltones si el flujo </a:t>
            </a:r>
            <a:r>
              <a:rPr lang="es-ES_tradnl" sz="2000" dirty="0" smtClean="0"/>
              <a:t>es importante</a:t>
            </a:r>
            <a:r>
              <a:rPr lang="es-ES_tradnl" sz="2000" dirty="0"/>
              <a:t>.</a:t>
            </a:r>
            <a:endParaRPr lang="es-ES" sz="2000" dirty="0"/>
          </a:p>
          <a:p>
            <a:r>
              <a:rPr lang="es-ES_tradnl" sz="2000" dirty="0"/>
              <a:t>       </a:t>
            </a:r>
          </a:p>
          <a:p>
            <a:r>
              <a:rPr lang="es-ES_tradnl" sz="2000" b="1" dirty="0"/>
              <a:t>AUSCULTACIÓN </a:t>
            </a:r>
            <a:r>
              <a:rPr lang="es-ES_tradnl" sz="2000" dirty="0"/>
              <a:t>: </a:t>
            </a:r>
          </a:p>
          <a:p>
            <a:r>
              <a:rPr lang="es-ES_tradnl" sz="2000" dirty="0"/>
              <a:t>Soplo continuo </a:t>
            </a:r>
            <a:r>
              <a:rPr lang="es-ES_tradnl" sz="2000" dirty="0" err="1"/>
              <a:t>sisto</a:t>
            </a:r>
            <a:r>
              <a:rPr lang="es-ES_tradnl" sz="2000" dirty="0"/>
              <a:t>-diastólico grado 1-4/6  </a:t>
            </a:r>
            <a:r>
              <a:rPr lang="es-ES_tradnl" sz="2000" dirty="0" smtClean="0"/>
              <a:t>en </a:t>
            </a:r>
            <a:r>
              <a:rPr lang="es-ES_tradnl" sz="2000" dirty="0"/>
              <a:t>borde esternal izquierdo </a:t>
            </a:r>
            <a:r>
              <a:rPr lang="es-ES_tradnl" sz="2000" dirty="0" smtClean="0"/>
              <a:t>superior  </a:t>
            </a:r>
            <a:r>
              <a:rPr lang="es-ES_tradnl" sz="2000" dirty="0" err="1"/>
              <a:t>infraclavicular</a:t>
            </a:r>
            <a:r>
              <a:rPr lang="es-ES_tradnl" sz="2000" dirty="0"/>
              <a:t> izquierdo.       </a:t>
            </a:r>
            <a:endParaRPr lang="es-ES" sz="2000" dirty="0"/>
          </a:p>
          <a:p>
            <a:r>
              <a:rPr lang="es-ES_tradnl" sz="2000" dirty="0"/>
              <a:t>.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124075" y="692150"/>
            <a:ext cx="2043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3200" b="1"/>
              <a:t>CLÍNICA</a:t>
            </a:r>
            <a:r>
              <a:rPr lang="es-ES_tradnl" sz="3200"/>
              <a:t> </a:t>
            </a:r>
            <a:r>
              <a:rPr lang="es-ES_tradnl"/>
              <a:t>:</a:t>
            </a:r>
            <a:endParaRPr lang="es-ES"/>
          </a:p>
        </p:txBody>
      </p:sp>
      <p:pic>
        <p:nvPicPr>
          <p:cNvPr id="40964" name="Picture 5" descr="http://www.portalesmedicos.com/imagenes/publicaciones/0811_cardiopatias_congenitas/anomalia_ebstein_auscultac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5157788"/>
            <a:ext cx="3257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5"/>
    </mc:Choice>
    <mc:Fallback>
      <p:transition spd="slow" advTm="2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755576" y="1627937"/>
            <a:ext cx="784887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_tradnl" sz="1600" b="1" dirty="0"/>
              <a:t>ELECTROCARDIOGRAMA: </a:t>
            </a:r>
          </a:p>
          <a:p>
            <a:endParaRPr lang="es-ES" sz="1600" b="1" dirty="0"/>
          </a:p>
          <a:p>
            <a:r>
              <a:rPr lang="es-ES_tradnl" sz="1600" b="1" dirty="0"/>
              <a:t>        DAP pequeño: Normal.</a:t>
            </a:r>
            <a:endParaRPr lang="es-ES" sz="1600" b="1" dirty="0"/>
          </a:p>
          <a:p>
            <a:r>
              <a:rPr lang="es-ES_tradnl" sz="1600" b="1" dirty="0"/>
              <a:t>        DAP amplio :  Crecimiento de Ventrículo izquierdo.</a:t>
            </a:r>
            <a:endParaRPr lang="es-ES" sz="1600" b="1" dirty="0"/>
          </a:p>
          <a:p>
            <a:r>
              <a:rPr lang="es-ES_tradnl" sz="1600" b="1" dirty="0"/>
              <a:t>        Hipertensión Pulmonar : Crecimiento de Ventrículo Derecho.</a:t>
            </a:r>
            <a:endParaRPr lang="es-ES" sz="1600" b="1" dirty="0"/>
          </a:p>
          <a:p>
            <a:endParaRPr lang="es-ES_tradnl" sz="1600" b="1" dirty="0"/>
          </a:p>
          <a:p>
            <a:endParaRPr lang="es-ES_tradnl" sz="1600" b="1" dirty="0"/>
          </a:p>
          <a:p>
            <a:r>
              <a:rPr lang="es-ES_tradnl" sz="1600" b="1" dirty="0"/>
              <a:t>RX TÓRAX : </a:t>
            </a:r>
            <a:endParaRPr lang="es-ES" sz="1600" b="1" dirty="0"/>
          </a:p>
          <a:p>
            <a:r>
              <a:rPr lang="es-ES_tradnl" sz="1600" b="1" dirty="0"/>
              <a:t>       DAP pequeño :  Normal.</a:t>
            </a:r>
            <a:endParaRPr lang="es-ES" sz="1600" b="1" dirty="0"/>
          </a:p>
          <a:p>
            <a:r>
              <a:rPr lang="es-ES_tradnl" sz="1600" b="1" dirty="0"/>
              <a:t>       DAP grande    :  Cardiomegalia, crecimiento de Aurícula Izquierda y             </a:t>
            </a:r>
          </a:p>
          <a:p>
            <a:r>
              <a:rPr lang="es-ES_tradnl" sz="1600" b="1" dirty="0"/>
              <a:t>                                   Ventrículo  Izquierdo. Aumento de circulación  </a:t>
            </a:r>
          </a:p>
          <a:p>
            <a:r>
              <a:rPr lang="es-ES_tradnl" sz="1600" b="1" dirty="0"/>
              <a:t>                                   pulmonar.</a:t>
            </a:r>
          </a:p>
          <a:p>
            <a:endParaRPr lang="es-ES" sz="1600" b="1" dirty="0"/>
          </a:p>
          <a:p>
            <a:r>
              <a:rPr lang="es-ES_tradnl" sz="1600" b="1" dirty="0"/>
              <a:t>       Hipertensión Pulmonar:  Corazón tamaño normal, arteria pulmonar  </a:t>
            </a:r>
          </a:p>
          <a:p>
            <a:r>
              <a:rPr lang="es-ES_tradnl" sz="1600" b="1" dirty="0"/>
              <a:t>                                                  prominente, circulación pulmonar normal o </a:t>
            </a:r>
          </a:p>
          <a:p>
            <a:r>
              <a:rPr lang="es-ES_tradnl" sz="1600" b="1" dirty="0"/>
              <a:t>                                                  disminuida.</a:t>
            </a:r>
            <a:endParaRPr lang="es-ES" sz="1600" b="1" dirty="0"/>
          </a:p>
          <a:p>
            <a:endParaRPr lang="es-ES_tradnl" sz="1600" b="1" dirty="0"/>
          </a:p>
          <a:p>
            <a:r>
              <a:rPr lang="es-ES_tradnl" sz="1600" b="1" dirty="0"/>
              <a:t>ECOCARDIOGRAMA: </a:t>
            </a:r>
          </a:p>
          <a:p>
            <a:r>
              <a:rPr lang="es-ES_tradnl" sz="1600" b="1" dirty="0"/>
              <a:t>	Visualización del DAP y repercusión hemodinámica.  </a:t>
            </a:r>
          </a:p>
          <a:p>
            <a:r>
              <a:rPr lang="es-ES_tradnl" sz="1600" b="1" dirty="0"/>
              <a:t>	Crecimiento de cavidades.</a:t>
            </a:r>
            <a:endParaRPr lang="es-ES" sz="1600" b="1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68"/>
    </mc:Choice>
    <mc:Fallback>
      <p:transition spd="slow" advTm="7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61963"/>
            <a:ext cx="7010400" cy="1527175"/>
          </a:xfrm>
        </p:spPr>
        <p:txBody>
          <a:bodyPr/>
          <a:lstStyle/>
          <a:p>
            <a:pPr eaLnBrk="1" hangingPunct="1"/>
            <a:r>
              <a:rPr lang="es-MX" sz="3800" b="1" smtClean="0"/>
              <a:t>CARDIOPATÍAS CONGÉNITAS ACIANÓTICAS</a:t>
            </a:r>
            <a:endParaRPr lang="es-ES" sz="3800" b="1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05000"/>
            <a:ext cx="7922840" cy="4114800"/>
          </a:xfrm>
        </p:spPr>
        <p:txBody>
          <a:bodyPr/>
          <a:lstStyle/>
          <a:p>
            <a:pPr eaLnBrk="1" hangingPunct="1"/>
            <a:endParaRPr lang="es-MX" sz="2600" dirty="0" smtClean="0"/>
          </a:p>
          <a:p>
            <a:pPr eaLnBrk="1" hangingPunct="1"/>
            <a:r>
              <a:rPr lang="es-MX" sz="3200" dirty="0" smtClean="0"/>
              <a:t>Grupo más numeroso y diverso.</a:t>
            </a:r>
          </a:p>
          <a:p>
            <a:pPr eaLnBrk="1" hangingPunct="1"/>
            <a:r>
              <a:rPr lang="es-MX" sz="3200" dirty="0" smtClean="0"/>
              <a:t>Se puede subclasificar en 3 subgrupos:</a:t>
            </a:r>
          </a:p>
          <a:p>
            <a:pPr eaLnBrk="1" hangingPunct="1"/>
            <a:endParaRPr lang="es-MX" sz="3200" dirty="0" smtClean="0"/>
          </a:p>
          <a:p>
            <a:pPr eaLnBrk="1" hangingPunct="1">
              <a:buFont typeface="Wingdings" pitchFamily="2" charset="2"/>
              <a:buNone/>
            </a:pPr>
            <a:r>
              <a:rPr lang="es-MX" sz="3200" u="sng" dirty="0" smtClean="0"/>
              <a:t>1.-</a:t>
            </a:r>
            <a:r>
              <a:rPr lang="es-MX" sz="3200" b="1" u="sng" dirty="0" smtClean="0"/>
              <a:t>CC con shunt de izquierda a derecha.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200" u="sng" dirty="0" smtClean="0"/>
              <a:t>2.-</a:t>
            </a:r>
            <a:r>
              <a:rPr lang="es-MX" sz="3200" b="1" u="sng" dirty="0" smtClean="0"/>
              <a:t>Cardiopatías obstructivas.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200" dirty="0" smtClean="0"/>
              <a:t>3.-Cardiopatías con regurgitación valvular.</a:t>
            </a:r>
            <a:endParaRPr lang="es-ES" sz="32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0"/>
    </mc:Choice>
    <mc:Fallback>
      <p:transition spd="slow" advTm="1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l="9843" t="47166" r="10429" b="12209"/>
          <a:stretch>
            <a:fillRect/>
          </a:stretch>
        </p:blipFill>
        <p:spPr bwMode="auto">
          <a:xfrm>
            <a:off x="787937" y="2348879"/>
            <a:ext cx="8152122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4"/>
    </mc:Choice>
    <mc:Fallback>
      <p:transition spd="slow" advTm="2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ow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549275"/>
            <a:ext cx="7596188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4"/>
    </mc:Choice>
    <mc:Fallback>
      <p:transition spd="slow" advTm="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5288" y="1353095"/>
            <a:ext cx="83534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_tradnl" sz="2400" dirty="0"/>
          </a:p>
          <a:p>
            <a:endParaRPr lang="es-ES_tradnl" sz="2400" dirty="0"/>
          </a:p>
          <a:p>
            <a:endParaRPr lang="es-ES_tradnl" sz="2400" dirty="0"/>
          </a:p>
          <a:p>
            <a:r>
              <a:rPr lang="es-ES_tradnl" sz="2400" dirty="0" smtClean="0"/>
              <a:t>Un </a:t>
            </a:r>
            <a:r>
              <a:rPr lang="es-ES_tradnl" sz="2400" dirty="0"/>
              <a:t>DAP  pequeño puede cerrarse espontáneamente durante los primeros meses de vida. </a:t>
            </a:r>
          </a:p>
          <a:p>
            <a:endParaRPr lang="es-ES_tradnl" sz="2400" dirty="0"/>
          </a:p>
          <a:p>
            <a:r>
              <a:rPr lang="es-ES_tradnl" sz="2400" dirty="0"/>
              <a:t>En DAP  medianos y amplios no suele producirse  cierre espontáneo.</a:t>
            </a:r>
          </a:p>
          <a:p>
            <a:endParaRPr lang="es-ES_tradnl" sz="2400" dirty="0"/>
          </a:p>
          <a:p>
            <a:r>
              <a:rPr lang="es-ES_tradnl" sz="2400" dirty="0"/>
              <a:t>En DAP amplios puede desarrollarse Hipertensión Pulmonar e  inversión del </a:t>
            </a:r>
            <a:r>
              <a:rPr lang="es-ES_tradnl" sz="2400" dirty="0" smtClean="0"/>
              <a:t>flujo y </a:t>
            </a:r>
            <a:r>
              <a:rPr lang="es-ES_tradnl" sz="2400" dirty="0" err="1" smtClean="0"/>
              <a:t>endarteritis</a:t>
            </a:r>
            <a:r>
              <a:rPr lang="es-ES_tradnl" sz="2400" dirty="0" smtClean="0"/>
              <a:t>.</a:t>
            </a:r>
            <a:endParaRPr lang="es-ES" sz="2400" dirty="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835150" y="711200"/>
            <a:ext cx="5316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EVOLUCIÓN Y PRONÓSTICO</a:t>
            </a:r>
            <a:r>
              <a:rPr lang="es-ES_tradnl"/>
              <a:t> :</a:t>
            </a:r>
            <a:endParaRPr lang="es-ES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1"/>
    </mc:Choice>
    <mc:Fallback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03188" y="2493338"/>
            <a:ext cx="878998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_tradnl" sz="2000" dirty="0"/>
              <a:t>     </a:t>
            </a:r>
            <a:r>
              <a:rPr lang="es-ES_tradnl" sz="2000" dirty="0" smtClean="0"/>
              <a:t>DAP </a:t>
            </a:r>
            <a:r>
              <a:rPr lang="es-ES_tradnl" sz="2000" dirty="0"/>
              <a:t>pequeños : Profilaxis de Endocarditis Infecciosa.  </a:t>
            </a:r>
            <a:endParaRPr lang="es-ES" sz="2000" dirty="0"/>
          </a:p>
          <a:p>
            <a:r>
              <a:rPr lang="es-ES_tradnl" sz="2000" dirty="0"/>
              <a:t>                                    Cierre con dispositivo si permanece permeable a los 		         12-18 meses.</a:t>
            </a:r>
            <a:endParaRPr lang="es-ES" sz="2000" dirty="0"/>
          </a:p>
          <a:p>
            <a:r>
              <a:rPr lang="es-ES_tradnl" sz="2000" dirty="0"/>
              <a:t>     </a:t>
            </a:r>
            <a:r>
              <a:rPr lang="es-ES_tradnl" sz="2000" dirty="0" smtClean="0"/>
              <a:t>DAP </a:t>
            </a:r>
            <a:r>
              <a:rPr lang="es-ES_tradnl" sz="2000" dirty="0"/>
              <a:t>medianos- grandes : </a:t>
            </a:r>
            <a:r>
              <a:rPr lang="es-ES_tradnl" sz="2000" dirty="0" smtClean="0"/>
              <a:t>Manejo </a:t>
            </a:r>
            <a:r>
              <a:rPr lang="es-ES_tradnl" sz="2000" dirty="0"/>
              <a:t>médico de Insuficiencia Cardíaca si 			           la presenta.</a:t>
            </a:r>
            <a:endParaRPr lang="es-ES" sz="2000" dirty="0"/>
          </a:p>
          <a:p>
            <a:r>
              <a:rPr lang="es-ES_tradnl" sz="2000" dirty="0"/>
              <a:t>                                                  Derivación a centro </a:t>
            </a:r>
            <a:r>
              <a:rPr lang="es-ES_tradnl" sz="2000" dirty="0" err="1"/>
              <a:t>Cardioquirúrgico</a:t>
            </a:r>
            <a:r>
              <a:rPr lang="es-ES_tradnl" sz="2000" dirty="0"/>
              <a:t> para  </a:t>
            </a:r>
          </a:p>
          <a:p>
            <a:r>
              <a:rPr lang="es-ES_tradnl" sz="2000" dirty="0"/>
              <a:t>                                                  cierre con dispositivo o quirúrgico a la </a:t>
            </a:r>
          </a:p>
          <a:p>
            <a:r>
              <a:rPr lang="es-ES_tradnl" sz="2000" dirty="0"/>
              <a:t>                                                  brevedad, si presenta signos de Insuficiencia </a:t>
            </a:r>
          </a:p>
          <a:p>
            <a:r>
              <a:rPr lang="es-ES_tradnl" sz="2000" dirty="0"/>
              <a:t>                                                  Cardíaca.</a:t>
            </a:r>
            <a:endParaRPr lang="es-ES" sz="2000" dirty="0"/>
          </a:p>
          <a:p>
            <a:r>
              <a:rPr lang="es-ES_tradnl" sz="2000" dirty="0"/>
              <a:t>                                                  Profilaxis de Endocarditis Infecciosa. </a:t>
            </a:r>
            <a:endParaRPr lang="es-ES" sz="2000" dirty="0"/>
          </a:p>
          <a:p>
            <a:r>
              <a:rPr lang="es-ES_tradnl" sz="2000" dirty="0"/>
              <a:t> 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84463" y="620713"/>
            <a:ext cx="3089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/>
              <a:t>TRATAMIENTO:  </a:t>
            </a:r>
            <a:br>
              <a:rPr lang="es-ES_tradnl" b="1"/>
            </a:br>
            <a:endParaRPr lang="es-ES" b="1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5"/>
    </mc:Choice>
    <mc:Fallback>
      <p:transition spd="slow" advTm="2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2997200"/>
            <a:ext cx="2857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http://www.conestetoscopio.com/wp-content/uploads/2010/08/P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557338"/>
            <a:ext cx="46799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3"/>
    </mc:Choice>
    <mc:Fallback>
      <p:transition spd="slow" advTm="1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ESTENOSIS AÓRTICA Y PULMONAR</a:t>
            </a:r>
            <a:endParaRPr lang="es-CL" b="1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DEFINICIÓN</a:t>
            </a:r>
            <a:endParaRPr lang="es-CL" b="1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z="2100" smtClean="0"/>
          </a:p>
          <a:p>
            <a:pPr eaLnBrk="1" hangingPunct="1">
              <a:lnSpc>
                <a:spcPct val="90000"/>
              </a:lnSpc>
            </a:pPr>
            <a:r>
              <a:rPr lang="es-ES" sz="2100" smtClean="0"/>
              <a:t>Malformaciones congénitas que resultan de la obstrucción al flujo sanguíneo en la salida de VI o VD.</a:t>
            </a:r>
          </a:p>
          <a:p>
            <a:pPr eaLnBrk="1" hangingPunct="1">
              <a:lnSpc>
                <a:spcPct val="90000"/>
              </a:lnSpc>
            </a:pPr>
            <a:endParaRPr lang="es-ES" sz="2100" smtClean="0"/>
          </a:p>
          <a:p>
            <a:pPr eaLnBrk="1" hangingPunct="1">
              <a:lnSpc>
                <a:spcPct val="90000"/>
              </a:lnSpc>
            </a:pPr>
            <a:r>
              <a:rPr lang="es-ES" sz="2100" smtClean="0"/>
              <a:t>Estenosis puede ser :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smtClean="0"/>
              <a:t>    -  Subvalvular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smtClean="0"/>
              <a:t>    -  Valvular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smtClean="0"/>
              <a:t>    -  Supravalvular</a:t>
            </a:r>
          </a:p>
          <a:p>
            <a:pPr eaLnBrk="1" hangingPunct="1">
              <a:lnSpc>
                <a:spcPct val="90000"/>
              </a:lnSpc>
            </a:pPr>
            <a:endParaRPr lang="es-ES" sz="2100" smtClean="0"/>
          </a:p>
          <a:p>
            <a:pPr eaLnBrk="1" hangingPunct="1">
              <a:lnSpc>
                <a:spcPct val="90000"/>
              </a:lnSpc>
            </a:pPr>
            <a:r>
              <a:rPr lang="es-ES" sz="2100" smtClean="0"/>
              <a:t>Puede existir más de un nivel de obstrucción en el mismo paciente. Raro obstrucción en ambos ventrículos.</a:t>
            </a:r>
          </a:p>
          <a:p>
            <a:pPr eaLnBrk="1" hangingPunct="1">
              <a:lnSpc>
                <a:spcPct val="90000"/>
              </a:lnSpc>
            </a:pPr>
            <a:endParaRPr lang="es-ES" sz="2100" smtClean="0"/>
          </a:p>
          <a:p>
            <a:pPr eaLnBrk="1" hangingPunct="1">
              <a:lnSpc>
                <a:spcPct val="90000"/>
              </a:lnSpc>
            </a:pPr>
            <a:endParaRPr lang="es-CL" sz="21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5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4743450"/>
          </a:xfrm>
        </p:spPr>
        <p:txBody>
          <a:bodyPr/>
          <a:lstStyle/>
          <a:p>
            <a:pPr eaLnBrk="1" hangingPunct="1"/>
            <a:r>
              <a:rPr lang="es-ES" b="1" smtClean="0"/>
              <a:t>        ESTENOSIS AÓRTICA</a:t>
            </a:r>
            <a:endParaRPr lang="es-CL" b="1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" smtClean="0"/>
              <a:t>   </a:t>
            </a:r>
            <a:endParaRPr lang="es-CL" smtClean="0"/>
          </a:p>
        </p:txBody>
      </p:sp>
      <p:pic>
        <p:nvPicPr>
          <p:cNvPr id="50180" name="Picture 5" descr="http://www.nlm.nih.gov/medlineplus/spanish/ency/images/ency/fullsize/18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429000"/>
            <a:ext cx="38100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1"/>
            <a:ext cx="7620000" cy="718220"/>
          </a:xfrm>
        </p:spPr>
        <p:txBody>
          <a:bodyPr/>
          <a:lstStyle/>
          <a:p>
            <a:pPr eaLnBrk="1" hangingPunct="1"/>
            <a:r>
              <a:rPr lang="es-ES" sz="3400" b="1" smtClean="0"/>
              <a:t/>
            </a:r>
            <a:br>
              <a:rPr lang="es-ES" sz="3400" b="1" smtClean="0"/>
            </a:br>
            <a:r>
              <a:rPr lang="es-ES" sz="3400" b="1" smtClean="0"/>
              <a:t/>
            </a:r>
            <a:br>
              <a:rPr lang="es-ES" sz="3400" b="1" smtClean="0"/>
            </a:br>
            <a:r>
              <a:rPr lang="es-ES" sz="3400" b="1" smtClean="0"/>
              <a:t/>
            </a:r>
            <a:br>
              <a:rPr lang="es-ES" sz="3400" b="1" smtClean="0"/>
            </a:br>
            <a:r>
              <a:rPr lang="es-ES" sz="3400" b="1" smtClean="0"/>
              <a:t/>
            </a:r>
            <a:br>
              <a:rPr lang="es-ES" sz="3400" b="1" smtClean="0"/>
            </a:br>
            <a:r>
              <a:rPr lang="es-ES" sz="3400" b="1" smtClean="0"/>
              <a:t> ESTENOSIS VALVULAR AÓRTICA </a:t>
            </a:r>
            <a:br>
              <a:rPr lang="es-ES" sz="3400" b="1" smtClean="0"/>
            </a:br>
            <a:r>
              <a:rPr lang="es-ES" sz="3800" b="1" smtClean="0"/>
              <a:t/>
            </a:r>
            <a:br>
              <a:rPr lang="es-ES" sz="3800" b="1" smtClean="0"/>
            </a:br>
            <a:endParaRPr lang="es-CL" sz="3800" b="1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</a:t>
            </a:r>
            <a:endParaRPr lang="es-ES" sz="2600" b="1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Es la más frecuente : 3-6 % cardiopatías congénitas.</a:t>
            </a:r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Incidencia  niños : niñas = 4 : 1</a:t>
            </a:r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70-85% asociadas a </a:t>
            </a:r>
            <a:r>
              <a:rPr lang="es-ES" sz="2600" b="1" dirty="0" smtClean="0"/>
              <a:t>Aorta bicúspide</a:t>
            </a:r>
            <a:r>
              <a:rPr lang="es-ES" sz="26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Aorta bicúspide no asociado a Estenosis  Aórtica es muy frecuente : 2-3 %  RN vivos.        ( Prevalencia subestimada )</a:t>
            </a:r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A veces existe un 3º velo  pequeño funcionalmente bicúspide.</a:t>
            </a: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6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umm.edu/graphics/images/es/22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981075"/>
            <a:ext cx="633095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6"/>
    </mc:Choice>
    <mc:Fallback>
      <p:transition spd="slow" advTm="2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620000" cy="1527175"/>
          </a:xfrm>
        </p:spPr>
        <p:txBody>
          <a:bodyPr/>
          <a:lstStyle/>
          <a:p>
            <a:pPr eaLnBrk="1" hangingPunct="1"/>
            <a:r>
              <a:rPr lang="es-MX" sz="2000" b="1" smtClean="0"/>
              <a:t>CARDIOPATÍAS CON SHUNT DE IZQUIERDA A DERECHA</a:t>
            </a:r>
            <a:endParaRPr lang="es-ES" sz="2000" b="1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05000"/>
            <a:ext cx="8424936" cy="4476328"/>
          </a:xfrm>
        </p:spPr>
        <p:txBody>
          <a:bodyPr/>
          <a:lstStyle/>
          <a:p>
            <a:pPr eaLnBrk="1" hangingPunct="1"/>
            <a:r>
              <a:rPr lang="es-MX" sz="2600" dirty="0" smtClean="0"/>
              <a:t>50% de las CC.</a:t>
            </a:r>
          </a:p>
          <a:p>
            <a:pPr eaLnBrk="1" hangingPunct="1"/>
            <a:r>
              <a:rPr lang="es-MX" sz="2600" dirty="0" smtClean="0"/>
              <a:t>Caracterizada por Hiperflujo pulmonar.</a:t>
            </a:r>
          </a:p>
          <a:p>
            <a:pPr eaLnBrk="1" hangingPunct="1"/>
            <a:r>
              <a:rPr lang="es-MX" sz="2600" dirty="0" smtClean="0"/>
              <a:t>Sobrecarga de volumen y dilatación de cavidades.</a:t>
            </a:r>
          </a:p>
          <a:p>
            <a:pPr eaLnBrk="1" hangingPunct="1"/>
            <a:r>
              <a:rPr lang="es-MX" sz="2600" dirty="0" smtClean="0"/>
              <a:t>Contractilidad cardíaca normal.</a:t>
            </a:r>
          </a:p>
          <a:p>
            <a:pPr eaLnBrk="1" hangingPunct="1"/>
            <a:r>
              <a:rPr lang="es-MX" sz="2600" dirty="0" smtClean="0"/>
              <a:t>Hipertensión Pulmonar.</a:t>
            </a:r>
          </a:p>
          <a:p>
            <a:pPr eaLnBrk="1" hangingPunct="1"/>
            <a:r>
              <a:rPr lang="es-MX" sz="2600" dirty="0" smtClean="0"/>
              <a:t>Manifestaciones dependen de la magnitud del shunt : </a:t>
            </a:r>
            <a:r>
              <a:rPr lang="es-MX" sz="2600" dirty="0"/>
              <a:t>desde </a:t>
            </a:r>
            <a:r>
              <a:rPr lang="es-MX" sz="2600" dirty="0" smtClean="0"/>
              <a:t>asintomaticas a </a:t>
            </a:r>
            <a:r>
              <a:rPr lang="es-MX" sz="2600" dirty="0"/>
              <a:t>sintomáticas </a:t>
            </a:r>
            <a:r>
              <a:rPr lang="es-MX" sz="2600" dirty="0" smtClean="0"/>
              <a:t>cuando 50% del flujo  ó más se desvía hacia derecha.</a:t>
            </a:r>
            <a:endParaRPr lang="es-ES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35"/>
    </mc:Choice>
    <mc:Fallback>
      <p:transition spd="slow" advTm="7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t2.gstatic.com/images?q=tbn:ANd9GcT_IJlvfWVLOmQTh_7wrBJk24e20Hvsg0ooN--_nXdb84HoYCM44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960438"/>
            <a:ext cx="4321175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8"/>
    </mc:Choice>
    <mc:Fallback>
      <p:transition spd="slow" advTm="3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800" b="1" smtClean="0"/>
              <a:t>ESTENOSIS VALVULAR AÓRTICA</a:t>
            </a:r>
            <a:endParaRPr lang="es-CL" sz="3800" b="1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17675"/>
            <a:ext cx="7922840" cy="4302125"/>
          </a:xfrm>
        </p:spPr>
        <p:txBody>
          <a:bodyPr/>
          <a:lstStyle/>
          <a:p>
            <a:pPr eaLnBrk="1" hangingPunct="1"/>
            <a:endParaRPr lang="es-ES" sz="2600" dirty="0" smtClean="0"/>
          </a:p>
          <a:p>
            <a:pPr eaLnBrk="1" hangingPunct="1"/>
            <a:r>
              <a:rPr lang="es-ES" sz="2600" dirty="0" smtClean="0"/>
              <a:t>Estenosis Aórtica severa : síntomas aparecen en período neonatal.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600" dirty="0" smtClean="0"/>
              <a:t>        La mayoría corresponde a Aorta </a:t>
            </a:r>
            <a:r>
              <a:rPr lang="es-ES" sz="2600" dirty="0" err="1" smtClean="0"/>
              <a:t>monocúspide</a:t>
            </a:r>
            <a:r>
              <a:rPr lang="es-ES" sz="2600" dirty="0" smtClean="0"/>
              <a:t>.</a:t>
            </a:r>
          </a:p>
          <a:p>
            <a:pPr eaLnBrk="1" hangingPunct="1"/>
            <a:r>
              <a:rPr lang="es-ES" sz="2600" dirty="0" smtClean="0"/>
              <a:t>Se produce dilatación post-</a:t>
            </a:r>
            <a:r>
              <a:rPr lang="es-ES" sz="2600" dirty="0" err="1" smtClean="0"/>
              <a:t>estenótica</a:t>
            </a:r>
            <a:r>
              <a:rPr lang="es-ES" sz="2600" dirty="0" smtClean="0"/>
              <a:t> de la Aorta.</a:t>
            </a:r>
          </a:p>
          <a:p>
            <a:pPr eaLnBrk="1" hangingPunct="1"/>
            <a:r>
              <a:rPr lang="es-ES" sz="2600" dirty="0" smtClean="0"/>
              <a:t>Se asocia frecuentemente a </a:t>
            </a:r>
            <a:r>
              <a:rPr lang="es-ES" sz="2600" b="1" dirty="0" smtClean="0"/>
              <a:t>Coartación Aórtica.</a:t>
            </a:r>
          </a:p>
          <a:p>
            <a:pPr eaLnBrk="1" hangingPunct="1"/>
            <a:r>
              <a:rPr lang="es-ES" sz="2600" dirty="0" smtClean="0"/>
              <a:t>Se asocia a otras lesiones cardíacas en 5-35 % de los casos.</a:t>
            </a: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900" b="1" smtClean="0"/>
              <a:t>ESTENOSIS SUBVALVULAR AÓRTICA</a:t>
            </a:r>
            <a:endParaRPr lang="es-CL" sz="29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05000"/>
            <a:ext cx="785083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dirty="0" smtClean="0"/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Resultado de diversas variantes anatómicas .</a:t>
            </a:r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Frecuentemente se asocia a insuficiencia progresiva de la válvula.</a:t>
            </a:r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Defecto tiende a ser progresivo en jóvenes y a recurrir post- cirugía.</a:t>
            </a:r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Se asocia con otras malformaciones : defectos del septum interventricular.</a:t>
            </a:r>
            <a:endParaRPr lang="es-CL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900" b="1" smtClean="0"/>
              <a:t>ESTENOSIS SUBVALVULAR AÓRTICA</a:t>
            </a:r>
            <a:endParaRPr lang="es-CL" sz="2900" b="1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060848"/>
            <a:ext cx="8018661" cy="4043090"/>
          </a:xfrm>
        </p:spPr>
        <p:txBody>
          <a:bodyPr/>
          <a:lstStyle/>
          <a:p>
            <a:pPr eaLnBrk="1" hangingPunct="1"/>
            <a:r>
              <a:rPr lang="es-ES" sz="2400" b="1" smtClean="0"/>
              <a:t>Sindrome</a:t>
            </a:r>
            <a:r>
              <a:rPr lang="es-ES" sz="2400" b="1" dirty="0" smtClean="0"/>
              <a:t> de </a:t>
            </a:r>
            <a:r>
              <a:rPr lang="es-ES" sz="2400" b="1" dirty="0" err="1" smtClean="0"/>
              <a:t>Shone</a:t>
            </a:r>
            <a:r>
              <a:rPr lang="es-ES" sz="2400" dirty="0" smtClean="0"/>
              <a:t> :  lesiones obstructivas izquierdas múltiples :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400" dirty="0" smtClean="0"/>
              <a:t>      - Estenosis </a:t>
            </a:r>
            <a:r>
              <a:rPr lang="es-ES" sz="2400" dirty="0" err="1" smtClean="0"/>
              <a:t>supravalvular</a:t>
            </a:r>
            <a:r>
              <a:rPr lang="es-ES" sz="2400" dirty="0" smtClean="0"/>
              <a:t> mitral.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400" dirty="0" smtClean="0"/>
              <a:t>      - Estenosis Aórtica </a:t>
            </a:r>
            <a:r>
              <a:rPr lang="es-ES" sz="2400" dirty="0" err="1" smtClean="0"/>
              <a:t>subvalvular</a:t>
            </a:r>
            <a:r>
              <a:rPr lang="es-ES" sz="2400" dirty="0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400" dirty="0" smtClean="0"/>
              <a:t>      - Coartación Aórtica.</a:t>
            </a:r>
            <a:endParaRPr lang="es-CL" sz="2400" dirty="0" smtClean="0"/>
          </a:p>
        </p:txBody>
      </p:sp>
      <p:pic>
        <p:nvPicPr>
          <p:cNvPr id="56324" name="Picture 5" descr="http://www.cardiopatiascongenitas.net/imagenes/imagenes_cc/25.26.%20sh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365625"/>
            <a:ext cx="29527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900" b="1" smtClean="0"/>
              <a:t>ESTENOSIS SUPRAVALVULAR AÓRTICA</a:t>
            </a:r>
            <a:endParaRPr lang="es-CL" sz="2900" b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832"/>
            <a:ext cx="8283575" cy="4102968"/>
          </a:xfrm>
        </p:spPr>
        <p:txBody>
          <a:bodyPr/>
          <a:lstStyle/>
          <a:p>
            <a:pPr eaLnBrk="1" hangingPunct="1"/>
            <a:r>
              <a:rPr lang="es-ES" dirty="0" smtClean="0"/>
              <a:t>Puede presentarse como un trastorno </a:t>
            </a:r>
            <a:br>
              <a:rPr lang="es-ES" dirty="0" smtClean="0"/>
            </a:br>
            <a:r>
              <a:rPr lang="es-ES" dirty="0" smtClean="0"/>
              <a:t>autosómico dominante o como parte  del fenotipo del </a:t>
            </a:r>
            <a:r>
              <a:rPr lang="es-ES" b="1" dirty="0" err="1" smtClean="0"/>
              <a:t>Sd</a:t>
            </a:r>
            <a:r>
              <a:rPr lang="es-ES" b="1" dirty="0" smtClean="0"/>
              <a:t> de Williams </a:t>
            </a:r>
            <a:r>
              <a:rPr lang="es-ES" dirty="0" smtClean="0"/>
              <a:t> (mutación o </a:t>
            </a:r>
            <a:r>
              <a:rPr lang="es-ES" dirty="0" err="1" smtClean="0"/>
              <a:t>deleción</a:t>
            </a:r>
            <a:r>
              <a:rPr lang="es-ES" dirty="0" smtClean="0"/>
              <a:t> de gen localizado en cromosoma 7).            </a:t>
            </a:r>
            <a:endParaRPr lang="es-CL" dirty="0" smtClean="0"/>
          </a:p>
        </p:txBody>
      </p:sp>
      <p:pic>
        <p:nvPicPr>
          <p:cNvPr id="57348" name="Picture 5" descr="http://t0.gstatic.com/images?q=tbn:ANd9GcSJuy_9C2EBrAK9AJkI_FSjj9N5CSlOSVb6iOFmB9_9xC9FR_2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93096"/>
            <a:ext cx="19240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FISIOPATOLOGÍA</a:t>
            </a:r>
            <a:endParaRPr lang="es-CL" b="1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88840"/>
            <a:ext cx="8282880" cy="403096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Gradiente de presión sistólica entre zona pre  y post </a:t>
            </a:r>
            <a:r>
              <a:rPr lang="es-ES" sz="2100" dirty="0" err="1" smtClean="0"/>
              <a:t>estenótica</a:t>
            </a:r>
            <a:r>
              <a:rPr lang="es-ES" sz="21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Turbulencia en región </a:t>
            </a:r>
            <a:r>
              <a:rPr lang="es-ES" sz="2100" dirty="0" err="1" smtClean="0"/>
              <a:t>estenótica</a:t>
            </a:r>
            <a:r>
              <a:rPr lang="es-ES" sz="2100" dirty="0" smtClean="0"/>
              <a:t> : </a:t>
            </a:r>
            <a:r>
              <a:rPr lang="es-ES" sz="2100" b="1" u="sng" dirty="0" smtClean="0"/>
              <a:t>soplo sistólico.</a:t>
            </a:r>
          </a:p>
          <a:p>
            <a:pPr eaLnBrk="1" hangingPunct="1">
              <a:lnSpc>
                <a:spcPct val="80000"/>
              </a:lnSpc>
            </a:pPr>
            <a:endParaRPr lang="es-ES" sz="2100" b="1" u="sng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Turbulencia depende de : grado de estenosis(área valvular) y flujo a través de la válvula.</a:t>
            </a:r>
          </a:p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Consecuencias estructurales y funcionales de la obstrucción del flujo :  </a:t>
            </a:r>
            <a:r>
              <a:rPr lang="es-ES" sz="2100" b="1" u="sng" dirty="0" smtClean="0"/>
              <a:t>hipertrofia ventricular concéntrica.</a:t>
            </a:r>
          </a:p>
          <a:p>
            <a:pPr eaLnBrk="1" hangingPunct="1">
              <a:lnSpc>
                <a:spcPct val="80000"/>
              </a:lnSpc>
            </a:pPr>
            <a:endParaRPr lang="es-ES" sz="2100" b="1" u="sng" dirty="0" smtClean="0"/>
          </a:p>
          <a:p>
            <a:pPr eaLnBrk="1" hangingPunct="1">
              <a:lnSpc>
                <a:spcPct val="80000"/>
              </a:lnSpc>
            </a:pPr>
            <a:endParaRPr lang="es-CL" sz="21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FISIOPATOLOGÍA</a:t>
            </a:r>
            <a:endParaRPr lang="es-CL" b="1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7675"/>
            <a:ext cx="9036496" cy="4302125"/>
          </a:xfrm>
        </p:spPr>
        <p:txBody>
          <a:bodyPr/>
          <a:lstStyle/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Al aumentar la gradiente , aumenta intensidad del soplo , hasta que existe falla en VI 2º a estenosis aórtica crítica, con disminución del flujo valvular y disminución de la gradiente de presión.</a:t>
            </a:r>
            <a:endParaRPr lang="es-CL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4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FISIOPATOLOGÍA</a:t>
            </a:r>
            <a:endParaRPr lang="es-CL" b="1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17675"/>
            <a:ext cx="8712968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dirty="0" smtClean="0"/>
          </a:p>
          <a:p>
            <a:pPr eaLnBrk="1" hangingPunct="1">
              <a:lnSpc>
                <a:spcPct val="90000"/>
              </a:lnSpc>
            </a:pPr>
            <a:r>
              <a:rPr lang="es-ES" dirty="0" smtClean="0"/>
              <a:t>Al aumentar hipertrofia  ventricular  se produce : </a:t>
            </a:r>
          </a:p>
          <a:p>
            <a:pPr eaLnBrk="1" hangingPunct="1">
              <a:lnSpc>
                <a:spcPct val="90000"/>
              </a:lnSpc>
            </a:pPr>
            <a:endParaRPr lang="es-ES" dirty="0" smtClean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dirty="0" smtClean="0"/>
              <a:t>Alteración del llenado diastólico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dirty="0" smtClean="0"/>
              <a:t>Aumento demanda basal de oxígeno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dirty="0" smtClean="0"/>
              <a:t>Disminución del flujo coronario e isquemia.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dirty="0" smtClean="0"/>
              <a:t>Arritmias ventriculares</a:t>
            </a:r>
            <a:endParaRPr lang="es-CL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7" y="1717675"/>
            <a:ext cx="8138864" cy="44476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1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1100" dirty="0" smtClean="0"/>
              <a:t>    </a:t>
            </a:r>
            <a:r>
              <a:rPr lang="es-ES" sz="2100" b="1" dirty="0" smtClean="0"/>
              <a:t>Estenosis Aórtica crítica en RN</a:t>
            </a:r>
            <a:r>
              <a:rPr lang="es-ES" sz="2100" dirty="0" smtClean="0"/>
              <a:t> 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 Inicialmente   asintomático.</a:t>
            </a:r>
          </a:p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smtClean="0"/>
              <a:t> Síntomas de ICC pueden aparecer gradual o    súbitamente.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- Irritabilidad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- Dificultad alimentación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- Sudoración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- Disnea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- Diagnóstico diferencial con sepsis o neumonía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1300" dirty="0" smtClean="0"/>
              <a:t>    </a:t>
            </a:r>
            <a:endParaRPr lang="es-CL" sz="13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17675"/>
            <a:ext cx="8496944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Examen físico :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Taquicardia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Quejido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Congestión pulmonar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Hepatomegalia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Pulsos disminuidos globalmente, </a:t>
            </a:r>
            <a:r>
              <a:rPr lang="es-ES" sz="2100" dirty="0" err="1" smtClean="0"/>
              <a:t>tº</a:t>
            </a:r>
            <a:r>
              <a:rPr lang="es-ES" sz="2100" dirty="0" smtClean="0"/>
              <a:t> disminuida en extremidades.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Ausencia o disminución del soplo cardíaco.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  - Cianosis 2º a EPA.</a:t>
            </a:r>
            <a:endParaRPr lang="es-CL" sz="21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90500"/>
            <a:ext cx="8496300" cy="1527175"/>
          </a:xfrm>
        </p:spPr>
        <p:txBody>
          <a:bodyPr/>
          <a:lstStyle/>
          <a:p>
            <a:pPr eaLnBrk="1" hangingPunct="1"/>
            <a:r>
              <a:rPr lang="es-MX" sz="2000" b="1" smtClean="0"/>
              <a:t>CARDIOPATÍAS CON SHUNT DE IZQUIERDA A DERECHA</a:t>
            </a:r>
            <a:endParaRPr lang="es-ES" sz="2000" b="1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05000"/>
            <a:ext cx="8208590" cy="4114800"/>
          </a:xfrm>
        </p:spPr>
        <p:txBody>
          <a:bodyPr/>
          <a:lstStyle/>
          <a:p>
            <a:pPr eaLnBrk="1" hangingPunct="1"/>
            <a:r>
              <a:rPr lang="es-MX" b="1" dirty="0" smtClean="0"/>
              <a:t>Comunicación interauricular (CIA).</a:t>
            </a:r>
          </a:p>
          <a:p>
            <a:pPr eaLnBrk="1" hangingPunct="1"/>
            <a:r>
              <a:rPr lang="es-MX" b="1" dirty="0" smtClean="0"/>
              <a:t>Comunicación interventricular (CIV).</a:t>
            </a:r>
          </a:p>
          <a:p>
            <a:pPr eaLnBrk="1" hangingPunct="1"/>
            <a:r>
              <a:rPr lang="es-MX" dirty="0" smtClean="0"/>
              <a:t>Canal auriculoventricular completo. (CAVC)</a:t>
            </a:r>
          </a:p>
          <a:p>
            <a:pPr eaLnBrk="1" hangingPunct="1"/>
            <a:r>
              <a:rPr lang="es-MX" b="1" dirty="0" smtClean="0"/>
              <a:t>Ductus arterioso persistente (DAP).</a:t>
            </a:r>
          </a:p>
          <a:p>
            <a:pPr eaLnBrk="1" hangingPunct="1"/>
            <a:r>
              <a:rPr lang="es-MX" dirty="0" smtClean="0"/>
              <a:t>Drenaje venoso anómalo pulmonar parcial.</a:t>
            </a:r>
          </a:p>
          <a:p>
            <a:pPr eaLnBrk="1" hangingPunct="1"/>
            <a:r>
              <a:rPr lang="es-MX" dirty="0" smtClean="0"/>
              <a:t>Otros.</a:t>
            </a:r>
          </a:p>
          <a:p>
            <a:pPr eaLnBrk="1" hangingPunct="1"/>
            <a:endParaRPr lang="es-ES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8"/>
    </mc:Choice>
    <mc:Fallback>
      <p:transition spd="slow" advTm="2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7675"/>
            <a:ext cx="8964488" cy="4302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600" b="1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b="1" dirty="0" smtClean="0"/>
              <a:t>Niños mayores :</a:t>
            </a:r>
          </a:p>
          <a:p>
            <a:pPr eaLnBrk="1" hangingPunct="1">
              <a:lnSpc>
                <a:spcPct val="80000"/>
              </a:lnSpc>
            </a:pPr>
            <a:endParaRPr lang="es-ES" sz="2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 - Asintomáticos : hallazgo soplo.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 - Síncope, </a:t>
            </a:r>
            <a:r>
              <a:rPr lang="es-ES" sz="2600" dirty="0" err="1" smtClean="0"/>
              <a:t>precordalgia</a:t>
            </a:r>
            <a:r>
              <a:rPr lang="es-ES" sz="2600" dirty="0" smtClean="0"/>
              <a:t>, fatigabilidad, disnea en ejercicio.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 - Endocarditis infecciosa : forma de presentación en 4% de los casos . (Aorta bicúspide).</a:t>
            </a: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1" y="1844675"/>
            <a:ext cx="8282880" cy="403259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</a:pPr>
            <a:r>
              <a:rPr lang="es-ES" sz="2100" dirty="0" err="1" smtClean="0"/>
              <a:t>Exámen</a:t>
            </a:r>
            <a:r>
              <a:rPr lang="es-ES" sz="2100" dirty="0" smtClean="0"/>
              <a:t> físico:</a:t>
            </a:r>
          </a:p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- Frémito sistólico 2º EIC  PED, escotadura </a:t>
            </a:r>
            <a:r>
              <a:rPr lang="es-ES" sz="2100" dirty="0" err="1" smtClean="0"/>
              <a:t>supraesternal</a:t>
            </a:r>
            <a:r>
              <a:rPr lang="es-ES" sz="2100" dirty="0" smtClean="0"/>
              <a:t> y en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carótidas.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- </a:t>
            </a:r>
            <a:r>
              <a:rPr lang="es-ES" sz="2100" dirty="0" err="1" smtClean="0"/>
              <a:t>Click</a:t>
            </a:r>
            <a:r>
              <a:rPr lang="es-ES" sz="2100" dirty="0" smtClean="0"/>
              <a:t> de eyección  fijo ( no varía con respiración ) en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estenosis leve  a moderada ( ausente en estenosis sub o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</a:t>
            </a:r>
            <a:r>
              <a:rPr lang="es-ES" sz="2100" dirty="0" err="1" smtClean="0"/>
              <a:t>supravalvular</a:t>
            </a:r>
            <a:r>
              <a:rPr lang="es-ES" sz="2100" dirty="0" smtClean="0"/>
              <a:t> o Estenosis aórtica severa)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</a:t>
            </a:r>
            <a:endParaRPr lang="es-CL" sz="2100" dirty="0" smtClean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- Soplo sistólico </a:t>
            </a:r>
            <a:r>
              <a:rPr lang="es-ES" sz="2100" dirty="0" err="1" smtClean="0"/>
              <a:t>eyectivo</a:t>
            </a:r>
            <a:r>
              <a:rPr lang="es-ES" sz="2100" dirty="0" smtClean="0"/>
              <a:t> , rudo 2º EIC  PED  y 3º EIC  PEI.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</a:t>
            </a:r>
            <a:endParaRPr lang="es-CL" sz="21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escuela.med.puc.cl/paginas/Cursos/cuarto/Integrado4/Cardio4/imagenes/fig0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844675"/>
            <a:ext cx="75041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7"/>
    </mc:Choice>
    <mc:Fallback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05000"/>
            <a:ext cx="8282880" cy="4114800"/>
          </a:xfrm>
        </p:spPr>
        <p:txBody>
          <a:bodyPr/>
          <a:lstStyle/>
          <a:p>
            <a:pPr eaLnBrk="1" hangingPunct="1"/>
            <a:endParaRPr lang="es-ES" sz="2600" dirty="0" smtClean="0"/>
          </a:p>
          <a:p>
            <a:pPr eaLnBrk="1" hangingPunct="1"/>
            <a:r>
              <a:rPr lang="es-ES" sz="2600" dirty="0" smtClean="0"/>
              <a:t>En estenosis </a:t>
            </a:r>
            <a:r>
              <a:rPr lang="es-ES" sz="2600" dirty="0" err="1" smtClean="0"/>
              <a:t>subvalvular</a:t>
            </a:r>
            <a:r>
              <a:rPr lang="es-ES" sz="2600" dirty="0" smtClean="0"/>
              <a:t> : soplo diastólico por insuficiencia 2º.</a:t>
            </a:r>
          </a:p>
          <a:p>
            <a:pPr eaLnBrk="1" hangingPunct="1"/>
            <a:endParaRPr lang="es-ES" sz="2600" dirty="0" smtClean="0"/>
          </a:p>
          <a:p>
            <a:pPr eaLnBrk="1" hangingPunct="1"/>
            <a:r>
              <a:rPr lang="es-ES" sz="2600" dirty="0" smtClean="0"/>
              <a:t>Pulsos : disminuidos en Estenosis severas. </a:t>
            </a:r>
          </a:p>
          <a:p>
            <a:pPr eaLnBrk="1" hangingPunct="1"/>
            <a:endParaRPr lang="es-ES" sz="2600" dirty="0" smtClean="0"/>
          </a:p>
          <a:p>
            <a:pPr eaLnBrk="1" hangingPunct="1"/>
            <a:r>
              <a:rPr lang="es-ES" sz="2600" dirty="0" smtClean="0"/>
              <a:t>Pulsos normales en estenosis leves o moderadas.</a:t>
            </a:r>
          </a:p>
          <a:p>
            <a:pPr eaLnBrk="1" hangingPunct="1"/>
            <a:endParaRPr lang="es-ES" sz="2600" dirty="0" smtClean="0"/>
          </a:p>
          <a:p>
            <a:pPr eaLnBrk="1" hangingPunct="1"/>
            <a:r>
              <a:rPr lang="es-ES" sz="2600" dirty="0" smtClean="0"/>
              <a:t>En estenosis aórtica leve no hay frémito.</a:t>
            </a:r>
          </a:p>
          <a:p>
            <a:pPr eaLnBrk="1" hangingPunct="1"/>
            <a:endParaRPr lang="es-ES" sz="2600" dirty="0" smtClean="0"/>
          </a:p>
          <a:p>
            <a:pPr eaLnBrk="1" hangingPunct="1"/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91440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</a:t>
            </a:r>
            <a:r>
              <a:rPr lang="es-ES" sz="2100" b="1" dirty="0" smtClean="0"/>
              <a:t>Electrocardiograma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z="2100" b="1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La correlación de los hallazgos con la gradiente de presión es mayor en niños &gt; 10 años.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Signos de Hipertrofia de VI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dirty="0" smtClean="0"/>
              <a:t>  -  S &gt; 16 mm en V1  -  R &gt; 24 mm en V6  -  Eje a izquierda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Inversión de T y depresión de ST en precordiales izquierdas sugiere Estenosis </a:t>
            </a:r>
            <a:r>
              <a:rPr lang="es-ES" sz="2100" dirty="0" err="1" smtClean="0"/>
              <a:t>Ao</a:t>
            </a:r>
            <a:r>
              <a:rPr lang="es-ES" sz="2100" dirty="0" smtClean="0"/>
              <a:t> crítica .</a:t>
            </a:r>
            <a:endParaRPr lang="es-CL" sz="2100" dirty="0" smtClean="0"/>
          </a:p>
        </p:txBody>
      </p:sp>
      <p:pic>
        <p:nvPicPr>
          <p:cNvPr id="67588" name="Picture 5" descr="http://www.fac.org.ar/ccvc/llave/c261/fi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797425"/>
            <a:ext cx="421163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88840"/>
            <a:ext cx="8460432" cy="506918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600" b="1" smtClean="0"/>
              <a:t>RX de Tórax :</a:t>
            </a:r>
          </a:p>
          <a:p>
            <a:pPr eaLnBrk="1" hangingPunct="1">
              <a:lnSpc>
                <a:spcPct val="80000"/>
              </a:lnSpc>
            </a:pPr>
            <a:endParaRPr lang="es-ES" sz="2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- Normal en la mayoría de los pacientes.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- Sin cardiomegalia ( hipertrofia es concéntrica).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- Aorta prominente, dado por dilatación post-</a:t>
            </a:r>
            <a:r>
              <a:rPr lang="es-ES" sz="2600" dirty="0" err="1" smtClean="0"/>
              <a:t>estenótica</a:t>
            </a:r>
            <a:r>
              <a:rPr lang="es-ES" sz="26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600" dirty="0" smtClean="0"/>
              <a:t>  - Crecimiento de AI y congestión pulmonar sugieren Estenosis </a:t>
            </a:r>
            <a:r>
              <a:rPr lang="es-ES" sz="2600" dirty="0" err="1" smtClean="0"/>
              <a:t>Ao</a:t>
            </a:r>
            <a:r>
              <a:rPr lang="es-ES" sz="2600" dirty="0" smtClean="0"/>
              <a:t> crítica. </a:t>
            </a: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17675"/>
            <a:ext cx="792284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dirty="0" smtClean="0"/>
          </a:p>
          <a:p>
            <a:pPr eaLnBrk="1" hangingPunct="1">
              <a:lnSpc>
                <a:spcPct val="90000"/>
              </a:lnSpc>
            </a:pPr>
            <a:r>
              <a:rPr lang="es-ES" b="1" dirty="0" err="1" smtClean="0"/>
              <a:t>Ecocadiograma</a:t>
            </a:r>
            <a:r>
              <a:rPr lang="es-ES" b="1" dirty="0" smtClean="0"/>
              <a:t> :</a:t>
            </a:r>
          </a:p>
          <a:p>
            <a:pPr eaLnBrk="1" hangingPunct="1">
              <a:lnSpc>
                <a:spcPct val="90000"/>
              </a:lnSpc>
            </a:pPr>
            <a:endParaRPr lang="es-ES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  - Da diagnóstico definitivo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  - Nivel de estenosis.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  - Magnitud de gradiente de presión.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  - Función cardíaca.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/>
              <a:t>  </a:t>
            </a:r>
            <a:endParaRPr lang="es-CL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17675"/>
            <a:ext cx="792284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z="2600" dirty="0" smtClean="0"/>
          </a:p>
          <a:p>
            <a:pPr eaLnBrk="1" hangingPunct="1">
              <a:lnSpc>
                <a:spcPct val="90000"/>
              </a:lnSpc>
            </a:pPr>
            <a:r>
              <a:rPr lang="es-ES" sz="2600" b="1" dirty="0" smtClean="0"/>
              <a:t>Médico :</a:t>
            </a:r>
            <a:r>
              <a:rPr lang="es-ES" sz="26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s-ES" sz="2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dirty="0" smtClean="0"/>
              <a:t>    En Estenosis Aórtica moderada a severa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z="2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dirty="0" smtClean="0"/>
              <a:t>   - Restricción de actividad física alta intensidad.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dirty="0" smtClean="0"/>
              <a:t>   - Higiene dental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dirty="0" smtClean="0"/>
              <a:t>   - Profilaxis Endocarditis.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dirty="0" smtClean="0"/>
              <a:t>   </a:t>
            </a: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88840"/>
            <a:ext cx="8210872" cy="40309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mtClean="0"/>
          </a:p>
          <a:p>
            <a:pPr eaLnBrk="1" hangingPunct="1">
              <a:lnSpc>
                <a:spcPct val="90000"/>
              </a:lnSpc>
            </a:pPr>
            <a:r>
              <a:rPr lang="es-ES" smtClean="0"/>
              <a:t>Estenosis Aórtica Leve 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mtClean="0"/>
              <a:t>  -Actividad deportiva normal , ver tolerancia.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mtClean="0"/>
          </a:p>
          <a:p>
            <a:pPr eaLnBrk="1" hangingPunct="1">
              <a:lnSpc>
                <a:spcPct val="90000"/>
              </a:lnSpc>
            </a:pPr>
            <a:r>
              <a:rPr lang="es-ES" smtClean="0"/>
              <a:t>RN con ICC 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mtClean="0"/>
              <a:t>  - Drogas vasoactivas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mtClean="0"/>
              <a:t>  - Diuréticos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mtClean="0"/>
              <a:t>  - PGE1: mantener ductus permeable.</a:t>
            </a:r>
            <a:endParaRPr lang="es-CL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7850832" cy="410296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sz="21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100" b="1" dirty="0" smtClean="0"/>
              <a:t>Quirúrgico :</a:t>
            </a:r>
            <a:r>
              <a:rPr lang="es-ES" sz="2100" dirty="0" smtClean="0"/>
              <a:t> indicaciones :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ICC y EA crítica : cirugía urgente. (mortalidad 40 %)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Gradiente de presión 50- 80 </a:t>
            </a:r>
            <a:r>
              <a:rPr lang="es-ES" sz="2100" dirty="0" err="1" smtClean="0"/>
              <a:t>mmHg</a:t>
            </a:r>
            <a:r>
              <a:rPr lang="es-ES" sz="21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Sintomáticos.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r>
              <a:rPr lang="es-ES" sz="2100" dirty="0" smtClean="0"/>
              <a:t>Test de esfuerzo alterado.</a:t>
            </a:r>
          </a:p>
          <a:p>
            <a:pPr eaLnBrk="1" hangingPunct="1">
              <a:lnSpc>
                <a:spcPct val="90000"/>
              </a:lnSpc>
            </a:pPr>
            <a:endParaRPr lang="es-ES" sz="2100" dirty="0" smtClean="0"/>
          </a:p>
          <a:p>
            <a:pPr eaLnBrk="1" hangingPunct="1">
              <a:lnSpc>
                <a:spcPct val="90000"/>
              </a:lnSpc>
            </a:pPr>
            <a:endParaRPr lang="es-CL" sz="21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b="1" smtClean="0"/>
              <a:t>CARDIOPATÍAS OBSTRUCTIVAS</a:t>
            </a:r>
            <a:endParaRPr lang="es-ES" sz="3200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05000"/>
            <a:ext cx="8066856" cy="4114800"/>
          </a:xfrm>
        </p:spPr>
        <p:txBody>
          <a:bodyPr/>
          <a:lstStyle/>
          <a:p>
            <a:pPr eaLnBrk="1" hangingPunct="1"/>
            <a:endParaRPr lang="es-MX" dirty="0" smtClean="0"/>
          </a:p>
          <a:p>
            <a:pPr eaLnBrk="1" hangingPunct="1"/>
            <a:r>
              <a:rPr lang="es-MX" dirty="0" smtClean="0"/>
              <a:t>Impiden flujo normal de sangre.</a:t>
            </a:r>
          </a:p>
          <a:p>
            <a:pPr eaLnBrk="1" hangingPunct="1"/>
            <a:r>
              <a:rPr lang="es-MX" dirty="0" smtClean="0"/>
              <a:t>Pueden ser izquierdas o derechas.</a:t>
            </a:r>
          </a:p>
          <a:p>
            <a:pPr eaLnBrk="1" hangingPunct="1"/>
            <a:r>
              <a:rPr lang="es-MX" dirty="0" smtClean="0"/>
              <a:t>Más frecuentes a la salida de ventrículos.</a:t>
            </a:r>
            <a:endParaRPr lang="es-ES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5"/>
    </mc:Choice>
    <mc:Fallback>
      <p:transition spd="slow" advTm="1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05000"/>
            <a:ext cx="7994848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" dirty="0" smtClean="0"/>
              <a:t>  </a:t>
            </a:r>
            <a:r>
              <a:rPr lang="es-ES" b="1" dirty="0" smtClean="0"/>
              <a:t>Quirúrgico: </a:t>
            </a:r>
          </a:p>
          <a:p>
            <a:pPr eaLnBrk="1" hangingPunct="1"/>
            <a:endParaRPr lang="es-ES" b="1" dirty="0" smtClean="0"/>
          </a:p>
          <a:p>
            <a:pPr eaLnBrk="1" hangingPunct="1"/>
            <a:r>
              <a:rPr lang="es-ES" sz="2400" dirty="0" smtClean="0"/>
              <a:t>Cateterismo </a:t>
            </a:r>
            <a:r>
              <a:rPr lang="es-ES" sz="2400" dirty="0" err="1" smtClean="0"/>
              <a:t>intervencional</a:t>
            </a:r>
            <a:r>
              <a:rPr lang="es-ES" sz="2400" dirty="0" smtClean="0"/>
              <a:t> : </a:t>
            </a:r>
            <a:r>
              <a:rPr lang="es-ES" sz="2400" dirty="0" err="1" smtClean="0"/>
              <a:t>Angioplastía</a:t>
            </a:r>
            <a:r>
              <a:rPr lang="es-ES" sz="2400" dirty="0" smtClean="0"/>
              <a:t> con balón.</a:t>
            </a:r>
          </a:p>
          <a:p>
            <a:pPr eaLnBrk="1" hangingPunct="1"/>
            <a:endParaRPr lang="es-ES" sz="2400" dirty="0" smtClean="0"/>
          </a:p>
          <a:p>
            <a:pPr eaLnBrk="1" hangingPunct="1"/>
            <a:r>
              <a:rPr lang="es-ES" sz="2400" dirty="0" smtClean="0"/>
              <a:t>Recambio valvular en EA moderada y severa.</a:t>
            </a:r>
          </a:p>
          <a:p>
            <a:pPr eaLnBrk="1" hangingPunct="1"/>
            <a:endParaRPr lang="es-CL" b="1" dirty="0" smtClean="0"/>
          </a:p>
        </p:txBody>
      </p:sp>
      <p:pic>
        <p:nvPicPr>
          <p:cNvPr id="73732" name="Picture 5" descr="http://www.eldiariocba.com.ar/noticias/inc/imagenes.asp?t=p2&amp;iid=31330&amp;y=2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895850"/>
            <a:ext cx="2571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PRONÓSTICO</a:t>
            </a:r>
            <a:endParaRPr lang="es-CL" b="1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05000"/>
            <a:ext cx="8568952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Estenosis Aórtica Valvular : enfermedad progresiva  que puede ser lenta o de instalación rápida.</a:t>
            </a:r>
          </a:p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Peor pronóstico con ICC:</a:t>
            </a:r>
          </a:p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Control frecuente y Ecocardiograma , principalmente en &lt; 1 año.</a:t>
            </a:r>
          </a:p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r>
              <a:rPr lang="es-ES" sz="2600" dirty="0" smtClean="0"/>
              <a:t>En asintomáticos : Ecocardiograma c/ 1 a 2 años.</a:t>
            </a:r>
          </a:p>
          <a:p>
            <a:pPr eaLnBrk="1" hangingPunct="1">
              <a:lnSpc>
                <a:spcPct val="80000"/>
              </a:lnSpc>
            </a:pPr>
            <a:endParaRPr lang="es-ES" sz="2600" dirty="0" smtClean="0"/>
          </a:p>
          <a:p>
            <a:pPr eaLnBrk="1" hangingPunct="1">
              <a:lnSpc>
                <a:spcPct val="80000"/>
              </a:lnSpc>
            </a:pPr>
            <a:endParaRPr lang="es-CL" sz="2600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357313"/>
            <a:ext cx="8229600" cy="46037"/>
          </a:xfrm>
        </p:spPr>
        <p:txBody>
          <a:bodyPr/>
          <a:lstStyle/>
          <a:p>
            <a:pPr eaLnBrk="1" hangingPunct="1"/>
            <a:endParaRPr lang="es-ES_tradnl" sz="380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229600" cy="6149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ES" smtClean="0"/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   </a:t>
            </a:r>
            <a:r>
              <a:rPr lang="es-ES" sz="4300" b="1" smtClean="0"/>
              <a:t>ESTENOSIS PULMONAR</a:t>
            </a:r>
            <a:endParaRPr lang="es-CL" sz="4300" b="1" smtClean="0"/>
          </a:p>
        </p:txBody>
      </p:sp>
      <p:pic>
        <p:nvPicPr>
          <p:cNvPr id="75780" name="Picture 5" descr="http://www.texasheartinstitute.org/HIC/Topics_Esp/Cond/images/fig24_pulmsten_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046413"/>
            <a:ext cx="29813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GENERALIDADES</a:t>
            </a:r>
            <a:endParaRPr lang="es-CL" b="1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28750"/>
            <a:ext cx="7010400" cy="4452938"/>
          </a:xfrm>
        </p:spPr>
        <p:txBody>
          <a:bodyPr/>
          <a:lstStyle/>
          <a:p>
            <a:pPr eaLnBrk="1" hangingPunct="1"/>
            <a:endParaRPr lang="es-ES" sz="2600" smtClean="0"/>
          </a:p>
          <a:p>
            <a:pPr eaLnBrk="1" hangingPunct="1"/>
            <a:r>
              <a:rPr lang="es-ES" sz="2600" smtClean="0"/>
              <a:t>Puede ser  valvular ( 90 % ), subvalvular o supravalvular.</a:t>
            </a:r>
          </a:p>
          <a:p>
            <a:pPr eaLnBrk="1" hangingPunct="1"/>
            <a:endParaRPr lang="es-ES" sz="2600" smtClean="0"/>
          </a:p>
          <a:p>
            <a:pPr eaLnBrk="1" hangingPunct="1"/>
            <a:r>
              <a:rPr lang="es-ES" sz="2600" smtClean="0"/>
              <a:t>Asociado a Tetralogía de Fallot , Ventrículo único, Hipoplasia de corazón derecho.</a:t>
            </a:r>
          </a:p>
          <a:p>
            <a:pPr eaLnBrk="1" hangingPunct="1"/>
            <a:endParaRPr lang="es-ES" sz="2600" smtClean="0"/>
          </a:p>
          <a:p>
            <a:pPr eaLnBrk="1" hangingPunct="1"/>
            <a:r>
              <a:rPr lang="es-ES" sz="2600" smtClean="0"/>
              <a:t>Prevalencia :  8-12 % cardiopatías congénitas.</a:t>
            </a:r>
          </a:p>
          <a:p>
            <a:pPr eaLnBrk="1" hangingPunct="1"/>
            <a:endParaRPr lang="es-ES" sz="2600" smtClean="0"/>
          </a:p>
          <a:p>
            <a:pPr eaLnBrk="1" hangingPunct="1"/>
            <a:r>
              <a:rPr lang="es-ES" sz="2600" smtClean="0"/>
              <a:t> Levemente &gt; en mujeres.</a:t>
            </a:r>
          </a:p>
          <a:p>
            <a:pPr eaLnBrk="1" hangingPunct="1"/>
            <a:endParaRPr lang="es-ES" sz="26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GENERALIDADES</a:t>
            </a:r>
            <a:endParaRPr lang="es-CL" b="1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600" smtClean="0"/>
              <a:t>Válvula pulmonar displásica.</a:t>
            </a:r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Asociación de Estenosis valvular pulmonar con </a:t>
            </a:r>
            <a:r>
              <a:rPr lang="es-ES" sz="2600" b="1" smtClean="0"/>
              <a:t>Sd de Noonan.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- Dismorfia facial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- Pectum excavatum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- Hipertelorismo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- Cuello corto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600" smtClean="0"/>
              <a:t> - Orejas de implantación baja</a:t>
            </a:r>
            <a:endParaRPr lang="es-CL" sz="2600" smtClean="0"/>
          </a:p>
        </p:txBody>
      </p:sp>
      <p:pic>
        <p:nvPicPr>
          <p:cNvPr id="77828" name="Picture 5" descr="http://www.eurordis.org/IMG/jpg/49-4_Margueri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260725"/>
            <a:ext cx="2087563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FISIOPATOLOGÍA</a:t>
            </a:r>
            <a:endParaRPr lang="es-CL" b="1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20938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Dilatación post-estenótica 2º al yet.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EP bicúspide es rara , pero presente en 90% de Fallot.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En EP mod a severa : Hipertrofia del infundíbulo : se estrecha tracto de salida del VD, que revierte al corregir la válvula.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EP subvalvular : 2º cámara en VD : 1º proximal de alta presión y 2º distal de baja presión.Se asocia a CIV.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EP supravalvular : compromiso arteria pulmonar y sus ramas.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   </a:t>
            </a:r>
            <a:endParaRPr lang="es-CL" sz="21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9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EP leve- moderada  : asintomáticos.</a:t>
            </a:r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EP mod- severa : disnea de ejercicio, fatigabilidad.</a:t>
            </a:r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ICC en casos graves.</a:t>
            </a:r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r>
              <a:rPr lang="es-ES" sz="2600" smtClean="0"/>
              <a:t>RN con EP severa : cianóticos : shunt de derecha a izquierda por FO.</a:t>
            </a:r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</a:pPr>
            <a:endParaRPr lang="es-ES" sz="26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CL" sz="26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CUADRO CLÍNICO</a:t>
            </a:r>
            <a:endParaRPr lang="es-CL" b="1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z="2600" smtClean="0"/>
          </a:p>
          <a:p>
            <a:pPr eaLnBrk="1" hangingPunct="1"/>
            <a:r>
              <a:rPr lang="es-ES" sz="2000" smtClean="0"/>
              <a:t>Examen Físico :</a:t>
            </a:r>
          </a:p>
          <a:p>
            <a:pPr eaLnBrk="1" hangingPunct="1"/>
            <a:endParaRPr lang="es-ES" sz="2000" smtClean="0"/>
          </a:p>
          <a:p>
            <a:pPr eaLnBrk="1" hangingPunct="1"/>
            <a:endParaRPr lang="es-ES" sz="2000" smtClean="0"/>
          </a:p>
          <a:p>
            <a:pPr eaLnBrk="1" hangingPunct="1">
              <a:buFont typeface="Wingdings" pitchFamily="2" charset="2"/>
              <a:buNone/>
            </a:pPr>
            <a:r>
              <a:rPr lang="es-ES" sz="2000" smtClean="0"/>
              <a:t>- </a:t>
            </a:r>
            <a:r>
              <a:rPr lang="es-ES" sz="2000" b="1" smtClean="0"/>
              <a:t>Click </a:t>
            </a:r>
            <a:r>
              <a:rPr lang="es-ES" sz="2000" smtClean="0"/>
              <a:t>de eyección PEI , aumenta en intensidad en espiración.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000" smtClean="0"/>
              <a:t> </a:t>
            </a:r>
            <a:r>
              <a:rPr lang="es-ES" sz="2000" b="1" smtClean="0"/>
              <a:t>- R2 desdoblado</a:t>
            </a:r>
            <a:r>
              <a:rPr lang="es-ES" sz="2000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000" smtClean="0"/>
              <a:t> - </a:t>
            </a:r>
            <a:r>
              <a:rPr lang="es-ES" sz="2000" b="1" smtClean="0"/>
              <a:t>Soplo sistólico eyectivo </a:t>
            </a:r>
            <a:r>
              <a:rPr lang="es-ES" sz="2000" smtClean="0"/>
              <a:t>2-5/6, irradiado a la espalda.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2000" smtClean="0"/>
              <a:t> - Click de eyección ausente : EP sub o supravalvular o válvulas displásicas.</a:t>
            </a:r>
          </a:p>
          <a:p>
            <a:pPr eaLnBrk="1" hangingPunct="1">
              <a:buFont typeface="Wingdings" pitchFamily="2" charset="2"/>
              <a:buNone/>
            </a:pPr>
            <a:endParaRPr lang="es-CL" sz="2600" smtClean="0"/>
          </a:p>
        </p:txBody>
      </p:sp>
      <p:pic>
        <p:nvPicPr>
          <p:cNvPr id="80900" name="Picture 5" descr="http://www.portalesmedicos.com/images/publicaciones/0907valvulopatias/estenosis_pulmona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557338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20938"/>
            <a:ext cx="8229600" cy="50688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b="1" dirty="0" smtClean="0"/>
              <a:t>  Electrocardiograma :</a:t>
            </a:r>
          </a:p>
          <a:p>
            <a:pPr eaLnBrk="1" hangingPunct="1">
              <a:lnSpc>
                <a:spcPct val="80000"/>
              </a:lnSpc>
            </a:pPr>
            <a:endParaRPr lang="es-ES" sz="21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- EP leve : normal.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- EP moderada : Desviación eje a derecha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                 R alta en V1- V2  (R&gt;20mm)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                  S profunda en V5-V6.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- EP severa : Mayor desviación eje a derecha.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            R dominante &gt; 20 en V1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            R alta en AVR.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dirty="0" smtClean="0"/>
              <a:t>                       T (+) en V1</a:t>
            </a:r>
            <a:endParaRPr lang="es-CL" sz="2100" dirty="0" smtClean="0"/>
          </a:p>
        </p:txBody>
      </p:sp>
      <p:pic>
        <p:nvPicPr>
          <p:cNvPr id="81924" name="Picture 5" descr="http://www.fac.org.ar/ccvc/llave/c261/fig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408113"/>
            <a:ext cx="3927475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b="1" smtClean="0"/>
              <a:t>RX de Tórax :</a:t>
            </a:r>
            <a:r>
              <a:rPr lang="es-ES" sz="210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 -Prominencia de Arteria pulmonar 2º a dilatación post-estenótica.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- Flujo pulmonar disminuido.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- Crecimiento AD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- Crecimiento de VD.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       </a:t>
            </a:r>
            <a:endParaRPr lang="es-CL" sz="2100" smtClean="0"/>
          </a:p>
        </p:txBody>
      </p:sp>
      <p:pic>
        <p:nvPicPr>
          <p:cNvPr id="82948" name="Picture 5" descr="http://sisbib.unmsm.edu.pe/bvrevistas/anales/v50_n1/images/pag37_fi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500438"/>
            <a:ext cx="31718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b="1" smtClean="0"/>
              <a:t>CARDIOPATÍAS OBSTRUCTIVAS</a:t>
            </a:r>
            <a:endParaRPr lang="es-ES" sz="3200" b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05000"/>
            <a:ext cx="828161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b="1" dirty="0" smtClean="0"/>
              <a:t>Cardiopatías obstructivas izquierdas: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 -Aorta bicúspide.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 -Estenosis aórtica valvular, subvalvular, supravalvular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 -Coartación aórtica.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 -Interrupción cayado aórtico.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dirty="0" smtClean="0"/>
              <a:t>  -Estenosis mitral.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ES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4"/>
    </mc:Choice>
    <mc:Fallback>
      <p:transition spd="slow" advTm="1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LABORATORIO</a:t>
            </a:r>
            <a:endParaRPr lang="es-CL" b="1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r>
              <a:rPr lang="es-ES" b="1" smtClean="0"/>
              <a:t>Ecocardiograma:</a:t>
            </a:r>
          </a:p>
          <a:p>
            <a:pPr eaLnBrk="1" hangingPunct="1">
              <a:buFont typeface="Wingdings" pitchFamily="2" charset="2"/>
              <a:buNone/>
            </a:pPr>
            <a:endParaRPr lang="es-ES" b="1" smtClean="0"/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- Gradiente de presión</a:t>
            </a:r>
          </a:p>
          <a:p>
            <a:pPr eaLnBrk="1" hangingPunct="1">
              <a:buFont typeface="Wingdings" pitchFamily="2" charset="2"/>
              <a:buNone/>
            </a:pPr>
            <a:endParaRPr lang="es-ES" smtClean="0"/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- Características de las válvulas</a:t>
            </a:r>
            <a:endParaRPr lang="es-CL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r>
              <a:rPr lang="es-ES" b="1" smtClean="0"/>
              <a:t>Médico :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 - EP aislada : bajo riesgo Endocarditis pero se indica igual.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 - Restricción de actividad :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      - Gradiente &lt; 50mmHg: sin restricción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       - Gradiente &gt; 50 mmHg : actividad leve.</a:t>
            </a:r>
          </a:p>
          <a:p>
            <a:pPr eaLnBrk="1" hangingPunct="1">
              <a:buFont typeface="Wingdings" pitchFamily="2" charset="2"/>
              <a:buNone/>
            </a:pPr>
            <a:endParaRPr lang="es-CL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TRATAMIENTO</a:t>
            </a:r>
            <a:endParaRPr lang="es-CL" b="1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9138"/>
            <a:ext cx="8229600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Angioplastía con balón si gradiente &gt; 50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RN y EP crítica: - PGE1 : mantener ductus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                         - valvuloplastía con balón.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Cirugía si gradiente &gt; 80</a:t>
            </a:r>
          </a:p>
          <a:p>
            <a:pPr eaLnBrk="1" hangingPunct="1">
              <a:lnSpc>
                <a:spcPct val="80000"/>
              </a:lnSpc>
            </a:pPr>
            <a:endParaRPr lang="es-ES" sz="2100" smtClean="0"/>
          </a:p>
          <a:p>
            <a:pPr eaLnBrk="1" hangingPunct="1">
              <a:lnSpc>
                <a:spcPct val="80000"/>
              </a:lnSpc>
            </a:pPr>
            <a:r>
              <a:rPr lang="es-ES" sz="2100" smtClean="0"/>
              <a:t>EP infundibular : parche para agrandar tracto de salida de VD.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sz="2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sz="2100" smtClean="0"/>
              <a:t>     </a:t>
            </a:r>
          </a:p>
          <a:p>
            <a:pPr eaLnBrk="1" hangingPunct="1">
              <a:lnSpc>
                <a:spcPct val="80000"/>
              </a:lnSpc>
            </a:pPr>
            <a:endParaRPr lang="es-CL" sz="21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/>
              <a:t>PRONÓSTICO</a:t>
            </a:r>
            <a:endParaRPr lang="es-CL" b="1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EP leve : asintomático , no progresivo.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EP mod- severa : progresan.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Recurrencia estenosis en tratamiento quirúrgico : 4%.</a:t>
            </a:r>
          </a:p>
          <a:p>
            <a:pPr eaLnBrk="1" hangingPunct="1"/>
            <a:endParaRPr lang="es-ES" smtClean="0"/>
          </a:p>
          <a:p>
            <a:pPr eaLnBrk="1" hangingPunct="1"/>
            <a:endParaRPr lang="es-CL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205038"/>
            <a:ext cx="7010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     COARTACIÓN AÓRTICA</a:t>
            </a:r>
            <a:endParaRPr lang="es-ES" sz="3600" b="1" smtClean="0"/>
          </a:p>
        </p:txBody>
      </p:sp>
      <p:pic>
        <p:nvPicPr>
          <p:cNvPr id="88068" name="Picture 5" descr="http://centralcal.congenital.org/pics/sp/coarc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1416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4"/>
    </mc:Choice>
    <mc:Fallback>
      <p:transition spd="slow" advTm="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GENERALIDADES</a:t>
            </a:r>
            <a:endParaRPr lang="es-ES" b="1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MX" sz="2400" smtClean="0"/>
              <a:t>8-10% de las CC.</a:t>
            </a:r>
          </a:p>
          <a:p>
            <a:pPr eaLnBrk="1" hangingPunct="1"/>
            <a:r>
              <a:rPr lang="es-MX" sz="2400" smtClean="0"/>
              <a:t>Asociación con válvula 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2400" b="1" smtClean="0"/>
              <a:t>        Ao bicúspide </a:t>
            </a:r>
            <a:r>
              <a:rPr lang="es-MX" sz="2400" smtClean="0"/>
              <a:t>y con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2400" smtClean="0"/>
              <a:t>        </a:t>
            </a:r>
            <a:r>
              <a:rPr lang="es-MX" sz="2400" b="1" smtClean="0"/>
              <a:t>Sindrome de Turner</a:t>
            </a:r>
            <a:r>
              <a:rPr lang="es-MX" sz="2400" smtClean="0"/>
              <a:t>.</a:t>
            </a:r>
          </a:p>
          <a:p>
            <a:pPr eaLnBrk="1" hangingPunct="1"/>
            <a:endParaRPr lang="es-MX" sz="2400" smtClean="0"/>
          </a:p>
          <a:p>
            <a:pPr eaLnBrk="1" hangingPunct="1"/>
            <a:endParaRPr lang="es-MX" sz="2400" smtClean="0"/>
          </a:p>
          <a:p>
            <a:pPr eaLnBrk="1" hangingPunct="1"/>
            <a:endParaRPr lang="es-MX" sz="2400" smtClean="0"/>
          </a:p>
          <a:p>
            <a:pPr eaLnBrk="1" hangingPunct="1"/>
            <a:r>
              <a:rPr lang="es-MX" sz="2400" smtClean="0"/>
              <a:t>Asociación con otras obstrucciones del lado izquierdo. ( </a:t>
            </a:r>
            <a:r>
              <a:rPr lang="es-MX" sz="2400" b="1" smtClean="0"/>
              <a:t>Sd Shone</a:t>
            </a:r>
            <a:r>
              <a:rPr lang="es-MX" sz="2400" smtClean="0"/>
              <a:t>)</a:t>
            </a:r>
          </a:p>
          <a:p>
            <a:pPr eaLnBrk="1" hangingPunct="1"/>
            <a:r>
              <a:rPr lang="es-MX" sz="2400" smtClean="0"/>
              <a:t>Pasa inadvertida en presencia de DAP amplio.</a:t>
            </a:r>
            <a:endParaRPr lang="es-ES" sz="2400" smtClean="0"/>
          </a:p>
        </p:txBody>
      </p:sp>
      <p:pic>
        <p:nvPicPr>
          <p:cNvPr id="89092" name="Picture 5" descr="http://amoresespeciales.files.wordpress.com/2010/10/422-turn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844675"/>
            <a:ext cx="1905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8"/>
    </mc:Choice>
    <mc:Fallback>
      <p:transition spd="slow" advTm="2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texasheartinstitute.org/HIC/Topics_Esp/Cond/images/fig25_coarct_1_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692150"/>
            <a:ext cx="5203825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9"/>
    </mc:Choice>
    <mc:Fallback>
      <p:transition spd="slow" advTm="1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CLÍNICA</a:t>
            </a:r>
            <a:endParaRPr lang="es-ES" b="1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smtClean="0"/>
          </a:p>
          <a:p>
            <a:pPr eaLnBrk="1" hangingPunct="1"/>
            <a:r>
              <a:rPr lang="es-MX" smtClean="0"/>
              <a:t>Asintomáticos.</a:t>
            </a:r>
          </a:p>
          <a:p>
            <a:pPr eaLnBrk="1" hangingPunct="1"/>
            <a:r>
              <a:rPr lang="es-MX" smtClean="0"/>
              <a:t>Sintomáticos.</a:t>
            </a:r>
            <a:endParaRPr lang="es-ES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1"/>
    </mc:Choice>
    <mc:Fallback>
      <p:transition spd="slow" advTm="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CLÍNICA</a:t>
            </a:r>
            <a:endParaRPr lang="es-ES" b="1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MX" sz="2600" smtClean="0"/>
          </a:p>
          <a:p>
            <a:pPr eaLnBrk="1" hangingPunct="1">
              <a:lnSpc>
                <a:spcPct val="90000"/>
              </a:lnSpc>
            </a:pPr>
            <a:r>
              <a:rPr lang="es-MX" sz="2600" b="1" smtClean="0"/>
              <a:t>Asintomáticos</a:t>
            </a:r>
            <a:r>
              <a:rPr lang="es-MX" sz="2600" smtClean="0"/>
              <a:t>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- A veces dolor en las piernas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- Pulsos EEII débiles o ausentes.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</a:t>
            </a:r>
            <a:r>
              <a:rPr lang="es-MX" sz="2600" b="1" smtClean="0"/>
              <a:t>- HTA EESS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- </a:t>
            </a:r>
            <a:r>
              <a:rPr lang="es-MX" sz="2600" b="1" smtClean="0"/>
              <a:t>Click de eyección </a:t>
            </a:r>
            <a:r>
              <a:rPr lang="es-MX" sz="2600" smtClean="0"/>
              <a:t>(Válvula Ao bicúspide) en la base o ápex.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</a:t>
            </a:r>
            <a:r>
              <a:rPr lang="es-MX" sz="2600" b="1" smtClean="0"/>
              <a:t>- Soplo sistólico eyectivo </a:t>
            </a:r>
            <a:r>
              <a:rPr lang="es-MX" sz="2600" smtClean="0"/>
              <a:t>2-3/6 en BEIS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600" smtClean="0"/>
              <a:t>  - </a:t>
            </a:r>
            <a:r>
              <a:rPr lang="es-MX" sz="2600" b="1" smtClean="0"/>
              <a:t>Soplo zona interescapular </a:t>
            </a:r>
            <a:r>
              <a:rPr lang="es-MX" sz="2600" smtClean="0"/>
              <a:t>en dorso. </a:t>
            </a:r>
            <a:endParaRPr lang="es-ES" sz="26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2"/>
    </mc:Choice>
    <mc:Fallback>
      <p:transition spd="slow" advTm="1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CLÍNICA</a:t>
            </a:r>
            <a:endParaRPr lang="es-ES" b="1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b="1" smtClean="0"/>
              <a:t>Sintomáticos 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mtClean="0"/>
              <a:t>  - Lactantes 2-6 semanas de vida : signos de  ICC ( disnea, mal incremento de peso ), shock cardiogénico.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mtClean="0"/>
              <a:t>  -Ritmo de galope.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mtClean="0"/>
              <a:t>  -Puede no haber soplo.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mtClean="0"/>
              <a:t>  -Pulsos débiles y filiformes.</a:t>
            </a:r>
            <a:endParaRPr lang="es-ES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0"/>
    </mc:Choice>
    <mc:Fallback>
      <p:transition spd="slow" advTm="2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b="1" smtClean="0"/>
              <a:t>CARDIOPATÍAS OBSTRUCTIVAS</a:t>
            </a:r>
            <a:endParaRPr lang="es-ES" sz="3200" b="1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05000"/>
            <a:ext cx="8089081" cy="4114800"/>
          </a:xfrm>
        </p:spPr>
        <p:txBody>
          <a:bodyPr/>
          <a:lstStyle/>
          <a:p>
            <a:pPr eaLnBrk="1" hangingPunct="1"/>
            <a:endParaRPr lang="es-MX" b="1" smtClean="0"/>
          </a:p>
          <a:p>
            <a:pPr eaLnBrk="1" hangingPunct="1"/>
            <a:r>
              <a:rPr lang="es-MX" b="1" dirty="0" smtClean="0"/>
              <a:t>Cardiopatías obstructivas derechas: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dirty="0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dirty="0" smtClean="0"/>
              <a:t>   -Estenosis pulmonar valvular.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dirty="0" smtClean="0"/>
              <a:t>   -Estenosis de ramas pulmonares.</a:t>
            </a:r>
            <a:endParaRPr lang="es-ES" dirty="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6"/>
    </mc:Choice>
    <mc:Fallback>
      <p:transition spd="slow" advTm="9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LABORATORIO</a:t>
            </a:r>
            <a:endParaRPr lang="es-ES" b="1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85938"/>
            <a:ext cx="7010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b="1" smtClean="0"/>
              <a:t>Electrocardiograma</a:t>
            </a:r>
            <a:r>
              <a:rPr lang="es-MX" smtClean="0"/>
              <a:t>: HVD en lactantes sintomáticos e HVI o normal en niños grandes asintomáticos. </a:t>
            </a:r>
          </a:p>
          <a:p>
            <a:pPr eaLnBrk="1" hangingPunct="1">
              <a:lnSpc>
                <a:spcPct val="90000"/>
              </a:lnSpc>
            </a:pPr>
            <a:endParaRPr lang="es-MX" smtClean="0"/>
          </a:p>
          <a:p>
            <a:pPr eaLnBrk="1" hangingPunct="1">
              <a:lnSpc>
                <a:spcPct val="90000"/>
              </a:lnSpc>
            </a:pPr>
            <a:r>
              <a:rPr lang="es-MX" b="1" smtClean="0"/>
              <a:t>Rx de Tórax</a:t>
            </a:r>
            <a:r>
              <a:rPr lang="es-MX" smtClean="0"/>
              <a:t> : Cardiomegalia y edema pulmonar en lactantes. Normal o signo de la “E” en niños grandes.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s-MX" b="1" smtClean="0"/>
              <a:t>Ecocardiograma</a:t>
            </a:r>
            <a:r>
              <a:rPr lang="es-MX" smtClean="0"/>
              <a:t>: Flujo turbulento y aumento velocidad del flujo distal a la coartación.</a:t>
            </a:r>
            <a:endParaRPr lang="es-ES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30"/>
    </mc:Choice>
    <mc:Fallback>
      <p:transition spd="slow" advTm="6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Rx de Tórax</a:t>
            </a:r>
          </a:p>
        </p:txBody>
      </p:sp>
      <p:sp>
        <p:nvSpPr>
          <p:cNvPr id="95235" name="2 Marcador de contenido"/>
          <p:cNvSpPr>
            <a:spLocks noGrp="1"/>
          </p:cNvSpPr>
          <p:nvPr>
            <p:ph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endParaRPr lang="es-CL" smtClean="0"/>
          </a:p>
        </p:txBody>
      </p:sp>
      <p:pic>
        <p:nvPicPr>
          <p:cNvPr id="95236" name="Picture 4" descr="http://1.bp.blogspot.com/_22J57jjdUIo/S2h0ui806JI/AAAAAAAAAVA/-GHTPLMhvt8/s400/fig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08275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http://www.learningradiology.com/caseofweek/caseoftheweekpix/cow128cuar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2708275"/>
            <a:ext cx="35941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52"/>
    </mc:Choice>
    <mc:Fallback>
      <p:transition spd="slow" advTm="2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b="1" smtClean="0"/>
              <a:t>TRATAMIENTO</a:t>
            </a:r>
            <a:endParaRPr lang="es-ES" b="1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05000"/>
            <a:ext cx="763428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MX" sz="2600" b="1" smtClean="0"/>
          </a:p>
          <a:p>
            <a:pPr eaLnBrk="1" hangingPunct="1">
              <a:buFont typeface="Wingdings" pitchFamily="2" charset="2"/>
              <a:buNone/>
            </a:pPr>
            <a:r>
              <a:rPr lang="es-MX" sz="2600" b="1" smtClean="0"/>
              <a:t>LACTANTES:</a:t>
            </a:r>
          </a:p>
          <a:p>
            <a:pPr eaLnBrk="1" hangingPunct="1">
              <a:buFont typeface="Wingdings" pitchFamily="2" charset="2"/>
              <a:buNone/>
            </a:pPr>
            <a:endParaRPr lang="es-MX" sz="2600" b="1" smtClean="0"/>
          </a:p>
          <a:p>
            <a:pPr eaLnBrk="1" hangingPunct="1"/>
            <a:r>
              <a:rPr lang="es-MX" sz="2600" b="1" smtClean="0"/>
              <a:t>Médico</a:t>
            </a:r>
            <a:r>
              <a:rPr lang="es-MX" sz="2600" smtClean="0"/>
              <a:t> : manejo del shock cardiogénico. </a:t>
            </a:r>
            <a:r>
              <a:rPr lang="es-MX" sz="2600" b="1" smtClean="0"/>
              <a:t>Prostaglandinas E1 </a:t>
            </a:r>
            <a:r>
              <a:rPr lang="es-MX" sz="2600" smtClean="0"/>
              <a:t>para mantener apertura del DAP.</a:t>
            </a:r>
          </a:p>
          <a:p>
            <a:pPr eaLnBrk="1" hangingPunct="1"/>
            <a:endParaRPr lang="es-MX" sz="2600" smtClean="0"/>
          </a:p>
          <a:p>
            <a:pPr eaLnBrk="1" hangingPunct="1"/>
            <a:r>
              <a:rPr lang="es-MX" sz="2600" b="1" smtClean="0"/>
              <a:t>Quirúrgico</a:t>
            </a:r>
            <a:r>
              <a:rPr lang="es-MX" sz="2600" smtClean="0"/>
              <a:t> :Procedimiento de urgencia: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2600" smtClean="0"/>
              <a:t>    -Angioplastía con balón.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2600" smtClean="0"/>
              <a:t>    -Resección y </a:t>
            </a:r>
            <a:r>
              <a:rPr lang="es-MX" sz="2600" b="1" smtClean="0"/>
              <a:t>anastomosis</a:t>
            </a:r>
            <a:r>
              <a:rPr lang="es-MX" sz="2600" smtClean="0"/>
              <a:t> término-terminal</a:t>
            </a:r>
            <a:endParaRPr lang="es-ES" sz="2600" smtClean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47"/>
    </mc:Choice>
    <mc:Fallback>
      <p:transition spd="slow" advTm="2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FIN</a:t>
            </a:r>
            <a:endParaRPr lang="es-ES_tradnl" dirty="0"/>
          </a:p>
        </p:txBody>
      </p:sp>
      <p:pic>
        <p:nvPicPr>
          <p:cNvPr id="4" name="Picture 5" descr="http://img.bebesymas.com/2008/12/semana-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6982"/>
            <a:ext cx="6796608" cy="43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49"/>
    </mc:Choice>
    <mc:Fallback>
      <p:transition spd="slow" advTm="1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co">
  <a:themeElements>
    <a:clrScheme name="Ec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2356</TotalTime>
  <Words>3147</Words>
  <Application>Microsoft Macintosh PowerPoint</Application>
  <PresentationFormat>Presentación en pantalla (4:3)</PresentationFormat>
  <Paragraphs>691</Paragraphs>
  <Slides>93</Slides>
  <Notes>0</Notes>
  <HiddenSlides>0</HiddenSlides>
  <MMClips>93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93</vt:i4>
      </vt:variant>
    </vt:vector>
  </HeadingPairs>
  <TitlesOfParts>
    <vt:vector size="97" baseType="lpstr">
      <vt:lpstr>Times New Roman</vt:lpstr>
      <vt:lpstr>Wingdings</vt:lpstr>
      <vt:lpstr>Arial</vt:lpstr>
      <vt:lpstr>Eco</vt:lpstr>
      <vt:lpstr>Presentación de PowerPoint</vt:lpstr>
      <vt:lpstr>GENERALIDADES</vt:lpstr>
      <vt:lpstr>Cianosis:  </vt:lpstr>
      <vt:lpstr>CARDIOPATÍAS CONGÉNITAS ACIANÓTICAS</vt:lpstr>
      <vt:lpstr>CARDIOPATÍAS CON SHUNT DE IZQUIERDA A DERECHA</vt:lpstr>
      <vt:lpstr>CARDIOPATÍAS CON SHUNT DE IZQUIERDA A DERECHA</vt:lpstr>
      <vt:lpstr>CARDIOPATÍAS OBSTRUCTIVAS</vt:lpstr>
      <vt:lpstr>CARDIOPATÍAS OBSTRUCTIVAS</vt:lpstr>
      <vt:lpstr>CARDIOPATÍAS OBSTRUCTIVAS</vt:lpstr>
      <vt:lpstr>Presentación de PowerPoint</vt:lpstr>
      <vt:lpstr>Presentación de PowerPoint</vt:lpstr>
      <vt:lpstr>Presentación de PowerPoint</vt:lpstr>
      <vt:lpstr>Presentación de PowerPoint</vt:lpstr>
      <vt:lpstr>CLÍNICA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ESTENOSIS AÓRTICA Y PULMONAR</vt:lpstr>
      <vt:lpstr>DEFINICIÓN</vt:lpstr>
      <vt:lpstr>        ESTENOSIS AÓRTICA</vt:lpstr>
      <vt:lpstr>     ESTENOSIS VALVULAR AÓRTICA   </vt:lpstr>
      <vt:lpstr>Presentación de PowerPoint</vt:lpstr>
      <vt:lpstr>Presentación de PowerPoint</vt:lpstr>
      <vt:lpstr>ESTENOSIS VALVULAR AÓRTICA</vt:lpstr>
      <vt:lpstr>ESTENOSIS SUBVALVULAR AÓRTICA</vt:lpstr>
      <vt:lpstr>ESTENOSIS SUBVALVULAR AÓRTICA</vt:lpstr>
      <vt:lpstr>ESTENOSIS SUPRAVALVULAR AÓRTICA</vt:lpstr>
      <vt:lpstr>FISIOPATOLOGÍA</vt:lpstr>
      <vt:lpstr>FISIOPATOLOGÍA</vt:lpstr>
      <vt:lpstr>FISIOPATOLOGÍA</vt:lpstr>
      <vt:lpstr>CUADRO CLÍNICO</vt:lpstr>
      <vt:lpstr>CUADRO CLÍNICO</vt:lpstr>
      <vt:lpstr>CUADRO CLÍNICO</vt:lpstr>
      <vt:lpstr>CUADRO CLÍNICO</vt:lpstr>
      <vt:lpstr>Presentación de PowerPoint</vt:lpstr>
      <vt:lpstr>CUADRO CLÍNICO</vt:lpstr>
      <vt:lpstr>LABORATORIO</vt:lpstr>
      <vt:lpstr>LABORATORIO</vt:lpstr>
      <vt:lpstr>LABORATORIO</vt:lpstr>
      <vt:lpstr>TRATAMIENTO</vt:lpstr>
      <vt:lpstr>TRATAMIENTO</vt:lpstr>
      <vt:lpstr>TRATAMIENTO</vt:lpstr>
      <vt:lpstr>TRATAMIENTO</vt:lpstr>
      <vt:lpstr>PRONÓSTICO</vt:lpstr>
      <vt:lpstr>Presentación de PowerPoint</vt:lpstr>
      <vt:lpstr>GENERALIDADES</vt:lpstr>
      <vt:lpstr>GENERALIDADES</vt:lpstr>
      <vt:lpstr>FISIOPATOLOGÍA</vt:lpstr>
      <vt:lpstr>CUADRO CLÍNICO</vt:lpstr>
      <vt:lpstr>CUADRO CLÍNICO</vt:lpstr>
      <vt:lpstr>LABORATORIO</vt:lpstr>
      <vt:lpstr>LABORATORIO</vt:lpstr>
      <vt:lpstr>LABORATORIO</vt:lpstr>
      <vt:lpstr>TRATAMIENTO</vt:lpstr>
      <vt:lpstr>TRATAMIENTO</vt:lpstr>
      <vt:lpstr>PRONÓSTICO</vt:lpstr>
      <vt:lpstr>Presentación de PowerPoint</vt:lpstr>
      <vt:lpstr>GENERALIDADES</vt:lpstr>
      <vt:lpstr>Presentación de PowerPoint</vt:lpstr>
      <vt:lpstr>CLÍNICA</vt:lpstr>
      <vt:lpstr>CLÍNICA</vt:lpstr>
      <vt:lpstr>CLÍNICA</vt:lpstr>
      <vt:lpstr>LABORATORIO</vt:lpstr>
      <vt:lpstr>Rx de Tórax</vt:lpstr>
      <vt:lpstr>TRATAMIENTO</vt:lpstr>
      <vt:lpstr>FIN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Alex Flores</dc:creator>
  <cp:lastModifiedBy>Usuario de Microsoft Office</cp:lastModifiedBy>
  <cp:revision>69</cp:revision>
  <dcterms:created xsi:type="dcterms:W3CDTF">2008-11-10T01:10:21Z</dcterms:created>
  <dcterms:modified xsi:type="dcterms:W3CDTF">2021-01-12T09:04:04Z</dcterms:modified>
</cp:coreProperties>
</file>