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7"/>
  </p:notesMasterIdLst>
  <p:handoutMasterIdLst>
    <p:handoutMasterId r:id="rId38"/>
  </p:handoutMasterIdLst>
  <p:sldIdLst>
    <p:sldId id="272" r:id="rId3"/>
    <p:sldId id="259" r:id="rId4"/>
    <p:sldId id="274" r:id="rId5"/>
    <p:sldId id="273" r:id="rId6"/>
    <p:sldId id="275" r:id="rId7"/>
    <p:sldId id="317" r:id="rId8"/>
    <p:sldId id="277" r:id="rId9"/>
    <p:sldId id="278" r:id="rId10"/>
    <p:sldId id="279" r:id="rId11"/>
    <p:sldId id="280" r:id="rId12"/>
    <p:sldId id="318" r:id="rId13"/>
    <p:sldId id="300" r:id="rId14"/>
    <p:sldId id="301" r:id="rId15"/>
    <p:sldId id="302" r:id="rId16"/>
    <p:sldId id="283" r:id="rId17"/>
    <p:sldId id="284" r:id="rId18"/>
    <p:sldId id="285" r:id="rId19"/>
    <p:sldId id="288" r:id="rId20"/>
    <p:sldId id="289" r:id="rId21"/>
    <p:sldId id="290" r:id="rId22"/>
    <p:sldId id="287" r:id="rId23"/>
    <p:sldId id="291" r:id="rId24"/>
    <p:sldId id="305" r:id="rId25"/>
    <p:sldId id="306" r:id="rId26"/>
    <p:sldId id="281" r:id="rId27"/>
    <p:sldId id="307" r:id="rId28"/>
    <p:sldId id="257" r:id="rId29"/>
    <p:sldId id="261" r:id="rId30"/>
    <p:sldId id="308" r:id="rId31"/>
    <p:sldId id="294" r:id="rId32"/>
    <p:sldId id="298" r:id="rId33"/>
    <p:sldId id="297" r:id="rId34"/>
    <p:sldId id="311" r:id="rId35"/>
    <p:sldId id="299" r:id="rId36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1470" y="7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19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5/19/2020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5/19/2020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1650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73756"/>
            <a:ext cx="7388860" cy="236601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>
            <a:extLst>
              <a:ext uri="{FF2B5EF4-FFF2-40B4-BE49-F238E27FC236}">
                <a16:creationId xmlns:a16="http://schemas.microsoft.com/office/drawing/2014/main" id="{6DA50CE1-B418-444B-9032-5BFC7B8C45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>
            <a:extLst>
              <a:ext uri="{FF2B5EF4-FFF2-40B4-BE49-F238E27FC236}">
                <a16:creationId xmlns:a16="http://schemas.microsoft.com/office/drawing/2014/main" id="{EF49CC1B-EBFD-41B4-AA30-8E02CBC7B0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CL">
                <a:ea typeface="ＭＳ Ｐゴシック" panose="020B0600070205080204" pitchFamily="34" charset="-128"/>
              </a:rPr>
              <a:t>Cambios en el volumen previo al cierre altera el PC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CL">
                <a:ea typeface="ＭＳ Ｐゴシック" panose="020B0600070205080204" pitchFamily="34" charset="-128"/>
              </a:rPr>
              <a:t>Cierre de fontanela bregmática: 2 meses de edad; lambdoidea: 10 meses-24 meses</a:t>
            </a:r>
          </a:p>
          <a:p>
            <a:pPr eaLnBrk="1" hangingPunct="1">
              <a:spcBef>
                <a:spcPct val="0"/>
              </a:spcBef>
            </a:pPr>
            <a:endParaRPr lang="es-ES" altLang="es-CL">
              <a:ea typeface="ＭＳ Ｐゴシック" panose="020B0600070205080204" pitchFamily="34" charset="-128"/>
            </a:endParaRPr>
          </a:p>
        </p:txBody>
      </p:sp>
      <p:sp>
        <p:nvSpPr>
          <p:cNvPr id="62468" name="3 Marcador de número de diapositiva">
            <a:extLst>
              <a:ext uri="{FF2B5EF4-FFF2-40B4-BE49-F238E27FC236}">
                <a16:creationId xmlns:a16="http://schemas.microsoft.com/office/drawing/2014/main" id="{5F63B513-E8A5-4E32-BF5B-DD715EFCC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169840-3CE6-4B15-9E9D-21440E8963E2}" type="slidenum">
              <a:rPr lang="es-ES" altLang="es-CL" b="0">
                <a:latin typeface="Calibri" panose="020F0502020204030204" pitchFamily="34" charset="0"/>
              </a:rPr>
              <a:pPr/>
              <a:t>2</a:t>
            </a:fld>
            <a:endParaRPr lang="es-ES" altLang="es-CL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9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Cráneo crece hasta los 5 años y luego prácticamente se estanca.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731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1619" cy="713232"/>
            <a:chOff x="0" y="0"/>
            <a:chExt cx="12188825" cy="713232"/>
          </a:xfrm>
        </p:grpSpPr>
        <p:sp>
          <p:nvSpPr>
            <p:cNvPr id="7" name="Rectangle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0"/>
            <a:ext cx="534924" cy="6858000"/>
            <a:chOff x="0" y="0"/>
            <a:chExt cx="713232" cy="6858000"/>
          </a:xfrm>
        </p:grpSpPr>
        <p:sp>
          <p:nvSpPr>
            <p:cNvPr id="12" name="Rectangle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7571" y="0"/>
            <a:ext cx="560165" cy="6858000"/>
            <a:chOff x="11476762" y="0"/>
            <a:chExt cx="746886" cy="6858000"/>
          </a:xfrm>
        </p:grpSpPr>
        <p:sp>
          <p:nvSpPr>
            <p:cNvPr id="15" name="Rectangle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7" name="Group 16"/>
          <p:cNvGrpSpPr/>
          <p:nvPr/>
        </p:nvGrpSpPr>
        <p:grpSpPr>
          <a:xfrm flipV="1">
            <a:off x="0" y="6144768"/>
            <a:ext cx="9141619" cy="713232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188720"/>
            <a:ext cx="7200900" cy="2514600"/>
          </a:xfrm>
        </p:spPr>
        <p:txBody>
          <a:bodyPr anchor="b">
            <a:noAutofit/>
          </a:bodyPr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749040"/>
            <a:ext cx="72009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/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5/19/2020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5/19/2020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5/19/2020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0" y="6309360"/>
            <a:ext cx="9141619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552" y="0"/>
            <a:ext cx="9141619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5/19/2020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188720"/>
            <a:ext cx="7200900" cy="2514600"/>
          </a:xfrm>
        </p:spPr>
        <p:txBody>
          <a:bodyPr anchor="b">
            <a:normAutofit/>
          </a:bodyPr>
          <a:lstStyle>
            <a:lvl1pPr algn="ctr">
              <a:defRPr sz="405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749040"/>
            <a:ext cx="72009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50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673352"/>
            <a:ext cx="342900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673352"/>
            <a:ext cx="342900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en-US"/>
              <a:t>5/19/2020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600200"/>
            <a:ext cx="3429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2441448"/>
            <a:ext cx="3429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600200"/>
            <a:ext cx="3429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441448"/>
            <a:ext cx="3429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5/19/2020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5/19/2020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5/19/2020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1619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20" y="1828800"/>
            <a:ext cx="2743200" cy="2286000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005840"/>
            <a:ext cx="5417820" cy="493776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3620" y="4206240"/>
            <a:ext cx="2743200" cy="164592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5/19/2020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20" y="1828800"/>
            <a:ext cx="2743200" cy="2286000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480" y="548640"/>
            <a:ext cx="5006340" cy="5760720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3620" y="4206240"/>
            <a:ext cx="2743200" cy="164592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5/19/2020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5829300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1" name="Group 10"/>
          <p:cNvGrpSpPr/>
          <p:nvPr/>
        </p:nvGrpSpPr>
        <p:grpSpPr>
          <a:xfrm flipV="1">
            <a:off x="0" y="6309360"/>
            <a:ext cx="5829300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4" name="Group 13"/>
          <p:cNvGrpSpPr/>
          <p:nvPr/>
        </p:nvGrpSpPr>
        <p:grpSpPr>
          <a:xfrm rot="5400000" flipV="1">
            <a:off x="-3223260" y="3223260"/>
            <a:ext cx="6858000" cy="411480"/>
            <a:chOff x="0" y="0"/>
            <a:chExt cx="12188825" cy="713232"/>
          </a:xfrm>
        </p:grpSpPr>
        <p:sp>
          <p:nvSpPr>
            <p:cNvPr id="15" name="Rectangle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7" name="Group 16"/>
          <p:cNvGrpSpPr/>
          <p:nvPr/>
        </p:nvGrpSpPr>
        <p:grpSpPr>
          <a:xfrm rot="16200000" flipH="1" flipV="1">
            <a:off x="2194559" y="3223261"/>
            <a:ext cx="6858000" cy="411480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auto">
          <a:xfrm flipV="1">
            <a:off x="0" y="6309360"/>
            <a:ext cx="9141619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912"/>
            <a:ext cx="713232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673352"/>
            <a:ext cx="713232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832" y="6391656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5/19/2020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391656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8100" y="6391656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gif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2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1550" y="4206240"/>
            <a:ext cx="7200900" cy="211736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MACROCEFALIA</a:t>
            </a: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Y </a:t>
            </a: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MICROCEFALIA</a:t>
            </a: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Dra. Laura Culcay A.</a:t>
            </a: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Neuróloga Infantil </a:t>
            </a: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HFBC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7D6637F-FE97-485F-92B2-E262924C8E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A69E72A-4DF3-4E7D-9C5A-8021AC679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09D0C19-6841-48A3-B4C7-BBA4D963B7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0505981-6290-4B7A-9FBF-A740FEBD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34620"/>
            <a:ext cx="7200900" cy="1871980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CL" sz="60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MACROCEFALIA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6485FCC-5284-45D6-8E28-422F270EB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2006600"/>
            <a:ext cx="7200900" cy="914400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CL" sz="3600" b="1" cap="none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PC &gt; 2DS</a:t>
            </a:r>
          </a:p>
        </p:txBody>
      </p:sp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4E0F43-5795-4C36-966F-7CCB15EC3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2806" y="3937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103394-DA86-4EFE-8530-F53D515A6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7" t="29843" r="31166" b="9386"/>
          <a:stretch/>
        </p:blipFill>
        <p:spPr>
          <a:xfrm>
            <a:off x="883919" y="53340"/>
            <a:ext cx="7640515" cy="675132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0D72AB3-E45B-4F94-919A-F1EF766E8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1F25BB0-2666-4747-A81F-682A3ED2D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Clasificación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19FD849-A37B-4A08-93B2-7067FD343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CL" sz="2400" b="1" dirty="0"/>
              <a:t>Según etiología</a:t>
            </a:r>
            <a:r>
              <a:rPr lang="es-CL" sz="2400" dirty="0"/>
              <a:t>: congénita  (ejemplo: anatómica),o adquirida ( ejemplo: metabólica)</a:t>
            </a:r>
          </a:p>
          <a:p>
            <a:r>
              <a:rPr lang="es-CL" sz="2400" b="1" dirty="0"/>
              <a:t>Según su evolución</a:t>
            </a:r>
            <a:r>
              <a:rPr lang="es-CL" sz="2400" dirty="0"/>
              <a:t>: progresiva o no progresiva</a:t>
            </a:r>
          </a:p>
          <a:p>
            <a:r>
              <a:rPr lang="es-CL" sz="2400" b="1" dirty="0"/>
              <a:t>Según clínica</a:t>
            </a:r>
            <a:r>
              <a:rPr lang="es-CL" sz="2400" dirty="0"/>
              <a:t>: hipertensiva o normotensiva</a:t>
            </a:r>
          </a:p>
          <a:p>
            <a:r>
              <a:rPr lang="es-CL" sz="2400" b="1" dirty="0"/>
              <a:t>Según espacio que se encuentra aumentado:</a:t>
            </a:r>
            <a:r>
              <a:rPr lang="es-CL" sz="2400" dirty="0"/>
              <a:t> LCR o encéfalo</a:t>
            </a:r>
          </a:p>
          <a:p>
            <a:pPr lvl="1"/>
            <a:r>
              <a:rPr lang="es-CL" sz="2000" dirty="0" err="1"/>
              <a:t>Megalencefalia</a:t>
            </a:r>
            <a:r>
              <a:rPr lang="es-CL" sz="2000" dirty="0"/>
              <a:t> </a:t>
            </a:r>
            <a:br>
              <a:rPr lang="es-CL" sz="2000" dirty="0"/>
            </a:br>
            <a:r>
              <a:rPr lang="es-CL" sz="2000" dirty="0"/>
              <a:t>Aumento del tamaño del encéfalo.</a:t>
            </a:r>
            <a:br>
              <a:rPr lang="es-CL" sz="2000" dirty="0"/>
            </a:br>
            <a:r>
              <a:rPr lang="es-CL" sz="2000" dirty="0"/>
              <a:t>Causas anatómicas o metabólicas.</a:t>
            </a:r>
          </a:p>
          <a:p>
            <a:pPr lvl="1"/>
            <a:r>
              <a:rPr lang="es-CL" sz="2000" dirty="0"/>
              <a:t>Hidrocefalia: aumento del LCR intracraneal.</a:t>
            </a:r>
            <a:br>
              <a:rPr lang="es-CL" sz="2000" dirty="0"/>
            </a:br>
            <a:r>
              <a:rPr lang="es-CL" sz="2000" dirty="0"/>
              <a:t>Comunicante o no comunicante.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73297FD-93DA-4646-8452-9675AA2B2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39FE4-9D65-403D-A48C-53B0C26B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Hidrocefalia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7431CC-E7F9-4DCB-B7A8-277944E31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/>
              <a:t>Aumento del LCR intracraneal</a:t>
            </a:r>
          </a:p>
          <a:p>
            <a:r>
              <a:rPr lang="es-CL" dirty="0"/>
              <a:t>En imágenes: aumento del tamaño ventricular y/o subaracnoideo.</a:t>
            </a:r>
          </a:p>
          <a:p>
            <a:r>
              <a:rPr lang="es-CL" dirty="0"/>
              <a:t>Comunicante</a:t>
            </a:r>
          </a:p>
          <a:p>
            <a:r>
              <a:rPr lang="es-CL" dirty="0"/>
              <a:t>No comunicante</a:t>
            </a:r>
          </a:p>
          <a:p>
            <a:r>
              <a:rPr lang="es-CL" dirty="0"/>
              <a:t>Principal causa de macrocefalia al nacer </a:t>
            </a:r>
            <a:r>
              <a:rPr lang="es-CL" dirty="0">
                <a:sym typeface="Wingdings" panose="05000000000000000000" pitchFamily="2" charset="2"/>
              </a:rPr>
              <a:t> detección y tratamiento precoz es crucial. </a:t>
            </a:r>
          </a:p>
          <a:p>
            <a:r>
              <a:rPr lang="es-CL" dirty="0">
                <a:sym typeface="Wingdings" panose="05000000000000000000" pitchFamily="2" charset="2"/>
              </a:rPr>
              <a:t>Lo prioritario es la pesquisa de hipertensión </a:t>
            </a:r>
            <a:r>
              <a:rPr lang="es-CL" dirty="0" err="1">
                <a:sym typeface="Wingdings" panose="05000000000000000000" pitchFamily="2" charset="2"/>
              </a:rPr>
              <a:t>intracraneana</a:t>
            </a:r>
            <a:r>
              <a:rPr lang="es-CL" dirty="0">
                <a:sym typeface="Wingdings" panose="05000000000000000000" pitchFamily="2" charset="2"/>
              </a:rPr>
              <a:t>, lo que es  urgencia </a:t>
            </a:r>
            <a:r>
              <a:rPr lang="es-CL" dirty="0" err="1">
                <a:sym typeface="Wingdings" panose="05000000000000000000" pitchFamily="2" charset="2"/>
              </a:rPr>
              <a:t>neoquirúrgica</a:t>
            </a:r>
            <a:r>
              <a:rPr lang="es-CL" dirty="0">
                <a:sym typeface="Wingdings" panose="05000000000000000000" pitchFamily="2" charset="2"/>
              </a:rPr>
              <a:t>.</a:t>
            </a:r>
          </a:p>
          <a:p>
            <a:r>
              <a:rPr lang="es-CL" dirty="0">
                <a:sym typeface="Wingdings" panose="05000000000000000000" pitchFamily="2" charset="2"/>
              </a:rPr>
              <a:t>La HIC presenta distinta sintomatología dependiendo del cierre o no de las suturas.</a:t>
            </a:r>
          </a:p>
          <a:p>
            <a:r>
              <a:rPr lang="es-CL" dirty="0">
                <a:sym typeface="Wingdings" panose="05000000000000000000" pitchFamily="2" charset="2"/>
              </a:rPr>
              <a:t>Tratamiento generalmente: instalación de derivativa o válvula que permita evacuar el LCR a peritoneo o aurícula.</a:t>
            </a:r>
            <a:endParaRPr lang="es-CL" dirty="0"/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6E3CE3C-BA43-4F4C-8D01-9B9A4274B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D2A28E-6EAE-485C-8A34-5D4B42BD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Hidrocefalia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FE42FB-5073-473C-86F4-6D9EB27B1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3" t="27175" r="36333" b="20652"/>
          <a:stretch/>
        </p:blipFill>
        <p:spPr>
          <a:xfrm>
            <a:off x="1005840" y="1668779"/>
            <a:ext cx="7579561" cy="4130041"/>
          </a:xfrm>
          <a:prstGeom prst="rect">
            <a:avLst/>
          </a:prstGeom>
        </p:spPr>
      </p:pic>
      <p:pic>
        <p:nvPicPr>
          <p:cNvPr id="1026" name="Picture 2" descr="Resultado de imagen para sindrome de parinaud">
            <a:extLst>
              <a:ext uri="{FF2B5EF4-FFF2-40B4-BE49-F238E27FC236}">
                <a16:creationId xmlns:a16="http://schemas.microsoft.com/office/drawing/2014/main" id="{068E23C5-0531-4B05-8DE7-27C5F74F3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9" t="25091" r="26923" b="18059"/>
          <a:stretch/>
        </p:blipFill>
        <p:spPr bwMode="auto">
          <a:xfrm>
            <a:off x="5532120" y="195362"/>
            <a:ext cx="1371600" cy="14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edema de papila">
            <a:extLst>
              <a:ext uri="{FF2B5EF4-FFF2-40B4-BE49-F238E27FC236}">
                <a16:creationId xmlns:a16="http://schemas.microsoft.com/office/drawing/2014/main" id="{1368E40E-379B-412A-B3AD-F05856A7E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20" y="197536"/>
            <a:ext cx="1595744" cy="140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B8CBDCB-97B8-45F9-9CD1-6E6D9217C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37926-9DE1-4A42-843E-898D9F3B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190500"/>
            <a:ext cx="7132320" cy="1088136"/>
          </a:xfrm>
        </p:spPr>
        <p:txBody>
          <a:bodyPr/>
          <a:lstStyle/>
          <a:p>
            <a:r>
              <a:rPr lang="es-CL" dirty="0"/>
              <a:t>Hidrocefalia </a:t>
            </a:r>
            <a:r>
              <a:rPr lang="es-CL" dirty="0">
                <a:sym typeface="Wingdings" panose="05000000000000000000" pitchFamily="2" charset="2"/>
              </a:rPr>
              <a:t> Aumento de LCR intracraneal. </a:t>
            </a:r>
            <a:endParaRPr lang="es-CL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991F564-4EB8-4BFE-8088-B79CDCB09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490EFFA-A956-4CA7-A137-468FC55355AC}"/>
              </a:ext>
            </a:extLst>
          </p:cNvPr>
          <p:cNvSpPr/>
          <p:nvPr/>
        </p:nvSpPr>
        <p:spPr>
          <a:xfrm>
            <a:off x="4784725" y="5384416"/>
            <a:ext cx="2743200" cy="1283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/>
              <a:t>Tu, absceso</a:t>
            </a:r>
          </a:p>
          <a:p>
            <a:pPr algn="ctr"/>
            <a:r>
              <a:rPr lang="es-CL" sz="1400" b="1" dirty="0"/>
              <a:t>Estenosis acueducto</a:t>
            </a:r>
          </a:p>
          <a:p>
            <a:pPr algn="ctr"/>
            <a:r>
              <a:rPr lang="es-CL" sz="1400" b="1" dirty="0"/>
              <a:t>Hematoma</a:t>
            </a:r>
          </a:p>
          <a:p>
            <a:pPr algn="ctr"/>
            <a:r>
              <a:rPr lang="es-CL" sz="1400" b="1" dirty="0"/>
              <a:t>Malformación de Galeno</a:t>
            </a:r>
          </a:p>
          <a:p>
            <a:pPr algn="ctr"/>
            <a:r>
              <a:rPr lang="es-CL" sz="1400" b="1" dirty="0" err="1"/>
              <a:t>Dandy</a:t>
            </a:r>
            <a:r>
              <a:rPr lang="es-CL" sz="1400" b="1" dirty="0"/>
              <a:t> Walker</a:t>
            </a:r>
          </a:p>
          <a:p>
            <a:pPr algn="ctr"/>
            <a:r>
              <a:rPr lang="es-CL" sz="1400" b="1" dirty="0"/>
              <a:t>Otras</a:t>
            </a:r>
          </a:p>
        </p:txBody>
      </p:sp>
      <p:pic>
        <p:nvPicPr>
          <p:cNvPr id="11" name="Marcador de contenido 8">
            <a:extLst>
              <a:ext uri="{FF2B5EF4-FFF2-40B4-BE49-F238E27FC236}">
                <a16:creationId xmlns:a16="http://schemas.microsoft.com/office/drawing/2014/main" id="{9FAF4534-319C-4C55-9016-02824BE490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709160" y="2529573"/>
            <a:ext cx="2894330" cy="28548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E9C992-EE6D-481A-9442-AE17A380C1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00" t="41996" r="78000" b="33046"/>
          <a:stretch/>
        </p:blipFill>
        <p:spPr>
          <a:xfrm>
            <a:off x="1052829" y="2529573"/>
            <a:ext cx="2954181" cy="331624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2CB193D-6D83-424F-B21B-672EFFFD3731}"/>
              </a:ext>
            </a:extLst>
          </p:cNvPr>
          <p:cNvSpPr/>
          <p:nvPr/>
        </p:nvSpPr>
        <p:spPr>
          <a:xfrm>
            <a:off x="1243248" y="5537200"/>
            <a:ext cx="2573342" cy="1130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/>
              <a:t>Meningitis</a:t>
            </a:r>
          </a:p>
          <a:p>
            <a:pPr algn="ctr"/>
            <a:r>
              <a:rPr lang="es-CL" sz="1400" b="1" dirty="0"/>
              <a:t>Papiloma plexo coroideo</a:t>
            </a:r>
          </a:p>
          <a:p>
            <a:pPr algn="ctr"/>
            <a:r>
              <a:rPr lang="es-CL" sz="1400" b="1" dirty="0"/>
              <a:t>Post hemorrágico (HSA)</a:t>
            </a:r>
          </a:p>
          <a:p>
            <a:pPr algn="ctr"/>
            <a:r>
              <a:rPr lang="es-CL" sz="1400" b="1" dirty="0"/>
              <a:t>Otras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53E4A33-F6D5-41CE-8B37-EAFFE953E8BF}"/>
              </a:ext>
            </a:extLst>
          </p:cNvPr>
          <p:cNvSpPr/>
          <p:nvPr/>
        </p:nvSpPr>
        <p:spPr>
          <a:xfrm>
            <a:off x="1227218" y="3981463"/>
            <a:ext cx="6337300" cy="6096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HIPERTENSIÓN ENDOCRANEANA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055972A-7144-4057-B0B0-5AE33CC20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6B01BA7-B07C-450A-9F28-B360D7293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B56EC-F07E-4D05-AC16-FDB7D650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Hidrocefalia obstructiva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EF5DC7-AB87-4FB2-803D-8D0923170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CL" dirty="0"/>
              <a:t>Malformación vena de galeno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24D8B-9A3F-4B57-BB66-1633CC810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CL" dirty="0"/>
              <a:t>meduloblastoma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E9FB7A6-59F6-4010-AD72-353685EAF8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05" t="24062" r="11000" b="14427"/>
          <a:stretch/>
        </p:blipFill>
        <p:spPr>
          <a:xfrm>
            <a:off x="1005840" y="2441448"/>
            <a:ext cx="2943860" cy="316230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AAC794E-73A7-4432-B528-B14E3350C0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11" t="24803" r="6944" b="14427"/>
          <a:stretch/>
        </p:blipFill>
        <p:spPr>
          <a:xfrm>
            <a:off x="4709160" y="2441448"/>
            <a:ext cx="3188010" cy="3162301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B25E16A-0079-40DF-8726-83434688A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C0A70-05D5-41C0-B1C3-54E18352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“Hidrocefalia externa benigna”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5F8C86C8-AB8D-4EE3-8943-594A0FE7E1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dirty="0"/>
              <a:t>Espacio subaracnoideo complaciente</a:t>
            </a:r>
          </a:p>
          <a:p>
            <a:r>
              <a:rPr lang="es-CL" dirty="0"/>
              <a:t>Causa frecuente de macrocefalia</a:t>
            </a:r>
          </a:p>
          <a:p>
            <a:r>
              <a:rPr lang="es-CL" dirty="0"/>
              <a:t>Antecedentes familiares</a:t>
            </a:r>
          </a:p>
          <a:p>
            <a:r>
              <a:rPr lang="es-CL" dirty="0"/>
              <a:t>DSM normal</a:t>
            </a:r>
          </a:p>
          <a:p>
            <a:r>
              <a:rPr lang="es-CL" dirty="0"/>
              <a:t>Resto examen neurológico </a:t>
            </a:r>
            <a:r>
              <a:rPr lang="es-CL" dirty="0">
                <a:sym typeface="Wingdings" panose="05000000000000000000" pitchFamily="2" charset="2"/>
              </a:rPr>
              <a:t> normal</a:t>
            </a:r>
          </a:p>
          <a:p>
            <a:r>
              <a:rPr lang="es-CL" dirty="0">
                <a:sym typeface="Wingdings" panose="05000000000000000000" pitchFamily="2" charset="2"/>
              </a:rPr>
              <a:t>Imágenes con SA amplio, principalmente a nivel frontal, sin atrofia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A66A5B7-CE2F-4976-8180-7FDC8209A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50" t="19368" r="11000" b="7757"/>
          <a:stretch/>
        </p:blipFill>
        <p:spPr>
          <a:xfrm>
            <a:off x="4709162" y="1673352"/>
            <a:ext cx="3223260" cy="3746501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74F0F60-53BC-40FC-8225-F4CCE3B65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6BECA-CF99-4FAC-83BD-BEFDFF19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Sd</a:t>
            </a:r>
            <a:r>
              <a:rPr lang="es-CL" dirty="0"/>
              <a:t>. </a:t>
            </a:r>
            <a:r>
              <a:rPr lang="es-CL" dirty="0" err="1"/>
              <a:t>Neurocutáneos</a:t>
            </a:r>
            <a:r>
              <a:rPr lang="es-CL" dirty="0"/>
              <a:t> </a:t>
            </a:r>
          </a:p>
        </p:txBody>
      </p:sp>
      <p:pic>
        <p:nvPicPr>
          <p:cNvPr id="6146" name="Picture 2" descr="Resultado de imagen para neurofibromatosis tipo 1">
            <a:extLst>
              <a:ext uri="{FF2B5EF4-FFF2-40B4-BE49-F238E27FC236}">
                <a16:creationId xmlns:a16="http://schemas.microsoft.com/office/drawing/2014/main" id="{C636C48A-28EC-4E72-B281-16B018C13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663698"/>
            <a:ext cx="1994288" cy="28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B8096C9-1CD6-4C43-9540-10CF723AE8D5}"/>
              </a:ext>
            </a:extLst>
          </p:cNvPr>
          <p:cNvSpPr txBox="1"/>
          <p:nvPr/>
        </p:nvSpPr>
        <p:spPr>
          <a:xfrm>
            <a:off x="945268" y="4518023"/>
            <a:ext cx="20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err="1"/>
              <a:t>Neurofribromatosis</a:t>
            </a:r>
            <a:r>
              <a:rPr lang="es-CL" sz="1600" dirty="0"/>
              <a:t> tipo 1</a:t>
            </a:r>
          </a:p>
        </p:txBody>
      </p:sp>
      <p:pic>
        <p:nvPicPr>
          <p:cNvPr id="6148" name="Picture 4" descr="Resultado de imagen para incontinencia pigmenti">
            <a:extLst>
              <a:ext uri="{FF2B5EF4-FFF2-40B4-BE49-F238E27FC236}">
                <a16:creationId xmlns:a16="http://schemas.microsoft.com/office/drawing/2014/main" id="{EF1C6D70-4516-4FC5-8084-6AE9488E0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1663698"/>
            <a:ext cx="2108096" cy="28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A18364A-F6D6-47FA-9E33-5D718AA6D19A}"/>
              </a:ext>
            </a:extLst>
          </p:cNvPr>
          <p:cNvSpPr txBox="1"/>
          <p:nvPr/>
        </p:nvSpPr>
        <p:spPr>
          <a:xfrm>
            <a:off x="3279775" y="4518022"/>
            <a:ext cx="20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/>
              <a:t>Incontinencia </a:t>
            </a:r>
            <a:r>
              <a:rPr lang="es-CL" sz="1600" dirty="0" err="1"/>
              <a:t>pigmenti</a:t>
            </a:r>
            <a:endParaRPr lang="es-CL" sz="1600" dirty="0"/>
          </a:p>
        </p:txBody>
      </p:sp>
      <p:pic>
        <p:nvPicPr>
          <p:cNvPr id="6150" name="Picture 6" descr="Resultado de imagen para esclerosis tuberosa">
            <a:extLst>
              <a:ext uri="{FF2B5EF4-FFF2-40B4-BE49-F238E27FC236}">
                <a16:creationId xmlns:a16="http://schemas.microsoft.com/office/drawing/2014/main" id="{2F13D21E-D51F-4F42-AC8D-46852BBD7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46" y="1663698"/>
            <a:ext cx="3333751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esclerosis tuberosa">
            <a:extLst>
              <a:ext uri="{FF2B5EF4-FFF2-40B4-BE49-F238E27FC236}">
                <a16:creationId xmlns:a16="http://schemas.microsoft.com/office/drawing/2014/main" id="{40B6E9B7-38BF-4450-9D0F-02FEC9CAB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921" y="4168772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23117EA-C62D-4B05-A1D0-EE1651FA13A9}"/>
              </a:ext>
            </a:extLst>
          </p:cNvPr>
          <p:cNvSpPr txBox="1"/>
          <p:nvPr/>
        </p:nvSpPr>
        <p:spPr>
          <a:xfrm>
            <a:off x="6041921" y="3830218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/>
              <a:t>Esclerosis tuberosa</a:t>
            </a:r>
          </a:p>
        </p:txBody>
      </p:sp>
      <p:pic>
        <p:nvPicPr>
          <p:cNvPr id="6154" name="Picture 10" descr="Imagen relacionada">
            <a:extLst>
              <a:ext uri="{FF2B5EF4-FFF2-40B4-BE49-F238E27FC236}">
                <a16:creationId xmlns:a16="http://schemas.microsoft.com/office/drawing/2014/main" id="{F1AECA06-A16F-4281-B78B-4E231249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52" y="5194302"/>
            <a:ext cx="1994288" cy="14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8CFE4D9-497C-4DE8-8ECF-E587B0F264AB}"/>
              </a:ext>
            </a:extLst>
          </p:cNvPr>
          <p:cNvSpPr txBox="1"/>
          <p:nvPr/>
        </p:nvSpPr>
        <p:spPr>
          <a:xfrm>
            <a:off x="3673740" y="6103318"/>
            <a:ext cx="1660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err="1"/>
              <a:t>Hipomelanosis</a:t>
            </a:r>
            <a:r>
              <a:rPr lang="es-CL" sz="1600" dirty="0"/>
              <a:t> de </a:t>
            </a:r>
            <a:r>
              <a:rPr lang="es-CL" sz="1600" dirty="0" err="1"/>
              <a:t>Ito</a:t>
            </a:r>
            <a:endParaRPr lang="es-CL" sz="1600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2998A9E-5DE0-4B5E-B053-6F611E8A2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B11AB-AA08-4580-A3D8-016C04F26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Megalencenfalias</a:t>
            </a:r>
            <a:r>
              <a:rPr lang="es-CL" dirty="0"/>
              <a:t> genéticas</a:t>
            </a:r>
          </a:p>
        </p:txBody>
      </p:sp>
      <p:sp>
        <p:nvSpPr>
          <p:cNvPr id="5" name="AutoShape 4" descr="El Sindrome x fragil">
            <a:extLst>
              <a:ext uri="{FF2B5EF4-FFF2-40B4-BE49-F238E27FC236}">
                <a16:creationId xmlns:a16="http://schemas.microsoft.com/office/drawing/2014/main" id="{E9088813-CAFA-48EF-8B00-27FB2E2ADD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7174" name="Picture 6" descr="https://www.vivirmejor.org/wp-content/uploads/2016/01/El-Sindrome-x-fragil.jpg">
            <a:extLst>
              <a:ext uri="{FF2B5EF4-FFF2-40B4-BE49-F238E27FC236}">
                <a16:creationId xmlns:a16="http://schemas.microsoft.com/office/drawing/2014/main" id="{6DB142A1-A178-4A8B-A5EB-ABFF5F39D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/>
          <a:stretch/>
        </p:blipFill>
        <p:spPr bwMode="auto">
          <a:xfrm>
            <a:off x="1005840" y="2132838"/>
            <a:ext cx="3140202" cy="35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esultado de imagen para sindrome de sotos">
            <a:extLst>
              <a:ext uri="{FF2B5EF4-FFF2-40B4-BE49-F238E27FC236}">
                <a16:creationId xmlns:a16="http://schemas.microsoft.com/office/drawing/2014/main" id="{3A518238-E770-428E-AD80-1419AB26F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1"/>
          <a:stretch/>
        </p:blipFill>
        <p:spPr bwMode="auto">
          <a:xfrm>
            <a:off x="4997958" y="2132838"/>
            <a:ext cx="2914650" cy="35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EC737ED-BD7B-4E5B-A36F-7D9AA687F4B8}"/>
              </a:ext>
            </a:extLst>
          </p:cNvPr>
          <p:cNvSpPr txBox="1"/>
          <p:nvPr/>
        </p:nvSpPr>
        <p:spPr>
          <a:xfrm>
            <a:off x="1005840" y="5765800"/>
            <a:ext cx="314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Síndrome de X frágil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B96283-4D0F-4650-B3EA-21C4FBFA2CD5}"/>
              </a:ext>
            </a:extLst>
          </p:cNvPr>
          <p:cNvSpPr txBox="1"/>
          <p:nvPr/>
        </p:nvSpPr>
        <p:spPr>
          <a:xfrm>
            <a:off x="4997958" y="5765800"/>
            <a:ext cx="291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Síndrome de Sotos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7A28233-E417-4D2B-AB49-9B50FBD2A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1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>
            <a:extLst>
              <a:ext uri="{FF2B5EF4-FFF2-40B4-BE49-F238E27FC236}">
                <a16:creationId xmlns:a16="http://schemas.microsoft.com/office/drawing/2014/main" id="{B92ECC64-F7F4-4234-A3BA-72DFD808F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68812"/>
            <a:ext cx="7887335" cy="732889"/>
          </a:xfrm>
        </p:spPr>
        <p:txBody>
          <a:bodyPr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Crecimiento normal del cráneo</a:t>
            </a:r>
          </a:p>
        </p:txBody>
      </p:sp>
      <p:sp>
        <p:nvSpPr>
          <p:cNvPr id="18435" name="2 Marcador de contenido">
            <a:extLst>
              <a:ext uri="{FF2B5EF4-FFF2-40B4-BE49-F238E27FC236}">
                <a16:creationId xmlns:a16="http://schemas.microsoft.com/office/drawing/2014/main" id="{2C71AA71-104E-49AB-ADB9-A21FC2DCFE1A}"/>
              </a:ext>
            </a:extLst>
          </p:cNvPr>
          <p:cNvSpPr>
            <a:spLocks/>
          </p:cNvSpPr>
          <p:nvPr/>
        </p:nvSpPr>
        <p:spPr bwMode="auto">
          <a:xfrm>
            <a:off x="250825" y="1628775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39763" indent="-2730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endParaRPr lang="es-ES" altLang="es-CL" sz="2900" b="0" dirty="0">
              <a:solidFill>
                <a:srgbClr val="007EEA"/>
              </a:solidFill>
              <a:latin typeface="Tw Cen MT" panose="020B0602020104020603" pitchFamily="34" charset="0"/>
            </a:endParaRPr>
          </a:p>
          <a:p>
            <a:pPr lvl="1" eaLnBrk="1" hangingPunct="1">
              <a:spcBef>
                <a:spcPts val="550"/>
              </a:spcBef>
              <a:buClr>
                <a:schemeClr val="accent1"/>
              </a:buClr>
              <a:buSzPct val="70000"/>
            </a:pPr>
            <a:r>
              <a:rPr lang="es-ES" altLang="es-CL" sz="2600" i="1" dirty="0">
                <a:solidFill>
                  <a:srgbClr val="007EEA"/>
                </a:solidFill>
                <a:latin typeface="Trebuchet MS" panose="020B0603020202020204" pitchFamily="34" charset="0"/>
              </a:rPr>
              <a:t>Factores determinantes</a:t>
            </a:r>
          </a:p>
          <a:p>
            <a:pPr lvl="1" eaLnBrk="1" hangingPunct="1">
              <a:spcBef>
                <a:spcPts val="550"/>
              </a:spcBef>
              <a:buClr>
                <a:schemeClr val="accent1"/>
              </a:buClr>
              <a:buSzPct val="70000"/>
            </a:pPr>
            <a:endParaRPr lang="es-ES" altLang="es-CL" sz="2600" i="1" dirty="0">
              <a:solidFill>
                <a:srgbClr val="D3136E"/>
              </a:solidFill>
              <a:latin typeface="Trebuchet MS" panose="020B0603020202020204" pitchFamily="34" charset="0"/>
            </a:endParaRPr>
          </a:p>
          <a:p>
            <a:pPr lvl="1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s-ES" altLang="es-CL" sz="2600" b="0" dirty="0">
                <a:latin typeface="Trebuchet MS" panose="020B0603020202020204" pitchFamily="34" charset="0"/>
              </a:rPr>
              <a:t>Contenidos del cráneo</a:t>
            </a:r>
          </a:p>
          <a:p>
            <a:pPr lvl="4" eaLnBrk="1" hangingPunct="1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</a:pPr>
            <a:r>
              <a:rPr lang="es-ES" altLang="es-CL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Cerebro</a:t>
            </a:r>
          </a:p>
          <a:p>
            <a:pPr lvl="4" eaLnBrk="1" hangingPunct="1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</a:pPr>
            <a:r>
              <a:rPr lang="es-ES" altLang="es-CL" sz="2400" dirty="0">
                <a:solidFill>
                  <a:schemeClr val="tx2"/>
                </a:solidFill>
                <a:latin typeface="Trebuchet MS" panose="020B0603020202020204" pitchFamily="34" charset="0"/>
              </a:rPr>
              <a:t>LCR</a:t>
            </a:r>
          </a:p>
          <a:p>
            <a:pPr lvl="4" eaLnBrk="1" hangingPunct="1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</a:pPr>
            <a:r>
              <a:rPr lang="es-ES" altLang="es-CL" sz="2400" dirty="0">
                <a:solidFill>
                  <a:schemeClr val="tx2"/>
                </a:solidFill>
                <a:latin typeface="Trebuchet MS" panose="020B0603020202020204" pitchFamily="34" charset="0"/>
              </a:rPr>
              <a:t>Sangre</a:t>
            </a:r>
          </a:p>
          <a:p>
            <a:pPr lvl="4" eaLnBrk="1" hangingPunct="1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</a:pPr>
            <a:r>
              <a:rPr lang="es-ES" altLang="es-CL" sz="2400" dirty="0">
                <a:solidFill>
                  <a:schemeClr val="tx2"/>
                </a:solidFill>
                <a:latin typeface="Trebuchet MS" panose="020B0603020202020204" pitchFamily="34" charset="0"/>
              </a:rPr>
              <a:t>Hueso</a:t>
            </a:r>
          </a:p>
          <a:p>
            <a:pPr lvl="1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</a:pPr>
            <a:endParaRPr lang="es-ES" altLang="es-CL" sz="2400" b="0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pPr lvl="1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s-ES" altLang="es-CL" sz="2600" b="0" dirty="0">
                <a:latin typeface="Trebuchet MS" panose="020B0603020202020204" pitchFamily="34" charset="0"/>
              </a:rPr>
              <a:t>Cierre de Fontanelas y Suturas</a:t>
            </a:r>
          </a:p>
          <a:p>
            <a:pPr lvl="4" eaLnBrk="1" hangingPunct="1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None/>
            </a:pPr>
            <a:endParaRPr lang="es-ES" altLang="es-CL" sz="2000" b="0" dirty="0">
              <a:latin typeface="Trebuchet MS" panose="020B06030202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</a:pPr>
            <a:endParaRPr lang="es-ES" altLang="es-CL" sz="2900" dirty="0">
              <a:latin typeface="Trebuchet MS" panose="020B0603020202020204" pitchFamily="34" charset="0"/>
            </a:endParaRPr>
          </a:p>
        </p:txBody>
      </p:sp>
      <p:pic>
        <p:nvPicPr>
          <p:cNvPr id="18436" name="Picture 9" descr="9240">
            <a:extLst>
              <a:ext uri="{FF2B5EF4-FFF2-40B4-BE49-F238E27FC236}">
                <a16:creationId xmlns:a16="http://schemas.microsoft.com/office/drawing/2014/main" id="{DEA27A85-21F2-4DC7-B061-8F2EEA42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5273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CF4976D-6B01-448C-89D1-136C6798EA13}"/>
              </a:ext>
            </a:extLst>
          </p:cNvPr>
          <p:cNvSpPr/>
          <p:nvPr/>
        </p:nvSpPr>
        <p:spPr>
          <a:xfrm>
            <a:off x="6654018" y="0"/>
            <a:ext cx="2489982" cy="2349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Es el parámetro objetivo que más se acerca al crecimiento del encéfalo.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B55498D-7D7C-4A18-894F-0C7F1628F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4AF3EB-D80C-49B8-AE33-8CE99FE92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Megalencefalias</a:t>
            </a:r>
            <a:r>
              <a:rPr lang="es-CL" dirty="0"/>
              <a:t>: metabólicas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C0F266-2CA2-4211-AF51-6CCB0FB85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43FE02-5825-48E3-8BA1-C47CBFBA2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73" t="27429" r="25972" b="9658"/>
          <a:stretch/>
        </p:blipFill>
        <p:spPr>
          <a:xfrm>
            <a:off x="1005840" y="1673353"/>
            <a:ext cx="7132320" cy="5006848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293D753-CEB0-43AF-8CA6-01A21C731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1BB544D-EF44-416F-A9A2-ABDFDE1A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Macrocefalia familiar benigna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EC58677E-685B-452B-929B-0DBEE883B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s-CL" sz="2800" dirty="0"/>
          </a:p>
          <a:p>
            <a:r>
              <a:rPr lang="es-CL" sz="2800" dirty="0"/>
              <a:t>FRECUENTE         2% de la población.</a:t>
            </a:r>
          </a:p>
          <a:p>
            <a:endParaRPr lang="es-CL" sz="2800" dirty="0"/>
          </a:p>
          <a:p>
            <a:r>
              <a:rPr lang="es-CL" sz="2800" dirty="0"/>
              <a:t>Antecedentes familiares CC &gt; 2DS</a:t>
            </a:r>
          </a:p>
          <a:p>
            <a:r>
              <a:rPr lang="es-CL" sz="2800" dirty="0"/>
              <a:t>CC &gt; 2 a 4 cm sobre límite superior</a:t>
            </a:r>
          </a:p>
          <a:p>
            <a:r>
              <a:rPr lang="es-CL" sz="2800" dirty="0"/>
              <a:t>Talla normal</a:t>
            </a:r>
          </a:p>
          <a:p>
            <a:r>
              <a:rPr lang="es-CL" sz="2800" dirty="0"/>
              <a:t>DSM normal</a:t>
            </a:r>
          </a:p>
          <a:p>
            <a:r>
              <a:rPr lang="es-CL" sz="2800" dirty="0"/>
              <a:t>Examen neurológico normal</a:t>
            </a:r>
          </a:p>
          <a:p>
            <a:r>
              <a:rPr lang="es-CL" sz="2800" dirty="0"/>
              <a:t>Imágenes normales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30929C3-F0DF-4CC6-B689-76DD597EB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09DB6D-B670-4D4F-9870-7F60996E1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Estudio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6A8AE9-1193-4BF0-9E57-D1A0071A2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673352"/>
            <a:ext cx="7132320" cy="4745736"/>
          </a:xfrm>
        </p:spPr>
        <p:txBody>
          <a:bodyPr>
            <a:normAutofit fontScale="85000" lnSpcReduction="20000"/>
          </a:bodyPr>
          <a:lstStyle/>
          <a:p>
            <a:r>
              <a:rPr lang="es-CL" sz="2400" dirty="0"/>
              <a:t>Curva de crecimiento</a:t>
            </a:r>
          </a:p>
          <a:p>
            <a:pPr lvl="1"/>
            <a:r>
              <a:rPr lang="es-CL" sz="2000" dirty="0"/>
              <a:t>¿Progresiva?</a:t>
            </a:r>
          </a:p>
          <a:p>
            <a:r>
              <a:rPr lang="es-CL" sz="2400" dirty="0"/>
              <a:t>Relación con talla</a:t>
            </a:r>
          </a:p>
          <a:p>
            <a:r>
              <a:rPr lang="es-CL" sz="2400" dirty="0"/>
              <a:t>Antecedentes prenatales</a:t>
            </a:r>
          </a:p>
          <a:p>
            <a:r>
              <a:rPr lang="es-CL" sz="2400" dirty="0"/>
              <a:t>Medición CC padres</a:t>
            </a:r>
          </a:p>
          <a:p>
            <a:r>
              <a:rPr lang="es-CL" sz="2400" dirty="0"/>
              <a:t>Forma de cráneo, tensión de fontanelas</a:t>
            </a:r>
          </a:p>
          <a:p>
            <a:r>
              <a:rPr lang="es-CL" sz="2400" dirty="0"/>
              <a:t>DSM/dismorfias/piel/visceromegalias</a:t>
            </a:r>
          </a:p>
          <a:p>
            <a:r>
              <a:rPr lang="es-CL" sz="2400" dirty="0"/>
              <a:t>Síntomas de HT </a:t>
            </a:r>
            <a:r>
              <a:rPr lang="es-CL" sz="2400" dirty="0" err="1"/>
              <a:t>intracraneana</a:t>
            </a:r>
            <a:r>
              <a:rPr lang="es-CL" sz="2400" dirty="0"/>
              <a:t> y crisis epilépticas</a:t>
            </a:r>
          </a:p>
          <a:p>
            <a:r>
              <a:rPr lang="es-CL" sz="2400" dirty="0"/>
              <a:t>Fondo de ojo</a:t>
            </a:r>
          </a:p>
          <a:p>
            <a:r>
              <a:rPr lang="es-CL" sz="2400" dirty="0"/>
              <a:t>Imágenes</a:t>
            </a:r>
          </a:p>
          <a:p>
            <a:pPr lvl="1"/>
            <a:r>
              <a:rPr lang="es-CL" sz="2000" dirty="0"/>
              <a:t>Ecografía cerebral</a:t>
            </a:r>
          </a:p>
          <a:p>
            <a:pPr lvl="1"/>
            <a:r>
              <a:rPr lang="es-CL" sz="2000" dirty="0"/>
              <a:t>TC de cerebro </a:t>
            </a:r>
          </a:p>
          <a:p>
            <a:pPr lvl="1"/>
            <a:r>
              <a:rPr lang="es-CL" sz="2000" dirty="0"/>
              <a:t>RM de cerebro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B9A1B14-5C58-41AF-8006-2C5311FAA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C4E2958-785A-4965-825C-43990869D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7" t="18577" r="38667" b="8794"/>
          <a:stretch/>
        </p:blipFill>
        <p:spPr>
          <a:xfrm>
            <a:off x="1272540" y="841248"/>
            <a:ext cx="6598920" cy="54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CC2069-DD4D-4FEC-B092-1DFA6DF6C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0" t="20059" r="37833" b="7905"/>
          <a:stretch/>
        </p:blipFill>
        <p:spPr>
          <a:xfrm>
            <a:off x="1859280" y="151462"/>
            <a:ext cx="5044440" cy="65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9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F130C-BC5E-49C8-B519-EE40C8B26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-982980"/>
            <a:ext cx="7200900" cy="2514600"/>
          </a:xfrm>
        </p:spPr>
        <p:txBody>
          <a:bodyPr>
            <a:normAutofit/>
          </a:bodyPr>
          <a:lstStyle/>
          <a:p>
            <a:r>
              <a:rPr lang="es-CL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MICROCEFALIA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1C037E-9D81-4C2A-AC37-79B62A1E4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3100" y="1402080"/>
            <a:ext cx="7200900" cy="914400"/>
          </a:xfrm>
        </p:spPr>
        <p:txBody>
          <a:bodyPr>
            <a:normAutofit fontScale="70000" lnSpcReduction="20000"/>
          </a:bodyPr>
          <a:lstStyle/>
          <a:p>
            <a:r>
              <a:rPr lang="es-CL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PC &lt; 2DS</a:t>
            </a:r>
          </a:p>
          <a:p>
            <a:r>
              <a:rPr lang="es-CL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Afecta 2% de la población </a:t>
            </a:r>
          </a:p>
          <a:p>
            <a:r>
              <a:rPr lang="es-CL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90% de casos se asocia a Déficit Intelectual.</a:t>
            </a:r>
          </a:p>
          <a:p>
            <a:endParaRPr lang="es-CL" sz="36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879AA6E-FC05-4BBF-A2FF-A4102E556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9077" y="3916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397F9-D2FE-4FF2-908F-B4114240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5" y="0"/>
            <a:ext cx="7434776" cy="1088136"/>
          </a:xfrm>
        </p:spPr>
        <p:txBody>
          <a:bodyPr/>
          <a:lstStyle/>
          <a:p>
            <a:r>
              <a:rPr lang="es-CL" dirty="0"/>
              <a:t>Microcefalia primaria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1A6FD7-77EB-4EA0-940E-FCD286C0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13" y="1461075"/>
            <a:ext cx="7132320" cy="1088136"/>
          </a:xfrm>
        </p:spPr>
        <p:txBody>
          <a:bodyPr/>
          <a:lstStyle/>
          <a:p>
            <a:pPr marL="34290" indent="0">
              <a:buNone/>
            </a:pPr>
            <a:r>
              <a:rPr lang="es-CL" dirty="0"/>
              <a:t>El cerebro no logra completar un desarrollo embrionario normal.   </a:t>
            </a:r>
          </a:p>
          <a:p>
            <a:pPr marL="34290" indent="0">
              <a:buNone/>
            </a:pPr>
            <a:r>
              <a:rPr lang="es-CL" dirty="0"/>
              <a:t> CC nacimiento:  -2 DS.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A23204-8EB6-4B20-BD78-B7592EF13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1" t="15515" r="13000" b="15850"/>
          <a:stretch/>
        </p:blipFill>
        <p:spPr>
          <a:xfrm>
            <a:off x="1005840" y="2664527"/>
            <a:ext cx="6812280" cy="3528555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B2A1B5A-48DA-4D8A-8652-ED6D8A677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0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880E6C8E-5F18-4BB7-8647-08F8B896D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>
                <a:ea typeface="ＭＳ Ｐゴシック" panose="020B0600070205080204" pitchFamily="34" charset="-128"/>
              </a:rPr>
              <a:t>Microcefalia primaria:</a:t>
            </a:r>
          </a:p>
        </p:txBody>
      </p:sp>
      <p:sp>
        <p:nvSpPr>
          <p:cNvPr id="21507" name="Marcador de contenido 2">
            <a:extLst>
              <a:ext uri="{FF2B5EF4-FFF2-40B4-BE49-F238E27FC236}">
                <a16:creationId xmlns:a16="http://schemas.microsoft.com/office/drawing/2014/main" id="{F49A0FF1-2213-46A0-BEC5-85AD78947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_tradnl" altLang="es-CL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s-CL">
                <a:ea typeface="ＭＳ Ｐゴシック" panose="020B0600070205080204" pitchFamily="34" charset="-128"/>
              </a:rPr>
              <a:t>TAC: CALCIFICACIONES      AGIRIA PAQUIGIRIA</a:t>
            </a:r>
          </a:p>
        </p:txBody>
      </p:sp>
      <p:pic>
        <p:nvPicPr>
          <p:cNvPr id="21508" name="Imagen 3">
            <a:extLst>
              <a:ext uri="{FF2B5EF4-FFF2-40B4-BE49-F238E27FC236}">
                <a16:creationId xmlns:a16="http://schemas.microsoft.com/office/drawing/2014/main" id="{7DA7D3FB-6AF9-4839-AFB8-897AE84C4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3048000"/>
            <a:ext cx="1930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agen 4">
            <a:extLst>
              <a:ext uri="{FF2B5EF4-FFF2-40B4-BE49-F238E27FC236}">
                <a16:creationId xmlns:a16="http://schemas.microsoft.com/office/drawing/2014/main" id="{630A9159-27AC-4860-883A-4C0F61DF7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84500"/>
            <a:ext cx="1879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4E532CB-2C6B-4510-95DD-15A950EB1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3302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>
            <a:extLst>
              <a:ext uri="{FF2B5EF4-FFF2-40B4-BE49-F238E27FC236}">
                <a16:creationId xmlns:a16="http://schemas.microsoft.com/office/drawing/2014/main" id="{8FDD85A9-8A47-4E66-ADF0-464E382B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>
                <a:ea typeface="ＭＳ Ｐゴシック" panose="020B0600070205080204" pitchFamily="34" charset="-128"/>
              </a:rPr>
              <a:t>Microcefalia primaria:</a:t>
            </a:r>
          </a:p>
        </p:txBody>
      </p:sp>
      <p:sp>
        <p:nvSpPr>
          <p:cNvPr id="22531" name="Marcador de contenido 2">
            <a:extLst>
              <a:ext uri="{FF2B5EF4-FFF2-40B4-BE49-F238E27FC236}">
                <a16:creationId xmlns:a16="http://schemas.microsoft.com/office/drawing/2014/main" id="{93C58575-F522-4B10-8027-EDF2D9D95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_tradnl" altLang="es-CL"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s-CL">
                <a:ea typeface="ＭＳ Ｐゴシック" panose="020B0600070205080204" pitchFamily="34" charset="-128"/>
              </a:rPr>
              <a:t>Lisencefalia                          Doble corteza</a:t>
            </a:r>
          </a:p>
        </p:txBody>
      </p:sp>
      <p:pic>
        <p:nvPicPr>
          <p:cNvPr id="22532" name="Imagen 6">
            <a:extLst>
              <a:ext uri="{FF2B5EF4-FFF2-40B4-BE49-F238E27FC236}">
                <a16:creationId xmlns:a16="http://schemas.microsoft.com/office/drawing/2014/main" id="{E9445FC5-D4AB-4D9B-8518-913EC11B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81350"/>
            <a:ext cx="14081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n 7">
            <a:extLst>
              <a:ext uri="{FF2B5EF4-FFF2-40B4-BE49-F238E27FC236}">
                <a16:creationId xmlns:a16="http://schemas.microsoft.com/office/drawing/2014/main" id="{185ACB86-4A9A-4527-9EA9-83D403E20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3181350"/>
            <a:ext cx="13176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2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6B833-74EE-4643-884F-2402BD891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129" y="-226551"/>
            <a:ext cx="7280031" cy="1330926"/>
          </a:xfrm>
        </p:spPr>
        <p:txBody>
          <a:bodyPr/>
          <a:lstStyle/>
          <a:p>
            <a:r>
              <a:rPr lang="es-CL" dirty="0"/>
              <a:t>Microcefalia secundaria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F280A4-8306-4F8E-AEEF-2E1CB4B2E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984" y="1104375"/>
            <a:ext cx="7132320" cy="1088136"/>
          </a:xfrm>
        </p:spPr>
        <p:txBody>
          <a:bodyPr/>
          <a:lstStyle/>
          <a:p>
            <a:r>
              <a:rPr lang="es-CL" dirty="0"/>
              <a:t>El cerebro completa un desarrollo normal, pero luego sufre un daño que altera su crecimiento posterior.</a:t>
            </a:r>
          </a:p>
          <a:p>
            <a:r>
              <a:rPr lang="es-CL" dirty="0"/>
              <a:t>CC nacimiento Normal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44B3B3-460D-4903-89D8-D008EF85E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19" t="37016" r="2642" b="15850"/>
          <a:stretch/>
        </p:blipFill>
        <p:spPr>
          <a:xfrm>
            <a:off x="1005840" y="2399177"/>
            <a:ext cx="7132320" cy="4262701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198D2CA-311B-4384-BF65-0ADC3924C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325EAF-5227-473F-9AF7-6E8D5450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/>
              <a:t>Circunferencia craneana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266E5F-27D7-4425-BA87-81DD6B22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4928613"/>
            <a:ext cx="4414837" cy="69494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34290" indent="0" algn="ctr">
              <a:buNone/>
            </a:pPr>
            <a:r>
              <a:rPr lang="es-CL" sz="2000" dirty="0"/>
              <a:t>DEBE MEDIRSE EN TODO CONTROL SANO EN APS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AC6D05-FAA7-4E7B-BA18-BF366ADA1FBE}"/>
              </a:ext>
            </a:extLst>
          </p:cNvPr>
          <p:cNvSpPr txBox="1"/>
          <p:nvPr/>
        </p:nvSpPr>
        <p:spPr>
          <a:xfrm>
            <a:off x="7103165" y="237780"/>
            <a:ext cx="2040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Medición</a:t>
            </a:r>
          </a:p>
          <a:p>
            <a:pPr algn="ctr"/>
            <a:r>
              <a:rPr lang="es-CL" dirty="0"/>
              <a:t>Registro</a:t>
            </a:r>
          </a:p>
          <a:p>
            <a:pPr algn="ctr"/>
            <a:r>
              <a:rPr lang="es-CL" dirty="0"/>
              <a:t>Curvas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77A90E-2C5A-48C0-B039-EAB69895BEB9}"/>
              </a:ext>
            </a:extLst>
          </p:cNvPr>
          <p:cNvSpPr txBox="1"/>
          <p:nvPr/>
        </p:nvSpPr>
        <p:spPr>
          <a:xfrm>
            <a:off x="5420677" y="1756218"/>
            <a:ext cx="3723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Medición con técnica correcta, rodeando con la cintra métrica por encima del arco supraciliar y por sobre la protuberancia occipital externa.</a:t>
            </a:r>
          </a:p>
          <a:p>
            <a:r>
              <a:rPr lang="es-CL" dirty="0"/>
              <a:t>Realizar 2 o 3 mediciones.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RN hay condiciones que pueden alterar la medición (bolsa </a:t>
            </a:r>
            <a:r>
              <a:rPr lang="es-CL" dirty="0" err="1"/>
              <a:t>serosanguínea</a:t>
            </a:r>
            <a:r>
              <a:rPr lang="es-CL" dirty="0"/>
              <a:t>, </a:t>
            </a:r>
            <a:r>
              <a:rPr lang="es-CL" dirty="0" err="1"/>
              <a:t>cefalohematoma</a:t>
            </a:r>
            <a:r>
              <a:rPr lang="es-CL" dirty="0"/>
              <a:t>, cabalgamiento de huesos parietales, fracturas craneales, etc.)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7285D8-56BC-4D7A-9882-FC264813CCDE}"/>
              </a:ext>
            </a:extLst>
          </p:cNvPr>
          <p:cNvSpPr txBox="1"/>
          <p:nvPr/>
        </p:nvSpPr>
        <p:spPr>
          <a:xfrm>
            <a:off x="822959" y="5623560"/>
            <a:ext cx="441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Detección de alteraciones, ya sea una medición aislada o un cambio en el carril.</a:t>
            </a:r>
          </a:p>
        </p:txBody>
      </p:sp>
      <p:pic>
        <p:nvPicPr>
          <p:cNvPr id="4098" name="Picture 2" descr="Imagen relacionada">
            <a:extLst>
              <a:ext uri="{FF2B5EF4-FFF2-40B4-BE49-F238E27FC236}">
                <a16:creationId xmlns:a16="http://schemas.microsoft.com/office/drawing/2014/main" id="{7A181234-1AED-4278-A08D-B9CA57A6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" y="1756218"/>
            <a:ext cx="4414837" cy="295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99EBEF1-5B94-4953-B7BD-64B776119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0F378-D626-4277-AEC8-605AF477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25021"/>
            <a:ext cx="7132320" cy="1088136"/>
          </a:xfrm>
        </p:spPr>
        <p:txBody>
          <a:bodyPr/>
          <a:lstStyle/>
          <a:p>
            <a:r>
              <a:rPr lang="es-CL" dirty="0"/>
              <a:t>Microcefalias 1°: genéticas</a:t>
            </a:r>
          </a:p>
        </p:txBody>
      </p:sp>
      <p:pic>
        <p:nvPicPr>
          <p:cNvPr id="8196" name="Picture 4" descr="Resultado de imagen para cornelia de lange">
            <a:extLst>
              <a:ext uri="{FF2B5EF4-FFF2-40B4-BE49-F238E27FC236}">
                <a16:creationId xmlns:a16="http://schemas.microsoft.com/office/drawing/2014/main" id="{EDE0A5AE-C912-430D-9F26-8689A5566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941984"/>
            <a:ext cx="2301875" cy="17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cornelia de lange">
            <a:extLst>
              <a:ext uri="{FF2B5EF4-FFF2-40B4-BE49-F238E27FC236}">
                <a16:creationId xmlns:a16="http://schemas.microsoft.com/office/drawing/2014/main" id="{765E4B9C-03F7-4C72-97E9-EF2F227E1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r="12239"/>
          <a:stretch/>
        </p:blipFill>
        <p:spPr bwMode="auto">
          <a:xfrm>
            <a:off x="555624" y="3671679"/>
            <a:ext cx="23018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EF7E34-DDF8-4C66-AAE1-A71BB55C5E26}"/>
              </a:ext>
            </a:extLst>
          </p:cNvPr>
          <p:cNvSpPr txBox="1"/>
          <p:nvPr/>
        </p:nvSpPr>
        <p:spPr>
          <a:xfrm>
            <a:off x="555624" y="5919579"/>
            <a:ext cx="230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Cornelia de Lange</a:t>
            </a:r>
          </a:p>
        </p:txBody>
      </p:sp>
      <p:pic>
        <p:nvPicPr>
          <p:cNvPr id="8200" name="Picture 8" descr="Resultado de imagen para smith lemli opitz">
            <a:extLst>
              <a:ext uri="{FF2B5EF4-FFF2-40B4-BE49-F238E27FC236}">
                <a16:creationId xmlns:a16="http://schemas.microsoft.com/office/drawing/2014/main" id="{BC68F2AF-9085-40AC-B72B-EDBA1686A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5006" r="53333" b="18180"/>
          <a:stretch/>
        </p:blipFill>
        <p:spPr bwMode="auto">
          <a:xfrm>
            <a:off x="3116263" y="952763"/>
            <a:ext cx="2301874" cy="271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sultado de imagen para smith lemli opitz">
            <a:extLst>
              <a:ext uri="{FF2B5EF4-FFF2-40B4-BE49-F238E27FC236}">
                <a16:creationId xmlns:a16="http://schemas.microsoft.com/office/drawing/2014/main" id="{F67026AB-2FFA-4957-8F6B-8F727BF22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r="28095" b="13500"/>
          <a:stretch/>
        </p:blipFill>
        <p:spPr bwMode="auto">
          <a:xfrm>
            <a:off x="3146422" y="3847247"/>
            <a:ext cx="1828797" cy="271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047624A-3F83-4A57-BC34-6300A4CB5895}"/>
              </a:ext>
            </a:extLst>
          </p:cNvPr>
          <p:cNvSpPr txBox="1"/>
          <p:nvPr/>
        </p:nvSpPr>
        <p:spPr>
          <a:xfrm>
            <a:off x="4975219" y="3839660"/>
            <a:ext cx="124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Smith </a:t>
            </a:r>
            <a:r>
              <a:rPr lang="es-CL" dirty="0" err="1"/>
              <a:t>Lemli</a:t>
            </a:r>
            <a:r>
              <a:rPr lang="es-CL" dirty="0"/>
              <a:t> </a:t>
            </a:r>
            <a:r>
              <a:rPr lang="es-CL" dirty="0" err="1"/>
              <a:t>Opitz</a:t>
            </a:r>
            <a:endParaRPr lang="es-CL" dirty="0"/>
          </a:p>
        </p:txBody>
      </p:sp>
      <p:pic>
        <p:nvPicPr>
          <p:cNvPr id="8204" name="Picture 12" descr="Resultado de imagen para seckel">
            <a:extLst>
              <a:ext uri="{FF2B5EF4-FFF2-40B4-BE49-F238E27FC236}">
                <a16:creationId xmlns:a16="http://schemas.microsoft.com/office/drawing/2014/main" id="{F50938FD-C666-4EF0-AD91-61B6C6841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9" y="1544636"/>
            <a:ext cx="2187566" cy="3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Resultado de imagen para seckel">
            <a:extLst>
              <a:ext uri="{FF2B5EF4-FFF2-40B4-BE49-F238E27FC236}">
                <a16:creationId xmlns:a16="http://schemas.microsoft.com/office/drawing/2014/main" id="{1B534A82-B9C2-4BDE-A189-6E5ECE5C2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6" r="19417" b="45970"/>
          <a:stretch/>
        </p:blipFill>
        <p:spPr bwMode="auto">
          <a:xfrm>
            <a:off x="6762757" y="4692913"/>
            <a:ext cx="1825618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F64B6DC-9599-4188-8810-1085615FEB91}"/>
              </a:ext>
            </a:extLst>
          </p:cNvPr>
          <p:cNvSpPr txBox="1"/>
          <p:nvPr/>
        </p:nvSpPr>
        <p:spPr>
          <a:xfrm>
            <a:off x="6400809" y="996175"/>
            <a:ext cx="208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Síndrome de </a:t>
            </a:r>
            <a:r>
              <a:rPr lang="es-CL" dirty="0" err="1"/>
              <a:t>Seckel</a:t>
            </a:r>
            <a:endParaRPr lang="es-CL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468132A-1F5F-4213-8DC7-A234D84FD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72651-1B05-4676-9418-A88C528C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Evaluación clínica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30BC47-7E66-484F-BB75-52958FCB9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Cráneo</a:t>
            </a:r>
          </a:p>
          <a:p>
            <a:pPr lvl="1"/>
            <a:r>
              <a:rPr lang="es-CL" sz="2000" dirty="0"/>
              <a:t>Tamaño: CC actual y CURVA</a:t>
            </a:r>
          </a:p>
          <a:p>
            <a:pPr lvl="1"/>
            <a:r>
              <a:rPr lang="es-CL" sz="2000" dirty="0"/>
              <a:t>Forma</a:t>
            </a:r>
          </a:p>
          <a:p>
            <a:pPr lvl="1"/>
            <a:r>
              <a:rPr lang="es-CL" sz="2000" dirty="0"/>
              <a:t>Fontanelas y suturas</a:t>
            </a:r>
          </a:p>
          <a:p>
            <a:pPr lvl="1"/>
            <a:r>
              <a:rPr lang="es-CL" sz="2000" dirty="0"/>
              <a:t>Auscultación</a:t>
            </a:r>
          </a:p>
          <a:p>
            <a:r>
              <a:rPr lang="es-CL" sz="2400" dirty="0"/>
              <a:t>Antropometría: Talla</a:t>
            </a:r>
          </a:p>
          <a:p>
            <a:r>
              <a:rPr lang="es-CL" sz="2400" dirty="0"/>
              <a:t>CC padres</a:t>
            </a:r>
          </a:p>
          <a:p>
            <a:r>
              <a:rPr lang="es-CL" sz="2400" dirty="0"/>
              <a:t>Ex neurológico/DSM/Piel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B1089D7-AAA3-446A-A263-CAFF4422D7E5}"/>
              </a:ext>
            </a:extLst>
          </p:cNvPr>
          <p:cNvSpPr/>
          <p:nvPr/>
        </p:nvSpPr>
        <p:spPr>
          <a:xfrm>
            <a:off x="6149008" y="344557"/>
            <a:ext cx="2557669" cy="2107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El síntoma común prácticamente a todas las microcefalias es el retraso mental, salvo en algunos casos familiares.</a:t>
            </a:r>
          </a:p>
        </p:txBody>
      </p:sp>
      <p:pic>
        <p:nvPicPr>
          <p:cNvPr id="3074" name="Picture 2" descr="Resultado de imagen para microcefalia">
            <a:extLst>
              <a:ext uri="{FF2B5EF4-FFF2-40B4-BE49-F238E27FC236}">
                <a16:creationId xmlns:a16="http://schemas.microsoft.com/office/drawing/2014/main" id="{3AF172AB-33EC-473F-BCB7-381B45817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9"/>
          <a:stretch/>
        </p:blipFill>
        <p:spPr bwMode="auto">
          <a:xfrm>
            <a:off x="4420926" y="2828814"/>
            <a:ext cx="1179442" cy="16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0B1C88E-CAE3-4331-99FF-EBDBC64FE859}"/>
              </a:ext>
            </a:extLst>
          </p:cNvPr>
          <p:cNvSpPr/>
          <p:nvPr/>
        </p:nvSpPr>
        <p:spPr>
          <a:xfrm>
            <a:off x="5864085" y="2828814"/>
            <a:ext cx="3127513" cy="3429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/>
              <a:t>Según etiología pueden aparecer otros síntomas: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Convulsiones</a:t>
            </a:r>
          </a:p>
          <a:p>
            <a:pPr marL="285750" indent="-285750" algn="ctr">
              <a:buFontTx/>
              <a:buChar char="-"/>
            </a:pPr>
            <a:r>
              <a:rPr lang="es-CL" sz="1600" dirty="0" err="1"/>
              <a:t>Tr</a:t>
            </a:r>
            <a:r>
              <a:rPr lang="es-CL" sz="1600" dirty="0"/>
              <a:t>. Neurosensoriales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Malformaciones viscerales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Alteraciones del tono muscular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Fenotipo atípico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Defectos motores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Dificultades en la alimentación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Trastornos del movimiento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4714174-D2ED-4ADB-A571-7C3F31C1D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F81ACA-552A-4FD7-BD72-67A6B18F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Microcefalia: estudio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352A49-ECA4-4111-8345-E5B97E553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813052"/>
            <a:ext cx="7132320" cy="4343400"/>
          </a:xfrm>
        </p:spPr>
        <p:txBody>
          <a:bodyPr>
            <a:normAutofit/>
          </a:bodyPr>
          <a:lstStyle/>
          <a:p>
            <a:pPr marL="34290" indent="0">
              <a:buNone/>
            </a:pPr>
            <a:endParaRPr lang="es-CL" sz="2400" dirty="0"/>
          </a:p>
          <a:p>
            <a:r>
              <a:rPr lang="es-CL" sz="2400" b="1" dirty="0"/>
              <a:t>Imágenes</a:t>
            </a:r>
          </a:p>
          <a:p>
            <a:pPr lvl="1"/>
            <a:r>
              <a:rPr lang="es-CL" sz="2000" dirty="0"/>
              <a:t>TAC cerebro: calcificaciones</a:t>
            </a:r>
          </a:p>
          <a:p>
            <a:pPr lvl="1"/>
            <a:r>
              <a:rPr lang="es-CL" sz="2000" dirty="0"/>
              <a:t>RM cerebro</a:t>
            </a:r>
            <a:endParaRPr lang="es-CL" sz="2400" b="1" dirty="0"/>
          </a:p>
          <a:p>
            <a:r>
              <a:rPr lang="es-CL" sz="2400" b="1" dirty="0"/>
              <a:t>Estudios genéticos</a:t>
            </a:r>
          </a:p>
          <a:p>
            <a:pPr lvl="1"/>
            <a:r>
              <a:rPr lang="es-CL" sz="2200" dirty="0"/>
              <a:t>Orientados por clínica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0CB969-6ED0-4ECB-B4A0-0E23AF9C7921}"/>
              </a:ext>
            </a:extLst>
          </p:cNvPr>
          <p:cNvSpPr/>
          <p:nvPr/>
        </p:nvSpPr>
        <p:spPr>
          <a:xfrm>
            <a:off x="5626100" y="3848100"/>
            <a:ext cx="2984500" cy="23083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SIEMPRE BUSCAR:</a:t>
            </a:r>
          </a:p>
          <a:p>
            <a:pPr marL="285750" indent="-285750" algn="ctr">
              <a:buFontTx/>
              <a:buChar char="-"/>
            </a:pPr>
            <a:r>
              <a:rPr lang="es-CL" dirty="0"/>
              <a:t>Epilepsia </a:t>
            </a:r>
          </a:p>
          <a:p>
            <a:pPr marL="285750" indent="-285750" algn="ctr">
              <a:buFontTx/>
              <a:buChar char="-"/>
            </a:pPr>
            <a:r>
              <a:rPr lang="es-CL" dirty="0"/>
              <a:t>Parálisis cerebral</a:t>
            </a:r>
          </a:p>
          <a:p>
            <a:pPr marL="285750" indent="-285750" algn="ctr">
              <a:buFontTx/>
              <a:buChar char="-"/>
            </a:pPr>
            <a:r>
              <a:rPr lang="es-CL" dirty="0"/>
              <a:t>Alteraciones visuales y auditivas</a:t>
            </a:r>
          </a:p>
          <a:p>
            <a:pPr marL="285750" indent="-285750" algn="ctr">
              <a:buFontTx/>
              <a:buChar char="-"/>
            </a:pPr>
            <a:r>
              <a:rPr lang="es-CL" dirty="0"/>
              <a:t>Déficit cognitivo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A3E5AF3-F47F-4534-AA88-20ECBF5B1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A6550-6C5A-4107-9377-CD8866F9C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6B2E13-916D-4ADB-BA8D-4057BCECD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593D3C-B248-4DE3-BB49-A565BA327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26" t="15850" r="23773" b="5282"/>
          <a:stretch/>
        </p:blipFill>
        <p:spPr>
          <a:xfrm>
            <a:off x="1072263" y="211743"/>
            <a:ext cx="6999473" cy="62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9BDA17-5D71-4A0D-8664-A8DF9F6C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Alteraciones del perímetro cefálico ¿Cuándo derivar?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9CFA90-DD08-44D9-9FB0-CBBEA590C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Sospecha craneosinostosis</a:t>
            </a:r>
          </a:p>
          <a:p>
            <a:r>
              <a:rPr lang="es-CL" sz="2400" dirty="0"/>
              <a:t>Macrocefalia</a:t>
            </a:r>
          </a:p>
          <a:p>
            <a:pPr lvl="1"/>
            <a:r>
              <a:rPr lang="es-CL" sz="2000" dirty="0"/>
              <a:t>Sospecha Hidrocefalia: </a:t>
            </a:r>
            <a:r>
              <a:rPr lang="es-CL" sz="2000" b="1" dirty="0"/>
              <a:t>URGENCIA!</a:t>
            </a:r>
          </a:p>
          <a:p>
            <a:pPr lvl="1"/>
            <a:r>
              <a:rPr lang="es-CL" sz="2000" dirty="0"/>
              <a:t>Progresiva: </a:t>
            </a:r>
            <a:r>
              <a:rPr lang="es-CL" sz="2000" b="1" dirty="0"/>
              <a:t>URGENCIA!</a:t>
            </a:r>
            <a:endParaRPr lang="es-CL" sz="2000" dirty="0"/>
          </a:p>
          <a:p>
            <a:r>
              <a:rPr lang="es-CL" sz="2400" dirty="0"/>
              <a:t>Microcefalia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3D20FF0-1949-4832-9889-57B0DEC4F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C64CE-D3D4-4B89-8F83-20AD55F0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/>
              <a:t>Circunferencia craneana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D4FF72-2C32-4947-9A1E-33BD6C36B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Medición:</a:t>
            </a:r>
          </a:p>
          <a:p>
            <a:pPr lvl="1"/>
            <a:r>
              <a:rPr lang="es-CL" sz="2400" dirty="0"/>
              <a:t>Circunferencia occipito-frontal</a:t>
            </a:r>
          </a:p>
          <a:p>
            <a:pPr lvl="1"/>
            <a:r>
              <a:rPr lang="es-CL" sz="2400" b="1" dirty="0"/>
              <a:t>CURVA </a:t>
            </a:r>
            <a:r>
              <a:rPr lang="es-CL" sz="2400" dirty="0"/>
              <a:t>de crecimiento</a:t>
            </a:r>
          </a:p>
          <a:p>
            <a:pPr lvl="1"/>
            <a:endParaRPr lang="es-CL" sz="2400" dirty="0"/>
          </a:p>
          <a:p>
            <a:r>
              <a:rPr lang="es-CL" sz="2800" dirty="0"/>
              <a:t>Curvas:</a:t>
            </a:r>
          </a:p>
          <a:p>
            <a:pPr lvl="1"/>
            <a:r>
              <a:rPr lang="es-CL" sz="2400" dirty="0"/>
              <a:t>Niños/niñas</a:t>
            </a:r>
          </a:p>
          <a:p>
            <a:pPr lvl="1"/>
            <a:r>
              <a:rPr lang="es-CL" sz="2400" dirty="0"/>
              <a:t>Edad gestacional</a:t>
            </a:r>
          </a:p>
          <a:p>
            <a:pPr lvl="1"/>
            <a:r>
              <a:rPr lang="es-CL" sz="2400" dirty="0" err="1"/>
              <a:t>Sd</a:t>
            </a:r>
            <a:r>
              <a:rPr lang="es-CL" sz="2400" dirty="0"/>
              <a:t> Down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0EC0226-0570-4FBD-A6EC-380D9C2A3BDF}"/>
              </a:ext>
            </a:extLst>
          </p:cNvPr>
          <p:cNvSpPr/>
          <p:nvPr/>
        </p:nvSpPr>
        <p:spPr>
          <a:xfrm>
            <a:off x="4671392" y="4031400"/>
            <a:ext cx="45720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L" b="1" dirty="0"/>
              <a:t>RNT CC entre 35 y 36 cm</a:t>
            </a:r>
          </a:p>
          <a:p>
            <a:r>
              <a:rPr lang="es-CL" b="1" dirty="0"/>
              <a:t>Crecimiento aproximado 12 cm en el primer año</a:t>
            </a:r>
          </a:p>
          <a:p>
            <a:pPr marL="285750" indent="-285750">
              <a:buFontTx/>
              <a:buChar char="-"/>
            </a:pPr>
            <a:r>
              <a:rPr lang="es-CL" b="1" dirty="0"/>
              <a:t>1er trimestre: 2 cm/mes</a:t>
            </a:r>
          </a:p>
          <a:p>
            <a:pPr marL="285750" indent="-285750">
              <a:buFontTx/>
              <a:buChar char="-"/>
            </a:pPr>
            <a:r>
              <a:rPr lang="es-CL" b="1" dirty="0"/>
              <a:t>2do trimestre: 1 cm/mes</a:t>
            </a:r>
          </a:p>
          <a:p>
            <a:pPr marL="285750" indent="-285750">
              <a:buFontTx/>
              <a:buChar char="-"/>
            </a:pPr>
            <a:r>
              <a:rPr lang="es-CL" b="1" dirty="0"/>
              <a:t>3er y 4to trimestre: 0,5 cm/mes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r>
              <a:rPr lang="es-CL" dirty="0"/>
              <a:t>En RNPT debe ser corregido hasta los 18 meses. Curva de Fenton.</a:t>
            </a:r>
          </a:p>
        </p:txBody>
      </p:sp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C621293-27E2-4E33-8C44-3AFD5220B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7A25F45-9B2D-453B-8F99-C0FF10127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09" t="19880" r="2076" b="11994"/>
          <a:stretch/>
        </p:blipFill>
        <p:spPr>
          <a:xfrm>
            <a:off x="327803" y="1705973"/>
            <a:ext cx="4244197" cy="3502326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8B0445D-EEA5-4EDB-A76C-CFE8E763A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21" t="23236" r="2265" b="8638"/>
          <a:stretch/>
        </p:blipFill>
        <p:spPr>
          <a:xfrm>
            <a:off x="4692770" y="1677837"/>
            <a:ext cx="4244195" cy="350232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DA3416B0-2A8E-45B8-AC50-16E8651A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/>
              <a:t>Circunferencia craneana </a:t>
            </a:r>
            <a:r>
              <a:rPr lang="es-CL" sz="3200" dirty="0" err="1"/>
              <a:t>Nellhaus</a:t>
            </a:r>
            <a:endParaRPr lang="es-CL" sz="3200" dirty="0"/>
          </a:p>
        </p:txBody>
      </p:sp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6C63B61-24C5-4057-A822-1FDE9D773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0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8AF855C7-6270-4A5F-A2E6-B5CF84F7B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altLang="es-CL">
              <a:ea typeface="ＭＳ Ｐゴシック" panose="020B0600070205080204" pitchFamily="34" charset="-128"/>
            </a:endParaRPr>
          </a:p>
        </p:txBody>
      </p:sp>
      <p:pic>
        <p:nvPicPr>
          <p:cNvPr id="21507" name="Marcador de contenido 3">
            <a:extLst>
              <a:ext uri="{FF2B5EF4-FFF2-40B4-BE49-F238E27FC236}">
                <a16:creationId xmlns:a16="http://schemas.microsoft.com/office/drawing/2014/main" id="{EA8CA403-E583-453D-B1A2-C0A8882646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288" y="620713"/>
            <a:ext cx="8304212" cy="5335587"/>
          </a:xfr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5E781D2-3A10-46BB-B8AE-9EEBFC607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8F035-514E-409D-B36E-C09274E9C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Fontanela anormal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ED2F094-A89F-45FA-BBA9-C2C74667F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sz="2000" b="1" dirty="0"/>
              <a:t>Cierre lento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1EE3665-3C40-419B-993A-1A3D0BD149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CL" sz="1800" dirty="0"/>
              <a:t>Acondroplasia</a:t>
            </a:r>
          </a:p>
          <a:p>
            <a:r>
              <a:rPr lang="es-CL" sz="1800" dirty="0"/>
              <a:t>Hipotiroidismo congénito</a:t>
            </a:r>
          </a:p>
          <a:p>
            <a:r>
              <a:rPr lang="es-CL" sz="1800" dirty="0" err="1"/>
              <a:t>Sd</a:t>
            </a:r>
            <a:r>
              <a:rPr lang="es-CL" sz="1800" dirty="0"/>
              <a:t>. De Down</a:t>
            </a:r>
          </a:p>
          <a:p>
            <a:r>
              <a:rPr lang="es-CL" sz="1800" dirty="0"/>
              <a:t>Raquitismo</a:t>
            </a:r>
          </a:p>
          <a:p>
            <a:r>
              <a:rPr lang="es-CL" sz="1800" dirty="0"/>
              <a:t>Hipertensión </a:t>
            </a:r>
            <a:r>
              <a:rPr lang="es-CL" sz="1800" dirty="0" err="1"/>
              <a:t>endocraneana</a:t>
            </a:r>
            <a:endParaRPr lang="es-CL" sz="1800" dirty="0"/>
          </a:p>
          <a:p>
            <a:r>
              <a:rPr lang="es-CL" sz="1800" dirty="0"/>
              <a:t>Otras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BA0EE71-7882-4006-8FB6-ECCEAAE84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CL" sz="2000" b="1" dirty="0"/>
              <a:t>Cierre precoz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9B7FD37-D3EF-4FDF-9A2E-7A3DE90B8C0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CL" dirty="0"/>
              <a:t>Normal</a:t>
            </a:r>
          </a:p>
          <a:p>
            <a:endParaRPr lang="es-CL" dirty="0"/>
          </a:p>
          <a:p>
            <a:r>
              <a:rPr lang="es-CL" dirty="0"/>
              <a:t>Craneosinostosis</a:t>
            </a:r>
          </a:p>
          <a:p>
            <a:r>
              <a:rPr lang="es-CL" dirty="0"/>
              <a:t>Hipertiroidismo</a:t>
            </a:r>
          </a:p>
          <a:p>
            <a:r>
              <a:rPr lang="es-CL" dirty="0"/>
              <a:t>Hiperparatiroidismo</a:t>
            </a:r>
          </a:p>
          <a:p>
            <a:r>
              <a:rPr lang="es-CL" dirty="0"/>
              <a:t>Microcefalia</a:t>
            </a:r>
          </a:p>
        </p:txBody>
      </p:sp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131F501-DF52-4EDC-93DA-7C2B8FBF1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0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7FBF927-8BA7-4F1C-A37E-3D255584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Craneosinostosis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EAAC9C08-18CD-469C-AC0F-C8722D59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673352"/>
            <a:ext cx="5059680" cy="4343400"/>
          </a:xfrm>
        </p:spPr>
        <p:txBody>
          <a:bodyPr>
            <a:normAutofit/>
          </a:bodyPr>
          <a:lstStyle/>
          <a:p>
            <a:r>
              <a:rPr lang="es-CL" sz="2400" dirty="0"/>
              <a:t>Cierre precoz suturas</a:t>
            </a:r>
          </a:p>
          <a:p>
            <a:pPr lvl="1"/>
            <a:r>
              <a:rPr lang="es-CL" sz="2000" dirty="0"/>
              <a:t>1 o más</a:t>
            </a:r>
          </a:p>
          <a:p>
            <a:r>
              <a:rPr lang="es-CL" sz="2400" dirty="0"/>
              <a:t>Crecimiento anormal del cráneo</a:t>
            </a:r>
          </a:p>
          <a:p>
            <a:r>
              <a:rPr lang="es-CL" sz="2400" dirty="0"/>
              <a:t>Aumento de la presión </a:t>
            </a:r>
            <a:r>
              <a:rPr lang="es-CL" sz="2400" dirty="0" err="1"/>
              <a:t>intracraneana</a:t>
            </a:r>
            <a:endParaRPr lang="es-CL" sz="2400" dirty="0"/>
          </a:p>
          <a:p>
            <a:r>
              <a:rPr lang="es-CL" sz="2400" dirty="0"/>
              <a:t>TC con ventana ósea</a:t>
            </a:r>
          </a:p>
          <a:p>
            <a:r>
              <a:rPr lang="es-CL" sz="2400" dirty="0"/>
              <a:t>Manejo quirúrgico eventual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5A8983B-80B4-402C-8B68-912E246E4B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70" t="15850" r="60000" b="6113"/>
          <a:stretch/>
        </p:blipFill>
        <p:spPr>
          <a:xfrm>
            <a:off x="6334539" y="22893"/>
            <a:ext cx="2809461" cy="6443241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D7E5A3C-7267-4842-8E36-2DE7691D0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AE3FAD-8AF3-4649-8C12-363B0C2A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553" y="22893"/>
            <a:ext cx="7132320" cy="1088136"/>
          </a:xfrm>
        </p:spPr>
        <p:txBody>
          <a:bodyPr/>
          <a:lstStyle/>
          <a:p>
            <a:r>
              <a:rPr lang="es-CL" dirty="0"/>
              <a:t>Craneosinostosis</a:t>
            </a:r>
          </a:p>
        </p:txBody>
      </p:sp>
      <p:pic>
        <p:nvPicPr>
          <p:cNvPr id="4098" name="Picture 2" descr="Resultado de imagen para craneosinostosis">
            <a:extLst>
              <a:ext uri="{FF2B5EF4-FFF2-40B4-BE49-F238E27FC236}">
                <a16:creationId xmlns:a16="http://schemas.microsoft.com/office/drawing/2014/main" id="{7503E5A2-29DE-43EB-9073-ADB67D4F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7" y="1111029"/>
            <a:ext cx="231899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0D1CCE-C26C-40DF-91EA-36110DC5CD6B}"/>
              </a:ext>
            </a:extLst>
          </p:cNvPr>
          <p:cNvSpPr txBox="1"/>
          <p:nvPr/>
        </p:nvSpPr>
        <p:spPr>
          <a:xfrm>
            <a:off x="490467" y="3429000"/>
            <a:ext cx="226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err="1"/>
              <a:t>Trigonocefalia</a:t>
            </a:r>
            <a:endParaRPr lang="es-CL" dirty="0"/>
          </a:p>
        </p:txBody>
      </p:sp>
      <p:pic>
        <p:nvPicPr>
          <p:cNvPr id="4100" name="Picture 4" descr="Imagen relacionada">
            <a:extLst>
              <a:ext uri="{FF2B5EF4-FFF2-40B4-BE49-F238E27FC236}">
                <a16:creationId xmlns:a16="http://schemas.microsoft.com/office/drawing/2014/main" id="{0641BD92-9932-4A4F-BE7B-14D03CC9D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6" r="1458" b="9747"/>
          <a:stretch/>
        </p:blipFill>
        <p:spPr bwMode="auto">
          <a:xfrm>
            <a:off x="3485808" y="1111028"/>
            <a:ext cx="2113990" cy="23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4DCC8DC-BAFB-4B83-9C53-78F6F727F39F}"/>
              </a:ext>
            </a:extLst>
          </p:cNvPr>
          <p:cNvSpPr txBox="1"/>
          <p:nvPr/>
        </p:nvSpPr>
        <p:spPr>
          <a:xfrm>
            <a:off x="3412503" y="3429000"/>
            <a:ext cx="226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Braquicefalia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C1CE86-4370-4F9A-B829-0E0D8CFD6796}"/>
              </a:ext>
            </a:extLst>
          </p:cNvPr>
          <p:cNvSpPr txBox="1"/>
          <p:nvPr/>
        </p:nvSpPr>
        <p:spPr>
          <a:xfrm>
            <a:off x="3441700" y="6222999"/>
            <a:ext cx="226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Plagiocefalia</a:t>
            </a:r>
          </a:p>
        </p:txBody>
      </p:sp>
      <p:pic>
        <p:nvPicPr>
          <p:cNvPr id="4104" name="Picture 8" descr="Resultado de imagen para escafocefalia">
            <a:extLst>
              <a:ext uri="{FF2B5EF4-FFF2-40B4-BE49-F238E27FC236}">
                <a16:creationId xmlns:a16="http://schemas.microsoft.com/office/drawing/2014/main" id="{46741688-494B-4E46-B659-FFA56004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18" y="3946989"/>
            <a:ext cx="1835492" cy="227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CAEF065-5AB8-4FFA-AA94-F0E0845918D7}"/>
              </a:ext>
            </a:extLst>
          </p:cNvPr>
          <p:cNvSpPr txBox="1"/>
          <p:nvPr/>
        </p:nvSpPr>
        <p:spPr>
          <a:xfrm>
            <a:off x="519664" y="6222999"/>
            <a:ext cx="226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err="1"/>
              <a:t>Escafocefalia</a:t>
            </a:r>
            <a:endParaRPr lang="es-CL" dirty="0"/>
          </a:p>
        </p:txBody>
      </p:sp>
      <p:pic>
        <p:nvPicPr>
          <p:cNvPr id="13" name="Picture 2" descr="Resultado de imagen para craneosinostosis">
            <a:extLst>
              <a:ext uri="{FF2B5EF4-FFF2-40B4-BE49-F238E27FC236}">
                <a16:creationId xmlns:a16="http://schemas.microsoft.com/office/drawing/2014/main" id="{E2E9B9B1-D58A-4F1E-868B-09D116BE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68" y="2907275"/>
            <a:ext cx="3384932" cy="178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sultado de imagen para plagiocefalia anterior">
            <a:extLst>
              <a:ext uri="{FF2B5EF4-FFF2-40B4-BE49-F238E27FC236}">
                <a16:creationId xmlns:a16="http://schemas.microsoft.com/office/drawing/2014/main" id="{505B2C2F-3DC3-48F3-857B-783C71F8D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2" t="5691" r="22548" b="5492"/>
          <a:stretch/>
        </p:blipFill>
        <p:spPr bwMode="auto">
          <a:xfrm>
            <a:off x="3485808" y="3946989"/>
            <a:ext cx="2113990" cy="23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F8102BD-C443-4E75-8C4E-C2DCAF13B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6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eer Green 16x9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04C4809-32CE-4D76-8837-BF87A221E8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con borde de color verde (panorámica)</Template>
  <TotalTime>0</TotalTime>
  <Words>836</Words>
  <Application>Microsoft Office PowerPoint</Application>
  <PresentationFormat>Presentación en pantalla (4:3)</PresentationFormat>
  <Paragraphs>204</Paragraphs>
  <Slides>34</Slides>
  <Notes>2</Notes>
  <HiddenSlides>0</HiddenSlides>
  <MMClips>31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Gothic</vt:lpstr>
      <vt:lpstr>Trebuchet MS</vt:lpstr>
      <vt:lpstr>Tw Cen MT</vt:lpstr>
      <vt:lpstr>Wingdings</vt:lpstr>
      <vt:lpstr>Wingdings 2</vt:lpstr>
      <vt:lpstr>Sheer Green 16x9</vt:lpstr>
      <vt:lpstr>MACROCEFALIA Y  MICROCEFALIA  Dra. Laura Culcay A. Neuróloga Infantil  HFBC</vt:lpstr>
      <vt:lpstr>Crecimiento normal del cráneo</vt:lpstr>
      <vt:lpstr>Circunferencia craneana</vt:lpstr>
      <vt:lpstr>Circunferencia craneana</vt:lpstr>
      <vt:lpstr>Circunferencia craneana Nellhaus</vt:lpstr>
      <vt:lpstr>Presentación de PowerPoint</vt:lpstr>
      <vt:lpstr>Fontanela anormal</vt:lpstr>
      <vt:lpstr>Craneosinostosis</vt:lpstr>
      <vt:lpstr>Craneosinostosis</vt:lpstr>
      <vt:lpstr>MACROCEFALIA</vt:lpstr>
      <vt:lpstr>Presentación de PowerPoint</vt:lpstr>
      <vt:lpstr>Clasificación </vt:lpstr>
      <vt:lpstr>Hidrocefalia</vt:lpstr>
      <vt:lpstr>Hidrocefalia</vt:lpstr>
      <vt:lpstr>Hidrocefalia  Aumento de LCR intracraneal. </vt:lpstr>
      <vt:lpstr>Hidrocefalia obstructiva</vt:lpstr>
      <vt:lpstr>“Hidrocefalia externa benigna”</vt:lpstr>
      <vt:lpstr>Sd. Neurocutáneos </vt:lpstr>
      <vt:lpstr>Megalencenfalias genéticas</vt:lpstr>
      <vt:lpstr>Megalencefalias: metabólicas</vt:lpstr>
      <vt:lpstr>Macrocefalia familiar benigna</vt:lpstr>
      <vt:lpstr>Estudio</vt:lpstr>
      <vt:lpstr>Presentación de PowerPoint</vt:lpstr>
      <vt:lpstr>Presentación de PowerPoint</vt:lpstr>
      <vt:lpstr>MICROCEFALIA</vt:lpstr>
      <vt:lpstr>Microcefalia primaria</vt:lpstr>
      <vt:lpstr>Microcefalia primaria:</vt:lpstr>
      <vt:lpstr>Microcefalia primaria:</vt:lpstr>
      <vt:lpstr>Microcefalia secundaria</vt:lpstr>
      <vt:lpstr>Microcefalias 1°: genéticas</vt:lpstr>
      <vt:lpstr>Evaluación clínica</vt:lpstr>
      <vt:lpstr>Microcefalia: estudio</vt:lpstr>
      <vt:lpstr>Presentación de PowerPoint</vt:lpstr>
      <vt:lpstr>Alteraciones del perímetro cefálico ¿Cuándo derivar?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2018-04-15T21:47:41Z</dcterms:created>
  <dcterms:modified xsi:type="dcterms:W3CDTF">2020-05-19T13:59:58Z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TC029208979991</vt:lpwstr>
  </property>
</Properties>
</file>