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0" r:id="rId1"/>
  </p:sldMasterIdLst>
  <p:notesMasterIdLst>
    <p:notesMasterId r:id="rId38"/>
  </p:notesMasterIdLst>
  <p:sldIdLst>
    <p:sldId id="256" r:id="rId2"/>
    <p:sldId id="282" r:id="rId3"/>
    <p:sldId id="257" r:id="rId4"/>
    <p:sldId id="259" r:id="rId5"/>
    <p:sldId id="258" r:id="rId6"/>
    <p:sldId id="266" r:id="rId7"/>
    <p:sldId id="298" r:id="rId8"/>
    <p:sldId id="273" r:id="rId9"/>
    <p:sldId id="284" r:id="rId10"/>
    <p:sldId id="263" r:id="rId11"/>
    <p:sldId id="276" r:id="rId12"/>
    <p:sldId id="268" r:id="rId13"/>
    <p:sldId id="278" r:id="rId14"/>
    <p:sldId id="293" r:id="rId15"/>
    <p:sldId id="299" r:id="rId16"/>
    <p:sldId id="274" r:id="rId17"/>
    <p:sldId id="285" r:id="rId18"/>
    <p:sldId id="286" r:id="rId19"/>
    <p:sldId id="288" r:id="rId20"/>
    <p:sldId id="294" r:id="rId21"/>
    <p:sldId id="289" r:id="rId22"/>
    <p:sldId id="279" r:id="rId23"/>
    <p:sldId id="280" r:id="rId24"/>
    <p:sldId id="281" r:id="rId25"/>
    <p:sldId id="300" r:id="rId26"/>
    <p:sldId id="291" r:id="rId27"/>
    <p:sldId id="295" r:id="rId28"/>
    <p:sldId id="269" r:id="rId29"/>
    <p:sldId id="270" r:id="rId30"/>
    <p:sldId id="271" r:id="rId31"/>
    <p:sldId id="296" r:id="rId32"/>
    <p:sldId id="264" r:id="rId33"/>
    <p:sldId id="265" r:id="rId34"/>
    <p:sldId id="301" r:id="rId35"/>
    <p:sldId id="290" r:id="rId36"/>
    <p:sldId id="287" r:id="rId37"/>
  </p:sldIdLst>
  <p:sldSz cx="9144000" cy="5143500" type="screen16x9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C00"/>
    <a:srgbClr val="D3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 autoAdjust="0"/>
    <p:restoredTop sz="87321" autoAdjust="0"/>
  </p:normalViewPr>
  <p:slideViewPr>
    <p:cSldViewPr snapToGrid="0" snapToObjects="1">
      <p:cViewPr varScale="1">
        <p:scale>
          <a:sx n="82" d="100"/>
          <a:sy n="82" d="100"/>
        </p:scale>
        <p:origin x="1044" y="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19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E8E740-E64A-AE4C-85DF-37BA1170FD85}" type="datetimeFigureOut">
              <a:rPr lang="es-ES" smtClean="0"/>
              <a:t>23/11/2020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F1B2D0-0C10-4D40-8F2B-FAEF39F7621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12821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Meta pulmonar</a:t>
            </a:r>
            <a:r>
              <a:rPr lang="es-ES" baseline="0" dirty="0"/>
              <a:t> a </a:t>
            </a:r>
            <a:r>
              <a:rPr lang="es-ES" baseline="0" dirty="0" err="1"/>
              <a:t>femur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F1B2D0-0C10-4D40-8F2B-FAEF39F76217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496575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F1B2D0-0C10-4D40-8F2B-FAEF39F76217}" type="slidenum">
              <a:rPr lang="es-ES" smtClean="0"/>
              <a:t>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97538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AA137-F9EE-4B4B-B05F-60B95765568A}" type="datetimeFigureOut">
              <a:rPr lang="es-ES" smtClean="0"/>
              <a:t>23/11/2020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CEDBF-9153-B849-AC23-8876F3A087A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7177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AA137-F9EE-4B4B-B05F-60B95765568A}" type="datetimeFigureOut">
              <a:rPr lang="es-ES" smtClean="0"/>
              <a:t>23/11/2020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CEDBF-9153-B849-AC23-8876F3A087A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8765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AA137-F9EE-4B4B-B05F-60B95765568A}" type="datetimeFigureOut">
              <a:rPr lang="es-ES" smtClean="0"/>
              <a:t>23/11/2020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CEDBF-9153-B849-AC23-8876F3A087A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1574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AA137-F9EE-4B4B-B05F-60B95765568A}" type="datetimeFigureOut">
              <a:rPr lang="es-ES" smtClean="0"/>
              <a:t>23/11/2020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CEDBF-9153-B849-AC23-8876F3A087A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06905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AA137-F9EE-4B4B-B05F-60B95765568A}" type="datetimeFigureOut">
              <a:rPr lang="es-ES" smtClean="0"/>
              <a:t>23/11/2020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CEDBF-9153-B849-AC23-8876F3A087A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93770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AA137-F9EE-4B4B-B05F-60B95765568A}" type="datetimeFigureOut">
              <a:rPr lang="es-ES" smtClean="0"/>
              <a:t>23/11/2020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CEDBF-9153-B849-AC23-8876F3A087A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87073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AA137-F9EE-4B4B-B05F-60B95765568A}" type="datetimeFigureOut">
              <a:rPr lang="es-ES" smtClean="0"/>
              <a:t>23/11/2020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CEDBF-9153-B849-AC23-8876F3A087A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95341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AA137-F9EE-4B4B-B05F-60B95765568A}" type="datetimeFigureOut">
              <a:rPr lang="es-ES" smtClean="0"/>
              <a:t>23/11/2020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CEDBF-9153-B849-AC23-8876F3A087A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6353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AA137-F9EE-4B4B-B05F-60B95765568A}" type="datetimeFigureOut">
              <a:rPr lang="es-ES" smtClean="0"/>
              <a:t>23/11/2020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CEDBF-9153-B849-AC23-8876F3A087A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02494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AA137-F9EE-4B4B-B05F-60B95765568A}" type="datetimeFigureOut">
              <a:rPr lang="es-ES" smtClean="0"/>
              <a:t>23/11/2020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CEDBF-9153-B849-AC23-8876F3A087A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17739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AA137-F9EE-4B4B-B05F-60B95765568A}" type="datetimeFigureOut">
              <a:rPr lang="es-ES" smtClean="0"/>
              <a:t>23/11/2020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CEDBF-9153-B849-AC23-8876F3A087A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37452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0AA137-F9EE-4B4B-B05F-60B95765568A}" type="datetimeFigureOut">
              <a:rPr lang="es-ES" smtClean="0"/>
              <a:t>23/11/2020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8CEDBF-9153-B849-AC23-8876F3A087A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04177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4.xml"/><Relationship Id="rId7" Type="http://schemas.microsoft.com/office/2007/relationships/hdphoto" Target="../media/hdphoto2.wdp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10" Type="http://schemas.openxmlformats.org/officeDocument/2006/relationships/image" Target="../media/image2.png"/><Relationship Id="rId4" Type="http://schemas.openxmlformats.org/officeDocument/2006/relationships/image" Target="../media/image13.png"/><Relationship Id="rId9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5" Type="http://schemas.openxmlformats.org/officeDocument/2006/relationships/image" Target="../media/image2.png"/><Relationship Id="rId4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6" Type="http://schemas.openxmlformats.org/officeDocument/2006/relationships/image" Target="../media/image2.png"/><Relationship Id="rId5" Type="http://schemas.openxmlformats.org/officeDocument/2006/relationships/image" Target="../media/image16.jpg"/><Relationship Id="rId4" Type="http://schemas.openxmlformats.org/officeDocument/2006/relationships/notesSlide" Target="../notesSlides/notesSlid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9.mp4"/><Relationship Id="rId1" Type="http://schemas.microsoft.com/office/2007/relationships/media" Target="../media/media19.mp4"/><Relationship Id="rId6" Type="http://schemas.openxmlformats.org/officeDocument/2006/relationships/image" Target="../media/image2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0.mp4"/><Relationship Id="rId1" Type="http://schemas.microsoft.com/office/2007/relationships/media" Target="../media/media20.mp4"/><Relationship Id="rId6" Type="http://schemas.openxmlformats.org/officeDocument/2006/relationships/image" Target="../media/image2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1.mp4"/><Relationship Id="rId1" Type="http://schemas.microsoft.com/office/2007/relationships/media" Target="../media/media21.mp4"/><Relationship Id="rId6" Type="http://schemas.openxmlformats.org/officeDocument/2006/relationships/image" Target="../media/image2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2.mp4"/><Relationship Id="rId1" Type="http://schemas.microsoft.com/office/2007/relationships/media" Target="../media/media22.mp4"/><Relationship Id="rId6" Type="http://schemas.openxmlformats.org/officeDocument/2006/relationships/image" Target="../media/image2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3.mp4"/><Relationship Id="rId1" Type="http://schemas.microsoft.com/office/2007/relationships/media" Target="../media/media23.mp4"/><Relationship Id="rId5" Type="http://schemas.openxmlformats.org/officeDocument/2006/relationships/image" Target="../media/image2.pn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4.mp4"/><Relationship Id="rId1" Type="http://schemas.microsoft.com/office/2007/relationships/media" Target="../media/media24.mp4"/><Relationship Id="rId5" Type="http://schemas.openxmlformats.org/officeDocument/2006/relationships/image" Target="../media/image2.pn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5.mp4"/><Relationship Id="rId1" Type="http://schemas.microsoft.com/office/2007/relationships/media" Target="../media/media25.mp4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6.mp4"/><Relationship Id="rId1" Type="http://schemas.microsoft.com/office/2007/relationships/media" Target="../media/media26.mp4"/><Relationship Id="rId5" Type="http://schemas.openxmlformats.org/officeDocument/2006/relationships/image" Target="../media/image2.png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7.mp4"/><Relationship Id="rId1" Type="http://schemas.microsoft.com/office/2007/relationships/media" Target="../media/media27.mp4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8.mp4"/><Relationship Id="rId1" Type="http://schemas.microsoft.com/office/2007/relationships/media" Target="../media/media28.mp4"/><Relationship Id="rId5" Type="http://schemas.openxmlformats.org/officeDocument/2006/relationships/image" Target="../media/image2.png"/><Relationship Id="rId4" Type="http://schemas.openxmlformats.org/officeDocument/2006/relationships/image" Target="../media/image30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9.mp4"/><Relationship Id="rId1" Type="http://schemas.microsoft.com/office/2007/relationships/media" Target="../media/media29.mp4"/><Relationship Id="rId6" Type="http://schemas.openxmlformats.org/officeDocument/2006/relationships/image" Target="../media/image2.png"/><Relationship Id="rId5" Type="http://schemas.openxmlformats.org/officeDocument/2006/relationships/image" Target="../media/image31.jp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0.mp4"/><Relationship Id="rId1" Type="http://schemas.microsoft.com/office/2007/relationships/media" Target="../media/media30.mp4"/><Relationship Id="rId5" Type="http://schemas.openxmlformats.org/officeDocument/2006/relationships/image" Target="../media/image2.png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1.mp4"/><Relationship Id="rId1" Type="http://schemas.microsoft.com/office/2007/relationships/media" Target="../media/media31.mp4"/><Relationship Id="rId5" Type="http://schemas.openxmlformats.org/officeDocument/2006/relationships/image" Target="../media/image2.png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2.mp4"/><Relationship Id="rId1" Type="http://schemas.microsoft.com/office/2007/relationships/media" Target="../media/media32.mp4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3.mp4"/><Relationship Id="rId1" Type="http://schemas.microsoft.com/office/2007/relationships/media" Target="../media/media33.mp4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-114300" y="1173094"/>
            <a:ext cx="9143999" cy="1102519"/>
          </a:xfrm>
        </p:spPr>
        <p:txBody>
          <a:bodyPr>
            <a:normAutofit fontScale="90000"/>
          </a:bodyPr>
          <a:lstStyle/>
          <a:p>
            <a:r>
              <a:rPr lang="es-ES" sz="3600" dirty="0">
                <a:solidFill>
                  <a:schemeClr val="accent1">
                    <a:lumMod val="75000"/>
                  </a:schemeClr>
                </a:solidFill>
              </a:rPr>
              <a:t>Curso 4to Año Medicina 2020</a:t>
            </a:r>
            <a:br>
              <a:rPr lang="es-ES" dirty="0">
                <a:solidFill>
                  <a:schemeClr val="tx2"/>
                </a:solidFill>
              </a:rPr>
            </a:br>
            <a:r>
              <a:rPr lang="es-ES" dirty="0">
                <a:solidFill>
                  <a:schemeClr val="tx2"/>
                </a:solidFill>
              </a:rPr>
              <a:t>Tumores</a:t>
            </a:r>
            <a:br>
              <a:rPr lang="es-ES" dirty="0">
                <a:solidFill>
                  <a:schemeClr val="tx2"/>
                </a:solidFill>
              </a:rPr>
            </a:br>
            <a:r>
              <a:rPr lang="es-ES" dirty="0">
                <a:solidFill>
                  <a:schemeClr val="tx2"/>
                </a:solidFill>
              </a:rPr>
              <a:t>Musculoesqueléticos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146144"/>
            <a:ext cx="6400800" cy="1314450"/>
          </a:xfrm>
          <a:solidFill>
            <a:srgbClr val="00B0F0"/>
          </a:solidFill>
        </p:spPr>
        <p:txBody>
          <a:bodyPr>
            <a:normAutofit fontScale="85000" lnSpcReduction="20000"/>
          </a:bodyPr>
          <a:lstStyle/>
          <a:p>
            <a:r>
              <a:rPr lang="es-E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Prof. Dr. Luis Bahamonde</a:t>
            </a:r>
          </a:p>
          <a:p>
            <a:r>
              <a:rPr lang="es-E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Dr. Pierluca Zecchetto</a:t>
            </a:r>
          </a:p>
          <a:p>
            <a:r>
              <a:rPr lang="es-E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Universidad de Chile</a:t>
            </a:r>
          </a:p>
          <a:p>
            <a:endParaRPr lang="es-E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s-E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4" descr="uchile.gi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772400" y="170738"/>
            <a:ext cx="767335" cy="1553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Vídeo 5">
            <a:hlinkClick r:id="" action="ppaction://media"/>
            <a:extLst>
              <a:ext uri="{FF2B5EF4-FFF2-40B4-BE49-F238E27FC236}">
                <a16:creationId xmlns:a16="http://schemas.microsoft.com/office/drawing/2014/main" id="{608F3472-41AB-438B-89A8-7AE9EC40E8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29500" y="3857625"/>
            <a:ext cx="1714499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856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796"/>
    </mc:Choice>
    <mc:Fallback>
      <p:transition spd="slow" advTm="18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rgbClr val="1F497D"/>
                </a:solidFill>
              </a:rPr>
              <a:t>Estudio / Diagnóstico</a:t>
            </a:r>
          </a:p>
        </p:txBody>
      </p:sp>
      <p:pic>
        <p:nvPicPr>
          <p:cNvPr id="5" name="Marcador de contenido 4" descr="Captura de pantalla 2017-10-23 a las 16.10.12.png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77" r="-2977"/>
          <a:stretch>
            <a:fillRect/>
          </a:stretch>
        </p:blipFill>
        <p:spPr>
          <a:xfrm rot="2859089">
            <a:off x="3020677" y="1475899"/>
            <a:ext cx="2558037" cy="2150049"/>
          </a:xfr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2143677" y="1271124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>
                <a:solidFill>
                  <a:schemeClr val="accent5">
                    <a:lumMod val="75000"/>
                  </a:schemeClr>
                </a:solidFill>
              </a:rPr>
              <a:t>Imágenes</a:t>
            </a: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1082507" y="3737373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>
                <a:solidFill>
                  <a:schemeClr val="accent6">
                    <a:lumMod val="75000"/>
                  </a:schemeClr>
                </a:solidFill>
              </a:rPr>
              <a:t>Anatomía patología</a:t>
            </a: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-1971123" y="169974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>
                <a:solidFill>
                  <a:schemeClr val="accent3">
                    <a:lumMod val="75000"/>
                  </a:schemeClr>
                </a:solidFill>
              </a:rPr>
              <a:t>Clínica</a:t>
            </a:r>
          </a:p>
        </p:txBody>
      </p:sp>
      <p:pic>
        <p:nvPicPr>
          <p:cNvPr id="3" name="Vídeo 2">
            <a:hlinkClick r:id="" action="ppaction://media"/>
            <a:extLst>
              <a:ext uri="{FF2B5EF4-FFF2-40B4-BE49-F238E27FC236}">
                <a16:creationId xmlns:a16="http://schemas.microsoft.com/office/drawing/2014/main" id="{D7A2D6F8-64B2-4089-96E9-077FD5EC4E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29500" y="3857625"/>
            <a:ext cx="1714499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39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212"/>
    </mc:Choice>
    <mc:Fallback>
      <p:transition spd="slow" advTm="192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-23528"/>
            <a:ext cx="8229600" cy="857250"/>
          </a:xfrm>
        </p:spPr>
        <p:txBody>
          <a:bodyPr/>
          <a:lstStyle/>
          <a:p>
            <a:r>
              <a:rPr lang="es-ES" dirty="0">
                <a:solidFill>
                  <a:srgbClr val="1F497D"/>
                </a:solidFill>
              </a:rPr>
              <a:t>Imágenes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0" y="1237631"/>
            <a:ext cx="3754385" cy="327270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s-ES" dirty="0">
                <a:solidFill>
                  <a:srgbClr val="008000"/>
                </a:solidFill>
              </a:rPr>
              <a:t>Benigno</a:t>
            </a:r>
          </a:p>
          <a:p>
            <a:r>
              <a:rPr lang="es-ES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Definido</a:t>
            </a:r>
          </a:p>
          <a:p>
            <a:r>
              <a:rPr lang="es-ES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Bordes netos</a:t>
            </a:r>
          </a:p>
          <a:p>
            <a:r>
              <a:rPr lang="es-ES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Homogéneo</a:t>
            </a:r>
          </a:p>
          <a:p>
            <a:r>
              <a:rPr lang="es-ES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Sin destrucción </a:t>
            </a:r>
          </a:p>
          <a:p>
            <a:r>
              <a:rPr lang="es-ES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Esclerosis de bordes</a:t>
            </a:r>
          </a:p>
          <a:p>
            <a:r>
              <a:rPr lang="es-ES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Sin reacción perióstica</a:t>
            </a:r>
          </a:p>
          <a:p>
            <a:r>
              <a:rPr lang="es-ES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 sale del hueso</a:t>
            </a:r>
          </a:p>
          <a:p>
            <a:endParaRPr lang="es-ES" dirty="0">
              <a:solidFill>
                <a:srgbClr val="000000"/>
              </a:solidFill>
            </a:endParaRP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44530" y="1315389"/>
            <a:ext cx="3736095" cy="327270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s-ES" dirty="0">
                <a:solidFill>
                  <a:srgbClr val="800000"/>
                </a:solidFill>
              </a:rPr>
              <a:t>Maligno</a:t>
            </a:r>
          </a:p>
          <a:p>
            <a:r>
              <a:rPr lang="es-ES" sz="2600" dirty="0">
                <a:solidFill>
                  <a:srgbClr val="404040"/>
                </a:solidFill>
              </a:rPr>
              <a:t>Bordes difusos</a:t>
            </a:r>
          </a:p>
          <a:p>
            <a:r>
              <a:rPr lang="es-ES" sz="2600" dirty="0">
                <a:solidFill>
                  <a:srgbClr val="404040"/>
                </a:solidFill>
              </a:rPr>
              <a:t>Destruye cortical</a:t>
            </a:r>
          </a:p>
          <a:p>
            <a:r>
              <a:rPr lang="es-ES" sz="2600" dirty="0">
                <a:solidFill>
                  <a:srgbClr val="404040"/>
                </a:solidFill>
              </a:rPr>
              <a:t>Permeativo</a:t>
            </a:r>
          </a:p>
          <a:p>
            <a:r>
              <a:rPr lang="es-ES" sz="2600" dirty="0">
                <a:solidFill>
                  <a:srgbClr val="404040"/>
                </a:solidFill>
              </a:rPr>
              <a:t>Heterogéneo</a:t>
            </a:r>
          </a:p>
          <a:p>
            <a:r>
              <a:rPr lang="es-ES" sz="2600" dirty="0">
                <a:solidFill>
                  <a:srgbClr val="404040"/>
                </a:solidFill>
              </a:rPr>
              <a:t>Sale del compartimiento</a:t>
            </a:r>
          </a:p>
          <a:p>
            <a:r>
              <a:rPr lang="es-ES" sz="2600" dirty="0">
                <a:solidFill>
                  <a:srgbClr val="404040"/>
                </a:solidFill>
              </a:rPr>
              <a:t>Masa de partes blandas</a:t>
            </a:r>
          </a:p>
          <a:p>
            <a:r>
              <a:rPr lang="es-ES" sz="2600" dirty="0">
                <a:solidFill>
                  <a:srgbClr val="404040"/>
                </a:solidFill>
              </a:rPr>
              <a:t>Reacción perióstica</a:t>
            </a:r>
          </a:p>
        </p:txBody>
      </p:sp>
      <p:pic>
        <p:nvPicPr>
          <p:cNvPr id="5" name="Imagen 4" descr="Captura de pantalla 2017-10-23 a las 20.17.5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147" y="833722"/>
            <a:ext cx="1783288" cy="2357945"/>
          </a:xfrm>
          <a:prstGeom prst="rect">
            <a:avLst/>
          </a:prstGeom>
        </p:spPr>
      </p:pic>
      <p:pic>
        <p:nvPicPr>
          <p:cNvPr id="6" name="Imagen 5" descr="Captura de pantalla 2017-10-23 a las 20.13.08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8" t="1720" r="4151"/>
          <a:stretch/>
        </p:blipFill>
        <p:spPr>
          <a:xfrm>
            <a:off x="7282802" y="833722"/>
            <a:ext cx="1861197" cy="2567620"/>
          </a:xfrm>
          <a:prstGeom prst="rect">
            <a:avLst/>
          </a:prstGeom>
        </p:spPr>
      </p:pic>
      <p:pic>
        <p:nvPicPr>
          <p:cNvPr id="7" name="Vídeo 6">
            <a:hlinkClick r:id="" action="ppaction://media"/>
            <a:extLst>
              <a:ext uri="{FF2B5EF4-FFF2-40B4-BE49-F238E27FC236}">
                <a16:creationId xmlns:a16="http://schemas.microsoft.com/office/drawing/2014/main" id="{E9C972C6-FA93-45DD-872A-86A15D85D9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29500" y="3857625"/>
            <a:ext cx="1714499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928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388"/>
    </mc:Choice>
    <mc:Fallback>
      <p:transition spd="slow" advTm="823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3400" y="205979"/>
            <a:ext cx="8229600" cy="857250"/>
          </a:xfrm>
        </p:spPr>
        <p:txBody>
          <a:bodyPr/>
          <a:lstStyle/>
          <a:p>
            <a:r>
              <a:rPr lang="es-ES" dirty="0">
                <a:solidFill>
                  <a:srgbClr val="1F497D"/>
                </a:solidFill>
              </a:rPr>
              <a:t>Imágenes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198" y="1058100"/>
            <a:ext cx="3651815" cy="3394472"/>
          </a:xfrm>
        </p:spPr>
        <p:txBody>
          <a:bodyPr/>
          <a:lstStyle/>
          <a:p>
            <a:r>
              <a:rPr lang="es-ES" dirty="0">
                <a:solidFill>
                  <a:schemeClr val="accent1">
                    <a:lumMod val="50000"/>
                  </a:schemeClr>
                </a:solidFill>
              </a:rPr>
              <a:t>Reacción Perióstica</a:t>
            </a:r>
          </a:p>
          <a:p>
            <a:pPr lvl="1"/>
            <a:r>
              <a:rPr lang="es-ES" dirty="0">
                <a:solidFill>
                  <a:srgbClr val="800000"/>
                </a:solidFill>
              </a:rPr>
              <a:t>Denota una lesión agresiva.</a:t>
            </a:r>
          </a:p>
          <a:p>
            <a:r>
              <a:rPr lang="es-ES" dirty="0"/>
              <a:t>Las siguientes denotan malignidad:</a:t>
            </a:r>
          </a:p>
          <a:p>
            <a:endParaRPr lang="es-ES" dirty="0"/>
          </a:p>
          <a:p>
            <a:endParaRPr lang="es-ES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ES" dirty="0"/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5" name="Imagen 4" descr="Captura de pantalla 2017-10-23 a las 20.27.1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013" y="2389364"/>
            <a:ext cx="4913807" cy="2634047"/>
          </a:xfrm>
          <a:prstGeom prst="rect">
            <a:avLst/>
          </a:prstGeom>
        </p:spPr>
      </p:pic>
      <p:pic>
        <p:nvPicPr>
          <p:cNvPr id="6" name="Vídeo 5">
            <a:hlinkClick r:id="" action="ppaction://media"/>
            <a:extLst>
              <a:ext uri="{FF2B5EF4-FFF2-40B4-BE49-F238E27FC236}">
                <a16:creationId xmlns:a16="http://schemas.microsoft.com/office/drawing/2014/main" id="{D9B46158-6A18-49C9-A437-84E708696F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29500" y="3857625"/>
            <a:ext cx="1714499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787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271"/>
    </mc:Choice>
    <mc:Fallback>
      <p:transition spd="slow" advTm="272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rgbClr val="1F497D"/>
                </a:solidFill>
              </a:rPr>
              <a:t>Imágenes: Reacción perióstica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ES" dirty="0"/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7" name="Imagen 6" descr="Captura de pantalla 2017-10-23 a las 20.15.47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8" t="11122" r="4042" b="13288"/>
          <a:stretch/>
        </p:blipFill>
        <p:spPr>
          <a:xfrm>
            <a:off x="1191745" y="1058100"/>
            <a:ext cx="6760510" cy="3874292"/>
          </a:xfrm>
          <a:prstGeom prst="rect">
            <a:avLst/>
          </a:prstGeom>
        </p:spPr>
      </p:pic>
      <p:pic>
        <p:nvPicPr>
          <p:cNvPr id="3" name="Vídeo 2">
            <a:hlinkClick r:id="" action="ppaction://media"/>
            <a:extLst>
              <a:ext uri="{FF2B5EF4-FFF2-40B4-BE49-F238E27FC236}">
                <a16:creationId xmlns:a16="http://schemas.microsoft.com/office/drawing/2014/main" id="{2370CD71-5C52-4C5B-A460-F7969DED0A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29500" y="3857625"/>
            <a:ext cx="1714499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129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598"/>
    </mc:Choice>
    <mc:Fallback>
      <p:transition spd="slow" advTm="555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6700" y="53579"/>
            <a:ext cx="8229600" cy="857250"/>
          </a:xfrm>
        </p:spPr>
        <p:txBody>
          <a:bodyPr/>
          <a:lstStyle/>
          <a:p>
            <a:r>
              <a:rPr lang="es-ES" dirty="0">
                <a:solidFill>
                  <a:srgbClr val="17375E"/>
                </a:solidFill>
              </a:rPr>
              <a:t>Resonancia Magnética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endParaRPr lang="es-ES"/>
          </a:p>
        </p:txBody>
      </p:sp>
      <p:sp>
        <p:nvSpPr>
          <p:cNvPr id="6" name="Marcador de contenido 5"/>
          <p:cNvSpPr>
            <a:spLocks noGrp="1"/>
          </p:cNvSpPr>
          <p:nvPr>
            <p:ph sz="half" idx="2"/>
          </p:nvPr>
        </p:nvSpPr>
        <p:spPr>
          <a:xfrm>
            <a:off x="6200300" y="1200151"/>
            <a:ext cx="2486500" cy="3394472"/>
          </a:xfrm>
          <a:solidFill>
            <a:srgbClr val="FFFF00"/>
          </a:solidFill>
        </p:spPr>
        <p:txBody>
          <a:bodyPr>
            <a:normAutofit fontScale="77500" lnSpcReduction="20000"/>
          </a:bodyPr>
          <a:lstStyle/>
          <a:p>
            <a:r>
              <a:rPr lang="es-ES" dirty="0"/>
              <a:t>Utilidad:</a:t>
            </a:r>
          </a:p>
          <a:p>
            <a:r>
              <a:rPr lang="es-ES" dirty="0" err="1"/>
              <a:t>Delimitaciòn</a:t>
            </a:r>
            <a:r>
              <a:rPr lang="es-ES" dirty="0"/>
              <a:t> precisa de extensión intra y </a:t>
            </a:r>
            <a:r>
              <a:rPr lang="es-ES" dirty="0" err="1"/>
              <a:t>extraòsea</a:t>
            </a:r>
            <a:r>
              <a:rPr lang="es-ES" dirty="0"/>
              <a:t> (masa de partes blandas).</a:t>
            </a:r>
          </a:p>
          <a:p>
            <a:r>
              <a:rPr lang="es-ES" dirty="0"/>
              <a:t>Respuesta a terapias adyuvantes.</a:t>
            </a:r>
          </a:p>
        </p:txBody>
      </p:sp>
      <p:pic>
        <p:nvPicPr>
          <p:cNvPr id="7" name="Picture 2"/>
          <p:cNvPicPr>
            <a:picLocks noGrp="1"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 l="25742" t="6996" r="42812" b="8681"/>
          <a:stretch>
            <a:fillRect/>
          </a:stretch>
        </p:blipFill>
        <p:spPr bwMode="auto">
          <a:xfrm>
            <a:off x="457200" y="730374"/>
            <a:ext cx="2752837" cy="4168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 l="32212" t="10626" r="52779" b="8656"/>
          <a:stretch>
            <a:fillRect/>
          </a:stretch>
        </p:blipFill>
        <p:spPr bwMode="auto">
          <a:xfrm>
            <a:off x="3233495" y="723313"/>
            <a:ext cx="1391247" cy="4225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 l="32212" t="11610" r="52223" b="8657"/>
          <a:stretch>
            <a:fillRect/>
          </a:stretch>
        </p:blipFill>
        <p:spPr bwMode="auto">
          <a:xfrm>
            <a:off x="4666575" y="723313"/>
            <a:ext cx="1491892" cy="4315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Vídeo 3">
            <a:hlinkClick r:id="" action="ppaction://media"/>
            <a:extLst>
              <a:ext uri="{FF2B5EF4-FFF2-40B4-BE49-F238E27FC236}">
                <a16:creationId xmlns:a16="http://schemas.microsoft.com/office/drawing/2014/main" id="{B12A73AA-4C08-4F64-A11A-581876F71C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429500" y="3857625"/>
            <a:ext cx="1714499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500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922"/>
    </mc:Choice>
    <mc:Fallback>
      <p:transition spd="slow" advTm="459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A61C06-4E75-B046-B647-3609A837D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62313" y="330935"/>
            <a:ext cx="8229600" cy="857250"/>
          </a:xfrm>
        </p:spPr>
        <p:txBody>
          <a:bodyPr/>
          <a:lstStyle/>
          <a:p>
            <a:r>
              <a:rPr lang="es-CL" dirty="0">
                <a:solidFill>
                  <a:srgbClr val="C00000"/>
                </a:solidFill>
              </a:rPr>
              <a:t>Atención a esto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9CE9E3-7F33-F440-9CC7-DA3BA2A00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69065" y="1749028"/>
            <a:ext cx="4038600" cy="3394472"/>
          </a:xfrm>
        </p:spPr>
        <p:txBody>
          <a:bodyPr/>
          <a:lstStyle/>
          <a:p>
            <a:r>
              <a:rPr lang="es-CL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58 años</a:t>
            </a:r>
          </a:p>
          <a:p>
            <a:r>
              <a:rPr lang="es-CL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Dolor progresivo muslo y rodilla.</a:t>
            </a:r>
          </a:p>
          <a:p>
            <a:r>
              <a:rPr lang="es-CL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¿</a:t>
            </a:r>
            <a:r>
              <a:rPr lang="es-CL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què</a:t>
            </a:r>
            <a:r>
              <a:rPr lang="es-CL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observa en la </a:t>
            </a:r>
            <a:r>
              <a:rPr lang="es-CL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Rx</a:t>
            </a:r>
            <a:r>
              <a:rPr lang="es-CL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y </a:t>
            </a:r>
            <a:r>
              <a:rPr lang="es-CL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què</a:t>
            </a:r>
            <a:r>
              <a:rPr lang="es-CL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sospecha?</a:t>
            </a:r>
          </a:p>
        </p:txBody>
      </p:sp>
      <p:pic>
        <p:nvPicPr>
          <p:cNvPr id="5" name="Marcador de contenido 4" descr="pulmonary metastasis to femur radiograph.jpg">
            <a:extLst>
              <a:ext uri="{FF2B5EF4-FFF2-40B4-BE49-F238E27FC236}">
                <a16:creationId xmlns:a16="http://schemas.microsoft.com/office/drawing/2014/main" id="{0DEADA12-23F4-3942-A823-A9F962E60FB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915" y="70753"/>
            <a:ext cx="2581156" cy="4914406"/>
          </a:xfrm>
          <a:prstGeom prst="rect">
            <a:avLst/>
          </a:prstGeom>
        </p:spPr>
      </p:pic>
      <p:pic>
        <p:nvPicPr>
          <p:cNvPr id="3" name="Vídeo 2">
            <a:hlinkClick r:id="" action="ppaction://media"/>
            <a:extLst>
              <a:ext uri="{FF2B5EF4-FFF2-40B4-BE49-F238E27FC236}">
                <a16:creationId xmlns:a16="http://schemas.microsoft.com/office/drawing/2014/main" id="{EA2A00A5-856F-45E0-A558-5F1B9073A8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29500" y="3857625"/>
            <a:ext cx="1714499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967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686"/>
    </mc:Choice>
    <mc:Fallback>
      <p:transition spd="slow" advTm="786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chemeClr val="accent1">
                    <a:lumMod val="50000"/>
                  </a:schemeClr>
                </a:solidFill>
              </a:rPr>
              <a:t>Fractura Inminente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8243436" cy="3394472"/>
          </a:xfrm>
        </p:spPr>
        <p:txBody>
          <a:bodyPr>
            <a:normAutofit fontScale="92500" lnSpcReduction="10000"/>
          </a:bodyPr>
          <a:lstStyle/>
          <a:p>
            <a:r>
              <a:rPr lang="es-ES" sz="2400" i="1" dirty="0">
                <a:solidFill>
                  <a:schemeClr val="tx2">
                    <a:lumMod val="75000"/>
                  </a:schemeClr>
                </a:solidFill>
              </a:rPr>
              <a:t>Hueso patológico en riesgo de fracturarse ante mecanismos de baja energía.</a:t>
            </a:r>
          </a:p>
          <a:p>
            <a:r>
              <a:rPr lang="es-ES" sz="2400" dirty="0"/>
              <a:t>Urgencia traumatológica.</a:t>
            </a:r>
          </a:p>
          <a:p>
            <a:r>
              <a:rPr lang="es-ES" sz="2400" dirty="0"/>
              <a:t>La fractura  empeora el pronóstico del paciente.</a:t>
            </a:r>
          </a:p>
          <a:p>
            <a:endParaRPr lang="es-ES" dirty="0"/>
          </a:p>
          <a:p>
            <a:r>
              <a:rPr lang="es-ES" dirty="0">
                <a:solidFill>
                  <a:srgbClr val="006C00"/>
                </a:solidFill>
              </a:rPr>
              <a:t>Derivación Urgente.</a:t>
            </a:r>
          </a:p>
          <a:p>
            <a:r>
              <a:rPr lang="es-ES" dirty="0">
                <a:solidFill>
                  <a:srgbClr val="006C00"/>
                </a:solidFill>
              </a:rPr>
              <a:t>Inmovilizar extremidad.</a:t>
            </a:r>
          </a:p>
          <a:p>
            <a:r>
              <a:rPr lang="es-ES" dirty="0">
                <a:solidFill>
                  <a:srgbClr val="006C00"/>
                </a:solidFill>
              </a:rPr>
              <a:t>Indicar: evitar carga de peso.</a:t>
            </a:r>
          </a:p>
        </p:txBody>
      </p:sp>
      <p:pic>
        <p:nvPicPr>
          <p:cNvPr id="5" name="Imagen 4" descr="pulmonary metastasis to femur radiograph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737" y="1714500"/>
            <a:ext cx="1798320" cy="3429000"/>
          </a:xfrm>
          <a:prstGeom prst="rect">
            <a:avLst/>
          </a:prstGeom>
        </p:spPr>
      </p:pic>
      <p:pic>
        <p:nvPicPr>
          <p:cNvPr id="4" name="Vídeo 3">
            <a:hlinkClick r:id="" action="ppaction://media"/>
            <a:extLst>
              <a:ext uri="{FF2B5EF4-FFF2-40B4-BE49-F238E27FC236}">
                <a16:creationId xmlns:a16="http://schemas.microsoft.com/office/drawing/2014/main" id="{41357633-C97A-4866-BA15-9B088F7E6F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29500" y="3857625"/>
            <a:ext cx="1714499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561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049"/>
    </mc:Choice>
    <mc:Fallback>
      <p:transition spd="slow" advTm="650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>
                <a:solidFill>
                  <a:schemeClr val="accent3">
                    <a:lumMod val="50000"/>
                  </a:schemeClr>
                </a:solidFill>
              </a:rPr>
              <a:t>Encondroma</a:t>
            </a:r>
            <a:endParaRPr lang="es-ES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s-ES" dirty="0"/>
              <a:t>Benignos.</a:t>
            </a:r>
          </a:p>
          <a:p>
            <a:r>
              <a:rPr lang="es-ES" dirty="0"/>
              <a:t>Cartílago.</a:t>
            </a:r>
          </a:p>
          <a:p>
            <a:r>
              <a:rPr lang="es-ES" dirty="0"/>
              <a:t>Indoloros.</a:t>
            </a:r>
          </a:p>
          <a:p>
            <a:r>
              <a:rPr lang="es-ES" dirty="0"/>
              <a:t>Centrales.</a:t>
            </a:r>
          </a:p>
          <a:p>
            <a:r>
              <a:rPr lang="es-ES" dirty="0"/>
              <a:t>No comprometen cortical.</a:t>
            </a:r>
          </a:p>
          <a:p>
            <a:r>
              <a:rPr lang="es-ES" dirty="0"/>
              <a:t>Frecuente hallazgo casual en </a:t>
            </a:r>
            <a:r>
              <a:rPr lang="es-ES" dirty="0" err="1"/>
              <a:t>Rx</a:t>
            </a:r>
            <a:r>
              <a:rPr lang="es-ES" dirty="0"/>
              <a:t>.</a:t>
            </a:r>
          </a:p>
          <a:p>
            <a:endParaRPr lang="es-ES" dirty="0"/>
          </a:p>
        </p:txBody>
      </p:sp>
      <p:pic>
        <p:nvPicPr>
          <p:cNvPr id="6" name="Imagen 5" descr="Captura de pantalla 2018-09-12 a las 3.32.1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2" y="979506"/>
            <a:ext cx="4248716" cy="3958015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5F0AF1E-5E46-49C9-BC35-1130D7A5704A}"/>
              </a:ext>
            </a:extLst>
          </p:cNvPr>
          <p:cNvSpPr txBox="1"/>
          <p:nvPr/>
        </p:nvSpPr>
        <p:spPr>
          <a:xfrm>
            <a:off x="5393803" y="3829386"/>
            <a:ext cx="152413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s-ES" dirty="0"/>
              <a:t>calcificaciones</a:t>
            </a:r>
          </a:p>
        </p:txBody>
      </p:sp>
      <p:pic>
        <p:nvPicPr>
          <p:cNvPr id="5" name="Vídeo 4">
            <a:hlinkClick r:id="" action="ppaction://media"/>
            <a:extLst>
              <a:ext uri="{FF2B5EF4-FFF2-40B4-BE49-F238E27FC236}">
                <a16:creationId xmlns:a16="http://schemas.microsoft.com/office/drawing/2014/main" id="{8C04C5C0-AF3D-4057-9E7E-1677E8D918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29500" y="3857625"/>
            <a:ext cx="1714499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301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505"/>
    </mc:Choice>
    <mc:Fallback>
      <p:transition spd="slow" advTm="425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376177" y="205979"/>
            <a:ext cx="8229600" cy="857250"/>
          </a:xfrm>
        </p:spPr>
        <p:txBody>
          <a:bodyPr/>
          <a:lstStyle/>
          <a:p>
            <a:r>
              <a:rPr lang="es-ES" dirty="0" err="1">
                <a:solidFill>
                  <a:schemeClr val="accent3">
                    <a:lumMod val="50000"/>
                  </a:schemeClr>
                </a:solidFill>
              </a:rPr>
              <a:t>Osteocondroma</a:t>
            </a:r>
            <a:endParaRPr lang="es-ES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s-ES" dirty="0"/>
              <a:t>Tumor primario más frecuente.</a:t>
            </a:r>
          </a:p>
          <a:p>
            <a:r>
              <a:rPr lang="es-ES" dirty="0"/>
              <a:t>Capuchón de cartílago menor a 10 </a:t>
            </a:r>
            <a:r>
              <a:rPr lang="es-ES" dirty="0" err="1"/>
              <a:t>mm.</a:t>
            </a:r>
            <a:r>
              <a:rPr lang="es-ES" dirty="0"/>
              <a:t>.</a:t>
            </a:r>
          </a:p>
          <a:p>
            <a:r>
              <a:rPr lang="es-ES" dirty="0"/>
              <a:t>Rodilla.</a:t>
            </a:r>
          </a:p>
          <a:p>
            <a:r>
              <a:rPr lang="es-ES" dirty="0"/>
              <a:t>Jóvenes.</a:t>
            </a:r>
          </a:p>
          <a:p>
            <a:r>
              <a:rPr lang="es-ES" dirty="0"/>
              <a:t>Síntomas a veces.</a:t>
            </a:r>
          </a:p>
          <a:p>
            <a:endParaRPr lang="es-ES" dirty="0"/>
          </a:p>
          <a:p>
            <a:r>
              <a:rPr lang="es-ES" dirty="0"/>
              <a:t>Observación.</a:t>
            </a:r>
          </a:p>
          <a:p>
            <a:r>
              <a:rPr lang="es-ES" dirty="0"/>
              <a:t>Resección.</a:t>
            </a:r>
          </a:p>
          <a:p>
            <a:endParaRPr lang="es-ES" dirty="0"/>
          </a:p>
          <a:p>
            <a:endParaRPr lang="es-ES" dirty="0"/>
          </a:p>
        </p:txBody>
      </p:sp>
      <p:pic>
        <p:nvPicPr>
          <p:cNvPr id="5" name="Marcador de contenido 4" descr="Captura de pantalla 2018-09-12 a las 3.36.27.png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918" r="-58918"/>
          <a:stretch>
            <a:fillRect/>
          </a:stretch>
        </p:blipFill>
        <p:spPr>
          <a:xfrm>
            <a:off x="4399694" y="205978"/>
            <a:ext cx="5469930" cy="4597515"/>
          </a:xfrm>
        </p:spPr>
      </p:pic>
      <p:pic>
        <p:nvPicPr>
          <p:cNvPr id="4" name="Vídeo 3">
            <a:hlinkClick r:id="" action="ppaction://media"/>
            <a:extLst>
              <a:ext uri="{FF2B5EF4-FFF2-40B4-BE49-F238E27FC236}">
                <a16:creationId xmlns:a16="http://schemas.microsoft.com/office/drawing/2014/main" id="{1B3EE5D1-0CD8-4CA5-9EBD-E6FBA82E13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29500" y="3857625"/>
            <a:ext cx="1714499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749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326"/>
    </mc:Choice>
    <mc:Fallback>
      <p:transition spd="slow" advTm="663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76177" y="391174"/>
            <a:ext cx="8229600" cy="857250"/>
          </a:xfrm>
        </p:spPr>
        <p:txBody>
          <a:bodyPr>
            <a:noAutofit/>
          </a:bodyPr>
          <a:lstStyle/>
          <a:p>
            <a:r>
              <a:rPr lang="es-ES" sz="3200" dirty="0">
                <a:solidFill>
                  <a:schemeClr val="accent3">
                    <a:lumMod val="50000"/>
                  </a:schemeClr>
                </a:solidFill>
              </a:rPr>
              <a:t>Defecto fibroso </a:t>
            </a:r>
            <a:r>
              <a:rPr lang="es-ES" sz="3200" dirty="0" err="1">
                <a:solidFill>
                  <a:schemeClr val="accent3">
                    <a:lumMod val="50000"/>
                  </a:schemeClr>
                </a:solidFill>
              </a:rPr>
              <a:t>metafisiario</a:t>
            </a:r>
            <a:r>
              <a:rPr lang="es-ES" sz="3200" dirty="0">
                <a:solidFill>
                  <a:schemeClr val="accent3">
                    <a:lumMod val="50000"/>
                  </a:schemeClr>
                </a:solidFill>
              </a:rPr>
              <a:t> (fibroma no osificante)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246321" y="1533254"/>
            <a:ext cx="4038600" cy="3394472"/>
          </a:xfrm>
        </p:spPr>
        <p:txBody>
          <a:bodyPr>
            <a:normAutofit lnSpcReduction="10000"/>
          </a:bodyPr>
          <a:lstStyle/>
          <a:p>
            <a:r>
              <a:rPr lang="es-ES" dirty="0"/>
              <a:t>Niños - </a:t>
            </a:r>
            <a:r>
              <a:rPr lang="es-ES" dirty="0" err="1"/>
              <a:t>jòvenes</a:t>
            </a:r>
            <a:r>
              <a:rPr lang="es-ES" dirty="0"/>
              <a:t>.</a:t>
            </a:r>
          </a:p>
          <a:p>
            <a:r>
              <a:rPr lang="es-ES" dirty="0"/>
              <a:t>Neoplasia benigna.</a:t>
            </a:r>
          </a:p>
          <a:p>
            <a:r>
              <a:rPr lang="es-ES" dirty="0"/>
              <a:t>Zona </a:t>
            </a:r>
            <a:r>
              <a:rPr lang="es-ES" dirty="0" err="1"/>
              <a:t>metafisiaria</a:t>
            </a:r>
            <a:r>
              <a:rPr lang="es-ES" dirty="0"/>
              <a:t>.</a:t>
            </a:r>
          </a:p>
          <a:p>
            <a:r>
              <a:rPr lang="es-ES" dirty="0" err="1"/>
              <a:t>Excentrica</a:t>
            </a:r>
            <a:r>
              <a:rPr lang="es-ES" dirty="0"/>
              <a:t>.</a:t>
            </a:r>
          </a:p>
          <a:p>
            <a:r>
              <a:rPr lang="es-ES" dirty="0"/>
              <a:t>“Burbujas”. </a:t>
            </a:r>
          </a:p>
          <a:p>
            <a:r>
              <a:rPr lang="es-ES" dirty="0"/>
              <a:t>Indoloro.</a:t>
            </a:r>
          </a:p>
          <a:p>
            <a:r>
              <a:rPr lang="es-ES" dirty="0"/>
              <a:t>Incidental en </a:t>
            </a:r>
            <a:r>
              <a:rPr lang="es-ES" dirty="0" err="1"/>
              <a:t>Rx</a:t>
            </a:r>
            <a:r>
              <a:rPr lang="es-ES" dirty="0"/>
              <a:t>.</a:t>
            </a:r>
          </a:p>
          <a:p>
            <a:endParaRPr lang="es-ES" dirty="0"/>
          </a:p>
        </p:txBody>
      </p:sp>
      <p:pic>
        <p:nvPicPr>
          <p:cNvPr id="5" name="Marcador de contenido 4" descr="Captura de pantalla 2018-09-12 a las 3.49.21.png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756" r="-47756"/>
          <a:stretch>
            <a:fillRect/>
          </a:stretch>
        </p:blipFill>
        <p:spPr>
          <a:xfrm>
            <a:off x="2839779" y="1543049"/>
            <a:ext cx="4038600" cy="3394472"/>
          </a:xfrm>
        </p:spPr>
      </p:pic>
      <p:pic>
        <p:nvPicPr>
          <p:cNvPr id="6" name="Imagen 5" descr="Captura de pantalla 2018-09-12 a las 3.51.2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226" y="1543049"/>
            <a:ext cx="2106593" cy="3384677"/>
          </a:xfrm>
          <a:prstGeom prst="rect">
            <a:avLst/>
          </a:prstGeom>
        </p:spPr>
      </p:pic>
      <p:pic>
        <p:nvPicPr>
          <p:cNvPr id="4" name="Vídeo 3">
            <a:hlinkClick r:id="" action="ppaction://media"/>
            <a:extLst>
              <a:ext uri="{FF2B5EF4-FFF2-40B4-BE49-F238E27FC236}">
                <a16:creationId xmlns:a16="http://schemas.microsoft.com/office/drawing/2014/main" id="{FD2A39CF-439D-43A5-840B-D403F3F5AF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29500" y="3857625"/>
            <a:ext cx="1714499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264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545"/>
    </mc:Choice>
    <mc:Fallback>
      <p:transition spd="slow" advTm="445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chemeClr val="accent1">
                    <a:lumMod val="75000"/>
                  </a:schemeClr>
                </a:solidFill>
              </a:rPr>
              <a:t>Logros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" dirty="0"/>
              <a:t>Importancia</a:t>
            </a:r>
          </a:p>
          <a:p>
            <a:r>
              <a:rPr lang="es-ES" dirty="0"/>
              <a:t>Conceptos básicos</a:t>
            </a:r>
          </a:p>
          <a:p>
            <a:r>
              <a:rPr lang="es-ES" dirty="0"/>
              <a:t>Reconocer la clínica</a:t>
            </a:r>
          </a:p>
          <a:p>
            <a:r>
              <a:rPr lang="es-ES" dirty="0"/>
              <a:t>Diferenciar Benigno de Maligno</a:t>
            </a:r>
          </a:p>
          <a:p>
            <a:r>
              <a:rPr lang="es-ES" dirty="0"/>
              <a:t>Conocer los más frecuentes / importantes</a:t>
            </a:r>
          </a:p>
          <a:p>
            <a:r>
              <a:rPr lang="es-ES" dirty="0"/>
              <a:t>Manejo apropiado del médico general</a:t>
            </a:r>
          </a:p>
        </p:txBody>
      </p:sp>
      <p:pic>
        <p:nvPicPr>
          <p:cNvPr id="4" name="Imagen 3" descr="Captura de pantalla 2017-10-23 a las 20.14.4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556" y="205979"/>
            <a:ext cx="1353787" cy="2849580"/>
          </a:xfrm>
          <a:prstGeom prst="rect">
            <a:avLst/>
          </a:prstGeom>
        </p:spPr>
      </p:pic>
      <p:pic>
        <p:nvPicPr>
          <p:cNvPr id="5" name="Vídeo 4">
            <a:hlinkClick r:id="" action="ppaction://media"/>
            <a:extLst>
              <a:ext uri="{FF2B5EF4-FFF2-40B4-BE49-F238E27FC236}">
                <a16:creationId xmlns:a16="http://schemas.microsoft.com/office/drawing/2014/main" id="{4B607F01-0078-48DB-955B-7098B490F4B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29500" y="3857625"/>
            <a:ext cx="1714499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817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083"/>
    </mc:Choice>
    <mc:Fallback>
      <p:transition spd="slow" advTm="440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chemeClr val="accent3">
                    <a:lumMod val="50000"/>
                  </a:schemeClr>
                </a:solidFill>
              </a:rPr>
              <a:t>Lipoma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0" y="1200151"/>
            <a:ext cx="4038600" cy="3394472"/>
          </a:xfrm>
        </p:spPr>
        <p:txBody>
          <a:bodyPr/>
          <a:lstStyle/>
          <a:p>
            <a:r>
              <a:rPr lang="es-ES" dirty="0"/>
              <a:t>Neoplasia benigna</a:t>
            </a:r>
          </a:p>
          <a:p>
            <a:r>
              <a:rPr lang="es-ES" dirty="0"/>
              <a:t>Adipocitos maduros</a:t>
            </a:r>
          </a:p>
          <a:p>
            <a:r>
              <a:rPr lang="es-ES" dirty="0"/>
              <a:t>Indoloro</a:t>
            </a:r>
          </a:p>
          <a:p>
            <a:r>
              <a:rPr lang="es-ES" dirty="0"/>
              <a:t>40 a 60 años</a:t>
            </a:r>
          </a:p>
        </p:txBody>
      </p:sp>
      <p:pic>
        <p:nvPicPr>
          <p:cNvPr id="5" name="Marcador de contenido 4" descr="Captura de pantalla 2018-09-12 a las 4.05.14.png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39" r="-7839"/>
          <a:stretch>
            <a:fillRect/>
          </a:stretch>
        </p:blipFill>
        <p:spPr>
          <a:xfrm flipH="1">
            <a:off x="3093754" y="1063229"/>
            <a:ext cx="4224583" cy="3940967"/>
          </a:xfrm>
        </p:spPr>
      </p:pic>
      <p:pic>
        <p:nvPicPr>
          <p:cNvPr id="6" name="Imagen 5" descr="Captura de pantalla 2018-09-12 a las 4.05.2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312" y="1548493"/>
            <a:ext cx="2577822" cy="3270916"/>
          </a:xfrm>
          <a:prstGeom prst="rect">
            <a:avLst/>
          </a:prstGeom>
        </p:spPr>
      </p:pic>
      <p:pic>
        <p:nvPicPr>
          <p:cNvPr id="4" name="Vídeo 3">
            <a:hlinkClick r:id="" action="ppaction://media"/>
            <a:extLst>
              <a:ext uri="{FF2B5EF4-FFF2-40B4-BE49-F238E27FC236}">
                <a16:creationId xmlns:a16="http://schemas.microsoft.com/office/drawing/2014/main" id="{D7113DFF-173F-4C33-9445-F596FE3F14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29500" y="3857625"/>
            <a:ext cx="1714499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197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121"/>
    </mc:Choice>
    <mc:Fallback>
      <p:transition spd="slow" advTm="301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48225"/>
            <a:ext cx="8229600" cy="857250"/>
          </a:xfrm>
        </p:spPr>
        <p:txBody>
          <a:bodyPr/>
          <a:lstStyle/>
          <a:p>
            <a:r>
              <a:rPr lang="es-ES" dirty="0">
                <a:solidFill>
                  <a:schemeClr val="accent3">
                    <a:lumMod val="50000"/>
                  </a:schemeClr>
                </a:solidFill>
              </a:rPr>
              <a:t>TCG (tumor de células gigantes)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07573" y="1283133"/>
            <a:ext cx="4038600" cy="3394472"/>
          </a:xfrm>
        </p:spPr>
        <p:txBody>
          <a:bodyPr/>
          <a:lstStyle/>
          <a:p>
            <a:r>
              <a:rPr lang="es-ES" dirty="0"/>
              <a:t>Tumor benigno.</a:t>
            </a:r>
          </a:p>
          <a:p>
            <a:r>
              <a:rPr lang="es-ES" dirty="0"/>
              <a:t>Rodilla.</a:t>
            </a:r>
          </a:p>
          <a:p>
            <a:r>
              <a:rPr lang="es-ES" dirty="0"/>
              <a:t>Pero agresivo.</a:t>
            </a:r>
          </a:p>
          <a:p>
            <a:r>
              <a:rPr lang="es-ES" dirty="0"/>
              <a:t>Actividad osteoclástica.</a:t>
            </a:r>
          </a:p>
          <a:p>
            <a:r>
              <a:rPr lang="es-ES" dirty="0"/>
              <a:t>Edad adulta.</a:t>
            </a:r>
          </a:p>
          <a:p>
            <a:r>
              <a:rPr lang="es-ES" dirty="0"/>
              <a:t>Doloroso.</a:t>
            </a:r>
          </a:p>
          <a:p>
            <a:endParaRPr lang="es-ES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1A106F48-037A-4ED7-95E6-3D067019EF67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4146174" y="778174"/>
            <a:ext cx="2089180" cy="4238025"/>
          </a:xfrm>
          <a:prstGeom prst="rect">
            <a:avLst/>
          </a:prstGeom>
          <a:ln>
            <a:noFill/>
          </a:ln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C39CDCA7-A313-4843-B4C8-317EEA2CC17D}"/>
              </a:ext>
            </a:extLst>
          </p:cNvPr>
          <p:cNvPicPr>
            <a:picLocks noGrp="1"/>
          </p:cNvPicPr>
          <p:nvPr>
            <p:ph sz="half" idx="2"/>
          </p:nvPr>
        </p:nvPicPr>
        <p:blipFill rotWithShape="1">
          <a:blip r:embed="rId5"/>
          <a:srcRect l="10086" r="7385"/>
          <a:stretch/>
        </p:blipFill>
        <p:spPr>
          <a:xfrm>
            <a:off x="6235354" y="1200150"/>
            <a:ext cx="2801073" cy="3394075"/>
          </a:xfrm>
          <a:prstGeom prst="rect">
            <a:avLst/>
          </a:prstGeom>
          <a:ln>
            <a:noFill/>
          </a:ln>
        </p:spPr>
      </p:pic>
      <p:pic>
        <p:nvPicPr>
          <p:cNvPr id="4" name="Vídeo 3">
            <a:hlinkClick r:id="" action="ppaction://media"/>
            <a:extLst>
              <a:ext uri="{FF2B5EF4-FFF2-40B4-BE49-F238E27FC236}">
                <a16:creationId xmlns:a16="http://schemas.microsoft.com/office/drawing/2014/main" id="{6BB79718-3AD2-43DF-8A5C-C4FE2719F6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29500" y="3857625"/>
            <a:ext cx="1714499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377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107"/>
    </mc:Choice>
    <mc:Fallback>
      <p:transition spd="slow" advTm="571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>
                <a:solidFill>
                  <a:srgbClr val="800000"/>
                </a:solidFill>
              </a:rPr>
              <a:t>Osteosarcoma</a:t>
            </a:r>
            <a:endParaRPr lang="es-ES" dirty="0">
              <a:solidFill>
                <a:srgbClr val="8000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3287505" cy="3394472"/>
          </a:xfrm>
        </p:spPr>
        <p:txBody>
          <a:bodyPr>
            <a:normAutofit fontScale="77500" lnSpcReduction="20000"/>
          </a:bodyPr>
          <a:lstStyle/>
          <a:p>
            <a:r>
              <a:rPr lang="es-ES" dirty="0"/>
              <a:t>Tu óseo maligno  primario más frecuente.</a:t>
            </a:r>
          </a:p>
          <a:p>
            <a:r>
              <a:rPr lang="es-ES" dirty="0"/>
              <a:t>GES.</a:t>
            </a:r>
          </a:p>
          <a:p>
            <a:r>
              <a:rPr lang="es-ES" dirty="0"/>
              <a:t>Produce hueso.</a:t>
            </a:r>
          </a:p>
          <a:p>
            <a:r>
              <a:rPr lang="es-ES" dirty="0"/>
              <a:t>Jóvenes.</a:t>
            </a:r>
          </a:p>
          <a:p>
            <a:endParaRPr lang="es-ES" dirty="0"/>
          </a:p>
          <a:p>
            <a:r>
              <a:rPr lang="es-ES" dirty="0" err="1"/>
              <a:t>Quimiotx</a:t>
            </a:r>
            <a:r>
              <a:rPr lang="es-ES" dirty="0"/>
              <a:t>.</a:t>
            </a:r>
          </a:p>
          <a:p>
            <a:r>
              <a:rPr lang="es-ES" dirty="0"/>
              <a:t>Resección en bloque:  tratamiento con intención curativa.</a:t>
            </a:r>
          </a:p>
        </p:txBody>
      </p:sp>
      <p:pic>
        <p:nvPicPr>
          <p:cNvPr id="5" name="Marcador de contenido 4" descr="Captura de pantalla 2018-09-12 a las 3.22.49.png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268" r="-23268"/>
          <a:stretch>
            <a:fillRect/>
          </a:stretch>
        </p:blipFill>
        <p:spPr>
          <a:xfrm>
            <a:off x="5885581" y="1384084"/>
            <a:ext cx="4038600" cy="3394472"/>
          </a:xfrm>
        </p:spPr>
      </p:pic>
      <p:pic>
        <p:nvPicPr>
          <p:cNvPr id="6" name="Imagen 5" descr="Captura de pantalla 2018-09-12 a las 3.22.4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7" r="6348"/>
          <a:stretch/>
        </p:blipFill>
        <p:spPr>
          <a:xfrm>
            <a:off x="3940081" y="1384084"/>
            <a:ext cx="2849232" cy="3347516"/>
          </a:xfrm>
          <a:prstGeom prst="rect">
            <a:avLst/>
          </a:prstGeom>
        </p:spPr>
      </p:pic>
      <p:pic>
        <p:nvPicPr>
          <p:cNvPr id="4" name="Vídeo 3">
            <a:hlinkClick r:id="" action="ppaction://media"/>
            <a:extLst>
              <a:ext uri="{FF2B5EF4-FFF2-40B4-BE49-F238E27FC236}">
                <a16:creationId xmlns:a16="http://schemas.microsoft.com/office/drawing/2014/main" id="{A721B4EF-0D27-432F-AA08-5421924F5B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29500" y="3857625"/>
            <a:ext cx="1714499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765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539"/>
    </mc:Choice>
    <mc:Fallback>
      <p:transition spd="slow" advTm="635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>
                <a:solidFill>
                  <a:srgbClr val="800000"/>
                </a:solidFill>
              </a:rPr>
              <a:t>Condrosarcoma</a:t>
            </a:r>
            <a:endParaRPr lang="es-ES" dirty="0">
              <a:solidFill>
                <a:srgbClr val="8000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ES" dirty="0"/>
              <a:t>Neoplasia maligna.</a:t>
            </a:r>
          </a:p>
          <a:p>
            <a:r>
              <a:rPr lang="es-ES" dirty="0"/>
              <a:t>Formadora de cartílago.</a:t>
            </a:r>
          </a:p>
          <a:p>
            <a:r>
              <a:rPr lang="es-ES" dirty="0"/>
              <a:t>De Novo o secundaria.</a:t>
            </a:r>
          </a:p>
          <a:p>
            <a:r>
              <a:rPr lang="es-ES" dirty="0"/>
              <a:t>Sobre 40 años.</a:t>
            </a:r>
          </a:p>
          <a:p>
            <a:endParaRPr lang="es-ES" dirty="0"/>
          </a:p>
          <a:p>
            <a:r>
              <a:rPr lang="es-ES" dirty="0"/>
              <a:t>Quimio-Radio resistente.</a:t>
            </a:r>
          </a:p>
          <a:p>
            <a:r>
              <a:rPr lang="es-ES" dirty="0"/>
              <a:t>CX es el único tratamiento.</a:t>
            </a:r>
          </a:p>
        </p:txBody>
      </p:sp>
      <p:pic>
        <p:nvPicPr>
          <p:cNvPr id="5" name="Marcador de contenido 4" descr="Captura de pantalla 2018-09-12 a las 4.00.34.png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744" r="-45744"/>
          <a:stretch>
            <a:fillRect/>
          </a:stretch>
        </p:blipFill>
        <p:spPr>
          <a:xfrm>
            <a:off x="4648200" y="1063229"/>
            <a:ext cx="4201504" cy="3531394"/>
          </a:xfrm>
        </p:spPr>
      </p:pic>
      <p:pic>
        <p:nvPicPr>
          <p:cNvPr id="4" name="Vídeo 3">
            <a:hlinkClick r:id="" action="ppaction://media"/>
            <a:extLst>
              <a:ext uri="{FF2B5EF4-FFF2-40B4-BE49-F238E27FC236}">
                <a16:creationId xmlns:a16="http://schemas.microsoft.com/office/drawing/2014/main" id="{D485E3DB-305E-4298-85FA-554200776E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29500" y="3857625"/>
            <a:ext cx="1714499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975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747"/>
    </mc:Choice>
    <mc:Fallback>
      <p:transition spd="slow" advTm="497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rgbClr val="800000"/>
                </a:solidFill>
              </a:rPr>
              <a:t>Metástasis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s-ES" dirty="0"/>
              <a:t>Sobre 50 años</a:t>
            </a:r>
          </a:p>
          <a:p>
            <a:r>
              <a:rPr lang="es-ES" dirty="0"/>
              <a:t>“Tu óseo” maligno más frecuente</a:t>
            </a:r>
          </a:p>
          <a:p>
            <a:endParaRPr lang="es-ES" dirty="0"/>
          </a:p>
          <a:p>
            <a:r>
              <a:rPr lang="es-ES" dirty="0"/>
              <a:t>Pulmón</a:t>
            </a:r>
          </a:p>
          <a:p>
            <a:r>
              <a:rPr lang="es-ES" dirty="0"/>
              <a:t>Mama</a:t>
            </a:r>
          </a:p>
          <a:p>
            <a:r>
              <a:rPr lang="es-ES" dirty="0"/>
              <a:t>próstata</a:t>
            </a:r>
          </a:p>
          <a:p>
            <a:r>
              <a:rPr lang="es-ES" dirty="0"/>
              <a:t>Tiroides </a:t>
            </a:r>
          </a:p>
          <a:p>
            <a:r>
              <a:rPr lang="es-ES" dirty="0"/>
              <a:t>Renal</a:t>
            </a:r>
          </a:p>
          <a:p>
            <a:endParaRPr lang="es-ES" dirty="0"/>
          </a:p>
        </p:txBody>
      </p:sp>
      <p:pic>
        <p:nvPicPr>
          <p:cNvPr id="5" name="Marcador de contenido 4" descr="Captura de pantalla 2018-09-12 a las 4.12.10.png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626" b="-3626"/>
          <a:stretch>
            <a:fillRect/>
          </a:stretch>
        </p:blipFill>
        <p:spPr>
          <a:xfrm>
            <a:off x="3793644" y="824787"/>
            <a:ext cx="4893158" cy="4112734"/>
          </a:xfrm>
        </p:spPr>
      </p:pic>
      <p:pic>
        <p:nvPicPr>
          <p:cNvPr id="4" name="Vídeo 3">
            <a:hlinkClick r:id="" action="ppaction://media"/>
            <a:extLst>
              <a:ext uri="{FF2B5EF4-FFF2-40B4-BE49-F238E27FC236}">
                <a16:creationId xmlns:a16="http://schemas.microsoft.com/office/drawing/2014/main" id="{B7036E62-31EA-46FE-924F-CCBFD38207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29500" y="3857625"/>
            <a:ext cx="1714499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337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496"/>
    </mc:Choice>
    <mc:Fallback>
      <p:transition spd="slow" advTm="434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91832C59-1E3F-4CB3-AD07-AF5031CF5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CONSIDERE…….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F4C3A06-2345-4524-AFCF-E51B83A3EC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s-ES" dirty="0"/>
              <a:t>Las metástasis </a:t>
            </a:r>
            <a:r>
              <a:rPr lang="es-ES" dirty="0" err="1"/>
              <a:t>òseas</a:t>
            </a:r>
            <a:r>
              <a:rPr lang="es-ES" dirty="0"/>
              <a:t> son parte de una enfermedad maligna avanzada.</a:t>
            </a:r>
          </a:p>
          <a:p>
            <a:r>
              <a:rPr lang="es-ES" dirty="0"/>
              <a:t>La cirugía ortopédica tiene un rol de paliación:</a:t>
            </a:r>
          </a:p>
          <a:p>
            <a:r>
              <a:rPr lang="es-ES" dirty="0"/>
              <a:t>- dolor</a:t>
            </a:r>
          </a:p>
          <a:p>
            <a:r>
              <a:rPr lang="es-ES" dirty="0"/>
              <a:t>- fractura patológica</a:t>
            </a:r>
          </a:p>
          <a:p>
            <a:r>
              <a:rPr lang="es-ES" dirty="0"/>
              <a:t>- fractura inminente.</a:t>
            </a:r>
          </a:p>
          <a:p>
            <a:r>
              <a:rPr lang="es-ES" dirty="0"/>
              <a:t>Debe resultar a la primera y ser una solución duradera.</a:t>
            </a:r>
          </a:p>
        </p:txBody>
      </p:sp>
      <p:pic>
        <p:nvPicPr>
          <p:cNvPr id="7" name="Vídeo 6">
            <a:hlinkClick r:id="" action="ppaction://media"/>
            <a:extLst>
              <a:ext uri="{FF2B5EF4-FFF2-40B4-BE49-F238E27FC236}">
                <a16:creationId xmlns:a16="http://schemas.microsoft.com/office/drawing/2014/main" id="{2CBA900D-371F-4343-9957-1C6D2D3070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29500" y="3857625"/>
            <a:ext cx="1714499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885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059"/>
    </mc:Choice>
    <mc:Fallback>
      <p:transition spd="slow" advTm="580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chemeClr val="accent2">
                    <a:lumMod val="75000"/>
                  </a:schemeClr>
                </a:solidFill>
              </a:rPr>
              <a:t>Sarcoma de partes blandas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3548006" cy="3394472"/>
          </a:xfrm>
        </p:spPr>
        <p:txBody>
          <a:bodyPr/>
          <a:lstStyle/>
          <a:p>
            <a:r>
              <a:rPr lang="es-ES" dirty="0"/>
              <a:t>Grupo de Neoplasias malignas</a:t>
            </a:r>
          </a:p>
          <a:p>
            <a:r>
              <a:rPr lang="es-ES" dirty="0"/>
              <a:t>Originados en tejido conectivo </a:t>
            </a:r>
          </a:p>
          <a:p>
            <a:r>
              <a:rPr lang="es-ES" dirty="0"/>
              <a:t>Aumento volumen</a:t>
            </a:r>
          </a:p>
          <a:p>
            <a:r>
              <a:rPr lang="es-ES" dirty="0"/>
              <a:t>No doloroso</a:t>
            </a:r>
          </a:p>
          <a:p>
            <a:endParaRPr lang="es-ES" dirty="0"/>
          </a:p>
          <a:p>
            <a:endParaRPr lang="es-ES" dirty="0"/>
          </a:p>
        </p:txBody>
      </p:sp>
      <p:pic>
        <p:nvPicPr>
          <p:cNvPr id="5" name="Marcador de contenido 4" descr="Captura de pantalla 2018-09-12 a las 4.26.18.png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13" b="7413"/>
          <a:stretch>
            <a:fillRect/>
          </a:stretch>
        </p:blipFill>
        <p:spPr>
          <a:xfrm>
            <a:off x="4273639" y="1063229"/>
            <a:ext cx="4201504" cy="3531394"/>
          </a:xfrm>
        </p:spPr>
      </p:pic>
      <p:pic>
        <p:nvPicPr>
          <p:cNvPr id="4" name="Vídeo 3">
            <a:hlinkClick r:id="" action="ppaction://media"/>
            <a:extLst>
              <a:ext uri="{FF2B5EF4-FFF2-40B4-BE49-F238E27FC236}">
                <a16:creationId xmlns:a16="http://schemas.microsoft.com/office/drawing/2014/main" id="{4DD1314C-090E-4129-B4A1-01A110B75A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29500" y="3857625"/>
            <a:ext cx="1714499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841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222"/>
    </mc:Choice>
    <mc:Fallback>
      <p:transition spd="slow" advTm="442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chemeClr val="accent1">
                    <a:lumMod val="50000"/>
                  </a:schemeClr>
                </a:solidFill>
              </a:rPr>
              <a:t>Casos clínicos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199" y="1200151"/>
            <a:ext cx="6771709" cy="3394472"/>
          </a:xfrm>
        </p:spPr>
        <p:txBody>
          <a:bodyPr/>
          <a:lstStyle/>
          <a:p>
            <a:r>
              <a:rPr lang="es-ES" dirty="0">
                <a:solidFill>
                  <a:srgbClr val="C00000"/>
                </a:solidFill>
              </a:rPr>
              <a:t>OBJETIVOS:</a:t>
            </a:r>
          </a:p>
          <a:p>
            <a:endParaRPr lang="es-ES" dirty="0"/>
          </a:p>
          <a:p>
            <a:r>
              <a:rPr lang="es-ES" dirty="0"/>
              <a:t>Determinar - sospechar maligno o benigno.</a:t>
            </a:r>
          </a:p>
          <a:p>
            <a:endParaRPr lang="es-ES" dirty="0"/>
          </a:p>
          <a:p>
            <a:r>
              <a:rPr lang="es-ES" dirty="0"/>
              <a:t>Manejo del médico general.</a:t>
            </a:r>
          </a:p>
        </p:txBody>
      </p:sp>
      <p:pic>
        <p:nvPicPr>
          <p:cNvPr id="4" name="Vídeo 3">
            <a:hlinkClick r:id="" action="ppaction://media"/>
            <a:extLst>
              <a:ext uri="{FF2B5EF4-FFF2-40B4-BE49-F238E27FC236}">
                <a16:creationId xmlns:a16="http://schemas.microsoft.com/office/drawing/2014/main" id="{467DF905-44B6-4062-9B01-5898971604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29500" y="3857625"/>
            <a:ext cx="1714499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349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175"/>
    </mc:Choice>
    <mc:Fallback>
      <p:transition spd="slow" advTm="161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515074" y="238338"/>
            <a:ext cx="8229600" cy="857250"/>
          </a:xfrm>
        </p:spPr>
        <p:txBody>
          <a:bodyPr/>
          <a:lstStyle/>
          <a:p>
            <a:r>
              <a:rPr lang="es-ES" dirty="0">
                <a:solidFill>
                  <a:srgbClr val="1F497D"/>
                </a:solidFill>
              </a:rPr>
              <a:t>C</a:t>
            </a:r>
            <a:r>
              <a:rPr lang="es-ES" dirty="0">
                <a:solidFill>
                  <a:schemeClr val="tx2"/>
                </a:solidFill>
              </a:rPr>
              <a:t>aso 1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ES" dirty="0">
                <a:solidFill>
                  <a:srgbClr val="262626"/>
                </a:solidFill>
              </a:rPr>
              <a:t>20 años</a:t>
            </a:r>
          </a:p>
          <a:p>
            <a:r>
              <a:rPr lang="es-ES" dirty="0">
                <a:solidFill>
                  <a:srgbClr val="262626"/>
                </a:solidFill>
              </a:rPr>
              <a:t>Consulta por torsión de tobillo derecho</a:t>
            </a:r>
          </a:p>
          <a:p>
            <a:pPr marL="0" indent="0">
              <a:buNone/>
            </a:pPr>
            <a:endParaRPr lang="es-E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Marcador de contenido 4" descr="nof1.jpg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562" r="-22562"/>
          <a:stretch>
            <a:fillRect/>
          </a:stretch>
        </p:blipFill>
        <p:spPr>
          <a:xfrm>
            <a:off x="4329842" y="548878"/>
            <a:ext cx="5221423" cy="4388643"/>
          </a:xfrm>
        </p:spPr>
      </p:pic>
      <p:pic>
        <p:nvPicPr>
          <p:cNvPr id="4" name="Vídeo 3">
            <a:hlinkClick r:id="" action="ppaction://media"/>
            <a:extLst>
              <a:ext uri="{FF2B5EF4-FFF2-40B4-BE49-F238E27FC236}">
                <a16:creationId xmlns:a16="http://schemas.microsoft.com/office/drawing/2014/main" id="{FC6D1592-0296-43BF-9FDD-44171DE813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29500" y="3857625"/>
            <a:ext cx="1714499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637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388"/>
    </mc:Choice>
    <mc:Fallback>
      <p:transition spd="slow" advTm="473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561373" y="333301"/>
            <a:ext cx="8229600" cy="857250"/>
          </a:xfrm>
        </p:spPr>
        <p:txBody>
          <a:bodyPr/>
          <a:lstStyle/>
          <a:p>
            <a:r>
              <a:rPr lang="es-ES" dirty="0">
                <a:solidFill>
                  <a:srgbClr val="1F497D"/>
                </a:solidFill>
              </a:rPr>
              <a:t>Caso 2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246862"/>
            <a:ext cx="4038600" cy="3394472"/>
          </a:xfrm>
        </p:spPr>
        <p:txBody>
          <a:bodyPr/>
          <a:lstStyle/>
          <a:p>
            <a:r>
              <a:rPr lang="es-ES" dirty="0">
                <a:solidFill>
                  <a:srgbClr val="262626"/>
                </a:solidFill>
              </a:rPr>
              <a:t>16 años</a:t>
            </a:r>
          </a:p>
          <a:p>
            <a:r>
              <a:rPr lang="es-ES" dirty="0">
                <a:solidFill>
                  <a:srgbClr val="262626"/>
                </a:solidFill>
              </a:rPr>
              <a:t>Dolor rodilla</a:t>
            </a:r>
          </a:p>
          <a:p>
            <a:r>
              <a:rPr lang="es-ES" dirty="0">
                <a:solidFill>
                  <a:srgbClr val="262626"/>
                </a:solidFill>
              </a:rPr>
              <a:t>Fiebre</a:t>
            </a:r>
          </a:p>
          <a:p>
            <a:endParaRPr lang="es-ES" dirty="0">
              <a:solidFill>
                <a:srgbClr val="BFBFBF"/>
              </a:solidFill>
            </a:endParaRPr>
          </a:p>
        </p:txBody>
      </p:sp>
      <p:pic>
        <p:nvPicPr>
          <p:cNvPr id="5" name="Marcador de contenido 4" descr="ewing1.jpg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969" r="-47969"/>
          <a:stretch>
            <a:fillRect/>
          </a:stretch>
        </p:blipFill>
        <p:spPr>
          <a:xfrm>
            <a:off x="3774806" y="335665"/>
            <a:ext cx="5475094" cy="4601855"/>
          </a:xfrm>
        </p:spPr>
      </p:pic>
      <p:pic>
        <p:nvPicPr>
          <p:cNvPr id="4" name="Vídeo 3">
            <a:hlinkClick r:id="" action="ppaction://media"/>
            <a:extLst>
              <a:ext uri="{FF2B5EF4-FFF2-40B4-BE49-F238E27FC236}">
                <a16:creationId xmlns:a16="http://schemas.microsoft.com/office/drawing/2014/main" id="{3EEE0A9D-C2BD-40F4-924E-1F000FF851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29500" y="3857625"/>
            <a:ext cx="1714499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002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505"/>
    </mc:Choice>
    <mc:Fallback>
      <p:transition spd="slow" advTm="555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>
                <a:solidFill>
                  <a:schemeClr val="tx2"/>
                </a:solidFill>
              </a:rPr>
              <a:t>Definiciones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1"/>
          </p:nvPr>
        </p:nvSpPr>
        <p:spPr>
          <a:xfrm>
            <a:off x="457200" y="1458059"/>
            <a:ext cx="8338133" cy="3394472"/>
          </a:xfrm>
        </p:spPr>
        <p:txBody>
          <a:bodyPr>
            <a:normAutofit fontScale="85000" lnSpcReduction="20000"/>
          </a:bodyPr>
          <a:lstStyle/>
          <a:p>
            <a:r>
              <a:rPr lang="es-ES" dirty="0">
                <a:solidFill>
                  <a:schemeClr val="accent3">
                    <a:lumMod val="50000"/>
                  </a:schemeClr>
                </a:solidFill>
              </a:rPr>
              <a:t>Tumor: </a:t>
            </a:r>
            <a:r>
              <a:rPr lang="es-ES" dirty="0"/>
              <a:t>Masa de tejido con células en proliferación descontrolada y con </a:t>
            </a:r>
            <a:r>
              <a:rPr lang="es-ES" dirty="0" err="1"/>
              <a:t>anomalìas</a:t>
            </a:r>
            <a:r>
              <a:rPr lang="es-ES" dirty="0"/>
              <a:t> en su función.</a:t>
            </a:r>
          </a:p>
          <a:p>
            <a:endParaRPr lang="es-ES" dirty="0"/>
          </a:p>
          <a:p>
            <a:pPr>
              <a:buFont typeface="Arial" panose="020B0604020202020204" pitchFamily="34" charset="0"/>
              <a:buChar char="•"/>
            </a:pPr>
            <a:r>
              <a:rPr lang="es-ES" dirty="0"/>
              <a:t>	Son </a:t>
            </a:r>
            <a:r>
              <a:rPr lang="es-ES" dirty="0">
                <a:solidFill>
                  <a:schemeClr val="accent3">
                    <a:lumMod val="50000"/>
                  </a:schemeClr>
                </a:solidFill>
              </a:rPr>
              <a:t>benignas</a:t>
            </a:r>
            <a:r>
              <a:rPr lang="es-ES" dirty="0"/>
              <a:t> o </a:t>
            </a:r>
            <a:r>
              <a:rPr lang="es-ES" dirty="0">
                <a:solidFill>
                  <a:schemeClr val="accent2">
                    <a:lumMod val="50000"/>
                  </a:schemeClr>
                </a:solidFill>
              </a:rPr>
              <a:t>malignas</a:t>
            </a:r>
            <a:r>
              <a:rPr lang="es-ES" dirty="0"/>
              <a:t>.  </a:t>
            </a:r>
          </a:p>
          <a:p>
            <a:pPr>
              <a:buFont typeface="Arial" panose="020B0604020202020204" pitchFamily="34" charset="0"/>
              <a:buChar char="•"/>
            </a:pPr>
            <a:endParaRPr lang="es-ES" dirty="0"/>
          </a:p>
          <a:p>
            <a:pPr>
              <a:buFont typeface="Arial" panose="020B0604020202020204" pitchFamily="34" charset="0"/>
              <a:buChar char="•"/>
            </a:pPr>
            <a:r>
              <a:rPr lang="es-ES" dirty="0"/>
              <a:t>Malignas existen de bajo y alto grado (según capacidad de </a:t>
            </a:r>
            <a:r>
              <a:rPr lang="es-ES" dirty="0" err="1"/>
              <a:t>metastizar</a:t>
            </a:r>
            <a:r>
              <a:rPr lang="es-ES" dirty="0"/>
              <a:t>).</a:t>
            </a:r>
          </a:p>
          <a:p>
            <a:endParaRPr lang="es-ES" dirty="0"/>
          </a:p>
          <a:p>
            <a:pPr marL="0" indent="0">
              <a:buNone/>
            </a:pPr>
            <a:r>
              <a:rPr lang="es-ES" dirty="0"/>
              <a:t> </a:t>
            </a:r>
          </a:p>
        </p:txBody>
      </p:sp>
      <p:pic>
        <p:nvPicPr>
          <p:cNvPr id="3" name="Vídeo 2">
            <a:hlinkClick r:id="" action="ppaction://media"/>
            <a:extLst>
              <a:ext uri="{FF2B5EF4-FFF2-40B4-BE49-F238E27FC236}">
                <a16:creationId xmlns:a16="http://schemas.microsoft.com/office/drawing/2014/main" id="{E3F9AD02-92C3-44CF-BE6F-F7BA9BF14C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29500" y="3857625"/>
            <a:ext cx="1714499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215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601"/>
    </mc:Choice>
    <mc:Fallback>
      <p:transition spd="slow" advTm="386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653969" y="205979"/>
            <a:ext cx="8229600" cy="857250"/>
          </a:xfrm>
        </p:spPr>
        <p:txBody>
          <a:bodyPr/>
          <a:lstStyle/>
          <a:p>
            <a:r>
              <a:rPr lang="es-ES" dirty="0">
                <a:solidFill>
                  <a:srgbClr val="1F497D"/>
                </a:solidFill>
              </a:rPr>
              <a:t>Caso 3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199" y="1200151"/>
            <a:ext cx="4350487" cy="3394472"/>
          </a:xfrm>
        </p:spPr>
        <p:txBody>
          <a:bodyPr>
            <a:normAutofit fontScale="92500" lnSpcReduction="10000"/>
          </a:bodyPr>
          <a:lstStyle/>
          <a:p>
            <a:r>
              <a:rPr lang="es-ES" dirty="0">
                <a:solidFill>
                  <a:srgbClr val="262626"/>
                </a:solidFill>
              </a:rPr>
              <a:t>Consulta en Urgencia.</a:t>
            </a:r>
          </a:p>
          <a:p>
            <a:r>
              <a:rPr lang="es-ES" dirty="0">
                <a:solidFill>
                  <a:srgbClr val="262626"/>
                </a:solidFill>
              </a:rPr>
              <a:t>70 años.</a:t>
            </a:r>
          </a:p>
          <a:p>
            <a:r>
              <a:rPr lang="es-ES" dirty="0">
                <a:solidFill>
                  <a:srgbClr val="262626"/>
                </a:solidFill>
              </a:rPr>
              <a:t>Fumador 35 P/A.</a:t>
            </a:r>
          </a:p>
          <a:p>
            <a:r>
              <a:rPr lang="es-ES" dirty="0">
                <a:solidFill>
                  <a:srgbClr val="262626"/>
                </a:solidFill>
              </a:rPr>
              <a:t>En estudio por tos crónica y disnea.</a:t>
            </a:r>
          </a:p>
          <a:p>
            <a:r>
              <a:rPr lang="es-ES" dirty="0">
                <a:solidFill>
                  <a:srgbClr val="262626"/>
                </a:solidFill>
              </a:rPr>
              <a:t>Se quejaba de dolor de rodilla hace 1 mes.</a:t>
            </a:r>
          </a:p>
          <a:p>
            <a:r>
              <a:rPr lang="es-ES" dirty="0">
                <a:solidFill>
                  <a:srgbClr val="262626"/>
                </a:solidFill>
              </a:rPr>
              <a:t>Fractura de baja energía.</a:t>
            </a:r>
          </a:p>
        </p:txBody>
      </p:sp>
      <p:pic>
        <p:nvPicPr>
          <p:cNvPr id="5" name="Marcador de contenido 4" descr="Captura de pantalla 2017-10-23 a las 21.32.46.png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022" r="-41022"/>
          <a:stretch>
            <a:fillRect/>
          </a:stretch>
        </p:blipFill>
        <p:spPr>
          <a:xfrm>
            <a:off x="4240234" y="205979"/>
            <a:ext cx="5629390" cy="4731542"/>
          </a:xfrm>
        </p:spPr>
      </p:pic>
      <p:pic>
        <p:nvPicPr>
          <p:cNvPr id="4" name="Vídeo 3">
            <a:hlinkClick r:id="" action="ppaction://media"/>
            <a:extLst>
              <a:ext uri="{FF2B5EF4-FFF2-40B4-BE49-F238E27FC236}">
                <a16:creationId xmlns:a16="http://schemas.microsoft.com/office/drawing/2014/main" id="{99B7CDEC-D442-4B13-BD3E-C7942F5D7F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29500" y="3857625"/>
            <a:ext cx="1714499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748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566"/>
    </mc:Choice>
    <mc:Fallback>
      <p:transition spd="slow" advTm="615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832413" y="184986"/>
            <a:ext cx="8229600" cy="857250"/>
          </a:xfrm>
        </p:spPr>
        <p:txBody>
          <a:bodyPr/>
          <a:lstStyle/>
          <a:p>
            <a:r>
              <a:rPr lang="es-ES" dirty="0">
                <a:solidFill>
                  <a:schemeClr val="tx2">
                    <a:lumMod val="75000"/>
                  </a:schemeClr>
                </a:solidFill>
              </a:rPr>
              <a:t>Caso 4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ES" dirty="0"/>
              <a:t>60 años</a:t>
            </a:r>
          </a:p>
          <a:p>
            <a:r>
              <a:rPr lang="es-ES" dirty="0"/>
              <a:t>Dolor</a:t>
            </a:r>
          </a:p>
          <a:p>
            <a:endParaRPr lang="es-ES" dirty="0"/>
          </a:p>
          <a:p>
            <a:endParaRPr lang="es-ES" dirty="0"/>
          </a:p>
        </p:txBody>
      </p:sp>
      <p:pic>
        <p:nvPicPr>
          <p:cNvPr id="5" name="Marcador de contenido 4" descr="Captura de pantalla 2018-09-12 a las 4.25.10.png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233" r="-41233"/>
          <a:stretch>
            <a:fillRect/>
          </a:stretch>
        </p:blipFill>
        <p:spPr>
          <a:xfrm>
            <a:off x="4484225" y="184986"/>
            <a:ext cx="4578030" cy="4819618"/>
          </a:xfrm>
        </p:spPr>
      </p:pic>
      <p:pic>
        <p:nvPicPr>
          <p:cNvPr id="4" name="Vídeo 3">
            <a:hlinkClick r:id="" action="ppaction://media"/>
            <a:extLst>
              <a:ext uri="{FF2B5EF4-FFF2-40B4-BE49-F238E27FC236}">
                <a16:creationId xmlns:a16="http://schemas.microsoft.com/office/drawing/2014/main" id="{6C54B8B9-F391-4D93-ABE9-7F241FBBB1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29500" y="3857625"/>
            <a:ext cx="1714499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370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831"/>
    </mc:Choice>
    <mc:Fallback>
      <p:transition spd="slow" advTm="408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1453" y="425898"/>
            <a:ext cx="8229600" cy="857250"/>
          </a:xfrm>
        </p:spPr>
        <p:txBody>
          <a:bodyPr/>
          <a:lstStyle/>
          <a:p>
            <a:r>
              <a:rPr lang="es-ES" dirty="0">
                <a:solidFill>
                  <a:srgbClr val="1F497D"/>
                </a:solidFill>
              </a:rPr>
              <a:t>Derivación oportuna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071060"/>
            <a:ext cx="7797800" cy="339447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s-ES" dirty="0">
              <a:solidFill>
                <a:srgbClr val="BFBFBF"/>
              </a:solidFill>
            </a:endParaRPr>
          </a:p>
          <a:p>
            <a:r>
              <a:rPr lang="es-ES" dirty="0">
                <a:solidFill>
                  <a:schemeClr val="tx2">
                    <a:lumMod val="50000"/>
                  </a:schemeClr>
                </a:solidFill>
              </a:rPr>
              <a:t>Contactar y derivar a centro de referencia.</a:t>
            </a:r>
          </a:p>
          <a:p>
            <a:r>
              <a:rPr lang="es-ES" dirty="0">
                <a:solidFill>
                  <a:schemeClr val="tx2">
                    <a:lumMod val="50000"/>
                  </a:schemeClr>
                </a:solidFill>
              </a:rPr>
              <a:t>Puede derivar con o sin estudio imagenológico.</a:t>
            </a:r>
          </a:p>
          <a:p>
            <a:r>
              <a:rPr lang="es-ES" dirty="0">
                <a:solidFill>
                  <a:schemeClr val="tx2">
                    <a:lumMod val="50000"/>
                  </a:schemeClr>
                </a:solidFill>
              </a:rPr>
              <a:t>No retardar derivación.</a:t>
            </a:r>
          </a:p>
          <a:p>
            <a:r>
              <a:rPr lang="es-ES" dirty="0">
                <a:solidFill>
                  <a:schemeClr val="tx2">
                    <a:lumMod val="50000"/>
                  </a:schemeClr>
                </a:solidFill>
              </a:rPr>
              <a:t>Descarga e Inmovilización si requiere.</a:t>
            </a:r>
          </a:p>
          <a:p>
            <a:r>
              <a:rPr lang="es-ES" dirty="0">
                <a:solidFill>
                  <a:schemeClr val="tx2">
                    <a:lumMod val="50000"/>
                  </a:schemeClr>
                </a:solidFill>
              </a:rPr>
              <a:t>Biopsia es prerrogativa del equipo de manejo definitivo.</a:t>
            </a:r>
          </a:p>
        </p:txBody>
      </p:sp>
      <p:pic>
        <p:nvPicPr>
          <p:cNvPr id="4" name="Vídeo 3">
            <a:hlinkClick r:id="" action="ppaction://media"/>
            <a:extLst>
              <a:ext uri="{FF2B5EF4-FFF2-40B4-BE49-F238E27FC236}">
                <a16:creationId xmlns:a16="http://schemas.microsoft.com/office/drawing/2014/main" id="{20038CD0-1355-4772-A4FE-36646CBCE6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29500" y="3857625"/>
            <a:ext cx="1714499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944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341"/>
    </mc:Choice>
    <mc:Fallback>
      <p:transition spd="slow" advTm="623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69243" y="551245"/>
            <a:ext cx="8229600" cy="857250"/>
          </a:xfrm>
        </p:spPr>
        <p:txBody>
          <a:bodyPr>
            <a:normAutofit/>
          </a:bodyPr>
          <a:lstStyle/>
          <a:p>
            <a:r>
              <a:rPr lang="es-ES" dirty="0">
                <a:solidFill>
                  <a:srgbClr val="1F497D"/>
                </a:solidFill>
              </a:rPr>
              <a:t>Mensajes/Recordar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374388" y="1558966"/>
            <a:ext cx="8583132" cy="3394472"/>
          </a:xfrm>
        </p:spPr>
        <p:txBody>
          <a:bodyPr>
            <a:normAutofit/>
          </a:bodyPr>
          <a:lstStyle/>
          <a:p>
            <a:r>
              <a:rPr lang="es-ES" dirty="0"/>
              <a:t>Patología infrecuente pero potencialmente devastadora.</a:t>
            </a:r>
          </a:p>
          <a:p>
            <a:r>
              <a:rPr lang="es-ES" dirty="0"/>
              <a:t>Alto costo y morbilidad.</a:t>
            </a:r>
          </a:p>
          <a:p>
            <a:r>
              <a:rPr lang="es-ES" dirty="0">
                <a:solidFill>
                  <a:srgbClr val="C00000"/>
                </a:solidFill>
              </a:rPr>
              <a:t>Sospechar: </a:t>
            </a:r>
            <a:r>
              <a:rPr lang="es-ES" dirty="0"/>
              <a:t>clínica y estudios </a:t>
            </a:r>
            <a:r>
              <a:rPr lang="es-ES" dirty="0" err="1"/>
              <a:t>imagenològicos</a:t>
            </a:r>
            <a:r>
              <a:rPr lang="es-ES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" dirty="0"/>
              <a:t>Diferenciar malignos de benignos.</a:t>
            </a:r>
          </a:p>
          <a:p>
            <a:r>
              <a:rPr lang="es-ES" dirty="0"/>
              <a:t>Derivación oportuna siempre.</a:t>
            </a:r>
          </a:p>
        </p:txBody>
      </p:sp>
      <p:pic>
        <p:nvPicPr>
          <p:cNvPr id="5" name="Vídeo 4">
            <a:hlinkClick r:id="" action="ppaction://media"/>
            <a:extLst>
              <a:ext uri="{FF2B5EF4-FFF2-40B4-BE49-F238E27FC236}">
                <a16:creationId xmlns:a16="http://schemas.microsoft.com/office/drawing/2014/main" id="{1F5A7479-B8F3-4AB5-AEA1-E0E86827B4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29500" y="3857625"/>
            <a:ext cx="1714499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376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305"/>
    </mc:Choice>
    <mc:Fallback>
      <p:transition spd="slow" advTm="783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E17006-E917-4384-8F1B-95BAB3D48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CDE460C-F4F0-461B-B3BE-69BB964D5E5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A490A7D-3409-48B2-BE02-6B7540E0664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13341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chemeClr val="accent3">
                    <a:lumMod val="50000"/>
                  </a:schemeClr>
                </a:solidFill>
              </a:rPr>
              <a:t>Quiste óseo simple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533400" y="1734226"/>
            <a:ext cx="4038600" cy="3394472"/>
          </a:xfrm>
        </p:spPr>
        <p:txBody>
          <a:bodyPr/>
          <a:lstStyle/>
          <a:p>
            <a:r>
              <a:rPr lang="es-ES" dirty="0"/>
              <a:t>Lesión reactiva.</a:t>
            </a:r>
          </a:p>
          <a:p>
            <a:r>
              <a:rPr lang="es-ES" dirty="0"/>
              <a:t>Benigna.</a:t>
            </a:r>
          </a:p>
          <a:p>
            <a:r>
              <a:rPr lang="es-ES" dirty="0"/>
              <a:t>Niño/Joven.</a:t>
            </a:r>
          </a:p>
          <a:p>
            <a:r>
              <a:rPr lang="es-ES" dirty="0"/>
              <a:t>Puede fracturarse.</a:t>
            </a:r>
          </a:p>
          <a:p>
            <a:endParaRPr lang="es-ES" dirty="0"/>
          </a:p>
        </p:txBody>
      </p:sp>
      <p:pic>
        <p:nvPicPr>
          <p:cNvPr id="5" name="Marcador de contenido 4" descr="Captura de pantalla 2018-09-12 a las 3.30.32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644" r="-17644"/>
          <a:stretch>
            <a:fillRect/>
          </a:stretch>
        </p:blipFill>
        <p:spPr>
          <a:xfrm>
            <a:off x="4508163" y="1200150"/>
            <a:ext cx="4446567" cy="3737371"/>
          </a:xfrm>
        </p:spPr>
      </p:pic>
    </p:spTree>
    <p:extLst>
      <p:ext uri="{BB962C8B-B14F-4D97-AF65-F5344CB8AC3E}">
        <p14:creationId xmlns:p14="http://schemas.microsoft.com/office/powerpoint/2010/main" val="8188083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445625" y="215235"/>
            <a:ext cx="8229600" cy="857250"/>
          </a:xfrm>
        </p:spPr>
        <p:txBody>
          <a:bodyPr/>
          <a:lstStyle/>
          <a:p>
            <a:r>
              <a:rPr lang="es-ES" dirty="0">
                <a:solidFill>
                  <a:schemeClr val="accent3">
                    <a:lumMod val="50000"/>
                  </a:schemeClr>
                </a:solidFill>
              </a:rPr>
              <a:t>Displasia fibrosa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ES" dirty="0"/>
              <a:t>Benigno</a:t>
            </a:r>
          </a:p>
          <a:p>
            <a:r>
              <a:rPr lang="es-ES" dirty="0"/>
              <a:t>Áreas poco mineralizadas</a:t>
            </a:r>
          </a:p>
          <a:p>
            <a:r>
              <a:rPr lang="es-ES" dirty="0"/>
              <a:t>Bajo 30 años</a:t>
            </a:r>
          </a:p>
          <a:p>
            <a:r>
              <a:rPr lang="es-ES" dirty="0"/>
              <a:t>Asintomática</a:t>
            </a:r>
          </a:p>
          <a:p>
            <a:r>
              <a:rPr lang="es-ES" dirty="0"/>
              <a:t>Deforma hueso</a:t>
            </a:r>
          </a:p>
        </p:txBody>
      </p:sp>
      <p:pic>
        <p:nvPicPr>
          <p:cNvPr id="7" name="Marcador de contenido 9">
            <a:extLst>
              <a:ext uri="{FF2B5EF4-FFF2-40B4-BE49-F238E27FC236}">
                <a16:creationId xmlns:a16="http://schemas.microsoft.com/office/drawing/2014/main" id="{18F3D808-6321-4731-B973-9E6DFB27C1A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541"/>
          <a:stretch/>
        </p:blipFill>
        <p:spPr>
          <a:xfrm rot="5400000">
            <a:off x="4842488" y="1315447"/>
            <a:ext cx="4507054" cy="2718583"/>
          </a:xfrm>
        </p:spPr>
      </p:pic>
    </p:spTree>
    <p:extLst>
      <p:ext uri="{BB962C8B-B14F-4D97-AF65-F5344CB8AC3E}">
        <p14:creationId xmlns:p14="http://schemas.microsoft.com/office/powerpoint/2010/main" val="17575080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rgbClr val="1F497D"/>
                </a:solidFill>
              </a:rPr>
              <a:t>Epidemiología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1"/>
          </p:nvPr>
        </p:nvSpPr>
        <p:spPr>
          <a:xfrm>
            <a:off x="457199" y="1200151"/>
            <a:ext cx="8065133" cy="3394472"/>
          </a:xfrm>
        </p:spPr>
        <p:txBody>
          <a:bodyPr/>
          <a:lstStyle/>
          <a:p>
            <a:r>
              <a:rPr lang="es-ES" dirty="0"/>
              <a:t>El 0,1 % de los </a:t>
            </a:r>
            <a:r>
              <a:rPr lang="es-ES" dirty="0" err="1"/>
              <a:t>cànceres</a:t>
            </a:r>
            <a:r>
              <a:rPr lang="es-ES" dirty="0"/>
              <a:t> son tumores ME.</a:t>
            </a:r>
          </a:p>
          <a:p>
            <a:endParaRPr lang="es-ES" dirty="0"/>
          </a:p>
          <a:p>
            <a:r>
              <a:rPr lang="es-ES" dirty="0">
                <a:solidFill>
                  <a:schemeClr val="accent2">
                    <a:lumMod val="50000"/>
                  </a:schemeClr>
                </a:solidFill>
              </a:rPr>
              <a:t>La</a:t>
            </a:r>
            <a:r>
              <a:rPr lang="es-ES" dirty="0">
                <a:solidFill>
                  <a:srgbClr val="632523"/>
                </a:solidFill>
              </a:rPr>
              <a:t>s metástasis </a:t>
            </a:r>
            <a:r>
              <a:rPr lang="es-ES" dirty="0" err="1">
                <a:solidFill>
                  <a:srgbClr val="632523"/>
                </a:solidFill>
              </a:rPr>
              <a:t>òseas</a:t>
            </a:r>
            <a:r>
              <a:rPr lang="es-ES" dirty="0">
                <a:solidFill>
                  <a:srgbClr val="632523"/>
                </a:solidFill>
              </a:rPr>
              <a:t> de </a:t>
            </a:r>
            <a:r>
              <a:rPr lang="es-ES" dirty="0" err="1">
                <a:solidFill>
                  <a:srgbClr val="632523"/>
                </a:solidFill>
              </a:rPr>
              <a:t>càncer</a:t>
            </a:r>
            <a:r>
              <a:rPr lang="es-ES" dirty="0">
                <a:solidFill>
                  <a:srgbClr val="632523"/>
                </a:solidFill>
              </a:rPr>
              <a:t> visceral: </a:t>
            </a:r>
          </a:p>
          <a:p>
            <a:pPr lvl="1"/>
            <a:r>
              <a:rPr lang="es-ES" dirty="0"/>
              <a:t>Es el “tumor óseo” maligno más frecuente.</a:t>
            </a:r>
          </a:p>
          <a:p>
            <a:pPr lvl="1"/>
            <a:r>
              <a:rPr lang="es-ES" dirty="0"/>
              <a:t>Manifestación frecuente de cáncer de otros sitios.</a:t>
            </a:r>
          </a:p>
          <a:p>
            <a:endParaRPr lang="es-ES" dirty="0"/>
          </a:p>
          <a:p>
            <a:endParaRPr lang="es-ES" dirty="0"/>
          </a:p>
        </p:txBody>
      </p:sp>
      <p:pic>
        <p:nvPicPr>
          <p:cNvPr id="3" name="Vídeo 2">
            <a:hlinkClick r:id="" action="ppaction://media"/>
            <a:extLst>
              <a:ext uri="{FF2B5EF4-FFF2-40B4-BE49-F238E27FC236}">
                <a16:creationId xmlns:a16="http://schemas.microsoft.com/office/drawing/2014/main" id="{93EB9366-1188-4094-A8B5-999A170F32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29500" y="3857625"/>
            <a:ext cx="1714499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172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062"/>
    </mc:Choice>
    <mc:Fallback>
      <p:transition spd="slow" advTm="460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rgbClr val="1F497D"/>
                </a:solidFill>
              </a:rPr>
              <a:t>Importancia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6462744" cy="3394472"/>
          </a:xfrm>
        </p:spPr>
        <p:txBody>
          <a:bodyPr/>
          <a:lstStyle/>
          <a:p>
            <a:r>
              <a:rPr lang="es-ES" dirty="0"/>
              <a:t>Alta morbilidad y costo.</a:t>
            </a:r>
          </a:p>
          <a:p>
            <a:r>
              <a:rPr lang="es-ES" dirty="0"/>
              <a:t>Invalidantes.</a:t>
            </a:r>
          </a:p>
          <a:p>
            <a:r>
              <a:rPr lang="es-ES" dirty="0"/>
              <a:t>Letalidad.</a:t>
            </a:r>
          </a:p>
          <a:p>
            <a:r>
              <a:rPr lang="es-ES" dirty="0">
                <a:solidFill>
                  <a:srgbClr val="800000"/>
                </a:solidFill>
              </a:rPr>
              <a:t>Consulta y diagnóstico tardíos.</a:t>
            </a:r>
          </a:p>
          <a:p>
            <a:endParaRPr lang="es-ES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s-ES" dirty="0">
                <a:solidFill>
                  <a:schemeClr val="accent3">
                    <a:lumMod val="50000"/>
                  </a:schemeClr>
                </a:solidFill>
              </a:rPr>
              <a:t>Manejo multidisciplinario del paciente.</a:t>
            </a:r>
          </a:p>
        </p:txBody>
      </p:sp>
      <p:pic>
        <p:nvPicPr>
          <p:cNvPr id="3" name="Vídeo 2">
            <a:hlinkClick r:id="" action="ppaction://media"/>
            <a:extLst>
              <a:ext uri="{FF2B5EF4-FFF2-40B4-BE49-F238E27FC236}">
                <a16:creationId xmlns:a16="http://schemas.microsoft.com/office/drawing/2014/main" id="{A2C8DE9F-6E0B-458E-A139-BCEE0CC510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29500" y="3857625"/>
            <a:ext cx="1714499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538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665"/>
    </mc:Choice>
    <mc:Fallback>
      <p:transition spd="slow" advTm="416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rgbClr val="1F497D"/>
                </a:solidFill>
              </a:rPr>
              <a:t>Variedades/Clasificación OMS</a:t>
            </a:r>
          </a:p>
        </p:txBody>
      </p:sp>
      <p:pic>
        <p:nvPicPr>
          <p:cNvPr id="5" name="Marcador de contenido 4" descr="Captura de pantalla 2017-10-23 a las 15.14.52.png"/>
          <p:cNvPicPr>
            <a:picLocks noGrp="1" noChangeAspect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8" b="-10600"/>
          <a:stretch/>
        </p:blipFill>
        <p:spPr>
          <a:xfrm>
            <a:off x="21642" y="1283041"/>
            <a:ext cx="5005538" cy="3535560"/>
          </a:xfrm>
        </p:spPr>
      </p:pic>
      <p:pic>
        <p:nvPicPr>
          <p:cNvPr id="6" name="Marcador de contenido 5" descr="Captura de pantalla 2017-10-23 a las 15.15.00.png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37" b="-3537"/>
          <a:stretch>
            <a:fillRect/>
          </a:stretch>
        </p:blipFill>
        <p:spPr>
          <a:xfrm>
            <a:off x="5349329" y="1283040"/>
            <a:ext cx="4187418" cy="3519555"/>
          </a:xfrm>
        </p:spPr>
      </p:pic>
      <p:pic>
        <p:nvPicPr>
          <p:cNvPr id="3" name="Vídeo 2">
            <a:hlinkClick r:id="" action="ppaction://media"/>
            <a:extLst>
              <a:ext uri="{FF2B5EF4-FFF2-40B4-BE49-F238E27FC236}">
                <a16:creationId xmlns:a16="http://schemas.microsoft.com/office/drawing/2014/main" id="{6BEC3381-D2C8-49D8-93F8-2B5A6918EF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29500" y="3857625"/>
            <a:ext cx="1714499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074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536"/>
    </mc:Choice>
    <mc:Fallback>
      <p:transition spd="slow" advTm="405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>
                <a:solidFill>
                  <a:srgbClr val="1F497D"/>
                </a:solidFill>
              </a:rPr>
              <a:t>Presentación Clínica de tumores </a:t>
            </a:r>
            <a:r>
              <a:rPr lang="es-ES" dirty="0" err="1">
                <a:solidFill>
                  <a:srgbClr val="1F497D"/>
                </a:solidFill>
              </a:rPr>
              <a:t>òseos</a:t>
            </a:r>
            <a:endParaRPr lang="es-ES" dirty="0">
              <a:solidFill>
                <a:srgbClr val="1F497D"/>
              </a:solidFill>
            </a:endParaRPr>
          </a:p>
        </p:txBody>
      </p:sp>
      <p:sp>
        <p:nvSpPr>
          <p:cNvPr id="4" name="Marcador de contenido 3"/>
          <p:cNvSpPr>
            <a:spLocks noGrp="1"/>
          </p:cNvSpPr>
          <p:nvPr>
            <p:ph sz="half" idx="1"/>
          </p:nvPr>
        </p:nvSpPr>
        <p:spPr>
          <a:xfrm>
            <a:off x="457200" y="1316791"/>
            <a:ext cx="4038600" cy="3394472"/>
          </a:xfrm>
        </p:spPr>
        <p:txBody>
          <a:bodyPr/>
          <a:lstStyle/>
          <a:p>
            <a:pPr marL="0" indent="0">
              <a:buNone/>
            </a:pPr>
            <a:r>
              <a:rPr lang="es-ES" sz="3200" dirty="0">
                <a:solidFill>
                  <a:schemeClr val="accent3">
                    <a:lumMod val="50000"/>
                  </a:schemeClr>
                </a:solidFill>
              </a:rPr>
              <a:t>Benignos</a:t>
            </a:r>
          </a:p>
          <a:p>
            <a:pPr lvl="1"/>
            <a:r>
              <a:rPr lang="es-ES" dirty="0"/>
              <a:t>Aumento de volumen.</a:t>
            </a:r>
          </a:p>
          <a:p>
            <a:pPr lvl="1"/>
            <a:r>
              <a:rPr lang="es-ES" dirty="0"/>
              <a:t>Hallazgo casual en imágenes.</a:t>
            </a:r>
          </a:p>
        </p:txBody>
      </p:sp>
      <p:sp>
        <p:nvSpPr>
          <p:cNvPr id="5" name="Marcador de contenido 4"/>
          <p:cNvSpPr>
            <a:spLocks noGrp="1"/>
          </p:cNvSpPr>
          <p:nvPr>
            <p:ph sz="half" idx="2"/>
          </p:nvPr>
        </p:nvSpPr>
        <p:spPr>
          <a:xfrm>
            <a:off x="4648200" y="1316791"/>
            <a:ext cx="4038600" cy="3394472"/>
          </a:xfrm>
        </p:spPr>
        <p:txBody>
          <a:bodyPr/>
          <a:lstStyle/>
          <a:p>
            <a:pPr marL="0" indent="0">
              <a:buNone/>
            </a:pPr>
            <a:r>
              <a:rPr lang="es-ES" sz="3200" dirty="0">
                <a:solidFill>
                  <a:srgbClr val="800000"/>
                </a:solidFill>
              </a:rPr>
              <a:t>Malignos</a:t>
            </a:r>
          </a:p>
          <a:p>
            <a:pPr lvl="1"/>
            <a:r>
              <a:rPr lang="es-ES" sz="3200" dirty="0">
                <a:solidFill>
                  <a:srgbClr val="FF0000"/>
                </a:solidFill>
              </a:rPr>
              <a:t>Dolor 			80%</a:t>
            </a:r>
          </a:p>
          <a:p>
            <a:pPr lvl="1"/>
            <a:r>
              <a:rPr lang="es-ES" dirty="0"/>
              <a:t>AVO 				70%</a:t>
            </a:r>
          </a:p>
          <a:p>
            <a:pPr lvl="1"/>
            <a:r>
              <a:rPr lang="es-ES" dirty="0"/>
              <a:t>Fracturas.</a:t>
            </a:r>
          </a:p>
          <a:p>
            <a:pPr lvl="1"/>
            <a:r>
              <a:rPr lang="es-ES" dirty="0"/>
              <a:t>Hallazgo casual en imágenes (raro).</a:t>
            </a:r>
          </a:p>
        </p:txBody>
      </p:sp>
      <p:pic>
        <p:nvPicPr>
          <p:cNvPr id="3" name="Vídeo 2">
            <a:hlinkClick r:id="" action="ppaction://media"/>
            <a:extLst>
              <a:ext uri="{FF2B5EF4-FFF2-40B4-BE49-F238E27FC236}">
                <a16:creationId xmlns:a16="http://schemas.microsoft.com/office/drawing/2014/main" id="{78A9A71E-AC3F-4807-B842-4A4EFCABF9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29500" y="3857625"/>
            <a:ext cx="1714499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61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527"/>
    </mc:Choice>
    <mc:Fallback>
      <p:transition spd="slow" advTm="715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chemeClr val="accent1">
                    <a:lumMod val="75000"/>
                  </a:schemeClr>
                </a:solidFill>
              </a:rPr>
              <a:t>Dolor Tumoral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8229600" cy="3394472"/>
          </a:xfrm>
          <a:noFill/>
        </p:spPr>
        <p:txBody>
          <a:bodyPr>
            <a:normAutofit fontScale="85000" lnSpcReduction="10000"/>
          </a:bodyPr>
          <a:lstStyle/>
          <a:p>
            <a:r>
              <a:rPr lang="es-ES" sz="3900" dirty="0">
                <a:solidFill>
                  <a:schemeClr val="accent2">
                    <a:lumMod val="50000"/>
                  </a:schemeClr>
                </a:solidFill>
              </a:rPr>
              <a:t>Persistente</a:t>
            </a:r>
          </a:p>
          <a:p>
            <a:r>
              <a:rPr lang="es-ES" dirty="0"/>
              <a:t>No disminuye o aumenta en reposo</a:t>
            </a:r>
          </a:p>
          <a:p>
            <a:r>
              <a:rPr lang="es-ES" dirty="0"/>
              <a:t>Progresivo</a:t>
            </a:r>
          </a:p>
          <a:p>
            <a:r>
              <a:rPr lang="es-ES" dirty="0"/>
              <a:t>Impotencia funcional</a:t>
            </a:r>
          </a:p>
          <a:p>
            <a:endParaRPr lang="es-ES" dirty="0"/>
          </a:p>
          <a:p>
            <a:endParaRPr lang="es-ES" dirty="0"/>
          </a:p>
          <a:p>
            <a:r>
              <a:rPr lang="es-ES" dirty="0">
                <a:solidFill>
                  <a:srgbClr val="C00000"/>
                </a:solidFill>
              </a:rPr>
              <a:t>Examinar: </a:t>
            </a:r>
            <a:r>
              <a:rPr lang="es-ES" dirty="0"/>
              <a:t>Masas, </a:t>
            </a:r>
            <a:r>
              <a:rPr lang="es-ES" dirty="0" err="1"/>
              <a:t>linfonodos</a:t>
            </a:r>
            <a:r>
              <a:rPr lang="es-ES" dirty="0"/>
              <a:t>, pulmón, mama, próstata, </a:t>
            </a:r>
            <a:r>
              <a:rPr lang="es-ES" dirty="0" err="1"/>
              <a:t>riñòn</a:t>
            </a:r>
            <a:r>
              <a:rPr lang="es-ES" dirty="0"/>
              <a:t>.</a:t>
            </a:r>
          </a:p>
          <a:p>
            <a:r>
              <a:rPr lang="es-ES" dirty="0"/>
              <a:t>Radiografías</a:t>
            </a:r>
          </a:p>
        </p:txBody>
      </p:sp>
      <p:pic>
        <p:nvPicPr>
          <p:cNvPr id="5" name="Marcador de contenido 4" descr="fchp_examen.bmp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032" r="-19032"/>
          <a:stretch>
            <a:fillRect/>
          </a:stretch>
        </p:blipFill>
        <p:spPr>
          <a:xfrm>
            <a:off x="7130782" y="1406878"/>
            <a:ext cx="2013218" cy="1691926"/>
          </a:xfrm>
        </p:spPr>
      </p:pic>
      <p:pic>
        <p:nvPicPr>
          <p:cNvPr id="4" name="Vídeo 3">
            <a:hlinkClick r:id="" action="ppaction://media"/>
            <a:extLst>
              <a:ext uri="{FF2B5EF4-FFF2-40B4-BE49-F238E27FC236}">
                <a16:creationId xmlns:a16="http://schemas.microsoft.com/office/drawing/2014/main" id="{57249715-F872-4418-84D2-BE44C6BAE8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29500" y="3857625"/>
            <a:ext cx="1714499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583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823"/>
    </mc:Choice>
    <mc:Fallback>
      <p:transition spd="slow" advTm="908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rgbClr val="376092"/>
                </a:solidFill>
              </a:rPr>
              <a:t>Examen masa partes blandas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98385" y="1200151"/>
            <a:ext cx="4114800" cy="3394472"/>
          </a:xfrm>
        </p:spPr>
        <p:txBody>
          <a:bodyPr>
            <a:normAutofit fontScale="85000" lnSpcReduction="20000"/>
          </a:bodyPr>
          <a:lstStyle/>
          <a:p>
            <a:r>
              <a:rPr lang="es-ES" dirty="0"/>
              <a:t>Casi siempre indoloras.</a:t>
            </a:r>
          </a:p>
          <a:p>
            <a:r>
              <a:rPr lang="es-ES" dirty="0"/>
              <a:t>SOSPECHA DE SARCOMA:</a:t>
            </a:r>
          </a:p>
          <a:p>
            <a:pPr marL="0" indent="0">
              <a:buNone/>
            </a:pPr>
            <a:r>
              <a:rPr lang="es-ES" dirty="0"/>
              <a:t>Masa profunda (sub aponeurótica).</a:t>
            </a:r>
          </a:p>
          <a:p>
            <a:pPr marL="0" indent="0">
              <a:buNone/>
            </a:pPr>
            <a:r>
              <a:rPr lang="es-ES" dirty="0"/>
              <a:t>Mas de 5 cm.</a:t>
            </a:r>
          </a:p>
          <a:p>
            <a:pPr marL="0" indent="0">
              <a:buNone/>
            </a:pPr>
            <a:r>
              <a:rPr lang="es-ES" dirty="0"/>
              <a:t>Indolora.</a:t>
            </a:r>
          </a:p>
          <a:p>
            <a:pPr marL="0" indent="0">
              <a:buNone/>
            </a:pPr>
            <a:r>
              <a:rPr lang="es-ES" dirty="0"/>
              <a:t>Paciente mayor de 50 años.</a:t>
            </a:r>
          </a:p>
          <a:p>
            <a:endParaRPr lang="es-ES" dirty="0"/>
          </a:p>
          <a:p>
            <a:r>
              <a:rPr lang="es-ES" dirty="0"/>
              <a:t>RNM examen de elección.</a:t>
            </a:r>
          </a:p>
          <a:p>
            <a:endParaRPr lang="es-ES" dirty="0"/>
          </a:p>
        </p:txBody>
      </p:sp>
      <p:pic>
        <p:nvPicPr>
          <p:cNvPr id="6" name="Marcador de contenido 7">
            <a:extLst>
              <a:ext uri="{FF2B5EF4-FFF2-40B4-BE49-F238E27FC236}">
                <a16:creationId xmlns:a16="http://schemas.microsoft.com/office/drawing/2014/main" id="{F2DE76A2-9EA7-43C5-A66D-4063100330A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78"/>
          <a:stretch/>
        </p:blipFill>
        <p:spPr>
          <a:xfrm>
            <a:off x="4094668" y="1408261"/>
            <a:ext cx="5049332" cy="2978252"/>
          </a:xfrm>
        </p:spPr>
      </p:pic>
      <p:pic>
        <p:nvPicPr>
          <p:cNvPr id="4" name="Vídeo 3">
            <a:hlinkClick r:id="" action="ppaction://media"/>
            <a:extLst>
              <a:ext uri="{FF2B5EF4-FFF2-40B4-BE49-F238E27FC236}">
                <a16:creationId xmlns:a16="http://schemas.microsoft.com/office/drawing/2014/main" id="{8B941A33-CE61-411E-97AE-A55731EB27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29500" y="3857625"/>
            <a:ext cx="1714499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351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593"/>
    </mc:Choice>
    <mc:Fallback>
      <p:transition spd="slow" advTm="1145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13182</TotalTime>
  <Words>792</Words>
  <Application>Microsoft Office PowerPoint</Application>
  <PresentationFormat>Presentación en pantalla (16:9)</PresentationFormat>
  <Paragraphs>226</Paragraphs>
  <Slides>36</Slides>
  <Notes>2</Notes>
  <HiddenSlides>0</HiddenSlides>
  <MMClips>33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39" baseType="lpstr">
      <vt:lpstr>Arial</vt:lpstr>
      <vt:lpstr>Calibri</vt:lpstr>
      <vt:lpstr>Tema de Office</vt:lpstr>
      <vt:lpstr>Curso 4to Año Medicina 2020 Tumores Musculoesqueléticos</vt:lpstr>
      <vt:lpstr>Logros</vt:lpstr>
      <vt:lpstr>Definiciones</vt:lpstr>
      <vt:lpstr>Epidemiología</vt:lpstr>
      <vt:lpstr>Importancia</vt:lpstr>
      <vt:lpstr>Variedades/Clasificación OMS</vt:lpstr>
      <vt:lpstr>Presentación Clínica de tumores òseos</vt:lpstr>
      <vt:lpstr>Dolor Tumoral</vt:lpstr>
      <vt:lpstr>Examen masa partes blandas</vt:lpstr>
      <vt:lpstr>Estudio / Diagnóstico</vt:lpstr>
      <vt:lpstr>Imágenes</vt:lpstr>
      <vt:lpstr>Imágenes</vt:lpstr>
      <vt:lpstr>Imágenes: Reacción perióstica</vt:lpstr>
      <vt:lpstr>Resonancia Magnética</vt:lpstr>
      <vt:lpstr>Atención a esto</vt:lpstr>
      <vt:lpstr>Fractura Inminente</vt:lpstr>
      <vt:lpstr>Encondroma</vt:lpstr>
      <vt:lpstr>Osteocondroma</vt:lpstr>
      <vt:lpstr>Defecto fibroso metafisiario (fibroma no osificante)</vt:lpstr>
      <vt:lpstr>Lipoma</vt:lpstr>
      <vt:lpstr>TCG (tumor de células gigantes)</vt:lpstr>
      <vt:lpstr>Osteosarcoma</vt:lpstr>
      <vt:lpstr>Condrosarcoma</vt:lpstr>
      <vt:lpstr>Metástasis</vt:lpstr>
      <vt:lpstr>CONSIDERE…….</vt:lpstr>
      <vt:lpstr>Sarcoma de partes blandas</vt:lpstr>
      <vt:lpstr>Casos clínicos</vt:lpstr>
      <vt:lpstr>Caso 1</vt:lpstr>
      <vt:lpstr>Caso 2</vt:lpstr>
      <vt:lpstr>Caso 3</vt:lpstr>
      <vt:lpstr>Caso 4</vt:lpstr>
      <vt:lpstr>Derivación oportuna</vt:lpstr>
      <vt:lpstr>Mensajes/Recordar</vt:lpstr>
      <vt:lpstr>Presentación de PowerPoint</vt:lpstr>
      <vt:lpstr>Quiste óseo simple</vt:lpstr>
      <vt:lpstr>Displasia fibrosa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Modulo Tumores</dc:title>
  <dc:creator>pierluca zecchetto</dc:creator>
  <cp:lastModifiedBy>luis bahamonde</cp:lastModifiedBy>
  <cp:revision>89</cp:revision>
  <dcterms:created xsi:type="dcterms:W3CDTF">2017-10-19T02:08:14Z</dcterms:created>
  <dcterms:modified xsi:type="dcterms:W3CDTF">2020-11-24T23:12:37Z</dcterms:modified>
</cp:coreProperties>
</file>