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
  </p:notes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82C6B0-99FD-45DB-81B4-BA505C7A7D94}" type="datetimeFigureOut">
              <a:rPr lang="es-ES" smtClean="0"/>
              <a:pPr/>
              <a:t>27/04/2020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65F66-709A-40E5-B14B-C43DB1A2810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8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239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881320-7D92-4398-8EA4-C7E8B3B456D4}" type="slidenum">
              <a:rPr lang="en-GB" smtClean="0"/>
              <a:pPr fontAlgn="base">
                <a:spcBef>
                  <a:spcPct val="0"/>
                </a:spcBef>
                <a:spcAft>
                  <a:spcPct val="0"/>
                </a:spcAft>
                <a:defRPr/>
              </a:pPr>
              <a:t>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D3791AD5-86F1-468F-8BC0-21CD39E4C01A}" type="datetimeFigureOut">
              <a:rPr lang="es-CL" smtClean="0"/>
              <a:pPr/>
              <a:t>27-04-2020</a:t>
            </a:fld>
            <a:endParaRPr lang="es-CL"/>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CL"/>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4A07FA63-3096-495C-A523-C2E83977DF72}"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791AD5-86F1-468F-8BC0-21CD39E4C01A}" type="datetimeFigureOut">
              <a:rPr lang="es-CL" smtClean="0"/>
              <a:pPr/>
              <a:t>27-04-2020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A07FA63-3096-495C-A523-C2E83977DF72}"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791AD5-86F1-468F-8BC0-21CD39E4C01A}" type="datetimeFigureOut">
              <a:rPr lang="es-CL" smtClean="0"/>
              <a:pPr/>
              <a:t>27-04-2020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A07FA63-3096-495C-A523-C2E83977DF72}"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D3791AD5-86F1-468F-8BC0-21CD39E4C01A}" type="datetimeFigureOut">
              <a:rPr lang="es-CL" smtClean="0"/>
              <a:pPr/>
              <a:t>27-04-2020</a:t>
            </a:fld>
            <a:endParaRPr lang="es-CL"/>
          </a:p>
        </p:txBody>
      </p:sp>
      <p:sp>
        <p:nvSpPr>
          <p:cNvPr id="9" name="8 Marcador de número de diapositiva"/>
          <p:cNvSpPr>
            <a:spLocks noGrp="1"/>
          </p:cNvSpPr>
          <p:nvPr>
            <p:ph type="sldNum" sz="quarter" idx="15"/>
          </p:nvPr>
        </p:nvSpPr>
        <p:spPr/>
        <p:txBody>
          <a:bodyPr rtlCol="0"/>
          <a:lstStyle/>
          <a:p>
            <a:fld id="{4A07FA63-3096-495C-A523-C2E83977DF72}" type="slidenum">
              <a:rPr lang="es-CL" smtClean="0"/>
              <a:pPr/>
              <a:t>‹Nº›</a:t>
            </a:fld>
            <a:endParaRPr lang="es-CL"/>
          </a:p>
        </p:txBody>
      </p:sp>
      <p:sp>
        <p:nvSpPr>
          <p:cNvPr id="10" name="9 Marcador de pie de página"/>
          <p:cNvSpPr>
            <a:spLocks noGrp="1"/>
          </p:cNvSpPr>
          <p:nvPr>
            <p:ph type="ftr" sz="quarter" idx="16"/>
          </p:nvPr>
        </p:nvSpPr>
        <p:spPr/>
        <p:txBody>
          <a:bodyPr rtlCol="0"/>
          <a:lstStyle/>
          <a:p>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D3791AD5-86F1-468F-8BC0-21CD39E4C01A}" type="datetimeFigureOut">
              <a:rPr lang="es-CL" smtClean="0"/>
              <a:pPr/>
              <a:t>27-04-2020</a:t>
            </a:fld>
            <a:endParaRPr lang="es-CL"/>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CL"/>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4A07FA63-3096-495C-A523-C2E83977DF72}"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3791AD5-86F1-468F-8BC0-21CD39E4C01A}" type="datetimeFigureOut">
              <a:rPr lang="es-CL" smtClean="0"/>
              <a:pPr/>
              <a:t>27-04-2020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A07FA63-3096-495C-A523-C2E83977DF72}" type="slidenum">
              <a:rPr lang="es-CL" smtClean="0"/>
              <a:pPr/>
              <a:t>‹Nº›</a:t>
            </a:fld>
            <a:endParaRPr lang="es-CL"/>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3791AD5-86F1-468F-8BC0-21CD39E4C01A}" type="datetimeFigureOut">
              <a:rPr lang="es-CL" smtClean="0"/>
              <a:pPr/>
              <a:t>27-04-2020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4A07FA63-3096-495C-A523-C2E83977DF72}" type="slidenum">
              <a:rPr lang="es-CL" smtClean="0"/>
              <a:pPr/>
              <a:t>‹Nº›</a:t>
            </a:fld>
            <a:endParaRPr lang="es-CL"/>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D3791AD5-86F1-468F-8BC0-21CD39E4C01A}" type="datetimeFigureOut">
              <a:rPr lang="es-CL" smtClean="0"/>
              <a:pPr/>
              <a:t>27-04-2020</a:t>
            </a:fld>
            <a:endParaRPr lang="es-CL"/>
          </a:p>
        </p:txBody>
      </p:sp>
      <p:sp>
        <p:nvSpPr>
          <p:cNvPr id="7" name="6 Marcador de número de diapositiva"/>
          <p:cNvSpPr>
            <a:spLocks noGrp="1"/>
          </p:cNvSpPr>
          <p:nvPr>
            <p:ph type="sldNum" sz="quarter" idx="11"/>
          </p:nvPr>
        </p:nvSpPr>
        <p:spPr/>
        <p:txBody>
          <a:bodyPr rtlCol="0"/>
          <a:lstStyle/>
          <a:p>
            <a:fld id="{4A07FA63-3096-495C-A523-C2E83977DF72}" type="slidenum">
              <a:rPr lang="es-CL" smtClean="0"/>
              <a:pPr/>
              <a:t>‹Nº›</a:t>
            </a:fld>
            <a:endParaRPr lang="es-CL"/>
          </a:p>
        </p:txBody>
      </p:sp>
      <p:sp>
        <p:nvSpPr>
          <p:cNvPr id="8" name="7 Marcador de pie de página"/>
          <p:cNvSpPr>
            <a:spLocks noGrp="1"/>
          </p:cNvSpPr>
          <p:nvPr>
            <p:ph type="ftr" sz="quarter" idx="12"/>
          </p:nvPr>
        </p:nvSpPr>
        <p:spPr/>
        <p:txBody>
          <a:bodyPr rtlCol="0"/>
          <a:lstStyle/>
          <a:p>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3791AD5-86F1-468F-8BC0-21CD39E4C01A}" type="datetimeFigureOut">
              <a:rPr lang="es-CL" smtClean="0"/>
              <a:pPr/>
              <a:t>27-04-2020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4A07FA63-3096-495C-A523-C2E83977DF72}"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D3791AD5-86F1-468F-8BC0-21CD39E4C01A}" type="datetimeFigureOut">
              <a:rPr lang="es-CL" smtClean="0"/>
              <a:pPr/>
              <a:t>27-04-2020</a:t>
            </a:fld>
            <a:endParaRPr lang="es-CL"/>
          </a:p>
        </p:txBody>
      </p:sp>
      <p:sp>
        <p:nvSpPr>
          <p:cNvPr id="22" name="21 Marcador de número de diapositiva"/>
          <p:cNvSpPr>
            <a:spLocks noGrp="1"/>
          </p:cNvSpPr>
          <p:nvPr>
            <p:ph type="sldNum" sz="quarter" idx="15"/>
          </p:nvPr>
        </p:nvSpPr>
        <p:spPr/>
        <p:txBody>
          <a:bodyPr rtlCol="0"/>
          <a:lstStyle/>
          <a:p>
            <a:fld id="{4A07FA63-3096-495C-A523-C2E83977DF72}" type="slidenum">
              <a:rPr lang="es-CL" smtClean="0"/>
              <a:pPr/>
              <a:t>‹Nº›</a:t>
            </a:fld>
            <a:endParaRPr lang="es-CL"/>
          </a:p>
        </p:txBody>
      </p:sp>
      <p:sp>
        <p:nvSpPr>
          <p:cNvPr id="23" name="22 Marcador de pie de página"/>
          <p:cNvSpPr>
            <a:spLocks noGrp="1"/>
          </p:cNvSpPr>
          <p:nvPr>
            <p:ph type="ftr" sz="quarter" idx="16"/>
          </p:nvPr>
        </p:nvSpPr>
        <p:spPr/>
        <p:txBody>
          <a:bodyPr rtlCol="0"/>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D3791AD5-86F1-468F-8BC0-21CD39E4C01A}" type="datetimeFigureOut">
              <a:rPr lang="es-CL" smtClean="0"/>
              <a:pPr/>
              <a:t>27-04-2020</a:t>
            </a:fld>
            <a:endParaRPr lang="es-CL"/>
          </a:p>
        </p:txBody>
      </p:sp>
      <p:sp>
        <p:nvSpPr>
          <p:cNvPr id="18" name="17 Marcador de número de diapositiva"/>
          <p:cNvSpPr>
            <a:spLocks noGrp="1"/>
          </p:cNvSpPr>
          <p:nvPr>
            <p:ph type="sldNum" sz="quarter" idx="11"/>
          </p:nvPr>
        </p:nvSpPr>
        <p:spPr/>
        <p:txBody>
          <a:bodyPr rtlCol="0"/>
          <a:lstStyle/>
          <a:p>
            <a:fld id="{4A07FA63-3096-495C-A523-C2E83977DF72}" type="slidenum">
              <a:rPr lang="es-CL" smtClean="0"/>
              <a:pPr/>
              <a:t>‹Nº›</a:t>
            </a:fld>
            <a:endParaRPr lang="es-CL"/>
          </a:p>
        </p:txBody>
      </p:sp>
      <p:sp>
        <p:nvSpPr>
          <p:cNvPr id="21" name="20 Marcador de pie de página"/>
          <p:cNvSpPr>
            <a:spLocks noGrp="1"/>
          </p:cNvSpPr>
          <p:nvPr>
            <p:ph type="ftr" sz="quarter" idx="12"/>
          </p:nvPr>
        </p:nvSpPr>
        <p:spPr/>
        <p:txBody>
          <a:bodyPr rtlCol="0"/>
          <a:lstStyle/>
          <a:p>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3791AD5-86F1-468F-8BC0-21CD39E4C01A}" type="datetimeFigureOut">
              <a:rPr lang="es-CL" smtClean="0"/>
              <a:pPr/>
              <a:t>27-04-2020</a:t>
            </a:fld>
            <a:endParaRPr lang="es-CL"/>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CL"/>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A07FA63-3096-495C-A523-C2E83977DF72}"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b="1" i="1" dirty="0" smtClean="0"/>
              <a:t>HIPERBILIRRUBINEMIA</a:t>
            </a:r>
            <a:br>
              <a:rPr lang="es-CL" b="1" i="1" dirty="0" smtClean="0"/>
            </a:br>
            <a:r>
              <a:rPr lang="es-CL" b="1" i="1" dirty="0" smtClean="0"/>
              <a:t>NEONATAL</a:t>
            </a:r>
            <a:endParaRPr lang="es-CL" b="1" i="1" dirty="0"/>
          </a:p>
        </p:txBody>
      </p:sp>
      <p:sp>
        <p:nvSpPr>
          <p:cNvPr id="3" name="2 Subtítulo"/>
          <p:cNvSpPr>
            <a:spLocks noGrp="1"/>
          </p:cNvSpPr>
          <p:nvPr>
            <p:ph type="subTitle" idx="1"/>
          </p:nvPr>
        </p:nvSpPr>
        <p:spPr/>
        <p:txBody>
          <a:bodyPr>
            <a:normAutofit lnSpcReduction="10000"/>
          </a:bodyPr>
          <a:lstStyle/>
          <a:p>
            <a:endParaRPr lang="es-CL" dirty="0" smtClean="0"/>
          </a:p>
          <a:p>
            <a:endParaRPr lang="es-CL" dirty="0"/>
          </a:p>
          <a:p>
            <a:r>
              <a:rPr lang="es-CL" dirty="0" smtClean="0"/>
              <a:t>                                 Dr. Patricio Torres E.</a:t>
            </a:r>
          </a:p>
          <a:p>
            <a:r>
              <a:rPr lang="es-CL" dirty="0" smtClean="0"/>
              <a:t>                                </a:t>
            </a:r>
            <a:r>
              <a:rPr lang="es-CL" dirty="0" err="1" smtClean="0"/>
              <a:t>Neonatólogo</a:t>
            </a:r>
            <a:endParaRPr lang="es-CL" dirty="0" smtClean="0"/>
          </a:p>
          <a:p>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785785" y="285750"/>
            <a:ext cx="7429553" cy="6072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96908"/>
          </a:xfrm>
        </p:spPr>
        <p:txBody>
          <a:bodyPr/>
          <a:lstStyle/>
          <a:p>
            <a:pPr algn="ctr"/>
            <a:r>
              <a:rPr lang="es-CL" dirty="0" smtClean="0"/>
              <a:t>CLASIFICACIÓN</a:t>
            </a:r>
            <a:endParaRPr lang="es-CL" dirty="0"/>
          </a:p>
        </p:txBody>
      </p:sp>
      <p:graphicFrame>
        <p:nvGraphicFramePr>
          <p:cNvPr id="4" name="3 Marcador de contenido"/>
          <p:cNvGraphicFramePr>
            <a:graphicFrameLocks noGrp="1"/>
          </p:cNvGraphicFramePr>
          <p:nvPr>
            <p:ph sz="quarter" idx="1"/>
          </p:nvPr>
        </p:nvGraphicFramePr>
        <p:xfrm>
          <a:off x="676300" y="1142984"/>
          <a:ext cx="7467600" cy="5506423"/>
        </p:xfrm>
        <a:graphic>
          <a:graphicData uri="http://schemas.openxmlformats.org/drawingml/2006/table">
            <a:tbl>
              <a:tblPr firstRow="1" bandRow="1">
                <a:tableStyleId>{5C22544A-7EE6-4342-B048-85BDC9FD1C3A}</a:tableStyleId>
              </a:tblPr>
              <a:tblGrid>
                <a:gridCol w="3733800"/>
                <a:gridCol w="3733800"/>
              </a:tblGrid>
              <a:tr h="557215">
                <a:tc>
                  <a:txBody>
                    <a:bodyPr/>
                    <a:lstStyle/>
                    <a:p>
                      <a:pPr algn="ctr"/>
                      <a:r>
                        <a:rPr lang="es-CL" sz="2400" dirty="0" smtClean="0"/>
                        <a:t>Ictericia Patológica</a:t>
                      </a:r>
                      <a:endParaRPr lang="es-CL" sz="2400" dirty="0"/>
                    </a:p>
                  </a:txBody>
                  <a:tcPr marL="82973" marR="82973"/>
                </a:tc>
                <a:tc>
                  <a:txBody>
                    <a:bodyPr/>
                    <a:lstStyle/>
                    <a:p>
                      <a:pPr algn="ctr"/>
                      <a:r>
                        <a:rPr lang="es-CL" sz="2400" dirty="0" smtClean="0"/>
                        <a:t>Ictericia Fisiológica</a:t>
                      </a:r>
                      <a:endParaRPr lang="es-CL" sz="2400" dirty="0"/>
                    </a:p>
                  </a:txBody>
                  <a:tcPr marL="82973" marR="82973"/>
                </a:tc>
              </a:tr>
              <a:tr h="557215">
                <a:tc>
                  <a:txBody>
                    <a:bodyPr/>
                    <a:lstStyle/>
                    <a:p>
                      <a:endParaRPr lang="es-CL" dirty="0"/>
                    </a:p>
                  </a:txBody>
                  <a:tcPr marL="82973" marR="82973"/>
                </a:tc>
                <a:tc>
                  <a:txBody>
                    <a:bodyPr/>
                    <a:lstStyle/>
                    <a:p>
                      <a:endParaRPr lang="es-CL" dirty="0"/>
                    </a:p>
                  </a:txBody>
                  <a:tcPr marL="82973" marR="82973"/>
                </a:tc>
              </a:tr>
              <a:tr h="557215">
                <a:tc>
                  <a:txBody>
                    <a:bodyPr/>
                    <a:lstStyle/>
                    <a:p>
                      <a:pPr algn="ctr"/>
                      <a:r>
                        <a:rPr lang="es-CL" dirty="0" smtClean="0"/>
                        <a:t>En las primeras 24 horas</a:t>
                      </a:r>
                      <a:endParaRPr lang="es-CL" dirty="0"/>
                    </a:p>
                  </a:txBody>
                  <a:tcPr marL="82973" marR="82973"/>
                </a:tc>
                <a:tc>
                  <a:txBody>
                    <a:bodyPr/>
                    <a:lstStyle/>
                    <a:p>
                      <a:pPr algn="ctr"/>
                      <a:r>
                        <a:rPr lang="es-CL" dirty="0" smtClean="0"/>
                        <a:t>Después de las 24 horas</a:t>
                      </a:r>
                      <a:endParaRPr lang="es-CL" dirty="0"/>
                    </a:p>
                  </a:txBody>
                  <a:tcPr marL="82973" marR="82973"/>
                </a:tc>
              </a:tr>
              <a:tr h="900123">
                <a:tc>
                  <a:txBody>
                    <a:bodyPr/>
                    <a:lstStyle/>
                    <a:p>
                      <a:pPr algn="ctr"/>
                      <a:r>
                        <a:rPr lang="es-CL" dirty="0" smtClean="0"/>
                        <a:t>Tipos</a:t>
                      </a:r>
                      <a:endParaRPr lang="es-CL" dirty="0"/>
                    </a:p>
                  </a:txBody>
                  <a:tcPr marL="82973" marR="82973"/>
                </a:tc>
                <a:tc>
                  <a:txBody>
                    <a:bodyPr/>
                    <a:lstStyle/>
                    <a:p>
                      <a:endParaRPr lang="es-CL" dirty="0"/>
                    </a:p>
                  </a:txBody>
                  <a:tcPr marL="82973" marR="82973"/>
                </a:tc>
              </a:tr>
              <a:tr h="557215">
                <a:tc>
                  <a:txBody>
                    <a:bodyPr/>
                    <a:lstStyle/>
                    <a:p>
                      <a:r>
                        <a:rPr lang="es-CL" dirty="0" err="1" smtClean="0"/>
                        <a:t>Hiperbilirrubinemia</a:t>
                      </a:r>
                      <a:r>
                        <a:rPr lang="es-CL" dirty="0" smtClean="0"/>
                        <a:t>     </a:t>
                      </a:r>
                      <a:r>
                        <a:rPr lang="es-CL" dirty="0" err="1" smtClean="0"/>
                        <a:t>Hiperbilirrubinemia</a:t>
                      </a:r>
                      <a:endParaRPr lang="es-CL" dirty="0" smtClean="0"/>
                    </a:p>
                    <a:p>
                      <a:r>
                        <a:rPr lang="es-CL" dirty="0" smtClean="0"/>
                        <a:t>No conjugada o             </a:t>
                      </a:r>
                      <a:r>
                        <a:rPr lang="es-CL" dirty="0" err="1" smtClean="0"/>
                        <a:t>congujada</a:t>
                      </a:r>
                      <a:r>
                        <a:rPr lang="es-CL" dirty="0" smtClean="0"/>
                        <a:t> o</a:t>
                      </a:r>
                    </a:p>
                    <a:p>
                      <a:r>
                        <a:rPr lang="es-CL" dirty="0" smtClean="0"/>
                        <a:t>Indirecta                         directa</a:t>
                      </a:r>
                      <a:endParaRPr lang="es-CL" dirty="0"/>
                    </a:p>
                  </a:txBody>
                  <a:tcPr marL="82973" marR="82973"/>
                </a:tc>
                <a:tc>
                  <a:txBody>
                    <a:bodyPr/>
                    <a:lstStyle/>
                    <a:p>
                      <a:pPr algn="ctr"/>
                      <a:r>
                        <a:rPr lang="es-CL" dirty="0" smtClean="0"/>
                        <a:t>Bilirrubina sérica</a:t>
                      </a:r>
                    </a:p>
                    <a:p>
                      <a:pPr algn="ctr"/>
                      <a:r>
                        <a:rPr lang="es-CL" dirty="0" smtClean="0"/>
                        <a:t>En el RNT de 12 mg/dl</a:t>
                      </a:r>
                    </a:p>
                    <a:p>
                      <a:pPr algn="ctr"/>
                      <a:r>
                        <a:rPr lang="es-CL" dirty="0" smtClean="0"/>
                        <a:t>RNPT de 10 mg/dl</a:t>
                      </a:r>
                      <a:endParaRPr lang="es-CL" dirty="0"/>
                    </a:p>
                  </a:txBody>
                  <a:tcPr marL="82973" marR="82973"/>
                </a:tc>
              </a:tr>
              <a:tr h="557215">
                <a:tc>
                  <a:txBody>
                    <a:bodyPr/>
                    <a:lstStyle/>
                    <a:p>
                      <a:endParaRPr lang="es-CL" dirty="0"/>
                    </a:p>
                  </a:txBody>
                  <a:tcPr marL="82973" marR="82973"/>
                </a:tc>
                <a:tc>
                  <a:txBody>
                    <a:bodyPr/>
                    <a:lstStyle/>
                    <a:p>
                      <a:endParaRPr lang="es-CL" dirty="0"/>
                    </a:p>
                  </a:txBody>
                  <a:tcPr marL="82973" marR="82973"/>
                </a:tc>
              </a:tr>
              <a:tr h="557215">
                <a:tc>
                  <a:txBody>
                    <a:bodyPr/>
                    <a:lstStyle/>
                    <a:p>
                      <a:r>
                        <a:rPr lang="es-CL" dirty="0" smtClean="0"/>
                        <a:t>Anemia hemolítica</a:t>
                      </a:r>
                      <a:r>
                        <a:rPr lang="es-CL" baseline="0" dirty="0" smtClean="0"/>
                        <a:t>        Atresia de las vías</a:t>
                      </a:r>
                    </a:p>
                    <a:p>
                      <a:r>
                        <a:rPr lang="es-CL" baseline="0" dirty="0" err="1" smtClean="0"/>
                        <a:t>Eritroblastosis</a:t>
                      </a:r>
                      <a:r>
                        <a:rPr lang="es-CL" baseline="0" dirty="0" smtClean="0"/>
                        <a:t> fetal        </a:t>
                      </a:r>
                      <a:r>
                        <a:rPr lang="es-CL" baseline="0" dirty="0" err="1" smtClean="0"/>
                        <a:t>bibliares</a:t>
                      </a:r>
                      <a:endParaRPr lang="es-CL" dirty="0"/>
                    </a:p>
                  </a:txBody>
                  <a:tcPr marL="82973" marR="82973"/>
                </a:tc>
                <a:tc>
                  <a:txBody>
                    <a:bodyPr/>
                    <a:lstStyle/>
                    <a:p>
                      <a:pPr algn="ctr"/>
                      <a:r>
                        <a:rPr lang="es-CL" dirty="0" smtClean="0"/>
                        <a:t>Desaparece a los 7 días de vida</a:t>
                      </a:r>
                      <a:endParaRPr lang="es-CL" dirty="0"/>
                    </a:p>
                  </a:txBody>
                  <a:tcPr marL="82973" marR="82973"/>
                </a:tc>
              </a:tr>
            </a:tbl>
          </a:graphicData>
        </a:graphic>
      </p:graphicFrame>
      <p:sp>
        <p:nvSpPr>
          <p:cNvPr id="5" name="4 Flecha abajo"/>
          <p:cNvSpPr/>
          <p:nvPr/>
        </p:nvSpPr>
        <p:spPr>
          <a:xfrm>
            <a:off x="2357422" y="1714488"/>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p>
        </p:txBody>
      </p:sp>
      <p:sp>
        <p:nvSpPr>
          <p:cNvPr id="7" name="6 Flecha abajo"/>
          <p:cNvSpPr/>
          <p:nvPr/>
        </p:nvSpPr>
        <p:spPr>
          <a:xfrm>
            <a:off x="1357290" y="3143248"/>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Flecha abajo"/>
          <p:cNvSpPr/>
          <p:nvPr/>
        </p:nvSpPr>
        <p:spPr>
          <a:xfrm>
            <a:off x="3500430" y="3143248"/>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Flecha abajo"/>
          <p:cNvSpPr/>
          <p:nvPr/>
        </p:nvSpPr>
        <p:spPr>
          <a:xfrm>
            <a:off x="1357290" y="5214950"/>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Flecha abajo"/>
          <p:cNvSpPr/>
          <p:nvPr/>
        </p:nvSpPr>
        <p:spPr>
          <a:xfrm>
            <a:off x="3500430" y="5214950"/>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Flecha abajo"/>
          <p:cNvSpPr/>
          <p:nvPr/>
        </p:nvSpPr>
        <p:spPr>
          <a:xfrm>
            <a:off x="6572264" y="1714488"/>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Flecha abajo"/>
          <p:cNvSpPr/>
          <p:nvPr/>
        </p:nvSpPr>
        <p:spPr>
          <a:xfrm>
            <a:off x="6572264" y="3071810"/>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abajo"/>
          <p:cNvSpPr/>
          <p:nvPr/>
        </p:nvSpPr>
        <p:spPr>
          <a:xfrm>
            <a:off x="6643702" y="5214950"/>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b="1" dirty="0" smtClean="0"/>
              <a:t>FACTORES DE RIESGO</a:t>
            </a:r>
            <a:br>
              <a:rPr lang="es-CL" b="1" dirty="0" smtClean="0"/>
            </a:br>
            <a:r>
              <a:rPr lang="es-CL" b="1" dirty="0" smtClean="0"/>
              <a:t>(Ictericia Fisiológica)</a:t>
            </a:r>
            <a:endParaRPr lang="es-CL" b="1" dirty="0"/>
          </a:p>
        </p:txBody>
      </p:sp>
      <p:sp>
        <p:nvSpPr>
          <p:cNvPr id="3" name="2 Marcador de contenido"/>
          <p:cNvSpPr>
            <a:spLocks noGrp="1"/>
          </p:cNvSpPr>
          <p:nvPr>
            <p:ph sz="quarter" idx="1"/>
          </p:nvPr>
        </p:nvSpPr>
        <p:spPr/>
        <p:txBody>
          <a:bodyPr>
            <a:normAutofit lnSpcReduction="10000"/>
          </a:bodyPr>
          <a:lstStyle/>
          <a:p>
            <a:r>
              <a:rPr lang="es-CL" dirty="0" smtClean="0"/>
              <a:t>Diabetes Materna</a:t>
            </a:r>
          </a:p>
          <a:p>
            <a:r>
              <a:rPr lang="es-CL" dirty="0" smtClean="0"/>
              <a:t>Raza</a:t>
            </a:r>
          </a:p>
          <a:p>
            <a:r>
              <a:rPr lang="es-CL" dirty="0" smtClean="0"/>
              <a:t>Prematuridad</a:t>
            </a:r>
          </a:p>
          <a:p>
            <a:r>
              <a:rPr lang="es-CL" dirty="0" err="1" smtClean="0"/>
              <a:t>Policitemia</a:t>
            </a:r>
            <a:endParaRPr lang="es-CL" dirty="0" smtClean="0"/>
          </a:p>
          <a:p>
            <a:r>
              <a:rPr lang="es-CL" dirty="0" smtClean="0"/>
              <a:t>Sexo masculino</a:t>
            </a:r>
          </a:p>
          <a:p>
            <a:r>
              <a:rPr lang="es-CL" dirty="0" err="1" smtClean="0"/>
              <a:t>Trisomía</a:t>
            </a:r>
            <a:r>
              <a:rPr lang="es-CL" dirty="0" smtClean="0"/>
              <a:t> 21</a:t>
            </a:r>
          </a:p>
          <a:p>
            <a:r>
              <a:rPr lang="es-CL" dirty="0" err="1" smtClean="0"/>
              <a:t>Cefalohematoma</a:t>
            </a:r>
            <a:endParaRPr lang="es-CL" dirty="0" smtClean="0"/>
          </a:p>
          <a:p>
            <a:r>
              <a:rPr lang="es-CL" dirty="0" smtClean="0"/>
              <a:t>Lactancia materna (</a:t>
            </a:r>
            <a:r>
              <a:rPr lang="es-CL" dirty="0" err="1" smtClean="0"/>
              <a:t>deshidratacion</a:t>
            </a:r>
            <a:r>
              <a:rPr lang="es-CL" dirty="0" smtClean="0"/>
              <a:t>)</a:t>
            </a:r>
          </a:p>
          <a:p>
            <a:r>
              <a:rPr lang="es-CL" dirty="0" smtClean="0"/>
              <a:t>Pérdida de peso (mayor al 10%)</a:t>
            </a:r>
          </a:p>
          <a:p>
            <a:r>
              <a:rPr lang="es-CL" dirty="0" smtClean="0"/>
              <a:t>Demora en defecación (meconio)</a:t>
            </a:r>
          </a:p>
          <a:p>
            <a:r>
              <a:rPr lang="es-CL" dirty="0" smtClean="0"/>
              <a:t>Antecedentes familiares</a:t>
            </a:r>
            <a:endParaRPr lang="es-C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b="1" dirty="0" smtClean="0"/>
              <a:t>Criterios para confirmar ictericia patológica</a:t>
            </a:r>
            <a:endParaRPr lang="es-CL" b="1" dirty="0"/>
          </a:p>
        </p:txBody>
      </p:sp>
      <p:sp>
        <p:nvSpPr>
          <p:cNvPr id="3" name="2 Marcador de contenido"/>
          <p:cNvSpPr>
            <a:spLocks noGrp="1"/>
          </p:cNvSpPr>
          <p:nvPr>
            <p:ph sz="quarter" idx="1"/>
          </p:nvPr>
        </p:nvSpPr>
        <p:spPr>
          <a:xfrm>
            <a:off x="457200" y="1600200"/>
            <a:ext cx="8329642" cy="4525963"/>
          </a:xfrm>
        </p:spPr>
        <p:txBody>
          <a:bodyPr>
            <a:normAutofit fontScale="92500" lnSpcReduction="10000"/>
          </a:bodyPr>
          <a:lstStyle/>
          <a:p>
            <a:r>
              <a:rPr lang="es-CL" sz="2800" dirty="0" smtClean="0"/>
              <a:t>Ictericia clínica evidente en las primeras horas de vida</a:t>
            </a:r>
          </a:p>
          <a:p>
            <a:r>
              <a:rPr lang="es-CL" sz="2800" dirty="0" smtClean="0"/>
              <a:t>Aumento de la bilirrubina total mas de 0,5 – 1 mg/dl por hora</a:t>
            </a:r>
          </a:p>
          <a:p>
            <a:r>
              <a:rPr lang="es-CL" sz="2800" dirty="0" smtClean="0"/>
              <a:t>Bilirrubina total sérica que excede los 14 mg/dl en un recién nacido de termino o 10 mg/dl en recién nacido prematuro</a:t>
            </a:r>
          </a:p>
          <a:p>
            <a:r>
              <a:rPr lang="es-CL" sz="2800" dirty="0" smtClean="0"/>
              <a:t>Bilirrubina directa sérica que excede a 2 mg/dl</a:t>
            </a:r>
          </a:p>
          <a:p>
            <a:r>
              <a:rPr lang="es-CL" sz="2800" dirty="0" smtClean="0"/>
              <a:t>Ictericia clínica persistente por mas de una semana en un RN de termino o mas de dos semanas en un prematuro</a:t>
            </a:r>
          </a:p>
          <a:p>
            <a:endParaRPr lang="es-C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b="1" dirty="0" smtClean="0"/>
              <a:t>Evaluación clínica del niño de termino con ictericia</a:t>
            </a:r>
            <a:endParaRPr lang="es-CL" sz="3600" b="1" dirty="0"/>
          </a:p>
        </p:txBody>
      </p:sp>
      <p:sp>
        <p:nvSpPr>
          <p:cNvPr id="3" name="2 Marcador de contenido"/>
          <p:cNvSpPr>
            <a:spLocks noGrp="1"/>
          </p:cNvSpPr>
          <p:nvPr>
            <p:ph sz="quarter" idx="1"/>
          </p:nvPr>
        </p:nvSpPr>
        <p:spPr/>
        <p:txBody>
          <a:bodyPr>
            <a:normAutofit/>
          </a:bodyPr>
          <a:lstStyle/>
          <a:p>
            <a:pPr>
              <a:buNone/>
            </a:pPr>
            <a:r>
              <a:rPr lang="es-CL" sz="2800" dirty="0" smtClean="0"/>
              <a:t>    </a:t>
            </a:r>
            <a:r>
              <a:rPr lang="es-CL" dirty="0" smtClean="0"/>
              <a:t>Frente a todos RNT con ictericia debe seguirse una pauta para descartar en primer lugar una posible causa patológica de </a:t>
            </a:r>
            <a:r>
              <a:rPr lang="es-CL" dirty="0" err="1" smtClean="0"/>
              <a:t>hiperbilirrubinemia</a:t>
            </a:r>
            <a:endParaRPr lang="es-CL" dirty="0" smtClean="0"/>
          </a:p>
          <a:p>
            <a:pPr>
              <a:buNone/>
            </a:pPr>
            <a:endParaRPr lang="es-CL" dirty="0" smtClean="0"/>
          </a:p>
          <a:p>
            <a:pPr>
              <a:buFont typeface="Wingdings" pitchFamily="2" charset="2"/>
              <a:buChar char="q"/>
            </a:pPr>
            <a:r>
              <a:rPr lang="es-CL" dirty="0" smtClean="0"/>
              <a:t> </a:t>
            </a:r>
            <a:r>
              <a:rPr lang="es-CL" b="1" dirty="0" smtClean="0"/>
              <a:t>Evaluar antecedentes perinatales</a:t>
            </a:r>
          </a:p>
          <a:p>
            <a:pPr>
              <a:buFont typeface="Wingdings" pitchFamily="2" charset="2"/>
              <a:buChar char="§"/>
            </a:pPr>
            <a:r>
              <a:rPr lang="es-CL" dirty="0" smtClean="0"/>
              <a:t> Incompatibilidad de grupo</a:t>
            </a:r>
          </a:p>
          <a:p>
            <a:pPr>
              <a:buFont typeface="Wingdings" pitchFamily="2" charset="2"/>
              <a:buChar char="§"/>
            </a:pPr>
            <a:r>
              <a:rPr lang="es-CL" dirty="0" smtClean="0"/>
              <a:t>Hijos anteriores con </a:t>
            </a:r>
            <a:r>
              <a:rPr lang="es-CL" dirty="0" err="1" smtClean="0"/>
              <a:t>hiperbilirrubinemia</a:t>
            </a:r>
            <a:r>
              <a:rPr lang="es-CL" dirty="0" smtClean="0"/>
              <a:t> que requirieron tratamiento</a:t>
            </a:r>
          </a:p>
          <a:p>
            <a:pPr>
              <a:buFont typeface="Wingdings" pitchFamily="2" charset="2"/>
              <a:buChar char="§"/>
            </a:pPr>
            <a:r>
              <a:rPr lang="es-CL" dirty="0" smtClean="0"/>
              <a:t>Antecedente de parto traumático (</a:t>
            </a:r>
            <a:r>
              <a:rPr lang="es-CL" dirty="0" err="1" smtClean="0"/>
              <a:t>cefalohematoma</a:t>
            </a:r>
            <a:r>
              <a:rPr lang="es-CL" dirty="0" smtClean="0"/>
              <a:t>, HIC, fractura de clavícula)</a:t>
            </a:r>
            <a:endParaRPr lang="es-C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57166"/>
            <a:ext cx="8229600" cy="5768997"/>
          </a:xfrm>
        </p:spPr>
        <p:txBody>
          <a:bodyPr>
            <a:normAutofit lnSpcReduction="10000"/>
          </a:bodyPr>
          <a:lstStyle/>
          <a:p>
            <a:pPr>
              <a:buFont typeface="Wingdings" pitchFamily="2" charset="2"/>
              <a:buChar char="q"/>
            </a:pPr>
            <a:r>
              <a:rPr lang="es-CL" dirty="0" smtClean="0"/>
              <a:t> </a:t>
            </a:r>
            <a:r>
              <a:rPr lang="es-CL" b="1" dirty="0" smtClean="0"/>
              <a:t>Precisar el momento de aparición de la ictericia y velocidad de ascenso de la bilirrubina. Evaluación orientada del examen Físico</a:t>
            </a:r>
          </a:p>
          <a:p>
            <a:pPr>
              <a:buFont typeface="Wingdings" pitchFamily="2" charset="2"/>
              <a:buChar char="q"/>
            </a:pPr>
            <a:endParaRPr lang="es-CL" b="1" dirty="0" smtClean="0"/>
          </a:p>
          <a:p>
            <a:pPr>
              <a:buFont typeface="Wingdings" pitchFamily="2" charset="2"/>
              <a:buChar char="§"/>
            </a:pPr>
            <a:r>
              <a:rPr lang="es-CL" dirty="0" smtClean="0"/>
              <a:t>Buscar presencia de hematomas, equimosis y de </a:t>
            </a:r>
            <a:r>
              <a:rPr lang="es-CL" dirty="0" err="1" smtClean="0"/>
              <a:t>hepato</a:t>
            </a:r>
            <a:r>
              <a:rPr lang="es-CL" dirty="0" smtClean="0"/>
              <a:t> o esplenomegalia</a:t>
            </a:r>
          </a:p>
          <a:p>
            <a:pPr>
              <a:buFont typeface="Wingdings" pitchFamily="2" charset="2"/>
              <a:buChar char="§"/>
            </a:pPr>
            <a:r>
              <a:rPr lang="es-CL" dirty="0" smtClean="0"/>
              <a:t>Evaluar la intensidad de la ictericia de acuerdo a su progresión céfalo-caudal</a:t>
            </a:r>
          </a:p>
          <a:p>
            <a:pPr>
              <a:buFont typeface="Wingdings" pitchFamily="2" charset="2"/>
              <a:buChar char="q"/>
            </a:pPr>
            <a:r>
              <a:rPr lang="es-CL" dirty="0" smtClean="0"/>
              <a:t> </a:t>
            </a:r>
            <a:r>
              <a:rPr lang="es-CL" b="1" dirty="0" smtClean="0"/>
              <a:t>Exámenes de laboratorio. Comenzar con los más útiles para detectar causa patológica y tomar decisiones</a:t>
            </a:r>
          </a:p>
          <a:p>
            <a:pPr>
              <a:buFont typeface="Wingdings" pitchFamily="2" charset="2"/>
              <a:buChar char="§"/>
            </a:pPr>
            <a:r>
              <a:rPr lang="es-CL" dirty="0"/>
              <a:t> </a:t>
            </a:r>
            <a:r>
              <a:rPr lang="es-CL" dirty="0" smtClean="0"/>
              <a:t>Grupo RH y </a:t>
            </a:r>
            <a:r>
              <a:rPr lang="es-CL" dirty="0" err="1" smtClean="0"/>
              <a:t>Coombs</a:t>
            </a:r>
            <a:r>
              <a:rPr lang="es-CL" dirty="0" smtClean="0"/>
              <a:t> directo</a:t>
            </a:r>
          </a:p>
          <a:p>
            <a:pPr>
              <a:buFont typeface="Wingdings" pitchFamily="2" charset="2"/>
              <a:buChar char="§"/>
            </a:pPr>
            <a:r>
              <a:rPr lang="es-CL" dirty="0" err="1" smtClean="0"/>
              <a:t>Bilirrubinemia</a:t>
            </a:r>
            <a:r>
              <a:rPr lang="es-CL" dirty="0" smtClean="0"/>
              <a:t> Total</a:t>
            </a:r>
          </a:p>
          <a:p>
            <a:pPr>
              <a:buFont typeface="Wingdings" pitchFamily="2" charset="2"/>
              <a:buChar char="§"/>
            </a:pPr>
            <a:r>
              <a:rPr lang="es-CL" dirty="0" smtClean="0"/>
              <a:t>Hemograma (Hemoglobina, hematocrito, recuento de </a:t>
            </a:r>
            <a:r>
              <a:rPr lang="es-CL" dirty="0" err="1" smtClean="0"/>
              <a:t>reticulocitos</a:t>
            </a:r>
            <a:r>
              <a:rPr lang="es-CL" dirty="0" smtClean="0"/>
              <a:t>, características del </a:t>
            </a:r>
            <a:r>
              <a:rPr lang="es-CL" dirty="0" err="1" smtClean="0"/>
              <a:t>frotis</a:t>
            </a:r>
            <a:r>
              <a:rPr lang="es-CL" dirty="0" smtClean="0"/>
              <a:t>) </a:t>
            </a:r>
            <a:endParaRPr lang="es-C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Examen Clínico</a:t>
            </a:r>
            <a:endParaRPr lang="es-CL" b="1" dirty="0"/>
          </a:p>
        </p:txBody>
      </p:sp>
      <p:sp>
        <p:nvSpPr>
          <p:cNvPr id="3" name="2 Marcador de contenido"/>
          <p:cNvSpPr>
            <a:spLocks noGrp="1"/>
          </p:cNvSpPr>
          <p:nvPr>
            <p:ph sz="quarter" idx="1"/>
          </p:nvPr>
        </p:nvSpPr>
        <p:spPr/>
        <p:txBody>
          <a:bodyPr/>
          <a:lstStyle/>
          <a:p>
            <a:r>
              <a:rPr lang="es-CL" dirty="0" smtClean="0"/>
              <a:t>La presencia de la coloración ictérica de la piel puede ser el único signo clínico</a:t>
            </a:r>
          </a:p>
          <a:p>
            <a:r>
              <a:rPr lang="es-CL" dirty="0" smtClean="0"/>
              <a:t>Su aparición sigue, en general, una distribución céfalo-caudal</a:t>
            </a:r>
          </a:p>
          <a:p>
            <a:r>
              <a:rPr lang="es-CL" dirty="0" smtClean="0"/>
              <a:t>En la imagen se aprecia la relación entre la progresión de la ictericia dérmica y los niveles de Bilirrubina sérica determinados por </a:t>
            </a:r>
            <a:r>
              <a:rPr lang="es-CL" dirty="0" err="1" smtClean="0"/>
              <a:t>Kramer</a:t>
            </a:r>
            <a:endParaRPr lang="es-C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Zonas de </a:t>
            </a:r>
            <a:r>
              <a:rPr lang="es-CL" b="1" dirty="0" err="1" smtClean="0"/>
              <a:t>Kramer</a:t>
            </a:r>
            <a:endParaRPr lang="es-CL" b="1" dirty="0"/>
          </a:p>
        </p:txBody>
      </p:sp>
      <p:graphicFrame>
        <p:nvGraphicFramePr>
          <p:cNvPr id="4" name="3 Marcador de contenido"/>
          <p:cNvGraphicFramePr>
            <a:graphicFrameLocks noGrp="1"/>
          </p:cNvGraphicFramePr>
          <p:nvPr>
            <p:ph sz="quarter" idx="1"/>
          </p:nvPr>
        </p:nvGraphicFramePr>
        <p:xfrm>
          <a:off x="457200" y="1600200"/>
          <a:ext cx="7467600" cy="4547238"/>
        </p:xfrm>
        <a:graphic>
          <a:graphicData uri="http://schemas.openxmlformats.org/drawingml/2006/table">
            <a:tbl>
              <a:tblPr firstRow="1" bandRow="1">
                <a:tableStyleId>{5C22544A-7EE6-4342-B048-85BDC9FD1C3A}</a:tableStyleId>
              </a:tblPr>
              <a:tblGrid>
                <a:gridCol w="816748"/>
                <a:gridCol w="3565285"/>
                <a:gridCol w="3085567"/>
              </a:tblGrid>
              <a:tr h="566739">
                <a:tc>
                  <a:txBody>
                    <a:bodyPr/>
                    <a:lstStyle/>
                    <a:p>
                      <a:endParaRPr lang="es-CL" dirty="0"/>
                    </a:p>
                  </a:txBody>
                  <a:tcPr marL="82973" marR="82973"/>
                </a:tc>
                <a:tc>
                  <a:txBody>
                    <a:bodyPr/>
                    <a:lstStyle/>
                    <a:p>
                      <a:pPr algn="ctr"/>
                      <a:r>
                        <a:rPr lang="es-CL" sz="2800" dirty="0" smtClean="0"/>
                        <a:t>Zona ictérica</a:t>
                      </a:r>
                      <a:endParaRPr lang="es-CL" sz="2800" dirty="0"/>
                    </a:p>
                  </a:txBody>
                  <a:tcPr marL="82973" marR="82973"/>
                </a:tc>
                <a:tc>
                  <a:txBody>
                    <a:bodyPr/>
                    <a:lstStyle/>
                    <a:p>
                      <a:pPr algn="ctr"/>
                      <a:r>
                        <a:rPr lang="es-CL" sz="2800" dirty="0" smtClean="0"/>
                        <a:t>Bilirrubina esperable</a:t>
                      </a:r>
                      <a:endParaRPr lang="es-CL" sz="2800" dirty="0"/>
                    </a:p>
                  </a:txBody>
                  <a:tcPr marL="82973" marR="82973"/>
                </a:tc>
              </a:tr>
              <a:tr h="566739">
                <a:tc>
                  <a:txBody>
                    <a:bodyPr/>
                    <a:lstStyle/>
                    <a:p>
                      <a:pPr algn="ctr"/>
                      <a:r>
                        <a:rPr lang="es-CL" sz="2400" dirty="0" smtClean="0"/>
                        <a:t>I</a:t>
                      </a:r>
                      <a:endParaRPr lang="es-CL" sz="2400" dirty="0"/>
                    </a:p>
                  </a:txBody>
                  <a:tcPr marL="82973" marR="82973"/>
                </a:tc>
                <a:tc>
                  <a:txBody>
                    <a:bodyPr/>
                    <a:lstStyle/>
                    <a:p>
                      <a:pPr algn="ctr"/>
                      <a:r>
                        <a:rPr lang="es-CL" sz="2400" dirty="0" smtClean="0"/>
                        <a:t>Cara</a:t>
                      </a:r>
                      <a:endParaRPr lang="es-CL" sz="2400" dirty="0"/>
                    </a:p>
                  </a:txBody>
                  <a:tcPr marL="82973" marR="82973"/>
                </a:tc>
                <a:tc>
                  <a:txBody>
                    <a:bodyPr/>
                    <a:lstStyle/>
                    <a:p>
                      <a:pPr algn="ctr"/>
                      <a:r>
                        <a:rPr lang="es-CL" sz="2400" dirty="0" smtClean="0"/>
                        <a:t>&lt; 5 mg/dl</a:t>
                      </a:r>
                      <a:endParaRPr lang="es-CL" sz="2400" dirty="0"/>
                    </a:p>
                  </a:txBody>
                  <a:tcPr marL="82973" marR="82973"/>
                </a:tc>
              </a:tr>
              <a:tr h="566739">
                <a:tc>
                  <a:txBody>
                    <a:bodyPr/>
                    <a:lstStyle/>
                    <a:p>
                      <a:pPr algn="ctr"/>
                      <a:r>
                        <a:rPr lang="es-CL" sz="2400" dirty="0" smtClean="0"/>
                        <a:t>II</a:t>
                      </a:r>
                      <a:endParaRPr lang="es-CL" sz="2400" dirty="0"/>
                    </a:p>
                  </a:txBody>
                  <a:tcPr marL="82973" marR="82973"/>
                </a:tc>
                <a:tc>
                  <a:txBody>
                    <a:bodyPr/>
                    <a:lstStyle/>
                    <a:p>
                      <a:pPr algn="ctr"/>
                      <a:r>
                        <a:rPr lang="es-CL" sz="2400" dirty="0" smtClean="0"/>
                        <a:t>Mitad superior del tronco</a:t>
                      </a:r>
                      <a:endParaRPr lang="es-CL" sz="2400" dirty="0"/>
                    </a:p>
                  </a:txBody>
                  <a:tcPr marL="82973" marR="82973"/>
                </a:tc>
                <a:tc>
                  <a:txBody>
                    <a:bodyPr/>
                    <a:lstStyle/>
                    <a:p>
                      <a:pPr algn="ctr"/>
                      <a:r>
                        <a:rPr lang="es-CL" sz="2400" dirty="0" smtClean="0"/>
                        <a:t>5 – 12 mg/dl</a:t>
                      </a:r>
                      <a:endParaRPr lang="es-CL" sz="2400" dirty="0"/>
                    </a:p>
                  </a:txBody>
                  <a:tcPr marL="82973" marR="82973"/>
                </a:tc>
              </a:tr>
              <a:tr h="566739">
                <a:tc>
                  <a:txBody>
                    <a:bodyPr/>
                    <a:lstStyle/>
                    <a:p>
                      <a:pPr algn="ctr"/>
                      <a:r>
                        <a:rPr lang="es-CL" sz="2400" dirty="0" smtClean="0"/>
                        <a:t>III</a:t>
                      </a:r>
                      <a:endParaRPr lang="es-CL" sz="2400" dirty="0"/>
                    </a:p>
                  </a:txBody>
                  <a:tcPr marL="82973" marR="82973"/>
                </a:tc>
                <a:tc>
                  <a:txBody>
                    <a:bodyPr/>
                    <a:lstStyle/>
                    <a:p>
                      <a:pPr algn="ctr"/>
                      <a:r>
                        <a:rPr lang="es-CL" sz="2400" dirty="0" smtClean="0"/>
                        <a:t>Incluye abdomen</a:t>
                      </a:r>
                      <a:endParaRPr lang="es-CL" sz="2400" dirty="0"/>
                    </a:p>
                  </a:txBody>
                  <a:tcPr marL="82973" marR="82973"/>
                </a:tc>
                <a:tc>
                  <a:txBody>
                    <a:bodyPr/>
                    <a:lstStyle/>
                    <a:p>
                      <a:pPr algn="ctr"/>
                      <a:r>
                        <a:rPr lang="es-CL" sz="2400" dirty="0" smtClean="0"/>
                        <a:t>12 – 15 mg/dl</a:t>
                      </a:r>
                      <a:endParaRPr lang="es-CL" sz="2400" dirty="0"/>
                    </a:p>
                  </a:txBody>
                  <a:tcPr marL="82973" marR="82973"/>
                </a:tc>
              </a:tr>
              <a:tr h="566739">
                <a:tc>
                  <a:txBody>
                    <a:bodyPr/>
                    <a:lstStyle/>
                    <a:p>
                      <a:pPr algn="ctr"/>
                      <a:r>
                        <a:rPr lang="es-CL" sz="2400" dirty="0" smtClean="0"/>
                        <a:t>IV</a:t>
                      </a:r>
                      <a:endParaRPr lang="es-CL" sz="2400" dirty="0"/>
                    </a:p>
                  </a:txBody>
                  <a:tcPr marL="82973" marR="82973"/>
                </a:tc>
                <a:tc>
                  <a:txBody>
                    <a:bodyPr/>
                    <a:lstStyle/>
                    <a:p>
                      <a:pPr algn="ctr"/>
                      <a:r>
                        <a:rPr lang="es-CL" sz="2400" dirty="0" smtClean="0"/>
                        <a:t>Porción proximal de extremidades</a:t>
                      </a:r>
                      <a:endParaRPr lang="es-CL" sz="2400" dirty="0"/>
                    </a:p>
                  </a:txBody>
                  <a:tcPr marL="82973" marR="82973"/>
                </a:tc>
                <a:tc>
                  <a:txBody>
                    <a:bodyPr/>
                    <a:lstStyle/>
                    <a:p>
                      <a:pPr algn="ctr"/>
                      <a:r>
                        <a:rPr lang="es-CL" sz="2400" dirty="0" smtClean="0"/>
                        <a:t>15 – 20 mg/dl</a:t>
                      </a:r>
                      <a:endParaRPr lang="es-CL" sz="2400" dirty="0"/>
                    </a:p>
                  </a:txBody>
                  <a:tcPr marL="82973" marR="82973"/>
                </a:tc>
              </a:tr>
              <a:tr h="566739">
                <a:tc>
                  <a:txBody>
                    <a:bodyPr/>
                    <a:lstStyle/>
                    <a:p>
                      <a:pPr algn="ctr"/>
                      <a:r>
                        <a:rPr lang="es-CL" sz="2400" dirty="0" smtClean="0"/>
                        <a:t>V</a:t>
                      </a:r>
                      <a:endParaRPr lang="es-CL" sz="2400" dirty="0"/>
                    </a:p>
                  </a:txBody>
                  <a:tcPr marL="82973" marR="82973"/>
                </a:tc>
                <a:tc>
                  <a:txBody>
                    <a:bodyPr/>
                    <a:lstStyle/>
                    <a:p>
                      <a:pPr algn="ctr"/>
                      <a:r>
                        <a:rPr lang="es-CL" sz="2400" dirty="0" smtClean="0"/>
                        <a:t>Porción</a:t>
                      </a:r>
                      <a:r>
                        <a:rPr lang="es-CL" sz="2400" baseline="0" dirty="0" smtClean="0"/>
                        <a:t> distal de extremidades</a:t>
                      </a:r>
                      <a:endParaRPr lang="es-CL" sz="2400" dirty="0"/>
                    </a:p>
                  </a:txBody>
                  <a:tcPr marL="82973" marR="82973"/>
                </a:tc>
                <a:tc>
                  <a:txBody>
                    <a:bodyPr/>
                    <a:lstStyle/>
                    <a:p>
                      <a:pPr algn="ctr"/>
                      <a:r>
                        <a:rPr lang="es-CL" sz="2400" dirty="0" smtClean="0"/>
                        <a:t>&gt; 20 mg/dl</a:t>
                      </a:r>
                      <a:endParaRPr lang="es-CL" sz="2400" dirty="0"/>
                    </a:p>
                  </a:txBody>
                  <a:tcPr marL="82973" marR="82973"/>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L" b="1" dirty="0" smtClean="0"/>
              <a:t>Toxicidad de la Bilirrubina</a:t>
            </a:r>
            <a:endParaRPr lang="es-CL" b="1" dirty="0"/>
          </a:p>
        </p:txBody>
      </p:sp>
      <p:sp>
        <p:nvSpPr>
          <p:cNvPr id="3" name="2 Marcador de contenido"/>
          <p:cNvSpPr>
            <a:spLocks noGrp="1"/>
          </p:cNvSpPr>
          <p:nvPr>
            <p:ph sz="quarter" idx="1"/>
          </p:nvPr>
        </p:nvSpPr>
        <p:spPr/>
        <p:txBody>
          <a:bodyPr>
            <a:normAutofit/>
          </a:bodyPr>
          <a:lstStyle/>
          <a:p>
            <a:r>
              <a:rPr lang="es-CL" dirty="0" smtClean="0"/>
              <a:t>La bilirrubina normalmente no pasa al sistema nervioso central</a:t>
            </a:r>
          </a:p>
          <a:p>
            <a:r>
              <a:rPr lang="es-CL" dirty="0" smtClean="0"/>
              <a:t>Esto ocurre cuando</a:t>
            </a:r>
          </a:p>
          <a:p>
            <a:pPr>
              <a:buNone/>
            </a:pPr>
            <a:r>
              <a:rPr lang="es-CL" dirty="0"/>
              <a:t> </a:t>
            </a:r>
            <a:r>
              <a:rPr lang="es-CL" dirty="0" smtClean="0"/>
              <a:t>   - Aparece BNC libre en el plasma (no unida a la albúmina)</a:t>
            </a:r>
          </a:p>
          <a:p>
            <a:pPr>
              <a:buNone/>
            </a:pPr>
            <a:r>
              <a:rPr lang="es-CL" dirty="0"/>
              <a:t> </a:t>
            </a:r>
            <a:r>
              <a:rPr lang="es-CL" dirty="0" smtClean="0"/>
              <a:t>   - Hay aumento de la permeabilidad de la barrera </a:t>
            </a:r>
            <a:r>
              <a:rPr lang="es-CL" dirty="0" err="1" smtClean="0"/>
              <a:t>hematoencefálica</a:t>
            </a:r>
            <a:r>
              <a:rPr lang="es-CL" dirty="0" smtClean="0"/>
              <a:t> permitiendo el paso del complejo BNC – albúmina. Esto puede ocurrir por efectos de administración de soluciones hipertónicas, infecciones, asfixia e hipercapnia</a:t>
            </a:r>
            <a:endParaRPr lang="es-C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28604"/>
            <a:ext cx="8229600" cy="5697559"/>
          </a:xfrm>
        </p:spPr>
        <p:txBody>
          <a:bodyPr>
            <a:normAutofit/>
          </a:bodyPr>
          <a:lstStyle/>
          <a:p>
            <a:r>
              <a:rPr lang="es-CL" b="1" dirty="0" smtClean="0"/>
              <a:t>Bilirrubina Indirecta BNC</a:t>
            </a:r>
          </a:p>
          <a:p>
            <a:pPr>
              <a:buNone/>
            </a:pPr>
            <a:r>
              <a:rPr lang="es-CL" dirty="0"/>
              <a:t> </a:t>
            </a:r>
            <a:r>
              <a:rPr lang="es-CL" dirty="0" smtClean="0"/>
              <a:t>       - BNC libre (sin unión a la albumina)</a:t>
            </a:r>
          </a:p>
          <a:p>
            <a:pPr>
              <a:buNone/>
            </a:pPr>
            <a:endParaRPr lang="es-CL" dirty="0" smtClean="0"/>
          </a:p>
          <a:p>
            <a:r>
              <a:rPr lang="es-CL" b="1" dirty="0" smtClean="0"/>
              <a:t>Atraviesa la Barrera </a:t>
            </a:r>
            <a:r>
              <a:rPr lang="es-CL" b="1" dirty="0" err="1" smtClean="0"/>
              <a:t>Hematoencefálica</a:t>
            </a:r>
            <a:r>
              <a:rPr lang="es-CL" b="1" dirty="0" smtClean="0"/>
              <a:t> (BHE)</a:t>
            </a:r>
          </a:p>
          <a:p>
            <a:endParaRPr lang="es-CL" b="1" dirty="0" smtClean="0"/>
          </a:p>
          <a:p>
            <a:r>
              <a:rPr lang="es-CL" b="1" dirty="0" smtClean="0"/>
              <a:t>Produce degeneración celular y necrosis en las células cerebrales (ganglios basales, hipocampo y tronco encefálico)</a:t>
            </a:r>
          </a:p>
          <a:p>
            <a:pPr>
              <a:buNone/>
            </a:pPr>
            <a:r>
              <a:rPr lang="es-CL" dirty="0"/>
              <a:t> </a:t>
            </a:r>
            <a:r>
              <a:rPr lang="es-CL" dirty="0" smtClean="0"/>
              <a:t>      - El cuadro </a:t>
            </a:r>
            <a:r>
              <a:rPr lang="es-CL" dirty="0" err="1" smtClean="0"/>
              <a:t>anátomo</a:t>
            </a:r>
            <a:r>
              <a:rPr lang="es-CL" dirty="0" smtClean="0"/>
              <a:t> patológico fue denominado </a:t>
            </a:r>
            <a:r>
              <a:rPr lang="es-CL" b="1" dirty="0" err="1" smtClean="0"/>
              <a:t>Kernicterus</a:t>
            </a:r>
            <a:r>
              <a:rPr lang="es-CL" dirty="0" smtClean="0"/>
              <a:t> por </a:t>
            </a:r>
            <a:r>
              <a:rPr lang="es-CL" dirty="0" err="1" smtClean="0"/>
              <a:t>Shmorl</a:t>
            </a:r>
            <a:r>
              <a:rPr lang="es-CL" dirty="0" smtClean="0"/>
              <a:t> en 1905</a:t>
            </a:r>
          </a:p>
          <a:p>
            <a:pPr>
              <a:buNone/>
            </a:pPr>
            <a:r>
              <a:rPr lang="es-CL" dirty="0"/>
              <a:t> </a:t>
            </a:r>
            <a:r>
              <a:rPr lang="es-CL" dirty="0" smtClean="0"/>
              <a:t>       - El cuadro </a:t>
            </a:r>
            <a:r>
              <a:rPr lang="es-CL" dirty="0" err="1" smtClean="0"/>
              <a:t>clinico</a:t>
            </a:r>
            <a:r>
              <a:rPr lang="es-CL" dirty="0" smtClean="0"/>
              <a:t> correspondiente se ha llamado </a:t>
            </a:r>
            <a:r>
              <a:rPr lang="es-CL" b="1" dirty="0" smtClean="0"/>
              <a:t>Encefalopatía </a:t>
            </a:r>
            <a:r>
              <a:rPr lang="es-CL" b="1" dirty="0" err="1" smtClean="0"/>
              <a:t>Bilirrubínica</a:t>
            </a:r>
            <a:endParaRPr lang="es-CL" b="1" dirty="0" smtClean="0"/>
          </a:p>
          <a:p>
            <a:pPr>
              <a:buNone/>
            </a:pPr>
            <a:r>
              <a:rPr lang="es-CL" dirty="0"/>
              <a:t> </a:t>
            </a:r>
            <a:r>
              <a:rPr lang="es-CL" dirty="0" smtClean="0"/>
              <a:t>    </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484632" eaLnBrk="1" fontAlgn="auto" hangingPunct="1">
              <a:spcAft>
                <a:spcPts val="0"/>
              </a:spcAft>
              <a:defRPr/>
            </a:pPr>
            <a:r>
              <a:rPr lang="en-US" b="1" dirty="0" smtClean="0">
                <a:solidFill>
                  <a:schemeClr val="accent1">
                    <a:tint val="83000"/>
                    <a:satMod val="150000"/>
                  </a:schemeClr>
                </a:solidFill>
                <a:latin typeface="Times New Roman" pitchFamily="18" charset="0"/>
                <a:cs typeface="Times New Roman" pitchFamily="18" charset="0"/>
              </a:rPr>
              <a:t>ICTERICIA  FISIOLÓGICA</a:t>
            </a:r>
          </a:p>
        </p:txBody>
      </p:sp>
      <p:sp>
        <p:nvSpPr>
          <p:cNvPr id="38915" name="Rectangle 3"/>
          <p:cNvSpPr>
            <a:spLocks noGrp="1" noChangeArrowheads="1"/>
          </p:cNvSpPr>
          <p:nvPr>
            <p:ph idx="1"/>
          </p:nvPr>
        </p:nvSpPr>
        <p:spPr>
          <a:xfrm>
            <a:off x="457200" y="1882775"/>
            <a:ext cx="8229600" cy="4572000"/>
          </a:xfrm>
        </p:spPr>
        <p:txBody>
          <a:bodyPr/>
          <a:lstStyle/>
          <a:p>
            <a:pPr marL="457200" indent="-457200" eaLnBrk="1" hangingPunct="1"/>
            <a:r>
              <a:rPr lang="en-US" sz="2000" b="1" smtClean="0">
                <a:latin typeface="Times New Roman" pitchFamily="18" charset="0"/>
                <a:cs typeface="Times New Roman" pitchFamily="18" charset="0"/>
                <a:sym typeface="Symbol" pitchFamily="18" charset="2"/>
              </a:rPr>
              <a:t> PRODUCCIÓN: HTO , t ½  GR </a:t>
            </a:r>
          </a:p>
          <a:p>
            <a:pPr marL="457200" indent="-457200" eaLnBrk="1" hangingPunct="1"/>
            <a:r>
              <a:rPr lang="en-US" sz="2000" b="1" smtClean="0">
                <a:latin typeface="Times New Roman" pitchFamily="18" charset="0"/>
                <a:cs typeface="Times New Roman" pitchFamily="18" charset="0"/>
                <a:sym typeface="Symbol" pitchFamily="18" charset="2"/>
              </a:rPr>
              <a:t> ELIMINACIÓN:  UGT</a:t>
            </a:r>
            <a:endParaRPr lang="en-US" sz="2000" b="1" smtClean="0">
              <a:latin typeface="Times New Roman" pitchFamily="18" charset="0"/>
              <a:cs typeface="Times New Roman" pitchFamily="18" charset="0"/>
            </a:endParaRPr>
          </a:p>
          <a:p>
            <a:pPr marL="457200" indent="-457200" eaLnBrk="1" hangingPunct="1"/>
            <a:r>
              <a:rPr lang="en-US" sz="2000" b="1" smtClean="0">
                <a:latin typeface="Times New Roman" pitchFamily="18" charset="0"/>
                <a:cs typeface="Times New Roman" pitchFamily="18" charset="0"/>
                <a:sym typeface="Symbol" pitchFamily="18" charset="2"/>
              </a:rPr>
              <a:t> </a:t>
            </a:r>
            <a:r>
              <a:rPr lang="en-US" sz="2000" b="1" smtClean="0">
                <a:latin typeface="Times New Roman" pitchFamily="18" charset="0"/>
                <a:cs typeface="Times New Roman" pitchFamily="18" charset="0"/>
              </a:rPr>
              <a:t>Circulación enterohepática</a:t>
            </a:r>
            <a:endParaRPr lang="es-ES" sz="2000" b="1" smtClean="0">
              <a:latin typeface="Times New Roman" pitchFamily="18" charset="0"/>
              <a:cs typeface="Times New Roman" pitchFamily="18" charset="0"/>
            </a:endParaRPr>
          </a:p>
        </p:txBody>
      </p:sp>
      <p:pic>
        <p:nvPicPr>
          <p:cNvPr id="38916" name="Picture 4" descr="ictericia 2"/>
          <p:cNvPicPr>
            <a:picLocks noChangeAspect="1" noChangeArrowheads="1"/>
          </p:cNvPicPr>
          <p:nvPr/>
        </p:nvPicPr>
        <p:blipFill>
          <a:blip r:embed="rId3" cstate="print"/>
          <a:srcRect/>
          <a:stretch>
            <a:fillRect/>
          </a:stretch>
        </p:blipFill>
        <p:spPr bwMode="auto">
          <a:xfrm>
            <a:off x="4429124" y="1785926"/>
            <a:ext cx="4318000" cy="3760787"/>
          </a:xfrm>
          <a:prstGeom prst="rect">
            <a:avLst/>
          </a:prstGeom>
          <a:noFill/>
          <a:ln w="9525" algn="ctr">
            <a:noFill/>
            <a:miter lim="800000"/>
            <a:headEnd/>
            <a:tailEnd/>
          </a:ln>
        </p:spPr>
      </p:pic>
      <p:pic>
        <p:nvPicPr>
          <p:cNvPr id="38917" name="Picture 4" descr="npo000033"/>
          <p:cNvPicPr>
            <a:picLocks noChangeAspect="1" noChangeArrowheads="1"/>
          </p:cNvPicPr>
          <p:nvPr/>
        </p:nvPicPr>
        <p:blipFill>
          <a:blip r:embed="rId4" cstate="print"/>
          <a:srcRect r="-46" b="215"/>
          <a:stretch>
            <a:fillRect/>
          </a:stretch>
        </p:blipFill>
        <p:spPr bwMode="auto">
          <a:xfrm>
            <a:off x="1187624" y="4365104"/>
            <a:ext cx="3744913" cy="17256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800" b="1" dirty="0" smtClean="0"/>
              <a:t>MANIFESTACIONES CLÍNICAS ENCEFALOPATIA BILIRRUBINICA</a:t>
            </a:r>
            <a:endParaRPr lang="es-CL" sz="2800" b="1" dirty="0"/>
          </a:p>
        </p:txBody>
      </p:sp>
      <p:sp>
        <p:nvSpPr>
          <p:cNvPr id="3" name="2 Marcador de contenido"/>
          <p:cNvSpPr>
            <a:spLocks noGrp="1"/>
          </p:cNvSpPr>
          <p:nvPr>
            <p:ph sz="quarter" idx="1"/>
          </p:nvPr>
        </p:nvSpPr>
        <p:spPr/>
        <p:txBody>
          <a:bodyPr>
            <a:normAutofit fontScale="55000" lnSpcReduction="20000"/>
          </a:bodyPr>
          <a:lstStyle/>
          <a:p>
            <a:r>
              <a:rPr lang="es-CL" sz="4400" dirty="0" err="1" smtClean="0"/>
              <a:t>Letargia</a:t>
            </a:r>
            <a:endParaRPr lang="es-CL" sz="4400" dirty="0" smtClean="0"/>
          </a:p>
          <a:p>
            <a:r>
              <a:rPr lang="es-CL" sz="4400" dirty="0" smtClean="0"/>
              <a:t>Rechazo al alimento</a:t>
            </a:r>
          </a:p>
          <a:p>
            <a:r>
              <a:rPr lang="es-CL" sz="4400" dirty="0" smtClean="0"/>
              <a:t>Disminución de reflejos tendinosos</a:t>
            </a:r>
          </a:p>
          <a:p>
            <a:r>
              <a:rPr lang="es-CL" sz="4400" dirty="0" smtClean="0"/>
              <a:t>Dificultad respiratoria</a:t>
            </a:r>
          </a:p>
          <a:p>
            <a:r>
              <a:rPr lang="es-CL" sz="4400" dirty="0" err="1" smtClean="0"/>
              <a:t>Opistótonos</a:t>
            </a:r>
            <a:endParaRPr lang="es-CL" sz="4400" dirty="0" smtClean="0"/>
          </a:p>
          <a:p>
            <a:r>
              <a:rPr lang="es-CL" sz="4400" dirty="0" smtClean="0"/>
              <a:t>Abombamiento de la fontanela</a:t>
            </a:r>
          </a:p>
          <a:p>
            <a:r>
              <a:rPr lang="es-CL" sz="4400" dirty="0" smtClean="0"/>
              <a:t>Contracciones faciales y de extremidades</a:t>
            </a:r>
          </a:p>
          <a:p>
            <a:r>
              <a:rPr lang="es-CL" sz="4400" dirty="0" smtClean="0"/>
              <a:t>Llanto agudo</a:t>
            </a:r>
          </a:p>
          <a:p>
            <a:r>
              <a:rPr lang="es-CL" sz="4400" dirty="0" smtClean="0"/>
              <a:t>Espasmos</a:t>
            </a:r>
          </a:p>
          <a:p>
            <a:r>
              <a:rPr lang="es-CL" sz="4400" dirty="0" smtClean="0"/>
              <a:t>Convulsiones</a:t>
            </a:r>
          </a:p>
          <a:p>
            <a:r>
              <a:rPr lang="es-CL" sz="4400" dirty="0" smtClean="0"/>
              <a:t>Brazos extendidos y rígidos en rotación interna</a:t>
            </a:r>
          </a:p>
          <a:p>
            <a:r>
              <a:rPr lang="es-CL" sz="4400" dirty="0" smtClean="0"/>
              <a:t>Puños apretados</a:t>
            </a:r>
          </a:p>
          <a:p>
            <a:endParaRPr lang="es-C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b="1" dirty="0" smtClean="0"/>
              <a:t>Tratamiento de la </a:t>
            </a:r>
            <a:br>
              <a:rPr lang="es-CL" sz="3600" b="1" dirty="0" smtClean="0"/>
            </a:br>
            <a:r>
              <a:rPr lang="es-CL" sz="3600" b="1" dirty="0" err="1" smtClean="0"/>
              <a:t>Hiperbilirrubinemia</a:t>
            </a:r>
            <a:endParaRPr lang="es-CL" sz="3600" b="1" dirty="0"/>
          </a:p>
        </p:txBody>
      </p:sp>
      <p:sp>
        <p:nvSpPr>
          <p:cNvPr id="3" name="2 Marcador de contenido"/>
          <p:cNvSpPr>
            <a:spLocks noGrp="1"/>
          </p:cNvSpPr>
          <p:nvPr>
            <p:ph sz="quarter" idx="1"/>
          </p:nvPr>
        </p:nvSpPr>
        <p:spPr>
          <a:xfrm>
            <a:off x="457200" y="1600200"/>
            <a:ext cx="7467600" cy="4686320"/>
          </a:xfrm>
        </p:spPr>
        <p:txBody>
          <a:bodyPr>
            <a:noAutofit/>
          </a:bodyPr>
          <a:lstStyle/>
          <a:p>
            <a:pPr>
              <a:buNone/>
            </a:pPr>
            <a:r>
              <a:rPr lang="es-CL" sz="1600" dirty="0" smtClean="0"/>
              <a:t>Mayor 12 mg/dl de bilirrubina*               Mayor 25 mg/dl de bilirrubina*</a:t>
            </a:r>
          </a:p>
          <a:p>
            <a:pPr>
              <a:buNone/>
            </a:pPr>
            <a:endParaRPr lang="es-CL" sz="1600" dirty="0"/>
          </a:p>
          <a:p>
            <a:pPr>
              <a:buNone/>
            </a:pPr>
            <a:endParaRPr lang="es-CL" sz="1600" dirty="0" smtClean="0"/>
          </a:p>
          <a:p>
            <a:pPr>
              <a:buNone/>
            </a:pPr>
            <a:endParaRPr lang="es-CL" sz="1600" dirty="0"/>
          </a:p>
          <a:p>
            <a:pPr>
              <a:buNone/>
            </a:pPr>
            <a:r>
              <a:rPr lang="es-CL" sz="1600" dirty="0"/>
              <a:t> </a:t>
            </a:r>
            <a:r>
              <a:rPr lang="es-CL" sz="1600" dirty="0" smtClean="0"/>
              <a:t>                  Fototerapia                                   </a:t>
            </a:r>
            <a:r>
              <a:rPr lang="es-CL" sz="1600" dirty="0" err="1" smtClean="0"/>
              <a:t>Exanguineotransfusión</a:t>
            </a:r>
            <a:endParaRPr lang="es-CL" sz="1600" dirty="0" smtClean="0"/>
          </a:p>
          <a:p>
            <a:pPr>
              <a:buNone/>
            </a:pPr>
            <a:endParaRPr lang="es-CL" sz="1600" dirty="0"/>
          </a:p>
          <a:p>
            <a:pPr>
              <a:buNone/>
            </a:pPr>
            <a:endParaRPr lang="es-CL" sz="1600" dirty="0" smtClean="0"/>
          </a:p>
          <a:p>
            <a:pPr>
              <a:buNone/>
            </a:pPr>
            <a:endParaRPr lang="es-CL" sz="1600" dirty="0" smtClean="0"/>
          </a:p>
          <a:p>
            <a:pPr>
              <a:buNone/>
            </a:pPr>
            <a:endParaRPr lang="es-CL" sz="1600" dirty="0" smtClean="0"/>
          </a:p>
          <a:p>
            <a:pPr>
              <a:buNone/>
            </a:pPr>
            <a:endParaRPr lang="es-CL" sz="1600" dirty="0" smtClean="0"/>
          </a:p>
          <a:p>
            <a:pPr>
              <a:buNone/>
            </a:pPr>
            <a:endParaRPr lang="es-CL" sz="1600" dirty="0" smtClean="0"/>
          </a:p>
          <a:p>
            <a:pPr>
              <a:buNone/>
            </a:pPr>
            <a:endParaRPr lang="es-CL" sz="1600" dirty="0"/>
          </a:p>
          <a:p>
            <a:pPr>
              <a:buNone/>
            </a:pPr>
            <a:r>
              <a:rPr lang="es-CL" sz="1600" dirty="0" smtClean="0"/>
              <a:t>* Este valor es variable según la edad </a:t>
            </a:r>
            <a:r>
              <a:rPr lang="es-CL" sz="1600" dirty="0" err="1" smtClean="0"/>
              <a:t>gestacional</a:t>
            </a:r>
            <a:r>
              <a:rPr lang="es-CL" sz="1600" dirty="0" smtClean="0"/>
              <a:t> y las patologías asociadas</a:t>
            </a:r>
          </a:p>
          <a:p>
            <a:pPr>
              <a:buNone/>
            </a:pPr>
            <a:endParaRPr lang="es-CL" sz="1600" dirty="0"/>
          </a:p>
          <a:p>
            <a:pPr>
              <a:buNone/>
            </a:pPr>
            <a:endParaRPr lang="es-CL" sz="1600" dirty="0" smtClean="0"/>
          </a:p>
          <a:p>
            <a:pPr>
              <a:buNone/>
            </a:pPr>
            <a:endParaRPr lang="es-CL" sz="1600" dirty="0"/>
          </a:p>
          <a:p>
            <a:pPr>
              <a:buNone/>
            </a:pPr>
            <a:r>
              <a:rPr lang="es-CL" sz="1600" dirty="0" smtClean="0"/>
              <a:t>           </a:t>
            </a:r>
            <a:endParaRPr lang="es-CL" sz="1600" dirty="0"/>
          </a:p>
        </p:txBody>
      </p:sp>
      <p:sp>
        <p:nvSpPr>
          <p:cNvPr id="6" name="5 Flecha abajo"/>
          <p:cNvSpPr/>
          <p:nvPr/>
        </p:nvSpPr>
        <p:spPr>
          <a:xfrm>
            <a:off x="2000232" y="2071678"/>
            <a:ext cx="484632"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Flecha abajo"/>
          <p:cNvSpPr/>
          <p:nvPr/>
        </p:nvSpPr>
        <p:spPr>
          <a:xfrm>
            <a:off x="5286380" y="2071678"/>
            <a:ext cx="484632"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7" name="Picture 3" descr="C:\Users\soporte\Desktop\fototerapia.png"/>
          <p:cNvPicPr>
            <a:picLocks noChangeAspect="1" noChangeArrowheads="1"/>
          </p:cNvPicPr>
          <p:nvPr/>
        </p:nvPicPr>
        <p:blipFill>
          <a:blip r:embed="rId2"/>
          <a:srcRect/>
          <a:stretch>
            <a:fillRect/>
          </a:stretch>
        </p:blipFill>
        <p:spPr bwMode="auto">
          <a:xfrm>
            <a:off x="1142976" y="3429000"/>
            <a:ext cx="1785950" cy="1408704"/>
          </a:xfrm>
          <a:prstGeom prst="rect">
            <a:avLst/>
          </a:prstGeom>
          <a:noFill/>
        </p:spPr>
      </p:pic>
      <p:pic>
        <p:nvPicPr>
          <p:cNvPr id="1028" name="Picture 4" descr="C:\Users\soporte\Desktop\fototerapia 2.jpg"/>
          <p:cNvPicPr>
            <a:picLocks noChangeAspect="1" noChangeArrowheads="1"/>
          </p:cNvPicPr>
          <p:nvPr/>
        </p:nvPicPr>
        <p:blipFill>
          <a:blip r:embed="rId3"/>
          <a:srcRect/>
          <a:stretch>
            <a:fillRect/>
          </a:stretch>
        </p:blipFill>
        <p:spPr bwMode="auto">
          <a:xfrm>
            <a:off x="6286512" y="214290"/>
            <a:ext cx="1928827" cy="1285884"/>
          </a:xfrm>
          <a:prstGeom prst="rect">
            <a:avLst/>
          </a:prstGeom>
          <a:noFill/>
        </p:spPr>
      </p:pic>
      <p:pic>
        <p:nvPicPr>
          <p:cNvPr id="1029" name="Picture 5" descr="C:\Users\soporte\Desktop\anemia-neonatal-indicaciones-de-transfusin-y-exsanguinotransfusin-26-638.jpg"/>
          <p:cNvPicPr>
            <a:picLocks noChangeAspect="1" noChangeArrowheads="1"/>
          </p:cNvPicPr>
          <p:nvPr/>
        </p:nvPicPr>
        <p:blipFill>
          <a:blip r:embed="rId4"/>
          <a:srcRect/>
          <a:stretch>
            <a:fillRect/>
          </a:stretch>
        </p:blipFill>
        <p:spPr bwMode="auto">
          <a:xfrm>
            <a:off x="4500562" y="3357562"/>
            <a:ext cx="2664234" cy="200026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L" b="1" dirty="0" smtClean="0"/>
              <a:t>Criterios de manejo en Prematuros</a:t>
            </a:r>
            <a:endParaRPr lang="es-CL" b="1" dirty="0"/>
          </a:p>
        </p:txBody>
      </p:sp>
      <p:graphicFrame>
        <p:nvGraphicFramePr>
          <p:cNvPr id="4" name="3 Marcador de contenido"/>
          <p:cNvGraphicFramePr>
            <a:graphicFrameLocks noGrp="1"/>
          </p:cNvGraphicFramePr>
          <p:nvPr>
            <p:ph sz="quarter" idx="1"/>
          </p:nvPr>
        </p:nvGraphicFramePr>
        <p:xfrm>
          <a:off x="457200" y="1600200"/>
          <a:ext cx="7467600" cy="5161280"/>
        </p:xfrm>
        <a:graphic>
          <a:graphicData uri="http://schemas.openxmlformats.org/drawingml/2006/table">
            <a:tbl>
              <a:tblPr firstRow="1" bandRow="1">
                <a:tableStyleId>{5C22544A-7EE6-4342-B048-85BDC9FD1C3A}</a:tableStyleId>
              </a:tblPr>
              <a:tblGrid>
                <a:gridCol w="2826273"/>
                <a:gridCol w="2152127"/>
                <a:gridCol w="2489200"/>
              </a:tblGrid>
              <a:tr h="370840">
                <a:tc>
                  <a:txBody>
                    <a:bodyPr/>
                    <a:lstStyle/>
                    <a:p>
                      <a:r>
                        <a:rPr lang="es-CL" dirty="0" smtClean="0"/>
                        <a:t>Peso de Nacimiento</a:t>
                      </a:r>
                      <a:endParaRPr lang="es-CL" dirty="0"/>
                    </a:p>
                  </a:txBody>
                  <a:tcPr marL="82973" marR="82973"/>
                </a:tc>
                <a:tc>
                  <a:txBody>
                    <a:bodyPr/>
                    <a:lstStyle/>
                    <a:p>
                      <a:pPr algn="r"/>
                      <a:r>
                        <a:rPr lang="es-CL" dirty="0" smtClean="0"/>
                        <a:t>Niveles de</a:t>
                      </a:r>
                      <a:endParaRPr lang="es-CL" dirty="0"/>
                    </a:p>
                  </a:txBody>
                  <a:tcPr marL="82973" marR="82973"/>
                </a:tc>
                <a:tc>
                  <a:txBody>
                    <a:bodyPr/>
                    <a:lstStyle/>
                    <a:p>
                      <a:r>
                        <a:rPr lang="es-CL" dirty="0" smtClean="0"/>
                        <a:t>Bilirrubina</a:t>
                      </a:r>
                      <a:endParaRPr lang="es-CL" dirty="0"/>
                    </a:p>
                  </a:txBody>
                  <a:tcPr marL="82973" marR="82973"/>
                </a:tc>
              </a:tr>
              <a:tr h="370840">
                <a:tc>
                  <a:txBody>
                    <a:bodyPr/>
                    <a:lstStyle/>
                    <a:p>
                      <a:endParaRPr lang="es-CL"/>
                    </a:p>
                  </a:txBody>
                  <a:tcPr marL="82973" marR="82973"/>
                </a:tc>
                <a:tc>
                  <a:txBody>
                    <a:bodyPr/>
                    <a:lstStyle/>
                    <a:p>
                      <a:pPr algn="ctr"/>
                      <a:r>
                        <a:rPr lang="es-CL" dirty="0" smtClean="0"/>
                        <a:t>Fototerapia</a:t>
                      </a:r>
                      <a:endParaRPr lang="es-CL" dirty="0"/>
                    </a:p>
                  </a:txBody>
                  <a:tcPr marL="82973" marR="82973"/>
                </a:tc>
                <a:tc>
                  <a:txBody>
                    <a:bodyPr/>
                    <a:lstStyle/>
                    <a:p>
                      <a:pPr algn="ctr"/>
                      <a:r>
                        <a:rPr lang="es-CL" dirty="0" err="1" smtClean="0"/>
                        <a:t>Exanguineotransfusión</a:t>
                      </a:r>
                      <a:endParaRPr lang="es-CL" dirty="0"/>
                    </a:p>
                  </a:txBody>
                  <a:tcPr marL="82973" marR="82973"/>
                </a:tc>
              </a:tr>
              <a:tr h="370840">
                <a:tc>
                  <a:txBody>
                    <a:bodyPr/>
                    <a:lstStyle/>
                    <a:p>
                      <a:pPr algn="ctr"/>
                      <a:r>
                        <a:rPr lang="es-CL" dirty="0" smtClean="0"/>
                        <a:t>&gt; 2500 gramos</a:t>
                      </a:r>
                      <a:r>
                        <a:rPr lang="es-CL" baseline="0" dirty="0" smtClean="0"/>
                        <a:t> (prematuro)</a:t>
                      </a:r>
                      <a:endParaRPr lang="es-CL" dirty="0"/>
                    </a:p>
                  </a:txBody>
                  <a:tcPr marL="82973" marR="82973"/>
                </a:tc>
                <a:tc>
                  <a:txBody>
                    <a:bodyPr/>
                    <a:lstStyle/>
                    <a:p>
                      <a:pPr algn="ctr"/>
                      <a:r>
                        <a:rPr lang="es-CL" dirty="0" smtClean="0"/>
                        <a:t>15 mg/dl</a:t>
                      </a:r>
                      <a:endParaRPr lang="es-CL" dirty="0"/>
                    </a:p>
                  </a:txBody>
                  <a:tcPr marL="82973" marR="82973"/>
                </a:tc>
                <a:tc>
                  <a:txBody>
                    <a:bodyPr/>
                    <a:lstStyle/>
                    <a:p>
                      <a:pPr algn="ctr"/>
                      <a:r>
                        <a:rPr lang="es-CL" dirty="0" smtClean="0"/>
                        <a:t>20 – 24 mg/dl</a:t>
                      </a:r>
                      <a:endParaRPr lang="es-CL" dirty="0"/>
                    </a:p>
                  </a:txBody>
                  <a:tcPr marL="82973" marR="82973"/>
                </a:tc>
              </a:tr>
              <a:tr h="370840">
                <a:tc>
                  <a:txBody>
                    <a:bodyPr/>
                    <a:lstStyle/>
                    <a:p>
                      <a:pPr algn="ctr"/>
                      <a:r>
                        <a:rPr lang="es-CL" dirty="0" smtClean="0"/>
                        <a:t>2251 – 2500 gramos</a:t>
                      </a:r>
                      <a:endParaRPr lang="es-CL" dirty="0"/>
                    </a:p>
                  </a:txBody>
                  <a:tcPr marL="82973" marR="82973"/>
                </a:tc>
                <a:tc>
                  <a:txBody>
                    <a:bodyPr/>
                    <a:lstStyle/>
                    <a:p>
                      <a:pPr algn="ctr"/>
                      <a:r>
                        <a:rPr lang="es-CL" dirty="0" smtClean="0"/>
                        <a:t>13 mg/dl</a:t>
                      </a:r>
                      <a:endParaRPr lang="es-CL" dirty="0"/>
                    </a:p>
                  </a:txBody>
                  <a:tcPr marL="82973" marR="82973"/>
                </a:tc>
                <a:tc>
                  <a:txBody>
                    <a:bodyPr/>
                    <a:lstStyle/>
                    <a:p>
                      <a:pPr algn="ctr"/>
                      <a:r>
                        <a:rPr lang="es-CL" dirty="0" smtClean="0"/>
                        <a:t>18 – 20 mg/dl</a:t>
                      </a:r>
                      <a:endParaRPr lang="es-CL" dirty="0"/>
                    </a:p>
                  </a:txBody>
                  <a:tcPr marL="82973" marR="82973"/>
                </a:tc>
              </a:tr>
              <a:tr h="370840">
                <a:tc>
                  <a:txBody>
                    <a:bodyPr/>
                    <a:lstStyle/>
                    <a:p>
                      <a:pPr algn="ctr"/>
                      <a:r>
                        <a:rPr lang="es-CL" dirty="0" smtClean="0"/>
                        <a:t>2001 – 2250 gramos</a:t>
                      </a:r>
                      <a:endParaRPr lang="es-CL" dirty="0"/>
                    </a:p>
                  </a:txBody>
                  <a:tcPr marL="82973" marR="82973"/>
                </a:tc>
                <a:tc>
                  <a:txBody>
                    <a:bodyPr/>
                    <a:lstStyle/>
                    <a:p>
                      <a:pPr algn="ctr"/>
                      <a:r>
                        <a:rPr lang="es-CL" dirty="0" smtClean="0"/>
                        <a:t>12 mg/dl</a:t>
                      </a:r>
                      <a:endParaRPr lang="es-CL" dirty="0"/>
                    </a:p>
                  </a:txBody>
                  <a:tcPr marL="82973" marR="82973"/>
                </a:tc>
                <a:tc>
                  <a:txBody>
                    <a:bodyPr/>
                    <a:lstStyle/>
                    <a:p>
                      <a:pPr algn="ctr"/>
                      <a:r>
                        <a:rPr lang="es-CL" dirty="0" smtClean="0"/>
                        <a:t>17 – 20 mg/dl</a:t>
                      </a:r>
                      <a:endParaRPr lang="es-CL" dirty="0"/>
                    </a:p>
                  </a:txBody>
                  <a:tcPr marL="82973" marR="82973"/>
                </a:tc>
              </a:tr>
              <a:tr h="370840">
                <a:tc>
                  <a:txBody>
                    <a:bodyPr/>
                    <a:lstStyle/>
                    <a:p>
                      <a:pPr algn="ctr"/>
                      <a:r>
                        <a:rPr lang="es-CL" dirty="0" smtClean="0"/>
                        <a:t>1751 – 2000 gramos</a:t>
                      </a:r>
                      <a:endParaRPr lang="es-CL" dirty="0"/>
                    </a:p>
                  </a:txBody>
                  <a:tcPr marL="82973" marR="82973"/>
                </a:tc>
                <a:tc>
                  <a:txBody>
                    <a:bodyPr/>
                    <a:lstStyle/>
                    <a:p>
                      <a:pPr algn="ctr"/>
                      <a:r>
                        <a:rPr lang="es-CL" dirty="0" smtClean="0"/>
                        <a:t>11 mg/dl</a:t>
                      </a:r>
                      <a:endParaRPr lang="es-CL" dirty="0"/>
                    </a:p>
                  </a:txBody>
                  <a:tcPr marL="82973" marR="82973"/>
                </a:tc>
                <a:tc>
                  <a:txBody>
                    <a:bodyPr/>
                    <a:lstStyle/>
                    <a:p>
                      <a:pPr algn="ctr"/>
                      <a:r>
                        <a:rPr lang="es-CL" dirty="0" smtClean="0"/>
                        <a:t>16 – 20 mg/dl</a:t>
                      </a:r>
                      <a:endParaRPr lang="es-CL" dirty="0"/>
                    </a:p>
                  </a:txBody>
                  <a:tcPr marL="82973" marR="82973"/>
                </a:tc>
              </a:tr>
              <a:tr h="370840">
                <a:tc>
                  <a:txBody>
                    <a:bodyPr/>
                    <a:lstStyle/>
                    <a:p>
                      <a:pPr algn="ctr"/>
                      <a:r>
                        <a:rPr lang="es-CL" dirty="0" smtClean="0"/>
                        <a:t>1501 – 1750 gramos</a:t>
                      </a:r>
                      <a:endParaRPr lang="es-CL" dirty="0"/>
                    </a:p>
                  </a:txBody>
                  <a:tcPr marL="82973" marR="82973"/>
                </a:tc>
                <a:tc>
                  <a:txBody>
                    <a:bodyPr/>
                    <a:lstStyle/>
                    <a:p>
                      <a:pPr algn="ctr"/>
                      <a:r>
                        <a:rPr lang="es-CL" dirty="0" smtClean="0"/>
                        <a:t>10 mg/dl</a:t>
                      </a:r>
                      <a:endParaRPr lang="es-CL" dirty="0"/>
                    </a:p>
                  </a:txBody>
                  <a:tcPr marL="82973" marR="82973"/>
                </a:tc>
                <a:tc>
                  <a:txBody>
                    <a:bodyPr/>
                    <a:lstStyle/>
                    <a:p>
                      <a:pPr algn="ctr"/>
                      <a:r>
                        <a:rPr lang="es-CL" dirty="0" smtClean="0"/>
                        <a:t>15 – 18 mg/dl</a:t>
                      </a:r>
                      <a:endParaRPr lang="es-CL" dirty="0"/>
                    </a:p>
                  </a:txBody>
                  <a:tcPr marL="82973" marR="82973"/>
                </a:tc>
              </a:tr>
              <a:tr h="370840">
                <a:tc>
                  <a:txBody>
                    <a:bodyPr/>
                    <a:lstStyle/>
                    <a:p>
                      <a:pPr algn="ctr"/>
                      <a:r>
                        <a:rPr lang="es-CL" dirty="0" smtClean="0"/>
                        <a:t>1251 – 1500 gramos</a:t>
                      </a:r>
                      <a:endParaRPr lang="es-CL" dirty="0"/>
                    </a:p>
                  </a:txBody>
                  <a:tcPr marL="82973" marR="82973"/>
                </a:tc>
                <a:tc>
                  <a:txBody>
                    <a:bodyPr/>
                    <a:lstStyle/>
                    <a:p>
                      <a:pPr algn="ctr"/>
                      <a:r>
                        <a:rPr lang="es-CL" dirty="0" smtClean="0"/>
                        <a:t>9 mg/dl</a:t>
                      </a:r>
                      <a:endParaRPr lang="es-CL" dirty="0"/>
                    </a:p>
                  </a:txBody>
                  <a:tcPr marL="82973" marR="82973"/>
                </a:tc>
                <a:tc>
                  <a:txBody>
                    <a:bodyPr/>
                    <a:lstStyle/>
                    <a:p>
                      <a:pPr algn="ctr"/>
                      <a:r>
                        <a:rPr lang="es-CL" dirty="0" smtClean="0"/>
                        <a:t>14 – 17 mg/dl</a:t>
                      </a:r>
                      <a:endParaRPr lang="es-CL" dirty="0"/>
                    </a:p>
                  </a:txBody>
                  <a:tcPr marL="82973" marR="82973"/>
                </a:tc>
              </a:tr>
              <a:tr h="370840">
                <a:tc>
                  <a:txBody>
                    <a:bodyPr/>
                    <a:lstStyle/>
                    <a:p>
                      <a:pPr algn="ctr"/>
                      <a:r>
                        <a:rPr lang="es-CL" dirty="0" smtClean="0"/>
                        <a:t>1001 – 1250 gramos</a:t>
                      </a:r>
                      <a:endParaRPr lang="es-CL" dirty="0"/>
                    </a:p>
                  </a:txBody>
                  <a:tcPr marL="82973" marR="82973"/>
                </a:tc>
                <a:tc>
                  <a:txBody>
                    <a:bodyPr/>
                    <a:lstStyle/>
                    <a:p>
                      <a:pPr algn="ctr"/>
                      <a:r>
                        <a:rPr lang="es-CL" dirty="0" smtClean="0"/>
                        <a:t>8 mg/dl</a:t>
                      </a:r>
                      <a:endParaRPr lang="es-CL" dirty="0"/>
                    </a:p>
                  </a:txBody>
                  <a:tcPr marL="82973" marR="82973"/>
                </a:tc>
                <a:tc>
                  <a:txBody>
                    <a:bodyPr/>
                    <a:lstStyle/>
                    <a:p>
                      <a:pPr algn="ctr"/>
                      <a:r>
                        <a:rPr lang="es-CL" dirty="0" smtClean="0"/>
                        <a:t>13 – 15 mg/dl</a:t>
                      </a:r>
                      <a:endParaRPr lang="es-CL" dirty="0"/>
                    </a:p>
                  </a:txBody>
                  <a:tcPr marL="82973" marR="82973"/>
                </a:tc>
              </a:tr>
              <a:tr h="370840">
                <a:tc>
                  <a:txBody>
                    <a:bodyPr/>
                    <a:lstStyle/>
                    <a:p>
                      <a:pPr algn="ctr"/>
                      <a:r>
                        <a:rPr lang="es-CL" dirty="0" smtClean="0"/>
                        <a:t>&lt; 1000</a:t>
                      </a:r>
                      <a:endParaRPr lang="es-CL" dirty="0"/>
                    </a:p>
                  </a:txBody>
                  <a:tcPr marL="82973" marR="82973"/>
                </a:tc>
                <a:tc>
                  <a:txBody>
                    <a:bodyPr/>
                    <a:lstStyle/>
                    <a:p>
                      <a:pPr algn="ctr"/>
                      <a:r>
                        <a:rPr lang="es-CL" dirty="0" smtClean="0"/>
                        <a:t>7 mg/dl</a:t>
                      </a:r>
                      <a:endParaRPr lang="es-CL" dirty="0"/>
                    </a:p>
                  </a:txBody>
                  <a:tcPr marL="82973" marR="82973"/>
                </a:tc>
                <a:tc>
                  <a:txBody>
                    <a:bodyPr/>
                    <a:lstStyle/>
                    <a:p>
                      <a:pPr algn="ctr"/>
                      <a:r>
                        <a:rPr lang="es-CL" dirty="0" smtClean="0"/>
                        <a:t>12 – 14 mg/dl</a:t>
                      </a:r>
                      <a:endParaRPr lang="es-CL" dirty="0"/>
                    </a:p>
                  </a:txBody>
                  <a:tcPr marL="82973" marR="82973"/>
                </a:tc>
              </a:tr>
              <a:tr h="370840">
                <a:tc>
                  <a:txBody>
                    <a:bodyPr/>
                    <a:lstStyle/>
                    <a:p>
                      <a:r>
                        <a:rPr lang="es-CL" dirty="0" smtClean="0"/>
                        <a:t>* Guías clínicas de Neonatología 2005 MINSAL</a:t>
                      </a:r>
                      <a:endParaRPr lang="es-CL" dirty="0"/>
                    </a:p>
                  </a:txBody>
                  <a:tcPr marL="82973" marR="82973"/>
                </a:tc>
                <a:tc>
                  <a:txBody>
                    <a:bodyPr/>
                    <a:lstStyle/>
                    <a:p>
                      <a:endParaRPr lang="es-CL"/>
                    </a:p>
                  </a:txBody>
                  <a:tcPr marL="82973" marR="82973"/>
                </a:tc>
                <a:tc>
                  <a:txBody>
                    <a:bodyPr/>
                    <a:lstStyle/>
                    <a:p>
                      <a:endParaRPr lang="es-CL"/>
                    </a:p>
                  </a:txBody>
                  <a:tcPr marL="82973" marR="82973"/>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porte\Desktop\Figura-2-Guias-para-fototerapia-A-y-exanguineotransfusion-B-para-RN-de-35-o-mas.png"/>
          <p:cNvPicPr>
            <a:picLocks noChangeAspect="1" noChangeArrowheads="1"/>
          </p:cNvPicPr>
          <p:nvPr/>
        </p:nvPicPr>
        <p:blipFill>
          <a:blip r:embed="rId2"/>
          <a:srcRect/>
          <a:stretch>
            <a:fillRect/>
          </a:stretch>
        </p:blipFill>
        <p:spPr bwMode="auto">
          <a:xfrm>
            <a:off x="2071670" y="37818"/>
            <a:ext cx="4786346" cy="649223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b="1" dirty="0" smtClean="0"/>
              <a:t>Fototerapia</a:t>
            </a:r>
            <a:r>
              <a:rPr lang="es-CL" dirty="0" smtClean="0"/>
              <a:t> </a:t>
            </a:r>
            <a:endParaRPr lang="es-CL" dirty="0"/>
          </a:p>
        </p:txBody>
      </p:sp>
      <p:sp>
        <p:nvSpPr>
          <p:cNvPr id="3" name="2 Marcador de contenido"/>
          <p:cNvSpPr>
            <a:spLocks noGrp="1"/>
          </p:cNvSpPr>
          <p:nvPr>
            <p:ph sz="quarter" idx="1"/>
          </p:nvPr>
        </p:nvSpPr>
        <p:spPr>
          <a:xfrm>
            <a:off x="457200" y="1285860"/>
            <a:ext cx="8229600" cy="4840303"/>
          </a:xfrm>
        </p:spPr>
        <p:txBody>
          <a:bodyPr>
            <a:normAutofit/>
          </a:bodyPr>
          <a:lstStyle/>
          <a:p>
            <a:r>
              <a:rPr lang="es-CL" dirty="0" smtClean="0"/>
              <a:t>Consiste en el uso de luz con un espectro semejante al de la bilirrubina que la descompone en productos no tóxicos</a:t>
            </a:r>
          </a:p>
          <a:p>
            <a:r>
              <a:rPr lang="es-CL" dirty="0" smtClean="0"/>
              <a:t>La mejor luz es la azul en cuanto a efectividad, pero tiene el inconveniente de que altera el color de la piel del niño (es por eso que se usa alternada)</a:t>
            </a:r>
          </a:p>
          <a:p>
            <a:r>
              <a:rPr lang="es-CL" dirty="0" smtClean="0"/>
              <a:t>La eficacia de la fototerapia depende de la intensidad de la luz y de la cercanía de esta al niño</a:t>
            </a:r>
            <a:endParaRPr lang="es-C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r>
              <a:rPr lang="es-CL" dirty="0" smtClean="0"/>
              <a:t>Hay que tratar de colocarla lo mas cerca que se pueda sin que pueda poner en peligro la temperatura del niño, para esto se requiere equipos seguros que protejan al niño de un sobrecalentamiento</a:t>
            </a:r>
          </a:p>
          <a:p>
            <a:r>
              <a:rPr lang="es-CL" dirty="0" smtClean="0"/>
              <a:t>La distancia ideal es de 40 a 60 cm del recién nacido</a:t>
            </a:r>
            <a:endParaRPr lang="es-C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214422"/>
            <a:ext cx="8229600" cy="4911741"/>
          </a:xfrm>
        </p:spPr>
        <p:txBody>
          <a:bodyPr>
            <a:normAutofit/>
          </a:bodyPr>
          <a:lstStyle/>
          <a:p>
            <a:r>
              <a:rPr lang="es-CL" dirty="0" smtClean="0"/>
              <a:t>Se deben cubrir los ojos para proteger la retina y estar atento a que no se produzca conjuntivitis</a:t>
            </a:r>
          </a:p>
          <a:p>
            <a:r>
              <a:rPr lang="es-CL" dirty="0" smtClean="0"/>
              <a:t>El niño debe girarse cada 4 hrs. De manera de ir actuando sobre toda la superficie corporal</a:t>
            </a:r>
          </a:p>
          <a:p>
            <a:r>
              <a:rPr lang="es-CL" dirty="0" smtClean="0"/>
              <a:t>La fototerapia provoca con frecuencia alteración de las deposiciones que se hacen mas líquidas y verdosas y erupción </a:t>
            </a:r>
            <a:r>
              <a:rPr lang="es-CL" dirty="0" err="1" smtClean="0"/>
              <a:t>cutanea</a:t>
            </a:r>
            <a:r>
              <a:rPr lang="es-CL" dirty="0" smtClean="0"/>
              <a:t>, las que no requieren tratamiento</a:t>
            </a:r>
            <a:endParaRPr lang="es-C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71480"/>
            <a:ext cx="8229600" cy="5554683"/>
          </a:xfrm>
        </p:spPr>
        <p:txBody>
          <a:bodyPr>
            <a:normAutofit/>
          </a:bodyPr>
          <a:lstStyle/>
          <a:p>
            <a:pPr>
              <a:buNone/>
            </a:pPr>
            <a:r>
              <a:rPr lang="es-CL" dirty="0" smtClean="0"/>
              <a:t>   Cuando se está en cifras cercanas a indicación de </a:t>
            </a:r>
            <a:r>
              <a:rPr lang="es-CL" dirty="0" err="1" smtClean="0"/>
              <a:t>Exanguíneo</a:t>
            </a:r>
            <a:r>
              <a:rPr lang="es-CL" dirty="0" smtClean="0"/>
              <a:t> Transfusión se debe usar fototerapia intensiva</a:t>
            </a:r>
          </a:p>
          <a:p>
            <a:pPr>
              <a:buNone/>
            </a:pPr>
            <a:endParaRPr lang="es-CL" dirty="0"/>
          </a:p>
          <a:p>
            <a:pPr>
              <a:buNone/>
            </a:pPr>
            <a:r>
              <a:rPr lang="es-CL" dirty="0" smtClean="0"/>
              <a:t>Esto se puede logar de varias maneras:</a:t>
            </a:r>
          </a:p>
          <a:p>
            <a:pPr>
              <a:buFontTx/>
              <a:buChar char="-"/>
            </a:pPr>
            <a:r>
              <a:rPr lang="es-CL" dirty="0" smtClean="0"/>
              <a:t>Colocando equipos laterales de manera que cubran mas superficie corporal</a:t>
            </a:r>
          </a:p>
          <a:p>
            <a:pPr>
              <a:buFontTx/>
              <a:buChar char="-"/>
            </a:pPr>
            <a:r>
              <a:rPr lang="es-CL" dirty="0" smtClean="0"/>
              <a:t>Poniendo en la cuna elementos que reflejen la luz</a:t>
            </a:r>
          </a:p>
          <a:p>
            <a:pPr>
              <a:buFontTx/>
              <a:buChar char="-"/>
            </a:pPr>
            <a:r>
              <a:rPr lang="es-CL" dirty="0" smtClean="0"/>
              <a:t>Usando una mantilla </a:t>
            </a:r>
            <a:r>
              <a:rPr lang="es-CL" dirty="0" err="1" smtClean="0"/>
              <a:t>fibróptica</a:t>
            </a:r>
            <a:r>
              <a:rPr lang="es-CL" dirty="0" smtClean="0"/>
              <a:t> que permite envolver al niño y proveerle luz alrededor de todo el cuerpo</a:t>
            </a:r>
            <a:endParaRPr lang="es-C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L" b="1" dirty="0" smtClean="0"/>
              <a:t>Complicaciones de la Fototerapia</a:t>
            </a:r>
            <a:endParaRPr lang="es-CL" b="1" dirty="0"/>
          </a:p>
        </p:txBody>
      </p:sp>
      <p:sp>
        <p:nvSpPr>
          <p:cNvPr id="3" name="2 Marcador de contenido"/>
          <p:cNvSpPr>
            <a:spLocks noGrp="1"/>
          </p:cNvSpPr>
          <p:nvPr>
            <p:ph sz="quarter" idx="1"/>
          </p:nvPr>
        </p:nvSpPr>
        <p:spPr/>
        <p:txBody>
          <a:bodyPr>
            <a:normAutofit/>
          </a:bodyPr>
          <a:lstStyle/>
          <a:p>
            <a:r>
              <a:rPr lang="es-CL" dirty="0" smtClean="0"/>
              <a:t>Perdida de agua en las deposiciones</a:t>
            </a:r>
          </a:p>
          <a:p>
            <a:r>
              <a:rPr lang="es-CL" dirty="0" smtClean="0"/>
              <a:t>Alergias de la piel (sudamina, dermatitis)</a:t>
            </a:r>
          </a:p>
          <a:p>
            <a:r>
              <a:rPr lang="es-CL" dirty="0" smtClean="0"/>
              <a:t>La ictericia clínica se enmascara con la luz</a:t>
            </a:r>
          </a:p>
          <a:p>
            <a:r>
              <a:rPr lang="es-CL" dirty="0" smtClean="0"/>
              <a:t>Sobrecalentamiento o enfriamiento</a:t>
            </a:r>
          </a:p>
          <a:p>
            <a:r>
              <a:rPr lang="es-CL" dirty="0" smtClean="0"/>
              <a:t>Aumento de las perdidas insensibles</a:t>
            </a:r>
          </a:p>
          <a:p>
            <a:r>
              <a:rPr lang="es-CL" dirty="0" smtClean="0"/>
              <a:t>Síndrome del RN bronceado (luz azul)</a:t>
            </a:r>
          </a:p>
          <a:p>
            <a:r>
              <a:rPr lang="es-CL" dirty="0" smtClean="0"/>
              <a:t>Daño de la retina si no se protegen los ojos</a:t>
            </a:r>
          </a:p>
          <a:p>
            <a:r>
              <a:rPr lang="es-CL" dirty="0" err="1" smtClean="0"/>
              <a:t>Hipocalcemia</a:t>
            </a:r>
            <a:r>
              <a:rPr lang="es-CL" dirty="0" smtClean="0"/>
              <a:t> por alteración de la PTH</a:t>
            </a:r>
            <a:endParaRPr lang="es-C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err="1" smtClean="0"/>
              <a:t>Exanguíneo</a:t>
            </a:r>
            <a:r>
              <a:rPr lang="es-CL" b="1" dirty="0" smtClean="0"/>
              <a:t> Transfusión</a:t>
            </a:r>
            <a:endParaRPr lang="es-CL" b="1" dirty="0"/>
          </a:p>
        </p:txBody>
      </p:sp>
      <p:sp>
        <p:nvSpPr>
          <p:cNvPr id="3" name="2 Marcador de contenido"/>
          <p:cNvSpPr>
            <a:spLocks noGrp="1"/>
          </p:cNvSpPr>
          <p:nvPr>
            <p:ph sz="quarter" idx="1"/>
          </p:nvPr>
        </p:nvSpPr>
        <p:spPr/>
        <p:txBody>
          <a:bodyPr>
            <a:normAutofit/>
          </a:bodyPr>
          <a:lstStyle/>
          <a:p>
            <a:r>
              <a:rPr lang="es-CL" dirty="0" smtClean="0"/>
              <a:t>La recomendación de </a:t>
            </a:r>
            <a:r>
              <a:rPr lang="es-CL" dirty="0" err="1" smtClean="0"/>
              <a:t>exanguíneo</a:t>
            </a:r>
            <a:r>
              <a:rPr lang="es-CL" dirty="0" smtClean="0"/>
              <a:t> transfusión, para el recién nacido aparentemente normal con una ictericia no hemolítica, es realizarla en todo niño que a las 24 horas tiene 20 mg/dl y que después de las 48 horas tiene sobre 25 mg/dl</a:t>
            </a:r>
          </a:p>
          <a:p>
            <a:r>
              <a:rPr lang="es-CL" dirty="0" smtClean="0"/>
              <a:t>Hay datos que muestran que el daño de la bilirrubina depende no solo de la cifra más alta en un momento determinado, sino que del tiempo que esta se mantiene en cifras sobre los niveles considerados riesgosos</a:t>
            </a:r>
          </a:p>
          <a:p>
            <a:r>
              <a:rPr lang="es-CL" dirty="0" smtClean="0"/>
              <a:t>Hay una gran cantidad de factores determinan la decisión </a:t>
            </a:r>
            <a:r>
              <a:rPr lang="es-CL" dirty="0" err="1" smtClean="0"/>
              <a:t>clinica</a:t>
            </a:r>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214290"/>
            <a:ext cx="7615262" cy="1785950"/>
          </a:xfrm>
        </p:spPr>
        <p:txBody>
          <a:bodyPr>
            <a:normAutofit fontScale="90000"/>
          </a:bodyPr>
          <a:lstStyle/>
          <a:p>
            <a:r>
              <a:rPr lang="es-CL" dirty="0"/>
              <a:t> </a:t>
            </a:r>
            <a:r>
              <a:rPr lang="es-CL" dirty="0" smtClean="0"/>
              <a:t/>
            </a:r>
            <a:br>
              <a:rPr lang="es-CL" dirty="0" smtClean="0"/>
            </a:br>
            <a:r>
              <a:rPr lang="es-CL" sz="2700" b="1" dirty="0" err="1" smtClean="0"/>
              <a:t>Hiperbilirrubinemia</a:t>
            </a:r>
            <a:r>
              <a:rPr lang="es-CL" sz="2700" b="1" dirty="0" smtClean="0"/>
              <a:t> Neonatal</a:t>
            </a:r>
            <a:r>
              <a:rPr lang="es-CL" dirty="0" smtClean="0"/>
              <a:t/>
            </a:r>
            <a:br>
              <a:rPr lang="es-CL" dirty="0" smtClean="0"/>
            </a:br>
            <a:r>
              <a:rPr lang="es-CL" sz="2700" dirty="0" smtClean="0"/>
              <a:t>Coloración amarilla (ictericia) de piel y</a:t>
            </a:r>
            <a:br>
              <a:rPr lang="es-CL" sz="2700" dirty="0" smtClean="0"/>
            </a:br>
            <a:r>
              <a:rPr lang="es-CL" sz="2700" dirty="0" smtClean="0"/>
              <a:t>mucosas, de progresión </a:t>
            </a:r>
            <a:r>
              <a:rPr lang="es-CL" sz="2700" dirty="0" err="1" smtClean="0"/>
              <a:t>cefalocaudal</a:t>
            </a:r>
            <a:r>
              <a:rPr lang="es-CL" sz="2700" dirty="0" smtClean="0"/>
              <a:t/>
            </a:r>
            <a:br>
              <a:rPr lang="es-CL" sz="2700" dirty="0" smtClean="0"/>
            </a:br>
            <a:r>
              <a:rPr lang="es-CL" sz="2700" dirty="0" smtClean="0"/>
              <a:t>producida por depósitos de bilirrubina</a:t>
            </a:r>
            <a:br>
              <a:rPr lang="es-CL" sz="2700" dirty="0" smtClean="0"/>
            </a:br>
            <a:endParaRPr lang="es-CL" sz="2700" dirty="0"/>
          </a:p>
        </p:txBody>
      </p:sp>
      <p:sp>
        <p:nvSpPr>
          <p:cNvPr id="3" name="2 Marcador de contenido"/>
          <p:cNvSpPr>
            <a:spLocks noGrp="1"/>
          </p:cNvSpPr>
          <p:nvPr>
            <p:ph sz="quarter" idx="1"/>
          </p:nvPr>
        </p:nvSpPr>
        <p:spPr>
          <a:xfrm>
            <a:off x="457200" y="1857364"/>
            <a:ext cx="8229600" cy="4572032"/>
          </a:xfrm>
        </p:spPr>
        <p:txBody>
          <a:bodyPr>
            <a:normAutofit/>
          </a:bodyPr>
          <a:lstStyle/>
          <a:p>
            <a:r>
              <a:rPr lang="es-CL" dirty="0" smtClean="0"/>
              <a:t>Es una de las patologías mas frecuentes en el periodo neonatal</a:t>
            </a:r>
          </a:p>
          <a:p>
            <a:r>
              <a:rPr lang="es-CL" dirty="0" smtClean="0"/>
              <a:t>Alrededor de un 40 a 60% de los RNT presenta ictericia en los primeros días de vida</a:t>
            </a:r>
          </a:p>
          <a:p>
            <a:r>
              <a:rPr lang="es-CL" dirty="0" smtClean="0"/>
              <a:t>Alrededor de un 80% de los prematuros presenta ictericia</a:t>
            </a:r>
          </a:p>
          <a:p>
            <a:r>
              <a:rPr lang="es-CL" dirty="0" smtClean="0"/>
              <a:t>En el recién nacido aparece ictericia cuando la bilirrubina sérica sobrepasa los 6 a 7 mg/dl</a:t>
            </a:r>
          </a:p>
          <a:p>
            <a:r>
              <a:rPr lang="es-CL" dirty="0" smtClean="0"/>
              <a:t>En el período neonatal precoz, la mayor parte de las veces, es un hecho fisiológico, pero en cualquier otra edad es siempre un signo patológi</a:t>
            </a:r>
            <a:r>
              <a:rPr lang="es-CL" sz="2800" dirty="0" smtClean="0"/>
              <a:t>co</a:t>
            </a:r>
          </a:p>
          <a:p>
            <a:endParaRPr lang="es-CL" dirty="0"/>
          </a:p>
        </p:txBody>
      </p:sp>
      <p:sp>
        <p:nvSpPr>
          <p:cNvPr id="7" name="6 Flecha curvada hacia la derecha"/>
          <p:cNvSpPr/>
          <p:nvPr/>
        </p:nvSpPr>
        <p:spPr>
          <a:xfrm>
            <a:off x="500034" y="428604"/>
            <a:ext cx="428628" cy="12144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CL" sz="3200" b="1" dirty="0" smtClean="0"/>
              <a:t>Consideraciones de la </a:t>
            </a:r>
            <a:r>
              <a:rPr lang="es-CL" sz="3200" b="1" dirty="0" err="1" smtClean="0"/>
              <a:t>Exanguineo</a:t>
            </a:r>
            <a:r>
              <a:rPr lang="es-CL" sz="3200" b="1" dirty="0" smtClean="0"/>
              <a:t> Transfusión</a:t>
            </a:r>
            <a:endParaRPr lang="es-CL" sz="3200" b="1" dirty="0"/>
          </a:p>
        </p:txBody>
      </p:sp>
      <p:sp>
        <p:nvSpPr>
          <p:cNvPr id="3" name="2 Marcador de contenido"/>
          <p:cNvSpPr>
            <a:spLocks noGrp="1"/>
          </p:cNvSpPr>
          <p:nvPr>
            <p:ph sz="quarter" idx="1"/>
          </p:nvPr>
        </p:nvSpPr>
        <p:spPr/>
        <p:txBody>
          <a:bodyPr>
            <a:normAutofit/>
          </a:bodyPr>
          <a:lstStyle/>
          <a:p>
            <a:r>
              <a:rPr lang="es-CL" dirty="0" smtClean="0"/>
              <a:t>Se usan los niveles de bilirrubina indirecta (causa daño SNC) como criterio</a:t>
            </a:r>
          </a:p>
          <a:p>
            <a:r>
              <a:rPr lang="es-CL" dirty="0" smtClean="0"/>
              <a:t>Se usa para remover las células sensibilizadas en la incompatibilidad de grupo AOB o RH</a:t>
            </a:r>
          </a:p>
          <a:p>
            <a:r>
              <a:rPr lang="es-CL" dirty="0" smtClean="0"/>
              <a:t>Corregir anemia hemolítica</a:t>
            </a:r>
          </a:p>
          <a:p>
            <a:r>
              <a:rPr lang="es-CL" dirty="0" smtClean="0"/>
              <a:t>Para remover sustancias toxicas</a:t>
            </a:r>
          </a:p>
          <a:p>
            <a:r>
              <a:rPr lang="es-CL" dirty="0" smtClean="0"/>
              <a:t>En caso de sensibilización por incompatibilidad Rh (se asocia bilirrubina y hematocrito)</a:t>
            </a:r>
          </a:p>
          <a:p>
            <a:r>
              <a:rPr lang="es-CL" dirty="0" smtClean="0"/>
              <a:t>Asenso de la bilirrubina 1 mg/dl por hora que se mantiene por 4 horas a pesar de la fototerapia</a:t>
            </a:r>
            <a:endParaRPr lang="es-C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CL" sz="3600" b="1" dirty="0" smtClean="0"/>
              <a:t>Recomendaciones para la </a:t>
            </a:r>
            <a:r>
              <a:rPr lang="es-CL" sz="3600" b="1" dirty="0" err="1" smtClean="0"/>
              <a:t>Exanguineo</a:t>
            </a:r>
            <a:r>
              <a:rPr lang="es-CL" sz="3600" b="1" dirty="0" smtClean="0"/>
              <a:t> Transfusión</a:t>
            </a:r>
            <a:endParaRPr lang="es-CL" sz="3600" b="1" dirty="0"/>
          </a:p>
        </p:txBody>
      </p:sp>
      <p:sp>
        <p:nvSpPr>
          <p:cNvPr id="3" name="2 Marcador de contenido"/>
          <p:cNvSpPr>
            <a:spLocks noGrp="1"/>
          </p:cNvSpPr>
          <p:nvPr>
            <p:ph sz="quarter" idx="1"/>
          </p:nvPr>
        </p:nvSpPr>
        <p:spPr/>
        <p:txBody>
          <a:bodyPr>
            <a:normAutofit fontScale="92500" lnSpcReduction="10000"/>
          </a:bodyPr>
          <a:lstStyle/>
          <a:p>
            <a:r>
              <a:rPr lang="es-CL" b="1" dirty="0" smtClean="0"/>
              <a:t>Sitio del catéter</a:t>
            </a:r>
          </a:p>
          <a:p>
            <a:pPr>
              <a:buNone/>
            </a:pPr>
            <a:r>
              <a:rPr lang="es-CL" dirty="0"/>
              <a:t> </a:t>
            </a:r>
            <a:r>
              <a:rPr lang="es-CL" dirty="0" smtClean="0"/>
              <a:t>  - Idealmente debe ser catéter central (instalación médica)</a:t>
            </a:r>
          </a:p>
          <a:p>
            <a:pPr>
              <a:buNone/>
            </a:pPr>
            <a:r>
              <a:rPr lang="es-CL" dirty="0"/>
              <a:t> </a:t>
            </a:r>
            <a:r>
              <a:rPr lang="es-CL" dirty="0" smtClean="0"/>
              <a:t>  - Si se usa catéter periférico debe ser de un calibre grueso para evitar colapso de los vasos sanguíneos</a:t>
            </a:r>
          </a:p>
          <a:p>
            <a:r>
              <a:rPr lang="es-CL" b="1" dirty="0" smtClean="0"/>
              <a:t>Selección de la sangre</a:t>
            </a:r>
          </a:p>
          <a:p>
            <a:pPr>
              <a:buNone/>
            </a:pPr>
            <a:r>
              <a:rPr lang="es-CL" dirty="0"/>
              <a:t> </a:t>
            </a:r>
            <a:r>
              <a:rPr lang="es-CL" dirty="0" smtClean="0"/>
              <a:t>   - Debe ser compatible con el suero del recién nacido</a:t>
            </a:r>
          </a:p>
          <a:p>
            <a:pPr>
              <a:buNone/>
            </a:pPr>
            <a:r>
              <a:rPr lang="es-CL" dirty="0"/>
              <a:t> </a:t>
            </a:r>
            <a:r>
              <a:rPr lang="es-CL" dirty="0" smtClean="0"/>
              <a:t>   - Debe ser lo mas fresca posible para evitar </a:t>
            </a:r>
            <a:r>
              <a:rPr lang="es-CL" dirty="0" err="1" smtClean="0"/>
              <a:t>hiperkalemia</a:t>
            </a:r>
            <a:r>
              <a:rPr lang="es-CL" dirty="0" smtClean="0"/>
              <a:t> por hemolisis y para mantener los factores de la coagulación</a:t>
            </a:r>
          </a:p>
          <a:p>
            <a:r>
              <a:rPr lang="es-CL" b="1" dirty="0" smtClean="0"/>
              <a:t>Volumen a recambiar</a:t>
            </a:r>
          </a:p>
          <a:p>
            <a:pPr>
              <a:buNone/>
            </a:pPr>
            <a:r>
              <a:rPr lang="es-CL" dirty="0"/>
              <a:t> </a:t>
            </a:r>
            <a:r>
              <a:rPr lang="es-CL" dirty="0" smtClean="0"/>
              <a:t>    - Generalmente se un recambio con el doble del volumen de sangre (160 ml/kg)</a:t>
            </a:r>
            <a:endParaRPr lang="es-C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L" sz="3600" b="1" dirty="0" smtClean="0"/>
              <a:t>* Procedimiento y cuidados</a:t>
            </a:r>
            <a:endParaRPr lang="es-CL" sz="3600" b="1" dirty="0"/>
          </a:p>
        </p:txBody>
      </p:sp>
      <p:sp>
        <p:nvSpPr>
          <p:cNvPr id="3" name="2 Marcador de contenido"/>
          <p:cNvSpPr>
            <a:spLocks noGrp="1"/>
          </p:cNvSpPr>
          <p:nvPr>
            <p:ph sz="quarter" idx="1"/>
          </p:nvPr>
        </p:nvSpPr>
        <p:spPr/>
        <p:txBody>
          <a:bodyPr>
            <a:normAutofit fontScale="92500"/>
          </a:bodyPr>
          <a:lstStyle/>
          <a:p>
            <a:r>
              <a:rPr lang="es-CL" dirty="0" smtClean="0"/>
              <a:t>El recambio debe durar por lo menos 1 hora y como máximo 1 ½ a 2 horas</a:t>
            </a:r>
          </a:p>
          <a:p>
            <a:r>
              <a:rPr lang="es-CL" dirty="0" smtClean="0"/>
              <a:t>El volumen a extraer y a infundir se calcula en base al peso del RN</a:t>
            </a:r>
          </a:p>
          <a:p>
            <a:r>
              <a:rPr lang="es-CL" dirty="0" smtClean="0"/>
              <a:t>Se debe observar cuidadosamente la tolerancia a los volúmenes</a:t>
            </a:r>
          </a:p>
          <a:p>
            <a:r>
              <a:rPr lang="es-CL" dirty="0" smtClean="0"/>
              <a:t>Se debe monitorizar los signos vitales constantemente</a:t>
            </a:r>
          </a:p>
          <a:p>
            <a:r>
              <a:rPr lang="es-CL" dirty="0" smtClean="0"/>
              <a:t>El recambio debe interrumpirse en caso de:</a:t>
            </a:r>
          </a:p>
          <a:p>
            <a:pPr>
              <a:buNone/>
            </a:pPr>
            <a:r>
              <a:rPr lang="es-CL" dirty="0"/>
              <a:t> </a:t>
            </a:r>
            <a:r>
              <a:rPr lang="es-CL" dirty="0" smtClean="0"/>
              <a:t>   - Desaturación</a:t>
            </a:r>
          </a:p>
          <a:p>
            <a:pPr>
              <a:buNone/>
            </a:pPr>
            <a:r>
              <a:rPr lang="es-CL" dirty="0"/>
              <a:t> </a:t>
            </a:r>
            <a:r>
              <a:rPr lang="es-CL" dirty="0" smtClean="0"/>
              <a:t>   - Alteración hemodinámica</a:t>
            </a:r>
          </a:p>
          <a:p>
            <a:pPr>
              <a:buNone/>
            </a:pPr>
            <a:r>
              <a:rPr lang="es-CL" dirty="0"/>
              <a:t> </a:t>
            </a:r>
            <a:r>
              <a:rPr lang="es-CL" dirty="0" smtClean="0"/>
              <a:t>   - Dificultad respiratoria, apnea, cianosis</a:t>
            </a:r>
          </a:p>
          <a:p>
            <a:pPr>
              <a:buNone/>
            </a:pPr>
            <a:r>
              <a:rPr lang="es-CL" dirty="0"/>
              <a:t> </a:t>
            </a:r>
            <a:r>
              <a:rPr lang="es-CL" dirty="0" smtClean="0"/>
              <a:t>   - Alteración en la perfusión periférica</a:t>
            </a:r>
            <a:endParaRPr lang="es-C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CL" sz="3600" b="1" dirty="0" smtClean="0"/>
              <a:t>Complicaciones de la </a:t>
            </a:r>
            <a:r>
              <a:rPr lang="es-CL" sz="3600" b="1" dirty="0" err="1" smtClean="0"/>
              <a:t>Exanguineo</a:t>
            </a:r>
            <a:r>
              <a:rPr lang="es-CL" sz="3600" b="1" dirty="0" smtClean="0"/>
              <a:t> Transfusión</a:t>
            </a:r>
            <a:endParaRPr lang="es-CL" sz="3600" b="1" dirty="0"/>
          </a:p>
        </p:txBody>
      </p:sp>
      <p:sp>
        <p:nvSpPr>
          <p:cNvPr id="3" name="2 Marcador de contenido"/>
          <p:cNvSpPr>
            <a:spLocks noGrp="1"/>
          </p:cNvSpPr>
          <p:nvPr>
            <p:ph sz="quarter" idx="1"/>
          </p:nvPr>
        </p:nvSpPr>
        <p:spPr/>
        <p:txBody>
          <a:bodyPr>
            <a:normAutofit/>
          </a:bodyPr>
          <a:lstStyle/>
          <a:p>
            <a:r>
              <a:rPr lang="es-CL" dirty="0" smtClean="0"/>
              <a:t>Vasculares: Embolia, vasoconstricción, trombosis, infarto vascular</a:t>
            </a:r>
          </a:p>
          <a:p>
            <a:r>
              <a:rPr lang="es-CL" dirty="0" smtClean="0"/>
              <a:t>Cardiacas: arritmias, sobrecarga, paro cardíaco</a:t>
            </a:r>
          </a:p>
          <a:p>
            <a:r>
              <a:rPr lang="es-CL" dirty="0" smtClean="0"/>
              <a:t>Hemorragia</a:t>
            </a:r>
          </a:p>
          <a:p>
            <a:r>
              <a:rPr lang="es-CL" dirty="0" smtClean="0"/>
              <a:t>Desequilibrio </a:t>
            </a:r>
            <a:r>
              <a:rPr lang="es-CL" dirty="0" err="1" smtClean="0"/>
              <a:t>hidroelectrolítico</a:t>
            </a:r>
            <a:r>
              <a:rPr lang="es-CL" dirty="0" smtClean="0"/>
              <a:t> ↓Ca ↑K</a:t>
            </a:r>
          </a:p>
          <a:p>
            <a:r>
              <a:rPr lang="es-CL" dirty="0" smtClean="0"/>
              <a:t>Infección</a:t>
            </a:r>
          </a:p>
          <a:p>
            <a:r>
              <a:rPr lang="es-CL" dirty="0" smtClean="0"/>
              <a:t>Perforación de los vasos umbilicales</a:t>
            </a:r>
          </a:p>
          <a:p>
            <a:r>
              <a:rPr lang="es-CL" dirty="0" smtClean="0"/>
              <a:t>Enterocolitis </a:t>
            </a:r>
            <a:r>
              <a:rPr lang="es-CL" dirty="0" err="1" smtClean="0"/>
              <a:t>Necrotizante</a:t>
            </a:r>
            <a:endParaRPr lang="es-CL" dirty="0" smtClean="0"/>
          </a:p>
          <a:p>
            <a:r>
              <a:rPr lang="es-CL" dirty="0" smtClean="0"/>
              <a:t>Inestabilidad térmica</a:t>
            </a:r>
          </a:p>
          <a:p>
            <a:r>
              <a:rPr lang="es-CL" dirty="0" smtClean="0"/>
              <a:t>Acidosis metabólica (sangre con </a:t>
            </a:r>
            <a:r>
              <a:rPr lang="es-CL" dirty="0" err="1" smtClean="0"/>
              <a:t>t°</a:t>
            </a:r>
            <a:r>
              <a:rPr lang="es-CL" dirty="0" smtClean="0"/>
              <a:t> baja)</a:t>
            </a:r>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b="1" dirty="0" smtClean="0"/>
              <a:t>METABOLISMO DE LA </a:t>
            </a:r>
            <a:br>
              <a:rPr lang="es-CL" b="1" dirty="0" smtClean="0"/>
            </a:br>
            <a:r>
              <a:rPr lang="es-CL" b="1" dirty="0" smtClean="0"/>
              <a:t>BILIRRUBINA</a:t>
            </a:r>
            <a:endParaRPr lang="es-CL" b="1" dirty="0"/>
          </a:p>
        </p:txBody>
      </p:sp>
      <p:sp>
        <p:nvSpPr>
          <p:cNvPr id="3" name="2 Marcador de contenido"/>
          <p:cNvSpPr>
            <a:spLocks noGrp="1"/>
          </p:cNvSpPr>
          <p:nvPr>
            <p:ph sz="quarter" idx="1"/>
          </p:nvPr>
        </p:nvSpPr>
        <p:spPr/>
        <p:txBody>
          <a:bodyPr>
            <a:normAutofit/>
          </a:bodyPr>
          <a:lstStyle/>
          <a:p>
            <a:r>
              <a:rPr lang="es-CL" b="1" dirty="0" smtClean="0"/>
              <a:t>ETAPA FETAL</a:t>
            </a:r>
          </a:p>
          <a:p>
            <a:pPr>
              <a:buNone/>
            </a:pPr>
            <a:r>
              <a:rPr lang="es-CL" dirty="0" smtClean="0"/>
              <a:t>           La bilirrubina atraviesa la placenta y es metabolizada por el hígado materno</a:t>
            </a:r>
          </a:p>
          <a:p>
            <a:r>
              <a:rPr lang="es-CL" b="1" dirty="0" smtClean="0"/>
              <a:t>NACIMIENTO</a:t>
            </a:r>
          </a:p>
          <a:p>
            <a:pPr>
              <a:buNone/>
            </a:pPr>
            <a:r>
              <a:rPr lang="es-CL" dirty="0"/>
              <a:t> </a:t>
            </a:r>
            <a:r>
              <a:rPr lang="es-CL" dirty="0" smtClean="0"/>
              <a:t>           El proceso se corta bruscamente es asumido por los órganos y sistemas del recién nacido (deben adaptarse y madurar para asumir el proceso en forma eficiente </a:t>
            </a:r>
          </a:p>
          <a:p>
            <a:pPr>
              <a:buNone/>
            </a:pPr>
            <a:r>
              <a:rPr lang="es-CL" dirty="0"/>
              <a:t> </a:t>
            </a:r>
            <a:r>
              <a:rPr lang="es-CL" dirty="0" smtClean="0"/>
              <a:t>   </a:t>
            </a:r>
            <a:endParaRPr lang="es-C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rmAutofit fontScale="90000"/>
          </a:bodyPr>
          <a:lstStyle/>
          <a:p>
            <a:pPr algn="l"/>
            <a:r>
              <a:rPr lang="es-CL" sz="4000" dirty="0" smtClean="0"/>
              <a:t>  </a:t>
            </a:r>
            <a:r>
              <a:rPr lang="es-CL" sz="4000" b="1" dirty="0" smtClean="0"/>
              <a:t>En el recién nacido</a:t>
            </a:r>
            <a:endParaRPr lang="es-CL" sz="4000" b="1" dirty="0"/>
          </a:p>
        </p:txBody>
      </p:sp>
      <p:sp>
        <p:nvSpPr>
          <p:cNvPr id="3" name="2 Marcador de contenido"/>
          <p:cNvSpPr>
            <a:spLocks noGrp="1"/>
          </p:cNvSpPr>
          <p:nvPr>
            <p:ph sz="quarter" idx="1"/>
          </p:nvPr>
        </p:nvSpPr>
        <p:spPr>
          <a:xfrm>
            <a:off x="457200" y="1285860"/>
            <a:ext cx="8229600" cy="5214974"/>
          </a:xfrm>
        </p:spPr>
        <p:txBody>
          <a:bodyPr>
            <a:normAutofit/>
          </a:bodyPr>
          <a:lstStyle/>
          <a:p>
            <a:r>
              <a:rPr lang="es-CL" dirty="0" smtClean="0"/>
              <a:t>El problema ha sido motivo de preocupación dado que cifras altas de bilirrubina sérica se han asociado a </a:t>
            </a:r>
            <a:r>
              <a:rPr lang="es-CL" b="1" dirty="0" smtClean="0"/>
              <a:t>grave daño del sistema nervioso central</a:t>
            </a:r>
          </a:p>
          <a:p>
            <a:r>
              <a:rPr lang="es-CL" dirty="0" smtClean="0"/>
              <a:t>En la gran mayoría de estos casos hay una </a:t>
            </a:r>
            <a:r>
              <a:rPr lang="es-CL" b="1" dirty="0" smtClean="0"/>
              <a:t>causa patológica </a:t>
            </a:r>
            <a:r>
              <a:rPr lang="es-CL" dirty="0" smtClean="0"/>
              <a:t>de </a:t>
            </a:r>
            <a:r>
              <a:rPr lang="es-CL" dirty="0" err="1" smtClean="0"/>
              <a:t>hiperbilirrubinemia</a:t>
            </a:r>
            <a:endParaRPr lang="es-CL" dirty="0" smtClean="0"/>
          </a:p>
          <a:p>
            <a:r>
              <a:rPr lang="es-CL" dirty="0" smtClean="0"/>
              <a:t>La causa principal es la </a:t>
            </a:r>
            <a:r>
              <a:rPr lang="es-CL" b="1" dirty="0" smtClean="0"/>
              <a:t>hemólisis</a:t>
            </a:r>
            <a:r>
              <a:rPr lang="es-CL" dirty="0" smtClean="0"/>
              <a:t> (enfermedad hemolítica por </a:t>
            </a:r>
            <a:r>
              <a:rPr lang="es-CL" dirty="0" err="1" smtClean="0"/>
              <a:t>isoinmunización</a:t>
            </a:r>
            <a:r>
              <a:rPr lang="es-CL" dirty="0" smtClean="0"/>
              <a:t> Rh) que décadas atrás fue una de las principales causas de mortalidad y de daño cerebral en el recién nacido</a:t>
            </a:r>
          </a:p>
          <a:p>
            <a:r>
              <a:rPr lang="es-CL" dirty="0" smtClean="0"/>
              <a:t>También se ha descrito, aunque como un hecho muy raro, daño neurológico en RNT aparentemente normales que llegaron a niveles séricos de </a:t>
            </a:r>
            <a:r>
              <a:rPr lang="es-CL" dirty="0" err="1" smtClean="0"/>
              <a:t>bilirrubinemia</a:t>
            </a:r>
            <a:r>
              <a:rPr lang="es-CL" dirty="0" smtClean="0"/>
              <a:t> excepcionalmente alto.</a:t>
            </a:r>
            <a:endParaRPr lang="es-C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0390"/>
            <a:ext cx="8229600" cy="654032"/>
          </a:xfrm>
        </p:spPr>
        <p:txBody>
          <a:bodyPr>
            <a:noAutofit/>
          </a:bodyPr>
          <a:lstStyle/>
          <a:p>
            <a:pPr algn="l"/>
            <a:r>
              <a:rPr lang="es-CL" sz="3200" b="1" dirty="0" smtClean="0"/>
              <a:t>Captación, conjugación y excreción hepáticas</a:t>
            </a:r>
            <a:endParaRPr lang="es-CL" sz="3200" b="1" dirty="0"/>
          </a:p>
        </p:txBody>
      </p:sp>
      <p:sp>
        <p:nvSpPr>
          <p:cNvPr id="3" name="2 Marcador de contenido"/>
          <p:cNvSpPr>
            <a:spLocks noGrp="1"/>
          </p:cNvSpPr>
          <p:nvPr>
            <p:ph sz="quarter" idx="1"/>
          </p:nvPr>
        </p:nvSpPr>
        <p:spPr>
          <a:xfrm>
            <a:off x="457200" y="1500174"/>
            <a:ext cx="8229600" cy="5000660"/>
          </a:xfrm>
        </p:spPr>
        <p:txBody>
          <a:bodyPr>
            <a:normAutofit/>
          </a:bodyPr>
          <a:lstStyle/>
          <a:p>
            <a:r>
              <a:rPr lang="es-CL" dirty="0" smtClean="0"/>
              <a:t>La bilirrubina es captada por el  hepatocito y aquí es conjugada.</a:t>
            </a:r>
          </a:p>
          <a:p>
            <a:r>
              <a:rPr lang="es-CL" dirty="0" smtClean="0"/>
              <a:t>Bilirrubina Conjugada (BC)</a:t>
            </a:r>
          </a:p>
          <a:p>
            <a:pPr>
              <a:buNone/>
            </a:pPr>
            <a:r>
              <a:rPr lang="es-CL" dirty="0"/>
              <a:t> </a:t>
            </a:r>
            <a:r>
              <a:rPr lang="es-CL" dirty="0" smtClean="0"/>
              <a:t>     Las enzimas encargadas de la transformación son escasas los primeros días de vida.</a:t>
            </a:r>
          </a:p>
          <a:p>
            <a:pPr>
              <a:buNone/>
            </a:pPr>
            <a:r>
              <a:rPr lang="es-CL" dirty="0"/>
              <a:t> </a:t>
            </a:r>
            <a:r>
              <a:rPr lang="es-CL" dirty="0" smtClean="0"/>
              <a:t>     El principal estímulo para aumentar su actividad son los niveles séricos de bilirrubina</a:t>
            </a:r>
          </a:p>
          <a:p>
            <a:r>
              <a:rPr lang="es-CL" dirty="0" smtClean="0"/>
              <a:t>La excreción de la BC es un proceso de transporte activo a través de la membrana del hepatocito hacia los </a:t>
            </a:r>
            <a:r>
              <a:rPr lang="es-CL" dirty="0" err="1" smtClean="0"/>
              <a:t>canalícuos</a:t>
            </a:r>
            <a:r>
              <a:rPr lang="es-CL" dirty="0" smtClean="0"/>
              <a:t> biliares.</a:t>
            </a:r>
          </a:p>
          <a:p>
            <a:r>
              <a:rPr lang="es-CL" dirty="0" smtClean="0"/>
              <a:t>Luego es transportada como un componente de la bilis al intestino </a:t>
            </a:r>
          </a:p>
          <a:p>
            <a:endParaRPr lang="es-C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a:bodyPr>
          <a:lstStyle/>
          <a:p>
            <a:r>
              <a:rPr lang="es-CL" b="1" dirty="0" smtClean="0"/>
              <a:t>Producción de la Bilirrubina</a:t>
            </a:r>
            <a:endParaRPr lang="es-CL" b="1" dirty="0"/>
          </a:p>
        </p:txBody>
      </p:sp>
      <p:sp>
        <p:nvSpPr>
          <p:cNvPr id="3" name="2 Marcador de contenido"/>
          <p:cNvSpPr>
            <a:spLocks noGrp="1"/>
          </p:cNvSpPr>
          <p:nvPr>
            <p:ph sz="quarter" idx="1"/>
          </p:nvPr>
        </p:nvSpPr>
        <p:spPr>
          <a:xfrm>
            <a:off x="457200" y="1000108"/>
            <a:ext cx="8229600" cy="5126055"/>
          </a:xfrm>
        </p:spPr>
        <p:txBody>
          <a:bodyPr/>
          <a:lstStyle/>
          <a:p>
            <a:r>
              <a:rPr lang="es-CL" b="1" dirty="0" smtClean="0"/>
              <a:t>NEONATO</a:t>
            </a:r>
            <a:r>
              <a:rPr lang="es-CL" dirty="0" smtClean="0"/>
              <a:t>: La producción de bilirrubina está </a:t>
            </a:r>
          </a:p>
          <a:p>
            <a:pPr>
              <a:buNone/>
            </a:pPr>
            <a:r>
              <a:rPr lang="es-CL" dirty="0"/>
              <a:t> </a:t>
            </a:r>
            <a:r>
              <a:rPr lang="es-CL" dirty="0" smtClean="0"/>
              <a:t>                       aumentada.</a:t>
            </a:r>
          </a:p>
          <a:p>
            <a:pPr>
              <a:buNone/>
            </a:pPr>
            <a:r>
              <a:rPr lang="es-CL" dirty="0"/>
              <a:t> </a:t>
            </a:r>
            <a:r>
              <a:rPr lang="es-CL" dirty="0" smtClean="0"/>
              <a:t> - Por la alta masa </a:t>
            </a:r>
            <a:r>
              <a:rPr lang="es-CL" dirty="0" err="1" smtClean="0"/>
              <a:t>eritrocitaria</a:t>
            </a:r>
            <a:r>
              <a:rPr lang="es-CL" dirty="0" smtClean="0"/>
              <a:t> del neonato </a:t>
            </a:r>
          </a:p>
          <a:p>
            <a:pPr>
              <a:buNone/>
            </a:pPr>
            <a:r>
              <a:rPr lang="es-CL" dirty="0"/>
              <a:t> </a:t>
            </a:r>
            <a:r>
              <a:rPr lang="es-CL" dirty="0" smtClean="0"/>
              <a:t>    (hematocritos de 61% ± 7,4)</a:t>
            </a:r>
          </a:p>
          <a:p>
            <a:pPr>
              <a:buNone/>
            </a:pPr>
            <a:endParaRPr lang="es-CL" dirty="0" smtClean="0"/>
          </a:p>
          <a:p>
            <a:pPr>
              <a:buNone/>
            </a:pPr>
            <a:r>
              <a:rPr lang="es-CL" dirty="0"/>
              <a:t> </a:t>
            </a:r>
            <a:r>
              <a:rPr lang="es-CL" dirty="0" smtClean="0"/>
              <a:t>  - La vida media del glóbulo rojo es más corta,   alrededor de 90 días comparada con 120 días en el adulto</a:t>
            </a:r>
            <a:endParaRPr lang="es-C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1143000"/>
          </a:xfrm>
        </p:spPr>
        <p:txBody>
          <a:bodyPr/>
          <a:lstStyle/>
          <a:p>
            <a:r>
              <a:rPr lang="es-CL" dirty="0" smtClean="0"/>
              <a:t>Transporte de la Bilirrubina</a:t>
            </a:r>
            <a:endParaRPr lang="es-CL" dirty="0"/>
          </a:p>
        </p:txBody>
      </p:sp>
      <p:sp>
        <p:nvSpPr>
          <p:cNvPr id="3" name="2 Marcador de contenido"/>
          <p:cNvSpPr>
            <a:spLocks noGrp="1"/>
          </p:cNvSpPr>
          <p:nvPr>
            <p:ph sz="quarter" idx="1"/>
          </p:nvPr>
        </p:nvSpPr>
        <p:spPr/>
        <p:txBody>
          <a:bodyPr>
            <a:normAutofit/>
          </a:bodyPr>
          <a:lstStyle/>
          <a:p>
            <a:r>
              <a:rPr lang="es-CL" dirty="0" smtClean="0"/>
              <a:t>La bilirrubina no conjugada (BNC) circula en el plasma unida a la albúmina. (en estas condiciones no atraviesa la barrera </a:t>
            </a:r>
            <a:r>
              <a:rPr lang="es-CL" dirty="0" err="1" smtClean="0"/>
              <a:t>hematoencefálica</a:t>
            </a:r>
            <a:r>
              <a:rPr lang="es-CL" dirty="0" smtClean="0"/>
              <a:t>)</a:t>
            </a:r>
          </a:p>
          <a:p>
            <a:r>
              <a:rPr lang="es-CL" dirty="0" smtClean="0"/>
              <a:t>Puede aparecer BNC libre (no unida a la albúmina) en condiciones en que la cantidad de bilirrubina supera la capacidad de unión de la albúmina (cifras muy altas de bilirrubina, </a:t>
            </a:r>
            <a:r>
              <a:rPr lang="es-CL" dirty="0" err="1" smtClean="0"/>
              <a:t>hipoalbuminemia</a:t>
            </a:r>
            <a:r>
              <a:rPr lang="es-CL" dirty="0" smtClean="0"/>
              <a:t>)</a:t>
            </a:r>
          </a:p>
          <a:p>
            <a:r>
              <a:rPr lang="es-CL" dirty="0" smtClean="0"/>
              <a:t>La presencia de BNC libre es siempre anormal y resulta el paso de esta al SNC y eventual daño del cerebro</a:t>
            </a:r>
          </a:p>
          <a:p>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654032"/>
          </a:xfrm>
        </p:spPr>
        <p:txBody>
          <a:bodyPr>
            <a:normAutofit/>
          </a:bodyPr>
          <a:lstStyle/>
          <a:p>
            <a:r>
              <a:rPr lang="es-CL" dirty="0" smtClean="0"/>
              <a:t>Causas de </a:t>
            </a:r>
            <a:r>
              <a:rPr lang="es-CL" dirty="0" err="1" smtClean="0"/>
              <a:t>Hiperbilirrubinemia</a:t>
            </a:r>
            <a:endParaRPr lang="es-CL" dirty="0"/>
          </a:p>
        </p:txBody>
      </p:sp>
      <p:sp>
        <p:nvSpPr>
          <p:cNvPr id="6" name="5 Marcador de contenido"/>
          <p:cNvSpPr>
            <a:spLocks noGrp="1"/>
          </p:cNvSpPr>
          <p:nvPr>
            <p:ph sz="quarter" idx="1"/>
          </p:nvPr>
        </p:nvSpPr>
        <p:spPr>
          <a:xfrm>
            <a:off x="457200" y="1000108"/>
            <a:ext cx="8229600" cy="5126055"/>
          </a:xfrm>
        </p:spPr>
        <p:txBody>
          <a:bodyPr/>
          <a:lstStyle/>
          <a:p>
            <a:r>
              <a:rPr lang="es-CL" sz="2000" dirty="0" smtClean="0"/>
              <a:t>Las causas mas comunes de </a:t>
            </a:r>
            <a:r>
              <a:rPr lang="es-CL" sz="2000" dirty="0" err="1" smtClean="0"/>
              <a:t>Hiperbilirrubinemia</a:t>
            </a:r>
            <a:r>
              <a:rPr lang="es-CL" sz="2000" dirty="0" smtClean="0"/>
              <a:t> de tipo indirecta se pueden separar de acuerdo a su momento de aparición</a:t>
            </a:r>
          </a:p>
          <a:p>
            <a:pPr>
              <a:buNone/>
            </a:pPr>
            <a:endParaRPr lang="es-CL" dirty="0"/>
          </a:p>
        </p:txBody>
      </p:sp>
      <p:graphicFrame>
        <p:nvGraphicFramePr>
          <p:cNvPr id="7" name="6 Tabla"/>
          <p:cNvGraphicFramePr>
            <a:graphicFrameLocks noGrp="1"/>
          </p:cNvGraphicFramePr>
          <p:nvPr/>
        </p:nvGraphicFramePr>
        <p:xfrm>
          <a:off x="285720" y="1785929"/>
          <a:ext cx="8358214" cy="4661238"/>
        </p:xfrm>
        <a:graphic>
          <a:graphicData uri="http://schemas.openxmlformats.org/drawingml/2006/table">
            <a:tbl>
              <a:tblPr firstRow="1" bandRow="1">
                <a:tableStyleId>{5C22544A-7EE6-4342-B048-85BDC9FD1C3A}</a:tableStyleId>
              </a:tblPr>
              <a:tblGrid>
                <a:gridCol w="4179107"/>
                <a:gridCol w="4179107"/>
              </a:tblGrid>
              <a:tr h="341045">
                <a:tc>
                  <a:txBody>
                    <a:bodyPr/>
                    <a:lstStyle/>
                    <a:p>
                      <a:pPr algn="ctr"/>
                      <a:r>
                        <a:rPr lang="es-CL" dirty="0" smtClean="0"/>
                        <a:t>Primera Semana de Vida</a:t>
                      </a:r>
                      <a:endParaRPr lang="es-CL" dirty="0"/>
                    </a:p>
                  </a:txBody>
                  <a:tcPr/>
                </a:tc>
                <a:tc>
                  <a:txBody>
                    <a:bodyPr/>
                    <a:lstStyle/>
                    <a:p>
                      <a:pPr algn="ctr"/>
                      <a:r>
                        <a:rPr lang="es-CL" dirty="0" smtClean="0"/>
                        <a:t>Segunda Semana de Vida</a:t>
                      </a:r>
                      <a:endParaRPr lang="es-CL" dirty="0"/>
                    </a:p>
                  </a:txBody>
                  <a:tcPr/>
                </a:tc>
              </a:tr>
              <a:tr h="341045">
                <a:tc>
                  <a:txBody>
                    <a:bodyPr/>
                    <a:lstStyle/>
                    <a:p>
                      <a:pPr>
                        <a:buFont typeface="Wingdings" pitchFamily="2" charset="2"/>
                        <a:buChar char="ü"/>
                      </a:pPr>
                      <a:r>
                        <a:rPr lang="es-CL" dirty="0" smtClean="0"/>
                        <a:t>Ictericia fisiológica</a:t>
                      </a:r>
                      <a:endParaRPr lang="es-CL" dirty="0"/>
                    </a:p>
                  </a:txBody>
                  <a:tcPr/>
                </a:tc>
                <a:tc>
                  <a:txBody>
                    <a:bodyPr/>
                    <a:lstStyle/>
                    <a:p>
                      <a:pPr>
                        <a:buFont typeface="Wingdings" pitchFamily="2" charset="2"/>
                        <a:buChar char="ü"/>
                      </a:pPr>
                      <a:r>
                        <a:rPr lang="es-CL" dirty="0" smtClean="0"/>
                        <a:t>Hipotiroidismo</a:t>
                      </a:r>
                      <a:endParaRPr lang="es-CL" dirty="0"/>
                    </a:p>
                  </a:txBody>
                  <a:tcPr/>
                </a:tc>
              </a:tr>
              <a:tr h="761266">
                <a:tc>
                  <a:txBody>
                    <a:bodyPr/>
                    <a:lstStyle/>
                    <a:p>
                      <a:pPr>
                        <a:buFont typeface="Wingdings" pitchFamily="2" charset="2"/>
                        <a:buChar char="ü"/>
                      </a:pPr>
                      <a:r>
                        <a:rPr lang="es-CL" dirty="0" smtClean="0"/>
                        <a:t>Incompatibilidad de grupo </a:t>
                      </a:r>
                      <a:r>
                        <a:rPr lang="es-CL" dirty="0" err="1" smtClean="0"/>
                        <a:t>Sepsis</a:t>
                      </a:r>
                      <a:r>
                        <a:rPr lang="es-CL" dirty="0" smtClean="0"/>
                        <a:t> (TORCH, sífilis, protozoos, bacterias)</a:t>
                      </a:r>
                      <a:endParaRPr lang="es-CL" dirty="0"/>
                    </a:p>
                  </a:txBody>
                  <a:tcPr/>
                </a:tc>
                <a:tc>
                  <a:txBody>
                    <a:bodyPr/>
                    <a:lstStyle/>
                    <a:p>
                      <a:pPr>
                        <a:buFont typeface="Wingdings" pitchFamily="2" charset="2"/>
                        <a:buChar char="ü"/>
                      </a:pPr>
                      <a:r>
                        <a:rPr lang="es-CL" dirty="0" smtClean="0"/>
                        <a:t>Infección </a:t>
                      </a:r>
                      <a:r>
                        <a:rPr lang="es-CL" dirty="0" err="1" smtClean="0"/>
                        <a:t>nosocomial</a:t>
                      </a:r>
                      <a:r>
                        <a:rPr lang="es-CL" dirty="0" smtClean="0"/>
                        <a:t> en el prematuro</a:t>
                      </a:r>
                      <a:endParaRPr lang="es-CL" dirty="0"/>
                    </a:p>
                  </a:txBody>
                  <a:tcPr/>
                </a:tc>
              </a:tr>
              <a:tr h="596829">
                <a:tc>
                  <a:txBody>
                    <a:bodyPr/>
                    <a:lstStyle/>
                    <a:p>
                      <a:pPr>
                        <a:buFont typeface="Wingdings" pitchFamily="2" charset="2"/>
                        <a:buChar char="ü"/>
                      </a:pPr>
                      <a:r>
                        <a:rPr lang="es-CL" dirty="0" err="1" smtClean="0"/>
                        <a:t>Policitemia</a:t>
                      </a:r>
                      <a:endParaRPr lang="es-CL" dirty="0"/>
                    </a:p>
                  </a:txBody>
                  <a:tcPr/>
                </a:tc>
                <a:tc>
                  <a:txBody>
                    <a:bodyPr/>
                    <a:lstStyle/>
                    <a:p>
                      <a:pPr>
                        <a:buFont typeface="Wingdings" pitchFamily="2" charset="2"/>
                        <a:buChar char="ü"/>
                      </a:pPr>
                      <a:r>
                        <a:rPr lang="es-CL" dirty="0" smtClean="0"/>
                        <a:t>Causa quirúrgica (atresia biliar, quiste en las vías biliares)</a:t>
                      </a:r>
                      <a:endParaRPr lang="es-CL" dirty="0"/>
                    </a:p>
                  </a:txBody>
                  <a:tcPr/>
                </a:tc>
              </a:tr>
              <a:tr h="761266">
                <a:tc>
                  <a:txBody>
                    <a:bodyPr/>
                    <a:lstStyle/>
                    <a:p>
                      <a:pPr>
                        <a:buFont typeface="Wingdings" pitchFamily="2" charset="2"/>
                        <a:buChar char="ü"/>
                      </a:pPr>
                      <a:r>
                        <a:rPr lang="es-CL" dirty="0" smtClean="0"/>
                        <a:t>Reabsorción de sangre extravascular (</a:t>
                      </a:r>
                      <a:r>
                        <a:rPr lang="es-CL" dirty="0" err="1" smtClean="0"/>
                        <a:t>cefalohematoma</a:t>
                      </a:r>
                      <a:r>
                        <a:rPr lang="es-CL" dirty="0" smtClean="0"/>
                        <a:t>, HIC)</a:t>
                      </a:r>
                      <a:endParaRPr lang="es-CL" dirty="0"/>
                    </a:p>
                  </a:txBody>
                  <a:tcPr/>
                </a:tc>
                <a:tc>
                  <a:txBody>
                    <a:bodyPr/>
                    <a:lstStyle/>
                    <a:p>
                      <a:pPr>
                        <a:buFont typeface="Wingdings" pitchFamily="2" charset="2"/>
                        <a:buChar char="ü"/>
                      </a:pPr>
                      <a:r>
                        <a:rPr lang="es-CL" dirty="0" smtClean="0"/>
                        <a:t>Ictericia por leche materna</a:t>
                      </a:r>
                      <a:endParaRPr lang="es-CL" dirty="0"/>
                    </a:p>
                  </a:txBody>
                  <a:tcPr/>
                </a:tc>
              </a:tr>
              <a:tr h="596829">
                <a:tc>
                  <a:txBody>
                    <a:bodyPr/>
                    <a:lstStyle/>
                    <a:p>
                      <a:pPr>
                        <a:buFont typeface="Wingdings" pitchFamily="2" charset="2"/>
                        <a:buChar char="ü"/>
                      </a:pPr>
                      <a:r>
                        <a:rPr lang="es-CL" dirty="0" smtClean="0"/>
                        <a:t>Defectos en los glóbulos rojos</a:t>
                      </a:r>
                      <a:endParaRPr lang="es-CL" dirty="0"/>
                    </a:p>
                  </a:txBody>
                  <a:tcPr/>
                </a:tc>
                <a:tc>
                  <a:txBody>
                    <a:bodyPr/>
                    <a:lstStyle/>
                    <a:p>
                      <a:pPr>
                        <a:buFont typeface="Wingdings" pitchFamily="2" charset="2"/>
                        <a:buChar char="ü"/>
                      </a:pPr>
                      <a:r>
                        <a:rPr lang="es-CL" dirty="0" smtClean="0"/>
                        <a:t>Ictericia fisiológica prolongada</a:t>
                      </a:r>
                      <a:r>
                        <a:rPr lang="es-CL" baseline="0" dirty="0" smtClean="0"/>
                        <a:t> en los RNPEG</a:t>
                      </a:r>
                      <a:endParaRPr lang="es-CL" dirty="0"/>
                    </a:p>
                  </a:txBody>
                  <a:tcPr/>
                </a:tc>
              </a:tr>
              <a:tr h="761266">
                <a:tc>
                  <a:txBody>
                    <a:bodyPr/>
                    <a:lstStyle/>
                    <a:p>
                      <a:r>
                        <a:rPr lang="es-CL" b="1" dirty="0" smtClean="0">
                          <a:solidFill>
                            <a:srgbClr val="C00000"/>
                          </a:solidFill>
                        </a:rPr>
                        <a:t>La ictericia que</a:t>
                      </a:r>
                      <a:r>
                        <a:rPr lang="es-CL" b="1" baseline="0" dirty="0" smtClean="0">
                          <a:solidFill>
                            <a:srgbClr val="C00000"/>
                          </a:solidFill>
                        </a:rPr>
                        <a:t> aparece antes de 24 horas siempre es patológica</a:t>
                      </a:r>
                      <a:endParaRPr lang="es-CL" b="1" dirty="0">
                        <a:solidFill>
                          <a:srgbClr val="C00000"/>
                        </a:solidFill>
                      </a:endParaRPr>
                    </a:p>
                  </a:txBody>
                  <a:tcPr/>
                </a:tc>
                <a:tc>
                  <a:txBody>
                    <a:bodyPr/>
                    <a:lstStyle/>
                    <a:p>
                      <a:endParaRPr lang="es-CL"/>
                    </a:p>
                  </a:txBody>
                  <a:tcPr/>
                </a:tc>
              </a:tr>
              <a:tr h="341045">
                <a:tc>
                  <a:txBody>
                    <a:bodyPr/>
                    <a:lstStyle/>
                    <a:p>
                      <a:endParaRPr lang="es-CL"/>
                    </a:p>
                  </a:txBody>
                  <a:tcPr/>
                </a:tc>
                <a:tc>
                  <a:txBody>
                    <a:bodyPr/>
                    <a:lstStyle/>
                    <a:p>
                      <a:endParaRPr lang="es-CL"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425</TotalTime>
  <Words>1989</Words>
  <Application>Microsoft Office PowerPoint</Application>
  <PresentationFormat>Presentación en pantalla (4:3)</PresentationFormat>
  <Paragraphs>270</Paragraphs>
  <Slides>33</Slides>
  <Notes>1</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Mirador</vt:lpstr>
      <vt:lpstr>HIPERBILIRRUBINEMIA NEONATAL</vt:lpstr>
      <vt:lpstr>ICTERICIA  FISIOLÓGICA</vt:lpstr>
      <vt:lpstr>  Hiperbilirrubinemia Neonatal Coloración amarilla (ictericia) de piel y mucosas, de progresión cefalocaudal producida por depósitos de bilirrubina </vt:lpstr>
      <vt:lpstr>METABOLISMO DE LA  BILIRRUBINA</vt:lpstr>
      <vt:lpstr>  En el recién nacido</vt:lpstr>
      <vt:lpstr>Captación, conjugación y excreción hepáticas</vt:lpstr>
      <vt:lpstr>Producción de la Bilirrubina</vt:lpstr>
      <vt:lpstr>Transporte de la Bilirrubina</vt:lpstr>
      <vt:lpstr>Causas de Hiperbilirrubinemia</vt:lpstr>
      <vt:lpstr>Diapositiva 10</vt:lpstr>
      <vt:lpstr>CLASIFICACIÓN</vt:lpstr>
      <vt:lpstr>FACTORES DE RIESGO (Ictericia Fisiológica)</vt:lpstr>
      <vt:lpstr>Criterios para confirmar ictericia patológica</vt:lpstr>
      <vt:lpstr>Evaluación clínica del niño de termino con ictericia</vt:lpstr>
      <vt:lpstr>Diapositiva 15</vt:lpstr>
      <vt:lpstr>Examen Clínico</vt:lpstr>
      <vt:lpstr>Zonas de Kramer</vt:lpstr>
      <vt:lpstr>Toxicidad de la Bilirrubina</vt:lpstr>
      <vt:lpstr>Diapositiva 19</vt:lpstr>
      <vt:lpstr>MANIFESTACIONES CLÍNICAS ENCEFALOPATIA BILIRRUBINICA</vt:lpstr>
      <vt:lpstr>Tratamiento de la  Hiperbilirrubinemia</vt:lpstr>
      <vt:lpstr>Criterios de manejo en Prematuros</vt:lpstr>
      <vt:lpstr>Diapositiva 23</vt:lpstr>
      <vt:lpstr>Fototerapia </vt:lpstr>
      <vt:lpstr>Diapositiva 25</vt:lpstr>
      <vt:lpstr>Diapositiva 26</vt:lpstr>
      <vt:lpstr>Diapositiva 27</vt:lpstr>
      <vt:lpstr>Complicaciones de la Fototerapia</vt:lpstr>
      <vt:lpstr>Exanguíneo Transfusión</vt:lpstr>
      <vt:lpstr>Consideraciones de la Exanguineo Transfusión</vt:lpstr>
      <vt:lpstr>Recomendaciones para la Exanguineo Transfusión</vt:lpstr>
      <vt:lpstr>* Procedimiento y cuidados</vt:lpstr>
      <vt:lpstr>Complicaciones de la Exanguineo Transfusión</vt:lpstr>
    </vt:vector>
  </TitlesOfParts>
  <Company>Windows XP Titan Ultimate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HIPERBILIRRUBINEMIA NEONATAL</dc:title>
  <dc:creator>Diaz</dc:creator>
  <cp:lastModifiedBy>soporte</cp:lastModifiedBy>
  <cp:revision>46</cp:revision>
  <dcterms:created xsi:type="dcterms:W3CDTF">2017-03-17T22:56:28Z</dcterms:created>
  <dcterms:modified xsi:type="dcterms:W3CDTF">2020-04-27T04:48:11Z</dcterms:modified>
</cp:coreProperties>
</file>