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75" r:id="rId2"/>
    <p:sldId id="277" r:id="rId3"/>
    <p:sldId id="310" r:id="rId4"/>
    <p:sldId id="296" r:id="rId5"/>
    <p:sldId id="350" r:id="rId6"/>
    <p:sldId id="279" r:id="rId7"/>
    <p:sldId id="318" r:id="rId8"/>
    <p:sldId id="281" r:id="rId9"/>
    <p:sldId id="317" r:id="rId10"/>
    <p:sldId id="282" r:id="rId11"/>
    <p:sldId id="326" r:id="rId12"/>
    <p:sldId id="286" r:id="rId13"/>
    <p:sldId id="323" r:id="rId14"/>
    <p:sldId id="331" r:id="rId15"/>
    <p:sldId id="319" r:id="rId16"/>
    <p:sldId id="332" r:id="rId17"/>
    <p:sldId id="325" r:id="rId18"/>
    <p:sldId id="280" r:id="rId19"/>
    <p:sldId id="339" r:id="rId20"/>
    <p:sldId id="287" r:id="rId21"/>
    <p:sldId id="345" r:id="rId22"/>
    <p:sldId id="289" r:id="rId23"/>
    <p:sldId id="324" r:id="rId24"/>
    <p:sldId id="302" r:id="rId25"/>
    <p:sldId id="292" r:id="rId26"/>
    <p:sldId id="301" r:id="rId27"/>
    <p:sldId id="347" r:id="rId28"/>
    <p:sldId id="307" r:id="rId29"/>
    <p:sldId id="348" r:id="rId30"/>
    <p:sldId id="294" r:id="rId31"/>
    <p:sldId id="327" r:id="rId3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ara Velásquez Cárcamo" initials="TVC" lastIdx="2" clrIdx="0">
    <p:extLst>
      <p:ext uri="{19B8F6BF-5375-455C-9EA6-DF929625EA0E}">
        <p15:presenceInfo xmlns:p15="http://schemas.microsoft.com/office/powerpoint/2012/main" userId="a6d4d4f6db1585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9648"/>
  </p:normalViewPr>
  <p:slideViewPr>
    <p:cSldViewPr snapToGrid="0" snapToObjects="1">
      <p:cViewPr varScale="1">
        <p:scale>
          <a:sx n="40" d="100"/>
          <a:sy n="40" d="100"/>
        </p:scale>
        <p:origin x="14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13D00-CB4E-EF43-BF5D-E63D425DAACD}" type="datetimeFigureOut">
              <a:rPr lang="es-CL" smtClean="0"/>
              <a:t>13-04-2021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7FC17-2576-1C4B-9FD9-6F545B144F74}" type="slidenum">
              <a:rPr lang="es-CL" smtClean="0"/>
              <a:t>‹Nº›</a:t>
            </a:fld>
            <a:endParaRPr lang="es-CL"/>
          </a:p>
        </p:txBody>
      </p:sp>
    </p:spTree>
    <p:extLst>
      <p:ext uri="{BB962C8B-B14F-4D97-AF65-F5344CB8AC3E}">
        <p14:creationId xmlns:p14="http://schemas.microsoft.com/office/powerpoint/2010/main" val="248847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Los primeros casos de SARS-CoV-2 se reportan en diciembre del 2019 en Wuhan, China.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(3 meses después) El 12 de marzo la Organización Mundial de la Salud (OMS) declara pandemia.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estudios epidemiológicos señalan que los niños son menos afectados por COVID-19, correspondiendo a un 2,1% del total de casos confirmados entre los 0 a 14 años de edad</a:t>
            </a:r>
            <a:r>
              <a:rPr lang="es-CL" sz="1200" kern="1200" baseline="30000" dirty="0">
                <a:solidFill>
                  <a:schemeClr val="tx1"/>
                </a:solidFill>
                <a:effectLst/>
                <a:latin typeface="+mn-lt"/>
                <a:ea typeface="+mn-ea"/>
                <a:cs typeface="+mn-cs"/>
              </a:rPr>
              <a:t>1</a:t>
            </a:r>
            <a:r>
              <a:rPr lang="es-CL" sz="1200" kern="1200" dirty="0">
                <a:solidFill>
                  <a:schemeClr val="tx1"/>
                </a:solidFill>
                <a:effectLst/>
                <a:latin typeface="+mn-lt"/>
                <a:ea typeface="+mn-ea"/>
                <a:cs typeface="+mn-cs"/>
              </a:rPr>
              <a:t>. Los primeros reportes caracterizaban a la población pediátrica como asintomáticos u oligosintomáticos, con riesgo vital principalmente en pacientes inmunosuprimidos </a:t>
            </a:r>
            <a:r>
              <a:rPr lang="es-CL" sz="1200" kern="1200" baseline="30000" dirty="0">
                <a:solidFill>
                  <a:schemeClr val="tx1"/>
                </a:solidFill>
                <a:effectLst/>
                <a:latin typeface="+mn-lt"/>
                <a:ea typeface="+mn-ea"/>
                <a:cs typeface="+mn-cs"/>
              </a:rPr>
              <a:t>2,3</a:t>
            </a:r>
            <a:r>
              <a:rPr lang="es-C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En Chile, luego del primer caso notificado el 2 de marzo, el brote se extendió rápida y exponencialmente, de tal manera que a mediados de junio de alcanza el peak de casos y la saturación del sistema de salud. </a:t>
            </a: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Los epicentros de la pandemia en Europa, se reporta un aumento en la incidencia de enfermedad de Kawasaki y más recientemente EE. UU.3, reportan casos de niños que desarrollan un síndrome inflamatorio severo asociado a COVID-19, caracterizado por fiebre y compromiso inflamatorio de uno o más órganos. </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El Síndrome inflamatorio multisistémico pediátrico temporal asociado con SARS-CoV-2 (PIMST-TS) corresponde a una nueva entidad clínica, que emerge en la actual pandemia por COVID-19. </a:t>
            </a:r>
          </a:p>
          <a:p>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Espectro clínico variable y sin lineamientos claros acerca de su manejo. </a:t>
            </a:r>
          </a:p>
          <a:p>
            <a:endParaRPr lang="es-CL" dirty="0"/>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a:t>
            </a:fld>
            <a:endParaRPr lang="es-CL"/>
          </a:p>
        </p:txBody>
      </p:sp>
    </p:spTree>
    <p:extLst>
      <p:ext uri="{BB962C8B-B14F-4D97-AF65-F5344CB8AC3E}">
        <p14:creationId xmlns:p14="http://schemas.microsoft.com/office/powerpoint/2010/main" val="257216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este reporte de casos el compromiso CV alcanza un 80% de los que</a:t>
            </a:r>
          </a:p>
          <a:p>
            <a:r>
              <a:rPr lang="es-CL" dirty="0"/>
              <a:t>Casi la mitad (48%) requirió DVA. </a:t>
            </a:r>
          </a:p>
          <a:p>
            <a:r>
              <a:rPr lang="es-CL" dirty="0"/>
              <a:t>Mayoría tuvo pro- BNP elevada y sólo el 50% de los pacientes con compromiso CV elevo troponinca. </a:t>
            </a:r>
          </a:p>
          <a:p>
            <a:r>
              <a:rPr lang="es-CL" dirty="0"/>
              <a:t>Se encontró aneurisma coronario en un 8% de los casos. </a:t>
            </a:r>
          </a:p>
          <a:p>
            <a:endParaRPr lang="es-CL" dirty="0"/>
          </a:p>
          <a:p>
            <a:endParaRPr lang="es-CL" dirty="0"/>
          </a:p>
          <a:p>
            <a:r>
              <a:rPr lang="es-CL" dirty="0"/>
              <a:t>Coincide con lo reportado en otra serie </a:t>
            </a:r>
          </a:p>
          <a:p>
            <a:endParaRPr lang="es-CL" dirty="0"/>
          </a:p>
          <a:p>
            <a:r>
              <a:rPr lang="es-CL" sz="1200" kern="1200" dirty="0">
                <a:solidFill>
                  <a:schemeClr val="tx1"/>
                </a:solidFill>
                <a:effectLst/>
                <a:latin typeface="+mn-lt"/>
                <a:ea typeface="+mn-ea"/>
                <a:cs typeface="+mn-cs"/>
              </a:rPr>
              <a:t>All patients presented with a severe inflammatory state evidenced by elevated C-reactive</a:t>
            </a:r>
          </a:p>
          <a:p>
            <a:r>
              <a:rPr lang="es-CL" sz="1200" kern="1200" dirty="0">
                <a:solidFill>
                  <a:schemeClr val="tx1"/>
                </a:solidFill>
                <a:effectLst/>
                <a:latin typeface="+mn-lt"/>
                <a:ea typeface="+mn-ea"/>
                <a:cs typeface="+mn-cs"/>
              </a:rPr>
              <a:t>protein and D-dimer. Interleukin 6 (n=13) was also elevated (Table 3).</a:t>
            </a:r>
          </a:p>
          <a:p>
            <a:r>
              <a:rPr lang="es-CL" sz="1200" kern="1200" dirty="0">
                <a:solidFill>
                  <a:schemeClr val="tx1"/>
                </a:solidFill>
                <a:effectLst/>
                <a:latin typeface="+mn-lt"/>
                <a:ea typeface="+mn-ea"/>
                <a:cs typeface="+mn-cs"/>
              </a:rPr>
              <a:t>Troponin I elevation was constant but mild to moderate. NT-proBNP or BNP elevation was</a:t>
            </a:r>
          </a:p>
          <a:p>
            <a:r>
              <a:rPr lang="es-CL" sz="1200" kern="1200" dirty="0">
                <a:solidFill>
                  <a:schemeClr val="tx1"/>
                </a:solidFill>
                <a:effectLst/>
                <a:latin typeface="+mn-lt"/>
                <a:ea typeface="+mn-ea"/>
                <a:cs typeface="+mn-cs"/>
              </a:rPr>
              <a:t>present in all children.</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11</a:t>
            </a:fld>
            <a:endParaRPr lang="es-CL"/>
          </a:p>
        </p:txBody>
      </p:sp>
    </p:spTree>
    <p:extLst>
      <p:ext uri="{BB962C8B-B14F-4D97-AF65-F5344CB8AC3E}">
        <p14:creationId xmlns:p14="http://schemas.microsoft.com/office/powerpoint/2010/main" val="2219997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compromiso hematológico se caracteriza en el hemograma con hallazgo de</a:t>
            </a:r>
          </a:p>
          <a:p>
            <a:pPr>
              <a:lnSpc>
                <a:spcPct val="150000"/>
              </a:lnSpc>
              <a:spcBef>
                <a:spcPts val="0"/>
              </a:spcBef>
              <a:defRPr/>
            </a:pPr>
            <a:r>
              <a:rPr lang="es-CL" dirty="0"/>
              <a:t>Linfocitopenia, neutrofilia, anemia n-n, trombocitopenia. </a:t>
            </a:r>
          </a:p>
          <a:p>
            <a:pPr>
              <a:lnSpc>
                <a:spcPct val="150000"/>
              </a:lnSpc>
              <a:spcBef>
                <a:spcPts val="0"/>
              </a:spcBef>
              <a:defRPr/>
            </a:pPr>
            <a:r>
              <a:rPr lang="es-CL" dirty="0"/>
              <a:t>Además secunadrio al cudro hiperinflamatorio hay elevación: ferritina, VHS, fibrinógeno, Dímero- D?</a:t>
            </a:r>
          </a:p>
          <a:p>
            <a:pPr lvl="0">
              <a:lnSpc>
                <a:spcPct val="150000"/>
              </a:lnSpc>
              <a:spcBef>
                <a:spcPts val="0"/>
              </a:spcBef>
              <a:defRPr/>
            </a:pPr>
            <a:r>
              <a:rPr lang="es-CL" dirty="0"/>
              <a:t>Y trastorno de la coagulación con INR prolongado.</a:t>
            </a:r>
          </a:p>
          <a:p>
            <a:pPr lvl="0">
              <a:lnSpc>
                <a:spcPct val="150000"/>
              </a:lnSpc>
              <a:spcBef>
                <a:spcPts val="0"/>
              </a:spcBef>
              <a:defRPr/>
            </a:pPr>
            <a:endParaRPr lang="es-CL" dirty="0"/>
          </a:p>
          <a:p>
            <a:r>
              <a:rPr lang="es-CL" sz="1200" kern="1200" dirty="0">
                <a:solidFill>
                  <a:schemeClr val="tx1"/>
                </a:solidFill>
                <a:effectLst/>
                <a:latin typeface="+mn-lt"/>
                <a:ea typeface="+mn-ea"/>
                <a:cs typeface="+mn-cs"/>
              </a:rPr>
              <a:t>Evaluación hematológica.</a:t>
            </a:r>
          </a:p>
          <a:p>
            <a:r>
              <a:rPr lang="es-CL" sz="1200" kern="1200" dirty="0">
                <a:solidFill>
                  <a:schemeClr val="tx1"/>
                </a:solidFill>
                <a:effectLst/>
                <a:latin typeface="+mn-lt"/>
                <a:ea typeface="+mn-ea"/>
                <a:cs typeface="+mn-cs"/>
              </a:rPr>
              <a:t>Durante la infecci.n grave por SARS-CoV-2 y en el transcurso del SIM-C, se ha descrito un estado de</a:t>
            </a:r>
          </a:p>
          <a:p>
            <a:r>
              <a:rPr lang="es-CL" sz="1200" kern="1200" dirty="0">
                <a:solidFill>
                  <a:schemeClr val="tx1"/>
                </a:solidFill>
                <a:effectLst/>
                <a:latin typeface="+mn-lt"/>
                <a:ea typeface="+mn-ea"/>
                <a:cs typeface="+mn-cs"/>
              </a:rPr>
              <a:t>hipercoagulabilidad que aumenta el riesgo de eventos tromb.ticos. Por este motivo, se debe estar</a:t>
            </a:r>
          </a:p>
          <a:p>
            <a:r>
              <a:rPr lang="es-CL" sz="1200" kern="1200" dirty="0">
                <a:solidFill>
                  <a:schemeClr val="tx1"/>
                </a:solidFill>
                <a:effectLst/>
                <a:latin typeface="+mn-lt"/>
                <a:ea typeface="+mn-ea"/>
                <a:cs typeface="+mn-cs"/>
              </a:rPr>
              <a:t>alerta a la elevaci.n del d.mero D, prolongaci.n de Tiempo de Protrombina y/o trombocitopenia.</a:t>
            </a:r>
          </a:p>
          <a:p>
            <a:r>
              <a:rPr lang="es-CL" sz="1200" kern="1200" dirty="0">
                <a:solidFill>
                  <a:schemeClr val="tx1"/>
                </a:solidFill>
                <a:effectLst/>
                <a:latin typeface="+mn-lt"/>
                <a:ea typeface="+mn-ea"/>
                <a:cs typeface="+mn-cs"/>
              </a:rPr>
              <a:t>La recomendaci.n actual es iniciar profilaxis de anticoagulaci.n con heparina de bajo peso</a:t>
            </a:r>
          </a:p>
          <a:p>
            <a:r>
              <a:rPr lang="es-CL" sz="1200" kern="1200" dirty="0">
                <a:solidFill>
                  <a:schemeClr val="tx1"/>
                </a:solidFill>
                <a:effectLst/>
                <a:latin typeface="+mn-lt"/>
                <a:ea typeface="+mn-ea"/>
                <a:cs typeface="+mn-cs"/>
              </a:rPr>
              <a:t>molecular (HBPM, Enoxaparina. 1mg/kg/dosis una vez al d.a) en casos con D.mero D persistente</a:t>
            </a:r>
          </a:p>
          <a:p>
            <a:r>
              <a:rPr lang="es-CL" sz="1200" kern="1200" dirty="0">
                <a:solidFill>
                  <a:schemeClr val="tx1"/>
                </a:solidFill>
                <a:effectLst/>
                <a:latin typeface="+mn-lt"/>
                <a:ea typeface="+mn-ea"/>
                <a:cs typeface="+mn-cs"/>
              </a:rPr>
              <a:t>sobre 1000 ng/dL o en aumento progresivo. En caso de sospecha de trombosis la dosis puede ser</a:t>
            </a:r>
          </a:p>
          <a:p>
            <a:r>
              <a:rPr lang="es-CL" sz="1200" kern="1200" dirty="0">
                <a:solidFill>
                  <a:schemeClr val="tx1"/>
                </a:solidFill>
                <a:effectLst/>
                <a:latin typeface="+mn-lt"/>
                <a:ea typeface="+mn-ea"/>
                <a:cs typeface="+mn-cs"/>
              </a:rPr>
              <a:t>llevada a dosis anticoagulante (dos veces al d.a). En ambos casos, se sugiere control y seguimiento</a:t>
            </a:r>
          </a:p>
          <a:p>
            <a:r>
              <a:rPr lang="es-CL" sz="1200" kern="1200" dirty="0">
                <a:solidFill>
                  <a:schemeClr val="tx1"/>
                </a:solidFill>
                <a:effectLst/>
                <a:latin typeface="+mn-lt"/>
                <a:ea typeface="+mn-ea"/>
                <a:cs typeface="+mn-cs"/>
              </a:rPr>
              <a:t>de la terapia por el especialista en hematolog.a.</a:t>
            </a:r>
          </a:p>
          <a:p>
            <a:pPr lvl="0">
              <a:lnSpc>
                <a:spcPct val="150000"/>
              </a:lnSpc>
              <a:spcBef>
                <a:spcPts val="0"/>
              </a:spcBef>
              <a:defRPr/>
            </a:pPr>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12</a:t>
            </a:fld>
            <a:endParaRPr lang="es-CL"/>
          </a:p>
        </p:txBody>
      </p:sp>
    </p:spTree>
    <p:extLst>
      <p:ext uri="{BB962C8B-B14F-4D97-AF65-F5344CB8AC3E}">
        <p14:creationId xmlns:p14="http://schemas.microsoft.com/office/powerpoint/2010/main" val="694527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El compromiso respiratorio habitualmente es leve, presentándose tos, coriza, congestión nasal y ocasionalmente sibilancias, con una baja necesidad de oxigenoterapia</a:t>
            </a:r>
            <a:r>
              <a:rPr lang="es-CL" sz="1200" kern="1200" baseline="30000" dirty="0">
                <a:solidFill>
                  <a:schemeClr val="tx1"/>
                </a:solidFill>
                <a:effectLst/>
                <a:latin typeface="+mn-lt"/>
                <a:ea typeface="+mn-ea"/>
                <a:cs typeface="+mn-cs"/>
              </a:rPr>
              <a:t>14-15</a:t>
            </a:r>
            <a:r>
              <a:rPr lang="es-CL" sz="1200" kern="1200" dirty="0">
                <a:solidFill>
                  <a:schemeClr val="tx1"/>
                </a:solidFill>
                <a:effectLst/>
                <a:latin typeface="+mn-lt"/>
                <a:ea typeface="+mn-ea"/>
                <a:cs typeface="+mn-cs"/>
              </a:rPr>
              <a:t>. Pese a esto, se ha identificado que la disnea es un signo que se asocia con mayor aparición de shock</a:t>
            </a:r>
            <a:r>
              <a:rPr lang="es-CL" sz="1200" kern="1200" baseline="30000" dirty="0">
                <a:solidFill>
                  <a:schemeClr val="tx1"/>
                </a:solidFill>
                <a:effectLst/>
                <a:latin typeface="+mn-lt"/>
                <a:ea typeface="+mn-ea"/>
                <a:cs typeface="+mn-cs"/>
              </a:rPr>
              <a:t>1</a:t>
            </a:r>
            <a:r>
              <a:rPr lang="es-CL" sz="1200" kern="1200" dirty="0">
                <a:solidFill>
                  <a:schemeClr val="tx1"/>
                </a:solidFill>
                <a:effectLst/>
                <a:latin typeface="+mn-lt"/>
                <a:ea typeface="+mn-ea"/>
                <a:cs typeface="+mn-cs"/>
              </a:rPr>
              <a:t>. </a:t>
            </a:r>
          </a:p>
          <a:p>
            <a:endParaRPr lang="es-ES" dirty="0"/>
          </a:p>
          <a:p>
            <a:r>
              <a:rPr lang="es-ES" dirty="0"/>
              <a:t>respiratorio superior (congestión o dolor de garganta) o de las vías respiratorias inferiores (tos, dificultad para respirar o sibilancias).</a:t>
            </a:r>
          </a:p>
          <a:p>
            <a:endParaRPr lang="es-ES" dirty="0"/>
          </a:p>
          <a:p>
            <a:r>
              <a:rPr lang="es-ES" dirty="0" err="1"/>
              <a:t>mANEJO</a:t>
            </a:r>
            <a:endParaRPr lang="es-ES" dirty="0"/>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13</a:t>
            </a:fld>
            <a:endParaRPr lang="es-CL"/>
          </a:p>
        </p:txBody>
      </p:sp>
    </p:spTree>
    <p:extLst>
      <p:ext uri="{BB962C8B-B14F-4D97-AF65-F5344CB8AC3E}">
        <p14:creationId xmlns:p14="http://schemas.microsoft.com/office/powerpoint/2010/main" val="18494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Whitaker: n 58, 52% rush eritematoso, solo 1 tuvo compromiso purpurico. </a:t>
            </a:r>
          </a:p>
          <a:p>
            <a:endParaRPr lang="es-CL" dirty="0"/>
          </a:p>
          <a:p>
            <a:pPr>
              <a:lnSpc>
                <a:spcPct val="150000"/>
              </a:lnSpc>
            </a:pPr>
            <a:r>
              <a:rPr lang="es-ES" dirty="0"/>
              <a:t>Se caracteriza por signos de EK. </a:t>
            </a:r>
          </a:p>
          <a:p>
            <a:pPr lvl="1">
              <a:lnSpc>
                <a:spcPct val="150000"/>
              </a:lnSpc>
            </a:pPr>
            <a:r>
              <a:rPr lang="es-ES" dirty="0"/>
              <a:t>Rush </a:t>
            </a:r>
            <a:r>
              <a:rPr lang="es-ES" dirty="0" err="1"/>
              <a:t>pleomorfico</a:t>
            </a:r>
            <a:r>
              <a:rPr lang="es-ES" dirty="0"/>
              <a:t>, habitualmente eritematoso, en la serie de </a:t>
            </a:r>
            <a:r>
              <a:rPr lang="es-ES" dirty="0" err="1"/>
              <a:t>witker</a:t>
            </a:r>
            <a:r>
              <a:rPr lang="es-ES" dirty="0"/>
              <a:t> se reporta un paciente exantema </a:t>
            </a:r>
            <a:r>
              <a:rPr lang="es-ES" dirty="0" err="1"/>
              <a:t>purpurico</a:t>
            </a:r>
            <a:r>
              <a:rPr lang="es-ES" dirty="0"/>
              <a:t>. </a:t>
            </a:r>
          </a:p>
          <a:p>
            <a:pPr lvl="1">
              <a:lnSpc>
                <a:spcPct val="150000"/>
              </a:lnSpc>
            </a:pPr>
            <a:r>
              <a:rPr lang="es-ES" dirty="0"/>
              <a:t>Edema, eritema en manos y pies.  </a:t>
            </a:r>
          </a:p>
          <a:p>
            <a:pPr lvl="1">
              <a:lnSpc>
                <a:spcPct val="150000"/>
              </a:lnSpc>
            </a:pPr>
            <a:r>
              <a:rPr lang="es-ES" dirty="0"/>
              <a:t>Inyección conjuntival bilateral, no purulenta.</a:t>
            </a:r>
          </a:p>
          <a:p>
            <a:pPr lvl="1">
              <a:lnSpc>
                <a:spcPct val="150000"/>
              </a:lnSpc>
            </a:pPr>
            <a:r>
              <a:rPr lang="es-ES" dirty="0"/>
              <a:t>Cambios en la mucosa eritema, fisuras</a:t>
            </a:r>
          </a:p>
          <a:p>
            <a:pPr lvl="1">
              <a:lnSpc>
                <a:spcPct val="150000"/>
              </a:lnSpc>
            </a:pPr>
            <a:r>
              <a:rPr lang="es-CL" dirty="0"/>
              <a:t>Adenopatía cervical. </a:t>
            </a:r>
          </a:p>
          <a:p>
            <a:endParaRPr lang="es-CL" dirty="0"/>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15</a:t>
            </a:fld>
            <a:endParaRPr lang="es-CL"/>
          </a:p>
        </p:txBody>
      </p:sp>
    </p:spTree>
    <p:extLst>
      <p:ext uri="{BB962C8B-B14F-4D97-AF65-F5344CB8AC3E}">
        <p14:creationId xmlns:p14="http://schemas.microsoft.com/office/powerpoint/2010/main" val="144293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El compromiso neurológico, según las distintas series, cursa principalmente con irritabilidad en un 57%</a:t>
            </a:r>
            <a:r>
              <a:rPr lang="es-CL" sz="1200" kern="1200" baseline="30000" dirty="0">
                <a:solidFill>
                  <a:schemeClr val="tx1"/>
                </a:solidFill>
                <a:effectLst/>
                <a:latin typeface="+mn-lt"/>
                <a:ea typeface="+mn-ea"/>
                <a:cs typeface="+mn-cs"/>
              </a:rPr>
              <a:t>8</a:t>
            </a:r>
            <a:r>
              <a:rPr lang="es-CL" sz="1200" kern="1200" dirty="0">
                <a:solidFill>
                  <a:schemeClr val="tx1"/>
                </a:solidFill>
                <a:effectLst/>
                <a:latin typeface="+mn-lt"/>
                <a:ea typeface="+mn-ea"/>
                <a:cs typeface="+mn-cs"/>
              </a:rPr>
              <a:t> y cefalea en un 29% de los casos</a:t>
            </a:r>
            <a:r>
              <a:rPr lang="es-CL" sz="1200" kern="1200" baseline="30000" dirty="0">
                <a:solidFill>
                  <a:schemeClr val="tx1"/>
                </a:solidFill>
                <a:effectLst/>
                <a:latin typeface="+mn-lt"/>
                <a:ea typeface="+mn-ea"/>
                <a:cs typeface="+mn-cs"/>
              </a:rPr>
              <a:t>15</a:t>
            </a:r>
            <a:r>
              <a:rPr lang="es-CL" sz="1200" kern="1200" dirty="0">
                <a:solidFill>
                  <a:schemeClr val="tx1"/>
                </a:solidFill>
                <a:effectLst/>
                <a:latin typeface="+mn-lt"/>
                <a:ea typeface="+mn-ea"/>
                <a:cs typeface="+mn-cs"/>
              </a:rPr>
              <a:t>. El compromiso de conciencia si bien es poco frecuente, en el reporte de casos de Withaker y cols., un 9% de los pacientes presentó confusión, que se asoció a un curso grave de enfermedad con shock</a:t>
            </a:r>
            <a:r>
              <a:rPr lang="es-CL" sz="1200" kern="1200" baseline="30000" dirty="0">
                <a:solidFill>
                  <a:schemeClr val="tx1"/>
                </a:solidFill>
                <a:effectLst/>
                <a:latin typeface="+mn-lt"/>
                <a:ea typeface="+mn-ea"/>
                <a:cs typeface="+mn-cs"/>
              </a:rPr>
              <a:t>12</a:t>
            </a:r>
            <a:r>
              <a:rPr lang="es-CL" sz="1200" kern="1200" dirty="0">
                <a:solidFill>
                  <a:schemeClr val="tx1"/>
                </a:solidFill>
                <a:effectLst/>
                <a:latin typeface="+mn-lt"/>
                <a:ea typeface="+mn-ea"/>
                <a:cs typeface="+mn-cs"/>
              </a:rPr>
              <a:t>. Además, en casos graves también se describe meningitis o pleocitosis del líquido cefalorraquídeo</a:t>
            </a:r>
            <a:r>
              <a:rPr lang="es-CL" sz="1200" kern="1200" baseline="30000" dirty="0">
                <a:solidFill>
                  <a:schemeClr val="tx1"/>
                </a:solidFill>
                <a:effectLst/>
                <a:latin typeface="+mn-lt"/>
                <a:ea typeface="+mn-ea"/>
                <a:cs typeface="+mn-cs"/>
              </a:rPr>
              <a:t>8</a:t>
            </a:r>
            <a:r>
              <a:rPr lang="es-CL" sz="1200" kern="1200" dirty="0">
                <a:solidFill>
                  <a:schemeClr val="tx1"/>
                </a:solidFill>
                <a:effectLst/>
                <a:latin typeface="+mn-lt"/>
                <a:ea typeface="+mn-ea"/>
                <a:cs typeface="+mn-cs"/>
              </a:rPr>
              <a:t>. Belhadjer y cols., reportan el mayor compromiso meningeo en un 31%, considerando que en este trabajo sólo se incluyeron pacientes con falla cardíaca aguda en contexto de PIMS-TS</a:t>
            </a:r>
            <a:r>
              <a:rPr lang="es-CL" sz="1200" kern="1200" baseline="30000" dirty="0">
                <a:solidFill>
                  <a:schemeClr val="tx1"/>
                </a:solidFill>
                <a:effectLst/>
                <a:latin typeface="+mn-lt"/>
                <a:ea typeface="+mn-ea"/>
                <a:cs typeface="+mn-cs"/>
              </a:rPr>
              <a:t>23</a:t>
            </a:r>
            <a:r>
              <a:rPr lang="es-CL" sz="1200" kern="1200" dirty="0">
                <a:solidFill>
                  <a:schemeClr val="tx1"/>
                </a:solidFill>
                <a:effectLst/>
                <a:latin typeface="+mn-lt"/>
                <a:ea typeface="+mn-ea"/>
                <a:cs typeface="+mn-cs"/>
              </a:rPr>
              <a:t>, lo que avala que la meningitis se asocia a gravedad en este síndrome.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16</a:t>
            </a:fld>
            <a:endParaRPr lang="es-CL"/>
          </a:p>
        </p:txBody>
      </p:sp>
    </p:spTree>
    <p:extLst>
      <p:ext uri="{BB962C8B-B14F-4D97-AF65-F5344CB8AC3E}">
        <p14:creationId xmlns:p14="http://schemas.microsoft.com/office/powerpoint/2010/main" val="115331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Acute kidney injuryh 13 (22) 2 (9) 11 (38)</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Transient</a:t>
            </a:r>
          </a:p>
          <a:p>
            <a:r>
              <a:rPr lang="es-CL" sz="1200" kern="1200" dirty="0">
                <a:solidFill>
                  <a:schemeClr val="tx1"/>
                </a:solidFill>
                <a:effectLst/>
                <a:latin typeface="+mn-lt"/>
                <a:ea typeface="+mn-ea"/>
                <a:cs typeface="+mn-cs"/>
              </a:rPr>
              <a:t>kidney failure was observed in 11 (52%) patients.</a:t>
            </a:r>
          </a:p>
          <a:p>
            <a:r>
              <a:rPr lang="es-CL" sz="1200" kern="1200" dirty="0">
                <a:solidFill>
                  <a:schemeClr val="tx1"/>
                </a:solidFill>
                <a:effectLst/>
                <a:latin typeface="+mn-lt"/>
                <a:ea typeface="+mn-ea"/>
                <a:cs typeface="+mn-cs"/>
              </a:rPr>
              <a:t>Moderate increases in serum alanine transaminases</a:t>
            </a:r>
          </a:p>
          <a:p>
            <a:r>
              <a:rPr lang="es-CL" sz="1200" kern="1200" dirty="0">
                <a:solidFill>
                  <a:schemeClr val="tx1"/>
                </a:solidFill>
                <a:effectLst/>
                <a:latin typeface="+mn-lt"/>
                <a:ea typeface="+mn-ea"/>
                <a:cs typeface="+mn-cs"/>
              </a:rPr>
              <a:t>and </a:t>
            </a:r>
            <a:r>
              <a:rPr lang="el-GR" sz="1200" kern="1200" dirty="0">
                <a:solidFill>
                  <a:schemeClr val="tx1"/>
                </a:solidFill>
                <a:effectLst/>
                <a:latin typeface="+mn-lt"/>
                <a:ea typeface="+mn-ea"/>
                <a:cs typeface="+mn-cs"/>
              </a:rPr>
              <a:t>γ-</a:t>
            </a:r>
            <a:r>
              <a:rPr lang="es-CL" sz="1200" kern="1200" dirty="0">
                <a:solidFill>
                  <a:schemeClr val="tx1"/>
                </a:solidFill>
                <a:effectLst/>
                <a:latin typeface="+mn-lt"/>
                <a:ea typeface="+mn-ea"/>
                <a:cs typeface="+mn-cs"/>
              </a:rPr>
              <a:t>glutamyltransferase levels occurred in 62%</a:t>
            </a:r>
          </a:p>
          <a:p>
            <a:r>
              <a:rPr lang="es-CL" sz="1200" kern="1200" dirty="0">
                <a:solidFill>
                  <a:schemeClr val="tx1"/>
                </a:solidFill>
                <a:effectLst/>
                <a:latin typeface="+mn-lt"/>
                <a:ea typeface="+mn-ea"/>
                <a:cs typeface="+mn-cs"/>
              </a:rPr>
              <a:t>and 76% of patients, respectively, and increases in</a:t>
            </a:r>
          </a:p>
          <a:p>
            <a:r>
              <a:rPr lang="el-GR" sz="1200" kern="1200" dirty="0">
                <a:solidFill>
                  <a:schemeClr val="tx1"/>
                </a:solidFill>
                <a:effectLst/>
                <a:latin typeface="+mn-lt"/>
                <a:ea typeface="+mn-ea"/>
                <a:cs typeface="+mn-cs"/>
              </a:rPr>
              <a:t>γ-</a:t>
            </a:r>
            <a:r>
              <a:rPr lang="es-CL" sz="1200" kern="1200" dirty="0">
                <a:solidFill>
                  <a:schemeClr val="tx1"/>
                </a:solidFill>
                <a:effectLst/>
                <a:latin typeface="+mn-lt"/>
                <a:ea typeface="+mn-ea"/>
                <a:cs typeface="+mn-cs"/>
              </a:rPr>
              <a:t>glutamyltransferase occurred after a median of 6.5</a:t>
            </a:r>
          </a:p>
          <a:p>
            <a:r>
              <a:rPr lang="es-CL" sz="1200" kern="1200" dirty="0">
                <a:solidFill>
                  <a:schemeClr val="tx1"/>
                </a:solidFill>
                <a:effectLst/>
                <a:latin typeface="+mn-lt"/>
                <a:ea typeface="+mn-ea"/>
                <a:cs typeface="+mn-cs"/>
              </a:rPr>
              <a:t>(range 5-16) days after disease onset. Lipase was</a:t>
            </a:r>
          </a:p>
          <a:p>
            <a:r>
              <a:rPr lang="es-CL" sz="1200" kern="1200" dirty="0">
                <a:solidFill>
                  <a:schemeClr val="tx1"/>
                </a:solidFill>
                <a:effectLst/>
                <a:latin typeface="+mn-lt"/>
                <a:ea typeface="+mn-ea"/>
                <a:cs typeface="+mn-cs"/>
              </a:rPr>
              <a:t>increased in 10/16 (63%) patients tested. D-dimer</a:t>
            </a:r>
          </a:p>
          <a:p>
            <a:r>
              <a:rPr lang="es-CL" sz="1200" kern="1200" dirty="0">
                <a:solidFill>
                  <a:schemeClr val="tx1"/>
                </a:solidFill>
                <a:effectLst/>
                <a:latin typeface="+mn-lt"/>
                <a:ea typeface="+mn-ea"/>
                <a:cs typeface="+mn-cs"/>
              </a:rPr>
              <a:t>levels were increased (&gt;500 </a:t>
            </a:r>
            <a:r>
              <a:rPr lang="el-GR" sz="1200" kern="1200" dirty="0">
                <a:solidFill>
                  <a:schemeClr val="tx1"/>
                </a:solidFill>
                <a:effectLst/>
                <a:latin typeface="+mn-lt"/>
                <a:ea typeface="+mn-ea"/>
                <a:cs typeface="+mn-cs"/>
              </a:rPr>
              <a:t>μ</a:t>
            </a:r>
            <a:r>
              <a:rPr lang="es-CL" sz="1200" kern="1200" dirty="0">
                <a:solidFill>
                  <a:schemeClr val="tx1"/>
                </a:solidFill>
                <a:effectLst/>
                <a:latin typeface="+mn-lt"/>
                <a:ea typeface="+mn-ea"/>
                <a:cs typeface="+mn-cs"/>
              </a:rPr>
              <a:t>g/L) in 19/20 (95%)</a:t>
            </a:r>
          </a:p>
          <a:p>
            <a:r>
              <a:rPr lang="es-CL" sz="1200" kern="1200" dirty="0">
                <a:solidFill>
                  <a:schemeClr val="tx1"/>
                </a:solidFill>
                <a:effectLst/>
                <a:latin typeface="+mn-lt"/>
                <a:ea typeface="+mn-ea"/>
                <a:cs typeface="+mn-cs"/>
              </a:rPr>
              <a:t>patients. Increased levels of high sensitivity cardiac</a:t>
            </a:r>
          </a:p>
          <a:p>
            <a:r>
              <a:rPr lang="es-CL" sz="1200" kern="1200" dirty="0">
                <a:solidFill>
                  <a:schemeClr val="tx1"/>
                </a:solidFill>
                <a:effectLst/>
                <a:latin typeface="+mn-lt"/>
                <a:ea typeface="+mn-ea"/>
                <a:cs typeface="+mn-cs"/>
              </a:rPr>
              <a:t>troponin I (&gt;26 pg/mL) and B-type natriuretic peptide</a:t>
            </a:r>
          </a:p>
          <a:p>
            <a:r>
              <a:rPr lang="es-CL" sz="1200" kern="1200" dirty="0">
                <a:solidFill>
                  <a:schemeClr val="tx1"/>
                </a:solidFill>
                <a:effectLst/>
                <a:latin typeface="+mn-lt"/>
                <a:ea typeface="+mn-ea"/>
                <a:cs typeface="+mn-cs"/>
              </a:rPr>
              <a:t>(&gt;100 ng/L) were found in 17/21 (81%) and 14/18</a:t>
            </a:r>
          </a:p>
          <a:p>
            <a:r>
              <a:rPr lang="es-CL" sz="1200" kern="1200" dirty="0">
                <a:solidFill>
                  <a:schemeClr val="tx1"/>
                </a:solidFill>
                <a:effectLst/>
                <a:latin typeface="+mn-lt"/>
                <a:ea typeface="+mn-ea"/>
                <a:cs typeface="+mn-cs"/>
              </a:rPr>
              <a:t>(78%) patients, respectively.</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17</a:t>
            </a:fld>
            <a:endParaRPr lang="es-CL"/>
          </a:p>
        </p:txBody>
      </p:sp>
    </p:spTree>
    <p:extLst>
      <p:ext uri="{BB962C8B-B14F-4D97-AF65-F5344CB8AC3E}">
        <p14:creationId xmlns:p14="http://schemas.microsoft.com/office/powerpoint/2010/main" val="4084477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Dado el espectro clínico de PIMS y los diagnósticos diferenciales </a:t>
            </a:r>
          </a:p>
          <a:p>
            <a:r>
              <a:rPr lang="es-CL" sz="1200" kern="1200" dirty="0">
                <a:solidFill>
                  <a:schemeClr val="tx1"/>
                </a:solidFill>
                <a:effectLst/>
                <a:latin typeface="+mn-lt"/>
                <a:ea typeface="+mn-ea"/>
                <a:cs typeface="+mn-cs"/>
              </a:rPr>
              <a:t>El estudio requiere toma de hemocultivos, cropocultivo, pcr virs resp </a:t>
            </a: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Wittaker: </a:t>
            </a:r>
          </a:p>
          <a:p>
            <a:r>
              <a:rPr lang="es-CL" sz="1200" kern="1200" dirty="0">
                <a:solidFill>
                  <a:schemeClr val="tx1"/>
                </a:solidFill>
                <a:effectLst/>
                <a:latin typeface="+mn-lt"/>
                <a:ea typeface="+mn-ea"/>
                <a:cs typeface="+mn-cs"/>
              </a:rPr>
              <a:t>Blood cultures, surface swabs, and other site cultures to detect</a:t>
            </a:r>
          </a:p>
          <a:p>
            <a:r>
              <a:rPr lang="es-CL" sz="1200" kern="1200" dirty="0">
                <a:solidFill>
                  <a:schemeClr val="tx1"/>
                </a:solidFill>
                <a:effectLst/>
                <a:latin typeface="+mn-lt"/>
                <a:ea typeface="+mn-ea"/>
                <a:cs typeface="+mn-cs"/>
              </a:rPr>
              <a:t>staphylococci and streptococci in all patients were negative.</a:t>
            </a:r>
          </a:p>
          <a:p>
            <a:r>
              <a:rPr lang="es-CL" sz="1200" kern="1200" dirty="0">
                <a:solidFill>
                  <a:schemeClr val="tx1"/>
                </a:solidFill>
                <a:effectLst/>
                <a:latin typeface="+mn-lt"/>
                <a:ea typeface="+mn-ea"/>
                <a:cs typeface="+mn-cs"/>
              </a:rPr>
              <a:t>Respiratory viral screening, undertaken using a multiplexpanel</a:t>
            </a:r>
          </a:p>
          <a:p>
            <a:r>
              <a:rPr lang="es-CL" sz="1200" kern="1200" dirty="0">
                <a:solidFill>
                  <a:schemeClr val="tx1"/>
                </a:solidFill>
                <a:effectLst/>
                <a:latin typeface="+mn-lt"/>
                <a:ea typeface="+mn-ea"/>
                <a:cs typeface="+mn-cs"/>
              </a:rPr>
              <a:t>for a range ofcommonrespiratoryviruses, identified</a:t>
            </a:r>
          </a:p>
          <a:p>
            <a:r>
              <a:rPr lang="es-CL" sz="1200" kern="1200" dirty="0">
                <a:solidFill>
                  <a:schemeClr val="tx1"/>
                </a:solidFill>
                <a:effectLst/>
                <a:latin typeface="+mn-lt"/>
                <a:ea typeface="+mn-ea"/>
                <a:cs typeface="+mn-cs"/>
              </a:rPr>
              <a:t>adenovirus and enterovirus in 1 patient. One patient had significant</a:t>
            </a:r>
          </a:p>
          <a:p>
            <a:r>
              <a:rPr lang="es-CL" sz="1200" kern="1200" dirty="0">
                <a:solidFill>
                  <a:schemeClr val="tx1"/>
                </a:solidFill>
                <a:effectLst/>
                <a:latin typeface="+mn-lt"/>
                <a:ea typeface="+mn-ea"/>
                <a:cs typeface="+mn-cs"/>
              </a:rPr>
              <a:t>Epstein-Barr virus viremia; genetic and functional</a:t>
            </a:r>
          </a:p>
          <a:p>
            <a:r>
              <a:rPr lang="es-CL" sz="1200" kern="1200" dirty="0">
                <a:solidFill>
                  <a:schemeClr val="tx1"/>
                </a:solidFill>
                <a:effectLst/>
                <a:latin typeface="+mn-lt"/>
                <a:ea typeface="+mn-ea"/>
                <a:cs typeface="+mn-cs"/>
              </a:rPr>
              <a:t>screening test results for familial hemophagocytic lymphocytic</a:t>
            </a:r>
          </a:p>
          <a:p>
            <a:r>
              <a:rPr lang="es-CL" sz="1200" kern="1200" dirty="0">
                <a:solidFill>
                  <a:schemeClr val="tx1"/>
                </a:solidFill>
                <a:effectLst/>
                <a:latin typeface="+mn-lt"/>
                <a:ea typeface="+mn-ea"/>
                <a:cs typeface="+mn-cs"/>
              </a:rPr>
              <a:t>histiocytosis in this patient were negative.</a:t>
            </a:r>
          </a:p>
          <a:p>
            <a:endParaRPr lang="es-CL" dirty="0"/>
          </a:p>
          <a:p>
            <a:r>
              <a:rPr lang="es-CL" dirty="0"/>
              <a:t>Hemocultivos, hisopos de superficie y otros cultivos del sitio para detectar</a:t>
            </a:r>
          </a:p>
          <a:p>
            <a:r>
              <a:rPr lang="es-CL" dirty="0"/>
              <a:t>los estafilococos y estreptococos en todos los pacientes fueron negativos.</a:t>
            </a:r>
          </a:p>
          <a:p>
            <a:r>
              <a:rPr lang="es-CL" dirty="0"/>
              <a:t>Detección viral respiratoria, realizada mediante un panel multiplex</a:t>
            </a:r>
          </a:p>
          <a:p>
            <a:r>
              <a:rPr lang="es-CL" dirty="0"/>
              <a:t>para una variedad de virus respiratorios comunes, identificados</a:t>
            </a:r>
          </a:p>
          <a:p>
            <a:r>
              <a:rPr lang="es-CL" dirty="0"/>
              <a:t>adenovirus y enterovirus en 1 paciente. Un paciente tuvo un significativo</a:t>
            </a:r>
          </a:p>
          <a:p>
            <a:r>
              <a:rPr lang="es-CL" dirty="0"/>
              <a:t>Viremia del virus de Epstein-Barr; genética y funcional</a:t>
            </a:r>
          </a:p>
          <a:p>
            <a:r>
              <a:rPr lang="es-CL" dirty="0"/>
              <a:t>Resultados de la prueba de detección de linfocitos hemofagocíticos familiares</a:t>
            </a:r>
          </a:p>
          <a:p>
            <a:r>
              <a:rPr lang="es-CL" dirty="0"/>
              <a:t>La histiocitosis en este paciente fue negativa.</a:t>
            </a:r>
          </a:p>
        </p:txBody>
      </p:sp>
      <p:sp>
        <p:nvSpPr>
          <p:cNvPr id="4" name="Marcador de número de diapositiva 3"/>
          <p:cNvSpPr>
            <a:spLocks noGrp="1"/>
          </p:cNvSpPr>
          <p:nvPr>
            <p:ph type="sldNum" sz="quarter" idx="5"/>
          </p:nvPr>
        </p:nvSpPr>
        <p:spPr/>
        <p:txBody>
          <a:bodyPr/>
          <a:lstStyle/>
          <a:p>
            <a:fld id="{0867FC17-2576-1C4B-9FD9-6F545B144F74}" type="slidenum">
              <a:rPr lang="es-CL" smtClean="0"/>
              <a:t>18</a:t>
            </a:fld>
            <a:endParaRPr lang="es-CL"/>
          </a:p>
        </p:txBody>
      </p:sp>
    </p:spTree>
    <p:extLst>
      <p:ext uri="{BB962C8B-B14F-4D97-AF65-F5344CB8AC3E}">
        <p14:creationId xmlns:p14="http://schemas.microsoft.com/office/powerpoint/2010/main" val="226293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Contacto epi 4/6 en riphagen</a:t>
            </a: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The majority of patients (70%) had laboratory-confirmed antecedent or concurrent SARS-CoV-2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r>
              <a:rPr lang="es-CL" sz="1200" kern="1200" dirty="0">
                <a:solidFill>
                  <a:schemeClr val="tx1"/>
                </a:solidFill>
                <a:effectLst/>
                <a:latin typeface="+mn-lt"/>
                <a:ea typeface="+mn-ea"/>
                <a:cs typeface="+mn-cs"/>
              </a:rPr>
              <a:t>El estudio etiológico en pacientes con síndrome inflamatorio multisisémico pediátrico contempla descartar sepsis bacteriana y otras etiologías virales. La evidencia de exposición a SARS-CoV-2 se determina mediante RT-PCR y estudio serológico. En pacientes con PIMS-TS, el resultado de la RT-PCR de hisopado nasal es positiva en un tercio de los casos</a:t>
            </a:r>
            <a:r>
              <a:rPr lang="es-CL" sz="1200" kern="1200" baseline="30000" dirty="0">
                <a:solidFill>
                  <a:schemeClr val="tx1"/>
                </a:solidFill>
                <a:effectLst/>
                <a:latin typeface="+mn-lt"/>
                <a:ea typeface="+mn-ea"/>
                <a:cs typeface="+mn-cs"/>
              </a:rPr>
              <a:t>14</a:t>
            </a:r>
            <a:r>
              <a:rPr lang="es-CL" sz="1200" kern="1200" dirty="0">
                <a:solidFill>
                  <a:schemeClr val="tx1"/>
                </a:solidFill>
                <a:effectLst/>
                <a:latin typeface="+mn-lt"/>
                <a:ea typeface="+mn-ea"/>
                <a:cs typeface="+mn-cs"/>
              </a:rPr>
              <a:t>. La mayor evidencia de exposición viral es mediante pruebas serológicas con  presencia de anticuerpo IgG positivo para SARS-CoV-2</a:t>
            </a:r>
            <a:r>
              <a:rPr lang="es-CL" sz="1200" kern="1200" baseline="30000" dirty="0">
                <a:solidFill>
                  <a:schemeClr val="tx1"/>
                </a:solidFill>
                <a:effectLst/>
                <a:latin typeface="+mn-lt"/>
                <a:ea typeface="+mn-ea"/>
                <a:cs typeface="+mn-cs"/>
              </a:rPr>
              <a:t>8, 12-15</a:t>
            </a:r>
            <a:r>
              <a:rPr lang="es-CL" sz="1200" kern="1200" dirty="0">
                <a:solidFill>
                  <a:schemeClr val="tx1"/>
                </a:solidFill>
                <a:effectLst/>
                <a:latin typeface="+mn-lt"/>
                <a:ea typeface="+mn-ea"/>
                <a:cs typeface="+mn-cs"/>
              </a:rPr>
              <a:t>.</a:t>
            </a:r>
            <a:r>
              <a:rPr lang="es-CL" sz="1200" kern="1200" baseline="30000" dirty="0">
                <a:solidFill>
                  <a:schemeClr val="tx1"/>
                </a:solidFill>
                <a:effectLst/>
                <a:latin typeface="+mn-lt"/>
                <a:ea typeface="+mn-ea"/>
                <a:cs typeface="+mn-cs"/>
              </a:rPr>
              <a:t> </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Destaca el antecedente de exposición a COVID-19, ya sea por antecedente de  infección previa o por contacto epidemiológico estrecho que se describe incluso desde una semana antes del inicio de los síntomas, desarrollándose con mayor frecuencia entre la 2ª a 4ª semana, y hasta 6 semanas tras exposición a SARS-CoV-2</a:t>
            </a:r>
            <a:r>
              <a:rPr lang="es-CL" sz="1200" kern="1200" baseline="30000" dirty="0">
                <a:solidFill>
                  <a:schemeClr val="tx1"/>
                </a:solidFill>
                <a:effectLst/>
                <a:latin typeface="+mn-lt"/>
                <a:ea typeface="+mn-ea"/>
                <a:cs typeface="+mn-cs"/>
              </a:rPr>
              <a:t>14</a:t>
            </a:r>
            <a:r>
              <a:rPr lang="es-CL" sz="1200" kern="1200" dirty="0">
                <a:solidFill>
                  <a:schemeClr val="tx1"/>
                </a:solidFill>
                <a:effectLst/>
                <a:latin typeface="+mn-lt"/>
                <a:ea typeface="+mn-ea"/>
                <a:cs typeface="+mn-cs"/>
              </a:rPr>
              <a:t>. La temporalidad entre  la infección por SARS-CoV-2 y el inicio de los síntomas de PIMS-TS, sugiere el rol de COVID-19 como factor desencadenante o inmunomodulador concordante con un síndrome postinfeccioso</a:t>
            </a:r>
            <a:r>
              <a:rPr lang="es-CL" sz="1200" kern="1200" baseline="30000" dirty="0">
                <a:solidFill>
                  <a:schemeClr val="tx1"/>
                </a:solidFill>
                <a:effectLst/>
                <a:latin typeface="+mn-lt"/>
                <a:ea typeface="+mn-ea"/>
                <a:cs typeface="+mn-cs"/>
              </a:rPr>
              <a:t>8,14</a:t>
            </a:r>
            <a:r>
              <a:rPr lang="es-CL" sz="1200" kern="1200" dirty="0">
                <a:solidFill>
                  <a:schemeClr val="tx1"/>
                </a:solidFill>
                <a:effectLst/>
                <a:latin typeface="+mn-lt"/>
                <a:ea typeface="+mn-ea"/>
                <a:cs typeface="+mn-cs"/>
              </a:rPr>
              <a:t>. Los resultados de las pruebas (RT-PCR e anticuerpos IgG) para SARS-CoV-2 apoyan el vínculo causal como una reacción post inmunológica viral para esta enfermedad</a:t>
            </a:r>
            <a:r>
              <a:rPr lang="es-CL" sz="1200" b="1" kern="1200" baseline="30000" dirty="0">
                <a:solidFill>
                  <a:schemeClr val="tx1"/>
                </a:solidFill>
                <a:effectLst/>
                <a:latin typeface="+mn-lt"/>
                <a:ea typeface="+mn-ea"/>
                <a:cs typeface="+mn-cs"/>
              </a:rPr>
              <a:t>8</a:t>
            </a:r>
            <a:r>
              <a:rPr lang="es-C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Belhader</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SARS-Cov-2 infection</a:t>
            </a:r>
          </a:p>
          <a:p>
            <a:r>
              <a:rPr lang="es-CL" sz="1200" kern="1200" dirty="0">
                <a:solidFill>
                  <a:schemeClr val="tx1"/>
                </a:solidFill>
                <a:effectLst/>
                <a:latin typeface="+mn-lt"/>
                <a:ea typeface="+mn-ea"/>
                <a:cs typeface="+mn-cs"/>
              </a:rPr>
              <a:t>SARS-Cov-2 infection was confirmed in 31/35 patients (88.5%). Nasopharyngeal swab</a:t>
            </a:r>
          </a:p>
          <a:p>
            <a:r>
              <a:rPr lang="es-CL" sz="1200" kern="1200" dirty="0">
                <a:solidFill>
                  <a:schemeClr val="tx1"/>
                </a:solidFill>
                <a:effectLst/>
                <a:latin typeface="+mn-lt"/>
                <a:ea typeface="+mn-ea"/>
                <a:cs typeface="+mn-cs"/>
              </a:rPr>
              <a:t>polymerase chain reaction (PCR) was positive in 12 patients (34%), and fecal PCR in 2</a:t>
            </a:r>
          </a:p>
          <a:p>
            <a:r>
              <a:rPr lang="es-CL" sz="1200" kern="1200" dirty="0">
                <a:solidFill>
                  <a:schemeClr val="tx1"/>
                </a:solidFill>
                <a:effectLst/>
                <a:latin typeface="+mn-lt"/>
                <a:ea typeface="+mn-ea"/>
                <a:cs typeface="+mn-cs"/>
              </a:rPr>
              <a:t>patients (6%). Thirty out of thirty-five (86%) patients had positive antibody assays: 23 had</a:t>
            </a:r>
          </a:p>
          <a:p>
            <a:r>
              <a:rPr lang="es-CL" sz="1200" kern="1200" dirty="0">
                <a:solidFill>
                  <a:schemeClr val="tx1"/>
                </a:solidFill>
                <a:effectLst/>
                <a:latin typeface="+mn-lt"/>
                <a:ea typeface="+mn-ea"/>
                <a:cs typeface="+mn-cs"/>
              </a:rPr>
              <a:t>IgA and IgG, 3 had IgG, 2 had IgG and IgM, and 2 had IgA only. In addition, two patients</a:t>
            </a:r>
          </a:p>
          <a:p>
            <a:r>
              <a:rPr lang="es-CL" sz="1200" kern="1200" dirty="0">
                <a:solidFill>
                  <a:schemeClr val="tx1"/>
                </a:solidFill>
                <a:effectLst/>
                <a:latin typeface="+mn-lt"/>
                <a:ea typeface="+mn-ea"/>
                <a:cs typeface="+mn-cs"/>
              </a:rPr>
              <a:t>were negative for SARS-CoV-2 PCR, but had typical lung CT features of COVID pneumonia.</a:t>
            </a:r>
          </a:p>
          <a:p>
            <a:r>
              <a:rPr lang="es-CL" sz="1200" kern="1200" dirty="0">
                <a:solidFill>
                  <a:schemeClr val="tx1"/>
                </a:solidFill>
                <a:effectLst/>
                <a:latin typeface="+mn-lt"/>
                <a:ea typeface="+mn-ea"/>
                <a:cs typeface="+mn-cs"/>
              </a:rPr>
              <a:t>Results are missing in five patients. A history of recent contact with family members</a:t>
            </a:r>
          </a:p>
          <a:p>
            <a:r>
              <a:rPr lang="es-CL" sz="1200" kern="1200" dirty="0">
                <a:solidFill>
                  <a:schemeClr val="tx1"/>
                </a:solidFill>
                <a:effectLst/>
                <a:latin typeface="+mn-lt"/>
                <a:ea typeface="+mn-ea"/>
                <a:cs typeface="+mn-cs"/>
              </a:rPr>
              <a:t>displaying viral-like symptoms was reported in 13/35 patients.</a:t>
            </a:r>
          </a:p>
          <a:p>
            <a:endParaRPr lang="es-CL" dirty="0"/>
          </a:p>
          <a:p>
            <a:r>
              <a:rPr lang="es-CL" sz="1200" kern="1200" dirty="0">
                <a:solidFill>
                  <a:schemeClr val="tx1"/>
                </a:solidFill>
                <a:effectLst/>
                <a:latin typeface="+mn-lt"/>
                <a:ea typeface="+mn-ea"/>
                <a:cs typeface="+mn-cs"/>
              </a:rPr>
              <a:t>Among the proposed mechanisms for myocardial and lung injury caused by SARS-CoV-2,</a:t>
            </a:r>
          </a:p>
          <a:p>
            <a:r>
              <a:rPr lang="es-CL" sz="1200" kern="1200" dirty="0">
                <a:solidFill>
                  <a:schemeClr val="tx1"/>
                </a:solidFill>
                <a:effectLst/>
                <a:latin typeface="+mn-lt"/>
                <a:ea typeface="+mn-ea"/>
                <a:cs typeface="+mn-cs"/>
              </a:rPr>
              <a:t>“cytokine storm” triggered by an imbalanced response by proinflammatory and regulatory T</a:t>
            </a:r>
          </a:p>
          <a:p>
            <a:r>
              <a:rPr lang="es-CL" sz="1200" kern="1200" dirty="0">
                <a:solidFill>
                  <a:schemeClr val="tx1"/>
                </a:solidFill>
                <a:effectLst/>
                <a:latin typeface="+mn-lt"/>
                <a:ea typeface="+mn-ea"/>
                <a:cs typeface="+mn-cs"/>
              </a:rPr>
              <a:t>cells has been proposed (19). In our series, almost 90% of patients tested positive for SARSCoV-</a:t>
            </a:r>
          </a:p>
          <a:p>
            <a:r>
              <a:rPr lang="es-CL" sz="1200" kern="1200" dirty="0">
                <a:solidFill>
                  <a:schemeClr val="tx1"/>
                </a:solidFill>
                <a:effectLst/>
                <a:latin typeface="+mn-lt"/>
                <a:ea typeface="+mn-ea"/>
                <a:cs typeface="+mn-cs"/>
              </a:rPr>
              <a:t>2 infection. Besides the low sensitivity of PCR, it is possible that the virus has already</a:t>
            </a:r>
          </a:p>
          <a:p>
            <a:r>
              <a:rPr lang="es-CL" sz="1200" kern="1200" dirty="0">
                <a:solidFill>
                  <a:schemeClr val="tx1"/>
                </a:solidFill>
                <a:effectLst/>
                <a:latin typeface="+mn-lt"/>
                <a:ea typeface="+mn-ea"/>
                <a:cs typeface="+mn-cs"/>
              </a:rPr>
              <a:t>been cleared from the upper respiratory tract in our patients, as those who had positive</a:t>
            </a:r>
          </a:p>
          <a:p>
            <a:r>
              <a:rPr lang="es-CL" sz="1200" kern="1200" dirty="0">
                <a:solidFill>
                  <a:schemeClr val="tx1"/>
                </a:solidFill>
                <a:effectLst/>
                <a:latin typeface="+mn-lt"/>
                <a:ea typeface="+mn-ea"/>
                <a:cs typeface="+mn-cs"/>
              </a:rPr>
              <a:t>serologic test already had IgG type antibodies (20). This suggests that they had been in</a:t>
            </a:r>
          </a:p>
          <a:p>
            <a:r>
              <a:rPr lang="es-CL" sz="1200" kern="1200" dirty="0">
                <a:solidFill>
                  <a:schemeClr val="tx1"/>
                </a:solidFill>
                <a:effectLst/>
                <a:latin typeface="+mn-lt"/>
                <a:ea typeface="+mn-ea"/>
                <a:cs typeface="+mn-cs"/>
              </a:rPr>
              <a:t>contact with the virus more than three weeks before admission. The delay between the</a:t>
            </a:r>
          </a:p>
          <a:p>
            <a:r>
              <a:rPr lang="es-CL" sz="1200" kern="1200" dirty="0">
                <a:solidFill>
                  <a:schemeClr val="tx1"/>
                </a:solidFill>
                <a:effectLst/>
                <a:latin typeface="+mn-lt"/>
                <a:ea typeface="+mn-ea"/>
                <a:cs typeface="+mn-cs"/>
              </a:rPr>
              <a:t>pandemic in the general population and the recent emergence of this illness in children is</a:t>
            </a:r>
          </a:p>
          <a:p>
            <a:r>
              <a:rPr lang="es-CL" sz="1200" kern="1200" dirty="0">
                <a:solidFill>
                  <a:schemeClr val="tx1"/>
                </a:solidFill>
                <a:effectLst/>
                <a:latin typeface="+mn-lt"/>
                <a:ea typeface="+mn-ea"/>
                <a:cs typeface="+mn-cs"/>
              </a:rPr>
              <a:t>surprising. Yet, this is consistent with the usual sequence of a canonical response to a</a:t>
            </a:r>
          </a:p>
          <a:p>
            <a:r>
              <a:rPr lang="es-CL" sz="1200" kern="1200" dirty="0">
                <a:solidFill>
                  <a:schemeClr val="tx1"/>
                </a:solidFill>
                <a:effectLst/>
                <a:latin typeface="+mn-lt"/>
                <a:ea typeface="+mn-ea"/>
                <a:cs typeface="+mn-cs"/>
              </a:rPr>
              <a:t>conventional antigen</a:t>
            </a:r>
          </a:p>
          <a:p>
            <a:endParaRPr lang="es-CL" dirty="0"/>
          </a:p>
          <a:p>
            <a:r>
              <a:rPr lang="es-CL" sz="1200" kern="1200" dirty="0">
                <a:solidFill>
                  <a:schemeClr val="tx1"/>
                </a:solidFill>
                <a:effectLst/>
                <a:latin typeface="+mn-lt"/>
                <a:ea typeface="+mn-ea"/>
                <a:cs typeface="+mn-cs"/>
              </a:rPr>
              <a:t>Destaca el antecedente de exposición a COVID-19, ya sea por antecedente de  infección previa o por contacto epidemiológico estrecho que se describe incluso desde una semana antes del inicio de los síntomas, desarrollándose con mayor frecuencia entre la 2ª a 4ª semana, y hasta 6 semanas tras exposición a SARS-CoV-2</a:t>
            </a:r>
            <a:r>
              <a:rPr lang="es-CL" sz="1200" kern="1200" baseline="30000" dirty="0">
                <a:solidFill>
                  <a:schemeClr val="tx1"/>
                </a:solidFill>
                <a:effectLst/>
                <a:latin typeface="+mn-lt"/>
                <a:ea typeface="+mn-ea"/>
                <a:cs typeface="+mn-cs"/>
              </a:rPr>
              <a:t>14</a:t>
            </a:r>
            <a:r>
              <a:rPr lang="es-CL" sz="1200" kern="1200" dirty="0">
                <a:solidFill>
                  <a:schemeClr val="tx1"/>
                </a:solidFill>
                <a:effectLst/>
                <a:latin typeface="+mn-lt"/>
                <a:ea typeface="+mn-ea"/>
                <a:cs typeface="+mn-cs"/>
              </a:rPr>
              <a:t>. La temporalidad entre  la infección por SARS-CoV-2 y el inicio de los síntomas de PIMS-TS, sugiere el rol de COVID-19 como factor desencadenante o inmunomodulador concordante con un síndrome postinfeccioso</a:t>
            </a:r>
            <a:r>
              <a:rPr lang="es-CL" sz="1200" kern="1200" baseline="30000" dirty="0">
                <a:solidFill>
                  <a:schemeClr val="tx1"/>
                </a:solidFill>
                <a:effectLst/>
                <a:latin typeface="+mn-lt"/>
                <a:ea typeface="+mn-ea"/>
                <a:cs typeface="+mn-cs"/>
              </a:rPr>
              <a:t>8,14</a:t>
            </a:r>
            <a:r>
              <a:rPr lang="es-CL" sz="1200" kern="1200" dirty="0">
                <a:solidFill>
                  <a:schemeClr val="tx1"/>
                </a:solidFill>
                <a:effectLst/>
                <a:latin typeface="+mn-lt"/>
                <a:ea typeface="+mn-ea"/>
                <a:cs typeface="+mn-cs"/>
              </a:rPr>
              <a:t>. Los resultados de las pruebas (RT-PCR e anticuerpos IgG) para SARS-CoV-2 apoyan el vínculo causal como una reacción post inmunológica viral para esta enfermedad</a:t>
            </a:r>
            <a:r>
              <a:rPr lang="es-CL" sz="1200" b="1" kern="1200" baseline="30000" dirty="0">
                <a:solidFill>
                  <a:schemeClr val="tx1"/>
                </a:solidFill>
                <a:effectLst/>
                <a:latin typeface="+mn-lt"/>
                <a:ea typeface="+mn-ea"/>
                <a:cs typeface="+mn-cs"/>
              </a:rPr>
              <a:t>8</a:t>
            </a:r>
            <a:r>
              <a:rPr lang="es-CL" sz="1200" kern="1200" dirty="0">
                <a:solidFill>
                  <a:schemeClr val="tx1"/>
                </a:solidFill>
                <a:effectLst/>
                <a:latin typeface="+mn-lt"/>
                <a:ea typeface="+mn-ea"/>
                <a:cs typeface="+mn-cs"/>
              </a:rPr>
              <a:t>.</a:t>
            </a:r>
          </a:p>
          <a:p>
            <a:r>
              <a:rPr lang="es-CL" sz="1200" b="1" kern="1200" dirty="0">
                <a:solidFill>
                  <a:schemeClr val="tx1"/>
                </a:solidFill>
                <a:effectLst/>
                <a:latin typeface="+mn-lt"/>
                <a:ea typeface="+mn-ea"/>
                <a:cs typeface="+mn-cs"/>
              </a:rPr>
              <a:t> </a:t>
            </a:r>
          </a:p>
          <a:p>
            <a:r>
              <a:rPr lang="es-CL" sz="1200" b="1" kern="1200" dirty="0">
                <a:solidFill>
                  <a:schemeClr val="tx1"/>
                </a:solidFill>
                <a:effectLst/>
                <a:latin typeface="+mn-lt"/>
                <a:ea typeface="+mn-ea"/>
                <a:cs typeface="+mn-cs"/>
              </a:rPr>
              <a:t>dufort</a:t>
            </a:r>
          </a:p>
          <a:p>
            <a:endParaRPr lang="es-CL" sz="1200" b="1" kern="1200" dirty="0">
              <a:solidFill>
                <a:schemeClr val="tx1"/>
              </a:solidFill>
              <a:effectLst/>
              <a:latin typeface="+mn-lt"/>
              <a:ea typeface="+mn-ea"/>
              <a:cs typeface="+mn-cs"/>
            </a:endParaRPr>
          </a:p>
          <a:p>
            <a:r>
              <a:rPr lang="es-ES" dirty="0"/>
              <a:t>Como en un estudio de Italia, los casos de MIS-C en Nueva El estado de York siguió el pico del Covid-19 epidemia en el estado, que apoya un temporal y asociación geográfica entre Covid-19 y MIS-C.10 de los pacientes evaluados con un examen serológico ensayo, casi todos tenían reactividad, y de la 76 que fueron evaluados con RT-PCR y serológicos ensayos para SARS-CoV-2, 44 (58%) solo tenían evidencia serológica de </a:t>
            </a:r>
            <a:r>
              <a:rPr lang="es-ES" dirty="0" err="1"/>
              <a:t>SARSCoV</a:t>
            </a:r>
            <a:r>
              <a:rPr lang="es-ES" dirty="0"/>
              <a:t>- actual o reciente 2 infección, que es compatible con un laboratorio asociación. De los 4 pacientes con sospecha casos, ninguno de los cuales tenía laboratorio evidencia de infección por SARS-CoV-2 al ingreso, 2 (50%) habían tenido una enfermedad similar a Covid-19 en el 6 semanas antes del inicio de los síntomas MIS-C. Estas los hallazgos respaldan que MIS-C es probablemente un </a:t>
            </a:r>
            <a:r>
              <a:rPr lang="es-ES" dirty="0" err="1"/>
              <a:t>postinfeccioso</a:t>
            </a:r>
            <a:r>
              <a:rPr lang="es-ES" dirty="0"/>
              <a:t>, proceso inflamatorio relacionado con Covid-19.</a:t>
            </a:r>
          </a:p>
          <a:p>
            <a:endParaRPr lang="es-ES" sz="1200" kern="1200" dirty="0">
              <a:solidFill>
                <a:schemeClr val="tx1"/>
              </a:solidFill>
              <a:effectLst/>
              <a:latin typeface="+mn-lt"/>
              <a:ea typeface="+mn-ea"/>
              <a:cs typeface="+mn-cs"/>
            </a:endParaRPr>
          </a:p>
          <a:p>
            <a:r>
              <a:rPr lang="es-CL" dirty="0"/>
              <a:t>3.- Los test serológicos son complementarios a la PCR y detectan anticuerpos en la sangre, los que aparecen tardíamente en el curso de la enfermedad; existiendo dos tipos de anticuerpos denominados inmunoglobulinas M y G (IgM e IgG), que pueden detectarse entre 1 a 3 semanas después del inicio de síntomas. En general, la presencia de inmunoglobulina M (IgM) indica una infección más aguda o precoz, y la inmunoglobulina G (IgG) indica una infección pasada (memoria inmunológica). 4.- La detección de IgM en la sangre, indica que un/a usuario/a “puede” estar cursando una etapa precoz de la enfermedad, con o sin síntomas, y “pudo” haber estado contagiando hasta 10 días antes de hacerse el examen</a:t>
            </a:r>
            <a:endParaRPr lang="es-ES" sz="1200" kern="1200" dirty="0">
              <a:solidFill>
                <a:schemeClr val="tx1"/>
              </a:solidFill>
              <a:effectLst/>
              <a:latin typeface="+mn-lt"/>
              <a:ea typeface="+mn-ea"/>
              <a:cs typeface="+mn-cs"/>
            </a:endParaRPr>
          </a:p>
          <a:p>
            <a:r>
              <a:rPr lang="es-CL" dirty="0"/>
              <a:t>En pacientes sospechosos de infección por SARS-CoV-2 con estudio inicial de PCR para COVID-19 negativa. Se recomienda solicitar la serología desde los 7 a 14 días desde el inicio de los síntomas. • En personas que han sido contactos estrechos de un paciente COVID-19 positivo y que han evolucionado asintomáticos. Se recomienda solicitar el estudio serológico desde los 7 a 14 días desde el contacto.</a:t>
            </a: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fase tardía, preferentemente inflamatoria después de 7-14 días, se justifica la realización de serología cuantitativa, especialmente en niños con sospecha de PIMS.</a:t>
            </a:r>
            <a:r>
              <a:rPr lang="es-CL" dirty="0">
                <a:effectLst/>
              </a:rPr>
              <a:t> </a:t>
            </a:r>
            <a:endParaRPr lang="es-CL" sz="1200" kern="1200" dirty="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19</a:t>
            </a:fld>
            <a:endParaRPr lang="es-CL"/>
          </a:p>
        </p:txBody>
      </p:sp>
    </p:spTree>
    <p:extLst>
      <p:ext uri="{BB962C8B-B14F-4D97-AF65-F5344CB8AC3E}">
        <p14:creationId xmlns:p14="http://schemas.microsoft.com/office/powerpoint/2010/main" val="3328617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Coinfección poco frec. Cheung </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Feldstein. 92% tenia 4 o más marcadores de inflamcion elevados.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Mayoría elevación VHS, PCR, linfocitopenia, neutrofilia, elevacion de ferritina, hipoalbuminemia,  elevacion alanin aminotransferasa, anemia trombocitopenia,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INR prolongado, nieveles elevados de fibrinogeno. </a:t>
            </a:r>
          </a:p>
          <a:p>
            <a:r>
              <a:rPr lang="es-CL" sz="1200" kern="1200" dirty="0">
                <a:solidFill>
                  <a:schemeClr val="tx1"/>
                </a:solidFill>
                <a:effectLst/>
                <a:latin typeface="+mn-lt"/>
                <a:ea typeface="+mn-ea"/>
                <a:cs typeface="+mn-cs"/>
              </a:rPr>
              <a:t>El síndrome inflamatorio multisistémico pediátrico, se caracteriza por elevación de marcadores de inflamatorios, tales como, proteína C reactiva (PCR), velocidad de eritrosedimentación (VHS), lactato deshidrogenasa (LDH), ferritina, dímero-D, procalcitonina e IL-6. </a:t>
            </a:r>
            <a:endParaRPr lang="es-CL" dirty="0"/>
          </a:p>
          <a:p>
            <a:r>
              <a:rPr lang="es-CL" sz="1200" kern="1200" dirty="0">
                <a:solidFill>
                  <a:schemeClr val="tx1"/>
                </a:solidFill>
                <a:effectLst/>
                <a:latin typeface="+mn-lt"/>
                <a:ea typeface="+mn-ea"/>
                <a:cs typeface="+mn-cs"/>
              </a:rPr>
              <a:t>desarrollaron shock  tuvieron niveles de PCR y neutrófilos más elevados, albúmina más baja y linfopenia más marcada en comparación con aquellos sin shock. Los factores pronósticos para el desarrollo de una enfermedad grave fueron la edad superior a 5 años y la ferritinemia&gt; 1400 µg / L </a:t>
            </a:r>
            <a:r>
              <a:rPr lang="es-CL" sz="1200" b="1" kern="1200" dirty="0">
                <a:solidFill>
                  <a:schemeClr val="tx1"/>
                </a:solidFill>
                <a:effectLst/>
                <a:latin typeface="+mn-lt"/>
                <a:ea typeface="+mn-ea"/>
                <a:cs typeface="+mn-cs"/>
              </a:rPr>
              <a:t>(14)</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La presencia de shock se asoció a disfunción ventricular izquierda en ecocardiografía (62%), elevación de troponinas (66%) y NT-proBNP (100% ) su valor medio fue de 5743 pg / ml (9)( 13). </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Los pacientes con MIS-C también tienen características bioquímicas diferentes a la EK clásica, presentando mayor leucopenia, linfopenia, trombocitopenia, aumento de ferritina y elevación de marcadores de miocarditis </a:t>
            </a:r>
            <a:r>
              <a:rPr lang="es-CL" sz="1200" b="1" kern="1200" dirty="0">
                <a:solidFill>
                  <a:schemeClr val="tx1"/>
                </a:solidFill>
                <a:effectLst/>
                <a:latin typeface="+mn-lt"/>
                <a:ea typeface="+mn-ea"/>
                <a:cs typeface="+mn-cs"/>
              </a:rPr>
              <a:t>(11).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kern="1200" dirty="0">
                <a:solidFill>
                  <a:schemeClr val="tx1"/>
                </a:solidFill>
                <a:effectLst/>
                <a:latin typeface="+mn-lt"/>
                <a:ea typeface="+mn-ea"/>
                <a:cs typeface="+mn-cs"/>
              </a:rPr>
              <a:t>witaker</a:t>
            </a:r>
          </a:p>
          <a:p>
            <a:r>
              <a:rPr lang="es-CL" sz="1200" kern="1200" dirty="0">
                <a:solidFill>
                  <a:schemeClr val="tx1"/>
                </a:solidFill>
                <a:effectLst/>
                <a:latin typeface="+mn-lt"/>
                <a:ea typeface="+mn-ea"/>
                <a:cs typeface="+mn-cs"/>
              </a:rPr>
              <a:t>PIMS-TS tended to be older, have more intense inflammation,</a:t>
            </a:r>
          </a:p>
          <a:p>
            <a:r>
              <a:rPr lang="es-CL" sz="1200" kern="1200" dirty="0">
                <a:solidFill>
                  <a:schemeClr val="tx1"/>
                </a:solidFill>
                <a:effectLst/>
                <a:latin typeface="+mn-lt"/>
                <a:ea typeface="+mn-ea"/>
                <a:cs typeface="+mn-cs"/>
              </a:rPr>
              <a:t>and have higher levels of markers of cardiac injury, suggesting</a:t>
            </a:r>
          </a:p>
          <a:p>
            <a:r>
              <a:rPr lang="es-CL" sz="1200" kern="1200" dirty="0">
                <a:solidFill>
                  <a:schemeClr val="tx1"/>
                </a:solidFill>
                <a:effectLst/>
                <a:latin typeface="+mn-lt"/>
                <a:ea typeface="+mn-ea"/>
                <a:cs typeface="+mn-cs"/>
              </a:rPr>
              <a:t>that these are 2 separateentitiesandthat treatment forPIMS-TS</a:t>
            </a:r>
          </a:p>
          <a:p>
            <a:r>
              <a:rPr lang="es-CL" sz="1200" kern="1200" dirty="0">
                <a:solidFill>
                  <a:schemeClr val="tx1"/>
                </a:solidFill>
                <a:effectLst/>
                <a:latin typeface="+mn-lt"/>
                <a:ea typeface="+mn-ea"/>
                <a:cs typeface="+mn-cs"/>
              </a:rPr>
              <a:t>may need to be different than that for KD. Various biomarkers,</a:t>
            </a:r>
          </a:p>
          <a:p>
            <a:r>
              <a:rPr lang="es-CL" sz="1200" kern="1200" dirty="0">
                <a:solidFill>
                  <a:schemeClr val="tx1"/>
                </a:solidFill>
                <a:effectLst/>
                <a:latin typeface="+mn-lt"/>
                <a:ea typeface="+mn-ea"/>
                <a:cs typeface="+mn-cs"/>
              </a:rPr>
              <a:t>includingCRP, ferritin, troponin, andNT-proBNPlevelsmay be</a:t>
            </a:r>
          </a:p>
          <a:p>
            <a:r>
              <a:rPr lang="es-CL" sz="1200" kern="1200" dirty="0">
                <a:solidFill>
                  <a:schemeClr val="tx1"/>
                </a:solidFill>
                <a:effectLst/>
                <a:latin typeface="+mn-lt"/>
                <a:ea typeface="+mn-ea"/>
                <a:cs typeface="+mn-cs"/>
              </a:rPr>
              <a:t>helpful in predicting progression of disease.</a:t>
            </a:r>
          </a:p>
          <a:p>
            <a:endParaRPr lang="es-CL"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Pouletty</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Borocco</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Ouldali</a:t>
            </a:r>
            <a:r>
              <a:rPr lang="en-US" sz="1200" kern="1200" dirty="0">
                <a:solidFill>
                  <a:schemeClr val="tx1"/>
                </a:solidFill>
                <a:effectLst/>
                <a:latin typeface="+mn-lt"/>
                <a:ea typeface="+mn-ea"/>
                <a:cs typeface="+mn-cs"/>
              </a:rPr>
              <a:t> N, et al. </a:t>
            </a:r>
            <a:r>
              <a:rPr lang="en-US" sz="1200" kern="1200" dirty="0" err="1">
                <a:solidFill>
                  <a:schemeClr val="tx1"/>
                </a:solidFill>
                <a:effectLst/>
                <a:latin typeface="+mn-lt"/>
                <a:ea typeface="+mn-ea"/>
                <a:cs typeface="+mn-cs"/>
              </a:rPr>
              <a:t>Paediatric</a:t>
            </a:r>
            <a:r>
              <a:rPr lang="en-US" sz="1200" kern="1200" dirty="0">
                <a:solidFill>
                  <a:schemeClr val="tx1"/>
                </a:solidFill>
                <a:effectLst/>
                <a:latin typeface="+mn-lt"/>
                <a:ea typeface="+mn-ea"/>
                <a:cs typeface="+mn-cs"/>
              </a:rPr>
              <a:t> multisystem inflammatory syndrome temporally associated with SARS-CoV-2 mimicking Kawasaki disease (Kawa-COVID-19): a </a:t>
            </a:r>
            <a:r>
              <a:rPr lang="en-US" sz="1200" kern="1200" dirty="0" err="1">
                <a:solidFill>
                  <a:schemeClr val="tx1"/>
                </a:solidFill>
                <a:effectLst/>
                <a:latin typeface="+mn-lt"/>
                <a:ea typeface="+mn-ea"/>
                <a:cs typeface="+mn-cs"/>
              </a:rPr>
              <a:t>multicentre</a:t>
            </a:r>
            <a:r>
              <a:rPr lang="en-US" sz="1200" kern="1200" dirty="0">
                <a:solidFill>
                  <a:schemeClr val="tx1"/>
                </a:solidFill>
                <a:effectLst/>
                <a:latin typeface="+mn-lt"/>
                <a:ea typeface="+mn-ea"/>
                <a:cs typeface="+mn-cs"/>
              </a:rPr>
              <a:t> cohort [published online ahead of print, 2020 Jun 11]. </a:t>
            </a:r>
            <a:r>
              <a:rPr lang="es-CL" sz="1200" kern="1200" dirty="0">
                <a:solidFill>
                  <a:schemeClr val="tx1"/>
                </a:solidFill>
                <a:effectLst/>
                <a:latin typeface="+mn-lt"/>
                <a:ea typeface="+mn-ea"/>
                <a:cs typeface="+mn-cs"/>
              </a:rPr>
              <a:t>Ann Rheum Dis. 2020;annrheumdis-2020-217960. doi:10.1136/annrheumdis-2020-217960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20</a:t>
            </a:fld>
            <a:endParaRPr lang="es-CL"/>
          </a:p>
        </p:txBody>
      </p:sp>
    </p:spTree>
    <p:extLst>
      <p:ext uri="{BB962C8B-B14F-4D97-AF65-F5344CB8AC3E}">
        <p14:creationId xmlns:p14="http://schemas.microsoft.com/office/powerpoint/2010/main" val="1778905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Además, pueden cursar con hiponatremia promedio de 131 mEq/L, y un leve aumento en las transaminasas: aspartato aminotransferasa (87 U/L) y  alanina aminotransferasa (119 U/L) fue registrado en 7 niños (en que serie fue???,no queda claro), este aumento en las transaminasa se repite en la mayoría de series de casos estudiados</a:t>
            </a:r>
            <a:r>
              <a:rPr lang="es-CL" sz="1200" kern="1200" baseline="30000" dirty="0">
                <a:solidFill>
                  <a:schemeClr val="tx1"/>
                </a:solidFill>
                <a:effectLst/>
                <a:latin typeface="+mn-lt"/>
                <a:ea typeface="+mn-ea"/>
                <a:cs typeface="+mn-cs"/>
              </a:rPr>
              <a:t>11</a:t>
            </a:r>
            <a:r>
              <a:rPr lang="es-CL" sz="1200" kern="1200" dirty="0">
                <a:solidFill>
                  <a:schemeClr val="tx1"/>
                </a:solidFill>
                <a:effectLst/>
                <a:latin typeface="+mn-lt"/>
                <a:ea typeface="+mn-ea"/>
                <a:cs typeface="+mn-cs"/>
              </a:rPr>
              <a:t>. También se ha descrito pleocitosis en el líquido cefalorraquídeo </a:t>
            </a:r>
            <a:r>
              <a:rPr lang="es-CL" sz="1200" kern="1200" baseline="30000" dirty="0">
                <a:solidFill>
                  <a:schemeClr val="tx1"/>
                </a:solidFill>
                <a:effectLst/>
                <a:latin typeface="+mn-lt"/>
                <a:ea typeface="+mn-ea"/>
                <a:cs typeface="+mn-cs"/>
              </a:rPr>
              <a:t>5</a:t>
            </a:r>
            <a:r>
              <a:rPr lang="es-CL" sz="1200" kern="1200" dirty="0">
                <a:solidFill>
                  <a:schemeClr val="tx1"/>
                </a:solidFill>
                <a:effectLst/>
                <a:latin typeface="+mn-lt"/>
                <a:ea typeface="+mn-ea"/>
                <a:cs typeface="+mn-cs"/>
              </a:rPr>
              <a:t>.</a:t>
            </a:r>
          </a:p>
          <a:p>
            <a:endParaRPr lang="es-CL" dirty="0"/>
          </a:p>
          <a:p>
            <a:r>
              <a:rPr lang="es-CL" dirty="0"/>
              <a:t>Toubiana 5</a:t>
            </a:r>
          </a:p>
        </p:txBody>
      </p:sp>
      <p:sp>
        <p:nvSpPr>
          <p:cNvPr id="4" name="Marcador de número de diapositiva 3"/>
          <p:cNvSpPr>
            <a:spLocks noGrp="1"/>
          </p:cNvSpPr>
          <p:nvPr>
            <p:ph type="sldNum" sz="quarter" idx="5"/>
          </p:nvPr>
        </p:nvSpPr>
        <p:spPr/>
        <p:txBody>
          <a:bodyPr/>
          <a:lstStyle/>
          <a:p>
            <a:fld id="{0867FC17-2576-1C4B-9FD9-6F545B144F74}" type="slidenum">
              <a:rPr lang="es-CL" smtClean="0"/>
              <a:t>21</a:t>
            </a:fld>
            <a:endParaRPr lang="es-CL"/>
          </a:p>
        </p:txBody>
      </p:sp>
    </p:spTree>
    <p:extLst>
      <p:ext uri="{BB962C8B-B14F-4D97-AF65-F5344CB8AC3E}">
        <p14:creationId xmlns:p14="http://schemas.microsoft.com/office/powerpoint/2010/main" val="101941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Se describe en las distintas series de casos la asociación temporal entre Covid-19 y la incidencia de MIS-C. </a:t>
            </a:r>
          </a:p>
          <a:p>
            <a:r>
              <a:rPr lang="es-CL" dirty="0"/>
              <a:t>En la que este sd inflamatorio se presentaría tras un delay entre el peak de casos y la menor actividad de Sars-Cov2- </a:t>
            </a:r>
          </a:p>
          <a:p>
            <a:r>
              <a:rPr lang="es-CL" dirty="0"/>
              <a:t>Es una complicación poco frecuente con una letalidad de 2%. </a:t>
            </a:r>
          </a:p>
          <a:p>
            <a:r>
              <a:rPr lang="es-CL" dirty="0"/>
              <a:t>En Chile los primeros casos se reportan desde </a:t>
            </a:r>
          </a:p>
        </p:txBody>
      </p:sp>
      <p:sp>
        <p:nvSpPr>
          <p:cNvPr id="4" name="Marcador de número de diapositiva 3"/>
          <p:cNvSpPr>
            <a:spLocks noGrp="1"/>
          </p:cNvSpPr>
          <p:nvPr>
            <p:ph type="sldNum" sz="quarter" idx="5"/>
          </p:nvPr>
        </p:nvSpPr>
        <p:spPr/>
        <p:txBody>
          <a:bodyPr/>
          <a:lstStyle/>
          <a:p>
            <a:fld id="{0867FC17-2576-1C4B-9FD9-6F545B144F74}" type="slidenum">
              <a:rPr lang="es-CL" smtClean="0"/>
              <a:t>3</a:t>
            </a:fld>
            <a:endParaRPr lang="es-CL"/>
          </a:p>
        </p:txBody>
      </p:sp>
    </p:spTree>
    <p:extLst>
      <p:ext uri="{BB962C8B-B14F-4D97-AF65-F5344CB8AC3E}">
        <p14:creationId xmlns:p14="http://schemas.microsoft.com/office/powerpoint/2010/main" val="222138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Rev Chil Pediatr. 2020;91(4): XX-XX DOI: 10.32641/rchped.v91i4.2616</a:t>
            </a:r>
          </a:p>
          <a:p>
            <a:endParaRPr lang="es-CL" dirty="0"/>
          </a:p>
          <a:p>
            <a:endParaRPr lang="es-CL" dirty="0"/>
          </a:p>
          <a:p>
            <a:r>
              <a:rPr lang="es-CL" dirty="0"/>
              <a:t>Caso altamente sospecho en contexto de pandemia: ageusia, anosmia, hallazgos sugestivos en TAC. </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Rev Chil Pediatr. 2020;91(4): XX-XX DOI: 10.32641/rchped.v91i4.2616</a:t>
            </a:r>
          </a:p>
          <a:p>
            <a:endParaRPr lang="es-CL" dirty="0"/>
          </a:p>
          <a:p>
            <a:r>
              <a:rPr lang="es-CL" sz="1200" b="1" kern="1200" dirty="0">
                <a:solidFill>
                  <a:schemeClr val="tx1"/>
                </a:solidFill>
                <a:effectLst/>
                <a:latin typeface="+mn-lt"/>
                <a:ea typeface="+mn-ea"/>
                <a:cs typeface="+mn-cs"/>
              </a:rPr>
              <a:t>DIAGNÓSTICO</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p>
          <a:p>
            <a:r>
              <a:rPr lang="es-CL" sz="1200" kern="1200" dirty="0">
                <a:solidFill>
                  <a:schemeClr val="tx1"/>
                </a:solidFill>
                <a:effectLst/>
                <a:latin typeface="+mn-lt"/>
                <a:ea typeface="+mn-ea"/>
                <a:cs typeface="+mn-cs"/>
              </a:rPr>
              <a:t>El síndrome inflamatorio sistémico asociado a COVID-19, se caracteriza por fiebre y compromiso inflamatorio sistémico, con criterios definidos por RCPH, CDC y OMS sucesivamente</a:t>
            </a:r>
            <a:r>
              <a:rPr lang="es-CL" sz="1200" kern="1200" baseline="30000" dirty="0">
                <a:solidFill>
                  <a:schemeClr val="tx1"/>
                </a:solidFill>
                <a:effectLst/>
                <a:latin typeface="+mn-lt"/>
                <a:ea typeface="+mn-ea"/>
                <a:cs typeface="+mn-cs"/>
              </a:rPr>
              <a:t>5-7</a:t>
            </a:r>
            <a:r>
              <a:rPr lang="es-CL" sz="1200" kern="1200" dirty="0">
                <a:solidFill>
                  <a:schemeClr val="tx1"/>
                </a:solidFill>
                <a:effectLst/>
                <a:latin typeface="+mn-lt"/>
                <a:ea typeface="+mn-ea"/>
                <a:cs typeface="+mn-cs"/>
              </a:rPr>
              <a:t> (Tabla 1). La fiebre es un parámetro cardinal en este cuadro, todas las definiciones de caso lo estandarizan como criterio principal, la RCPH no establece un número de días de fiebre, a diferencia de OMS que plantea el diagnóstico con 3 o más días de fiebre.  Respecto al compromiso sistémico, se define compromiso de uno o más órganos en RCPH, mientras que la CDC y OMS, considera compromiso de dos o más órganos. Es interesante destacar que la definición de casos de RCPH es más sensible y permitiría plantear sospecha clínica precoz, no exige evidencia de infección, por lo que esta definición pese a ser más amplia, podría aumentar el índice de sospecha inicial.</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22</a:t>
            </a:fld>
            <a:endParaRPr lang="es-CL"/>
          </a:p>
        </p:txBody>
      </p:sp>
    </p:spTree>
    <p:extLst>
      <p:ext uri="{BB962C8B-B14F-4D97-AF65-F5344CB8AC3E}">
        <p14:creationId xmlns:p14="http://schemas.microsoft.com/office/powerpoint/2010/main" val="1749259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presentaciones clínicas de PIMS-TS se encuentran dentro de un espectro de problemas cardíacos graves disfunción, síndrome de shock tóxico a características indicativas de la enfermedad de Kawasaki o </a:t>
            </a:r>
            <a:r>
              <a:rPr lang="es-ES" dirty="0" err="1"/>
              <a:t>hiperinflamación</a:t>
            </a:r>
            <a:r>
              <a:rPr lang="es-ES" dirty="0"/>
              <a:t> </a:t>
            </a:r>
            <a:r>
              <a:rPr lang="es-ES" dirty="0" err="1"/>
              <a:t>multisistémica</a:t>
            </a:r>
            <a:r>
              <a:rPr lang="es-ES" dirty="0"/>
              <a:t> con </a:t>
            </a:r>
            <a:r>
              <a:rPr lang="es-ES" dirty="0" err="1"/>
              <a:t>hemofagocítico</a:t>
            </a:r>
            <a:r>
              <a:rPr lang="es-ES" dirty="0"/>
              <a:t> el </a:t>
            </a:r>
            <a:r>
              <a:rPr lang="es-ES" dirty="0" err="1"/>
              <a:t>linfohistiocitosis</a:t>
            </a:r>
            <a:r>
              <a:rPr lang="es-ES" dirty="0"/>
              <a:t> / síndrome de activación de macrófagos (HLH / MAS) presenta algunas características.</a:t>
            </a:r>
          </a:p>
          <a:p>
            <a:endParaRPr lang="es-ES" dirty="0"/>
          </a:p>
          <a:p>
            <a:r>
              <a:rPr lang="es-CL" sz="1200" kern="1200" dirty="0">
                <a:solidFill>
                  <a:schemeClr val="tx1"/>
                </a:solidFill>
                <a:effectLst/>
                <a:latin typeface="+mn-lt"/>
                <a:ea typeface="+mn-ea"/>
                <a:cs typeface="+mn-cs"/>
              </a:rPr>
              <a:t>En los exámenes de laboratorio, tanto en SAM como en infección severa por SARS-CoV-2, se observa elevación de proteína C reactiva, pero el alza de los triglicéridos y de la VHS no resulta ser tan importante en COVID 19</a:t>
            </a:r>
            <a:r>
              <a:rPr lang="es-CL" sz="1200" kern="1200" baseline="30000" dirty="0">
                <a:solidFill>
                  <a:schemeClr val="tx1"/>
                </a:solidFill>
                <a:effectLst/>
                <a:latin typeface="+mn-lt"/>
                <a:ea typeface="+mn-ea"/>
                <a:cs typeface="+mn-cs"/>
              </a:rPr>
              <a:t>31</a:t>
            </a:r>
            <a:r>
              <a:rPr lang="es-CL" sz="1200" kern="1200" dirty="0">
                <a:solidFill>
                  <a:schemeClr val="tx1"/>
                </a:solidFill>
                <a:effectLst/>
                <a:latin typeface="+mn-lt"/>
                <a:ea typeface="+mn-ea"/>
                <a:cs typeface="+mn-cs"/>
              </a:rPr>
              <a:t>. Además la elevación inicial de dímero D en contexto de hiperfibrinólisis en COVID no es clásica de SAM.  </a:t>
            </a:r>
          </a:p>
          <a:p>
            <a:r>
              <a:rPr lang="es-CL" sz="1200" kern="1200" dirty="0">
                <a:solidFill>
                  <a:schemeClr val="tx1"/>
                </a:solidFill>
                <a:effectLst/>
                <a:latin typeface="+mn-lt"/>
                <a:ea typeface="+mn-ea"/>
                <a:cs typeface="+mn-cs"/>
              </a:rPr>
              <a:t>A la fecha, no existe aún evidencia para plantear diferencia en manejo específico de SAM en contexto de COVID-19. Si bien estos cuadros tienen sus diferencias, se pueden superponer, por lo que resulta fundamental tenerlos presente al enfrentarse a un paciente con  sospecha de PIMS-ST y EK-like asociado.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23</a:t>
            </a:fld>
            <a:endParaRPr lang="es-CL"/>
          </a:p>
        </p:txBody>
      </p:sp>
    </p:spTree>
    <p:extLst>
      <p:ext uri="{BB962C8B-B14F-4D97-AF65-F5344CB8AC3E}">
        <p14:creationId xmlns:p14="http://schemas.microsoft.com/office/powerpoint/2010/main" val="1709633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mANEJO DE LA INFLAMACION</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Two agents of intravenous immunoglobulin, corticosteroids, anakinra,</a:t>
            </a:r>
          </a:p>
          <a:p>
            <a:r>
              <a:rPr lang="es-CL" sz="1200" kern="1200" dirty="0">
                <a:solidFill>
                  <a:schemeClr val="tx1"/>
                </a:solidFill>
                <a:effectLst/>
                <a:latin typeface="+mn-lt"/>
                <a:ea typeface="+mn-ea"/>
                <a:cs typeface="+mn-cs"/>
              </a:rPr>
              <a:t>or infliximab were given to manage inflammation.</a:t>
            </a:r>
          </a:p>
          <a:p>
            <a:r>
              <a:rPr lang="es-CL" sz="1200" kern="1200" dirty="0">
                <a:solidFill>
                  <a:schemeClr val="tx1"/>
                </a:solidFill>
                <a:effectLst/>
                <a:latin typeface="+mn-lt"/>
                <a:ea typeface="+mn-ea"/>
                <a:cs typeface="+mn-cs"/>
              </a:rPr>
              <a:t>j Three agents of intravenous immunoglobulin, corticosteroids, anakinra,</a:t>
            </a:r>
          </a:p>
          <a:p>
            <a:r>
              <a:rPr lang="es-CL" sz="1200" kern="1200" dirty="0">
                <a:solidFill>
                  <a:schemeClr val="tx1"/>
                </a:solidFill>
                <a:effectLst/>
                <a:latin typeface="+mn-lt"/>
                <a:ea typeface="+mn-ea"/>
                <a:cs typeface="+mn-cs"/>
              </a:rPr>
              <a:t>or infliximab were given to manage inflammation.</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There is no current consensus on optimal therapy. High dose intravenous</a:t>
            </a:r>
          </a:p>
          <a:p>
            <a:r>
              <a:rPr lang="es-CL" sz="1200" kern="1200" dirty="0">
                <a:solidFill>
                  <a:schemeClr val="tx1"/>
                </a:solidFill>
                <a:effectLst/>
                <a:latin typeface="+mn-lt"/>
                <a:ea typeface="+mn-ea"/>
                <a:cs typeface="+mn-cs"/>
              </a:rPr>
              <a:t>corticosteroids and IVIG, either alone or in combination, have been used in most</a:t>
            </a:r>
          </a:p>
          <a:p>
            <a:r>
              <a:rPr lang="es-CL" sz="1200" kern="1200" dirty="0">
                <a:solidFill>
                  <a:schemeClr val="tx1"/>
                </a:solidFill>
                <a:effectLst/>
                <a:latin typeface="+mn-lt"/>
                <a:ea typeface="+mn-ea"/>
                <a:cs typeface="+mn-cs"/>
              </a:rPr>
              <a:t>cases. Many have required cardiac and circulatory support. Occasional use of</a:t>
            </a:r>
          </a:p>
          <a:p>
            <a:r>
              <a:rPr lang="es-CL" sz="1200" kern="1200" dirty="0">
                <a:solidFill>
                  <a:schemeClr val="tx1"/>
                </a:solidFill>
                <a:effectLst/>
                <a:latin typeface="+mn-lt"/>
                <a:ea typeface="+mn-ea"/>
                <a:cs typeface="+mn-cs"/>
              </a:rPr>
              <a:t>biological therapies, including anti-Tumor Necrosis Factor-alpha (anti-TNF-</a:t>
            </a:r>
            <a:r>
              <a:rPr lang="el-GR" sz="1200" kern="1200" dirty="0">
                <a:solidFill>
                  <a:schemeClr val="tx1"/>
                </a:solidFill>
                <a:effectLst/>
                <a:latin typeface="+mn-lt"/>
                <a:ea typeface="+mn-ea"/>
                <a:cs typeface="+mn-cs"/>
              </a:rPr>
              <a:t>α) </a:t>
            </a:r>
            <a:r>
              <a:rPr lang="es-CL" sz="1200" kern="1200" dirty="0">
                <a:solidFill>
                  <a:schemeClr val="tx1"/>
                </a:solidFill>
                <a:effectLst/>
                <a:latin typeface="+mn-lt"/>
                <a:ea typeface="+mn-ea"/>
                <a:cs typeface="+mn-cs"/>
              </a:rPr>
              <a:t>drugs,</a:t>
            </a:r>
          </a:p>
          <a:p>
            <a:r>
              <a:rPr lang="es-CL" sz="1200" kern="1200" dirty="0">
                <a:solidFill>
                  <a:schemeClr val="tx1"/>
                </a:solidFill>
                <a:effectLst/>
                <a:latin typeface="+mn-lt"/>
                <a:ea typeface="+mn-ea"/>
                <a:cs typeface="+mn-cs"/>
              </a:rPr>
              <a:t>has also been reported. Paper infliximab</a:t>
            </a:r>
          </a:p>
          <a:p>
            <a:endParaRPr lang="es-CL" dirty="0"/>
          </a:p>
          <a:p>
            <a:endParaRPr lang="es-CL" dirty="0"/>
          </a:p>
          <a:p>
            <a:endParaRPr lang="es-CL" dirty="0"/>
          </a:p>
          <a:p>
            <a:r>
              <a:rPr lang="es-CL" dirty="0"/>
              <a:t>Paper belhader</a:t>
            </a:r>
          </a:p>
          <a:p>
            <a:r>
              <a:rPr lang="es-CL" sz="1200" kern="1200" dirty="0">
                <a:solidFill>
                  <a:schemeClr val="tx1"/>
                </a:solidFill>
                <a:effectLst/>
                <a:latin typeface="+mn-lt"/>
                <a:ea typeface="+mn-ea"/>
                <a:cs typeface="+mn-cs"/>
              </a:rPr>
              <a:t>Treatment</a:t>
            </a:r>
          </a:p>
          <a:p>
            <a:r>
              <a:rPr lang="es-CL" sz="1200" kern="1200" dirty="0">
                <a:solidFill>
                  <a:schemeClr val="tx1"/>
                </a:solidFill>
                <a:effectLst/>
                <a:latin typeface="+mn-lt"/>
                <a:ea typeface="+mn-ea"/>
                <a:cs typeface="+mn-cs"/>
              </a:rPr>
              <a:t>The majority of the patients received intravenous (28/35) inotropic support. First line</a:t>
            </a:r>
          </a:p>
          <a:p>
            <a:r>
              <a:rPr lang="es-CL" sz="1200" kern="1200" dirty="0">
                <a:solidFill>
                  <a:schemeClr val="tx1"/>
                </a:solidFill>
                <a:effectLst/>
                <a:latin typeface="+mn-lt"/>
                <a:ea typeface="+mn-ea"/>
                <a:cs typeface="+mn-cs"/>
              </a:rPr>
              <a:t>treatment was intravenous immune globulin in 25/35 of patients. One patient was treated with</a:t>
            </a:r>
          </a:p>
          <a:p>
            <a:r>
              <a:rPr lang="es-CL" sz="1200" kern="1200" dirty="0">
                <a:solidFill>
                  <a:schemeClr val="tx1"/>
                </a:solidFill>
                <a:effectLst/>
                <a:latin typeface="+mn-lt"/>
                <a:ea typeface="+mn-ea"/>
                <a:cs typeface="+mn-cs"/>
              </a:rPr>
              <a:t>repeated intravenous immune globulin due to persistent fever 48 hours after first infusion.</a:t>
            </a:r>
          </a:p>
          <a:p>
            <a:r>
              <a:rPr lang="es-CL" sz="1200" kern="1200" dirty="0">
                <a:solidFill>
                  <a:schemeClr val="tx1"/>
                </a:solidFill>
                <a:effectLst/>
                <a:latin typeface="+mn-lt"/>
                <a:ea typeface="+mn-ea"/>
                <a:cs typeface="+mn-cs"/>
              </a:rPr>
              <a:t>Twelve patients received intravenous steroids having been considered high-risk patients with</a:t>
            </a:r>
          </a:p>
          <a:p>
            <a:r>
              <a:rPr lang="es-CL" sz="1200" kern="1200" dirty="0">
                <a:solidFill>
                  <a:schemeClr val="tx1"/>
                </a:solidFill>
                <a:effectLst/>
                <a:latin typeface="+mn-lt"/>
                <a:ea typeface="+mn-ea"/>
                <a:cs typeface="+mn-cs"/>
              </a:rPr>
              <a:t>symptoms similar to an incomplete form of Kawasaki disease. Finally, three children received</a:t>
            </a:r>
          </a:p>
          <a:p>
            <a:r>
              <a:rPr lang="es-CL" sz="1200" kern="1200" dirty="0">
                <a:solidFill>
                  <a:schemeClr val="tx1"/>
                </a:solidFill>
                <a:effectLst/>
                <a:latin typeface="+mn-lt"/>
                <a:ea typeface="+mn-ea"/>
                <a:cs typeface="+mn-cs"/>
              </a:rPr>
              <a:t>Downloaded from http://ahajournals.org by on June 22, 2020</a:t>
            </a:r>
          </a:p>
          <a:p>
            <a:r>
              <a:rPr lang="es-CL" sz="1200" kern="1200" dirty="0">
                <a:solidFill>
                  <a:schemeClr val="tx1"/>
                </a:solidFill>
                <a:effectLst/>
                <a:latin typeface="+mn-lt"/>
                <a:ea typeface="+mn-ea"/>
                <a:cs typeface="+mn-cs"/>
              </a:rPr>
              <a:t>10.1161/CIRCULATIONAHA.120.048360</a:t>
            </a:r>
          </a:p>
          <a:p>
            <a:r>
              <a:rPr lang="es-CL" sz="1200" kern="1200" dirty="0">
                <a:solidFill>
                  <a:schemeClr val="tx1"/>
                </a:solidFill>
                <a:effectLst/>
                <a:latin typeface="+mn-lt"/>
                <a:ea typeface="+mn-ea"/>
                <a:cs typeface="+mn-cs"/>
              </a:rPr>
              <a:t>8</a:t>
            </a:r>
          </a:p>
          <a:p>
            <a:r>
              <a:rPr lang="es-CL" sz="1200" kern="1200" dirty="0">
                <a:solidFill>
                  <a:schemeClr val="tx1"/>
                </a:solidFill>
                <a:effectLst/>
                <a:latin typeface="+mn-lt"/>
                <a:ea typeface="+mn-ea"/>
                <a:cs typeface="+mn-cs"/>
              </a:rPr>
              <a:t>treatment with an interleukin 1 receptor antagonist (anakinra) because of persistent severe</a:t>
            </a:r>
          </a:p>
          <a:p>
            <a:r>
              <a:rPr lang="es-CL" sz="1200" kern="1200" dirty="0">
                <a:solidFill>
                  <a:schemeClr val="tx1"/>
                </a:solidFill>
                <a:effectLst/>
                <a:latin typeface="+mn-lt"/>
                <a:ea typeface="+mn-ea"/>
                <a:cs typeface="+mn-cs"/>
              </a:rPr>
              <a:t>inflammatory state. In addition, 23/35 patients were treated with therapeutic dose heparin.</a:t>
            </a: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Resistance to immune globulin treatment or subsequent development of coronary artery</a:t>
            </a:r>
          </a:p>
          <a:p>
            <a:r>
              <a:rPr lang="es-CL" sz="1200" kern="1200" dirty="0">
                <a:solidFill>
                  <a:schemeClr val="tx1"/>
                </a:solidFill>
                <a:effectLst/>
                <a:latin typeface="+mn-lt"/>
                <a:ea typeface="+mn-ea"/>
                <a:cs typeface="+mn-cs"/>
              </a:rPr>
              <a:t>aneurysms may be associated with this new syndrome.</a:t>
            </a:r>
          </a:p>
          <a:p>
            <a:r>
              <a:rPr lang="es-CL" sz="1200" kern="1200" dirty="0">
                <a:solidFill>
                  <a:schemeClr val="tx1"/>
                </a:solidFill>
                <a:effectLst/>
                <a:latin typeface="+mn-lt"/>
                <a:ea typeface="+mn-ea"/>
                <a:cs typeface="+mn-cs"/>
              </a:rPr>
              <a:t>In addition, elevated interleukin-6 levels might also be due to</a:t>
            </a:r>
          </a:p>
          <a:p>
            <a:r>
              <a:rPr lang="es-CL" sz="1200" kern="1200" dirty="0">
                <a:solidFill>
                  <a:schemeClr val="tx1"/>
                </a:solidFill>
                <a:effectLst/>
                <a:latin typeface="+mn-lt"/>
                <a:ea typeface="+mn-ea"/>
                <a:cs typeface="+mn-cs"/>
              </a:rPr>
              <a:t>stretched cardiomyocytes and cardiac fibroblasts together with macrophage activation, as</a:t>
            </a:r>
          </a:p>
          <a:p>
            <a:r>
              <a:rPr lang="es-CL" sz="1200" kern="1200" dirty="0">
                <a:solidFill>
                  <a:schemeClr val="tx1"/>
                </a:solidFill>
                <a:effectLst/>
                <a:latin typeface="+mn-lt"/>
                <a:ea typeface="+mn-ea"/>
                <a:cs typeface="+mn-cs"/>
              </a:rPr>
              <a:t>these immune cells are the principal producer of interleukin-6 (16). Interleukin-6 levels were</a:t>
            </a:r>
          </a:p>
          <a:p>
            <a:r>
              <a:rPr lang="es-CL" sz="1200" kern="1200" dirty="0">
                <a:solidFill>
                  <a:schemeClr val="tx1"/>
                </a:solidFill>
                <a:effectLst/>
                <a:latin typeface="+mn-lt"/>
                <a:ea typeface="+mn-ea"/>
                <a:cs typeface="+mn-cs"/>
              </a:rPr>
              <a:t>very high when measured in our patients, and this might partly explain why some were</a:t>
            </a:r>
          </a:p>
          <a:p>
            <a:r>
              <a:rPr lang="es-CL" sz="1200" kern="1200" dirty="0">
                <a:solidFill>
                  <a:schemeClr val="tx1"/>
                </a:solidFill>
                <a:effectLst/>
                <a:latin typeface="+mn-lt"/>
                <a:ea typeface="+mn-ea"/>
                <a:cs typeface="+mn-cs"/>
              </a:rPr>
              <a:t>vasoplegic.</a:t>
            </a:r>
          </a:p>
          <a:p>
            <a:r>
              <a:rPr lang="es-CL" sz="1200" kern="1200" dirty="0">
                <a:solidFill>
                  <a:schemeClr val="tx1"/>
                </a:solidFill>
                <a:effectLst/>
                <a:latin typeface="+mn-lt"/>
                <a:ea typeface="+mn-ea"/>
                <a:cs typeface="+mn-cs"/>
              </a:rPr>
              <a:t>The exact mechanism of</a:t>
            </a:r>
          </a:p>
          <a:p>
            <a:r>
              <a:rPr lang="es-CL" sz="1200" kern="1200" dirty="0">
                <a:solidFill>
                  <a:schemeClr val="tx1"/>
                </a:solidFill>
                <a:effectLst/>
                <a:latin typeface="+mn-lt"/>
                <a:ea typeface="+mn-ea"/>
                <a:cs typeface="+mn-cs"/>
              </a:rPr>
              <a:t>action of the immune globulin in Kawasaki disease is unclear, but there is clearly an antiinflammatory</a:t>
            </a:r>
          </a:p>
          <a:p>
            <a:r>
              <a:rPr lang="es-CL" sz="1200" kern="1200" dirty="0">
                <a:solidFill>
                  <a:schemeClr val="tx1"/>
                </a:solidFill>
                <a:effectLst/>
                <a:latin typeface="+mn-lt"/>
                <a:ea typeface="+mn-ea"/>
                <a:cs typeface="+mn-cs"/>
              </a:rPr>
              <a:t>action on monocytes/macrophages and consequently on the amount of</a:t>
            </a:r>
          </a:p>
          <a:p>
            <a:r>
              <a:rPr lang="es-CL" sz="1200" kern="1200" dirty="0">
                <a:solidFill>
                  <a:schemeClr val="tx1"/>
                </a:solidFill>
                <a:effectLst/>
                <a:latin typeface="+mn-lt"/>
                <a:ea typeface="+mn-ea"/>
                <a:cs typeface="+mn-cs"/>
              </a:rPr>
              <a:t>circulating inflammatory molecules.</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In our series, the majority of patients received intravenous immune globulin treatment with</a:t>
            </a:r>
          </a:p>
          <a:p>
            <a:r>
              <a:rPr lang="es-CL" sz="1200" kern="1200" dirty="0">
                <a:solidFill>
                  <a:schemeClr val="tx1"/>
                </a:solidFill>
                <a:effectLst/>
                <a:latin typeface="+mn-lt"/>
                <a:ea typeface="+mn-ea"/>
                <a:cs typeface="+mn-cs"/>
              </a:rPr>
              <a:t>and without steroids. The use of anakinra was rarely indicated (22). Blocking the cytokine</a:t>
            </a:r>
          </a:p>
          <a:p>
            <a:r>
              <a:rPr lang="es-CL" sz="1200" kern="1200" dirty="0">
                <a:solidFill>
                  <a:schemeClr val="tx1"/>
                </a:solidFill>
                <a:effectLst/>
                <a:latin typeface="+mn-lt"/>
                <a:ea typeface="+mn-ea"/>
                <a:cs typeface="+mn-cs"/>
              </a:rPr>
              <a:t>storm that obviously plays a role in this condition might be an alternative treatment in</a:t>
            </a:r>
          </a:p>
          <a:p>
            <a:r>
              <a:rPr lang="es-CL" sz="1200" kern="1200" dirty="0">
                <a:solidFill>
                  <a:schemeClr val="tx1"/>
                </a:solidFill>
                <a:effectLst/>
                <a:latin typeface="+mn-lt"/>
                <a:ea typeface="+mn-ea"/>
                <a:cs typeface="+mn-cs"/>
              </a:rPr>
              <a:t>resistant forms that have not been yet encountered in our series. Targeting the interleukin-6</a:t>
            </a:r>
          </a:p>
          <a:p>
            <a:r>
              <a:rPr lang="es-CL" sz="1200" kern="1200" dirty="0">
                <a:solidFill>
                  <a:schemeClr val="tx1"/>
                </a:solidFill>
                <a:effectLst/>
                <a:latin typeface="+mn-lt"/>
                <a:ea typeface="+mn-ea"/>
                <a:cs typeface="+mn-cs"/>
              </a:rPr>
              <a:t>receptor or depleting cytokines by other means represent potential approaches available at this</a:t>
            </a:r>
          </a:p>
          <a:p>
            <a:r>
              <a:rPr lang="es-CL" sz="1200" kern="1200" dirty="0">
                <a:solidFill>
                  <a:schemeClr val="tx1"/>
                </a:solidFill>
                <a:effectLst/>
                <a:latin typeface="+mn-lt"/>
                <a:ea typeface="+mn-ea"/>
                <a:cs typeface="+mn-cs"/>
              </a:rPr>
              <a:t>time.</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24</a:t>
            </a:fld>
            <a:endParaRPr lang="es-CL"/>
          </a:p>
        </p:txBody>
      </p:sp>
    </p:spTree>
    <p:extLst>
      <p:ext uri="{BB962C8B-B14F-4D97-AF65-F5344CB8AC3E}">
        <p14:creationId xmlns:p14="http://schemas.microsoft.com/office/powerpoint/2010/main" val="257550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nuestro servicio de pediátrica el primer caso de pims llegó durante la primera quincena de junio, con lo que desarrollamos rápidamente un algoritmo de manejo por etapas que se baso en el manejo que se llevó a cabo en los distintos epicentros de la pandemia en europa, además de considerar las guias aha de ek y también extrapolando el uso de antociagulantes en pacientes adultos con covid 19 grave.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25</a:t>
            </a:fld>
            <a:endParaRPr lang="es-CL"/>
          </a:p>
        </p:txBody>
      </p:sp>
    </p:spTree>
    <p:extLst>
      <p:ext uri="{BB962C8B-B14F-4D97-AF65-F5344CB8AC3E}">
        <p14:creationId xmlns:p14="http://schemas.microsoft.com/office/powerpoint/2010/main" val="1905686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Paciente de sexo femenino de 6 años, obesidad y asma sin tratamiento, alergia a ibuprofeno, sin otros antecedentes</a:t>
            </a:r>
          </a:p>
          <a:p>
            <a:r>
              <a:rPr lang="es-CL" sz="1200" kern="1200" dirty="0">
                <a:solidFill>
                  <a:schemeClr val="tx1"/>
                </a:solidFill>
                <a:effectLst/>
                <a:latin typeface="+mn-lt"/>
                <a:ea typeface="+mn-ea"/>
                <a:cs typeface="+mn-cs"/>
              </a:rPr>
              <a:t>Consulta en SUI por cuadro de 24h de evolución caracterizado por peaks febriles hasta 39ºC que cede con paracetamol, asociado a lesiones pruriginosas en palmas, region perineal y muslos. Sin síntomas respiratorios ni gastrointestinales, </a:t>
            </a:r>
          </a:p>
          <a:p>
            <a:r>
              <a:rPr lang="es-CL" sz="1200" b="1" u="sng" kern="1200" dirty="0">
                <a:solidFill>
                  <a:schemeClr val="tx1"/>
                </a:solidFill>
                <a:effectLst/>
                <a:latin typeface="+mn-lt"/>
                <a:ea typeface="+mn-ea"/>
                <a:cs typeface="+mn-cs"/>
              </a:rPr>
              <a:t>SV:  </a:t>
            </a:r>
            <a:r>
              <a:rPr lang="es-CL" sz="1200" kern="1200" dirty="0">
                <a:solidFill>
                  <a:schemeClr val="tx1"/>
                </a:solidFill>
                <a:effectLst/>
                <a:latin typeface="+mn-lt"/>
                <a:ea typeface="+mn-ea"/>
                <a:cs typeface="+mn-cs"/>
              </a:rPr>
              <a:t>Presión Arterial: (-)</a:t>
            </a:r>
            <a:r>
              <a:rPr lang="es-CL" sz="1200" b="1" u="sng" kern="1200" dirty="0">
                <a:solidFill>
                  <a:schemeClr val="tx1"/>
                </a:solidFill>
                <a:effectLst/>
                <a:latin typeface="+mn-lt"/>
                <a:ea typeface="+mn-ea"/>
                <a:cs typeface="+mn-cs"/>
              </a:rPr>
              <a:t> </a:t>
            </a:r>
            <a:r>
              <a:rPr lang="es-CL" sz="1200" kern="1200" dirty="0">
                <a:solidFill>
                  <a:schemeClr val="tx1"/>
                </a:solidFill>
                <a:effectLst/>
                <a:latin typeface="+mn-lt"/>
                <a:ea typeface="+mn-ea"/>
                <a:cs typeface="+mn-cs"/>
              </a:rPr>
              <a:t>Frecuencia Cardiaca: 151</a:t>
            </a:r>
            <a:r>
              <a:rPr lang="es-CL" sz="1200" b="1" u="sng" kern="1200" dirty="0">
                <a:solidFill>
                  <a:schemeClr val="tx1"/>
                </a:solidFill>
                <a:effectLst/>
                <a:latin typeface="+mn-lt"/>
                <a:ea typeface="+mn-ea"/>
                <a:cs typeface="+mn-cs"/>
              </a:rPr>
              <a:t> </a:t>
            </a:r>
            <a:r>
              <a:rPr lang="es-CL" sz="1200" kern="1200" dirty="0">
                <a:solidFill>
                  <a:schemeClr val="tx1"/>
                </a:solidFill>
                <a:effectLst/>
                <a:latin typeface="+mn-lt"/>
                <a:ea typeface="+mn-ea"/>
                <a:cs typeface="+mn-cs"/>
              </a:rPr>
              <a:t>Temperatura Axilar: 39,60</a:t>
            </a:r>
          </a:p>
          <a:p>
            <a:r>
              <a:rPr lang="es-CL" sz="1200" kern="1200" dirty="0">
                <a:solidFill>
                  <a:schemeClr val="tx1"/>
                </a:solidFill>
                <a:effectLst/>
                <a:latin typeface="+mn-lt"/>
                <a:ea typeface="+mn-ea"/>
                <a:cs typeface="+mn-cs"/>
              </a:rPr>
              <a:t>Frecuencia Respiratoria: 36 Saturación o2: 98</a:t>
            </a:r>
          </a:p>
          <a:p>
            <a:r>
              <a:rPr lang="es-CL" sz="1200" kern="1200" dirty="0">
                <a:solidFill>
                  <a:schemeClr val="tx1"/>
                </a:solidFill>
                <a:effectLst/>
                <a:latin typeface="+mn-lt"/>
                <a:ea typeface="+mn-ea"/>
                <a:cs typeface="+mn-cs"/>
              </a:rPr>
              <a:t>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26</a:t>
            </a:fld>
            <a:endParaRPr lang="es-CL"/>
          </a:p>
        </p:txBody>
      </p:sp>
    </p:spTree>
    <p:extLst>
      <p:ext uri="{BB962C8B-B14F-4D97-AF65-F5344CB8AC3E}">
        <p14:creationId xmlns:p14="http://schemas.microsoft.com/office/powerpoint/2010/main" val="3226732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Se solicitan examenes incluyendo PCR Covid19, Rx de Tx (buscarla), se indica clorfenamina 4mg IV. </a:t>
            </a:r>
          </a:p>
          <a:p>
            <a:r>
              <a:rPr lang="es-CL" sz="1200" kern="1200" dirty="0">
                <a:solidFill>
                  <a:schemeClr val="tx1"/>
                </a:solidFill>
                <a:effectLst/>
                <a:latin typeface="+mn-lt"/>
                <a:ea typeface="+mn-ea"/>
                <a:cs typeface="+mn-cs"/>
              </a:rPr>
              <a:t>Examenes: </a:t>
            </a:r>
          </a:p>
          <a:p>
            <a:r>
              <a:rPr lang="es-CL" sz="1200" kern="1200" dirty="0">
                <a:solidFill>
                  <a:schemeClr val="tx1"/>
                </a:solidFill>
                <a:effectLst/>
                <a:latin typeface="+mn-lt"/>
                <a:ea typeface="+mn-ea"/>
                <a:cs typeface="+mn-cs"/>
              </a:rPr>
              <a:t>Hto 34; Hb 11.6; Leuc 9.5; Plaq 252 mil</a:t>
            </a:r>
          </a:p>
          <a:p>
            <a:r>
              <a:rPr lang="en-US" sz="1200" kern="1200" dirty="0">
                <a:solidFill>
                  <a:schemeClr val="tx1"/>
                </a:solidFill>
                <a:effectLst/>
                <a:latin typeface="+mn-lt"/>
                <a:ea typeface="+mn-ea"/>
                <a:cs typeface="+mn-cs"/>
              </a:rPr>
              <a:t>pH 7.44; pCO2 32.2; Bic 22.9; BE -2.0: Na 137; K 4.0; Cl 101 </a:t>
            </a:r>
            <a:endParaRPr lang="es-C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PCR 17.3; </a:t>
            </a:r>
            <a:r>
              <a:rPr lang="en-US" sz="1200" kern="1200" dirty="0" err="1">
                <a:solidFill>
                  <a:schemeClr val="tx1"/>
                </a:solidFill>
                <a:effectLst/>
                <a:latin typeface="+mn-lt"/>
                <a:ea typeface="+mn-ea"/>
                <a:cs typeface="+mn-cs"/>
              </a:rPr>
              <a:t>Crea</a:t>
            </a:r>
            <a:r>
              <a:rPr lang="en-US" sz="1200" kern="1200" dirty="0">
                <a:solidFill>
                  <a:schemeClr val="tx1"/>
                </a:solidFill>
                <a:effectLst/>
                <a:latin typeface="+mn-lt"/>
                <a:ea typeface="+mn-ea"/>
                <a:cs typeface="+mn-cs"/>
              </a:rPr>
              <a:t> 0.36; BUN 7.3; </a:t>
            </a:r>
            <a:r>
              <a:rPr lang="en-US" sz="1200" kern="1200" dirty="0" err="1">
                <a:solidFill>
                  <a:schemeClr val="tx1"/>
                </a:solidFill>
                <a:effectLst/>
                <a:latin typeface="+mn-lt"/>
                <a:ea typeface="+mn-ea"/>
                <a:cs typeface="+mn-cs"/>
              </a:rPr>
              <a:t>Gluc</a:t>
            </a:r>
            <a:r>
              <a:rPr lang="en-US" sz="1200" kern="1200" dirty="0">
                <a:solidFill>
                  <a:schemeClr val="tx1"/>
                </a:solidFill>
                <a:effectLst/>
                <a:latin typeface="+mn-lt"/>
                <a:ea typeface="+mn-ea"/>
                <a:cs typeface="+mn-cs"/>
              </a:rPr>
              <a:t> 101</a:t>
            </a:r>
            <a:endParaRPr lang="es-C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 305; GPT 80; GOT 98; LDH 359; Alb 4.6</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Dimero D 91.8; Fibrinogeno 629; TTPA 31.8; TP 91.8 </a:t>
            </a:r>
          </a:p>
          <a:p>
            <a:r>
              <a:rPr lang="es-CL" sz="1200" kern="1200" dirty="0">
                <a:solidFill>
                  <a:schemeClr val="tx1"/>
                </a:solidFill>
                <a:effectLst/>
                <a:latin typeface="+mn-lt"/>
                <a:ea typeface="+mn-ea"/>
                <a:cs typeface="+mn-cs"/>
              </a:rPr>
              <a:t>Rx de Torax: Infiltrado intersticial difuso, sin focos de condensacion, recesos libres, sin signos de hiperinsuflacion</a:t>
            </a:r>
          </a:p>
          <a:p>
            <a:r>
              <a:rPr lang="es-CL" sz="1200" kern="1200" dirty="0">
                <a:solidFill>
                  <a:schemeClr val="tx1"/>
                </a:solidFill>
                <a:effectLst/>
                <a:latin typeface="+mn-lt"/>
                <a:ea typeface="+mn-ea"/>
                <a:cs typeface="+mn-cs"/>
              </a:rPr>
              <a:t>Por BEG. afebril y hdn estable, se indica alta con control a las 48 horas.</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27</a:t>
            </a:fld>
            <a:endParaRPr lang="es-CL"/>
          </a:p>
        </p:txBody>
      </p:sp>
    </p:spTree>
    <p:extLst>
      <p:ext uri="{BB962C8B-B14F-4D97-AF65-F5344CB8AC3E}">
        <p14:creationId xmlns:p14="http://schemas.microsoft.com/office/powerpoint/2010/main" val="3731660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Control en SUI a las 48h. </a:t>
            </a:r>
          </a:p>
          <a:p>
            <a:r>
              <a:rPr lang="es-CL" sz="1200" kern="1200" dirty="0">
                <a:solidFill>
                  <a:schemeClr val="tx1"/>
                </a:solidFill>
                <a:effectLst/>
                <a:latin typeface="+mn-lt"/>
                <a:ea typeface="+mn-ea"/>
                <a:cs typeface="+mn-cs"/>
              </a:rPr>
              <a:t>Evoluciona con diarrea, un episodio de vómito al segundo día de evolución, mantiene febril, persistencia de prurito en exantema macular que hoy se expande hasta región genital, abdomen y brazos. Sin sintomas respiratorios.</a:t>
            </a:r>
          </a:p>
          <a:p>
            <a:r>
              <a:rPr lang="es-CL" sz="1200" b="1" u="none" strike="noStrike" kern="1200" dirty="0">
                <a:solidFill>
                  <a:schemeClr val="tx1"/>
                </a:solidFill>
                <a:effectLst/>
                <a:latin typeface="+mn-lt"/>
                <a:ea typeface="+mn-ea"/>
                <a:cs typeface="+mn-cs"/>
              </a:rPr>
              <a:t> </a:t>
            </a:r>
            <a:endParaRPr lang="es-CL" sz="1200" kern="1200" dirty="0">
              <a:solidFill>
                <a:schemeClr val="tx1"/>
              </a:solidFill>
              <a:effectLst/>
              <a:latin typeface="+mn-lt"/>
              <a:ea typeface="+mn-ea"/>
              <a:cs typeface="+mn-cs"/>
            </a:endParaRPr>
          </a:p>
          <a:p>
            <a:r>
              <a:rPr lang="es-CL" sz="1200" b="1" u="none" strike="noStrike" kern="1200" dirty="0">
                <a:solidFill>
                  <a:schemeClr val="tx1"/>
                </a:solidFill>
                <a:effectLst/>
                <a:latin typeface="+mn-lt"/>
                <a:ea typeface="+mn-ea"/>
                <a:cs typeface="+mn-cs"/>
              </a:rPr>
              <a:t> </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SV: Presión Arterial: (-) Frecuencia Cardiaca: 102 Temperatura Axilar: 36,80</a:t>
            </a:r>
          </a:p>
          <a:p>
            <a:r>
              <a:rPr lang="es-CL" sz="1200" kern="1200" dirty="0">
                <a:solidFill>
                  <a:schemeClr val="tx1"/>
                </a:solidFill>
                <a:effectLst/>
                <a:latin typeface="+mn-lt"/>
                <a:ea typeface="+mn-ea"/>
                <a:cs typeface="+mn-cs"/>
              </a:rPr>
              <a:t>Frecuencia Respiratoria: 28 Saturación o2: 97</a:t>
            </a:r>
          </a:p>
          <a:p>
            <a:r>
              <a:rPr lang="es-CL" sz="1200" kern="1200" dirty="0">
                <a:solidFill>
                  <a:schemeClr val="tx1"/>
                </a:solidFill>
                <a:effectLst/>
                <a:latin typeface="+mn-lt"/>
                <a:ea typeface="+mn-ea"/>
                <a:cs typeface="+mn-cs"/>
              </a:rPr>
              <a:t> </a:t>
            </a:r>
          </a:p>
          <a:p>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El día 07/07 evolución a con deposiciones liquidas (3 sin elementos patológicos) y 3 vómitos alimentarios, con aumento del rush a extremidades y abdomen pruriginoso volviendo a reconsultar el día de hoy en SUI, se controlan exámenes,  Leuc 20080, seg 83.4%,  linf 12.2%, Hto 34.8%, Hb 11.7, Plaq 283.000, Fibrinógeno 852, TTPA 28.9sg, TP 98.8%, Dímero-D 3540, Crea 0.36, NU 16, GOT 33, GPT 40, </a:t>
            </a:r>
            <a:r>
              <a:rPr lang="es-CL" sz="1200" u="sng" kern="1200" dirty="0">
                <a:solidFill>
                  <a:schemeClr val="tx1"/>
                </a:solidFill>
                <a:effectLst/>
                <a:latin typeface="+mn-lt"/>
                <a:ea typeface="+mn-ea"/>
                <a:cs typeface="+mn-cs"/>
              </a:rPr>
              <a:t>Na 132</a:t>
            </a:r>
            <a:r>
              <a:rPr lang="es-CL" sz="1200" kern="1200" dirty="0">
                <a:solidFill>
                  <a:schemeClr val="tx1"/>
                </a:solidFill>
                <a:effectLst/>
                <a:latin typeface="+mn-lt"/>
                <a:ea typeface="+mn-ea"/>
                <a:cs typeface="+mn-cs"/>
              </a:rPr>
              <a:t>, K 3.9, Cl 96, PCR 37mg/dl, Gluc 86, Alb 4.2, Gases normales, CKMB 29, CKT 49, </a:t>
            </a:r>
            <a:r>
              <a:rPr lang="es-CL" sz="1200" u="sng" kern="1200" dirty="0">
                <a:solidFill>
                  <a:schemeClr val="tx1"/>
                </a:solidFill>
                <a:effectLst/>
                <a:latin typeface="+mn-lt"/>
                <a:ea typeface="+mn-ea"/>
                <a:cs typeface="+mn-cs"/>
              </a:rPr>
              <a:t>troponina 0.76 ng/ml</a:t>
            </a:r>
            <a:r>
              <a:rPr lang="es-CL" sz="1200" kern="1200" dirty="0">
                <a:solidFill>
                  <a:schemeClr val="tx1"/>
                </a:solidFill>
                <a:effectLst/>
                <a:latin typeface="+mn-lt"/>
                <a:ea typeface="+mn-ea"/>
                <a:cs typeface="+mn-cs"/>
              </a:rPr>
              <a:t>. Hoy se tomó nueva PCR para Covid-19</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Hto 34.8; Hb 11.7; Leuc 20.000 segemtnados 83.4% linfocitos 12.2 monocitos 2.2 %; Plaq 283 mil</a:t>
            </a:r>
          </a:p>
          <a:p>
            <a:r>
              <a:rPr lang="en-US" sz="1200" kern="1200" dirty="0">
                <a:solidFill>
                  <a:schemeClr val="tx1"/>
                </a:solidFill>
                <a:effectLst/>
                <a:latin typeface="+mn-lt"/>
                <a:ea typeface="+mn-ea"/>
                <a:cs typeface="+mn-cs"/>
              </a:rPr>
              <a:t>pH 7.40; pCO2 31.5  Bic 20.8; BE -4.5 : Na 132; K 3.9; Cl 96 </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PCR 37; Crea 0.36; BUN 16.2 Gluc 86</a:t>
            </a:r>
          </a:p>
          <a:p>
            <a:r>
              <a:rPr lang="es-CL" sz="1200" kern="1200" dirty="0">
                <a:solidFill>
                  <a:schemeClr val="tx1"/>
                </a:solidFill>
                <a:effectLst/>
                <a:latin typeface="+mn-lt"/>
                <a:ea typeface="+mn-ea"/>
                <a:cs typeface="+mn-cs"/>
              </a:rPr>
              <a:t>FA 243; GPT 40; GOT 33; LDH  hemolisado; Tg 153  albumina 4.2</a:t>
            </a:r>
          </a:p>
          <a:p>
            <a:r>
              <a:rPr lang="es-CL" sz="1200" kern="1200" dirty="0">
                <a:solidFill>
                  <a:schemeClr val="tx1"/>
                </a:solidFill>
                <a:effectLst/>
                <a:latin typeface="+mn-lt"/>
                <a:ea typeface="+mn-ea"/>
                <a:cs typeface="+mn-cs"/>
              </a:rPr>
              <a:t>Dimero D 3540; Fibrinogeno 852; TTPA 28.9; TP 98.8 </a:t>
            </a:r>
          </a:p>
          <a:p>
            <a:r>
              <a:rPr lang="es-CL" sz="1200" kern="1200" dirty="0">
                <a:solidFill>
                  <a:schemeClr val="tx1"/>
                </a:solidFill>
                <a:effectLst/>
                <a:latin typeface="+mn-lt"/>
                <a:ea typeface="+mn-ea"/>
                <a:cs typeface="+mn-cs"/>
              </a:rPr>
              <a:t>amilasa &lt;30 </a:t>
            </a:r>
          </a:p>
          <a:p>
            <a:r>
              <a:rPr lang="es-CL" sz="1200" kern="1200" dirty="0">
                <a:solidFill>
                  <a:schemeClr val="tx1"/>
                </a:solidFill>
                <a:effectLst/>
                <a:latin typeface="+mn-lt"/>
                <a:ea typeface="+mn-ea"/>
                <a:cs typeface="+mn-cs"/>
              </a:rPr>
              <a:t>Se conversá con pediatria. en busca de cupo para hospitalización</a:t>
            </a:r>
          </a:p>
          <a:p>
            <a:r>
              <a:rPr lang="es-CL" sz="1200" kern="1200" dirty="0">
                <a:solidFill>
                  <a:schemeClr val="tx1"/>
                </a:solidFill>
                <a:effectLst/>
                <a:latin typeface="+mn-lt"/>
                <a:ea typeface="+mn-ea"/>
                <a:cs typeface="+mn-cs"/>
              </a:rPr>
              <a:t>Se solicita repertir  Rx radiografia tórax, PCR covid </a:t>
            </a:r>
          </a:p>
          <a:p>
            <a:r>
              <a:rPr lang="es-CL" sz="1200" kern="1200" dirty="0">
                <a:solidFill>
                  <a:schemeClr val="tx1"/>
                </a:solidFill>
                <a:effectLst/>
                <a:latin typeface="+mn-lt"/>
                <a:ea typeface="+mn-ea"/>
                <a:cs typeface="+mn-cs"/>
              </a:rPr>
              <a:t>Y evaluacion por cirugia para descartar abdomen agudo.</a:t>
            </a:r>
          </a:p>
          <a:p>
            <a:r>
              <a:rPr lang="es-CL" sz="1200" b="1" u="none" strike="noStrike" kern="1200" dirty="0">
                <a:solidFill>
                  <a:schemeClr val="tx1"/>
                </a:solidFill>
                <a:effectLst/>
                <a:latin typeface="+mn-lt"/>
                <a:ea typeface="+mn-ea"/>
                <a:cs typeface="+mn-cs"/>
              </a:rPr>
              <a:t> </a:t>
            </a:r>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Se indica antibioticos de forma empirica</a:t>
            </a:r>
          </a:p>
          <a:p>
            <a:r>
              <a:rPr lang="es-CL" sz="1200" kern="1200" dirty="0">
                <a:solidFill>
                  <a:schemeClr val="tx1"/>
                </a:solidFill>
                <a:effectLst/>
                <a:latin typeface="+mn-lt"/>
                <a:ea typeface="+mn-ea"/>
                <a:cs typeface="+mn-cs"/>
              </a:rPr>
              <a:t>Clindamicina 600 mg cada 6 horas EV</a:t>
            </a:r>
          </a:p>
          <a:p>
            <a:r>
              <a:rPr lang="es-CL" sz="1200" kern="1200" dirty="0">
                <a:solidFill>
                  <a:schemeClr val="tx1"/>
                </a:solidFill>
                <a:effectLst/>
                <a:latin typeface="+mn-lt"/>
                <a:ea typeface="+mn-ea"/>
                <a:cs typeface="+mn-cs"/>
              </a:rPr>
              <a:t>Ceftriaxona 1.5 gr cada 24 horas EV</a:t>
            </a:r>
          </a:p>
          <a:p>
            <a:r>
              <a:rPr lang="es-CL" sz="1200" kern="1200" dirty="0">
                <a:solidFill>
                  <a:schemeClr val="tx1"/>
                </a:solidFill>
                <a:effectLst/>
                <a:latin typeface="+mn-lt"/>
                <a:ea typeface="+mn-ea"/>
                <a:cs typeface="+mn-cs"/>
              </a:rPr>
              <a:t> </a:t>
            </a:r>
          </a:p>
          <a:p>
            <a:r>
              <a:rPr lang="es-CL" sz="1200" kern="1200" dirty="0">
                <a:solidFill>
                  <a:schemeClr val="tx1"/>
                </a:solidFill>
                <a:effectLst/>
                <a:latin typeface="+mn-lt"/>
                <a:ea typeface="+mn-ea"/>
                <a:cs typeface="+mn-cs"/>
              </a:rPr>
              <a:t>Al ingreso a pediatría para realizar manejo se realiza: </a:t>
            </a:r>
          </a:p>
          <a:p>
            <a:r>
              <a:rPr lang="es-CL" sz="1200" b="1" kern="1200" dirty="0">
                <a:solidFill>
                  <a:schemeClr val="tx1"/>
                </a:solidFill>
                <a:effectLst/>
                <a:latin typeface="+mn-lt"/>
                <a:ea typeface="+mn-ea"/>
                <a:cs typeface="+mn-cs"/>
              </a:rPr>
              <a:t>Ecocardiograma:</a:t>
            </a:r>
            <a:endParaRPr lang="es-CL" sz="1200" kern="1200" dirty="0">
              <a:solidFill>
                <a:schemeClr val="tx1"/>
              </a:solidFill>
              <a:effectLst/>
              <a:latin typeface="+mn-lt"/>
              <a:ea typeface="+mn-ea"/>
              <a:cs typeface="+mn-cs"/>
            </a:endParaRPr>
          </a:p>
          <a:p>
            <a:pPr lvl="0"/>
            <a:r>
              <a:rPr lang="es-CL" sz="1200" kern="1200" dirty="0">
                <a:solidFill>
                  <a:schemeClr val="tx1"/>
                </a:solidFill>
                <a:effectLst/>
                <a:latin typeface="+mn-lt"/>
                <a:ea typeface="+mn-ea"/>
                <a:cs typeface="+mn-cs"/>
              </a:rPr>
              <a:t>Limitado por panículo adiposo. </a:t>
            </a:r>
          </a:p>
          <a:p>
            <a:pPr lvl="0"/>
            <a:r>
              <a:rPr lang="es-CL" sz="1200" kern="1200" dirty="0">
                <a:solidFill>
                  <a:schemeClr val="tx1"/>
                </a:solidFill>
                <a:effectLst/>
                <a:latin typeface="+mn-lt"/>
                <a:ea typeface="+mn-ea"/>
                <a:cs typeface="+mn-cs"/>
              </a:rPr>
              <a:t>Disfunción sistólica modera (FEVI 42,3%)</a:t>
            </a:r>
          </a:p>
          <a:p>
            <a:pPr lvl="0"/>
            <a:r>
              <a:rPr lang="es-CL" sz="1200" kern="1200" dirty="0">
                <a:solidFill>
                  <a:schemeClr val="tx1"/>
                </a:solidFill>
                <a:effectLst/>
                <a:latin typeface="+mn-lt"/>
                <a:ea typeface="+mn-ea"/>
                <a:cs typeface="+mn-cs"/>
              </a:rPr>
              <a:t>Aneurisma pequeño ACD distal (Z score +2,50)</a:t>
            </a:r>
          </a:p>
          <a:p>
            <a:pPr lvl="0"/>
            <a:r>
              <a:rPr lang="es-CL" sz="1200" kern="1200" dirty="0">
                <a:solidFill>
                  <a:schemeClr val="tx1"/>
                </a:solidFill>
                <a:effectLst/>
                <a:latin typeface="+mn-lt"/>
                <a:ea typeface="+mn-ea"/>
                <a:cs typeface="+mn-cs"/>
              </a:rPr>
              <a:t>Insuficiencia pulmonar mínima (23,2mm)</a:t>
            </a:r>
          </a:p>
          <a:p>
            <a:r>
              <a:rPr lang="es-CL" sz="1200" kern="1200" dirty="0">
                <a:solidFill>
                  <a:schemeClr val="tx1"/>
                </a:solidFill>
                <a:effectLst/>
                <a:latin typeface="+mn-lt"/>
                <a:ea typeface="+mn-ea"/>
                <a:cs typeface="+mn-cs"/>
              </a:rPr>
              <a:t> </a:t>
            </a:r>
          </a:p>
          <a:p>
            <a:r>
              <a:rPr lang="es-CL" sz="1200" kern="1200" dirty="0">
                <a:solidFill>
                  <a:schemeClr val="tx1"/>
                </a:solidFill>
                <a:effectLst/>
                <a:latin typeface="+mn-lt"/>
                <a:ea typeface="+mn-ea"/>
                <a:cs typeface="+mn-cs"/>
              </a:rPr>
              <a:t>INDICACIONES ACTUALES:</a:t>
            </a:r>
          </a:p>
          <a:p>
            <a:r>
              <a:rPr lang="es-CL" sz="1200" kern="1200" dirty="0">
                <a:solidFill>
                  <a:schemeClr val="tx1"/>
                </a:solidFill>
                <a:effectLst/>
                <a:latin typeface="+mn-lt"/>
                <a:ea typeface="+mn-ea"/>
                <a:cs typeface="+mn-cs"/>
              </a:rPr>
              <a:t>Régimen cero </a:t>
            </a:r>
          </a:p>
          <a:p>
            <a:r>
              <a:rPr lang="es-CL" sz="1200" kern="1200" dirty="0">
                <a:solidFill>
                  <a:schemeClr val="tx1"/>
                </a:solidFill>
                <a:effectLst/>
                <a:latin typeface="+mn-lt"/>
                <a:ea typeface="+mn-ea"/>
                <a:cs typeface="+mn-cs"/>
              </a:rPr>
              <a:t>Ranitidina 30mg cada 8h IV</a:t>
            </a:r>
          </a:p>
          <a:p>
            <a:r>
              <a:rPr lang="es-CL" sz="1200" kern="1200" dirty="0">
                <a:solidFill>
                  <a:schemeClr val="tx1"/>
                </a:solidFill>
                <a:effectLst/>
                <a:latin typeface="+mn-lt"/>
                <a:ea typeface="+mn-ea"/>
                <a:cs typeface="+mn-cs"/>
              </a:rPr>
              <a:t>Gammaglobulina 74g a pasar en 12h (VT 1500cc)</a:t>
            </a:r>
          </a:p>
          <a:p>
            <a:r>
              <a:rPr lang="es-CL" sz="1200" kern="1200" dirty="0">
                <a:solidFill>
                  <a:schemeClr val="tx1"/>
                </a:solidFill>
                <a:effectLst/>
                <a:latin typeface="+mn-lt"/>
                <a:ea typeface="+mn-ea"/>
                <a:cs typeface="+mn-cs"/>
              </a:rPr>
              <a:t>Metilprednisolona 25mg cada 8h IV</a:t>
            </a:r>
          </a:p>
          <a:p>
            <a:r>
              <a:rPr lang="es-CL" sz="1200" kern="1200" dirty="0">
                <a:solidFill>
                  <a:schemeClr val="tx1"/>
                </a:solidFill>
                <a:effectLst/>
                <a:latin typeface="+mn-lt"/>
                <a:ea typeface="+mn-ea"/>
                <a:cs typeface="+mn-cs"/>
              </a:rPr>
              <a:t>Clexane 30mg cada 24h SC</a:t>
            </a:r>
          </a:p>
          <a:p>
            <a:r>
              <a:rPr lang="es-CL" sz="1200" kern="1200" dirty="0">
                <a:solidFill>
                  <a:schemeClr val="tx1"/>
                </a:solidFill>
                <a:effectLst/>
                <a:latin typeface="+mn-lt"/>
                <a:ea typeface="+mn-ea"/>
                <a:cs typeface="+mn-cs"/>
              </a:rPr>
              <a:t>Aspirina 400mg c/6hrs VO</a:t>
            </a:r>
          </a:p>
          <a:p>
            <a:r>
              <a:rPr lang="es-CL" sz="1200" kern="1200" dirty="0">
                <a:solidFill>
                  <a:schemeClr val="tx1"/>
                </a:solidFill>
                <a:effectLst/>
                <a:latin typeface="+mn-lt"/>
                <a:ea typeface="+mn-ea"/>
                <a:cs typeface="+mn-cs"/>
              </a:rPr>
              <a:t>Ceftriaxona 2g cada 24h IV</a:t>
            </a:r>
          </a:p>
          <a:p>
            <a:r>
              <a:rPr lang="es-CL" sz="1200" kern="1200" dirty="0">
                <a:solidFill>
                  <a:schemeClr val="tx1"/>
                </a:solidFill>
                <a:effectLst/>
                <a:latin typeface="+mn-lt"/>
                <a:ea typeface="+mn-ea"/>
                <a:cs typeface="+mn-cs"/>
              </a:rPr>
              <a:t>Clindamicina 500mg cada 8h IV</a:t>
            </a:r>
          </a:p>
          <a:p>
            <a:r>
              <a:rPr lang="es-CL" sz="1200" kern="1200" dirty="0">
                <a:solidFill>
                  <a:schemeClr val="tx1"/>
                </a:solidFill>
                <a:effectLst/>
                <a:latin typeface="+mn-lt"/>
                <a:ea typeface="+mn-ea"/>
                <a:cs typeface="+mn-cs"/>
              </a:rPr>
              <a:t>Pendiente: HC I y II, PCR COVID 19 (08/06), </a:t>
            </a:r>
          </a:p>
          <a:p>
            <a:r>
              <a:rPr lang="es-CL" sz="1200" kern="1200" dirty="0">
                <a:solidFill>
                  <a:schemeClr val="tx1"/>
                </a:solidFill>
                <a:effectLst/>
                <a:latin typeface="+mn-lt"/>
                <a:ea typeface="+mn-ea"/>
                <a:cs typeface="+mn-cs"/>
              </a:rPr>
              <a:t>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28</a:t>
            </a:fld>
            <a:endParaRPr lang="es-CL"/>
          </a:p>
        </p:txBody>
      </p:sp>
    </p:spTree>
    <p:extLst>
      <p:ext uri="{BB962C8B-B14F-4D97-AF65-F5344CB8AC3E}">
        <p14:creationId xmlns:p14="http://schemas.microsoft.com/office/powerpoint/2010/main" val="2948712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1" dirty="0"/>
              <a:t>Ecocardiograma:</a:t>
            </a:r>
            <a:endParaRPr lang="es-CL" dirty="0"/>
          </a:p>
          <a:p>
            <a:pPr lvl="0"/>
            <a:r>
              <a:rPr lang="es-CL" dirty="0"/>
              <a:t>Limitado por panículo adiposo. </a:t>
            </a:r>
          </a:p>
          <a:p>
            <a:pPr lvl="0"/>
            <a:r>
              <a:rPr lang="es-CL" dirty="0"/>
              <a:t>Disfunción sistólica modera (FEVI 42,3%)</a:t>
            </a:r>
          </a:p>
          <a:p>
            <a:pPr lvl="0"/>
            <a:r>
              <a:rPr lang="es-CL" dirty="0"/>
              <a:t>Aneurisma pequeño ACD distal (Z score +2,50)</a:t>
            </a:r>
          </a:p>
          <a:p>
            <a:pPr lvl="0"/>
            <a:r>
              <a:rPr lang="es-CL" dirty="0"/>
              <a:t>Insuficiencia pulmonar mínima (23,2mm)</a:t>
            </a: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INDICACIONES ACTUALES:</a:t>
            </a:r>
          </a:p>
          <a:p>
            <a:r>
              <a:rPr lang="es-CL" sz="1200" kern="1200" dirty="0">
                <a:solidFill>
                  <a:schemeClr val="tx1"/>
                </a:solidFill>
                <a:effectLst/>
                <a:latin typeface="+mn-lt"/>
                <a:ea typeface="+mn-ea"/>
                <a:cs typeface="+mn-cs"/>
              </a:rPr>
              <a:t>Régimen cero </a:t>
            </a:r>
          </a:p>
          <a:p>
            <a:r>
              <a:rPr lang="es-CL" sz="1200" kern="1200" dirty="0">
                <a:solidFill>
                  <a:schemeClr val="tx1"/>
                </a:solidFill>
                <a:effectLst/>
                <a:latin typeface="+mn-lt"/>
                <a:ea typeface="+mn-ea"/>
                <a:cs typeface="+mn-cs"/>
              </a:rPr>
              <a:t>Ranitidina 30mg cada 8h IV</a:t>
            </a:r>
          </a:p>
          <a:p>
            <a:r>
              <a:rPr lang="es-CL" sz="1200" kern="1200" dirty="0">
                <a:solidFill>
                  <a:schemeClr val="tx1"/>
                </a:solidFill>
                <a:effectLst/>
                <a:latin typeface="+mn-lt"/>
                <a:ea typeface="+mn-ea"/>
                <a:cs typeface="+mn-cs"/>
              </a:rPr>
              <a:t>Gammaglobulina 74g a pasar en 12h (VT 1500cc)</a:t>
            </a:r>
          </a:p>
          <a:p>
            <a:r>
              <a:rPr lang="es-CL" sz="1200" kern="1200" dirty="0">
                <a:solidFill>
                  <a:schemeClr val="tx1"/>
                </a:solidFill>
                <a:effectLst/>
                <a:latin typeface="+mn-lt"/>
                <a:ea typeface="+mn-ea"/>
                <a:cs typeface="+mn-cs"/>
              </a:rPr>
              <a:t>Metilprednisolona 25mg cada 8h IV</a:t>
            </a:r>
          </a:p>
          <a:p>
            <a:r>
              <a:rPr lang="es-CL" sz="1200" kern="1200" dirty="0">
                <a:solidFill>
                  <a:schemeClr val="tx1"/>
                </a:solidFill>
                <a:effectLst/>
                <a:latin typeface="+mn-lt"/>
                <a:ea typeface="+mn-ea"/>
                <a:cs typeface="+mn-cs"/>
              </a:rPr>
              <a:t>Clexane 30mg cada 24h SC</a:t>
            </a:r>
          </a:p>
          <a:p>
            <a:r>
              <a:rPr lang="es-CL" sz="1200" kern="1200" dirty="0">
                <a:solidFill>
                  <a:schemeClr val="tx1"/>
                </a:solidFill>
                <a:effectLst/>
                <a:latin typeface="+mn-lt"/>
                <a:ea typeface="+mn-ea"/>
                <a:cs typeface="+mn-cs"/>
              </a:rPr>
              <a:t>Aspirina 400mg c/6hrs VO</a:t>
            </a:r>
          </a:p>
          <a:p>
            <a:r>
              <a:rPr lang="es-CL" sz="1200" kern="1200" dirty="0">
                <a:solidFill>
                  <a:schemeClr val="tx1"/>
                </a:solidFill>
                <a:effectLst/>
                <a:latin typeface="+mn-lt"/>
                <a:ea typeface="+mn-ea"/>
                <a:cs typeface="+mn-cs"/>
              </a:rPr>
              <a:t>Ceftriaxona 2g cada 24h IV</a:t>
            </a:r>
          </a:p>
          <a:p>
            <a:r>
              <a:rPr lang="es-CL" sz="1200" kern="1200" dirty="0">
                <a:solidFill>
                  <a:schemeClr val="tx1"/>
                </a:solidFill>
                <a:effectLst/>
                <a:latin typeface="+mn-lt"/>
                <a:ea typeface="+mn-ea"/>
                <a:cs typeface="+mn-cs"/>
              </a:rPr>
              <a:t>Clindamicina 500mg cada 8h IV</a:t>
            </a:r>
          </a:p>
          <a:p>
            <a:r>
              <a:rPr lang="es-CL" sz="1200" kern="1200" dirty="0">
                <a:solidFill>
                  <a:schemeClr val="tx1"/>
                </a:solidFill>
                <a:effectLst/>
                <a:latin typeface="+mn-lt"/>
                <a:ea typeface="+mn-ea"/>
                <a:cs typeface="+mn-cs"/>
              </a:rPr>
              <a:t>Pendiente: HC I y II, PCR COVID 19 (08/06),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29</a:t>
            </a:fld>
            <a:endParaRPr lang="es-CL"/>
          </a:p>
        </p:txBody>
      </p:sp>
    </p:spTree>
    <p:extLst>
      <p:ext uri="{BB962C8B-B14F-4D97-AF65-F5344CB8AC3E}">
        <p14:creationId xmlns:p14="http://schemas.microsoft.com/office/powerpoint/2010/main" val="3273508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 una condición recientemente descrita. Tiene un espectro de presentaciones relacionadas con </a:t>
            </a:r>
            <a:r>
              <a:rPr lang="es-ES" dirty="0" err="1"/>
              <a:t>hiperinflamación</a:t>
            </a:r>
            <a:r>
              <a:rPr lang="es-ES" dirty="0"/>
              <a:t> y tormenta de citoquinas.</a:t>
            </a:r>
          </a:p>
          <a:p>
            <a:r>
              <a:rPr lang="es-CL" sz="1200" kern="1200" dirty="0">
                <a:solidFill>
                  <a:schemeClr val="tx1"/>
                </a:solidFill>
                <a:effectLst/>
                <a:latin typeface="+mn-lt"/>
                <a:ea typeface="+mn-ea"/>
                <a:cs typeface="+mn-cs"/>
              </a:rPr>
              <a:t>is a CON MAYOR GRAVEDAD EN ADOLSCENTES, QUE PUEDEN CURSAR CON SD. DE SHOCK POR EK. </a:t>
            </a:r>
          </a:p>
          <a:p>
            <a:r>
              <a:rPr lang="es-CL" sz="1200" kern="1200" dirty="0">
                <a:solidFill>
                  <a:schemeClr val="tx1"/>
                </a:solidFill>
                <a:effectLst/>
                <a:latin typeface="+mn-lt"/>
                <a:ea typeface="+mn-ea"/>
                <a:cs typeface="+mn-cs"/>
              </a:rPr>
              <a:t>newly described clinically entity occurring approximately 2-4 weeks post infection. (paper infliximab)</a:t>
            </a:r>
          </a:p>
          <a:p>
            <a:endParaRPr lang="es-ES" dirty="0"/>
          </a:p>
          <a:p>
            <a:r>
              <a:rPr lang="es-CL" dirty="0"/>
              <a:t>Condición recientemente descrita. </a:t>
            </a:r>
          </a:p>
          <a:p>
            <a:r>
              <a:rPr lang="es-CL" dirty="0"/>
              <a:t>Postinfeccioso, hiperinflamatorio, inmuno-mediado. </a:t>
            </a:r>
          </a:p>
          <a:p>
            <a:r>
              <a:rPr lang="es-CL" dirty="0"/>
              <a:t>Poco frec, + frec 2-4 semanas. </a:t>
            </a:r>
          </a:p>
          <a:p>
            <a:r>
              <a:rPr lang="es-CL" dirty="0"/>
              <a:t>Espectro clínico de presentación variable. Grave</a:t>
            </a:r>
          </a:p>
          <a:p>
            <a:r>
              <a:rPr lang="es-CL" dirty="0"/>
              <a:t>Alto indice de sospecha flexibilidad en diagnostico</a:t>
            </a:r>
          </a:p>
          <a:p>
            <a:r>
              <a:rPr lang="es-CL" dirty="0"/>
              <a:t>Dg temprano e inicio de tto precoz </a:t>
            </a:r>
            <a:r>
              <a:rPr lang="es-CL" dirty="0">
                <a:sym typeface="Wingdings" pitchFamily="2" charset="2"/>
              </a:rPr>
              <a:t> disminuye morbilidad CV.</a:t>
            </a:r>
          </a:p>
          <a:p>
            <a:r>
              <a:rPr lang="es-CL" dirty="0">
                <a:sym typeface="Wingdings" pitchFamily="2" charset="2"/>
              </a:rPr>
              <a:t>Manejo multidisciplinario </a:t>
            </a:r>
          </a:p>
          <a:p>
            <a:endParaRPr lang="es-CL" dirty="0"/>
          </a:p>
          <a:p>
            <a:endParaRPr lang="es-CL" dirty="0"/>
          </a:p>
          <a:p>
            <a:r>
              <a:rPr lang="es-CL" sz="1200" kern="1200" dirty="0">
                <a:solidFill>
                  <a:schemeClr val="tx1"/>
                </a:solidFill>
                <a:effectLst/>
                <a:latin typeface="+mn-lt"/>
                <a:ea typeface="+mn-ea"/>
                <a:cs typeface="+mn-cs"/>
              </a:rPr>
              <a:t>El síndrome inflamatorio multisistémico pediátrico es una complicación poco frecuente asociada a SARS-CoV-2. Los estudios epidemiológicos iniciales describen una tasa de letalidad de de COVID-19 &lt;1% en pacientetes hasta los 18 años (1 Y 2). Con las series de casos actuales se estima un 2% de letalidad en contexto de PIMS-TS. </a:t>
            </a:r>
          </a:p>
          <a:p>
            <a:r>
              <a:rPr lang="es-CL" sz="1200" kern="1200" dirty="0">
                <a:solidFill>
                  <a:schemeClr val="tx1"/>
                </a:solidFill>
                <a:effectLst/>
                <a:latin typeface="+mn-lt"/>
                <a:ea typeface="+mn-ea"/>
                <a:cs typeface="+mn-cs"/>
              </a:rPr>
              <a:t>	Sin embargo, es importante considerar que el diagnóstico precoz de PIMS-TS e identificar el compromiso cardiovascular y el tratamiento oportuno previenen la disfunción sistólica, falla cardiaca aguda y un desenlace fatal. </a:t>
            </a:r>
          </a:p>
          <a:p>
            <a:endParaRPr lang="es-CL" dirty="0"/>
          </a:p>
          <a:p>
            <a:endParaRPr lang="es-CL" dirty="0"/>
          </a:p>
          <a:p>
            <a:r>
              <a:rPr lang="es-ES" dirty="0"/>
              <a:t>Actualmente se entiende como un </a:t>
            </a:r>
            <a:r>
              <a:rPr lang="es-ES" dirty="0" err="1"/>
              <a:t>postinfeccioso</a:t>
            </a:r>
            <a:r>
              <a:rPr lang="es-ES" dirty="0"/>
              <a:t>, </a:t>
            </a:r>
            <a:r>
              <a:rPr lang="es-ES" dirty="0" err="1"/>
              <a:t>hiperinflamatorio</a:t>
            </a:r>
            <a:r>
              <a:rPr lang="es-ES" dirty="0"/>
              <a:t>, </a:t>
            </a:r>
            <a:r>
              <a:rPr lang="es-ES" dirty="0" err="1"/>
              <a:t>inmunomediado</a:t>
            </a:r>
            <a:r>
              <a:rPr lang="es-ES" dirty="0"/>
              <a:t> síndrome típicamente después de 2-4 semanas después de la infección con SARS-CoV-2. Representa un espectro de la enfermedad con características superpuestas del síndrome de shock tóxico, de Kawasaki atípico enfermedad e inflamación </a:t>
            </a:r>
            <a:r>
              <a:rPr lang="es-ES" dirty="0" err="1"/>
              <a:t>multisistémica</a:t>
            </a:r>
            <a:r>
              <a:rPr lang="es-ES" dirty="0"/>
              <a:t>. Si bien la infección antecedente es con frecuencia leve, los pacientes posteriormente presentan fiebre recurrente y síntomas asociados con inflamación en uno o más órganos. Las características bioquímicas de la </a:t>
            </a:r>
            <a:r>
              <a:rPr lang="es-ES" dirty="0" err="1"/>
              <a:t>hiperinflamación</a:t>
            </a:r>
            <a:r>
              <a:rPr lang="es-ES" dirty="0"/>
              <a:t> están presentes. y puede parecerse a un síndrome de activación de macrófagos / </a:t>
            </a:r>
            <a:r>
              <a:rPr lang="es-ES" dirty="0" err="1"/>
              <a:t>linfohistiocitosis</a:t>
            </a:r>
            <a:r>
              <a:rPr lang="es-ES" dirty="0"/>
              <a:t> </a:t>
            </a:r>
            <a:r>
              <a:rPr lang="es-ES" dirty="0" err="1"/>
              <a:t>hemofagocítica</a:t>
            </a:r>
            <a:r>
              <a:rPr lang="es-ES" dirty="0"/>
              <a:t> Imagen (HLH / MAS). La disfunción cardíaca y / o </a:t>
            </a:r>
            <a:r>
              <a:rPr lang="es-ES" dirty="0" err="1"/>
              <a:t>multiorgánica</a:t>
            </a:r>
            <a:r>
              <a:rPr lang="es-ES" dirty="0"/>
              <a:t> predomina en muchos.2-8 </a:t>
            </a:r>
            <a:r>
              <a:rPr lang="es-ES" dirty="0" err="1"/>
              <a:t>infliximab</a:t>
            </a:r>
            <a:endParaRPr lang="es-ES" dirty="0"/>
          </a:p>
          <a:p>
            <a:endParaRPr lang="es-ES" dirty="0"/>
          </a:p>
          <a:p>
            <a:endParaRPr lang="es-ES" dirty="0"/>
          </a:p>
          <a:p>
            <a:r>
              <a:rPr lang="es-CL" dirty="0"/>
              <a:t>La clínica</a:t>
            </a:r>
          </a:p>
          <a:p>
            <a:r>
              <a:rPr lang="es-CL" dirty="0"/>
              <a:t>y las características de laboratorio de la hiperinflamación,</a:t>
            </a:r>
          </a:p>
          <a:p>
            <a:r>
              <a:rPr lang="es-CL" dirty="0"/>
              <a:t>el momento de inicio en relación con SARSCoV-</a:t>
            </a:r>
          </a:p>
          <a:p>
            <a:r>
              <a:rPr lang="es-CL" dirty="0"/>
              <a:t>2 infección, y las similitudes con el</a:t>
            </a:r>
          </a:p>
          <a:p>
            <a:r>
              <a:rPr lang="es-CL" dirty="0"/>
              <a:t>patrón de enfermedad en adultos con soporte Covid-195</a:t>
            </a:r>
          </a:p>
          <a:p>
            <a:r>
              <a:rPr lang="es-CL" dirty="0"/>
              <a:t>la hipótesis de que MIS-C es una consecuencia de</a:t>
            </a:r>
          </a:p>
          <a:p>
            <a:r>
              <a:rPr lang="es-CL" dirty="0"/>
              <a:t>lesión mediada por el sistema inmune provocada por el SARS-CoV-2</a:t>
            </a:r>
          </a:p>
          <a:p>
            <a:r>
              <a:rPr lang="es-CL" dirty="0"/>
              <a:t>infección.</a:t>
            </a:r>
          </a:p>
          <a:p>
            <a:endParaRPr lang="es-CL" dirty="0"/>
          </a:p>
          <a:p>
            <a:r>
              <a:rPr lang="es-CL" dirty="0"/>
              <a:t>Dufort</a:t>
            </a:r>
          </a:p>
          <a:p>
            <a:endParaRPr lang="es-CL" dirty="0"/>
          </a:p>
          <a:p>
            <a:endParaRPr lang="es-CL" dirty="0"/>
          </a:p>
          <a:p>
            <a:r>
              <a:rPr lang="es-CL" dirty="0"/>
              <a:t>La muerte ocurrió en dos niños de 0 a 12 años.</a:t>
            </a:r>
          </a:p>
          <a:p>
            <a:r>
              <a:rPr lang="es-CL" dirty="0"/>
              <a:t>de edad. Ambos ingresaron con dolor abdominal</a:t>
            </a:r>
          </a:p>
          <a:p>
            <a:r>
              <a:rPr lang="es-CL" dirty="0"/>
              <a:t>y fiebre, tenía taquicardia e hipotensión en</a:t>
            </a:r>
          </a:p>
          <a:p>
            <a:r>
              <a:rPr lang="es-CL" dirty="0"/>
              <a:t>presentación, y durante el transcurso de su</a:t>
            </a:r>
          </a:p>
          <a:p>
            <a:r>
              <a:rPr lang="es-CL" dirty="0"/>
              <a:t>hospitalización recibió apoyo vasopresor y</a:t>
            </a:r>
          </a:p>
          <a:p>
            <a:r>
              <a:rPr lang="es-CL" dirty="0"/>
              <a:t>se sometió a intubación; uno recibió extracorpóreo</a:t>
            </a:r>
          </a:p>
          <a:p>
            <a:r>
              <a:rPr lang="es-CL" dirty="0"/>
              <a:t>oxigenación de membrana. Ninguno recibido</a:t>
            </a:r>
          </a:p>
          <a:p>
            <a:r>
              <a:rPr lang="es-CL" dirty="0"/>
              <a:t>IGIV, glucocorticoides sistémicos o inmunomoduladores.</a:t>
            </a:r>
          </a:p>
          <a:p>
            <a:r>
              <a:rPr lang="es-CL" dirty="0"/>
              <a:t>La causa contribuyente de muerte para ambos</a:t>
            </a:r>
          </a:p>
          <a:p>
            <a:r>
              <a:rPr lang="es-CL" dirty="0"/>
              <a:t>los niños incluyeron complicaciones de un posible inflamatorio,</a:t>
            </a:r>
          </a:p>
          <a:p>
            <a:r>
              <a:rPr lang="es-CL" dirty="0"/>
              <a:t>proceso coagulopático o neurológico.</a:t>
            </a:r>
          </a:p>
        </p:txBody>
      </p:sp>
      <p:sp>
        <p:nvSpPr>
          <p:cNvPr id="4" name="Marcador de número de diapositiva 3"/>
          <p:cNvSpPr>
            <a:spLocks noGrp="1"/>
          </p:cNvSpPr>
          <p:nvPr>
            <p:ph type="sldNum" sz="quarter" idx="5"/>
          </p:nvPr>
        </p:nvSpPr>
        <p:spPr/>
        <p:txBody>
          <a:bodyPr/>
          <a:lstStyle/>
          <a:p>
            <a:fld id="{0867FC17-2576-1C4B-9FD9-6F545B144F74}" type="slidenum">
              <a:rPr lang="es-CL" smtClean="0"/>
              <a:t>30</a:t>
            </a:fld>
            <a:endParaRPr lang="es-CL"/>
          </a:p>
        </p:txBody>
      </p:sp>
    </p:spTree>
    <p:extLst>
      <p:ext uri="{BB962C8B-B14F-4D97-AF65-F5344CB8AC3E}">
        <p14:creationId xmlns:p14="http://schemas.microsoft.com/office/powerpoint/2010/main" val="253012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No existe certeza de la fisiopatología de este cuadro clínico. Las teorías descritas sugieren que diversos virus, incluyendo SARS-CoV-2, en pacientes con susceptibilidad genética, pudiesen gatillar una respuesta inmunológica desregulada, que puede favorecer la manifestación de EK. </a:t>
            </a:r>
          </a:p>
          <a:p>
            <a:r>
              <a:rPr lang="es-CL" sz="1200" kern="1200" dirty="0">
                <a:solidFill>
                  <a:schemeClr val="tx1"/>
                </a:solidFill>
                <a:effectLst/>
                <a:latin typeface="+mn-lt"/>
                <a:ea typeface="+mn-ea"/>
                <a:cs typeface="+mn-cs"/>
              </a:rPr>
              <a:t>La temporalidad entre  la infección por SARS-CoV-2 y el inicio de los síntomas de PIMS-TS, sugiere el rol de COVID-19 como factor desencadenante o inmunomodulador concordante con un síndrome postinfeccioso</a:t>
            </a:r>
            <a:r>
              <a:rPr lang="es-CL" sz="1200" kern="1200" baseline="30000" dirty="0">
                <a:solidFill>
                  <a:schemeClr val="tx1"/>
                </a:solidFill>
                <a:effectLst/>
                <a:latin typeface="+mn-lt"/>
                <a:ea typeface="+mn-ea"/>
                <a:cs typeface="+mn-cs"/>
              </a:rPr>
              <a:t>8,14</a:t>
            </a:r>
            <a:r>
              <a:rPr lang="es-CL" sz="1200" kern="1200" dirty="0">
                <a:solidFill>
                  <a:schemeClr val="tx1"/>
                </a:solidFill>
                <a:effectLst/>
                <a:latin typeface="+mn-lt"/>
                <a:ea typeface="+mn-ea"/>
                <a:cs typeface="+mn-cs"/>
              </a:rPr>
              <a:t>. </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resultados de las pruebas (RT-PCR e anticuerpos IgG) para SARS-CoV-2 apoyan el vínculo causal como una reacción post inmunológica viral para esta enfermedad</a:t>
            </a:r>
            <a:r>
              <a:rPr lang="es-CL" sz="1200" b="1" kern="1200" baseline="30000" dirty="0">
                <a:solidFill>
                  <a:schemeClr val="tx1"/>
                </a:solidFill>
                <a:effectLst/>
                <a:latin typeface="+mn-lt"/>
                <a:ea typeface="+mn-ea"/>
                <a:cs typeface="+mn-cs"/>
              </a:rPr>
              <a:t>8</a:t>
            </a:r>
            <a:r>
              <a:rPr lang="es-CL" sz="1200" kern="1200" dirty="0">
                <a:solidFill>
                  <a:schemeClr val="tx1"/>
                </a:solidFill>
                <a:effectLst/>
                <a:latin typeface="+mn-lt"/>
                <a:ea typeface="+mn-ea"/>
                <a:cs typeface="+mn-cs"/>
              </a:rPr>
              <a:t>.</a:t>
            </a:r>
            <a:r>
              <a:rPr lang="es-CL" dirty="0">
                <a:effectLst/>
              </a:rPr>
              <a:t> </a:t>
            </a:r>
          </a:p>
          <a:p>
            <a:endParaRPr lang="es-CL" dirty="0">
              <a:effectLst/>
            </a:endParaRPr>
          </a:p>
          <a:p>
            <a:r>
              <a:rPr lang="es-CL" dirty="0">
                <a:effectLst/>
              </a:rPr>
              <a:t>wITAKER</a:t>
            </a:r>
          </a:p>
          <a:p>
            <a:r>
              <a:rPr lang="es-CL" dirty="0"/>
              <a:t>Hay evidencia del SARS-CoV-1 de que los anticuerpos</a:t>
            </a:r>
          </a:p>
          <a:p>
            <a:r>
              <a:rPr lang="es-CL" dirty="0"/>
              <a:t>acentuar la enfermedad a través de la mejora de anticuerpos de</a:t>
            </a:r>
          </a:p>
          <a:p>
            <a:r>
              <a:rPr lang="es-CL" dirty="0"/>
              <a:t>entrada o replicación viral como se ha observado en el dengue11 o</a:t>
            </a:r>
          </a:p>
          <a:p>
            <a:r>
              <a:rPr lang="es-CL" dirty="0"/>
              <a:t>a través de la activación de una respuesta inflamatoria del huésped</a:t>
            </a:r>
          </a:p>
          <a:p>
            <a:r>
              <a:rPr lang="es-CL" dirty="0"/>
              <a:t>a través de la formación de complejos inmunes o antitissue directo</a:t>
            </a:r>
          </a:p>
          <a:p>
            <a:r>
              <a:rPr lang="es-CL" dirty="0"/>
              <a:t>o activación celular. Anticuerpos antispike contra SARSCoV-</a:t>
            </a:r>
          </a:p>
          <a:p>
            <a:r>
              <a:rPr lang="es-CL" dirty="0"/>
              <a:t>Se ha demostrado que 1 acentúa la inflamación en primates</a:t>
            </a:r>
          </a:p>
          <a:p>
            <a:r>
              <a:rPr lang="es-CL" dirty="0"/>
              <a:t>y en macrófagos humanos12 y, por lo tanto, es posible</a:t>
            </a:r>
          </a:p>
          <a:p>
            <a:r>
              <a:rPr lang="es-CL" dirty="0"/>
              <a:t>que a medida que se desarrollan anticuerpos contra el SARS-CoV-2, pueden</a:t>
            </a:r>
          </a:p>
          <a:p>
            <a:r>
              <a:rPr lang="es-CL" dirty="0"/>
              <a:t>desencadenar un proceso inflamatorio a través de un mecanismo similar.</a:t>
            </a:r>
          </a:p>
          <a:p>
            <a:r>
              <a:rPr lang="es-CL" dirty="0"/>
              <a:t>La posibilidad de que PIMS-TS surja de una inusual adquisición</a:t>
            </a:r>
          </a:p>
          <a:p>
            <a:r>
              <a:rPr lang="es-CL" dirty="0"/>
              <a:t>respuesta inmune al SARS-CoV-2 (ya sea anticuerpo o</a:t>
            </a:r>
          </a:p>
          <a:p>
            <a:r>
              <a:rPr lang="es-CL" dirty="0"/>
              <a:t>Célula T) tiene implicaciones para el desarrollo de vacunas, y</a:t>
            </a:r>
          </a:p>
          <a:p>
            <a:r>
              <a:rPr lang="es-CL" dirty="0"/>
              <a:t>por lo tanto, los mecanismos requieren una investigación adicional.</a:t>
            </a:r>
          </a:p>
        </p:txBody>
      </p:sp>
      <p:sp>
        <p:nvSpPr>
          <p:cNvPr id="4" name="Marcador de número de diapositiva 3"/>
          <p:cNvSpPr>
            <a:spLocks noGrp="1"/>
          </p:cNvSpPr>
          <p:nvPr>
            <p:ph type="sldNum" sz="quarter" idx="5"/>
          </p:nvPr>
        </p:nvSpPr>
        <p:spPr/>
        <p:txBody>
          <a:bodyPr/>
          <a:lstStyle/>
          <a:p>
            <a:fld id="{0867FC17-2576-1C4B-9FD9-6F545B144F74}" type="slidenum">
              <a:rPr lang="es-CL" smtClean="0"/>
              <a:t>4</a:t>
            </a:fld>
            <a:endParaRPr lang="es-CL"/>
          </a:p>
        </p:txBody>
      </p:sp>
    </p:spTree>
    <p:extLst>
      <p:ext uri="{BB962C8B-B14F-4D97-AF65-F5344CB8AC3E}">
        <p14:creationId xmlns:p14="http://schemas.microsoft.com/office/powerpoint/2010/main" val="333720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Hay evidencia de que  los anticuerpos para SARS COV 1 pueden acentuar  inflamación en primates y macrófagos humanos.</a:t>
            </a:r>
          </a:p>
          <a:p>
            <a:r>
              <a:rPr lang="es-CL" dirty="0"/>
              <a:t>por medio de  la activación de la  respuesta inflamatoria del huésped ya sea por Formación de complejos inmunes  Activación cels t</a:t>
            </a:r>
          </a:p>
          <a:p>
            <a:pPr algn="just">
              <a:lnSpc>
                <a:spcPct val="150000"/>
              </a:lnSpc>
            </a:pPr>
            <a:r>
              <a:rPr lang="es-CL" dirty="0"/>
              <a:t> Por lo que se plantea que en la medida que se desarrollan anticuerpos contra el SARS-CoV-2, se pueda pueden desencadenar un proceso inflamatorio a través de un mecanismo similar.</a:t>
            </a:r>
          </a:p>
          <a:p>
            <a:endParaRPr lang="es-CL" dirty="0"/>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5</a:t>
            </a:fld>
            <a:endParaRPr lang="es-CL"/>
          </a:p>
        </p:txBody>
      </p:sp>
    </p:spTree>
    <p:extLst>
      <p:ext uri="{BB962C8B-B14F-4D97-AF65-F5344CB8AC3E}">
        <p14:creationId xmlns:p14="http://schemas.microsoft.com/office/powerpoint/2010/main" val="171706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b="0" i="0" kern="1200" dirty="0">
                <a:solidFill>
                  <a:schemeClr val="tx1"/>
                </a:solidFill>
                <a:effectLst/>
                <a:latin typeface="+mn-lt"/>
                <a:ea typeface="+mn-ea"/>
                <a:cs typeface="+mn-cs"/>
              </a:rPr>
              <a:t>La serie con mayor número de casos publicada a la fecha es de eeuu, se incluyen 186 pacientes que cumplían la siguiente definición de caso: </a:t>
            </a:r>
          </a:p>
          <a:p>
            <a:r>
              <a:rPr lang="es-CL" sz="1200" b="0" i="0" kern="1200" dirty="0">
                <a:solidFill>
                  <a:schemeClr val="tx1"/>
                </a:solidFill>
                <a:effectLst/>
                <a:latin typeface="+mn-lt"/>
                <a:ea typeface="+mn-ea"/>
                <a:cs typeface="+mn-cs"/>
              </a:rPr>
              <a:t>Definición del caso 6 criterios:</a:t>
            </a:r>
          </a:p>
          <a:p>
            <a:r>
              <a:rPr lang="es-CL" sz="1200" b="0" i="0" kern="1200" dirty="0">
                <a:solidFill>
                  <a:schemeClr val="tx1"/>
                </a:solidFill>
                <a:effectLst/>
                <a:latin typeface="+mn-lt"/>
                <a:ea typeface="+mn-ea"/>
                <a:cs typeface="+mn-cs"/>
              </a:rPr>
              <a:t> enfermedad grave que conduce a hospitalización, edad inferior a 21 años, fiebre que duró al menos 24 horas, evidencia de laboratorio de inflamación, multisistema afectación de órganos y evidencia de infección con síndrome respiratorio agudo severo coronavirus 2 (SARS-CoV-2) basado en la polimerasa de transcriptasa inversa reacción en cadena (RT-PCR), prueba de anticuerpos o exposición a personas con Covid-19 en el mes pasado Los médicos resumieron los datos en formularios estandarizados.</a:t>
            </a: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Siendo el compromiso gastroinestinal y cardiovascular más frecientes.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71% presentó compromiso de al menos 4 órganos, </a:t>
            </a:r>
          </a:p>
          <a:p>
            <a:r>
              <a:rPr lang="es-CL" dirty="0"/>
              <a:t>Se considera compromiso del organo basado en la presencia de síntomas, hallazgos clínicos y laboratorio. </a:t>
            </a:r>
          </a:p>
          <a:p>
            <a:r>
              <a:rPr lang="es-CL" dirty="0"/>
              <a:t>Multiorgánico: 2 o más sistemas comprometidos</a:t>
            </a:r>
          </a:p>
          <a:p>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Se considera compromiso del organo basado en la presencia de síntomas, hallazgos clínicos y laboratorio.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Feldstein y cols. 186 pacientes con PIMS-TS,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92% gastrointestinal,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80% cardiovascular,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76% compromiso hematológico,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74%  compromiso mucocutáneo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70% compromiso respiratorio</a:t>
            </a:r>
            <a:r>
              <a:rPr lang="es-CL" sz="1200" kern="1200" baseline="30000" dirty="0">
                <a:solidFill>
                  <a:schemeClr val="tx1"/>
                </a:solidFill>
                <a:effectLst/>
                <a:latin typeface="+mn-lt"/>
                <a:ea typeface="+mn-ea"/>
                <a:cs typeface="+mn-cs"/>
              </a:rPr>
              <a:t>14</a:t>
            </a:r>
            <a:r>
              <a:rPr lang="es-CL" sz="1200" kern="1200" dirty="0">
                <a:solidFill>
                  <a:schemeClr val="tx1"/>
                </a:solidFill>
                <a:effectLst/>
                <a:latin typeface="+mn-lt"/>
                <a:ea typeface="+mn-ea"/>
                <a:cs typeface="+mn-cs"/>
              </a:rPr>
              <a:t>. </a:t>
            </a:r>
          </a:p>
          <a:p>
            <a:endParaRPr lang="es-CL" sz="1200" kern="1200" dirty="0">
              <a:solidFill>
                <a:schemeClr val="tx1"/>
              </a:solidFill>
              <a:effectLst/>
              <a:latin typeface="+mn-lt"/>
              <a:ea typeface="+mn-ea"/>
              <a:cs typeface="+mn-cs"/>
            </a:endParaRPr>
          </a:p>
          <a:p>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Feldstein y cols. 186 pacientes con PIMS-TS,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71% presentó compromiso de al menos 4 órganos,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74- 92% gastrointestinal,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80% cardiovascular,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76% compromiso hematológico,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74%  compromiso mucocutáneo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70% compromiso respiratorio</a:t>
            </a:r>
            <a:r>
              <a:rPr lang="es-CL" sz="1200" kern="1200" baseline="30000" dirty="0">
                <a:solidFill>
                  <a:schemeClr val="tx1"/>
                </a:solidFill>
                <a:effectLst/>
                <a:latin typeface="+mn-lt"/>
                <a:ea typeface="+mn-ea"/>
                <a:cs typeface="+mn-cs"/>
              </a:rPr>
              <a:t>14</a:t>
            </a:r>
            <a:r>
              <a:rPr lang="es-C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6</a:t>
            </a:fld>
            <a:endParaRPr lang="es-CL"/>
          </a:p>
        </p:txBody>
      </p:sp>
    </p:spTree>
    <p:extLst>
      <p:ext uri="{BB962C8B-B14F-4D97-AF65-F5344CB8AC3E}">
        <p14:creationId xmlns:p14="http://schemas.microsoft.com/office/powerpoint/2010/main" val="10828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En todos los casos hay fiebre objetiva o subjetiva como sensacion febril y astenia. </a:t>
            </a:r>
          </a:p>
          <a:p>
            <a:endParaRPr lang="es-CL" dirty="0"/>
          </a:p>
          <a:p>
            <a:endParaRPr lang="es-CL" dirty="0"/>
          </a:p>
          <a:p>
            <a:r>
              <a:rPr lang="es-CL" dirty="0"/>
              <a:t>100% de los casos fiebre y astenia</a:t>
            </a:r>
          </a:p>
          <a:p>
            <a:endParaRPr lang="es-CL" dirty="0"/>
          </a:p>
          <a:p>
            <a:endParaRPr lang="es-CL" dirty="0"/>
          </a:p>
          <a:p>
            <a:r>
              <a:rPr lang="es-CL" dirty="0"/>
              <a:t>Toubiana</a:t>
            </a:r>
          </a:p>
          <a:p>
            <a:r>
              <a:rPr lang="es-CL" dirty="0"/>
              <a:t>Una historia reciente de virallike</a:t>
            </a:r>
          </a:p>
          <a:p>
            <a:r>
              <a:rPr lang="es-CL" dirty="0"/>
              <a:t>Los síntomas se informaron en nueve de los pacientes:</a:t>
            </a:r>
          </a:p>
          <a:p>
            <a:r>
              <a:rPr lang="es-CL" dirty="0"/>
              <a:t>dolor de cabeza, tos, coriza, fiebre por menos de 48</a:t>
            </a:r>
          </a:p>
          <a:p>
            <a:r>
              <a:rPr lang="es-CL" dirty="0"/>
              <a:t>horas y, para un paciente, anosmia. La mediana</a:t>
            </a:r>
          </a:p>
          <a:p>
            <a:r>
              <a:rPr lang="es-CL" dirty="0"/>
              <a:t>duración entre estos síntomas y el inicio</a:t>
            </a:r>
          </a:p>
          <a:p>
            <a:r>
              <a:rPr lang="es-CL" dirty="0"/>
              <a:t>de signos y síntomas de la enfermedad de Kawasaki fue de 45</a:t>
            </a:r>
          </a:p>
          <a:p>
            <a:r>
              <a:rPr lang="es-CL" dirty="0"/>
              <a:t>(rango 18-79) días. Una historia de contacto reciente con</a:t>
            </a:r>
          </a:p>
          <a:p>
            <a:r>
              <a:rPr lang="es-CL" dirty="0"/>
              <a:t>miembros de la familia que muestran síntomas virales</a:t>
            </a:r>
          </a:p>
        </p:txBody>
      </p:sp>
      <p:sp>
        <p:nvSpPr>
          <p:cNvPr id="4" name="Marcador de número de diapositiva 3"/>
          <p:cNvSpPr>
            <a:spLocks noGrp="1"/>
          </p:cNvSpPr>
          <p:nvPr>
            <p:ph type="sldNum" sz="quarter" idx="5"/>
          </p:nvPr>
        </p:nvSpPr>
        <p:spPr/>
        <p:txBody>
          <a:bodyPr/>
          <a:lstStyle/>
          <a:p>
            <a:fld id="{0867FC17-2576-1C4B-9FD9-6F545B144F74}" type="slidenum">
              <a:rPr lang="es-CL" smtClean="0"/>
              <a:t>7</a:t>
            </a:fld>
            <a:endParaRPr lang="es-CL"/>
          </a:p>
        </p:txBody>
      </p:sp>
    </p:spTree>
    <p:extLst>
      <p:ext uri="{BB962C8B-B14F-4D97-AF65-F5344CB8AC3E}">
        <p14:creationId xmlns:p14="http://schemas.microsoft.com/office/powerpoint/2010/main" val="246393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Dufort</a:t>
            </a:r>
          </a:p>
          <a:p>
            <a:r>
              <a:rPr lang="es-CL" dirty="0"/>
              <a:t>En general el compromiso GI se presenta hasta en 92% de los casos, y con mayor frecuencia en mayores de 6 años</a:t>
            </a:r>
          </a:p>
          <a:p>
            <a:r>
              <a:rPr lang="es-CL" dirty="0"/>
              <a:t>Y al menos la mitad 50% de los pacientes con PIMS presentará todos los síntomas: dolor abdominal, nauseas, vómitos, diarrea. </a:t>
            </a:r>
          </a:p>
          <a:p>
            <a:r>
              <a:rPr lang="es-CL" dirty="0"/>
              <a:t>Excepto en el rango etario de 0-5 años en que la diarrea se presenta en un 42%.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8</a:t>
            </a:fld>
            <a:endParaRPr lang="es-CL"/>
          </a:p>
        </p:txBody>
      </p:sp>
    </p:spTree>
    <p:extLst>
      <p:ext uri="{BB962C8B-B14F-4D97-AF65-F5344CB8AC3E}">
        <p14:creationId xmlns:p14="http://schemas.microsoft.com/office/powerpoint/2010/main" val="196937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Feldstein: hepatitis hepatomegalia pancreatitis, 2-8%, hidrops vesicular 3%, grupo etario más afectado 5-12 años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Descripcion de casos de toubiana y cols. (Paris) EK like n 21,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Serie de casos que incluyó 21 pacientes con Kawasaki like &lt; de 18 años, TODOS presentaron síntomas gastrointestinales, que inician precozmente en el cuadro, antes de las manifestaciones de kawasaki. 4 pacietes tuvo ascitis, de éstos 2 abdomen agudo qx, 1 por sospecha de apendictis aguda que resultó en peritonitis aséptica. </a:t>
            </a:r>
          </a:p>
          <a:p>
            <a:endParaRPr lang="es-CL" dirty="0"/>
          </a:p>
          <a:p>
            <a:r>
              <a:rPr lang="es-CL" dirty="0"/>
              <a:t>Berhader: Falla cardiaca aguda en PIMS estudio retrospectivo, francia 35 pacientes con fiebre, shock cardiogenico o disfuncion sistolica aguda  2 pacientes operados por sospecha de AA adenitis mesenterica. </a:t>
            </a:r>
          </a:p>
          <a:p>
            <a:endParaRPr lang="es-CL" dirty="0"/>
          </a:p>
        </p:txBody>
      </p:sp>
      <p:sp>
        <p:nvSpPr>
          <p:cNvPr id="4" name="Marcador de número de diapositiva 3"/>
          <p:cNvSpPr>
            <a:spLocks noGrp="1"/>
          </p:cNvSpPr>
          <p:nvPr>
            <p:ph type="sldNum" sz="quarter" idx="5"/>
          </p:nvPr>
        </p:nvSpPr>
        <p:spPr/>
        <p:txBody>
          <a:bodyPr/>
          <a:lstStyle/>
          <a:p>
            <a:fld id="{0867FC17-2576-1C4B-9FD9-6F545B144F74}" type="slidenum">
              <a:rPr lang="es-CL" smtClean="0"/>
              <a:t>9</a:t>
            </a:fld>
            <a:endParaRPr lang="es-CL"/>
          </a:p>
        </p:txBody>
      </p:sp>
    </p:spTree>
    <p:extLst>
      <p:ext uri="{BB962C8B-B14F-4D97-AF65-F5344CB8AC3E}">
        <p14:creationId xmlns:p14="http://schemas.microsoft.com/office/powerpoint/2010/main" val="360383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Belhadjer toubiana y dufort felstein</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El compromiso cardiovascular es el segundo en frecuencia, el cual presenta un amplio espectro de gravedad y comparte características con el síndrome de shock tóxico y EK. Estos pacientes pueden cursar con miocarditis, derrame pericárdico, arritmias, en casos graves shock cardiogénico y falla cardíaca aguda. </a:t>
            </a:r>
          </a:p>
          <a:p>
            <a:endParaRPr lang="es-CL" dirty="0"/>
          </a:p>
          <a:p>
            <a:r>
              <a:rPr lang="es-CL" dirty="0"/>
              <a:t>Los aneurismas coronarios tb se presentan con mayor frecuencia en pacientes que cursan cuadro grave. </a:t>
            </a:r>
          </a:p>
          <a:p>
            <a:endParaRPr lang="es-CL" dirty="0"/>
          </a:p>
          <a:p>
            <a:r>
              <a:rPr lang="es-CL" dirty="0"/>
              <a:t>El compromiso CV tiene un amplio espectro de gravedad, compartiendo características con </a:t>
            </a:r>
          </a:p>
          <a:p>
            <a:pPr>
              <a:lnSpc>
                <a:spcPct val="170000"/>
              </a:lnSpc>
            </a:pPr>
            <a:r>
              <a:rPr lang="es-CL" dirty="0"/>
              <a:t>con síndrome de shock tóxico y EK. </a:t>
            </a:r>
          </a:p>
          <a:p>
            <a:r>
              <a:rPr lang="es-CL" dirty="0"/>
              <a:t>En pacientes graves hay mayor frecuencia de miocarditis, falla cardíaca aguda y shock. </a:t>
            </a:r>
          </a:p>
          <a:p>
            <a:r>
              <a:rPr lang="es-CL" dirty="0"/>
              <a:t>El dolor torácico es poco frecuente, presentandose en principalmente en adolescentes. </a:t>
            </a:r>
          </a:p>
          <a:p>
            <a:r>
              <a:rPr lang="es-CL" dirty="0"/>
              <a:t>El compromiso coronario puede ser desde dilatación a aneurisma coronario según Z score. </a:t>
            </a:r>
          </a:p>
          <a:p>
            <a:r>
              <a:rPr lang="es-CL" dirty="0"/>
              <a:t>Tb se describe pericarditis, derrame pericardico, arritmias. </a:t>
            </a:r>
          </a:p>
        </p:txBody>
      </p:sp>
      <p:sp>
        <p:nvSpPr>
          <p:cNvPr id="4" name="Marcador de número de diapositiva 3"/>
          <p:cNvSpPr>
            <a:spLocks noGrp="1"/>
          </p:cNvSpPr>
          <p:nvPr>
            <p:ph type="sldNum" sz="quarter" idx="5"/>
          </p:nvPr>
        </p:nvSpPr>
        <p:spPr/>
        <p:txBody>
          <a:bodyPr/>
          <a:lstStyle/>
          <a:p>
            <a:fld id="{0867FC17-2576-1C4B-9FD9-6F545B144F74}" type="slidenum">
              <a:rPr lang="es-CL" smtClean="0"/>
              <a:t>10</a:t>
            </a:fld>
            <a:endParaRPr lang="es-CL"/>
          </a:p>
        </p:txBody>
      </p:sp>
    </p:spTree>
    <p:extLst>
      <p:ext uri="{BB962C8B-B14F-4D97-AF65-F5344CB8AC3E}">
        <p14:creationId xmlns:p14="http://schemas.microsoft.com/office/powerpoint/2010/main" val="67799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3CD7B-E91F-4C40-84C8-549CD92160E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2E7F460B-CFFF-274A-82B8-9F826079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2E7D5D1-8837-8E4F-84C2-F9F1B4FC44C1}"/>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5" name="Marcador de pie de página 4">
            <a:extLst>
              <a:ext uri="{FF2B5EF4-FFF2-40B4-BE49-F238E27FC236}">
                <a16:creationId xmlns:a16="http://schemas.microsoft.com/office/drawing/2014/main" id="{9BACBEAF-BFF5-E14C-B4FA-C38ED11BEAE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DC226D-3598-1946-B040-F6C0A122DE8D}"/>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292836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3C3CC-EA4E-DB46-8CAB-CC11055622A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E81E896-F51D-8A44-B5B3-F4C8BCFFD3E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C7155CB-CF73-F74A-A2AC-4A484B129AB6}"/>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5" name="Marcador de pie de página 4">
            <a:extLst>
              <a:ext uri="{FF2B5EF4-FFF2-40B4-BE49-F238E27FC236}">
                <a16:creationId xmlns:a16="http://schemas.microsoft.com/office/drawing/2014/main" id="{E3CED44F-02CD-A64D-B7DC-DEBA32DDB54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DCE4C7D-11E1-DA40-840A-23C15C6162DC}"/>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270147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699DBB-B271-7A41-BEBF-7341E7DBE4C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DCDC23A-B9D8-9948-B884-43A2F0A7E44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8D9056D-165C-AE45-B317-B71462E5C68B}"/>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5" name="Marcador de pie de página 4">
            <a:extLst>
              <a:ext uri="{FF2B5EF4-FFF2-40B4-BE49-F238E27FC236}">
                <a16:creationId xmlns:a16="http://schemas.microsoft.com/office/drawing/2014/main" id="{814BDC46-E0AD-FD47-B7C2-D056E197DC1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907AAA8-6B55-E14F-A8A0-C9A12B96EF42}"/>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186888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3372E-D510-9F4B-850A-D6D7EF9B288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790C594-D8AB-764E-BE23-AF44537E207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38342FB-9739-7748-9204-0950476954E9}"/>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5" name="Marcador de pie de página 4">
            <a:extLst>
              <a:ext uri="{FF2B5EF4-FFF2-40B4-BE49-F238E27FC236}">
                <a16:creationId xmlns:a16="http://schemas.microsoft.com/office/drawing/2014/main" id="{EE418CB9-3C1E-E549-A777-5DC6E95DDBA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D901C5C-A337-CF45-98A3-612262A47010}"/>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135745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51C19-3235-4E4E-A071-CE4A54956D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D12C7FC-3AAF-0745-8CDF-7DCEEF72B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18768D0-FB6D-094A-B031-9B16471DA1F8}"/>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5" name="Marcador de pie de página 4">
            <a:extLst>
              <a:ext uri="{FF2B5EF4-FFF2-40B4-BE49-F238E27FC236}">
                <a16:creationId xmlns:a16="http://schemas.microsoft.com/office/drawing/2014/main" id="{E502AE62-F808-2B4E-B4F6-77F58F8FA18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3CCCE1F-ACC0-5445-BB1C-5AB624C221EC}"/>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268536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5D7F-EE40-8646-84B2-DCAA8E3B58D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49DE4B8E-CB25-F149-9ED5-A95407EB60E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924AE3B-5049-314C-91FD-B3F735337B9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8E268EB5-38D9-EB41-968D-84828AF05DC4}"/>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6" name="Marcador de pie de página 5">
            <a:extLst>
              <a:ext uri="{FF2B5EF4-FFF2-40B4-BE49-F238E27FC236}">
                <a16:creationId xmlns:a16="http://schemas.microsoft.com/office/drawing/2014/main" id="{8BBC2C49-BFA5-5B43-A61B-5F1E326EEAF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27B4E8C-7471-6C4E-8294-D258E7664BC8}"/>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400284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5B031-8B31-5B42-ACBB-C85128A3097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BC7130D-3FE2-1448-8791-E685A3608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A4085D6-DC6D-294D-B3FC-700C516C214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34F6F76-E474-9B4F-B5DE-97ACAEB6E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7FF50CD-B5CC-2245-8381-2CD5B4BB171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FC90A70C-5FCB-E04B-8E05-B721B68A4535}"/>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8" name="Marcador de pie de página 7">
            <a:extLst>
              <a:ext uri="{FF2B5EF4-FFF2-40B4-BE49-F238E27FC236}">
                <a16:creationId xmlns:a16="http://schemas.microsoft.com/office/drawing/2014/main" id="{4A730766-FEBA-3148-9CB1-28C6D998B40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7F4C9C3-5CB5-5547-82C4-860ED8CDC704}"/>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720092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5F68C-4981-0C43-A721-275625CE65C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0F8E77F9-69DC-F840-9569-AE117DBB4CD2}"/>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4" name="Marcador de pie de página 3">
            <a:extLst>
              <a:ext uri="{FF2B5EF4-FFF2-40B4-BE49-F238E27FC236}">
                <a16:creationId xmlns:a16="http://schemas.microsoft.com/office/drawing/2014/main" id="{6EE124F2-4039-6940-8584-A3AB548D359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82CE55C-F901-2F43-BA4F-62FD0B54264D}"/>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204499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6009AC-7047-584F-85AB-A7D73AAD4820}"/>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3" name="Marcador de pie de página 2">
            <a:extLst>
              <a:ext uri="{FF2B5EF4-FFF2-40B4-BE49-F238E27FC236}">
                <a16:creationId xmlns:a16="http://schemas.microsoft.com/office/drawing/2014/main" id="{846383C2-350F-9845-B965-88D9121A5E92}"/>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33942D45-47CF-B341-B326-3D369B3E6E1E}"/>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298307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7CB43-1071-9246-8325-9753FDA548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1703660-176B-1049-B4C2-2A4B990E6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733A4797-E352-6D48-AF26-6B042BF28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3B05F9-D535-1241-9223-8AA26274ED68}"/>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6" name="Marcador de pie de página 5">
            <a:extLst>
              <a:ext uri="{FF2B5EF4-FFF2-40B4-BE49-F238E27FC236}">
                <a16:creationId xmlns:a16="http://schemas.microsoft.com/office/drawing/2014/main" id="{5B1CFB27-682E-6B49-A01C-C16D69C9EDB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AA0F8D1-AA2A-7440-9EEB-89B48CC34A51}"/>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330431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69E741-6C27-8C40-A810-7FA5387C84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A8017DD0-8ED6-C442-B061-27A9C6F24A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1F82A0B2-6F15-3B49-AB50-45A56C8D2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C53530-5793-7743-8DEC-D4E1B648D6F6}"/>
              </a:ext>
            </a:extLst>
          </p:cNvPr>
          <p:cNvSpPr>
            <a:spLocks noGrp="1"/>
          </p:cNvSpPr>
          <p:nvPr>
            <p:ph type="dt" sz="half" idx="10"/>
          </p:nvPr>
        </p:nvSpPr>
        <p:spPr/>
        <p:txBody>
          <a:bodyPr/>
          <a:lstStyle/>
          <a:p>
            <a:fld id="{A6C07912-B23D-E849-8BB1-50B88140C7E2}" type="datetimeFigureOut">
              <a:rPr lang="es-CL" smtClean="0"/>
              <a:t>13-04-2021</a:t>
            </a:fld>
            <a:endParaRPr lang="es-CL"/>
          </a:p>
        </p:txBody>
      </p:sp>
      <p:sp>
        <p:nvSpPr>
          <p:cNvPr id="6" name="Marcador de pie de página 5">
            <a:extLst>
              <a:ext uri="{FF2B5EF4-FFF2-40B4-BE49-F238E27FC236}">
                <a16:creationId xmlns:a16="http://schemas.microsoft.com/office/drawing/2014/main" id="{0CDFBEC1-EFDD-E448-BAC3-6EEFCF5A5C4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00135FF-9953-7146-BD73-64604444D949}"/>
              </a:ext>
            </a:extLst>
          </p:cNvPr>
          <p:cNvSpPr>
            <a:spLocks noGrp="1"/>
          </p:cNvSpPr>
          <p:nvPr>
            <p:ph type="sldNum" sz="quarter" idx="12"/>
          </p:nvPr>
        </p:nvSpPr>
        <p:spPr/>
        <p:txBody>
          <a:bodyPr/>
          <a:lstStyle/>
          <a:p>
            <a:fld id="{C4C0EB7C-9B8C-EE42-B2E9-50D01E555BF5}" type="slidenum">
              <a:rPr lang="es-CL" smtClean="0"/>
              <a:t>‹Nº›</a:t>
            </a:fld>
            <a:endParaRPr lang="es-CL"/>
          </a:p>
        </p:txBody>
      </p:sp>
    </p:spTree>
    <p:extLst>
      <p:ext uri="{BB962C8B-B14F-4D97-AF65-F5344CB8AC3E}">
        <p14:creationId xmlns:p14="http://schemas.microsoft.com/office/powerpoint/2010/main" val="251499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C52A8CF-02C4-BE43-8ABE-16EFCCB79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44B00C1-852C-C24B-BAB2-A1520D29E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DDA85C9-B11D-CC41-BA05-6C24EFB5EB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07912-B23D-E849-8BB1-50B88140C7E2}" type="datetimeFigureOut">
              <a:rPr lang="es-CL" smtClean="0"/>
              <a:t>13-04-2021</a:t>
            </a:fld>
            <a:endParaRPr lang="es-CL"/>
          </a:p>
        </p:txBody>
      </p:sp>
      <p:sp>
        <p:nvSpPr>
          <p:cNvPr id="5" name="Marcador de pie de página 4">
            <a:extLst>
              <a:ext uri="{FF2B5EF4-FFF2-40B4-BE49-F238E27FC236}">
                <a16:creationId xmlns:a16="http://schemas.microsoft.com/office/drawing/2014/main" id="{A8B1199E-088E-9B4A-B6AD-03212D739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473DF70F-0F08-C945-BA6E-FA86DDE42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0EB7C-9B8C-EE42-B2E9-50D01E555BF5}" type="slidenum">
              <a:rPr lang="es-CL" smtClean="0"/>
              <a:t>‹Nº›</a:t>
            </a:fld>
            <a:endParaRPr lang="es-CL"/>
          </a:p>
        </p:txBody>
      </p:sp>
    </p:spTree>
    <p:extLst>
      <p:ext uri="{BB962C8B-B14F-4D97-AF65-F5344CB8AC3E}">
        <p14:creationId xmlns:p14="http://schemas.microsoft.com/office/powerpoint/2010/main" val="3798454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4907C4-6161-B54F-BB55-D1D2A5532473}"/>
              </a:ext>
            </a:extLst>
          </p:cNvPr>
          <p:cNvSpPr>
            <a:spLocks noGrp="1"/>
          </p:cNvSpPr>
          <p:nvPr>
            <p:ph type="ctrTitle"/>
          </p:nvPr>
        </p:nvSpPr>
        <p:spPr>
          <a:xfrm>
            <a:off x="719418" y="1157829"/>
            <a:ext cx="10753164" cy="3566160"/>
          </a:xfrm>
        </p:spPr>
        <p:txBody>
          <a:bodyPr>
            <a:normAutofit/>
          </a:bodyPr>
          <a:lstStyle/>
          <a:p>
            <a:pPr algn="ctr"/>
            <a:r>
              <a:rPr lang="es-CL" sz="4400" dirty="0">
                <a:ea typeface="+mj-lt"/>
                <a:cs typeface="+mj-lt"/>
              </a:rPr>
              <a:t>Síndrome Inflamatorio Multisistémico Pediátrico</a:t>
            </a:r>
            <a:br>
              <a:rPr lang="es-CL" sz="3600" dirty="0">
                <a:ea typeface="+mj-lt"/>
                <a:cs typeface="+mj-lt"/>
              </a:rPr>
            </a:br>
            <a:endParaRPr lang="es-CL" sz="3600" dirty="0">
              <a:ea typeface="+mj-lt"/>
              <a:cs typeface="+mj-lt"/>
            </a:endParaRPr>
          </a:p>
        </p:txBody>
      </p:sp>
      <p:pic>
        <p:nvPicPr>
          <p:cNvPr id="4" name="Imagen 3">
            <a:extLst>
              <a:ext uri="{FF2B5EF4-FFF2-40B4-BE49-F238E27FC236}">
                <a16:creationId xmlns:a16="http://schemas.microsoft.com/office/drawing/2014/main" id="{C35985E5-39EE-6B46-AD1F-842DBAFD2751}"/>
              </a:ext>
            </a:extLst>
          </p:cNvPr>
          <p:cNvPicPr>
            <a:picLocks noChangeAspect="1"/>
          </p:cNvPicPr>
          <p:nvPr/>
        </p:nvPicPr>
        <p:blipFill>
          <a:blip r:embed="rId2"/>
          <a:stretch>
            <a:fillRect/>
          </a:stretch>
        </p:blipFill>
        <p:spPr>
          <a:xfrm>
            <a:off x="10267067" y="0"/>
            <a:ext cx="1924933" cy="2373726"/>
          </a:xfrm>
          <a:prstGeom prst="rect">
            <a:avLst/>
          </a:prstGeom>
        </p:spPr>
      </p:pic>
      <p:pic>
        <p:nvPicPr>
          <p:cNvPr id="5" name="Imagen 4">
            <a:extLst>
              <a:ext uri="{FF2B5EF4-FFF2-40B4-BE49-F238E27FC236}">
                <a16:creationId xmlns:a16="http://schemas.microsoft.com/office/drawing/2014/main" id="{41EC3B57-877F-864B-BEF2-79B63C588EA3}"/>
              </a:ext>
            </a:extLst>
          </p:cNvPr>
          <p:cNvPicPr>
            <a:picLocks noChangeAspect="1"/>
          </p:cNvPicPr>
          <p:nvPr/>
        </p:nvPicPr>
        <p:blipFill rotWithShape="1">
          <a:blip r:embed="rId3"/>
          <a:srcRect l="26446" t="4000" r="28099" b="12500"/>
          <a:stretch/>
        </p:blipFill>
        <p:spPr>
          <a:xfrm>
            <a:off x="-1" y="145253"/>
            <a:ext cx="1692153" cy="2374565"/>
          </a:xfrm>
          <a:prstGeom prst="rect">
            <a:avLst/>
          </a:prstGeom>
        </p:spPr>
      </p:pic>
      <p:sp>
        <p:nvSpPr>
          <p:cNvPr id="7" name="TextBox 6">
            <a:extLst>
              <a:ext uri="{FF2B5EF4-FFF2-40B4-BE49-F238E27FC236}">
                <a16:creationId xmlns:a16="http://schemas.microsoft.com/office/drawing/2014/main" id="{1E373CFA-9D5E-4B29-AF35-6F45740AF6D3}"/>
              </a:ext>
            </a:extLst>
          </p:cNvPr>
          <p:cNvSpPr txBox="1"/>
          <p:nvPr/>
        </p:nvSpPr>
        <p:spPr>
          <a:xfrm>
            <a:off x="3649907" y="732372"/>
            <a:ext cx="46594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mj-lt"/>
                <a:cs typeface="Calibri"/>
              </a:rPr>
              <a:t>Departamento de </a:t>
            </a:r>
            <a:r>
              <a:rPr lang="en-US" dirty="0" err="1">
                <a:latin typeface="+mj-lt"/>
                <a:cs typeface="Calibri"/>
              </a:rPr>
              <a:t>Pediatría</a:t>
            </a:r>
            <a:r>
              <a:rPr lang="en-US" dirty="0">
                <a:latin typeface="+mj-lt"/>
                <a:cs typeface="Calibri"/>
              </a:rPr>
              <a:t> y </a:t>
            </a:r>
            <a:r>
              <a:rPr lang="en-US" dirty="0" err="1">
                <a:latin typeface="+mj-lt"/>
                <a:cs typeface="Calibri"/>
              </a:rPr>
              <a:t>Cirugía</a:t>
            </a:r>
            <a:r>
              <a:rPr lang="en-US" dirty="0">
                <a:latin typeface="+mj-lt"/>
                <a:cs typeface="Calibri"/>
              </a:rPr>
              <a:t> </a:t>
            </a:r>
            <a:r>
              <a:rPr lang="en-US" dirty="0" err="1">
                <a:latin typeface="+mj-lt"/>
                <a:cs typeface="Calibri"/>
              </a:rPr>
              <a:t>Infantil</a:t>
            </a:r>
            <a:r>
              <a:rPr lang="en-US" dirty="0">
                <a:latin typeface="+mj-lt"/>
                <a:cs typeface="Calibri"/>
              </a:rPr>
              <a:t> </a:t>
            </a:r>
          </a:p>
          <a:p>
            <a:pPr algn="ctr"/>
            <a:r>
              <a:rPr lang="en-US" dirty="0">
                <a:latin typeface="+mj-lt"/>
                <a:cs typeface="Calibri"/>
              </a:rPr>
              <a:t>Campus Centro</a:t>
            </a:r>
          </a:p>
          <a:p>
            <a:pPr algn="ctr"/>
            <a:r>
              <a:rPr lang="en-US" dirty="0" err="1">
                <a:latin typeface="+mj-lt"/>
                <a:cs typeface="Calibri"/>
              </a:rPr>
              <a:t>Facultad</a:t>
            </a:r>
            <a:r>
              <a:rPr lang="en-US" dirty="0">
                <a:latin typeface="+mj-lt"/>
                <a:cs typeface="Calibri"/>
              </a:rPr>
              <a:t> de Medicina</a:t>
            </a:r>
          </a:p>
          <a:p>
            <a:pPr algn="ctr"/>
            <a:r>
              <a:rPr lang="en-US" dirty="0">
                <a:latin typeface="+mj-lt"/>
                <a:cs typeface="Calibri"/>
              </a:rPr>
              <a:t>Universidad de Chile</a:t>
            </a:r>
          </a:p>
        </p:txBody>
      </p:sp>
      <p:sp>
        <p:nvSpPr>
          <p:cNvPr id="9" name="Subtítulo 2">
            <a:extLst>
              <a:ext uri="{FF2B5EF4-FFF2-40B4-BE49-F238E27FC236}">
                <a16:creationId xmlns:a16="http://schemas.microsoft.com/office/drawing/2014/main" id="{7C2E9754-45A7-45DC-9365-3FF75A758260}"/>
              </a:ext>
            </a:extLst>
          </p:cNvPr>
          <p:cNvSpPr txBox="1">
            <a:spLocks/>
          </p:cNvSpPr>
          <p:nvPr/>
        </p:nvSpPr>
        <p:spPr>
          <a:xfrm>
            <a:off x="871538" y="4664839"/>
            <a:ext cx="10601044" cy="17515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s-CL" dirty="0">
                <a:cs typeface="Calibri Light" panose="020F0302020204030204"/>
              </a:rPr>
              <a:t>DRA. Tamara VELASQUEZ C.</a:t>
            </a:r>
          </a:p>
          <a:p>
            <a:pPr algn="ctr"/>
            <a:r>
              <a:rPr lang="es-CL" dirty="0">
                <a:cs typeface="Calibri Light" panose="020F0302020204030204"/>
              </a:rPr>
              <a:t>Servicio de pediatría</a:t>
            </a:r>
          </a:p>
          <a:p>
            <a:pPr algn="ctr"/>
            <a:r>
              <a:rPr lang="es-CL" dirty="0">
                <a:cs typeface="Calibri Light" panose="020F0302020204030204"/>
              </a:rPr>
              <a:t>hospital clínico san borja-arriarán</a:t>
            </a:r>
          </a:p>
        </p:txBody>
      </p:sp>
    </p:spTree>
    <p:extLst>
      <p:ext uri="{BB962C8B-B14F-4D97-AF65-F5344CB8AC3E}">
        <p14:creationId xmlns:p14="http://schemas.microsoft.com/office/powerpoint/2010/main" val="337347665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6D7857-E350-2048-A8AF-C523C18C46DB}"/>
              </a:ext>
            </a:extLst>
          </p:cNvPr>
          <p:cNvSpPr>
            <a:spLocks noGrp="1"/>
          </p:cNvSpPr>
          <p:nvPr>
            <p:ph type="title"/>
          </p:nvPr>
        </p:nvSpPr>
        <p:spPr/>
        <p:txBody>
          <a:bodyPr/>
          <a:lstStyle/>
          <a:p>
            <a:pPr algn="ctr"/>
            <a:r>
              <a:rPr lang="es-CL" dirty="0"/>
              <a:t>Compromiso cardiovascular</a:t>
            </a:r>
          </a:p>
        </p:txBody>
      </p:sp>
      <p:sp>
        <p:nvSpPr>
          <p:cNvPr id="3" name="Marcador de contenido 2">
            <a:extLst>
              <a:ext uri="{FF2B5EF4-FFF2-40B4-BE49-F238E27FC236}">
                <a16:creationId xmlns:a16="http://schemas.microsoft.com/office/drawing/2014/main" id="{2B2DB117-814C-EE42-8201-A04547320980}"/>
              </a:ext>
            </a:extLst>
          </p:cNvPr>
          <p:cNvSpPr>
            <a:spLocks noGrp="1"/>
          </p:cNvSpPr>
          <p:nvPr>
            <p:ph idx="1"/>
          </p:nvPr>
        </p:nvSpPr>
        <p:spPr>
          <a:xfrm>
            <a:off x="838200" y="1690688"/>
            <a:ext cx="10515600" cy="4636030"/>
          </a:xfrm>
        </p:spPr>
        <p:txBody>
          <a:bodyPr>
            <a:normAutofit fontScale="85000" lnSpcReduction="10000"/>
          </a:bodyPr>
          <a:lstStyle/>
          <a:p>
            <a:pPr>
              <a:lnSpc>
                <a:spcPct val="170000"/>
              </a:lnSpc>
            </a:pPr>
            <a:r>
              <a:rPr lang="es-CL" dirty="0"/>
              <a:t>Amplio espectro de gravedad</a:t>
            </a:r>
          </a:p>
          <a:p>
            <a:pPr lvl="1">
              <a:lnSpc>
                <a:spcPct val="170000"/>
              </a:lnSpc>
            </a:pPr>
            <a:r>
              <a:rPr lang="es-CL" dirty="0"/>
              <a:t> Síndrome de shock tóxico y EK. </a:t>
            </a:r>
          </a:p>
          <a:p>
            <a:pPr>
              <a:lnSpc>
                <a:spcPct val="170000"/>
              </a:lnSpc>
            </a:pPr>
            <a:r>
              <a:rPr lang="es-CL" dirty="0"/>
              <a:t>Pacientes graves</a:t>
            </a:r>
          </a:p>
          <a:p>
            <a:pPr lvl="1">
              <a:lnSpc>
                <a:spcPct val="170000"/>
              </a:lnSpc>
            </a:pPr>
            <a:r>
              <a:rPr lang="es-CL" dirty="0"/>
              <a:t>Miocarditis, falla cardíaca aguda y shock. </a:t>
            </a:r>
          </a:p>
          <a:p>
            <a:pPr>
              <a:lnSpc>
                <a:spcPct val="170000"/>
              </a:lnSpc>
            </a:pPr>
            <a:r>
              <a:rPr lang="es-CL" dirty="0"/>
              <a:t>Dolor torácico 17%-27%, adolescentes.</a:t>
            </a:r>
          </a:p>
          <a:p>
            <a:pPr>
              <a:lnSpc>
                <a:spcPct val="170000"/>
              </a:lnSpc>
            </a:pPr>
            <a:r>
              <a:rPr lang="es-CL" dirty="0"/>
              <a:t>Dilatación, aneurisma coronario 8%-17%.</a:t>
            </a:r>
          </a:p>
          <a:p>
            <a:pPr>
              <a:lnSpc>
                <a:spcPct val="170000"/>
              </a:lnSpc>
            </a:pPr>
            <a:r>
              <a:rPr lang="es-CL" dirty="0"/>
              <a:t>Pericarditis, derrame pericárdico, arritmias</a:t>
            </a:r>
          </a:p>
        </p:txBody>
      </p:sp>
      <p:pic>
        <p:nvPicPr>
          <p:cNvPr id="4" name="Imagen 3">
            <a:extLst>
              <a:ext uri="{FF2B5EF4-FFF2-40B4-BE49-F238E27FC236}">
                <a16:creationId xmlns:a16="http://schemas.microsoft.com/office/drawing/2014/main" id="{84B35371-1E05-1E4E-8BC8-6CE0C6341A4C}"/>
              </a:ext>
            </a:extLst>
          </p:cNvPr>
          <p:cNvPicPr>
            <a:picLocks noChangeAspect="1"/>
          </p:cNvPicPr>
          <p:nvPr/>
        </p:nvPicPr>
        <p:blipFill>
          <a:blip r:embed="rId3"/>
          <a:stretch>
            <a:fillRect/>
          </a:stretch>
        </p:blipFill>
        <p:spPr>
          <a:xfrm>
            <a:off x="7924800" y="2590800"/>
            <a:ext cx="4267200" cy="4267200"/>
          </a:xfrm>
          <a:prstGeom prst="rect">
            <a:avLst/>
          </a:prstGeom>
        </p:spPr>
      </p:pic>
    </p:spTree>
    <p:extLst>
      <p:ext uri="{BB962C8B-B14F-4D97-AF65-F5344CB8AC3E}">
        <p14:creationId xmlns:p14="http://schemas.microsoft.com/office/powerpoint/2010/main" val="22767913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771DCB3-DCCD-3F40-9418-E97CF892C47D}"/>
              </a:ext>
            </a:extLst>
          </p:cNvPr>
          <p:cNvPicPr>
            <a:picLocks noChangeAspect="1"/>
          </p:cNvPicPr>
          <p:nvPr/>
        </p:nvPicPr>
        <p:blipFill rotWithShape="1">
          <a:blip r:embed="rId3"/>
          <a:srcRect t="5312"/>
          <a:stretch/>
        </p:blipFill>
        <p:spPr>
          <a:xfrm>
            <a:off x="943143" y="1585757"/>
            <a:ext cx="10635498" cy="4661941"/>
          </a:xfrm>
          <a:prstGeom prst="rect">
            <a:avLst/>
          </a:prstGeom>
        </p:spPr>
      </p:pic>
      <p:sp>
        <p:nvSpPr>
          <p:cNvPr id="4" name="Título 1">
            <a:extLst>
              <a:ext uri="{FF2B5EF4-FFF2-40B4-BE49-F238E27FC236}">
                <a16:creationId xmlns:a16="http://schemas.microsoft.com/office/drawing/2014/main" id="{BD23D1AF-79C7-0547-A673-0170580D510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dirty="0"/>
              <a:t>Compromiso cardiovascular</a:t>
            </a:r>
          </a:p>
        </p:txBody>
      </p:sp>
      <p:sp>
        <p:nvSpPr>
          <p:cNvPr id="5" name="CuadroTexto 4">
            <a:extLst>
              <a:ext uri="{FF2B5EF4-FFF2-40B4-BE49-F238E27FC236}">
                <a16:creationId xmlns:a16="http://schemas.microsoft.com/office/drawing/2014/main" id="{27369E7D-2DC9-8B41-B139-BA552E77534D}"/>
              </a:ext>
            </a:extLst>
          </p:cNvPr>
          <p:cNvSpPr txBox="1"/>
          <p:nvPr/>
        </p:nvSpPr>
        <p:spPr>
          <a:xfrm>
            <a:off x="0" y="6176963"/>
            <a:ext cx="12192000" cy="738664"/>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endParaRPr lang="es-CL" sz="1200" dirty="0"/>
          </a:p>
          <a:p>
            <a:endParaRPr lang="es-CL" dirty="0"/>
          </a:p>
        </p:txBody>
      </p:sp>
      <p:sp>
        <p:nvSpPr>
          <p:cNvPr id="6" name="Estrella de 5 puntas 5">
            <a:extLst>
              <a:ext uri="{FF2B5EF4-FFF2-40B4-BE49-F238E27FC236}">
                <a16:creationId xmlns:a16="http://schemas.microsoft.com/office/drawing/2014/main" id="{0E134458-373F-4E45-8582-E091A2616068}"/>
              </a:ext>
            </a:extLst>
          </p:cNvPr>
          <p:cNvSpPr/>
          <p:nvPr/>
        </p:nvSpPr>
        <p:spPr>
          <a:xfrm>
            <a:off x="2232637" y="1721621"/>
            <a:ext cx="406400" cy="44291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7" name="Estrella de 5 puntas 6">
            <a:extLst>
              <a:ext uri="{FF2B5EF4-FFF2-40B4-BE49-F238E27FC236}">
                <a16:creationId xmlns:a16="http://schemas.microsoft.com/office/drawing/2014/main" id="{C70F9719-E69D-1C49-BCA7-8BCB7A1D50F0}"/>
              </a:ext>
            </a:extLst>
          </p:cNvPr>
          <p:cNvSpPr/>
          <p:nvPr/>
        </p:nvSpPr>
        <p:spPr>
          <a:xfrm>
            <a:off x="10160000" y="2468408"/>
            <a:ext cx="406400" cy="44291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BE89F8DE-7A95-D14E-9CD7-5EF68B8E2AE2}"/>
              </a:ext>
            </a:extLst>
          </p:cNvPr>
          <p:cNvSpPr txBox="1"/>
          <p:nvPr/>
        </p:nvSpPr>
        <p:spPr>
          <a:xfrm>
            <a:off x="8922569" y="1332155"/>
            <a:ext cx="2962751" cy="461665"/>
          </a:xfrm>
          <a:prstGeom prst="rect">
            <a:avLst/>
          </a:prstGeom>
          <a:noFill/>
        </p:spPr>
        <p:txBody>
          <a:bodyPr wrap="square" rtlCol="0">
            <a:spAutoFit/>
          </a:bodyPr>
          <a:lstStyle/>
          <a:p>
            <a:r>
              <a:rPr lang="es-CL" sz="2400" dirty="0"/>
              <a:t>Feldstein y cols. N:186</a:t>
            </a:r>
          </a:p>
        </p:txBody>
      </p:sp>
      <p:sp>
        <p:nvSpPr>
          <p:cNvPr id="9" name="Estrella de 5 puntas 8">
            <a:extLst>
              <a:ext uri="{FF2B5EF4-FFF2-40B4-BE49-F238E27FC236}">
                <a16:creationId xmlns:a16="http://schemas.microsoft.com/office/drawing/2014/main" id="{6A7D9DA2-7379-0E48-8FC1-5B40533502CA}"/>
              </a:ext>
            </a:extLst>
          </p:cNvPr>
          <p:cNvSpPr/>
          <p:nvPr/>
        </p:nvSpPr>
        <p:spPr>
          <a:xfrm>
            <a:off x="3962399" y="1943077"/>
            <a:ext cx="406400" cy="44291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10" name="Estrella de 5 puntas 9">
            <a:extLst>
              <a:ext uri="{FF2B5EF4-FFF2-40B4-BE49-F238E27FC236}">
                <a16:creationId xmlns:a16="http://schemas.microsoft.com/office/drawing/2014/main" id="{8D6BE85D-705F-8645-98C6-AF45A0EAE767}"/>
              </a:ext>
            </a:extLst>
          </p:cNvPr>
          <p:cNvSpPr/>
          <p:nvPr/>
        </p:nvSpPr>
        <p:spPr>
          <a:xfrm>
            <a:off x="3251200" y="2516672"/>
            <a:ext cx="406400" cy="44291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93012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C31E6-5DE3-FE44-A023-444D4B64D992}"/>
              </a:ext>
            </a:extLst>
          </p:cNvPr>
          <p:cNvSpPr>
            <a:spLocks noGrp="1"/>
          </p:cNvSpPr>
          <p:nvPr>
            <p:ph type="title"/>
          </p:nvPr>
        </p:nvSpPr>
        <p:spPr/>
        <p:txBody>
          <a:bodyPr/>
          <a:lstStyle/>
          <a:p>
            <a:pPr algn="ctr"/>
            <a:r>
              <a:rPr lang="es-CL" dirty="0"/>
              <a:t>Compromiso hematológico</a:t>
            </a:r>
          </a:p>
        </p:txBody>
      </p:sp>
      <p:pic>
        <p:nvPicPr>
          <p:cNvPr id="4" name="Imagen 3">
            <a:extLst>
              <a:ext uri="{FF2B5EF4-FFF2-40B4-BE49-F238E27FC236}">
                <a16:creationId xmlns:a16="http://schemas.microsoft.com/office/drawing/2014/main" id="{FC15A36F-189B-3C48-A6DB-CC2A2789C993}"/>
              </a:ext>
            </a:extLst>
          </p:cNvPr>
          <p:cNvPicPr>
            <a:picLocks noChangeAspect="1"/>
          </p:cNvPicPr>
          <p:nvPr/>
        </p:nvPicPr>
        <p:blipFill rotWithShape="1">
          <a:blip r:embed="rId3"/>
          <a:srcRect r="16071" b="50000"/>
          <a:stretch/>
        </p:blipFill>
        <p:spPr>
          <a:xfrm>
            <a:off x="1363708" y="1299440"/>
            <a:ext cx="7340032" cy="4085580"/>
          </a:xfrm>
          <a:prstGeom prst="rect">
            <a:avLst/>
          </a:prstGeom>
        </p:spPr>
      </p:pic>
      <p:pic>
        <p:nvPicPr>
          <p:cNvPr id="5" name="Imagen 4">
            <a:extLst>
              <a:ext uri="{FF2B5EF4-FFF2-40B4-BE49-F238E27FC236}">
                <a16:creationId xmlns:a16="http://schemas.microsoft.com/office/drawing/2014/main" id="{E3506952-6C4D-104A-9071-FF06585FA4B2}"/>
              </a:ext>
            </a:extLst>
          </p:cNvPr>
          <p:cNvPicPr>
            <a:picLocks noChangeAspect="1"/>
          </p:cNvPicPr>
          <p:nvPr/>
        </p:nvPicPr>
        <p:blipFill rotWithShape="1">
          <a:blip r:embed="rId3"/>
          <a:srcRect t="63333" b="31852"/>
          <a:stretch/>
        </p:blipFill>
        <p:spPr>
          <a:xfrm>
            <a:off x="1702662" y="5450443"/>
            <a:ext cx="7340032" cy="330200"/>
          </a:xfrm>
          <a:prstGeom prst="rect">
            <a:avLst/>
          </a:prstGeom>
        </p:spPr>
      </p:pic>
      <p:pic>
        <p:nvPicPr>
          <p:cNvPr id="6" name="Imagen 5">
            <a:extLst>
              <a:ext uri="{FF2B5EF4-FFF2-40B4-BE49-F238E27FC236}">
                <a16:creationId xmlns:a16="http://schemas.microsoft.com/office/drawing/2014/main" id="{50EFBFC4-97EE-9C4C-A127-1C05ED82DC4D}"/>
              </a:ext>
            </a:extLst>
          </p:cNvPr>
          <p:cNvPicPr>
            <a:picLocks noChangeAspect="1"/>
          </p:cNvPicPr>
          <p:nvPr/>
        </p:nvPicPr>
        <p:blipFill rotWithShape="1">
          <a:blip r:embed="rId3"/>
          <a:srcRect t="92593"/>
          <a:stretch/>
        </p:blipFill>
        <p:spPr>
          <a:xfrm>
            <a:off x="1702662" y="5907863"/>
            <a:ext cx="7340032" cy="508000"/>
          </a:xfrm>
          <a:prstGeom prst="rect">
            <a:avLst/>
          </a:prstGeom>
        </p:spPr>
      </p:pic>
      <p:pic>
        <p:nvPicPr>
          <p:cNvPr id="7" name="Imagen 6">
            <a:extLst>
              <a:ext uri="{FF2B5EF4-FFF2-40B4-BE49-F238E27FC236}">
                <a16:creationId xmlns:a16="http://schemas.microsoft.com/office/drawing/2014/main" id="{32DEE373-D2BB-4744-AF86-A6CA7C4FE8E8}"/>
              </a:ext>
            </a:extLst>
          </p:cNvPr>
          <p:cNvPicPr>
            <a:picLocks noChangeAspect="1"/>
          </p:cNvPicPr>
          <p:nvPr/>
        </p:nvPicPr>
        <p:blipFill rotWithShape="1">
          <a:blip r:embed="rId3"/>
          <a:srcRect l="84462" b="81466"/>
          <a:stretch/>
        </p:blipFill>
        <p:spPr>
          <a:xfrm>
            <a:off x="9267481" y="2134995"/>
            <a:ext cx="2234339" cy="2230314"/>
          </a:xfrm>
          <a:prstGeom prst="rect">
            <a:avLst/>
          </a:prstGeom>
        </p:spPr>
      </p:pic>
      <p:sp>
        <p:nvSpPr>
          <p:cNvPr id="8" name="CuadroTexto 7">
            <a:extLst>
              <a:ext uri="{FF2B5EF4-FFF2-40B4-BE49-F238E27FC236}">
                <a16:creationId xmlns:a16="http://schemas.microsoft.com/office/drawing/2014/main" id="{8F665F43-D71D-904B-B1DA-59936A2027BB}"/>
              </a:ext>
            </a:extLst>
          </p:cNvPr>
          <p:cNvSpPr txBox="1"/>
          <p:nvPr/>
        </p:nvSpPr>
        <p:spPr>
          <a:xfrm>
            <a:off x="-101600" y="6352170"/>
            <a:ext cx="12192000" cy="738664"/>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endParaRPr lang="es-CL" sz="1200" dirty="0"/>
          </a:p>
          <a:p>
            <a:endParaRPr lang="es-CL" dirty="0"/>
          </a:p>
        </p:txBody>
      </p:sp>
      <p:sp>
        <p:nvSpPr>
          <p:cNvPr id="9" name="CuadroTexto 8">
            <a:extLst>
              <a:ext uri="{FF2B5EF4-FFF2-40B4-BE49-F238E27FC236}">
                <a16:creationId xmlns:a16="http://schemas.microsoft.com/office/drawing/2014/main" id="{DF7E3EB5-D402-1F4A-9604-CDA6F85B3716}"/>
              </a:ext>
            </a:extLst>
          </p:cNvPr>
          <p:cNvSpPr txBox="1"/>
          <p:nvPr/>
        </p:nvSpPr>
        <p:spPr>
          <a:xfrm>
            <a:off x="8903276" y="1566508"/>
            <a:ext cx="2962751" cy="461665"/>
          </a:xfrm>
          <a:prstGeom prst="rect">
            <a:avLst/>
          </a:prstGeom>
          <a:noFill/>
        </p:spPr>
        <p:txBody>
          <a:bodyPr wrap="square" rtlCol="0">
            <a:spAutoFit/>
          </a:bodyPr>
          <a:lstStyle/>
          <a:p>
            <a:r>
              <a:rPr lang="es-CL" sz="2400" dirty="0"/>
              <a:t>Feldstein y cols. N:186</a:t>
            </a:r>
          </a:p>
        </p:txBody>
      </p:sp>
    </p:spTree>
    <p:extLst>
      <p:ext uri="{BB962C8B-B14F-4D97-AF65-F5344CB8AC3E}">
        <p14:creationId xmlns:p14="http://schemas.microsoft.com/office/powerpoint/2010/main" val="123317972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139C-0108-094E-AE75-C0042FE52F0A}"/>
              </a:ext>
            </a:extLst>
          </p:cNvPr>
          <p:cNvSpPr>
            <a:spLocks noGrp="1"/>
          </p:cNvSpPr>
          <p:nvPr>
            <p:ph type="title"/>
          </p:nvPr>
        </p:nvSpPr>
        <p:spPr/>
        <p:txBody>
          <a:bodyPr/>
          <a:lstStyle/>
          <a:p>
            <a:pPr algn="ctr"/>
            <a:r>
              <a:rPr lang="es-CL" dirty="0"/>
              <a:t>Compromiso respiratorio</a:t>
            </a:r>
          </a:p>
        </p:txBody>
      </p:sp>
      <p:sp>
        <p:nvSpPr>
          <p:cNvPr id="3" name="Marcador de contenido 2">
            <a:extLst>
              <a:ext uri="{FF2B5EF4-FFF2-40B4-BE49-F238E27FC236}">
                <a16:creationId xmlns:a16="http://schemas.microsoft.com/office/drawing/2014/main" id="{1F8B793D-C3E8-4F43-A12D-EAB226BE1C9C}"/>
              </a:ext>
            </a:extLst>
          </p:cNvPr>
          <p:cNvSpPr>
            <a:spLocks noGrp="1"/>
          </p:cNvSpPr>
          <p:nvPr>
            <p:ph idx="1"/>
          </p:nvPr>
        </p:nvSpPr>
        <p:spPr/>
        <p:txBody>
          <a:bodyPr>
            <a:normAutofit/>
          </a:bodyPr>
          <a:lstStyle/>
          <a:p>
            <a:pPr>
              <a:lnSpc>
                <a:spcPct val="150000"/>
              </a:lnSpc>
            </a:pPr>
            <a:r>
              <a:rPr lang="es-ES" dirty="0"/>
              <a:t>Congestión nasal o dolor de garganta.</a:t>
            </a:r>
          </a:p>
          <a:p>
            <a:pPr>
              <a:lnSpc>
                <a:spcPct val="150000"/>
              </a:lnSpc>
            </a:pPr>
            <a:r>
              <a:rPr lang="es-ES" dirty="0"/>
              <a:t>Tos, dificultad respiratoria, sibilancias.</a:t>
            </a:r>
          </a:p>
          <a:p>
            <a:pPr>
              <a:lnSpc>
                <a:spcPct val="150000"/>
              </a:lnSpc>
            </a:pPr>
            <a:r>
              <a:rPr lang="es-CL" dirty="0"/>
              <a:t>Baja necesidad de oxigenoterapia</a:t>
            </a:r>
            <a:r>
              <a:rPr lang="es-CL" baseline="30000" dirty="0"/>
              <a:t>.</a:t>
            </a:r>
          </a:p>
          <a:p>
            <a:pPr>
              <a:lnSpc>
                <a:spcPct val="150000"/>
              </a:lnSpc>
            </a:pPr>
            <a:r>
              <a:rPr lang="es-CL" dirty="0"/>
              <a:t>Disnea se asocia con mayor aparición de shock. </a:t>
            </a:r>
          </a:p>
          <a:p>
            <a:pPr>
              <a:lnSpc>
                <a:spcPct val="150000"/>
              </a:lnSpc>
            </a:pPr>
            <a:endParaRPr lang="es-ES" dirty="0"/>
          </a:p>
          <a:p>
            <a:endParaRPr lang="es-CL" dirty="0"/>
          </a:p>
          <a:p>
            <a:endParaRPr lang="es-CL" dirty="0"/>
          </a:p>
        </p:txBody>
      </p:sp>
      <p:sp>
        <p:nvSpPr>
          <p:cNvPr id="4" name="CuadroTexto 3">
            <a:extLst>
              <a:ext uri="{FF2B5EF4-FFF2-40B4-BE49-F238E27FC236}">
                <a16:creationId xmlns:a16="http://schemas.microsoft.com/office/drawing/2014/main" id="{1FCF8F33-8403-6740-B82F-0864869D4CC7}"/>
              </a:ext>
            </a:extLst>
          </p:cNvPr>
          <p:cNvSpPr txBox="1"/>
          <p:nvPr/>
        </p:nvSpPr>
        <p:spPr>
          <a:xfrm>
            <a:off x="0" y="5573236"/>
            <a:ext cx="12192000" cy="738664"/>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endParaRPr lang="es-CL" sz="1200" dirty="0"/>
          </a:p>
          <a:p>
            <a:endParaRPr lang="es-CL" dirty="0"/>
          </a:p>
        </p:txBody>
      </p:sp>
      <p:sp>
        <p:nvSpPr>
          <p:cNvPr id="5" name="CuadroTexto 4">
            <a:extLst>
              <a:ext uri="{FF2B5EF4-FFF2-40B4-BE49-F238E27FC236}">
                <a16:creationId xmlns:a16="http://schemas.microsoft.com/office/drawing/2014/main" id="{1DC58FB7-1893-D44D-A94D-597533F89692}"/>
              </a:ext>
            </a:extLst>
          </p:cNvPr>
          <p:cNvSpPr txBox="1"/>
          <p:nvPr/>
        </p:nvSpPr>
        <p:spPr>
          <a:xfrm>
            <a:off x="1" y="6299316"/>
            <a:ext cx="12191999" cy="738664"/>
          </a:xfrm>
          <a:prstGeom prst="rect">
            <a:avLst/>
          </a:prstGeom>
          <a:noFill/>
        </p:spPr>
        <p:txBody>
          <a:bodyPr wrap="square" rtlCol="0">
            <a:spAutoFit/>
          </a:bodyPr>
          <a:lstStyle/>
          <a:p>
            <a:pPr algn="ctr"/>
            <a:r>
              <a:rPr lang="en-US" sz="1200" dirty="0" err="1"/>
              <a:t>Dufort</a:t>
            </a:r>
            <a:r>
              <a:rPr lang="en-US" sz="1200" dirty="0"/>
              <a:t> E, </a:t>
            </a:r>
            <a:r>
              <a:rPr lang="en-US" sz="1200" dirty="0" err="1"/>
              <a:t>Koumans</a:t>
            </a:r>
            <a:r>
              <a:rPr lang="en-US" sz="1200" dirty="0"/>
              <a:t> E,  Chow E. Multisystem Inflammatory Syndrome in Children in New York State. The new </a:t>
            </a:r>
            <a:r>
              <a:rPr lang="en-US" sz="1200" dirty="0" err="1"/>
              <a:t>england</a:t>
            </a:r>
            <a:r>
              <a:rPr lang="en-US" sz="1200" dirty="0"/>
              <a:t> journal of medicine. Published online on June 29,2020, at </a:t>
            </a:r>
            <a:r>
              <a:rPr lang="en-US" sz="1200" dirty="0" err="1"/>
              <a:t>NEJM.org</a:t>
            </a:r>
            <a:r>
              <a:rPr lang="en-US" sz="1200" dirty="0"/>
              <a:t>. </a:t>
            </a:r>
          </a:p>
          <a:p>
            <a:pPr algn="ctr"/>
            <a:r>
              <a:rPr lang="en-US" sz="1200" dirty="0"/>
              <a:t>DOI: 10.1056/NEJMoa2021756</a:t>
            </a:r>
            <a:endParaRPr lang="es-CL" sz="1200" dirty="0"/>
          </a:p>
          <a:p>
            <a:endParaRPr lang="es-CL" dirty="0"/>
          </a:p>
        </p:txBody>
      </p:sp>
    </p:spTree>
    <p:extLst>
      <p:ext uri="{BB962C8B-B14F-4D97-AF65-F5344CB8AC3E}">
        <p14:creationId xmlns:p14="http://schemas.microsoft.com/office/powerpoint/2010/main" val="500344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0EC4D1-C348-D449-964A-C621B56D4D13}"/>
              </a:ext>
            </a:extLst>
          </p:cNvPr>
          <p:cNvSpPr>
            <a:spLocks noGrp="1"/>
          </p:cNvSpPr>
          <p:nvPr>
            <p:ph type="title"/>
          </p:nvPr>
        </p:nvSpPr>
        <p:spPr/>
        <p:txBody>
          <a:bodyPr/>
          <a:lstStyle/>
          <a:p>
            <a:pPr algn="ctr"/>
            <a:r>
              <a:rPr lang="es-CL" dirty="0"/>
              <a:t>Compromiso respiratorio</a:t>
            </a:r>
          </a:p>
        </p:txBody>
      </p:sp>
      <p:sp>
        <p:nvSpPr>
          <p:cNvPr id="3" name="Marcador de contenido 2">
            <a:extLst>
              <a:ext uri="{FF2B5EF4-FFF2-40B4-BE49-F238E27FC236}">
                <a16:creationId xmlns:a16="http://schemas.microsoft.com/office/drawing/2014/main" id="{10E486BF-DAAC-EB4F-BA66-57127DB06335}"/>
              </a:ext>
            </a:extLst>
          </p:cNvPr>
          <p:cNvSpPr>
            <a:spLocks noGrp="1"/>
          </p:cNvSpPr>
          <p:nvPr>
            <p:ph idx="1"/>
          </p:nvPr>
        </p:nvSpPr>
        <p:spPr/>
        <p:txBody>
          <a:bodyPr/>
          <a:lstStyle/>
          <a:p>
            <a:pPr marL="0" indent="0">
              <a:lnSpc>
                <a:spcPct val="150000"/>
              </a:lnSpc>
              <a:buNone/>
            </a:pPr>
            <a:r>
              <a:rPr lang="es-CL" dirty="0"/>
              <a:t>Feldstein y cols. N: 186</a:t>
            </a:r>
          </a:p>
          <a:p>
            <a:pPr>
              <a:lnSpc>
                <a:spcPct val="150000"/>
              </a:lnSpc>
            </a:pPr>
            <a:r>
              <a:rPr lang="es-CL" dirty="0"/>
              <a:t>53-87% compromiso respiratorio</a:t>
            </a:r>
          </a:p>
          <a:p>
            <a:pPr>
              <a:lnSpc>
                <a:spcPct val="150000"/>
              </a:lnSpc>
            </a:pPr>
            <a:r>
              <a:rPr lang="es-CL" dirty="0"/>
              <a:t>Insuficiencia y falla respiratoria 59%</a:t>
            </a:r>
          </a:p>
          <a:p>
            <a:pPr lvl="1">
              <a:lnSpc>
                <a:spcPct val="150000"/>
              </a:lnSpc>
            </a:pPr>
            <a:r>
              <a:rPr lang="es-CL" dirty="0"/>
              <a:t>78% sin patología previa </a:t>
            </a:r>
          </a:p>
          <a:p>
            <a:pPr lvl="1">
              <a:lnSpc>
                <a:spcPct val="150000"/>
              </a:lnSpc>
            </a:pPr>
            <a:r>
              <a:rPr lang="es-CL" dirty="0"/>
              <a:t>20% VMI</a:t>
            </a:r>
          </a:p>
          <a:p>
            <a:pPr lvl="1">
              <a:lnSpc>
                <a:spcPct val="150000"/>
              </a:lnSpc>
            </a:pPr>
            <a:r>
              <a:rPr lang="es-CL" dirty="0"/>
              <a:t>17% VMNI</a:t>
            </a:r>
          </a:p>
          <a:p>
            <a:endParaRPr lang="es-CL" dirty="0"/>
          </a:p>
        </p:txBody>
      </p:sp>
      <p:sp>
        <p:nvSpPr>
          <p:cNvPr id="4" name="CuadroTexto 3">
            <a:extLst>
              <a:ext uri="{FF2B5EF4-FFF2-40B4-BE49-F238E27FC236}">
                <a16:creationId xmlns:a16="http://schemas.microsoft.com/office/drawing/2014/main" id="{6A8F5A9E-E807-BB4D-9687-8AB19CDD5748}"/>
              </a:ext>
            </a:extLst>
          </p:cNvPr>
          <p:cNvSpPr txBox="1"/>
          <p:nvPr/>
        </p:nvSpPr>
        <p:spPr>
          <a:xfrm>
            <a:off x="0" y="6119336"/>
            <a:ext cx="12192000" cy="738664"/>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endParaRPr lang="es-CL" sz="1200" dirty="0"/>
          </a:p>
          <a:p>
            <a:endParaRPr lang="es-CL" dirty="0"/>
          </a:p>
        </p:txBody>
      </p:sp>
      <p:pic>
        <p:nvPicPr>
          <p:cNvPr id="5" name="Imagen 4">
            <a:extLst>
              <a:ext uri="{FF2B5EF4-FFF2-40B4-BE49-F238E27FC236}">
                <a16:creationId xmlns:a16="http://schemas.microsoft.com/office/drawing/2014/main" id="{2A2045D4-C95F-9D4F-BB54-42D455F0F811}"/>
              </a:ext>
            </a:extLst>
          </p:cNvPr>
          <p:cNvPicPr>
            <a:picLocks noChangeAspect="1"/>
          </p:cNvPicPr>
          <p:nvPr/>
        </p:nvPicPr>
        <p:blipFill rotWithShape="1">
          <a:blip r:embed="rId2"/>
          <a:srcRect t="22469" b="23704"/>
          <a:stretch/>
        </p:blipFill>
        <p:spPr>
          <a:xfrm>
            <a:off x="6886938" y="2941903"/>
            <a:ext cx="4885962" cy="2837744"/>
          </a:xfrm>
          <a:prstGeom prst="rect">
            <a:avLst/>
          </a:prstGeom>
        </p:spPr>
      </p:pic>
    </p:spTree>
    <p:extLst>
      <p:ext uri="{BB962C8B-B14F-4D97-AF65-F5344CB8AC3E}">
        <p14:creationId xmlns:p14="http://schemas.microsoft.com/office/powerpoint/2010/main" val="355720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37AF2-7373-0149-8849-9C6C605EDB7A}"/>
              </a:ext>
            </a:extLst>
          </p:cNvPr>
          <p:cNvSpPr>
            <a:spLocks noGrp="1"/>
          </p:cNvSpPr>
          <p:nvPr>
            <p:ph type="title"/>
          </p:nvPr>
        </p:nvSpPr>
        <p:spPr/>
        <p:txBody>
          <a:bodyPr/>
          <a:lstStyle/>
          <a:p>
            <a:r>
              <a:rPr lang="es-CL" dirty="0"/>
              <a:t>Compromiso dermatológico y mucocutáneo</a:t>
            </a:r>
          </a:p>
        </p:txBody>
      </p:sp>
      <p:sp>
        <p:nvSpPr>
          <p:cNvPr id="3" name="Marcador de contenido 2">
            <a:extLst>
              <a:ext uri="{FF2B5EF4-FFF2-40B4-BE49-F238E27FC236}">
                <a16:creationId xmlns:a16="http://schemas.microsoft.com/office/drawing/2014/main" id="{9832AC42-6EBF-0F4A-967A-DDB43E39481A}"/>
              </a:ext>
            </a:extLst>
          </p:cNvPr>
          <p:cNvSpPr>
            <a:spLocks noGrp="1"/>
          </p:cNvSpPr>
          <p:nvPr>
            <p:ph idx="1"/>
          </p:nvPr>
        </p:nvSpPr>
        <p:spPr>
          <a:xfrm>
            <a:off x="838200" y="1744663"/>
            <a:ext cx="6632060" cy="4351338"/>
          </a:xfrm>
        </p:spPr>
        <p:txBody>
          <a:bodyPr>
            <a:normAutofit lnSpcReduction="10000"/>
          </a:bodyPr>
          <a:lstStyle/>
          <a:p>
            <a:pPr>
              <a:lnSpc>
                <a:spcPct val="150000"/>
              </a:lnSpc>
            </a:pPr>
            <a:r>
              <a:rPr lang="es-ES" dirty="0"/>
              <a:t>Rush </a:t>
            </a:r>
            <a:r>
              <a:rPr lang="es-ES" dirty="0" err="1"/>
              <a:t>pleomorfico</a:t>
            </a:r>
            <a:r>
              <a:rPr lang="es-ES" dirty="0"/>
              <a:t>, eritematoso. </a:t>
            </a:r>
          </a:p>
          <a:p>
            <a:pPr>
              <a:lnSpc>
                <a:spcPct val="150000"/>
              </a:lnSpc>
            </a:pPr>
            <a:r>
              <a:rPr lang="es-ES" dirty="0"/>
              <a:t>Edema, eritema en manos y pies.  </a:t>
            </a:r>
          </a:p>
          <a:p>
            <a:pPr>
              <a:lnSpc>
                <a:spcPct val="150000"/>
              </a:lnSpc>
            </a:pPr>
            <a:r>
              <a:rPr lang="es-ES" dirty="0"/>
              <a:t>Inyección conjuntival bilateral, no purulenta.</a:t>
            </a:r>
          </a:p>
          <a:p>
            <a:pPr>
              <a:lnSpc>
                <a:spcPct val="150000"/>
              </a:lnSpc>
            </a:pPr>
            <a:r>
              <a:rPr lang="es-ES" dirty="0"/>
              <a:t>Cambios en la mucosa eritema, fisuras</a:t>
            </a:r>
          </a:p>
          <a:p>
            <a:pPr>
              <a:lnSpc>
                <a:spcPct val="150000"/>
              </a:lnSpc>
            </a:pPr>
            <a:r>
              <a:rPr lang="es-CL" dirty="0"/>
              <a:t>Adenopatía cervical. </a:t>
            </a:r>
          </a:p>
        </p:txBody>
      </p:sp>
      <p:sp>
        <p:nvSpPr>
          <p:cNvPr id="4" name="Rectángulo 3">
            <a:extLst>
              <a:ext uri="{FF2B5EF4-FFF2-40B4-BE49-F238E27FC236}">
                <a16:creationId xmlns:a16="http://schemas.microsoft.com/office/drawing/2014/main" id="{C0B5C2E3-9E89-BD45-83B5-DE5E4D923FF7}"/>
              </a:ext>
            </a:extLst>
          </p:cNvPr>
          <p:cNvSpPr/>
          <p:nvPr/>
        </p:nvSpPr>
        <p:spPr>
          <a:xfrm>
            <a:off x="0" y="6169709"/>
            <a:ext cx="12192000" cy="461665"/>
          </a:xfrm>
          <a:prstGeom prst="rect">
            <a:avLst/>
          </a:prstGeom>
        </p:spPr>
        <p:txBody>
          <a:bodyPr wrap="square">
            <a:spAutoFit/>
          </a:bodyPr>
          <a:lstStyle/>
          <a:p>
            <a:pPr algn="ctr"/>
            <a:r>
              <a:rPr lang="en-US" sz="1200" dirty="0" err="1"/>
              <a:t>Toubiana</a:t>
            </a:r>
            <a:r>
              <a:rPr lang="en-US" sz="1200" dirty="0"/>
              <a:t> J, </a:t>
            </a:r>
            <a:r>
              <a:rPr lang="en-US" sz="1200" dirty="0" err="1"/>
              <a:t>Poirault</a:t>
            </a:r>
            <a:r>
              <a:rPr lang="en-US" sz="1200" dirty="0"/>
              <a:t> C, </a:t>
            </a:r>
            <a:r>
              <a:rPr lang="en-US" sz="1200" dirty="0" err="1"/>
              <a:t>Corsia</a:t>
            </a:r>
            <a:r>
              <a:rPr lang="en-US" sz="1200" dirty="0"/>
              <a:t> A, et al. Outbreak of Kawasaki disease in children during COVID-19 pandemic: a prospective observational study in Paris, France. </a:t>
            </a:r>
            <a:r>
              <a:rPr lang="en-US" sz="1200" dirty="0" err="1"/>
              <a:t>medRxiv</a:t>
            </a:r>
            <a:r>
              <a:rPr lang="en-US" sz="1200" dirty="0"/>
              <a:t>. 2020. </a:t>
            </a:r>
            <a:r>
              <a:rPr lang="en-US" sz="1200" dirty="0" err="1"/>
              <a:t>doi.org</a:t>
            </a:r>
            <a:r>
              <a:rPr lang="en-US" sz="1200" dirty="0"/>
              <a:t>/10.1101/2020.05.10.20097394</a:t>
            </a:r>
          </a:p>
        </p:txBody>
      </p:sp>
      <p:pic>
        <p:nvPicPr>
          <p:cNvPr id="5" name="Imagen 4">
            <a:extLst>
              <a:ext uri="{FF2B5EF4-FFF2-40B4-BE49-F238E27FC236}">
                <a16:creationId xmlns:a16="http://schemas.microsoft.com/office/drawing/2014/main" id="{9DB03FE4-E6F6-B94A-83B6-F72129706B5A}"/>
              </a:ext>
            </a:extLst>
          </p:cNvPr>
          <p:cNvPicPr>
            <a:picLocks noChangeAspect="1"/>
          </p:cNvPicPr>
          <p:nvPr/>
        </p:nvPicPr>
        <p:blipFill>
          <a:blip r:embed="rId3"/>
          <a:stretch>
            <a:fillRect/>
          </a:stretch>
        </p:blipFill>
        <p:spPr>
          <a:xfrm>
            <a:off x="6743700" y="1978562"/>
            <a:ext cx="4972049" cy="3883540"/>
          </a:xfrm>
          <a:prstGeom prst="rect">
            <a:avLst/>
          </a:prstGeom>
        </p:spPr>
      </p:pic>
    </p:spTree>
    <p:extLst>
      <p:ext uri="{BB962C8B-B14F-4D97-AF65-F5344CB8AC3E}">
        <p14:creationId xmlns:p14="http://schemas.microsoft.com/office/powerpoint/2010/main" val="276997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FF549-2D7E-7C4B-B7C0-07948F0B8356}"/>
              </a:ext>
            </a:extLst>
          </p:cNvPr>
          <p:cNvSpPr>
            <a:spLocks noGrp="1"/>
          </p:cNvSpPr>
          <p:nvPr>
            <p:ph type="title"/>
          </p:nvPr>
        </p:nvSpPr>
        <p:spPr/>
        <p:txBody>
          <a:bodyPr/>
          <a:lstStyle/>
          <a:p>
            <a:pPr algn="ctr"/>
            <a:r>
              <a:rPr lang="es-CL" dirty="0"/>
              <a:t>Compromiso neurológico</a:t>
            </a:r>
          </a:p>
        </p:txBody>
      </p:sp>
      <p:sp>
        <p:nvSpPr>
          <p:cNvPr id="3" name="Marcador de contenido 2">
            <a:extLst>
              <a:ext uri="{FF2B5EF4-FFF2-40B4-BE49-F238E27FC236}">
                <a16:creationId xmlns:a16="http://schemas.microsoft.com/office/drawing/2014/main" id="{8D38D4A1-BCC1-0946-8E40-F132C54B6637}"/>
              </a:ext>
            </a:extLst>
          </p:cNvPr>
          <p:cNvSpPr>
            <a:spLocks noGrp="1"/>
          </p:cNvSpPr>
          <p:nvPr>
            <p:ph idx="1"/>
          </p:nvPr>
        </p:nvSpPr>
        <p:spPr/>
        <p:txBody>
          <a:bodyPr/>
          <a:lstStyle/>
          <a:p>
            <a:pPr>
              <a:lnSpc>
                <a:spcPct val="150000"/>
              </a:lnSpc>
            </a:pPr>
            <a:r>
              <a:rPr lang="es-CL" dirty="0"/>
              <a:t>Cursa principalmente irritabilidad y cefalea.</a:t>
            </a:r>
            <a:endParaRPr lang="es-CL" baseline="30000" dirty="0"/>
          </a:p>
          <a:p>
            <a:pPr>
              <a:lnSpc>
                <a:spcPct val="150000"/>
              </a:lnSpc>
            </a:pPr>
            <a:r>
              <a:rPr lang="es-CL" dirty="0"/>
              <a:t>Meningitis. </a:t>
            </a:r>
          </a:p>
          <a:p>
            <a:pPr>
              <a:lnSpc>
                <a:spcPct val="150000"/>
              </a:lnSpc>
            </a:pPr>
            <a:r>
              <a:rPr lang="es-CL" dirty="0"/>
              <a:t>Compromiso de conciencia se asoció a un curso grave de enfermedad con shock.</a:t>
            </a:r>
          </a:p>
          <a:p>
            <a:pPr>
              <a:lnSpc>
                <a:spcPct val="150000"/>
              </a:lnSpc>
            </a:pPr>
            <a:r>
              <a:rPr lang="es-CL" dirty="0"/>
              <a:t>Alteraciones visuales.</a:t>
            </a:r>
          </a:p>
        </p:txBody>
      </p:sp>
      <p:sp>
        <p:nvSpPr>
          <p:cNvPr id="4" name="CuadroTexto 3">
            <a:extLst>
              <a:ext uri="{FF2B5EF4-FFF2-40B4-BE49-F238E27FC236}">
                <a16:creationId xmlns:a16="http://schemas.microsoft.com/office/drawing/2014/main" id="{C1AB2E7C-00B4-3649-98A1-6B803C5FFCC8}"/>
              </a:ext>
            </a:extLst>
          </p:cNvPr>
          <p:cNvSpPr txBox="1"/>
          <p:nvPr/>
        </p:nvSpPr>
        <p:spPr>
          <a:xfrm>
            <a:off x="54244" y="5573236"/>
            <a:ext cx="12083512" cy="1292662"/>
          </a:xfrm>
          <a:prstGeom prst="rect">
            <a:avLst/>
          </a:prstGeom>
          <a:noFill/>
        </p:spPr>
        <p:txBody>
          <a:bodyPr wrap="square" rtlCol="0">
            <a:spAutoFit/>
          </a:bodyPr>
          <a:lstStyle/>
          <a:p>
            <a:pPr algn="ctr"/>
            <a:r>
              <a:rPr lang="en-US" sz="1200" dirty="0" err="1"/>
              <a:t>Toubiana</a:t>
            </a:r>
            <a:r>
              <a:rPr lang="en-US" sz="1200" dirty="0"/>
              <a:t> J, </a:t>
            </a:r>
            <a:r>
              <a:rPr lang="en-US" sz="1200" dirty="0" err="1"/>
              <a:t>Poirault</a:t>
            </a:r>
            <a:r>
              <a:rPr lang="en-US" sz="1200" dirty="0"/>
              <a:t> C, </a:t>
            </a:r>
            <a:r>
              <a:rPr lang="en-US" sz="1200" dirty="0" err="1"/>
              <a:t>Corsia</a:t>
            </a:r>
            <a:r>
              <a:rPr lang="en-US" sz="1200" dirty="0"/>
              <a:t> A, et al. Outbreak of Kawasaki disease in children during COVID-19 pandemic: a prospective observational study in Paris, France. </a:t>
            </a:r>
            <a:r>
              <a:rPr lang="en-US" sz="1200" dirty="0" err="1"/>
              <a:t>medRxiv</a:t>
            </a:r>
            <a:r>
              <a:rPr lang="en-US" sz="1200" dirty="0"/>
              <a:t>. 2020. </a:t>
            </a:r>
            <a:r>
              <a:rPr lang="en-US" sz="1200" dirty="0" err="1"/>
              <a:t>doi.org</a:t>
            </a:r>
            <a:r>
              <a:rPr lang="en-US" sz="1200" dirty="0"/>
              <a:t>/10.1101/2020.05.10.20097394</a:t>
            </a:r>
          </a:p>
          <a:p>
            <a:pPr algn="ctr"/>
            <a:endParaRPr lang="en-US" sz="1200" dirty="0"/>
          </a:p>
          <a:p>
            <a:pPr algn="ctr"/>
            <a:r>
              <a:rPr lang="en-US" sz="1200" dirty="0"/>
              <a:t>Whittaker E, Bamford A, Kenny J, et al. Clinical Characteristics of 58 Children With a Pediatric Inflammatory Multisystem Syndrome Temporally Associated With SARS-CoV-2. </a:t>
            </a:r>
            <a:r>
              <a:rPr lang="es-CL" sz="1200" i="1" dirty="0"/>
              <a:t>JAMA.</a:t>
            </a:r>
            <a:r>
              <a:rPr lang="es-CL" sz="1200" dirty="0"/>
              <a:t> Published online June 08, 2020. doi:10.1001/jama.2020.10369</a:t>
            </a:r>
          </a:p>
          <a:p>
            <a:endParaRPr lang="es-CL" dirty="0"/>
          </a:p>
        </p:txBody>
      </p:sp>
      <p:pic>
        <p:nvPicPr>
          <p:cNvPr id="5" name="Imagen 4">
            <a:extLst>
              <a:ext uri="{FF2B5EF4-FFF2-40B4-BE49-F238E27FC236}">
                <a16:creationId xmlns:a16="http://schemas.microsoft.com/office/drawing/2014/main" id="{6F0D9C48-FD93-F14D-97FD-0CC727E90DEF}"/>
              </a:ext>
            </a:extLst>
          </p:cNvPr>
          <p:cNvPicPr>
            <a:picLocks noChangeAspect="1"/>
          </p:cNvPicPr>
          <p:nvPr/>
        </p:nvPicPr>
        <p:blipFill rotWithShape="1">
          <a:blip r:embed="rId3"/>
          <a:srcRect l="17408" t="26621" r="15679" b="26667"/>
          <a:stretch/>
        </p:blipFill>
        <p:spPr>
          <a:xfrm>
            <a:off x="9407120" y="151926"/>
            <a:ext cx="2509577" cy="1751959"/>
          </a:xfrm>
          <a:prstGeom prst="rect">
            <a:avLst/>
          </a:prstGeom>
        </p:spPr>
      </p:pic>
    </p:spTree>
    <p:extLst>
      <p:ext uri="{BB962C8B-B14F-4D97-AF65-F5344CB8AC3E}">
        <p14:creationId xmlns:p14="http://schemas.microsoft.com/office/powerpoint/2010/main" val="391469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F06D4-E0D5-1042-B3EF-6D3C6997AF93}"/>
              </a:ext>
            </a:extLst>
          </p:cNvPr>
          <p:cNvSpPr>
            <a:spLocks noGrp="1"/>
          </p:cNvSpPr>
          <p:nvPr>
            <p:ph type="title"/>
          </p:nvPr>
        </p:nvSpPr>
        <p:spPr/>
        <p:txBody>
          <a:bodyPr/>
          <a:lstStyle/>
          <a:p>
            <a:pPr algn="ctr"/>
            <a:r>
              <a:rPr lang="es-CL" dirty="0"/>
              <a:t>Otros</a:t>
            </a:r>
          </a:p>
        </p:txBody>
      </p:sp>
      <p:sp>
        <p:nvSpPr>
          <p:cNvPr id="3" name="Marcador de contenido 2">
            <a:extLst>
              <a:ext uri="{FF2B5EF4-FFF2-40B4-BE49-F238E27FC236}">
                <a16:creationId xmlns:a16="http://schemas.microsoft.com/office/drawing/2014/main" id="{5BCD87C8-DF88-9240-8615-C08A90400C50}"/>
              </a:ext>
            </a:extLst>
          </p:cNvPr>
          <p:cNvSpPr>
            <a:spLocks noGrp="1"/>
          </p:cNvSpPr>
          <p:nvPr>
            <p:ph idx="1"/>
          </p:nvPr>
        </p:nvSpPr>
        <p:spPr/>
        <p:txBody>
          <a:bodyPr/>
          <a:lstStyle/>
          <a:p>
            <a:pPr>
              <a:lnSpc>
                <a:spcPct val="150000"/>
              </a:lnSpc>
            </a:pPr>
            <a:r>
              <a:rPr lang="es-ES" dirty="0" err="1"/>
              <a:t>Musculoesquelético</a:t>
            </a:r>
            <a:r>
              <a:rPr lang="es-ES" dirty="0"/>
              <a:t>: </a:t>
            </a:r>
          </a:p>
          <a:p>
            <a:pPr lvl="1">
              <a:lnSpc>
                <a:spcPct val="150000"/>
              </a:lnSpc>
            </a:pPr>
            <a:r>
              <a:rPr lang="es-ES" dirty="0"/>
              <a:t>Mialgias, artritis, artralgias</a:t>
            </a:r>
            <a:r>
              <a:rPr lang="es-CL" dirty="0"/>
              <a:t>.</a:t>
            </a:r>
          </a:p>
          <a:p>
            <a:pPr>
              <a:lnSpc>
                <a:spcPct val="150000"/>
              </a:lnSpc>
            </a:pPr>
            <a:r>
              <a:rPr lang="es-CL" dirty="0"/>
              <a:t>Renal: </a:t>
            </a:r>
          </a:p>
          <a:p>
            <a:pPr lvl="1">
              <a:lnSpc>
                <a:spcPct val="150000"/>
              </a:lnSpc>
            </a:pPr>
            <a:r>
              <a:rPr lang="es-CL" dirty="0"/>
              <a:t>AKI 22-52% pacientes graves, shock. </a:t>
            </a:r>
          </a:p>
          <a:p>
            <a:pPr lvl="1">
              <a:lnSpc>
                <a:spcPct val="150000"/>
              </a:lnSpc>
            </a:pPr>
            <a:endParaRPr lang="es-CL" dirty="0"/>
          </a:p>
          <a:p>
            <a:pPr>
              <a:lnSpc>
                <a:spcPct val="150000"/>
              </a:lnSpc>
            </a:pPr>
            <a:endParaRPr lang="es-ES" dirty="0"/>
          </a:p>
        </p:txBody>
      </p:sp>
      <p:sp>
        <p:nvSpPr>
          <p:cNvPr id="4" name="CuadroTexto 3">
            <a:extLst>
              <a:ext uri="{FF2B5EF4-FFF2-40B4-BE49-F238E27FC236}">
                <a16:creationId xmlns:a16="http://schemas.microsoft.com/office/drawing/2014/main" id="{4EFE450F-F0C0-D149-B2FD-D2E648FF2439}"/>
              </a:ext>
            </a:extLst>
          </p:cNvPr>
          <p:cNvSpPr txBox="1"/>
          <p:nvPr/>
        </p:nvSpPr>
        <p:spPr>
          <a:xfrm>
            <a:off x="54244" y="5573236"/>
            <a:ext cx="12083512" cy="1292662"/>
          </a:xfrm>
          <a:prstGeom prst="rect">
            <a:avLst/>
          </a:prstGeom>
          <a:noFill/>
        </p:spPr>
        <p:txBody>
          <a:bodyPr wrap="square" rtlCol="0">
            <a:spAutoFit/>
          </a:bodyPr>
          <a:lstStyle/>
          <a:p>
            <a:pPr algn="ctr"/>
            <a:r>
              <a:rPr lang="en-US" sz="1200" dirty="0" err="1"/>
              <a:t>Toubiana</a:t>
            </a:r>
            <a:r>
              <a:rPr lang="en-US" sz="1200" dirty="0"/>
              <a:t> J, </a:t>
            </a:r>
            <a:r>
              <a:rPr lang="en-US" sz="1200" dirty="0" err="1"/>
              <a:t>Poirault</a:t>
            </a:r>
            <a:r>
              <a:rPr lang="en-US" sz="1200" dirty="0"/>
              <a:t> C, </a:t>
            </a:r>
            <a:r>
              <a:rPr lang="en-US" sz="1200" dirty="0" err="1"/>
              <a:t>Corsia</a:t>
            </a:r>
            <a:r>
              <a:rPr lang="en-US" sz="1200" dirty="0"/>
              <a:t> A, et al. Outbreak of Kawasaki disease in children during COVID-19 pandemic: a prospective observational study in Paris, France. </a:t>
            </a:r>
            <a:r>
              <a:rPr lang="en-US" sz="1200" dirty="0" err="1"/>
              <a:t>medRxiv</a:t>
            </a:r>
            <a:r>
              <a:rPr lang="en-US" sz="1200" dirty="0"/>
              <a:t>. 2020. </a:t>
            </a:r>
            <a:r>
              <a:rPr lang="en-US" sz="1200" dirty="0" err="1"/>
              <a:t>doi.org</a:t>
            </a:r>
            <a:r>
              <a:rPr lang="en-US" sz="1200" dirty="0"/>
              <a:t>/10.1101/2020.05.10.20097394</a:t>
            </a:r>
          </a:p>
          <a:p>
            <a:pPr algn="ctr"/>
            <a:endParaRPr lang="en-US" sz="1200" dirty="0"/>
          </a:p>
          <a:p>
            <a:pPr algn="ctr"/>
            <a:r>
              <a:rPr lang="en-US" sz="1200" dirty="0"/>
              <a:t>Whittaker E, Bamford A, Kenny J, et al. Clinical Characteristics of 58 Children With a Pediatric Inflammatory Multisystem Syndrome Temporally Associated With SARS-CoV-2. </a:t>
            </a:r>
            <a:r>
              <a:rPr lang="es-CL" sz="1200" i="1" dirty="0"/>
              <a:t>JAMA.</a:t>
            </a:r>
            <a:r>
              <a:rPr lang="es-CL" sz="1200" dirty="0"/>
              <a:t> Published online June 08, 2020. doi:10.1001/jama.2020.10369</a:t>
            </a:r>
          </a:p>
          <a:p>
            <a:endParaRPr lang="es-CL" dirty="0"/>
          </a:p>
        </p:txBody>
      </p:sp>
      <p:pic>
        <p:nvPicPr>
          <p:cNvPr id="5" name="Imagen 4">
            <a:extLst>
              <a:ext uri="{FF2B5EF4-FFF2-40B4-BE49-F238E27FC236}">
                <a16:creationId xmlns:a16="http://schemas.microsoft.com/office/drawing/2014/main" id="{A43DC936-5BCC-584E-B596-BD62746C3B21}"/>
              </a:ext>
            </a:extLst>
          </p:cNvPr>
          <p:cNvPicPr>
            <a:picLocks noChangeAspect="1"/>
          </p:cNvPicPr>
          <p:nvPr/>
        </p:nvPicPr>
        <p:blipFill rotWithShape="1">
          <a:blip r:embed="rId3"/>
          <a:srcRect l="13704" t="52593" r="13456" b="5324"/>
          <a:stretch/>
        </p:blipFill>
        <p:spPr>
          <a:xfrm>
            <a:off x="8205619" y="2978623"/>
            <a:ext cx="3540159" cy="2045342"/>
          </a:xfrm>
          <a:prstGeom prst="rect">
            <a:avLst/>
          </a:prstGeom>
        </p:spPr>
      </p:pic>
    </p:spTree>
    <p:extLst>
      <p:ext uri="{BB962C8B-B14F-4D97-AF65-F5344CB8AC3E}">
        <p14:creationId xmlns:p14="http://schemas.microsoft.com/office/powerpoint/2010/main" val="242150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A283D-8EDF-8B41-A3EF-F51CD8BFB893}"/>
              </a:ext>
            </a:extLst>
          </p:cNvPr>
          <p:cNvSpPr>
            <a:spLocks noGrp="1"/>
          </p:cNvSpPr>
          <p:nvPr>
            <p:ph type="title"/>
          </p:nvPr>
        </p:nvSpPr>
        <p:spPr/>
        <p:txBody>
          <a:bodyPr/>
          <a:lstStyle/>
          <a:p>
            <a:pPr algn="ctr"/>
            <a:r>
              <a:rPr lang="es-CL" dirty="0"/>
              <a:t>Estudio etiológico</a:t>
            </a:r>
          </a:p>
        </p:txBody>
      </p:sp>
      <p:sp>
        <p:nvSpPr>
          <p:cNvPr id="3" name="Marcador de contenido 2">
            <a:extLst>
              <a:ext uri="{FF2B5EF4-FFF2-40B4-BE49-F238E27FC236}">
                <a16:creationId xmlns:a16="http://schemas.microsoft.com/office/drawing/2014/main" id="{AD08FC84-5161-5A48-8A08-8F09AD694347}"/>
              </a:ext>
            </a:extLst>
          </p:cNvPr>
          <p:cNvSpPr>
            <a:spLocks noGrp="1"/>
          </p:cNvSpPr>
          <p:nvPr>
            <p:ph idx="1"/>
          </p:nvPr>
        </p:nvSpPr>
        <p:spPr/>
        <p:txBody>
          <a:bodyPr>
            <a:normAutofit/>
          </a:bodyPr>
          <a:lstStyle/>
          <a:p>
            <a:pPr>
              <a:lnSpc>
                <a:spcPct val="150000"/>
              </a:lnSpc>
            </a:pPr>
            <a:r>
              <a:rPr lang="es-CL" dirty="0"/>
              <a:t>Hemocultivos, coprocultivos. ASLO</a:t>
            </a:r>
          </a:p>
          <a:p>
            <a:pPr>
              <a:lnSpc>
                <a:spcPct val="150000"/>
              </a:lnSpc>
            </a:pPr>
            <a:r>
              <a:rPr lang="es-CL" dirty="0"/>
              <a:t>Detección viral respiratoria, realizada mediante un panel multiplex</a:t>
            </a:r>
          </a:p>
          <a:p>
            <a:pPr>
              <a:lnSpc>
                <a:spcPct val="150000"/>
              </a:lnSpc>
            </a:pPr>
            <a:r>
              <a:rPr lang="es-CL" dirty="0"/>
              <a:t>para una variedad de virus respiratorios comunes, identificados</a:t>
            </a:r>
          </a:p>
          <a:p>
            <a:pPr>
              <a:lnSpc>
                <a:spcPct val="150000"/>
              </a:lnSpc>
            </a:pPr>
            <a:r>
              <a:rPr lang="es-CL" dirty="0"/>
              <a:t>Co-infección poco frecuente 3-5%.</a:t>
            </a:r>
          </a:p>
          <a:p>
            <a:endParaRPr lang="es-CL" dirty="0"/>
          </a:p>
        </p:txBody>
      </p:sp>
      <p:sp>
        <p:nvSpPr>
          <p:cNvPr id="4" name="Rectángulo 3">
            <a:extLst>
              <a:ext uri="{FF2B5EF4-FFF2-40B4-BE49-F238E27FC236}">
                <a16:creationId xmlns:a16="http://schemas.microsoft.com/office/drawing/2014/main" id="{9FE50F62-22CC-044F-9738-C1C05E72D8D7}"/>
              </a:ext>
            </a:extLst>
          </p:cNvPr>
          <p:cNvSpPr/>
          <p:nvPr/>
        </p:nvSpPr>
        <p:spPr>
          <a:xfrm>
            <a:off x="0" y="5576798"/>
            <a:ext cx="12192000" cy="1200329"/>
          </a:xfrm>
          <a:prstGeom prst="rect">
            <a:avLst/>
          </a:prstGeom>
        </p:spPr>
        <p:txBody>
          <a:bodyPr wrap="square">
            <a:spAutoFit/>
          </a:bodyPr>
          <a:lstStyle/>
          <a:p>
            <a:pPr algn="ctr"/>
            <a:endParaRPr lang="en-US" sz="1200" dirty="0"/>
          </a:p>
          <a:p>
            <a:pPr algn="ctr"/>
            <a:r>
              <a:rPr lang="en-US" sz="1200" dirty="0"/>
              <a:t>Whittaker E, Bamford A, Kenny J, et al. Clinical Characteristics of 58 Children With a Pediatric Inflammatory Multisystem Syndrome Temporally Associated With SARS-CoV-2. </a:t>
            </a:r>
            <a:r>
              <a:rPr lang="es-CL" sz="1200" i="1" dirty="0"/>
              <a:t>JAMA.</a:t>
            </a:r>
            <a:r>
              <a:rPr lang="es-CL" sz="1200" dirty="0"/>
              <a:t> Published online June 08, 2020. doi:10.1001/jama.2020.10369</a:t>
            </a:r>
          </a:p>
          <a:p>
            <a:pPr algn="ctr"/>
            <a:endParaRPr lang="es-CL" sz="1200" dirty="0"/>
          </a:p>
          <a:p>
            <a:pPr algn="ctr"/>
            <a:r>
              <a:rPr lang="en-US" sz="1200" dirty="0"/>
              <a:t>Cheung E, Zachariah P, Gorelik M et al. Multisystem Inflammatory Syndrome Related to COVID-19 in Previously Healthy Children and Adolescents in </a:t>
            </a:r>
            <a:r>
              <a:rPr lang="en-US" sz="1200" dirty="0" err="1"/>
              <a:t>NewYork</a:t>
            </a:r>
            <a:r>
              <a:rPr lang="en-US" sz="1200" dirty="0"/>
              <a:t> City. RESEARCH LETTER JAMA. Published Online: June 8, 2020. doi:10.1001/jama.2020.10374</a:t>
            </a:r>
            <a:endParaRPr lang="es-CL" sz="1200" dirty="0"/>
          </a:p>
        </p:txBody>
      </p:sp>
    </p:spTree>
    <p:extLst>
      <p:ext uri="{BB962C8B-B14F-4D97-AF65-F5344CB8AC3E}">
        <p14:creationId xmlns:p14="http://schemas.microsoft.com/office/powerpoint/2010/main" val="260213860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FF8364-B205-5449-8142-A483589D289A}"/>
              </a:ext>
            </a:extLst>
          </p:cNvPr>
          <p:cNvSpPr>
            <a:spLocks noGrp="1"/>
          </p:cNvSpPr>
          <p:nvPr>
            <p:ph type="title"/>
          </p:nvPr>
        </p:nvSpPr>
        <p:spPr/>
        <p:txBody>
          <a:bodyPr/>
          <a:lstStyle/>
          <a:p>
            <a:pPr algn="ctr"/>
            <a:r>
              <a:rPr lang="es-CL" dirty="0"/>
              <a:t>SARS-Cov-2 y MIS-C</a:t>
            </a:r>
          </a:p>
        </p:txBody>
      </p:sp>
      <p:sp>
        <p:nvSpPr>
          <p:cNvPr id="3" name="Marcador de contenido 2">
            <a:extLst>
              <a:ext uri="{FF2B5EF4-FFF2-40B4-BE49-F238E27FC236}">
                <a16:creationId xmlns:a16="http://schemas.microsoft.com/office/drawing/2014/main" id="{C027E411-7D1F-5C4D-8F2D-DC08126648B2}"/>
              </a:ext>
            </a:extLst>
          </p:cNvPr>
          <p:cNvSpPr>
            <a:spLocks noGrp="1"/>
          </p:cNvSpPr>
          <p:nvPr>
            <p:ph idx="1"/>
          </p:nvPr>
        </p:nvSpPr>
        <p:spPr>
          <a:xfrm>
            <a:off x="838200" y="1866899"/>
            <a:ext cx="10515600" cy="4310063"/>
          </a:xfrm>
        </p:spPr>
        <p:txBody>
          <a:bodyPr>
            <a:normAutofit/>
          </a:bodyPr>
          <a:lstStyle/>
          <a:p>
            <a:r>
              <a:rPr lang="es-CL" dirty="0"/>
              <a:t>70%-88% confirmación por laboratorio. </a:t>
            </a:r>
          </a:p>
          <a:p>
            <a:pPr lvl="1">
              <a:lnSpc>
                <a:spcPct val="150000"/>
              </a:lnSpc>
            </a:pPr>
            <a:r>
              <a:rPr lang="es-CL" dirty="0"/>
              <a:t>RT- PCR hisopato nasofarínego positiva 1/3 de los casos. </a:t>
            </a:r>
          </a:p>
          <a:p>
            <a:pPr lvl="1">
              <a:lnSpc>
                <a:spcPct val="150000"/>
              </a:lnSpc>
            </a:pPr>
            <a:r>
              <a:rPr lang="es-CL" dirty="0"/>
              <a:t>86% serología positiva (Ac tipo IgG).</a:t>
            </a:r>
          </a:p>
          <a:p>
            <a:pPr>
              <a:lnSpc>
                <a:spcPct val="150000"/>
              </a:lnSpc>
            </a:pPr>
            <a:r>
              <a:rPr lang="es-CL" dirty="0"/>
              <a:t>Hallazgos típicos de Covid-19 en TAC. </a:t>
            </a:r>
          </a:p>
          <a:p>
            <a:pPr>
              <a:lnSpc>
                <a:spcPct val="150000"/>
              </a:lnSpc>
            </a:pPr>
            <a:r>
              <a:rPr lang="es-CL" dirty="0"/>
              <a:t>Contacto epidemiologico frecuentemente &gt;50%.</a:t>
            </a:r>
          </a:p>
        </p:txBody>
      </p:sp>
      <p:sp>
        <p:nvSpPr>
          <p:cNvPr id="4" name="CuadroTexto 3">
            <a:extLst>
              <a:ext uri="{FF2B5EF4-FFF2-40B4-BE49-F238E27FC236}">
                <a16:creationId xmlns:a16="http://schemas.microsoft.com/office/drawing/2014/main" id="{CAF22D4C-0603-2849-8C81-4CF7F9580FF4}"/>
              </a:ext>
            </a:extLst>
          </p:cNvPr>
          <p:cNvSpPr txBox="1"/>
          <p:nvPr/>
        </p:nvSpPr>
        <p:spPr>
          <a:xfrm>
            <a:off x="0" y="5584332"/>
            <a:ext cx="12192000" cy="1292662"/>
          </a:xfrm>
          <a:prstGeom prst="rect">
            <a:avLst/>
          </a:prstGeom>
          <a:noFill/>
        </p:spPr>
        <p:txBody>
          <a:bodyPr wrap="square" rtlCol="0">
            <a:spAutoFit/>
          </a:bodyPr>
          <a:lstStyle/>
          <a:p>
            <a:pPr lvl="0" algn="ctr"/>
            <a:r>
              <a:rPr lang="es-CL" sz="1200" dirty="0"/>
              <a:t>Riphagen S, Gomez X, Gonzalez-Martinez C, Wilkinson N, Theocharis P. </a:t>
            </a:r>
            <a:r>
              <a:rPr lang="en-US" sz="1200" dirty="0"/>
              <a:t>Hyperinflammatory shock in children during COVID-19 pandemic. The Lancet.</a:t>
            </a:r>
            <a:endParaRPr lang="es-CL" sz="1200" dirty="0"/>
          </a:p>
          <a:p>
            <a:pPr algn="ctr"/>
            <a:r>
              <a:rPr lang="en-US" sz="1200" dirty="0" err="1"/>
              <a:t>doi.org</a:t>
            </a:r>
            <a:r>
              <a:rPr lang="en-US" sz="1200" dirty="0"/>
              <a:t>/10.1016/S0140-6736(20)31094-1</a:t>
            </a:r>
          </a:p>
          <a:p>
            <a:pPr algn="ctr"/>
            <a:endParaRPr lang="es-CL" sz="1200" dirty="0"/>
          </a:p>
          <a:p>
            <a:pPr algn="ctr"/>
            <a:r>
              <a:rPr lang="en-US" sz="1200" dirty="0" err="1"/>
              <a:t>Belhadjer</a:t>
            </a:r>
            <a:r>
              <a:rPr lang="en-US" sz="1200" dirty="0"/>
              <a:t> Z, </a:t>
            </a:r>
            <a:r>
              <a:rPr lang="en-US" sz="1200" dirty="0" err="1"/>
              <a:t>Méot</a:t>
            </a:r>
            <a:r>
              <a:rPr lang="en-US" sz="1200" dirty="0"/>
              <a:t> M, </a:t>
            </a:r>
            <a:r>
              <a:rPr lang="en-US" sz="1200" dirty="0" err="1"/>
              <a:t>Bajolle</a:t>
            </a:r>
            <a:r>
              <a:rPr lang="en-US" sz="1200" dirty="0"/>
              <a:t> F, et al. Acute heart failure in multisystem</a:t>
            </a:r>
            <a:r>
              <a:rPr lang="es-CL" sz="1200" dirty="0"/>
              <a:t> </a:t>
            </a:r>
            <a:r>
              <a:rPr lang="en-US" sz="1200" dirty="0"/>
              <a:t>inflammatory syndrome in children (MIS-C) in the context of global SARS-CoV-2</a:t>
            </a:r>
            <a:r>
              <a:rPr lang="es-CL" sz="1200" dirty="0"/>
              <a:t> </a:t>
            </a:r>
            <a:r>
              <a:rPr lang="en-US" sz="1200" dirty="0"/>
              <a:t>pandemic. Circulation. 2020. </a:t>
            </a:r>
            <a:r>
              <a:rPr lang="en-US" sz="1200" dirty="0" err="1"/>
              <a:t>doi.org</a:t>
            </a:r>
            <a:r>
              <a:rPr lang="en-US" sz="1200" dirty="0"/>
              <a:t>/10.1161/CIRCULATIONAHA.120.048360</a:t>
            </a:r>
            <a:endParaRPr lang="es-CL" sz="1200" dirty="0"/>
          </a:p>
          <a:p>
            <a:endParaRPr lang="es-CL" dirty="0"/>
          </a:p>
        </p:txBody>
      </p:sp>
    </p:spTree>
    <p:extLst>
      <p:ext uri="{BB962C8B-B14F-4D97-AF65-F5344CB8AC3E}">
        <p14:creationId xmlns:p14="http://schemas.microsoft.com/office/powerpoint/2010/main" val="4265932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022418-AC54-534C-B3A7-6F241F15AD5E}"/>
              </a:ext>
            </a:extLst>
          </p:cNvPr>
          <p:cNvSpPr>
            <a:spLocks noGrp="1"/>
          </p:cNvSpPr>
          <p:nvPr>
            <p:ph type="title"/>
          </p:nvPr>
        </p:nvSpPr>
        <p:spPr/>
        <p:txBody>
          <a:bodyPr/>
          <a:lstStyle/>
          <a:p>
            <a:pPr algn="ctr"/>
            <a:r>
              <a:rPr lang="es-CL" dirty="0"/>
              <a:t>Introducción</a:t>
            </a:r>
          </a:p>
        </p:txBody>
      </p:sp>
      <p:sp>
        <p:nvSpPr>
          <p:cNvPr id="3" name="Marcador de contenido 2">
            <a:extLst>
              <a:ext uri="{FF2B5EF4-FFF2-40B4-BE49-F238E27FC236}">
                <a16:creationId xmlns:a16="http://schemas.microsoft.com/office/drawing/2014/main" id="{7512F243-EDAB-8648-8BB4-A3173B50F0DD}"/>
              </a:ext>
            </a:extLst>
          </p:cNvPr>
          <p:cNvSpPr>
            <a:spLocks noGrp="1"/>
          </p:cNvSpPr>
          <p:nvPr>
            <p:ph idx="1"/>
          </p:nvPr>
        </p:nvSpPr>
        <p:spPr>
          <a:xfrm>
            <a:off x="838200" y="1690688"/>
            <a:ext cx="10515600" cy="4667250"/>
          </a:xfrm>
        </p:spPr>
        <p:txBody>
          <a:bodyPr>
            <a:normAutofit fontScale="77500" lnSpcReduction="20000"/>
          </a:bodyPr>
          <a:lstStyle/>
          <a:p>
            <a:pPr algn="just">
              <a:lnSpc>
                <a:spcPct val="170000"/>
              </a:lnSpc>
            </a:pPr>
            <a:r>
              <a:rPr lang="es-CL" dirty="0"/>
              <a:t>12 de marzo de 2020: pandemia por SARS-CoV-2. </a:t>
            </a:r>
          </a:p>
          <a:p>
            <a:pPr algn="just">
              <a:lnSpc>
                <a:spcPct val="170000"/>
              </a:lnSpc>
            </a:pPr>
            <a:r>
              <a:rPr lang="es-CL" dirty="0"/>
              <a:t>&lt; 14 años de edad: 2,1% del total de casos confirmados. </a:t>
            </a:r>
          </a:p>
          <a:p>
            <a:pPr algn="just">
              <a:lnSpc>
                <a:spcPct val="170000"/>
              </a:lnSpc>
            </a:pPr>
            <a:r>
              <a:rPr lang="es-CL" dirty="0"/>
              <a:t>Chile: </a:t>
            </a:r>
          </a:p>
          <a:p>
            <a:pPr lvl="1" algn="just">
              <a:lnSpc>
                <a:spcPct val="170000"/>
              </a:lnSpc>
            </a:pPr>
            <a:r>
              <a:rPr lang="es-CL" dirty="0"/>
              <a:t>2 de marzo primer caso notificado.</a:t>
            </a:r>
          </a:p>
          <a:p>
            <a:pPr lvl="1" algn="just">
              <a:lnSpc>
                <a:spcPct val="170000"/>
              </a:lnSpc>
            </a:pPr>
            <a:r>
              <a:rPr lang="es-CL" dirty="0"/>
              <a:t>Junio: saturación del sistema de salud.  </a:t>
            </a:r>
          </a:p>
          <a:p>
            <a:pPr algn="just">
              <a:lnSpc>
                <a:spcPct val="170000"/>
              </a:lnSpc>
            </a:pPr>
            <a:r>
              <a:rPr lang="es-CL" dirty="0"/>
              <a:t>Alerta sanitaria: aumento casos de EK. </a:t>
            </a:r>
          </a:p>
          <a:p>
            <a:pPr algn="just">
              <a:lnSpc>
                <a:spcPct val="170000"/>
              </a:lnSpc>
            </a:pPr>
            <a:r>
              <a:rPr lang="es-CL" dirty="0"/>
              <a:t>Entidad clínica emergente: </a:t>
            </a:r>
          </a:p>
          <a:p>
            <a:pPr lvl="1" algn="just">
              <a:lnSpc>
                <a:spcPct val="170000"/>
              </a:lnSpc>
            </a:pPr>
            <a:r>
              <a:rPr lang="es-CL" dirty="0"/>
              <a:t>Fiebre, compromiso inflamatorio de uno o más órganos.</a:t>
            </a:r>
          </a:p>
          <a:p>
            <a:endParaRPr lang="es-CL" dirty="0"/>
          </a:p>
        </p:txBody>
      </p:sp>
      <p:sp>
        <p:nvSpPr>
          <p:cNvPr id="5" name="CuadroTexto 4">
            <a:extLst>
              <a:ext uri="{FF2B5EF4-FFF2-40B4-BE49-F238E27FC236}">
                <a16:creationId xmlns:a16="http://schemas.microsoft.com/office/drawing/2014/main" id="{2A4D8888-ACF6-5348-89E1-2CD3BA5054D4}"/>
              </a:ext>
            </a:extLst>
          </p:cNvPr>
          <p:cNvSpPr txBox="1"/>
          <p:nvPr/>
        </p:nvSpPr>
        <p:spPr>
          <a:xfrm>
            <a:off x="1" y="6492875"/>
            <a:ext cx="12644438" cy="276999"/>
          </a:xfrm>
          <a:prstGeom prst="rect">
            <a:avLst/>
          </a:prstGeom>
          <a:noFill/>
        </p:spPr>
        <p:txBody>
          <a:bodyPr wrap="square" rtlCol="0">
            <a:spAutoFit/>
          </a:bodyPr>
          <a:lstStyle/>
          <a:p>
            <a:pPr algn="ctr"/>
            <a:r>
              <a:rPr lang="en-US" sz="1200" dirty="0"/>
              <a:t>European Centre for Disease Prevention and Control. </a:t>
            </a:r>
            <a:r>
              <a:rPr lang="en-US" sz="1200" dirty="0" err="1"/>
              <a:t>Paediatric</a:t>
            </a:r>
            <a:r>
              <a:rPr lang="en-US" sz="1200" dirty="0"/>
              <a:t> inflammatory multisystem syndrome and SARS-CoV-2 infection in Childreb-14 May 2020. ECDC: Stockholm;2020.</a:t>
            </a:r>
            <a:endParaRPr lang="es-CL" sz="1200" dirty="0"/>
          </a:p>
        </p:txBody>
      </p:sp>
    </p:spTree>
    <p:extLst>
      <p:ext uri="{BB962C8B-B14F-4D97-AF65-F5344CB8AC3E}">
        <p14:creationId xmlns:p14="http://schemas.microsoft.com/office/powerpoint/2010/main" val="97332608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703B16-07B4-8D40-9E9E-14CA08964746}"/>
              </a:ext>
            </a:extLst>
          </p:cNvPr>
          <p:cNvSpPr>
            <a:spLocks noGrp="1"/>
          </p:cNvSpPr>
          <p:nvPr>
            <p:ph type="title"/>
          </p:nvPr>
        </p:nvSpPr>
        <p:spPr/>
        <p:txBody>
          <a:bodyPr/>
          <a:lstStyle/>
          <a:p>
            <a:pPr algn="ctr"/>
            <a:r>
              <a:rPr lang="es-CL" dirty="0"/>
              <a:t>Laboratorio</a:t>
            </a:r>
          </a:p>
        </p:txBody>
      </p:sp>
      <p:sp>
        <p:nvSpPr>
          <p:cNvPr id="3" name="Marcador de contenido 2">
            <a:extLst>
              <a:ext uri="{FF2B5EF4-FFF2-40B4-BE49-F238E27FC236}">
                <a16:creationId xmlns:a16="http://schemas.microsoft.com/office/drawing/2014/main" id="{71322450-6D40-3040-9D9A-F586B5F40668}"/>
              </a:ext>
            </a:extLst>
          </p:cNvPr>
          <p:cNvSpPr>
            <a:spLocks noGrp="1"/>
          </p:cNvSpPr>
          <p:nvPr>
            <p:ph idx="1"/>
          </p:nvPr>
        </p:nvSpPr>
        <p:spPr/>
        <p:txBody>
          <a:bodyPr>
            <a:normAutofit/>
          </a:bodyPr>
          <a:lstStyle/>
          <a:p>
            <a:pPr>
              <a:lnSpc>
                <a:spcPct val="150000"/>
              </a:lnSpc>
            </a:pPr>
            <a:r>
              <a:rPr lang="es-CL" dirty="0"/>
              <a:t>92% 4 o más marcadores de inflamacion elevados. </a:t>
            </a:r>
          </a:p>
          <a:p>
            <a:pPr lvl="1">
              <a:lnSpc>
                <a:spcPct val="150000"/>
              </a:lnSpc>
            </a:pPr>
            <a:r>
              <a:rPr lang="es-CL" dirty="0"/>
              <a:t>PCR, VHS, LDH, ferritina, dímero-D, procalcitonina, IL-6.</a:t>
            </a:r>
          </a:p>
          <a:p>
            <a:pPr>
              <a:lnSpc>
                <a:spcPct val="150000"/>
              </a:lnSpc>
            </a:pPr>
            <a:r>
              <a:rPr lang="es-CL" dirty="0"/>
              <a:t>Linfopenia, neutrofilia, anemia n-n, trombocitopenia. </a:t>
            </a:r>
          </a:p>
          <a:p>
            <a:pPr>
              <a:lnSpc>
                <a:spcPct val="150000"/>
              </a:lnSpc>
            </a:pPr>
            <a:r>
              <a:rPr lang="es-CL" dirty="0"/>
              <a:t>Elevación troponina T y NT-proBNP. </a:t>
            </a:r>
          </a:p>
          <a:p>
            <a:pPr>
              <a:lnSpc>
                <a:spcPct val="150000"/>
              </a:lnSpc>
            </a:pPr>
            <a:r>
              <a:rPr lang="es-CL" dirty="0"/>
              <a:t> Hiponatremia.</a:t>
            </a:r>
          </a:p>
          <a:p>
            <a:pPr>
              <a:lnSpc>
                <a:spcPct val="150000"/>
              </a:lnSpc>
            </a:pPr>
            <a:endParaRPr lang="es-CL" dirty="0"/>
          </a:p>
        </p:txBody>
      </p:sp>
      <p:sp>
        <p:nvSpPr>
          <p:cNvPr id="4" name="CuadroTexto 3">
            <a:extLst>
              <a:ext uri="{FF2B5EF4-FFF2-40B4-BE49-F238E27FC236}">
                <a16:creationId xmlns:a16="http://schemas.microsoft.com/office/drawing/2014/main" id="{4056E666-188A-5040-BB27-50395B134FAB}"/>
              </a:ext>
            </a:extLst>
          </p:cNvPr>
          <p:cNvSpPr txBox="1"/>
          <p:nvPr/>
        </p:nvSpPr>
        <p:spPr>
          <a:xfrm>
            <a:off x="0" y="5754211"/>
            <a:ext cx="12192000" cy="1477328"/>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p>
          <a:p>
            <a:pPr algn="ctr"/>
            <a:endParaRPr lang="en-US" sz="1200" dirty="0"/>
          </a:p>
          <a:p>
            <a:pPr algn="ctr"/>
            <a:r>
              <a:rPr lang="en-US" sz="1200" dirty="0" err="1"/>
              <a:t>Toubiana</a:t>
            </a:r>
            <a:r>
              <a:rPr lang="en-US" sz="1200" dirty="0"/>
              <a:t> J, </a:t>
            </a:r>
            <a:r>
              <a:rPr lang="en-US" sz="1200" dirty="0" err="1"/>
              <a:t>Poirault</a:t>
            </a:r>
            <a:r>
              <a:rPr lang="en-US" sz="1200" dirty="0"/>
              <a:t> C, </a:t>
            </a:r>
            <a:r>
              <a:rPr lang="en-US" sz="1200" dirty="0" err="1"/>
              <a:t>Corsia</a:t>
            </a:r>
            <a:r>
              <a:rPr lang="en-US" sz="1200" dirty="0"/>
              <a:t> A, et al. Outbreak of Kawasaki disease in children during COVID-19 pandemic: a prospective observational study in Paris, France. </a:t>
            </a:r>
            <a:r>
              <a:rPr lang="en-US" sz="1200" dirty="0" err="1"/>
              <a:t>medRxiv</a:t>
            </a:r>
            <a:r>
              <a:rPr lang="en-US" sz="1200" dirty="0"/>
              <a:t>. 2020. </a:t>
            </a:r>
            <a:r>
              <a:rPr lang="en-US" sz="1200" dirty="0" err="1"/>
              <a:t>doi.org</a:t>
            </a:r>
            <a:r>
              <a:rPr lang="en-US" sz="1200" dirty="0"/>
              <a:t>/10.1101/2020.05.10.20097394</a:t>
            </a:r>
          </a:p>
          <a:p>
            <a:pPr algn="ctr"/>
            <a:endParaRPr lang="es-CL" sz="1200" dirty="0"/>
          </a:p>
          <a:p>
            <a:endParaRPr lang="es-CL" dirty="0"/>
          </a:p>
        </p:txBody>
      </p:sp>
    </p:spTree>
    <p:extLst>
      <p:ext uri="{BB962C8B-B14F-4D97-AF65-F5344CB8AC3E}">
        <p14:creationId xmlns:p14="http://schemas.microsoft.com/office/powerpoint/2010/main" val="101398990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23DE1-8AE9-4944-9372-A2486168BBF3}"/>
              </a:ext>
            </a:extLst>
          </p:cNvPr>
          <p:cNvSpPr>
            <a:spLocks noGrp="1"/>
          </p:cNvSpPr>
          <p:nvPr>
            <p:ph type="title"/>
          </p:nvPr>
        </p:nvSpPr>
        <p:spPr/>
        <p:txBody>
          <a:bodyPr/>
          <a:lstStyle/>
          <a:p>
            <a:pPr algn="ctr"/>
            <a:r>
              <a:rPr lang="es-CL" dirty="0"/>
              <a:t>Laboratorio</a:t>
            </a:r>
          </a:p>
        </p:txBody>
      </p:sp>
      <p:sp>
        <p:nvSpPr>
          <p:cNvPr id="3" name="Marcador de contenido 2">
            <a:extLst>
              <a:ext uri="{FF2B5EF4-FFF2-40B4-BE49-F238E27FC236}">
                <a16:creationId xmlns:a16="http://schemas.microsoft.com/office/drawing/2014/main" id="{C066B3A4-6D3C-3D47-BEF2-CA0ADE14CAF1}"/>
              </a:ext>
            </a:extLst>
          </p:cNvPr>
          <p:cNvSpPr>
            <a:spLocks noGrp="1"/>
          </p:cNvSpPr>
          <p:nvPr>
            <p:ph idx="1"/>
          </p:nvPr>
        </p:nvSpPr>
        <p:spPr/>
        <p:txBody>
          <a:bodyPr>
            <a:normAutofit/>
          </a:bodyPr>
          <a:lstStyle/>
          <a:p>
            <a:pPr>
              <a:lnSpc>
                <a:spcPct val="150000"/>
              </a:lnSpc>
            </a:pPr>
            <a:r>
              <a:rPr lang="es-CL" dirty="0"/>
              <a:t>Leve aumento de transaminasas: GOT, GPT. </a:t>
            </a:r>
          </a:p>
          <a:p>
            <a:pPr>
              <a:lnSpc>
                <a:spcPct val="150000"/>
              </a:lnSpc>
            </a:pPr>
            <a:r>
              <a:rPr lang="es-CL" dirty="0"/>
              <a:t>Aumento de creatinina.</a:t>
            </a:r>
          </a:p>
          <a:p>
            <a:pPr>
              <a:lnSpc>
                <a:spcPct val="150000"/>
              </a:lnSpc>
            </a:pPr>
            <a:r>
              <a:rPr lang="es-CL" dirty="0"/>
              <a:t>Pleocitosis LCR.</a:t>
            </a:r>
          </a:p>
          <a:p>
            <a:pPr>
              <a:lnSpc>
                <a:spcPct val="150000"/>
              </a:lnSpc>
            </a:pPr>
            <a:r>
              <a:rPr lang="es-CL" dirty="0"/>
              <a:t>Shock: Niveles de PCR y neutrófilos más elevados, albúmina más baja y linfopenia más marcada. </a:t>
            </a:r>
          </a:p>
          <a:p>
            <a:pPr>
              <a:lnSpc>
                <a:spcPct val="150000"/>
              </a:lnSpc>
            </a:pPr>
            <a:endParaRPr lang="es-CL" dirty="0"/>
          </a:p>
        </p:txBody>
      </p:sp>
      <p:sp>
        <p:nvSpPr>
          <p:cNvPr id="4" name="CuadroTexto 3">
            <a:extLst>
              <a:ext uri="{FF2B5EF4-FFF2-40B4-BE49-F238E27FC236}">
                <a16:creationId xmlns:a16="http://schemas.microsoft.com/office/drawing/2014/main" id="{D9064C4A-B986-014D-AE21-E81A7E65C25F}"/>
              </a:ext>
            </a:extLst>
          </p:cNvPr>
          <p:cNvSpPr txBox="1"/>
          <p:nvPr/>
        </p:nvSpPr>
        <p:spPr>
          <a:xfrm>
            <a:off x="0" y="5754211"/>
            <a:ext cx="12192000" cy="1477328"/>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p>
          <a:p>
            <a:pPr algn="ctr"/>
            <a:endParaRPr lang="en-US" sz="1200" dirty="0"/>
          </a:p>
          <a:p>
            <a:pPr algn="ctr"/>
            <a:r>
              <a:rPr lang="en-US" sz="1200" dirty="0" err="1"/>
              <a:t>Toubiana</a:t>
            </a:r>
            <a:r>
              <a:rPr lang="en-US" sz="1200" dirty="0"/>
              <a:t> J, </a:t>
            </a:r>
            <a:r>
              <a:rPr lang="en-US" sz="1200" dirty="0" err="1"/>
              <a:t>Poirault</a:t>
            </a:r>
            <a:r>
              <a:rPr lang="en-US" sz="1200" dirty="0"/>
              <a:t> C, </a:t>
            </a:r>
            <a:r>
              <a:rPr lang="en-US" sz="1200" dirty="0" err="1"/>
              <a:t>Corsia</a:t>
            </a:r>
            <a:r>
              <a:rPr lang="en-US" sz="1200" dirty="0"/>
              <a:t> A, et al. Outbreak of Kawasaki disease in children during COVID-19 pandemic: a prospective observational study in Paris, France. </a:t>
            </a:r>
            <a:r>
              <a:rPr lang="en-US" sz="1200" dirty="0" err="1"/>
              <a:t>medRxiv</a:t>
            </a:r>
            <a:r>
              <a:rPr lang="en-US" sz="1200" dirty="0"/>
              <a:t>. 2020. </a:t>
            </a:r>
            <a:r>
              <a:rPr lang="en-US" sz="1200" dirty="0" err="1"/>
              <a:t>doi.org</a:t>
            </a:r>
            <a:r>
              <a:rPr lang="en-US" sz="1200" dirty="0"/>
              <a:t>/10.1101/2020.05.10.20097394</a:t>
            </a:r>
          </a:p>
          <a:p>
            <a:pPr algn="ctr"/>
            <a:endParaRPr lang="es-CL" sz="1200" dirty="0"/>
          </a:p>
          <a:p>
            <a:endParaRPr lang="es-CL" dirty="0"/>
          </a:p>
        </p:txBody>
      </p:sp>
    </p:spTree>
    <p:extLst>
      <p:ext uri="{BB962C8B-B14F-4D97-AF65-F5344CB8AC3E}">
        <p14:creationId xmlns:p14="http://schemas.microsoft.com/office/powerpoint/2010/main" val="3733263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1A6B9-AADF-8440-B620-70ADA2A04B4E}"/>
              </a:ext>
            </a:extLst>
          </p:cNvPr>
          <p:cNvSpPr>
            <a:spLocks noGrp="1"/>
          </p:cNvSpPr>
          <p:nvPr>
            <p:ph type="title"/>
          </p:nvPr>
        </p:nvSpPr>
        <p:spPr>
          <a:xfrm>
            <a:off x="838200" y="74613"/>
            <a:ext cx="10515600" cy="1325563"/>
          </a:xfrm>
        </p:spPr>
        <p:txBody>
          <a:bodyPr/>
          <a:lstStyle/>
          <a:p>
            <a:pPr algn="ctr"/>
            <a:r>
              <a:rPr lang="es-CL" dirty="0"/>
              <a:t>Definición de caso</a:t>
            </a:r>
          </a:p>
        </p:txBody>
      </p:sp>
      <p:pic>
        <p:nvPicPr>
          <p:cNvPr id="7" name="Imagen 6">
            <a:extLst>
              <a:ext uri="{FF2B5EF4-FFF2-40B4-BE49-F238E27FC236}">
                <a16:creationId xmlns:a16="http://schemas.microsoft.com/office/drawing/2014/main" id="{C54A083D-CF9E-1E46-9CDE-15FD31844EA3}"/>
              </a:ext>
            </a:extLst>
          </p:cNvPr>
          <p:cNvPicPr>
            <a:picLocks noChangeAspect="1"/>
          </p:cNvPicPr>
          <p:nvPr/>
        </p:nvPicPr>
        <p:blipFill rotWithShape="1">
          <a:blip r:embed="rId3"/>
          <a:srcRect t="5324"/>
          <a:stretch/>
        </p:blipFill>
        <p:spPr>
          <a:xfrm>
            <a:off x="2012000" y="1184224"/>
            <a:ext cx="8622637" cy="5322164"/>
          </a:xfrm>
          <a:prstGeom prst="rect">
            <a:avLst/>
          </a:prstGeom>
        </p:spPr>
      </p:pic>
      <p:sp>
        <p:nvSpPr>
          <p:cNvPr id="11" name="CuadroTexto 10">
            <a:extLst>
              <a:ext uri="{FF2B5EF4-FFF2-40B4-BE49-F238E27FC236}">
                <a16:creationId xmlns:a16="http://schemas.microsoft.com/office/drawing/2014/main" id="{24D85855-BC10-C840-BF2D-E8DC0561F367}"/>
              </a:ext>
            </a:extLst>
          </p:cNvPr>
          <p:cNvSpPr txBox="1"/>
          <p:nvPr/>
        </p:nvSpPr>
        <p:spPr>
          <a:xfrm>
            <a:off x="3942413" y="6506388"/>
            <a:ext cx="11977141" cy="553998"/>
          </a:xfrm>
          <a:prstGeom prst="rect">
            <a:avLst/>
          </a:prstGeom>
          <a:noFill/>
        </p:spPr>
        <p:txBody>
          <a:bodyPr wrap="square" rtlCol="0">
            <a:spAutoFit/>
          </a:bodyPr>
          <a:lstStyle/>
          <a:p>
            <a:r>
              <a:rPr lang="es-CL" sz="1200" dirty="0"/>
              <a:t>Rev Chil Pediatr. 2020;91(4): XX-XX DOI: 10.32641/rchped.v91i4.2616</a:t>
            </a:r>
          </a:p>
          <a:p>
            <a:endParaRPr lang="es-CL" dirty="0"/>
          </a:p>
        </p:txBody>
      </p:sp>
      <p:sp>
        <p:nvSpPr>
          <p:cNvPr id="12" name="Estrella de 5 puntas 11">
            <a:extLst>
              <a:ext uri="{FF2B5EF4-FFF2-40B4-BE49-F238E27FC236}">
                <a16:creationId xmlns:a16="http://schemas.microsoft.com/office/drawing/2014/main" id="{758FC6ED-72F4-7D45-8D99-F1323908BE83}"/>
              </a:ext>
            </a:extLst>
          </p:cNvPr>
          <p:cNvSpPr/>
          <p:nvPr/>
        </p:nvSpPr>
        <p:spPr>
          <a:xfrm>
            <a:off x="1859600" y="2357387"/>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13" name="Estrella de 5 puntas 12">
            <a:extLst>
              <a:ext uri="{FF2B5EF4-FFF2-40B4-BE49-F238E27FC236}">
                <a16:creationId xmlns:a16="http://schemas.microsoft.com/office/drawing/2014/main" id="{ECD2887D-D161-7A42-965F-B9F89DFBD4C7}"/>
              </a:ext>
            </a:extLst>
          </p:cNvPr>
          <p:cNvSpPr/>
          <p:nvPr/>
        </p:nvSpPr>
        <p:spPr>
          <a:xfrm>
            <a:off x="1865000" y="286507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14" name="Estrella de 5 puntas 13">
            <a:extLst>
              <a:ext uri="{FF2B5EF4-FFF2-40B4-BE49-F238E27FC236}">
                <a16:creationId xmlns:a16="http://schemas.microsoft.com/office/drawing/2014/main" id="{C6DF8674-23C3-AC40-B83E-FFCBFBB0EEFE}"/>
              </a:ext>
            </a:extLst>
          </p:cNvPr>
          <p:cNvSpPr/>
          <p:nvPr/>
        </p:nvSpPr>
        <p:spPr>
          <a:xfrm>
            <a:off x="1859600" y="489707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85293125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F3E0D1-18FC-0F47-A367-29825F996065}"/>
              </a:ext>
            </a:extLst>
          </p:cNvPr>
          <p:cNvSpPr>
            <a:spLocks noGrp="1"/>
          </p:cNvSpPr>
          <p:nvPr>
            <p:ph type="title"/>
          </p:nvPr>
        </p:nvSpPr>
        <p:spPr/>
        <p:txBody>
          <a:bodyPr/>
          <a:lstStyle/>
          <a:p>
            <a:pPr algn="ctr"/>
            <a:r>
              <a:rPr lang="es-CL" dirty="0"/>
              <a:t>Diagnóstico diferencial</a:t>
            </a:r>
          </a:p>
        </p:txBody>
      </p:sp>
      <p:sp>
        <p:nvSpPr>
          <p:cNvPr id="3" name="Marcador de contenido 2">
            <a:extLst>
              <a:ext uri="{FF2B5EF4-FFF2-40B4-BE49-F238E27FC236}">
                <a16:creationId xmlns:a16="http://schemas.microsoft.com/office/drawing/2014/main" id="{BBAA521D-BB8C-3145-810B-9A5D52B4D8CC}"/>
              </a:ext>
            </a:extLst>
          </p:cNvPr>
          <p:cNvSpPr>
            <a:spLocks noGrp="1"/>
          </p:cNvSpPr>
          <p:nvPr>
            <p:ph idx="1"/>
          </p:nvPr>
        </p:nvSpPr>
        <p:spPr/>
        <p:txBody>
          <a:bodyPr/>
          <a:lstStyle/>
          <a:p>
            <a:pPr>
              <a:lnSpc>
                <a:spcPct val="150000"/>
              </a:lnSpc>
            </a:pPr>
            <a:r>
              <a:rPr lang="es-CL" dirty="0"/>
              <a:t>Enfermedad de kawasaki</a:t>
            </a:r>
          </a:p>
          <a:p>
            <a:pPr>
              <a:lnSpc>
                <a:spcPct val="150000"/>
              </a:lnSpc>
            </a:pPr>
            <a:r>
              <a:rPr lang="es-CL" dirty="0"/>
              <a:t>Sd de shock topxico </a:t>
            </a:r>
          </a:p>
          <a:p>
            <a:pPr>
              <a:lnSpc>
                <a:spcPct val="150000"/>
              </a:lnSpc>
            </a:pPr>
            <a:r>
              <a:rPr lang="es-CL" dirty="0"/>
              <a:t>SAM</a:t>
            </a:r>
          </a:p>
          <a:p>
            <a:pPr>
              <a:lnSpc>
                <a:spcPct val="150000"/>
              </a:lnSpc>
            </a:pPr>
            <a:r>
              <a:rPr lang="es-CL" dirty="0"/>
              <a:t>Abdomen agudo</a:t>
            </a:r>
          </a:p>
          <a:p>
            <a:pPr>
              <a:lnSpc>
                <a:spcPct val="150000"/>
              </a:lnSpc>
            </a:pPr>
            <a:r>
              <a:rPr lang="es-CL" dirty="0"/>
              <a:t>Infecciones virales</a:t>
            </a:r>
          </a:p>
        </p:txBody>
      </p:sp>
    </p:spTree>
    <p:extLst>
      <p:ext uri="{BB962C8B-B14F-4D97-AF65-F5344CB8AC3E}">
        <p14:creationId xmlns:p14="http://schemas.microsoft.com/office/powerpoint/2010/main" val="4181159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8D1612-4DA5-294B-B048-8CC9330E53BB}"/>
              </a:ext>
            </a:extLst>
          </p:cNvPr>
          <p:cNvSpPr>
            <a:spLocks noGrp="1"/>
          </p:cNvSpPr>
          <p:nvPr>
            <p:ph type="title"/>
          </p:nvPr>
        </p:nvSpPr>
        <p:spPr/>
        <p:txBody>
          <a:bodyPr/>
          <a:lstStyle/>
          <a:p>
            <a:pPr algn="ctr"/>
            <a:r>
              <a:rPr lang="es-CL" dirty="0"/>
              <a:t>Manejo</a:t>
            </a:r>
          </a:p>
        </p:txBody>
      </p:sp>
      <p:sp>
        <p:nvSpPr>
          <p:cNvPr id="3" name="Marcador de contenido 2">
            <a:extLst>
              <a:ext uri="{FF2B5EF4-FFF2-40B4-BE49-F238E27FC236}">
                <a16:creationId xmlns:a16="http://schemas.microsoft.com/office/drawing/2014/main" id="{30694EF5-50BF-2E47-B841-5C1D3824E97F}"/>
              </a:ext>
            </a:extLst>
          </p:cNvPr>
          <p:cNvSpPr>
            <a:spLocks noGrp="1"/>
          </p:cNvSpPr>
          <p:nvPr>
            <p:ph idx="1"/>
          </p:nvPr>
        </p:nvSpPr>
        <p:spPr/>
        <p:txBody>
          <a:bodyPr/>
          <a:lstStyle/>
          <a:p>
            <a:pPr>
              <a:lnSpc>
                <a:spcPct val="150000"/>
              </a:lnSpc>
            </a:pPr>
            <a:r>
              <a:rPr lang="es-CL" dirty="0"/>
              <a:t>IGG IV </a:t>
            </a:r>
          </a:p>
          <a:p>
            <a:pPr>
              <a:lnSpc>
                <a:spcPct val="150000"/>
              </a:lnSpc>
            </a:pPr>
            <a:r>
              <a:rPr lang="es-CL" dirty="0"/>
              <a:t>Corticoides sistémicos</a:t>
            </a:r>
          </a:p>
          <a:p>
            <a:pPr>
              <a:lnSpc>
                <a:spcPct val="150000"/>
              </a:lnSpc>
            </a:pPr>
            <a:r>
              <a:rPr lang="es-CL" dirty="0"/>
              <a:t>Anticoagulantes </a:t>
            </a:r>
          </a:p>
          <a:p>
            <a:pPr>
              <a:lnSpc>
                <a:spcPct val="150000"/>
              </a:lnSpc>
            </a:pPr>
            <a:r>
              <a:rPr lang="es-CL" dirty="0"/>
              <a:t>Antiagregantes</a:t>
            </a:r>
          </a:p>
          <a:p>
            <a:pPr>
              <a:lnSpc>
                <a:spcPct val="150000"/>
              </a:lnSpc>
            </a:pPr>
            <a:r>
              <a:rPr lang="es-CL" dirty="0"/>
              <a:t>Terapia biológica </a:t>
            </a:r>
          </a:p>
        </p:txBody>
      </p:sp>
    </p:spTree>
    <p:extLst>
      <p:ext uri="{BB962C8B-B14F-4D97-AF65-F5344CB8AC3E}">
        <p14:creationId xmlns:p14="http://schemas.microsoft.com/office/powerpoint/2010/main" val="160957946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D7D0DDF-EC53-0D4E-B998-7F77BFB90F38}"/>
              </a:ext>
            </a:extLst>
          </p:cNvPr>
          <p:cNvPicPr>
            <a:picLocks noChangeAspect="1"/>
          </p:cNvPicPr>
          <p:nvPr/>
        </p:nvPicPr>
        <p:blipFill>
          <a:blip r:embed="rId3"/>
          <a:stretch>
            <a:fillRect/>
          </a:stretch>
        </p:blipFill>
        <p:spPr>
          <a:xfrm>
            <a:off x="338667" y="35618"/>
            <a:ext cx="11650134" cy="6382115"/>
          </a:xfrm>
          <a:prstGeom prst="rect">
            <a:avLst/>
          </a:prstGeom>
        </p:spPr>
      </p:pic>
      <p:sp>
        <p:nvSpPr>
          <p:cNvPr id="12" name="CuadroTexto 11">
            <a:extLst>
              <a:ext uri="{FF2B5EF4-FFF2-40B4-BE49-F238E27FC236}">
                <a16:creationId xmlns:a16="http://schemas.microsoft.com/office/drawing/2014/main" id="{D4AB436F-3193-4845-BBC0-DFAF8F4F4728}"/>
              </a:ext>
            </a:extLst>
          </p:cNvPr>
          <p:cNvSpPr txBox="1"/>
          <p:nvPr/>
        </p:nvSpPr>
        <p:spPr>
          <a:xfrm>
            <a:off x="0" y="6360717"/>
            <a:ext cx="12564533" cy="461665"/>
          </a:xfrm>
          <a:prstGeom prst="rect">
            <a:avLst/>
          </a:prstGeom>
          <a:noFill/>
        </p:spPr>
        <p:txBody>
          <a:bodyPr wrap="square" rtlCol="0">
            <a:spAutoFit/>
          </a:bodyPr>
          <a:lstStyle/>
          <a:p>
            <a:pPr algn="ctr"/>
            <a:r>
              <a:rPr lang="es-CL" sz="1200" dirty="0"/>
              <a:t>Velásquez T, Godoy M, Prado F. Síndrome inflamatorio multisistémico temporal asociado a SARS-COV-2 pediátrico:Cómo nos enfrentamos a un enemigo impredecible? </a:t>
            </a:r>
          </a:p>
          <a:p>
            <a:pPr algn="ctr"/>
            <a:r>
              <a:rPr lang="es-CL" sz="1200" dirty="0"/>
              <a:t>Aceptado el 30 de junio de 2020 en Rev Chilena de Pediatria (en vías de publicación).</a:t>
            </a:r>
          </a:p>
        </p:txBody>
      </p:sp>
    </p:spTree>
    <p:extLst>
      <p:ext uri="{BB962C8B-B14F-4D97-AF65-F5344CB8AC3E}">
        <p14:creationId xmlns:p14="http://schemas.microsoft.com/office/powerpoint/2010/main" val="239490760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CCE86E-1FB5-0745-A254-50AD6A1A77FA}"/>
              </a:ext>
            </a:extLst>
          </p:cNvPr>
          <p:cNvSpPr>
            <a:spLocks noGrp="1"/>
          </p:cNvSpPr>
          <p:nvPr>
            <p:ph type="title"/>
          </p:nvPr>
        </p:nvSpPr>
        <p:spPr/>
        <p:txBody>
          <a:bodyPr/>
          <a:lstStyle/>
          <a:p>
            <a:pPr algn="ctr"/>
            <a:r>
              <a:rPr lang="es-CL" dirty="0"/>
              <a:t>Caso clínico</a:t>
            </a:r>
          </a:p>
        </p:txBody>
      </p:sp>
      <p:sp>
        <p:nvSpPr>
          <p:cNvPr id="3" name="Marcador de contenido 2">
            <a:extLst>
              <a:ext uri="{FF2B5EF4-FFF2-40B4-BE49-F238E27FC236}">
                <a16:creationId xmlns:a16="http://schemas.microsoft.com/office/drawing/2014/main" id="{F9BB7D9C-5211-BB4B-B896-6ACEA94D2B23}"/>
              </a:ext>
            </a:extLst>
          </p:cNvPr>
          <p:cNvSpPr>
            <a:spLocks noGrp="1"/>
          </p:cNvSpPr>
          <p:nvPr>
            <p:ph idx="1"/>
          </p:nvPr>
        </p:nvSpPr>
        <p:spPr/>
        <p:txBody>
          <a:bodyPr>
            <a:normAutofit fontScale="92500" lnSpcReduction="10000"/>
          </a:bodyPr>
          <a:lstStyle/>
          <a:p>
            <a:pPr algn="just">
              <a:lnSpc>
                <a:spcPct val="150000"/>
              </a:lnSpc>
            </a:pPr>
            <a:r>
              <a:rPr lang="es-CL" dirty="0"/>
              <a:t>Paciente de sexo femenino de 6 años, obesidad y asma sin tratamiento, alergia a ibuprofeno, sin otros antecedentes. </a:t>
            </a:r>
          </a:p>
          <a:p>
            <a:pPr algn="just">
              <a:lnSpc>
                <a:spcPct val="150000"/>
              </a:lnSpc>
            </a:pPr>
            <a:r>
              <a:rPr lang="es-CL" dirty="0"/>
              <a:t>Consulta en SUI por cuadro de 24h de evolución caracterizado por peaks febriles hasta 39ºC que ceden con paracetamol, asociado a lesiones pruriginosas en palmas, region perineal y muslos. Sin síntomas respiratorios ni gastrointestinales. </a:t>
            </a:r>
          </a:p>
          <a:p>
            <a:pPr algn="just">
              <a:lnSpc>
                <a:spcPct val="150000"/>
              </a:lnSpc>
            </a:pPr>
            <a:r>
              <a:rPr lang="es-CL" dirty="0"/>
              <a:t>SV: PA: (-) FC: 151  Tº:39,60 FR: 36 Sat:98%</a:t>
            </a:r>
          </a:p>
        </p:txBody>
      </p:sp>
    </p:spTree>
    <p:extLst>
      <p:ext uri="{BB962C8B-B14F-4D97-AF65-F5344CB8AC3E}">
        <p14:creationId xmlns:p14="http://schemas.microsoft.com/office/powerpoint/2010/main" val="67587122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134EFD0-35CB-6943-99BE-D1641554456D}"/>
              </a:ext>
            </a:extLst>
          </p:cNvPr>
          <p:cNvSpPr>
            <a:spLocks noGrp="1"/>
          </p:cNvSpPr>
          <p:nvPr>
            <p:ph idx="1"/>
          </p:nvPr>
        </p:nvSpPr>
        <p:spPr>
          <a:xfrm>
            <a:off x="838200" y="1825625"/>
            <a:ext cx="10515600" cy="4667250"/>
          </a:xfrm>
        </p:spPr>
        <p:txBody>
          <a:bodyPr>
            <a:normAutofit fontScale="85000" lnSpcReduction="10000"/>
          </a:bodyPr>
          <a:lstStyle/>
          <a:p>
            <a:pPr algn="just">
              <a:lnSpc>
                <a:spcPct val="150000"/>
              </a:lnSpc>
            </a:pPr>
            <a:r>
              <a:rPr lang="es-CL" dirty="0"/>
              <a:t>Hto/Hb: 34/11.6 RGB: 9.500 P: 252.000. </a:t>
            </a:r>
            <a:r>
              <a:rPr lang="en-US" dirty="0"/>
              <a:t>Gases </a:t>
            </a:r>
            <a:r>
              <a:rPr lang="en-US" dirty="0" err="1"/>
              <a:t>normales</a:t>
            </a:r>
            <a:r>
              <a:rPr lang="en-US" dirty="0"/>
              <a:t>. Na 137; K 4.0; Cl 101 </a:t>
            </a:r>
          </a:p>
          <a:p>
            <a:pPr algn="just">
              <a:lnSpc>
                <a:spcPct val="150000"/>
              </a:lnSpc>
            </a:pPr>
            <a:r>
              <a:rPr lang="es-CL" dirty="0"/>
              <a:t>Dimero D 2150ng/ml. </a:t>
            </a:r>
            <a:r>
              <a:rPr lang="en-US" dirty="0"/>
              <a:t>PCR 17.3; </a:t>
            </a:r>
            <a:r>
              <a:rPr lang="en-US" dirty="0" err="1"/>
              <a:t>Crea</a:t>
            </a:r>
            <a:r>
              <a:rPr lang="en-US" dirty="0"/>
              <a:t> 0.36; BUN 7.3; </a:t>
            </a:r>
            <a:r>
              <a:rPr lang="en-US" dirty="0" err="1"/>
              <a:t>Gluc</a:t>
            </a:r>
            <a:r>
              <a:rPr lang="en-US" dirty="0"/>
              <a:t> 101</a:t>
            </a:r>
            <a:endParaRPr lang="es-CL" dirty="0"/>
          </a:p>
          <a:p>
            <a:pPr algn="just">
              <a:lnSpc>
                <a:spcPct val="150000"/>
              </a:lnSpc>
            </a:pPr>
            <a:r>
              <a:rPr lang="en-US" dirty="0"/>
              <a:t>FA 305; GPT 80; GOT 98; LDH 359; Alb 4.6</a:t>
            </a:r>
            <a:endParaRPr lang="es-CL" dirty="0"/>
          </a:p>
          <a:p>
            <a:pPr algn="just">
              <a:lnSpc>
                <a:spcPct val="150000"/>
              </a:lnSpc>
            </a:pPr>
            <a:r>
              <a:rPr lang="es-CL" dirty="0"/>
              <a:t>Fibrinogeno 629mg/dl; TTPA 31.8; TP 91.8 </a:t>
            </a:r>
          </a:p>
          <a:p>
            <a:pPr algn="just">
              <a:lnSpc>
                <a:spcPct val="150000"/>
              </a:lnSpc>
            </a:pPr>
            <a:r>
              <a:rPr lang="es-CL" dirty="0"/>
              <a:t>Rx de Torax: Infiltrado intersticial difuso, sin focos de condensacion, recesos libres, sin signos de hiperinsuflacion</a:t>
            </a:r>
          </a:p>
          <a:p>
            <a:pPr algn="just">
              <a:lnSpc>
                <a:spcPct val="150000"/>
              </a:lnSpc>
            </a:pPr>
            <a:r>
              <a:rPr lang="es-CL" dirty="0"/>
              <a:t>Se indica alta con control a las 48 horas.</a:t>
            </a:r>
          </a:p>
          <a:p>
            <a:endParaRPr lang="es-CL" dirty="0"/>
          </a:p>
        </p:txBody>
      </p:sp>
      <p:sp>
        <p:nvSpPr>
          <p:cNvPr id="4" name="Título 1">
            <a:extLst>
              <a:ext uri="{FF2B5EF4-FFF2-40B4-BE49-F238E27FC236}">
                <a16:creationId xmlns:a16="http://schemas.microsoft.com/office/drawing/2014/main" id="{6AB44C29-3DF0-2C4B-9BEB-A4DD3A662118}"/>
              </a:ext>
            </a:extLst>
          </p:cNvPr>
          <p:cNvSpPr>
            <a:spLocks noGrp="1"/>
          </p:cNvSpPr>
          <p:nvPr>
            <p:ph type="title"/>
          </p:nvPr>
        </p:nvSpPr>
        <p:spPr/>
        <p:txBody>
          <a:bodyPr/>
          <a:lstStyle/>
          <a:p>
            <a:pPr algn="ctr"/>
            <a:r>
              <a:rPr lang="es-CL" dirty="0"/>
              <a:t>Caso clínico</a:t>
            </a:r>
          </a:p>
        </p:txBody>
      </p:sp>
    </p:spTree>
    <p:extLst>
      <p:ext uri="{BB962C8B-B14F-4D97-AF65-F5344CB8AC3E}">
        <p14:creationId xmlns:p14="http://schemas.microsoft.com/office/powerpoint/2010/main" val="1257771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EA7761-964C-104C-AA8E-869EE8B53FA9}"/>
              </a:ext>
            </a:extLst>
          </p:cNvPr>
          <p:cNvSpPr>
            <a:spLocks noGrp="1"/>
          </p:cNvSpPr>
          <p:nvPr>
            <p:ph type="title"/>
          </p:nvPr>
        </p:nvSpPr>
        <p:spPr/>
        <p:txBody>
          <a:bodyPr/>
          <a:lstStyle/>
          <a:p>
            <a:pPr algn="ctr"/>
            <a:r>
              <a:rPr lang="es-CL" dirty="0"/>
              <a:t>Caso Clínico continuación</a:t>
            </a:r>
          </a:p>
        </p:txBody>
      </p:sp>
      <p:sp>
        <p:nvSpPr>
          <p:cNvPr id="3" name="Marcador de contenido 2">
            <a:extLst>
              <a:ext uri="{FF2B5EF4-FFF2-40B4-BE49-F238E27FC236}">
                <a16:creationId xmlns:a16="http://schemas.microsoft.com/office/drawing/2014/main" id="{B7DF8A87-E5D4-294E-A1FC-7CBC771F60D0}"/>
              </a:ext>
            </a:extLst>
          </p:cNvPr>
          <p:cNvSpPr>
            <a:spLocks noGrp="1"/>
          </p:cNvSpPr>
          <p:nvPr>
            <p:ph idx="1"/>
          </p:nvPr>
        </p:nvSpPr>
        <p:spPr/>
        <p:txBody>
          <a:bodyPr/>
          <a:lstStyle/>
          <a:p>
            <a:pPr algn="just">
              <a:lnSpc>
                <a:spcPct val="150000"/>
              </a:lnSpc>
            </a:pPr>
            <a:r>
              <a:rPr lang="es-CL" dirty="0"/>
              <a:t>Control en SUI a las 48h. </a:t>
            </a:r>
          </a:p>
          <a:p>
            <a:pPr algn="just">
              <a:lnSpc>
                <a:spcPct val="150000"/>
              </a:lnSpc>
            </a:pPr>
            <a:r>
              <a:rPr lang="es-CL" dirty="0"/>
              <a:t>Evoluciona con diarrea y vómitos al segundo día de evolución, febril, persistencia de prurito,  exantema macular que hoy se expande hasta región genital, abdomen y brazos. Sin sintomas respiratorios.</a:t>
            </a:r>
          </a:p>
          <a:p>
            <a:pPr algn="just">
              <a:lnSpc>
                <a:spcPct val="150000"/>
              </a:lnSpc>
            </a:pPr>
            <a:r>
              <a:rPr lang="es-CL" dirty="0"/>
              <a:t>SV: PA: (-) FC: 102 Tº: 36,80 FR: 28 Sat: 97%</a:t>
            </a:r>
          </a:p>
          <a:p>
            <a:endParaRPr lang="es-CL" dirty="0"/>
          </a:p>
        </p:txBody>
      </p:sp>
    </p:spTree>
    <p:extLst>
      <p:ext uri="{BB962C8B-B14F-4D97-AF65-F5344CB8AC3E}">
        <p14:creationId xmlns:p14="http://schemas.microsoft.com/office/powerpoint/2010/main" val="163225248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AD4E756-C1A3-144C-8BE0-DB3E206EDF80}"/>
              </a:ext>
            </a:extLst>
          </p:cNvPr>
          <p:cNvSpPr>
            <a:spLocks noGrp="1"/>
          </p:cNvSpPr>
          <p:nvPr>
            <p:ph idx="1"/>
          </p:nvPr>
        </p:nvSpPr>
        <p:spPr/>
        <p:txBody>
          <a:bodyPr>
            <a:normAutofit fontScale="77500" lnSpcReduction="20000"/>
          </a:bodyPr>
          <a:lstStyle/>
          <a:p>
            <a:pPr algn="just">
              <a:lnSpc>
                <a:spcPct val="150000"/>
              </a:lnSpc>
            </a:pPr>
            <a:r>
              <a:rPr lang="es-CL" dirty="0"/>
              <a:t>Hto/Hb 34.8/11 RGB: 20.080, S:83.4%, L:12.2%. Plaq 283.000, Fibrinógeno 852, TTPA 28.9sg, TP 98.8%, Dímero-D 3540, Crea 0.36, NU 16, GOT 33, GPT 40, Na 132, K 3.9, Cl 96, PCR 37mg/dl, Gluc 86, Alb 4.2, Gases normales, CKMB 29, CKT 49, troponina 0.76 ng/ml. </a:t>
            </a:r>
          </a:p>
          <a:p>
            <a:pPr algn="just">
              <a:lnSpc>
                <a:spcPct val="150000"/>
              </a:lnSpc>
            </a:pPr>
            <a:r>
              <a:rPr lang="es-CL" b="1" dirty="0"/>
              <a:t>Ecocardiograma: </a:t>
            </a:r>
            <a:r>
              <a:rPr lang="es-CL" dirty="0"/>
              <a:t>FEVI 42,3%)Aneurisma pequeño ACD distal (Z score +2,50)</a:t>
            </a:r>
          </a:p>
          <a:p>
            <a:pPr algn="just">
              <a:lnSpc>
                <a:spcPct val="150000"/>
              </a:lnSpc>
            </a:pPr>
            <a:r>
              <a:rPr lang="es-CL" dirty="0"/>
              <a:t>Se inicia IGGIV, Corticoide sistémico, tromboprofilaxis, ATB empírico. </a:t>
            </a:r>
          </a:p>
          <a:p>
            <a:pPr algn="just">
              <a:lnSpc>
                <a:spcPct val="150000"/>
              </a:lnSpc>
            </a:pPr>
            <a:r>
              <a:rPr lang="es-CL" dirty="0"/>
              <a:t>Evoluciona con hipotensión y req. DVA se traslada a UCIP.  </a:t>
            </a:r>
          </a:p>
          <a:p>
            <a:pPr algn="just">
              <a:lnSpc>
                <a:spcPct val="150000"/>
              </a:lnSpc>
            </a:pPr>
            <a:r>
              <a:rPr lang="es-CL" dirty="0"/>
              <a:t>Segunda PCR positva</a:t>
            </a:r>
          </a:p>
          <a:p>
            <a:endParaRPr lang="es-CL" dirty="0"/>
          </a:p>
        </p:txBody>
      </p:sp>
      <p:sp>
        <p:nvSpPr>
          <p:cNvPr id="4" name="Título 1">
            <a:extLst>
              <a:ext uri="{FF2B5EF4-FFF2-40B4-BE49-F238E27FC236}">
                <a16:creationId xmlns:a16="http://schemas.microsoft.com/office/drawing/2014/main" id="{CCDB8CF5-75FF-E04A-BE57-6B90DFDB8FBF}"/>
              </a:ext>
            </a:extLst>
          </p:cNvPr>
          <p:cNvSpPr>
            <a:spLocks noGrp="1"/>
          </p:cNvSpPr>
          <p:nvPr>
            <p:ph type="title"/>
          </p:nvPr>
        </p:nvSpPr>
        <p:spPr/>
        <p:txBody>
          <a:bodyPr/>
          <a:lstStyle/>
          <a:p>
            <a:pPr algn="ctr"/>
            <a:r>
              <a:rPr lang="es-CL" dirty="0"/>
              <a:t>Caso Clínico continuación</a:t>
            </a:r>
          </a:p>
        </p:txBody>
      </p:sp>
    </p:spTree>
    <p:extLst>
      <p:ext uri="{BB962C8B-B14F-4D97-AF65-F5344CB8AC3E}">
        <p14:creationId xmlns:p14="http://schemas.microsoft.com/office/powerpoint/2010/main" val="192648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801FE-E8D8-744C-BCA8-3A4677C0B384}"/>
              </a:ext>
            </a:extLst>
          </p:cNvPr>
          <p:cNvSpPr>
            <a:spLocks noGrp="1"/>
          </p:cNvSpPr>
          <p:nvPr>
            <p:ph type="title"/>
          </p:nvPr>
        </p:nvSpPr>
        <p:spPr/>
        <p:txBody>
          <a:bodyPr/>
          <a:lstStyle/>
          <a:p>
            <a:pPr algn="ctr"/>
            <a:r>
              <a:rPr lang="es-CL" dirty="0"/>
              <a:t>Epidemiología</a:t>
            </a:r>
          </a:p>
        </p:txBody>
      </p:sp>
      <p:sp>
        <p:nvSpPr>
          <p:cNvPr id="3" name="Marcador de contenido 2">
            <a:extLst>
              <a:ext uri="{FF2B5EF4-FFF2-40B4-BE49-F238E27FC236}">
                <a16:creationId xmlns:a16="http://schemas.microsoft.com/office/drawing/2014/main" id="{C84B8625-221E-0443-A391-ACC5624C16FF}"/>
              </a:ext>
            </a:extLst>
          </p:cNvPr>
          <p:cNvSpPr>
            <a:spLocks noGrp="1"/>
          </p:cNvSpPr>
          <p:nvPr>
            <p:ph idx="1"/>
          </p:nvPr>
        </p:nvSpPr>
        <p:spPr/>
        <p:txBody>
          <a:bodyPr>
            <a:normAutofit/>
          </a:bodyPr>
          <a:lstStyle/>
          <a:p>
            <a:pPr>
              <a:lnSpc>
                <a:spcPct val="150000"/>
              </a:lnSpc>
            </a:pPr>
            <a:r>
              <a:rPr lang="es-CL" dirty="0"/>
              <a:t>Epicentros pandémicos de Europa y EEUU. </a:t>
            </a:r>
          </a:p>
          <a:p>
            <a:pPr>
              <a:lnSpc>
                <a:spcPct val="150000"/>
              </a:lnSpc>
            </a:pPr>
            <a:r>
              <a:rPr lang="es-CL" dirty="0"/>
              <a:t>Menor actividad Covid-19: peak incidencia MIS-C.</a:t>
            </a:r>
          </a:p>
          <a:p>
            <a:pPr>
              <a:lnSpc>
                <a:spcPct val="150000"/>
              </a:lnSpc>
            </a:pPr>
            <a:r>
              <a:rPr lang="es-CL" dirty="0"/>
              <a:t>Complicación poco frecuente asociada a SARS-CoV-2.</a:t>
            </a:r>
          </a:p>
          <a:p>
            <a:pPr>
              <a:lnSpc>
                <a:spcPct val="150000"/>
              </a:lnSpc>
            </a:pPr>
            <a:r>
              <a:rPr lang="es-CL" dirty="0"/>
              <a:t>Letalidad 2%. </a:t>
            </a:r>
          </a:p>
          <a:p>
            <a:pPr>
              <a:lnSpc>
                <a:spcPct val="150000"/>
              </a:lnSpc>
            </a:pPr>
            <a:r>
              <a:rPr lang="es-CL" dirty="0"/>
              <a:t>Chile primeros casos? </a:t>
            </a:r>
          </a:p>
        </p:txBody>
      </p:sp>
      <p:sp>
        <p:nvSpPr>
          <p:cNvPr id="5" name="CuadroTexto 4">
            <a:extLst>
              <a:ext uri="{FF2B5EF4-FFF2-40B4-BE49-F238E27FC236}">
                <a16:creationId xmlns:a16="http://schemas.microsoft.com/office/drawing/2014/main" id="{C9B24203-8D1E-0943-AF65-CD367A61A0AF}"/>
              </a:ext>
            </a:extLst>
          </p:cNvPr>
          <p:cNvSpPr txBox="1"/>
          <p:nvPr/>
        </p:nvSpPr>
        <p:spPr>
          <a:xfrm>
            <a:off x="0" y="6176963"/>
            <a:ext cx="12192000" cy="738664"/>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endParaRPr lang="es-CL" sz="1200" dirty="0"/>
          </a:p>
          <a:p>
            <a:endParaRPr lang="es-CL" dirty="0"/>
          </a:p>
        </p:txBody>
      </p:sp>
    </p:spTree>
    <p:extLst>
      <p:ext uri="{BB962C8B-B14F-4D97-AF65-F5344CB8AC3E}">
        <p14:creationId xmlns:p14="http://schemas.microsoft.com/office/powerpoint/2010/main" val="364777185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E83909-81F2-2E43-9696-FE43D86FC280}"/>
              </a:ext>
            </a:extLst>
          </p:cNvPr>
          <p:cNvSpPr>
            <a:spLocks noGrp="1"/>
          </p:cNvSpPr>
          <p:nvPr>
            <p:ph type="title"/>
          </p:nvPr>
        </p:nvSpPr>
        <p:spPr/>
        <p:txBody>
          <a:bodyPr/>
          <a:lstStyle/>
          <a:p>
            <a:pPr algn="ctr"/>
            <a:r>
              <a:rPr lang="es-CL" dirty="0"/>
              <a:t>Conclusiones</a:t>
            </a:r>
          </a:p>
        </p:txBody>
      </p:sp>
      <p:sp>
        <p:nvSpPr>
          <p:cNvPr id="3" name="Marcador de contenido 2">
            <a:extLst>
              <a:ext uri="{FF2B5EF4-FFF2-40B4-BE49-F238E27FC236}">
                <a16:creationId xmlns:a16="http://schemas.microsoft.com/office/drawing/2014/main" id="{D2CD1491-B3C0-C747-B4CB-907FE35189D7}"/>
              </a:ext>
            </a:extLst>
          </p:cNvPr>
          <p:cNvSpPr>
            <a:spLocks noGrp="1"/>
          </p:cNvSpPr>
          <p:nvPr>
            <p:ph idx="1"/>
          </p:nvPr>
        </p:nvSpPr>
        <p:spPr/>
        <p:txBody>
          <a:bodyPr>
            <a:normAutofit lnSpcReduction="10000"/>
          </a:bodyPr>
          <a:lstStyle/>
          <a:p>
            <a:pPr>
              <a:lnSpc>
                <a:spcPct val="150000"/>
              </a:lnSpc>
            </a:pPr>
            <a:r>
              <a:rPr lang="es-CL" dirty="0"/>
              <a:t>Poco frecuente</a:t>
            </a:r>
          </a:p>
          <a:p>
            <a:pPr>
              <a:lnSpc>
                <a:spcPct val="150000"/>
              </a:lnSpc>
            </a:pPr>
            <a:r>
              <a:rPr lang="es-CL" dirty="0"/>
              <a:t>Postinfeccioso, hiperinflamatorio, inmuno-mediado. </a:t>
            </a:r>
          </a:p>
          <a:p>
            <a:pPr>
              <a:lnSpc>
                <a:spcPct val="150000"/>
              </a:lnSpc>
            </a:pPr>
            <a:r>
              <a:rPr lang="es-CL" dirty="0"/>
              <a:t>Espectro clínico de presentación variable.</a:t>
            </a:r>
          </a:p>
          <a:p>
            <a:pPr>
              <a:lnSpc>
                <a:spcPct val="150000"/>
              </a:lnSpc>
            </a:pPr>
            <a:r>
              <a:rPr lang="es-CL" dirty="0"/>
              <a:t>Alto indice de sospecha. </a:t>
            </a:r>
          </a:p>
          <a:p>
            <a:pPr>
              <a:lnSpc>
                <a:spcPct val="150000"/>
              </a:lnSpc>
            </a:pPr>
            <a:r>
              <a:rPr lang="es-CL" dirty="0"/>
              <a:t>Dg temprano e inicio de tto precoz </a:t>
            </a:r>
            <a:r>
              <a:rPr lang="es-CL" dirty="0">
                <a:sym typeface="Wingdings" pitchFamily="2" charset="2"/>
              </a:rPr>
              <a:t> disminuye morbilidad CV.</a:t>
            </a:r>
          </a:p>
          <a:p>
            <a:pPr>
              <a:lnSpc>
                <a:spcPct val="150000"/>
              </a:lnSpc>
            </a:pPr>
            <a:r>
              <a:rPr lang="es-CL" dirty="0">
                <a:sym typeface="Wingdings" pitchFamily="2" charset="2"/>
              </a:rPr>
              <a:t>Manejo multidisciplinario.</a:t>
            </a:r>
          </a:p>
          <a:p>
            <a:endParaRPr lang="es-CL" dirty="0"/>
          </a:p>
        </p:txBody>
      </p:sp>
    </p:spTree>
    <p:extLst>
      <p:ext uri="{BB962C8B-B14F-4D97-AF65-F5344CB8AC3E}">
        <p14:creationId xmlns:p14="http://schemas.microsoft.com/office/powerpoint/2010/main" val="36891072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4907C4-6161-B54F-BB55-D1D2A5532473}"/>
              </a:ext>
            </a:extLst>
          </p:cNvPr>
          <p:cNvSpPr>
            <a:spLocks noGrp="1"/>
          </p:cNvSpPr>
          <p:nvPr>
            <p:ph type="ctrTitle"/>
          </p:nvPr>
        </p:nvSpPr>
        <p:spPr>
          <a:xfrm>
            <a:off x="719418" y="1157829"/>
            <a:ext cx="10753164" cy="3566160"/>
          </a:xfrm>
        </p:spPr>
        <p:txBody>
          <a:bodyPr>
            <a:normAutofit/>
          </a:bodyPr>
          <a:lstStyle/>
          <a:p>
            <a:pPr algn="ctr"/>
            <a:r>
              <a:rPr lang="es-CL" sz="4400" dirty="0">
                <a:ea typeface="+mj-lt"/>
                <a:cs typeface="+mj-lt"/>
              </a:rPr>
              <a:t>Síndrome Inflamatorio Multisistémico Pediátrico: una patología emergente</a:t>
            </a:r>
            <a:br>
              <a:rPr lang="es-CL" sz="3600" dirty="0">
                <a:ea typeface="+mj-lt"/>
                <a:cs typeface="+mj-lt"/>
              </a:rPr>
            </a:br>
            <a:endParaRPr lang="es-CL" sz="3600" dirty="0">
              <a:ea typeface="+mj-lt"/>
              <a:cs typeface="+mj-lt"/>
            </a:endParaRPr>
          </a:p>
        </p:txBody>
      </p:sp>
      <p:pic>
        <p:nvPicPr>
          <p:cNvPr id="4" name="Imagen 3">
            <a:extLst>
              <a:ext uri="{FF2B5EF4-FFF2-40B4-BE49-F238E27FC236}">
                <a16:creationId xmlns:a16="http://schemas.microsoft.com/office/drawing/2014/main" id="{C35985E5-39EE-6B46-AD1F-842DBAFD2751}"/>
              </a:ext>
            </a:extLst>
          </p:cNvPr>
          <p:cNvPicPr>
            <a:picLocks noChangeAspect="1"/>
          </p:cNvPicPr>
          <p:nvPr/>
        </p:nvPicPr>
        <p:blipFill>
          <a:blip r:embed="rId2"/>
          <a:stretch>
            <a:fillRect/>
          </a:stretch>
        </p:blipFill>
        <p:spPr>
          <a:xfrm>
            <a:off x="10267067" y="0"/>
            <a:ext cx="1924933" cy="2373726"/>
          </a:xfrm>
          <a:prstGeom prst="rect">
            <a:avLst/>
          </a:prstGeom>
        </p:spPr>
      </p:pic>
      <p:pic>
        <p:nvPicPr>
          <p:cNvPr id="5" name="Imagen 4">
            <a:extLst>
              <a:ext uri="{FF2B5EF4-FFF2-40B4-BE49-F238E27FC236}">
                <a16:creationId xmlns:a16="http://schemas.microsoft.com/office/drawing/2014/main" id="{41EC3B57-877F-864B-BEF2-79B63C588EA3}"/>
              </a:ext>
            </a:extLst>
          </p:cNvPr>
          <p:cNvPicPr>
            <a:picLocks noChangeAspect="1"/>
          </p:cNvPicPr>
          <p:nvPr/>
        </p:nvPicPr>
        <p:blipFill rotWithShape="1">
          <a:blip r:embed="rId3"/>
          <a:srcRect l="26446" t="4000" r="28099" b="12500"/>
          <a:stretch/>
        </p:blipFill>
        <p:spPr>
          <a:xfrm>
            <a:off x="-1" y="145253"/>
            <a:ext cx="1692153" cy="2374565"/>
          </a:xfrm>
          <a:prstGeom prst="rect">
            <a:avLst/>
          </a:prstGeom>
        </p:spPr>
      </p:pic>
      <p:sp>
        <p:nvSpPr>
          <p:cNvPr id="7" name="TextBox 6">
            <a:extLst>
              <a:ext uri="{FF2B5EF4-FFF2-40B4-BE49-F238E27FC236}">
                <a16:creationId xmlns:a16="http://schemas.microsoft.com/office/drawing/2014/main" id="{1E373CFA-9D5E-4B29-AF35-6F45740AF6D3}"/>
              </a:ext>
            </a:extLst>
          </p:cNvPr>
          <p:cNvSpPr txBox="1"/>
          <p:nvPr/>
        </p:nvSpPr>
        <p:spPr>
          <a:xfrm>
            <a:off x="3649907" y="732372"/>
            <a:ext cx="46594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mj-lt"/>
                <a:cs typeface="Calibri"/>
              </a:rPr>
              <a:t>Departamento de </a:t>
            </a:r>
            <a:r>
              <a:rPr lang="en-US" dirty="0" err="1">
                <a:latin typeface="+mj-lt"/>
                <a:cs typeface="Calibri"/>
              </a:rPr>
              <a:t>Pediatría</a:t>
            </a:r>
            <a:r>
              <a:rPr lang="en-US" dirty="0">
                <a:latin typeface="+mj-lt"/>
                <a:cs typeface="Calibri"/>
              </a:rPr>
              <a:t> y </a:t>
            </a:r>
            <a:r>
              <a:rPr lang="en-US" dirty="0" err="1">
                <a:latin typeface="+mj-lt"/>
                <a:cs typeface="Calibri"/>
              </a:rPr>
              <a:t>Cirugía</a:t>
            </a:r>
            <a:r>
              <a:rPr lang="en-US" dirty="0">
                <a:latin typeface="+mj-lt"/>
                <a:cs typeface="Calibri"/>
              </a:rPr>
              <a:t> </a:t>
            </a:r>
            <a:r>
              <a:rPr lang="en-US" dirty="0" err="1">
                <a:latin typeface="+mj-lt"/>
                <a:cs typeface="Calibri"/>
              </a:rPr>
              <a:t>Infantil</a:t>
            </a:r>
            <a:r>
              <a:rPr lang="en-US" dirty="0">
                <a:latin typeface="+mj-lt"/>
                <a:cs typeface="Calibri"/>
              </a:rPr>
              <a:t> </a:t>
            </a:r>
          </a:p>
          <a:p>
            <a:pPr algn="ctr"/>
            <a:r>
              <a:rPr lang="en-US" dirty="0">
                <a:latin typeface="+mj-lt"/>
                <a:cs typeface="Calibri"/>
              </a:rPr>
              <a:t>Campus Centro</a:t>
            </a:r>
          </a:p>
          <a:p>
            <a:pPr algn="ctr"/>
            <a:r>
              <a:rPr lang="en-US" dirty="0" err="1">
                <a:latin typeface="+mj-lt"/>
                <a:cs typeface="Calibri"/>
              </a:rPr>
              <a:t>Facultad</a:t>
            </a:r>
            <a:r>
              <a:rPr lang="en-US" dirty="0">
                <a:latin typeface="+mj-lt"/>
                <a:cs typeface="Calibri"/>
              </a:rPr>
              <a:t> de Medicina</a:t>
            </a:r>
          </a:p>
          <a:p>
            <a:pPr algn="ctr"/>
            <a:r>
              <a:rPr lang="en-US" dirty="0">
                <a:latin typeface="+mj-lt"/>
                <a:cs typeface="Calibri"/>
              </a:rPr>
              <a:t>Universidad de Chile</a:t>
            </a:r>
          </a:p>
        </p:txBody>
      </p:sp>
      <p:sp>
        <p:nvSpPr>
          <p:cNvPr id="9" name="Subtítulo 2">
            <a:extLst>
              <a:ext uri="{FF2B5EF4-FFF2-40B4-BE49-F238E27FC236}">
                <a16:creationId xmlns:a16="http://schemas.microsoft.com/office/drawing/2014/main" id="{7C2E9754-45A7-45DC-9365-3FF75A758260}"/>
              </a:ext>
            </a:extLst>
          </p:cNvPr>
          <p:cNvSpPr txBox="1">
            <a:spLocks/>
          </p:cNvSpPr>
          <p:nvPr/>
        </p:nvSpPr>
        <p:spPr>
          <a:xfrm>
            <a:off x="871538" y="4664839"/>
            <a:ext cx="10601044" cy="17515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s-CL" dirty="0">
                <a:cs typeface="Calibri Light" panose="020F0302020204030204"/>
              </a:rPr>
              <a:t>DRA. Tamara VELASQUEZ C.</a:t>
            </a:r>
          </a:p>
          <a:p>
            <a:pPr algn="ctr"/>
            <a:r>
              <a:rPr lang="es-CL" dirty="0">
                <a:cs typeface="Calibri Light" panose="020F0302020204030204"/>
              </a:rPr>
              <a:t>Servicio de pediatría</a:t>
            </a:r>
          </a:p>
          <a:p>
            <a:pPr algn="ctr"/>
            <a:r>
              <a:rPr lang="es-CL" dirty="0">
                <a:cs typeface="Calibri Light" panose="020F0302020204030204"/>
              </a:rPr>
              <a:t>hospital clínico san borja-arriarán</a:t>
            </a:r>
          </a:p>
        </p:txBody>
      </p:sp>
    </p:spTree>
    <p:extLst>
      <p:ext uri="{BB962C8B-B14F-4D97-AF65-F5344CB8AC3E}">
        <p14:creationId xmlns:p14="http://schemas.microsoft.com/office/powerpoint/2010/main" val="171362607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F21F50-D3A3-CD4E-905E-7642348C7BDD}"/>
              </a:ext>
            </a:extLst>
          </p:cNvPr>
          <p:cNvSpPr>
            <a:spLocks noGrp="1"/>
          </p:cNvSpPr>
          <p:nvPr>
            <p:ph type="title"/>
          </p:nvPr>
        </p:nvSpPr>
        <p:spPr/>
        <p:txBody>
          <a:bodyPr/>
          <a:lstStyle/>
          <a:p>
            <a:pPr algn="ctr"/>
            <a:r>
              <a:rPr lang="es-CL" dirty="0"/>
              <a:t>Etiopatogenia</a:t>
            </a:r>
          </a:p>
        </p:txBody>
      </p:sp>
      <p:sp>
        <p:nvSpPr>
          <p:cNvPr id="3" name="Marcador de contenido 2">
            <a:extLst>
              <a:ext uri="{FF2B5EF4-FFF2-40B4-BE49-F238E27FC236}">
                <a16:creationId xmlns:a16="http://schemas.microsoft.com/office/drawing/2014/main" id="{01091445-C0A7-6248-8E4B-E74A3B21EFC0}"/>
              </a:ext>
            </a:extLst>
          </p:cNvPr>
          <p:cNvSpPr>
            <a:spLocks noGrp="1"/>
          </p:cNvSpPr>
          <p:nvPr>
            <p:ph idx="1"/>
          </p:nvPr>
        </p:nvSpPr>
        <p:spPr>
          <a:xfrm>
            <a:off x="838200" y="1690688"/>
            <a:ext cx="10515600" cy="4351338"/>
          </a:xfrm>
        </p:spPr>
        <p:txBody>
          <a:bodyPr>
            <a:normAutofit/>
          </a:bodyPr>
          <a:lstStyle/>
          <a:p>
            <a:pPr>
              <a:lnSpc>
                <a:spcPct val="150000"/>
              </a:lnSpc>
            </a:pPr>
            <a:r>
              <a:rPr lang="es-CL" dirty="0"/>
              <a:t>Factor desencadenante o inmunomodulador.</a:t>
            </a:r>
          </a:p>
          <a:p>
            <a:pPr>
              <a:lnSpc>
                <a:spcPct val="150000"/>
              </a:lnSpc>
            </a:pPr>
            <a:r>
              <a:rPr lang="es-CL" dirty="0"/>
              <a:t>Susceptibilidad genética, respuesta inmunológica desregulada.</a:t>
            </a:r>
          </a:p>
          <a:p>
            <a:pPr>
              <a:lnSpc>
                <a:spcPct val="150000"/>
              </a:lnSpc>
            </a:pPr>
            <a:r>
              <a:rPr lang="es-CL" dirty="0"/>
              <a:t>Asociación temporal infección por SARS-CoV-2 e inicio de síntomas. </a:t>
            </a:r>
          </a:p>
          <a:p>
            <a:pPr>
              <a:lnSpc>
                <a:spcPct val="150000"/>
              </a:lnSpc>
            </a:pPr>
            <a:r>
              <a:rPr lang="es-CL" dirty="0"/>
              <a:t>RT-PCR e anticuerpos IgG para SARS-CoV-2 apoyan vínculo causal reacción post inmunológica viral. </a:t>
            </a:r>
          </a:p>
          <a:p>
            <a:pPr>
              <a:lnSpc>
                <a:spcPct val="150000"/>
              </a:lnSpc>
            </a:pPr>
            <a:endParaRPr lang="es-CL" dirty="0"/>
          </a:p>
        </p:txBody>
      </p:sp>
      <p:sp>
        <p:nvSpPr>
          <p:cNvPr id="4" name="CuadroTexto 3">
            <a:extLst>
              <a:ext uri="{FF2B5EF4-FFF2-40B4-BE49-F238E27FC236}">
                <a16:creationId xmlns:a16="http://schemas.microsoft.com/office/drawing/2014/main" id="{FBFFCAE3-99CB-0D4B-BDF2-2FABD8AA3F56}"/>
              </a:ext>
            </a:extLst>
          </p:cNvPr>
          <p:cNvSpPr txBox="1"/>
          <p:nvPr/>
        </p:nvSpPr>
        <p:spPr>
          <a:xfrm>
            <a:off x="0" y="5754211"/>
            <a:ext cx="12192000" cy="1477328"/>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p>
          <a:p>
            <a:pPr algn="ctr"/>
            <a:endParaRPr lang="en-US" sz="1200" dirty="0"/>
          </a:p>
          <a:p>
            <a:pPr algn="ctr"/>
            <a:r>
              <a:rPr lang="en-US" sz="1200" dirty="0"/>
              <a:t>Whittaker E, Bamford A, Kenny J, et al. Clinical Characteristics of 58 Children With a Pediatric Inflammatory Multisystem Syndrome Temporally Associated With SARS-CoV-2. </a:t>
            </a:r>
            <a:r>
              <a:rPr lang="es-CL" sz="1200" i="1" dirty="0"/>
              <a:t>JAMA.</a:t>
            </a:r>
            <a:r>
              <a:rPr lang="es-CL" sz="1200" dirty="0"/>
              <a:t> Published online June 08, 2020. doi:10.1001/jama.2020.10369</a:t>
            </a:r>
          </a:p>
          <a:p>
            <a:pPr algn="ctr"/>
            <a:endParaRPr lang="es-CL" sz="1200" dirty="0"/>
          </a:p>
          <a:p>
            <a:endParaRPr lang="es-CL" dirty="0"/>
          </a:p>
        </p:txBody>
      </p:sp>
    </p:spTree>
    <p:extLst>
      <p:ext uri="{BB962C8B-B14F-4D97-AF65-F5344CB8AC3E}">
        <p14:creationId xmlns:p14="http://schemas.microsoft.com/office/powerpoint/2010/main" val="336171105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E0111B8-6A25-6D47-8872-9F7EFD8E16C1}"/>
              </a:ext>
            </a:extLst>
          </p:cNvPr>
          <p:cNvPicPr>
            <a:picLocks noChangeAspect="1"/>
          </p:cNvPicPr>
          <p:nvPr/>
        </p:nvPicPr>
        <p:blipFill>
          <a:blip r:embed="rId3"/>
          <a:stretch>
            <a:fillRect/>
          </a:stretch>
        </p:blipFill>
        <p:spPr>
          <a:xfrm>
            <a:off x="-304800" y="-186267"/>
            <a:ext cx="13614399" cy="7044267"/>
          </a:xfrm>
          <a:prstGeom prst="rect">
            <a:avLst/>
          </a:prstGeom>
        </p:spPr>
      </p:pic>
      <p:sp>
        <p:nvSpPr>
          <p:cNvPr id="2" name="Título 1">
            <a:extLst>
              <a:ext uri="{FF2B5EF4-FFF2-40B4-BE49-F238E27FC236}">
                <a16:creationId xmlns:a16="http://schemas.microsoft.com/office/drawing/2014/main" id="{BF72F244-3AD6-F044-B117-975CD3B6F9E9}"/>
              </a:ext>
            </a:extLst>
          </p:cNvPr>
          <p:cNvSpPr>
            <a:spLocks noGrp="1"/>
          </p:cNvSpPr>
          <p:nvPr>
            <p:ph type="title"/>
          </p:nvPr>
        </p:nvSpPr>
        <p:spPr/>
        <p:txBody>
          <a:bodyPr/>
          <a:lstStyle/>
          <a:p>
            <a:pPr algn="ctr"/>
            <a:r>
              <a:rPr lang="es-CL" dirty="0"/>
              <a:t>Etiopatogenia</a:t>
            </a:r>
          </a:p>
        </p:txBody>
      </p:sp>
      <p:sp>
        <p:nvSpPr>
          <p:cNvPr id="3" name="Marcador de contenido 2">
            <a:extLst>
              <a:ext uri="{FF2B5EF4-FFF2-40B4-BE49-F238E27FC236}">
                <a16:creationId xmlns:a16="http://schemas.microsoft.com/office/drawing/2014/main" id="{62807DFC-8DA9-CB48-A505-9E3E883E3556}"/>
              </a:ext>
            </a:extLst>
          </p:cNvPr>
          <p:cNvSpPr>
            <a:spLocks noGrp="1"/>
          </p:cNvSpPr>
          <p:nvPr>
            <p:ph idx="1"/>
          </p:nvPr>
        </p:nvSpPr>
        <p:spPr/>
        <p:txBody>
          <a:bodyPr>
            <a:normAutofit/>
          </a:bodyPr>
          <a:lstStyle/>
          <a:p>
            <a:pPr algn="just">
              <a:lnSpc>
                <a:spcPct val="150000"/>
              </a:lnSpc>
            </a:pPr>
            <a:r>
              <a:rPr lang="es-CL" dirty="0"/>
              <a:t>Ac SARS-CoV-1: activación respuesta inflamatoria del huésped.</a:t>
            </a:r>
          </a:p>
          <a:p>
            <a:pPr lvl="1" algn="just">
              <a:lnSpc>
                <a:spcPct val="150000"/>
              </a:lnSpc>
            </a:pPr>
            <a:r>
              <a:rPr lang="es-CL" dirty="0"/>
              <a:t>Formación de complejos inmunes </a:t>
            </a:r>
          </a:p>
          <a:p>
            <a:pPr lvl="1" algn="just">
              <a:lnSpc>
                <a:spcPct val="150000"/>
              </a:lnSpc>
            </a:pPr>
            <a:r>
              <a:rPr lang="es-CL" dirty="0"/>
              <a:t>Activación células T. </a:t>
            </a:r>
          </a:p>
          <a:p>
            <a:pPr algn="just">
              <a:lnSpc>
                <a:spcPct val="150000"/>
              </a:lnSpc>
            </a:pPr>
            <a:r>
              <a:rPr lang="es-CL" dirty="0"/>
              <a:t>Acentúa inflamación en primates y macrófagos humanos.</a:t>
            </a:r>
          </a:p>
          <a:p>
            <a:pPr algn="just">
              <a:lnSpc>
                <a:spcPct val="150000"/>
              </a:lnSpc>
            </a:pPr>
            <a:r>
              <a:rPr lang="es-CL" dirty="0"/>
              <a:t>Ac contra SARS-CoV-2: mecanismo similar?</a:t>
            </a:r>
          </a:p>
        </p:txBody>
      </p:sp>
      <p:sp>
        <p:nvSpPr>
          <p:cNvPr id="4" name="CuadroTexto 3">
            <a:extLst>
              <a:ext uri="{FF2B5EF4-FFF2-40B4-BE49-F238E27FC236}">
                <a16:creationId xmlns:a16="http://schemas.microsoft.com/office/drawing/2014/main" id="{9F822E89-1F78-A844-B6AD-A1A63EB7E697}"/>
              </a:ext>
            </a:extLst>
          </p:cNvPr>
          <p:cNvSpPr txBox="1"/>
          <p:nvPr/>
        </p:nvSpPr>
        <p:spPr>
          <a:xfrm>
            <a:off x="0" y="6235759"/>
            <a:ext cx="12192000" cy="738664"/>
          </a:xfrm>
          <a:prstGeom prst="rect">
            <a:avLst/>
          </a:prstGeom>
          <a:noFill/>
        </p:spPr>
        <p:txBody>
          <a:bodyPr wrap="square" rtlCol="0">
            <a:spAutoFit/>
          </a:bodyPr>
          <a:lstStyle/>
          <a:p>
            <a:pPr algn="ctr"/>
            <a:r>
              <a:rPr lang="en-US" sz="1200" dirty="0"/>
              <a:t>Whittaker E, Bamford A, Kenny J, et al. Clinical Characteristics of 58 Children With a Pediatric Inflammatory Multisystem Syndrome Temporally Associated With SARS-CoV-2. </a:t>
            </a:r>
            <a:r>
              <a:rPr lang="es-CL" sz="1200" i="1" dirty="0"/>
              <a:t>JAMA.</a:t>
            </a:r>
            <a:r>
              <a:rPr lang="es-CL" sz="1200" dirty="0"/>
              <a:t> Published online June 08, 2020. doi:10.1001/jama.2020.10369</a:t>
            </a:r>
          </a:p>
          <a:p>
            <a:endParaRPr lang="es-CL" dirty="0"/>
          </a:p>
        </p:txBody>
      </p:sp>
    </p:spTree>
    <p:extLst>
      <p:ext uri="{BB962C8B-B14F-4D97-AF65-F5344CB8AC3E}">
        <p14:creationId xmlns:p14="http://schemas.microsoft.com/office/powerpoint/2010/main" val="1376591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E042D-4ABB-614E-B9F9-6630B6FF4A4A}"/>
              </a:ext>
            </a:extLst>
          </p:cNvPr>
          <p:cNvSpPr>
            <a:spLocks noGrp="1"/>
          </p:cNvSpPr>
          <p:nvPr>
            <p:ph type="title"/>
          </p:nvPr>
        </p:nvSpPr>
        <p:spPr/>
        <p:txBody>
          <a:bodyPr/>
          <a:lstStyle/>
          <a:p>
            <a:pPr algn="ctr"/>
            <a:r>
              <a:rPr lang="es-CL" dirty="0"/>
              <a:t>Manifestaciones clínicas</a:t>
            </a:r>
          </a:p>
        </p:txBody>
      </p:sp>
      <p:pic>
        <p:nvPicPr>
          <p:cNvPr id="6" name="Imagen 5">
            <a:extLst>
              <a:ext uri="{FF2B5EF4-FFF2-40B4-BE49-F238E27FC236}">
                <a16:creationId xmlns:a16="http://schemas.microsoft.com/office/drawing/2014/main" id="{465A4521-3C5C-1347-A298-10518106B7E7}"/>
              </a:ext>
            </a:extLst>
          </p:cNvPr>
          <p:cNvPicPr>
            <a:picLocks noChangeAspect="1"/>
          </p:cNvPicPr>
          <p:nvPr/>
        </p:nvPicPr>
        <p:blipFill rotWithShape="1">
          <a:blip r:embed="rId3"/>
          <a:srcRect l="33489" t="8142" r="30822" b="75142"/>
          <a:stretch/>
        </p:blipFill>
        <p:spPr>
          <a:xfrm>
            <a:off x="5266114" y="1339429"/>
            <a:ext cx="1671638" cy="1027198"/>
          </a:xfrm>
          <a:prstGeom prst="rect">
            <a:avLst/>
          </a:prstGeom>
        </p:spPr>
      </p:pic>
      <p:pic>
        <p:nvPicPr>
          <p:cNvPr id="7" name="Imagen 6">
            <a:extLst>
              <a:ext uri="{FF2B5EF4-FFF2-40B4-BE49-F238E27FC236}">
                <a16:creationId xmlns:a16="http://schemas.microsoft.com/office/drawing/2014/main" id="{50FF8904-9DD0-D74B-A00B-6BDE1C4F5EA8}"/>
              </a:ext>
            </a:extLst>
          </p:cNvPr>
          <p:cNvPicPr>
            <a:picLocks noChangeAspect="1"/>
          </p:cNvPicPr>
          <p:nvPr/>
        </p:nvPicPr>
        <p:blipFill rotWithShape="1">
          <a:blip r:embed="rId3"/>
          <a:srcRect l="22711" t="27233" r="19435" b="43909"/>
          <a:stretch/>
        </p:blipFill>
        <p:spPr>
          <a:xfrm>
            <a:off x="4768957" y="2270753"/>
            <a:ext cx="2709862" cy="1773322"/>
          </a:xfrm>
          <a:prstGeom prst="rect">
            <a:avLst/>
          </a:prstGeom>
        </p:spPr>
      </p:pic>
      <p:pic>
        <p:nvPicPr>
          <p:cNvPr id="8" name="Imagen 7">
            <a:hlinkClick r:id="" action="ppaction://hlinkshowjump?jump=nextslide"/>
            <a:extLst>
              <a:ext uri="{FF2B5EF4-FFF2-40B4-BE49-F238E27FC236}">
                <a16:creationId xmlns:a16="http://schemas.microsoft.com/office/drawing/2014/main" id="{28B2A15E-1CEC-8248-8C83-CC192C30A26C}"/>
              </a:ext>
            </a:extLst>
          </p:cNvPr>
          <p:cNvPicPr>
            <a:picLocks noChangeAspect="1"/>
          </p:cNvPicPr>
          <p:nvPr/>
        </p:nvPicPr>
        <p:blipFill rotWithShape="1">
          <a:blip r:embed="rId3"/>
          <a:srcRect l="22711" t="56246" r="19435" b="22183"/>
          <a:stretch/>
        </p:blipFill>
        <p:spPr>
          <a:xfrm>
            <a:off x="4768957" y="4044075"/>
            <a:ext cx="2709862" cy="1325563"/>
          </a:xfrm>
          <a:prstGeom prst="rect">
            <a:avLst/>
          </a:prstGeom>
        </p:spPr>
      </p:pic>
      <p:pic>
        <p:nvPicPr>
          <p:cNvPr id="9" name="Imagen 8">
            <a:extLst>
              <a:ext uri="{FF2B5EF4-FFF2-40B4-BE49-F238E27FC236}">
                <a16:creationId xmlns:a16="http://schemas.microsoft.com/office/drawing/2014/main" id="{80434757-6D55-D443-8C32-6F61C3344435}"/>
              </a:ext>
            </a:extLst>
          </p:cNvPr>
          <p:cNvPicPr>
            <a:picLocks noChangeAspect="1"/>
          </p:cNvPicPr>
          <p:nvPr/>
        </p:nvPicPr>
        <p:blipFill rotWithShape="1">
          <a:blip r:embed="rId3"/>
          <a:srcRect l="22711" t="77817" r="19435" b="4694"/>
          <a:stretch/>
        </p:blipFill>
        <p:spPr>
          <a:xfrm>
            <a:off x="4768957" y="5310634"/>
            <a:ext cx="2709862" cy="1074737"/>
          </a:xfrm>
          <a:prstGeom prst="rect">
            <a:avLst/>
          </a:prstGeom>
        </p:spPr>
      </p:pic>
      <p:pic>
        <p:nvPicPr>
          <p:cNvPr id="5" name="Imagen 4">
            <a:extLst>
              <a:ext uri="{FF2B5EF4-FFF2-40B4-BE49-F238E27FC236}">
                <a16:creationId xmlns:a16="http://schemas.microsoft.com/office/drawing/2014/main" id="{DAF608C1-B63B-0841-994B-D24B2CFCF345}"/>
              </a:ext>
            </a:extLst>
          </p:cNvPr>
          <p:cNvPicPr>
            <a:picLocks noChangeAspect="1"/>
          </p:cNvPicPr>
          <p:nvPr/>
        </p:nvPicPr>
        <p:blipFill rotWithShape="1">
          <a:blip r:embed="rId3"/>
          <a:srcRect l="45588" t="44156" r="37025" b="40499"/>
          <a:stretch/>
        </p:blipFill>
        <p:spPr>
          <a:xfrm>
            <a:off x="5860949" y="3343472"/>
            <a:ext cx="814388" cy="900113"/>
          </a:xfrm>
          <a:prstGeom prst="rect">
            <a:avLst/>
          </a:prstGeom>
        </p:spPr>
      </p:pic>
      <p:sp>
        <p:nvSpPr>
          <p:cNvPr id="12" name="CuadroTexto 11">
            <a:extLst>
              <a:ext uri="{FF2B5EF4-FFF2-40B4-BE49-F238E27FC236}">
                <a16:creationId xmlns:a16="http://schemas.microsoft.com/office/drawing/2014/main" id="{00A6EDF2-2A63-CA40-99B1-167C2ED4F14C}"/>
              </a:ext>
            </a:extLst>
          </p:cNvPr>
          <p:cNvSpPr txBox="1"/>
          <p:nvPr/>
        </p:nvSpPr>
        <p:spPr>
          <a:xfrm>
            <a:off x="6800850" y="5222917"/>
            <a:ext cx="3954974" cy="461665"/>
          </a:xfrm>
          <a:prstGeom prst="rect">
            <a:avLst/>
          </a:prstGeom>
          <a:noFill/>
        </p:spPr>
        <p:txBody>
          <a:bodyPr wrap="square" rtlCol="0">
            <a:spAutoFit/>
          </a:bodyPr>
          <a:lstStyle/>
          <a:p>
            <a:r>
              <a:rPr lang="es-CL" sz="2400" dirty="0"/>
              <a:t>91-93% Gastrointestinal </a:t>
            </a:r>
          </a:p>
        </p:txBody>
      </p:sp>
      <p:sp>
        <p:nvSpPr>
          <p:cNvPr id="13" name="CuadroTexto 12">
            <a:extLst>
              <a:ext uri="{FF2B5EF4-FFF2-40B4-BE49-F238E27FC236}">
                <a16:creationId xmlns:a16="http://schemas.microsoft.com/office/drawing/2014/main" id="{197FCDCC-E16D-0242-B833-F875AE58B520}"/>
              </a:ext>
            </a:extLst>
          </p:cNvPr>
          <p:cNvSpPr txBox="1"/>
          <p:nvPr/>
        </p:nvSpPr>
        <p:spPr>
          <a:xfrm>
            <a:off x="7079483" y="3958664"/>
            <a:ext cx="3954974" cy="461665"/>
          </a:xfrm>
          <a:prstGeom prst="rect">
            <a:avLst/>
          </a:prstGeom>
          <a:noFill/>
        </p:spPr>
        <p:txBody>
          <a:bodyPr wrap="square" rtlCol="0">
            <a:spAutoFit/>
          </a:bodyPr>
          <a:lstStyle/>
          <a:p>
            <a:r>
              <a:rPr lang="es-CL" sz="2400" dirty="0"/>
              <a:t>80% Cardiovascular</a:t>
            </a:r>
          </a:p>
        </p:txBody>
      </p:sp>
      <p:sp>
        <p:nvSpPr>
          <p:cNvPr id="14" name="CuadroTexto 13">
            <a:extLst>
              <a:ext uri="{FF2B5EF4-FFF2-40B4-BE49-F238E27FC236}">
                <a16:creationId xmlns:a16="http://schemas.microsoft.com/office/drawing/2014/main" id="{40DA31A5-9E12-0449-8FFE-64819B2B58B5}"/>
              </a:ext>
            </a:extLst>
          </p:cNvPr>
          <p:cNvSpPr txBox="1"/>
          <p:nvPr/>
        </p:nvSpPr>
        <p:spPr>
          <a:xfrm>
            <a:off x="7978882" y="4491214"/>
            <a:ext cx="3954974" cy="461665"/>
          </a:xfrm>
          <a:prstGeom prst="rect">
            <a:avLst/>
          </a:prstGeom>
          <a:noFill/>
        </p:spPr>
        <p:txBody>
          <a:bodyPr wrap="square" rtlCol="0">
            <a:spAutoFit/>
          </a:bodyPr>
          <a:lstStyle/>
          <a:p>
            <a:r>
              <a:rPr lang="es-CL" sz="2400" dirty="0"/>
              <a:t>68-81% Hematológico</a:t>
            </a:r>
          </a:p>
        </p:txBody>
      </p:sp>
      <p:sp>
        <p:nvSpPr>
          <p:cNvPr id="17" name="CuadroTexto 16">
            <a:extLst>
              <a:ext uri="{FF2B5EF4-FFF2-40B4-BE49-F238E27FC236}">
                <a16:creationId xmlns:a16="http://schemas.microsoft.com/office/drawing/2014/main" id="{4EEE80D8-16E1-A846-93CD-17158EDCA8F4}"/>
              </a:ext>
            </a:extLst>
          </p:cNvPr>
          <p:cNvSpPr txBox="1"/>
          <p:nvPr/>
        </p:nvSpPr>
        <p:spPr>
          <a:xfrm>
            <a:off x="8131282" y="3339146"/>
            <a:ext cx="3954974" cy="461665"/>
          </a:xfrm>
          <a:prstGeom prst="rect">
            <a:avLst/>
          </a:prstGeom>
          <a:noFill/>
        </p:spPr>
        <p:txBody>
          <a:bodyPr wrap="square" rtlCol="0">
            <a:spAutoFit/>
          </a:bodyPr>
          <a:lstStyle/>
          <a:p>
            <a:r>
              <a:rPr lang="es-CL" sz="2400" dirty="0"/>
              <a:t>56-80% Mucocutáneo</a:t>
            </a:r>
          </a:p>
        </p:txBody>
      </p:sp>
      <p:sp>
        <p:nvSpPr>
          <p:cNvPr id="18" name="CuadroTexto 17">
            <a:extLst>
              <a:ext uri="{FF2B5EF4-FFF2-40B4-BE49-F238E27FC236}">
                <a16:creationId xmlns:a16="http://schemas.microsoft.com/office/drawing/2014/main" id="{57C31F74-8C82-C143-9CB7-67B59DD8E7E0}"/>
              </a:ext>
            </a:extLst>
          </p:cNvPr>
          <p:cNvSpPr txBox="1"/>
          <p:nvPr/>
        </p:nvSpPr>
        <p:spPr>
          <a:xfrm>
            <a:off x="7060406" y="2811542"/>
            <a:ext cx="3954974" cy="461665"/>
          </a:xfrm>
          <a:prstGeom prst="rect">
            <a:avLst/>
          </a:prstGeom>
          <a:noFill/>
        </p:spPr>
        <p:txBody>
          <a:bodyPr wrap="square" rtlCol="0">
            <a:spAutoFit/>
          </a:bodyPr>
          <a:lstStyle/>
          <a:p>
            <a:r>
              <a:rPr lang="es-CL" sz="2400" dirty="0"/>
              <a:t>8-42% Musculoesquelético</a:t>
            </a:r>
          </a:p>
        </p:txBody>
      </p:sp>
      <p:sp>
        <p:nvSpPr>
          <p:cNvPr id="19" name="CuadroTexto 18">
            <a:extLst>
              <a:ext uri="{FF2B5EF4-FFF2-40B4-BE49-F238E27FC236}">
                <a16:creationId xmlns:a16="http://schemas.microsoft.com/office/drawing/2014/main" id="{9C7605CB-94C8-9B48-B47E-967DB10F72B7}"/>
              </a:ext>
            </a:extLst>
          </p:cNvPr>
          <p:cNvSpPr txBox="1"/>
          <p:nvPr/>
        </p:nvSpPr>
        <p:spPr>
          <a:xfrm>
            <a:off x="6800850" y="1553703"/>
            <a:ext cx="3954974" cy="461665"/>
          </a:xfrm>
          <a:prstGeom prst="rect">
            <a:avLst/>
          </a:prstGeom>
          <a:noFill/>
        </p:spPr>
        <p:txBody>
          <a:bodyPr wrap="square" rtlCol="0">
            <a:spAutoFit/>
          </a:bodyPr>
          <a:lstStyle/>
          <a:p>
            <a:r>
              <a:rPr lang="es-CL" sz="2400" dirty="0"/>
              <a:t>5-11% Neurológico</a:t>
            </a:r>
          </a:p>
        </p:txBody>
      </p:sp>
      <p:sp>
        <p:nvSpPr>
          <p:cNvPr id="20" name="CuadroTexto 19">
            <a:extLst>
              <a:ext uri="{FF2B5EF4-FFF2-40B4-BE49-F238E27FC236}">
                <a16:creationId xmlns:a16="http://schemas.microsoft.com/office/drawing/2014/main" id="{0DF47370-6B23-3444-9E85-267057485163}"/>
              </a:ext>
            </a:extLst>
          </p:cNvPr>
          <p:cNvSpPr txBox="1"/>
          <p:nvPr/>
        </p:nvSpPr>
        <p:spPr>
          <a:xfrm>
            <a:off x="6207770" y="5858475"/>
            <a:ext cx="3954974" cy="461665"/>
          </a:xfrm>
          <a:prstGeom prst="rect">
            <a:avLst/>
          </a:prstGeom>
          <a:noFill/>
        </p:spPr>
        <p:txBody>
          <a:bodyPr wrap="square" rtlCol="0">
            <a:spAutoFit/>
          </a:bodyPr>
          <a:lstStyle/>
          <a:p>
            <a:r>
              <a:rPr lang="es-CL" sz="2400" dirty="0"/>
              <a:t>3-13% Renal</a:t>
            </a:r>
          </a:p>
        </p:txBody>
      </p:sp>
      <p:sp>
        <p:nvSpPr>
          <p:cNvPr id="21" name="CuadroTexto 20">
            <a:extLst>
              <a:ext uri="{FF2B5EF4-FFF2-40B4-BE49-F238E27FC236}">
                <a16:creationId xmlns:a16="http://schemas.microsoft.com/office/drawing/2014/main" id="{8CF9EA87-9EE9-D746-A4A9-CEEBA57D4887}"/>
              </a:ext>
            </a:extLst>
          </p:cNvPr>
          <p:cNvSpPr txBox="1"/>
          <p:nvPr/>
        </p:nvSpPr>
        <p:spPr>
          <a:xfrm>
            <a:off x="6937752" y="2141660"/>
            <a:ext cx="3954974" cy="461665"/>
          </a:xfrm>
          <a:prstGeom prst="rect">
            <a:avLst/>
          </a:prstGeom>
          <a:noFill/>
        </p:spPr>
        <p:txBody>
          <a:bodyPr wrap="square" rtlCol="0">
            <a:spAutoFit/>
          </a:bodyPr>
          <a:lstStyle/>
          <a:p>
            <a:r>
              <a:rPr lang="es-CL" sz="2400" dirty="0"/>
              <a:t>53-87% Respiratorio</a:t>
            </a:r>
          </a:p>
        </p:txBody>
      </p:sp>
      <p:pic>
        <p:nvPicPr>
          <p:cNvPr id="24" name="Imagen 23">
            <a:extLst>
              <a:ext uri="{FF2B5EF4-FFF2-40B4-BE49-F238E27FC236}">
                <a16:creationId xmlns:a16="http://schemas.microsoft.com/office/drawing/2014/main" id="{69B902AF-EF1D-7044-ABA2-FDD45BD3870F}"/>
              </a:ext>
            </a:extLst>
          </p:cNvPr>
          <p:cNvPicPr>
            <a:picLocks noChangeAspect="1"/>
          </p:cNvPicPr>
          <p:nvPr/>
        </p:nvPicPr>
        <p:blipFill rotWithShape="1">
          <a:blip r:embed="rId4"/>
          <a:srcRect l="51857" t="21365" r="7048" b="12844"/>
          <a:stretch/>
        </p:blipFill>
        <p:spPr>
          <a:xfrm>
            <a:off x="7244077" y="4424433"/>
            <a:ext cx="638888" cy="781020"/>
          </a:xfrm>
          <a:prstGeom prst="rect">
            <a:avLst/>
          </a:prstGeom>
        </p:spPr>
      </p:pic>
      <p:sp>
        <p:nvSpPr>
          <p:cNvPr id="25" name="CuadroTexto 24">
            <a:extLst>
              <a:ext uri="{FF2B5EF4-FFF2-40B4-BE49-F238E27FC236}">
                <a16:creationId xmlns:a16="http://schemas.microsoft.com/office/drawing/2014/main" id="{5DAE5A2D-DA9B-F24A-AC30-E167FA3BE419}"/>
              </a:ext>
            </a:extLst>
          </p:cNvPr>
          <p:cNvSpPr txBox="1"/>
          <p:nvPr/>
        </p:nvSpPr>
        <p:spPr>
          <a:xfrm>
            <a:off x="0" y="6315681"/>
            <a:ext cx="12192000" cy="738664"/>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endParaRPr lang="es-CL" sz="1200" dirty="0"/>
          </a:p>
          <a:p>
            <a:endParaRPr lang="es-CL" dirty="0"/>
          </a:p>
        </p:txBody>
      </p:sp>
      <p:sp>
        <p:nvSpPr>
          <p:cNvPr id="27" name="CuadroTexto 26">
            <a:extLst>
              <a:ext uri="{FF2B5EF4-FFF2-40B4-BE49-F238E27FC236}">
                <a16:creationId xmlns:a16="http://schemas.microsoft.com/office/drawing/2014/main" id="{24A970D7-0303-3E42-BD9E-DBE0F85E5E90}"/>
              </a:ext>
            </a:extLst>
          </p:cNvPr>
          <p:cNvSpPr txBox="1"/>
          <p:nvPr/>
        </p:nvSpPr>
        <p:spPr>
          <a:xfrm>
            <a:off x="872723" y="1897088"/>
            <a:ext cx="3617601" cy="36933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CL" b="1" dirty="0"/>
              <a:t>Feldstein et al. </a:t>
            </a:r>
          </a:p>
          <a:p>
            <a:pPr algn="just"/>
            <a:r>
              <a:rPr lang="es-CL" dirty="0"/>
              <a:t>15/03 – 20/05 2020.</a:t>
            </a:r>
          </a:p>
          <a:p>
            <a:pPr algn="just"/>
            <a:r>
              <a:rPr lang="es-CL" dirty="0"/>
              <a:t>Definición de caso: </a:t>
            </a:r>
          </a:p>
          <a:p>
            <a:pPr marL="285750" indent="-285750" algn="just">
              <a:buFont typeface="Arial" panose="020B0604020202020204" pitchFamily="34" charset="0"/>
              <a:buChar char="•"/>
            </a:pPr>
            <a:r>
              <a:rPr lang="es-CL" dirty="0"/>
              <a:t>Enfermedad grave que conduce a hospitalización</a:t>
            </a:r>
          </a:p>
          <a:p>
            <a:pPr marL="285750" indent="-285750" algn="just">
              <a:buFont typeface="Arial" panose="020B0604020202020204" pitchFamily="34" charset="0"/>
              <a:buChar char="•"/>
            </a:pPr>
            <a:r>
              <a:rPr lang="es-CL" dirty="0"/>
              <a:t>&lt; 21 años</a:t>
            </a:r>
          </a:p>
          <a:p>
            <a:pPr marL="285750" indent="-285750" algn="just">
              <a:buFont typeface="Arial" panose="020B0604020202020204" pitchFamily="34" charset="0"/>
              <a:buChar char="•"/>
            </a:pPr>
            <a:r>
              <a:rPr lang="es-CL" dirty="0"/>
              <a:t>Fiebre de al menos 24 h</a:t>
            </a:r>
          </a:p>
          <a:p>
            <a:pPr marL="285750" indent="-285750" algn="just">
              <a:buFont typeface="Arial" panose="020B0604020202020204" pitchFamily="34" charset="0"/>
              <a:buChar char="•"/>
            </a:pPr>
            <a:r>
              <a:rPr lang="es-CL" dirty="0"/>
              <a:t>Evidencia de laboratorio de inflamación</a:t>
            </a:r>
          </a:p>
          <a:p>
            <a:pPr marL="285750" indent="-285750" algn="just">
              <a:buFont typeface="Arial" panose="020B0604020202020204" pitchFamily="34" charset="0"/>
              <a:buChar char="•"/>
            </a:pPr>
            <a:r>
              <a:rPr lang="es-CL" dirty="0"/>
              <a:t>Afectación de órganos multisistémica.</a:t>
            </a:r>
          </a:p>
          <a:p>
            <a:pPr marL="285750" indent="-285750" algn="just">
              <a:buFont typeface="Arial" panose="020B0604020202020204" pitchFamily="34" charset="0"/>
              <a:buChar char="•"/>
            </a:pPr>
            <a:r>
              <a:rPr lang="es-CL" dirty="0"/>
              <a:t>Evidencia exposición SARS-CoV-2</a:t>
            </a:r>
          </a:p>
          <a:p>
            <a:r>
              <a:rPr lang="es-CL" b="1" dirty="0"/>
              <a:t>N: 186. </a:t>
            </a:r>
            <a:endParaRPr lang="es-CL" dirty="0"/>
          </a:p>
        </p:txBody>
      </p:sp>
    </p:spTree>
    <p:extLst>
      <p:ext uri="{BB962C8B-B14F-4D97-AF65-F5344CB8AC3E}">
        <p14:creationId xmlns:p14="http://schemas.microsoft.com/office/powerpoint/2010/main" val="3785459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55056F-2243-F543-9A45-54F318E7CCDD}"/>
              </a:ext>
            </a:extLst>
          </p:cNvPr>
          <p:cNvSpPr>
            <a:spLocks noGrp="1"/>
          </p:cNvSpPr>
          <p:nvPr>
            <p:ph type="title"/>
          </p:nvPr>
        </p:nvSpPr>
        <p:spPr/>
        <p:txBody>
          <a:bodyPr/>
          <a:lstStyle/>
          <a:p>
            <a:pPr algn="ctr"/>
            <a:r>
              <a:rPr lang="es-CL" dirty="0"/>
              <a:t>Compromiso constitucional</a:t>
            </a:r>
          </a:p>
        </p:txBody>
      </p:sp>
      <p:sp>
        <p:nvSpPr>
          <p:cNvPr id="3" name="Marcador de contenido 2">
            <a:extLst>
              <a:ext uri="{FF2B5EF4-FFF2-40B4-BE49-F238E27FC236}">
                <a16:creationId xmlns:a16="http://schemas.microsoft.com/office/drawing/2014/main" id="{6B3B9671-ACE3-1146-BD38-0675E86EBAE8}"/>
              </a:ext>
            </a:extLst>
          </p:cNvPr>
          <p:cNvSpPr>
            <a:spLocks noGrp="1"/>
          </p:cNvSpPr>
          <p:nvPr>
            <p:ph idx="1"/>
          </p:nvPr>
        </p:nvSpPr>
        <p:spPr/>
        <p:txBody>
          <a:bodyPr>
            <a:normAutofit/>
          </a:bodyPr>
          <a:lstStyle/>
          <a:p>
            <a:pPr>
              <a:lnSpc>
                <a:spcPct val="150000"/>
              </a:lnSpc>
            </a:pPr>
            <a:r>
              <a:rPr lang="es-CL" dirty="0"/>
              <a:t>Fiebre</a:t>
            </a:r>
          </a:p>
          <a:p>
            <a:pPr>
              <a:lnSpc>
                <a:spcPct val="150000"/>
              </a:lnSpc>
            </a:pPr>
            <a:r>
              <a:rPr lang="es-CL" dirty="0"/>
              <a:t>Astenia </a:t>
            </a:r>
          </a:p>
          <a:p>
            <a:pPr>
              <a:lnSpc>
                <a:spcPct val="150000"/>
              </a:lnSpc>
              <a:buFont typeface="Wingdings" pitchFamily="2" charset="2"/>
              <a:buChar char="Ø"/>
            </a:pPr>
            <a:endParaRPr lang="es-CL" dirty="0"/>
          </a:p>
          <a:p>
            <a:pPr marL="0" indent="0">
              <a:lnSpc>
                <a:spcPct val="150000"/>
              </a:lnSpc>
              <a:buNone/>
            </a:pPr>
            <a:endParaRPr lang="es-CL" dirty="0"/>
          </a:p>
          <a:p>
            <a:endParaRPr lang="es-CL" dirty="0"/>
          </a:p>
        </p:txBody>
      </p:sp>
      <p:sp>
        <p:nvSpPr>
          <p:cNvPr id="4" name="CuadroTexto 3">
            <a:extLst>
              <a:ext uri="{FF2B5EF4-FFF2-40B4-BE49-F238E27FC236}">
                <a16:creationId xmlns:a16="http://schemas.microsoft.com/office/drawing/2014/main" id="{6EB44282-D48C-CC47-8B2D-DE09045AAB30}"/>
              </a:ext>
            </a:extLst>
          </p:cNvPr>
          <p:cNvSpPr txBox="1"/>
          <p:nvPr/>
        </p:nvSpPr>
        <p:spPr>
          <a:xfrm>
            <a:off x="54244" y="5573236"/>
            <a:ext cx="12083512" cy="1292662"/>
          </a:xfrm>
          <a:prstGeom prst="rect">
            <a:avLst/>
          </a:prstGeom>
          <a:noFill/>
        </p:spPr>
        <p:txBody>
          <a:bodyPr wrap="square" rtlCol="0">
            <a:spAutoFit/>
          </a:bodyPr>
          <a:lstStyle/>
          <a:p>
            <a:pPr algn="ctr"/>
            <a:r>
              <a:rPr lang="en-US" sz="1200" dirty="0" err="1"/>
              <a:t>Toubiana</a:t>
            </a:r>
            <a:r>
              <a:rPr lang="en-US" sz="1200" dirty="0"/>
              <a:t> J, </a:t>
            </a:r>
            <a:r>
              <a:rPr lang="en-US" sz="1200" dirty="0" err="1"/>
              <a:t>Poirault</a:t>
            </a:r>
            <a:r>
              <a:rPr lang="en-US" sz="1200" dirty="0"/>
              <a:t> C, </a:t>
            </a:r>
            <a:r>
              <a:rPr lang="en-US" sz="1200" dirty="0" err="1"/>
              <a:t>Corsia</a:t>
            </a:r>
            <a:r>
              <a:rPr lang="en-US" sz="1200" dirty="0"/>
              <a:t> A, et al. Outbreak of Kawasaki disease in children during COVID-19 pandemic: a prospective observational study in Paris, France. </a:t>
            </a:r>
            <a:r>
              <a:rPr lang="en-US" sz="1200" dirty="0" err="1"/>
              <a:t>medRxiv</a:t>
            </a:r>
            <a:r>
              <a:rPr lang="en-US" sz="1200" dirty="0"/>
              <a:t>. 2020. </a:t>
            </a:r>
            <a:r>
              <a:rPr lang="en-US" sz="1200" dirty="0" err="1"/>
              <a:t>doi.org</a:t>
            </a:r>
            <a:r>
              <a:rPr lang="en-US" sz="1200" dirty="0"/>
              <a:t>/10.1101/2020.05.10.20097394</a:t>
            </a:r>
          </a:p>
          <a:p>
            <a:pPr algn="ctr"/>
            <a:endParaRPr lang="en-US" sz="1200" dirty="0"/>
          </a:p>
          <a:p>
            <a:pPr algn="ctr"/>
            <a:r>
              <a:rPr lang="en-US" sz="1200" dirty="0"/>
              <a:t>Whittaker E, Bamford A, Kenny J, et al. Clinical Characteristics of 58 Children With a Pediatric Inflammatory Multisystem Syndrome Temporally Associated With SARS-CoV-2. </a:t>
            </a:r>
            <a:r>
              <a:rPr lang="es-CL" sz="1200" i="1" dirty="0"/>
              <a:t>JAMA.</a:t>
            </a:r>
            <a:r>
              <a:rPr lang="es-CL" sz="1200" dirty="0"/>
              <a:t> Published online June 08, 2020. doi:10.1001/jama.2020.10369</a:t>
            </a:r>
          </a:p>
          <a:p>
            <a:endParaRPr lang="es-CL" dirty="0"/>
          </a:p>
        </p:txBody>
      </p:sp>
    </p:spTree>
    <p:extLst>
      <p:ext uri="{BB962C8B-B14F-4D97-AF65-F5344CB8AC3E}">
        <p14:creationId xmlns:p14="http://schemas.microsoft.com/office/powerpoint/2010/main" val="1460946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E248E-8A71-3C4B-9AE9-B9D7C54C1898}"/>
              </a:ext>
            </a:extLst>
          </p:cNvPr>
          <p:cNvSpPr>
            <a:spLocks noGrp="1"/>
          </p:cNvSpPr>
          <p:nvPr>
            <p:ph type="title"/>
          </p:nvPr>
        </p:nvSpPr>
        <p:spPr>
          <a:xfrm>
            <a:off x="720213" y="365125"/>
            <a:ext cx="10515600" cy="1325563"/>
          </a:xfrm>
        </p:spPr>
        <p:txBody>
          <a:bodyPr/>
          <a:lstStyle/>
          <a:p>
            <a:pPr algn="ctr"/>
            <a:r>
              <a:rPr lang="es-CL" dirty="0"/>
              <a:t>Compromiso gastrointestinal</a:t>
            </a:r>
          </a:p>
        </p:txBody>
      </p:sp>
      <p:sp>
        <p:nvSpPr>
          <p:cNvPr id="3" name="Marcador de contenido 2">
            <a:extLst>
              <a:ext uri="{FF2B5EF4-FFF2-40B4-BE49-F238E27FC236}">
                <a16:creationId xmlns:a16="http://schemas.microsoft.com/office/drawing/2014/main" id="{3F49C938-E814-3147-BCF5-164186435067}"/>
              </a:ext>
            </a:extLst>
          </p:cNvPr>
          <p:cNvSpPr>
            <a:spLocks noGrp="1"/>
          </p:cNvSpPr>
          <p:nvPr>
            <p:ph idx="1"/>
          </p:nvPr>
        </p:nvSpPr>
        <p:spPr/>
        <p:txBody>
          <a:bodyPr/>
          <a:lstStyle/>
          <a:p>
            <a:pPr>
              <a:lnSpc>
                <a:spcPct val="150000"/>
              </a:lnSpc>
            </a:pPr>
            <a:r>
              <a:rPr lang="es-CL" dirty="0"/>
              <a:t>61% Dolor abdominal</a:t>
            </a:r>
          </a:p>
          <a:p>
            <a:pPr lvl="1">
              <a:lnSpc>
                <a:spcPct val="150000"/>
              </a:lnSpc>
            </a:pPr>
            <a:r>
              <a:rPr lang="es-CL" dirty="0"/>
              <a:t> 6-12 años (69%)</a:t>
            </a:r>
          </a:p>
          <a:p>
            <a:pPr>
              <a:lnSpc>
                <a:spcPct val="150000"/>
              </a:lnSpc>
            </a:pPr>
            <a:r>
              <a:rPr lang="es-CL" dirty="0"/>
              <a:t>58% Nausea y vómito</a:t>
            </a:r>
          </a:p>
          <a:p>
            <a:pPr lvl="1">
              <a:lnSpc>
                <a:spcPct val="150000"/>
              </a:lnSpc>
            </a:pPr>
            <a:r>
              <a:rPr lang="es-CL" dirty="0"/>
              <a:t>6-20 años (60-62%) </a:t>
            </a:r>
          </a:p>
          <a:p>
            <a:pPr>
              <a:lnSpc>
                <a:spcPct val="150000"/>
              </a:lnSpc>
            </a:pPr>
            <a:r>
              <a:rPr lang="es-CL" dirty="0"/>
              <a:t>49% Diarrea </a:t>
            </a:r>
          </a:p>
          <a:p>
            <a:pPr lvl="1">
              <a:lnSpc>
                <a:spcPct val="150000"/>
              </a:lnSpc>
            </a:pPr>
            <a:r>
              <a:rPr lang="es-CL" dirty="0"/>
              <a:t> 6-12 años (55%) </a:t>
            </a:r>
          </a:p>
        </p:txBody>
      </p:sp>
      <p:sp>
        <p:nvSpPr>
          <p:cNvPr id="4" name="CuadroTexto 3">
            <a:extLst>
              <a:ext uri="{FF2B5EF4-FFF2-40B4-BE49-F238E27FC236}">
                <a16:creationId xmlns:a16="http://schemas.microsoft.com/office/drawing/2014/main" id="{E35D25E5-5882-6448-B268-38C5A9407F28}"/>
              </a:ext>
            </a:extLst>
          </p:cNvPr>
          <p:cNvSpPr txBox="1"/>
          <p:nvPr/>
        </p:nvSpPr>
        <p:spPr>
          <a:xfrm>
            <a:off x="1" y="6299316"/>
            <a:ext cx="12191999" cy="738664"/>
          </a:xfrm>
          <a:prstGeom prst="rect">
            <a:avLst/>
          </a:prstGeom>
          <a:noFill/>
        </p:spPr>
        <p:txBody>
          <a:bodyPr wrap="square" rtlCol="0">
            <a:spAutoFit/>
          </a:bodyPr>
          <a:lstStyle/>
          <a:p>
            <a:pPr algn="ctr"/>
            <a:r>
              <a:rPr lang="en-US" sz="1200" dirty="0" err="1"/>
              <a:t>Dufort</a:t>
            </a:r>
            <a:r>
              <a:rPr lang="en-US" sz="1200" dirty="0"/>
              <a:t> E, </a:t>
            </a:r>
            <a:r>
              <a:rPr lang="en-US" sz="1200" dirty="0" err="1"/>
              <a:t>Koumans</a:t>
            </a:r>
            <a:r>
              <a:rPr lang="en-US" sz="1200" dirty="0"/>
              <a:t> E,  Chow E. Multisystem Inflammatory Syndrome in Children in New York State. The new </a:t>
            </a:r>
            <a:r>
              <a:rPr lang="en-US" sz="1200" dirty="0" err="1"/>
              <a:t>england</a:t>
            </a:r>
            <a:r>
              <a:rPr lang="en-US" sz="1200" dirty="0"/>
              <a:t> journal of medicine. Published online on June 29,2020, at </a:t>
            </a:r>
            <a:r>
              <a:rPr lang="en-US" sz="1200" dirty="0" err="1"/>
              <a:t>NEJM.org</a:t>
            </a:r>
            <a:r>
              <a:rPr lang="en-US" sz="1200" dirty="0"/>
              <a:t>. </a:t>
            </a:r>
          </a:p>
          <a:p>
            <a:pPr algn="ctr"/>
            <a:r>
              <a:rPr lang="en-US" sz="1200" dirty="0"/>
              <a:t>DOI: 10.1056/NEJMoa2021756</a:t>
            </a:r>
            <a:endParaRPr lang="es-CL" sz="1200" dirty="0"/>
          </a:p>
          <a:p>
            <a:endParaRPr lang="es-CL" dirty="0"/>
          </a:p>
        </p:txBody>
      </p:sp>
      <p:pic>
        <p:nvPicPr>
          <p:cNvPr id="5" name="Imagen 4">
            <a:extLst>
              <a:ext uri="{FF2B5EF4-FFF2-40B4-BE49-F238E27FC236}">
                <a16:creationId xmlns:a16="http://schemas.microsoft.com/office/drawing/2014/main" id="{E704DCFA-92FD-4F4E-94CF-D936F867C6CA}"/>
              </a:ext>
            </a:extLst>
          </p:cNvPr>
          <p:cNvPicPr>
            <a:picLocks noChangeAspect="1"/>
          </p:cNvPicPr>
          <p:nvPr/>
        </p:nvPicPr>
        <p:blipFill>
          <a:blip r:embed="rId3"/>
          <a:stretch>
            <a:fillRect/>
          </a:stretch>
        </p:blipFill>
        <p:spPr>
          <a:xfrm>
            <a:off x="9169400" y="103188"/>
            <a:ext cx="3022600" cy="3175000"/>
          </a:xfrm>
          <a:prstGeom prst="rect">
            <a:avLst/>
          </a:prstGeom>
        </p:spPr>
      </p:pic>
    </p:spTree>
    <p:extLst>
      <p:ext uri="{BB962C8B-B14F-4D97-AF65-F5344CB8AC3E}">
        <p14:creationId xmlns:p14="http://schemas.microsoft.com/office/powerpoint/2010/main" val="14417313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64C80E-F296-9540-A7A9-8D478BCD2453}"/>
              </a:ext>
            </a:extLst>
          </p:cNvPr>
          <p:cNvSpPr>
            <a:spLocks noGrp="1"/>
          </p:cNvSpPr>
          <p:nvPr>
            <p:ph type="title"/>
          </p:nvPr>
        </p:nvSpPr>
        <p:spPr/>
        <p:txBody>
          <a:bodyPr/>
          <a:lstStyle/>
          <a:p>
            <a:pPr algn="ctr"/>
            <a:r>
              <a:rPr lang="es-CL" dirty="0"/>
              <a:t>Compromiso gastrointestinal</a:t>
            </a:r>
          </a:p>
        </p:txBody>
      </p:sp>
      <p:sp>
        <p:nvSpPr>
          <p:cNvPr id="3" name="Marcador de contenido 2">
            <a:extLst>
              <a:ext uri="{FF2B5EF4-FFF2-40B4-BE49-F238E27FC236}">
                <a16:creationId xmlns:a16="http://schemas.microsoft.com/office/drawing/2014/main" id="{75F39BC1-99E4-1947-A6B1-10535818709C}"/>
              </a:ext>
            </a:extLst>
          </p:cNvPr>
          <p:cNvSpPr>
            <a:spLocks noGrp="1"/>
          </p:cNvSpPr>
          <p:nvPr>
            <p:ph idx="1"/>
          </p:nvPr>
        </p:nvSpPr>
        <p:spPr/>
        <p:txBody>
          <a:bodyPr/>
          <a:lstStyle/>
          <a:p>
            <a:pPr>
              <a:lnSpc>
                <a:spcPct val="150000"/>
              </a:lnSpc>
            </a:pPr>
            <a:r>
              <a:rPr lang="es-CL" dirty="0"/>
              <a:t>2-8% Hepatitis, hepatomegalia, pancreatitis.</a:t>
            </a:r>
          </a:p>
          <a:p>
            <a:pPr>
              <a:lnSpc>
                <a:spcPct val="150000"/>
              </a:lnSpc>
            </a:pPr>
            <a:r>
              <a:rPr lang="es-CL" dirty="0"/>
              <a:t>3% Hidrops vesicular. </a:t>
            </a:r>
          </a:p>
          <a:p>
            <a:pPr>
              <a:lnSpc>
                <a:spcPct val="150000"/>
              </a:lnSpc>
            </a:pPr>
            <a:r>
              <a:rPr lang="es-CL" dirty="0"/>
              <a:t>5-12 años de edad.</a:t>
            </a:r>
          </a:p>
          <a:p>
            <a:pPr>
              <a:lnSpc>
                <a:spcPct val="150000"/>
              </a:lnSpc>
            </a:pPr>
            <a:r>
              <a:rPr lang="es-CL" dirty="0"/>
              <a:t>Toubiana y cols: EK like. N: 21.</a:t>
            </a:r>
          </a:p>
          <a:p>
            <a:pPr lvl="1">
              <a:lnSpc>
                <a:spcPct val="150000"/>
              </a:lnSpc>
            </a:pPr>
            <a:r>
              <a:rPr lang="es-CL" dirty="0"/>
              <a:t> 4 ascitis: 2 abdomen agudo qx, 1 sospecha de apendictis aguda, peritonitis aspética. </a:t>
            </a:r>
          </a:p>
          <a:p>
            <a:endParaRPr lang="es-CL" dirty="0"/>
          </a:p>
          <a:p>
            <a:endParaRPr lang="es-CL" dirty="0"/>
          </a:p>
        </p:txBody>
      </p:sp>
      <p:sp>
        <p:nvSpPr>
          <p:cNvPr id="4" name="CuadroTexto 3">
            <a:extLst>
              <a:ext uri="{FF2B5EF4-FFF2-40B4-BE49-F238E27FC236}">
                <a16:creationId xmlns:a16="http://schemas.microsoft.com/office/drawing/2014/main" id="{FD343A4C-B19B-FD40-8156-4DBFE559D076}"/>
              </a:ext>
            </a:extLst>
          </p:cNvPr>
          <p:cNvSpPr txBox="1"/>
          <p:nvPr/>
        </p:nvSpPr>
        <p:spPr>
          <a:xfrm>
            <a:off x="0" y="6176963"/>
            <a:ext cx="12192000" cy="738664"/>
          </a:xfrm>
          <a:prstGeom prst="rect">
            <a:avLst/>
          </a:prstGeom>
          <a:noFill/>
        </p:spPr>
        <p:txBody>
          <a:bodyPr wrap="square" rtlCol="0">
            <a:spAutoFit/>
          </a:bodyPr>
          <a:lstStyle/>
          <a:p>
            <a:pPr algn="ctr"/>
            <a:r>
              <a:rPr lang="en-US" sz="1200" dirty="0"/>
              <a:t>Feldstein L, Rose E, Horwitz S et al. Multisystem Inflammatory Syndrome in U.S. Children and Adolescents. The New England Journal of Medicine. Published on June 29,2020. </a:t>
            </a:r>
          </a:p>
          <a:p>
            <a:pPr algn="ctr"/>
            <a:r>
              <a:rPr lang="en-US" sz="1200" dirty="0"/>
              <a:t>DOI:10.1056/NEJMoa2021680</a:t>
            </a:r>
            <a:endParaRPr lang="es-CL" sz="1200" dirty="0"/>
          </a:p>
          <a:p>
            <a:endParaRPr lang="es-CL" dirty="0"/>
          </a:p>
        </p:txBody>
      </p:sp>
    </p:spTree>
    <p:extLst>
      <p:ext uri="{BB962C8B-B14F-4D97-AF65-F5344CB8AC3E}">
        <p14:creationId xmlns:p14="http://schemas.microsoft.com/office/powerpoint/2010/main" val="29746089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9404</TotalTime>
  <Words>7999</Words>
  <Application>Microsoft Office PowerPoint</Application>
  <PresentationFormat>Panorámica</PresentationFormat>
  <Paragraphs>698</Paragraphs>
  <Slides>31</Slides>
  <Notes>28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Calibri</vt:lpstr>
      <vt:lpstr>Calibri Light</vt:lpstr>
      <vt:lpstr>Wingdings</vt:lpstr>
      <vt:lpstr>Tema de Office</vt:lpstr>
      <vt:lpstr>Síndrome Inflamatorio Multisistémico Pediátrico </vt:lpstr>
      <vt:lpstr>Introducción</vt:lpstr>
      <vt:lpstr>Epidemiología</vt:lpstr>
      <vt:lpstr>Etiopatogenia</vt:lpstr>
      <vt:lpstr>Etiopatogenia</vt:lpstr>
      <vt:lpstr>Manifestaciones clínicas</vt:lpstr>
      <vt:lpstr>Compromiso constitucional</vt:lpstr>
      <vt:lpstr>Compromiso gastrointestinal</vt:lpstr>
      <vt:lpstr>Compromiso gastrointestinal</vt:lpstr>
      <vt:lpstr>Compromiso cardiovascular</vt:lpstr>
      <vt:lpstr>Presentación de PowerPoint</vt:lpstr>
      <vt:lpstr>Compromiso hematológico</vt:lpstr>
      <vt:lpstr>Compromiso respiratorio</vt:lpstr>
      <vt:lpstr>Compromiso respiratorio</vt:lpstr>
      <vt:lpstr>Compromiso dermatológico y mucocutáneo</vt:lpstr>
      <vt:lpstr>Compromiso neurológico</vt:lpstr>
      <vt:lpstr>Otros</vt:lpstr>
      <vt:lpstr>Estudio etiológico</vt:lpstr>
      <vt:lpstr>SARS-Cov-2 y MIS-C</vt:lpstr>
      <vt:lpstr>Laboratorio</vt:lpstr>
      <vt:lpstr>Laboratorio</vt:lpstr>
      <vt:lpstr>Definición de caso</vt:lpstr>
      <vt:lpstr>Diagnóstico diferencial</vt:lpstr>
      <vt:lpstr>Manejo</vt:lpstr>
      <vt:lpstr>Presentación de PowerPoint</vt:lpstr>
      <vt:lpstr>Caso clínico</vt:lpstr>
      <vt:lpstr>Caso clínico</vt:lpstr>
      <vt:lpstr>Caso Clínico continuación</vt:lpstr>
      <vt:lpstr>Caso Clínico continuación</vt:lpstr>
      <vt:lpstr>Conclusiones</vt:lpstr>
      <vt:lpstr>Síndrome Inflamatorio Multisistémico Pediátrico: una patología emergente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Pandemia por SARS-Cov-2 síndromes emergentes</dc:title>
  <dc:creator>Tamara Velásquez Cárcamo</dc:creator>
  <cp:lastModifiedBy>AIDA RAYEN SOLIS ÑANCUCHEO</cp:lastModifiedBy>
  <cp:revision>224</cp:revision>
  <dcterms:created xsi:type="dcterms:W3CDTF">2020-07-21T23:54:31Z</dcterms:created>
  <dcterms:modified xsi:type="dcterms:W3CDTF">2021-04-13T19:38:16Z</dcterms:modified>
</cp:coreProperties>
</file>