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5" r:id="rId4"/>
    <p:sldId id="258" r:id="rId5"/>
    <p:sldId id="259" r:id="rId6"/>
    <p:sldId id="260" r:id="rId7"/>
    <p:sldId id="316" r:id="rId8"/>
    <p:sldId id="317" r:id="rId9"/>
    <p:sldId id="269" r:id="rId10"/>
    <p:sldId id="261" r:id="rId11"/>
    <p:sldId id="262" r:id="rId12"/>
    <p:sldId id="263" r:id="rId13"/>
    <p:sldId id="264" r:id="rId14"/>
    <p:sldId id="266" r:id="rId15"/>
    <p:sldId id="267" r:id="rId16"/>
    <p:sldId id="318" r:id="rId17"/>
    <p:sldId id="268" r:id="rId18"/>
    <p:sldId id="319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320" r:id="rId34"/>
    <p:sldId id="285" r:id="rId35"/>
    <p:sldId id="286" r:id="rId36"/>
    <p:sldId id="287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1" r:id="rId55"/>
    <p:sldId id="312" r:id="rId56"/>
    <p:sldId id="313" r:id="rId57"/>
    <p:sldId id="314" r:id="rId5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>
      <p:cViewPr varScale="1">
        <p:scale>
          <a:sx n="111" d="100"/>
          <a:sy n="111" d="100"/>
        </p:scale>
        <p:origin x="16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dirty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18D115B-BA4F-421A-A357-5F28EEA0F782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16C341-BBB4-45E4-B69E-110814485851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tiff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SINDROME ANEMICO.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Dr. Felipe Espinoza Chacur.</a:t>
            </a:r>
          </a:p>
          <a:p>
            <a:r>
              <a:rPr lang="es-CL" dirty="0"/>
              <a:t>Facultad de Medicina.</a:t>
            </a:r>
          </a:p>
          <a:p>
            <a:r>
              <a:rPr lang="es-CL" dirty="0"/>
              <a:t>U. De Chile.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151D42-A374-5144-9A4E-BEF1D580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60648"/>
            <a:ext cx="2094388" cy="1728192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A90A588-54D1-C647-96AE-E5E471F79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Según su fisiopatología se puede distinguir:</a:t>
            </a:r>
            <a:endParaRPr lang="es-CL" dirty="0"/>
          </a:p>
          <a:p>
            <a:pPr marL="624078" lvl="0" indent="-514350">
              <a:buFont typeface="+mj-lt"/>
              <a:buAutoNum type="arabicPeriod"/>
            </a:pPr>
            <a:r>
              <a:rPr lang="es-ES_tradnl" b="1" i="1" u="sng" dirty="0" err="1"/>
              <a:t>Arregenerativas</a:t>
            </a:r>
            <a:r>
              <a:rPr lang="es-ES_tradnl" dirty="0"/>
              <a:t> de origen nutricional o medular.</a:t>
            </a:r>
            <a:endParaRPr lang="es-CL" dirty="0"/>
          </a:p>
          <a:p>
            <a:pPr marL="624078" lvl="0" indent="-514350">
              <a:buFont typeface="+mj-lt"/>
              <a:buAutoNum type="arabicPeriod"/>
            </a:pPr>
            <a:r>
              <a:rPr lang="es-ES_tradnl" b="1" i="1" u="sng" dirty="0"/>
              <a:t>Regenerativas</a:t>
            </a:r>
            <a:r>
              <a:rPr lang="es-ES_tradnl" dirty="0"/>
              <a:t> por pérdida exagerada de serie roja, ya sea por hemolisis o por hemorragia.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Clasificación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A62B2F-AA64-AF46-AF72-FED568211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437111"/>
            <a:ext cx="2736304" cy="20949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BA5D99-512E-BF4A-BB58-1C678F204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2" y="4437110"/>
            <a:ext cx="2403839" cy="2094983"/>
          </a:xfrm>
          <a:prstGeom prst="rect">
            <a:avLst/>
          </a:prstGeom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3AC6FD0-506E-094F-9275-A73C2997B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s-ES_tradnl" dirty="0"/>
              <a:t>Las anemias nutricionales (ferropriva, déficit de folatos, hipoproteinemia, etc.)</a:t>
            </a:r>
          </a:p>
          <a:p>
            <a:pPr marL="624078" indent="-514350">
              <a:buFont typeface="+mj-lt"/>
              <a:buAutoNum type="arabicPeriod"/>
            </a:pPr>
            <a:endParaRPr lang="es-ES_tradnl" dirty="0"/>
          </a:p>
          <a:p>
            <a:pPr marL="624078" indent="-514350">
              <a:buFont typeface="+mj-lt"/>
              <a:buAutoNum type="arabicPeriod"/>
            </a:pPr>
            <a:endParaRPr lang="es-ES_tradnl" dirty="0"/>
          </a:p>
          <a:p>
            <a:pPr marL="624078" indent="-514350">
              <a:buFont typeface="+mj-lt"/>
              <a:buAutoNum type="arabicPeriod"/>
            </a:pPr>
            <a:endParaRPr lang="es-ES_tradnl" dirty="0"/>
          </a:p>
          <a:p>
            <a:pPr marL="624078" indent="-514350">
              <a:buFont typeface="+mj-lt"/>
              <a:buAutoNum type="arabicPeriod"/>
            </a:pPr>
            <a:r>
              <a:rPr lang="es-ES_tradnl" dirty="0"/>
              <a:t>Las por falla de médula hematopoyética (leucemia, anemia aplástica). </a:t>
            </a:r>
          </a:p>
          <a:p>
            <a:pPr marL="624078" indent="-514350">
              <a:buFont typeface="+mj-lt"/>
              <a:buAutoNum type="arabicPeriod"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Arregenerativas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7BC4FF-7DB7-4E48-9B17-7E3424AED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410809"/>
            <a:ext cx="1524000" cy="133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A3FAA9-0FE4-3A44-85ED-46B7FEC3C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878" y="4703728"/>
            <a:ext cx="1549400" cy="17653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A0C5FD-B216-614E-9340-BB92BFFE1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711415"/>
            <a:ext cx="2236962" cy="1757613"/>
          </a:xfrm>
          <a:prstGeom prst="rect">
            <a:avLst/>
          </a:prstGeom>
        </p:spPr>
      </p:pic>
      <p:pic>
        <p:nvPicPr>
          <p:cNvPr id="7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1ECD347-356B-1143-9F60-BC30ECDF6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Si bien la hematopoyesis es activa, no logra compensar la pérdida de glóbulos rojos.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Regenerativos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4586553-7A07-1143-8714-54DCBC035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Son G.R. muy jóvenes que contienen ribosomas precipitados (de origen </a:t>
            </a:r>
            <a:r>
              <a:rPr lang="it-IT" dirty="0" err="1"/>
              <a:t>citoplasmático</a:t>
            </a:r>
            <a:r>
              <a:rPr lang="it-IT" dirty="0"/>
              <a:t>,</a:t>
            </a:r>
            <a:r>
              <a:rPr lang="es-ES_tradnl" dirty="0"/>
              <a:t> no son restos nucleares). </a:t>
            </a:r>
            <a:r>
              <a:rPr lang="es-ES_tradnl" u="sng" dirty="0"/>
              <a:t>Constituyen el 0,5-1% </a:t>
            </a:r>
            <a:r>
              <a:rPr lang="es-ES_tradnl" dirty="0"/>
              <a:t>de los glóbulos de la sangre periférica, en una SR normal.</a:t>
            </a:r>
          </a:p>
          <a:p>
            <a:pPr marL="109728" indent="0">
              <a:buNone/>
            </a:pPr>
            <a:r>
              <a:rPr lang="es-ES_tradnl" dirty="0"/>
              <a:t> </a:t>
            </a:r>
          </a:p>
          <a:p>
            <a:r>
              <a:rPr lang="es-ES_tradnl" dirty="0"/>
              <a:t>El recuento o índice reticulocitario es buen reflejo de la actividad medular:</a:t>
            </a:r>
          </a:p>
          <a:p>
            <a:pPr lvl="1"/>
            <a:r>
              <a:rPr lang="es-ES_tradnl" dirty="0"/>
              <a:t>1% normal.</a:t>
            </a:r>
          </a:p>
          <a:p>
            <a:pPr lvl="1"/>
            <a:r>
              <a:rPr lang="es-ES_tradnl" dirty="0"/>
              <a:t>4-5% significa que esa actividad es 4-5 veces mayor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Reticulocitos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B763486-6C10-F040-85CF-F66F02684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En la anemia, el índice reticulocitario (IR) que lee el microscopio se debe corregir.</a:t>
            </a:r>
          </a:p>
          <a:p>
            <a:pPr marL="109728" indent="0">
              <a:buNone/>
            </a:pPr>
            <a:endParaRPr lang="es-ES_tradnl" dirty="0"/>
          </a:p>
          <a:p>
            <a:pPr marL="109728" indent="0">
              <a:buNone/>
            </a:pPr>
            <a:r>
              <a:rPr lang="es-CL" sz="2000" dirty="0"/>
              <a:t>		</a:t>
            </a:r>
            <a:r>
              <a:rPr lang="es-CL" sz="2000" u="sng" dirty="0"/>
              <a:t>IR = % reticulocitos x (Hto paciente/Hto normal)</a:t>
            </a:r>
            <a:br>
              <a:rPr lang="es-CL" sz="2000" u="sng" dirty="0"/>
            </a:br>
            <a:r>
              <a:rPr lang="es-CL" sz="2000" dirty="0"/>
              <a:t>  		                   Factor de corrección</a:t>
            </a:r>
          </a:p>
          <a:p>
            <a:pPr marL="109728" indent="0">
              <a:buNone/>
            </a:pPr>
            <a:br>
              <a:rPr lang="es-CL" sz="2000" dirty="0"/>
            </a:br>
            <a:r>
              <a:rPr lang="es-CL" sz="2000" dirty="0"/>
              <a:t>		Factor de corrección según Hto: </a:t>
            </a:r>
          </a:p>
          <a:p>
            <a:pPr marL="109728" indent="0">
              <a:buNone/>
            </a:pPr>
            <a:r>
              <a:rPr lang="es-CL" sz="2000" dirty="0"/>
              <a:t>		45% =1 </a:t>
            </a:r>
          </a:p>
          <a:p>
            <a:pPr marL="109728" indent="0">
              <a:buNone/>
            </a:pPr>
            <a:r>
              <a:rPr lang="es-CL" sz="2000" dirty="0"/>
              <a:t>		25% =2</a:t>
            </a:r>
            <a:br>
              <a:rPr lang="es-CL" sz="2000" dirty="0"/>
            </a:br>
            <a:r>
              <a:rPr lang="es-CL" sz="2000" dirty="0"/>
              <a:t>		35% =1,5 </a:t>
            </a:r>
          </a:p>
          <a:p>
            <a:pPr marL="109728" indent="0">
              <a:buNone/>
            </a:pPr>
            <a:r>
              <a:rPr lang="es-CL" sz="2000" dirty="0"/>
              <a:t>		15% = 2,5</a:t>
            </a:r>
          </a:p>
          <a:p>
            <a:pPr marL="109728" indent="0">
              <a:buNone/>
            </a:pPr>
            <a:r>
              <a:rPr lang="es-CL" sz="2000" dirty="0"/>
              <a:t>		Se considera un índice regenerativo mayor o igual a 3.</a:t>
            </a:r>
          </a:p>
          <a:p>
            <a:pPr marL="109728" indent="0">
              <a:buNone/>
            </a:pPr>
            <a:endParaRPr lang="es-ES_tradnl" dirty="0"/>
          </a:p>
          <a:p>
            <a:r>
              <a:rPr lang="es-ES_tradnl" dirty="0"/>
              <a:t>De esto se desprende que una reticulocitosis de 8-10% o más, casi siempre va a indicar un proceso </a:t>
            </a:r>
            <a:r>
              <a:rPr lang="it-IT" dirty="0"/>
              <a:t>regenerativo,</a:t>
            </a:r>
            <a:r>
              <a:rPr lang="es-ES_tradnl" dirty="0"/>
              <a:t> por mucho que se la corrija, en tanto que valores inferiores (menos de 7-8%), al corregirse pueden revelar niveles de arregeneratividad.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INDICE RETICULOCITARIO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4316952-C10B-CE4D-BCB7-BE9E5C1CF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Es exclusiva de las anemias premedulares o nutricionales, y corresponde al aumento del índice que presentan al recibir el nutriente que les falta. </a:t>
            </a:r>
          </a:p>
          <a:p>
            <a:r>
              <a:rPr lang="es-ES_tradnl" dirty="0"/>
              <a:t>Se produce en forma característica alrededor de la semana de iniciar el aporte.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Crisis </a:t>
            </a:r>
            <a:r>
              <a:rPr lang="es-ES_tradnl" dirty="0" err="1"/>
              <a:t>reticulocitaria</a:t>
            </a:r>
            <a:r>
              <a:rPr lang="es-ES_tradnl" dirty="0"/>
              <a:t>. 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2EFD502-4106-F044-983F-531975FB1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5382E11-6EC4-364E-9974-566CF24B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Propia de las anemias </a:t>
            </a:r>
            <a:r>
              <a:rPr lang="es-ES_tradnl" dirty="0" err="1"/>
              <a:t>postmedulares</a:t>
            </a:r>
            <a:r>
              <a:rPr lang="es-ES_tradnl" dirty="0"/>
              <a:t> (hemolisis), no es específica, y generalmente no se hace referencia como </a:t>
            </a:r>
            <a:r>
              <a:rPr lang="es-ES_tradnl" u="sng" dirty="0"/>
              <a:t>“crisis”.</a:t>
            </a:r>
            <a:endParaRPr lang="es-CL" u="sng" dirty="0"/>
          </a:p>
          <a:p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C67C368-93F9-F245-95AB-52F51FE5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Reticulocitosis</a:t>
            </a:r>
            <a:r>
              <a:rPr lang="es-ES_tradnl" dirty="0"/>
              <a:t> "permanente", 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8F168C0-5DDE-9C48-AAE8-7C36875ED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 anemia fisiológica (AF) es parte central de la variación de la SR en el lactante menor, en el 1er trimestre, se pasa de los valores más altos a los más bajos de toda la vida.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ANEMIA FISIOLÓGICA Y DEL PREMATURO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A86F013-4BDF-D144-B0D4-CE7F5F1EF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69BC46F-DB85-0B47-9003-E6E20D2B6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Depende de la eritropoyetina (EP) renal:</a:t>
            </a:r>
            <a:r>
              <a:rPr lang="es-CL" dirty="0"/>
              <a:t> </a:t>
            </a:r>
            <a:r>
              <a:rPr lang="es-ES_tradnl" dirty="0"/>
              <a:t>la </a:t>
            </a:r>
            <a:r>
              <a:rPr lang="es-ES_tradnl" u="sng" dirty="0"/>
              <a:t>hipoxia</a:t>
            </a:r>
            <a:r>
              <a:rPr lang="es-ES_tradnl" dirty="0"/>
              <a:t> relativa del período intrauterino (debido a que el órgano </a:t>
            </a:r>
            <a:r>
              <a:rPr lang="es-ES_tradnl" dirty="0" err="1"/>
              <a:t>oxigenador</a:t>
            </a:r>
            <a:r>
              <a:rPr lang="es-ES_tradnl" dirty="0"/>
              <a:t> es la placenta que satura la </a:t>
            </a:r>
            <a:r>
              <a:rPr lang="es-ES_tradnl" dirty="0" err="1"/>
              <a:t>Hb</a:t>
            </a:r>
            <a:r>
              <a:rPr lang="es-ES_tradnl" dirty="0"/>
              <a:t> a 60%), estimula la síntesis de EP y la </a:t>
            </a:r>
            <a:r>
              <a:rPr lang="es-ES_tradnl" dirty="0" err="1"/>
              <a:t>poliglobulia</a:t>
            </a:r>
            <a:r>
              <a:rPr lang="es-ES_tradnl" dirty="0"/>
              <a:t> secundaria.</a:t>
            </a:r>
            <a:r>
              <a:rPr lang="es-CL" dirty="0"/>
              <a:t> </a:t>
            </a:r>
          </a:p>
          <a:p>
            <a:r>
              <a:rPr lang="es-CL" dirty="0"/>
              <a:t>E</a:t>
            </a:r>
            <a:r>
              <a:rPr lang="es-ES_tradnl" dirty="0"/>
              <a:t>l cambio de la placenta por el pulmón en el momento del nacimiento frena la síntesis de EP (el pulmón sube la saturación a un 95%).</a:t>
            </a:r>
          </a:p>
          <a:p>
            <a:r>
              <a:rPr lang="es-ES_tradnl" dirty="0"/>
              <a:t>Glóbulo rojo además tiene una vida media más corta.</a:t>
            </a:r>
          </a:p>
          <a:p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79EC0B7-DDFA-8D4A-AD5C-161C1597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Causas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7AEE876-A29E-AF47-A1FF-3C8CB71F6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8978" y="1844824"/>
            <a:ext cx="9222977" cy="314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942922B-FFD4-0A40-8747-84F97BEF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589653"/>
          </a:xfrm>
        </p:spPr>
        <p:txBody>
          <a:bodyPr/>
          <a:lstStyle/>
          <a:p>
            <a:r>
              <a:rPr lang="es-CL" sz="2400" dirty="0"/>
              <a:t>Síndrome que se caracteriza por la disminución anormal del número o tamaño de los glóbulos rojos que contiene la sangre o de su nivel de hemoglobina.</a:t>
            </a:r>
          </a:p>
          <a:p>
            <a:endParaRPr lang="es-CL" sz="2400" dirty="0"/>
          </a:p>
          <a:p>
            <a:r>
              <a:rPr lang="es-ES_tradnl" sz="2400" dirty="0"/>
              <a:t>Constituye un síndrome, y la variación de la serie roja (SR) durante el desarrollo normal, determina que los valores diagnósticos difieran mucho en las diferentes edades del niño.</a:t>
            </a:r>
            <a:endParaRPr lang="es-CL" sz="2400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411760" y="620688"/>
            <a:ext cx="6480720" cy="1143000"/>
          </a:xfrm>
        </p:spPr>
        <p:txBody>
          <a:bodyPr>
            <a:normAutofit/>
          </a:bodyPr>
          <a:lstStyle/>
          <a:p>
            <a:r>
              <a:rPr lang="es-CL" dirty="0"/>
              <a:t>Definición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EFC42B-DCDB-C240-9C08-836F5E56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60648"/>
            <a:ext cx="2094388" cy="1728192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B96F672-789B-044E-BB1E-E1255EB2D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0" dirty="0"/>
              <a:t>Enfermedad  Hemolítica del RN</a:t>
            </a:r>
            <a:endParaRPr lang="es-CL" b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Es de etiología isoinmune en incompatibilidad  RH o de grupo clásico ABO. </a:t>
            </a:r>
            <a:endParaRPr lang="es-CL" dirty="0"/>
          </a:p>
          <a:p>
            <a:r>
              <a:rPr lang="es-ES" dirty="0"/>
              <a:t>En EH – RH,  hay anticuerpos IgG adheridos a los GR del RN. Hemograma muestra anemia,  microesferocitos y test de Coombs directo (+).</a:t>
            </a:r>
            <a:endParaRPr lang="es-CL" dirty="0"/>
          </a:p>
          <a:p>
            <a:r>
              <a:rPr lang="es-ES" dirty="0"/>
              <a:t>En EH – ABO, hay  aglutininas anti A y anti B que son IgM y se adhieren poco a los GR.  Test de Coombs directo es negativo o débilmente (+).</a:t>
            </a:r>
            <a:endParaRPr lang="es-CL" dirty="0"/>
          </a:p>
          <a:p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386E315-4E23-F24B-A122-621FBCDD0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Se puede ver a cualquier edad del niño. </a:t>
            </a:r>
          </a:p>
          <a:p>
            <a:pPr lvl="1"/>
            <a:r>
              <a:rPr lang="es-ES" dirty="0"/>
              <a:t>Hay una depresión medular </a:t>
            </a:r>
          </a:p>
          <a:p>
            <a:pPr lvl="1"/>
            <a:r>
              <a:rPr lang="es-ES" dirty="0"/>
              <a:t>Secuestro de Fe en los macrófagos. </a:t>
            </a:r>
          </a:p>
          <a:p>
            <a:pPr lvl="1"/>
            <a:r>
              <a:rPr lang="es-ES" dirty="0"/>
              <a:t>Mala utilización del Fe. </a:t>
            </a:r>
          </a:p>
          <a:p>
            <a:pPr lvl="1"/>
            <a:r>
              <a:rPr lang="es-ES" dirty="0"/>
              <a:t>Componente hemolítico.</a:t>
            </a:r>
            <a:endParaRPr lang="es-CL" dirty="0"/>
          </a:p>
          <a:p>
            <a:r>
              <a:rPr lang="es-ES" dirty="0"/>
              <a:t>Es </a:t>
            </a:r>
            <a:r>
              <a:rPr lang="es-ES" dirty="0" err="1"/>
              <a:t>autolimitado</a:t>
            </a:r>
            <a:r>
              <a:rPr lang="es-ES" dirty="0"/>
              <a:t> con la mejoría del cuadro infeccioso.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4971" y="909828"/>
            <a:ext cx="8229600" cy="1143000"/>
          </a:xfrm>
        </p:spPr>
        <p:txBody>
          <a:bodyPr>
            <a:normAutofit/>
          </a:bodyPr>
          <a:lstStyle/>
          <a:p>
            <a:r>
              <a:rPr lang="es-ES" b="0" dirty="0">
                <a:effectLst/>
              </a:rPr>
              <a:t>Anemia por infección</a:t>
            </a:r>
            <a:endParaRPr lang="es-CL" b="0" dirty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F00AC3-4A6C-7343-A1A9-F2ADD7A47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53378"/>
            <a:ext cx="2626116" cy="1974676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A5E1D31-148E-7F4D-BC75-F38F54D3B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31822" y="116601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Es aquella anemia que ocurre por déficit orgánico de fierro. </a:t>
            </a:r>
          </a:p>
          <a:p>
            <a:r>
              <a:rPr lang="es-ES" dirty="0" err="1"/>
              <a:t>Microcítica</a:t>
            </a:r>
            <a:r>
              <a:rPr lang="es-ES" dirty="0"/>
              <a:t> </a:t>
            </a:r>
            <a:r>
              <a:rPr lang="es-ES" dirty="0" err="1"/>
              <a:t>hipocrómica</a:t>
            </a:r>
            <a:r>
              <a:rPr lang="es-ES" dirty="0"/>
              <a:t>. </a:t>
            </a:r>
          </a:p>
          <a:p>
            <a:r>
              <a:rPr lang="es-ES" dirty="0" err="1"/>
              <a:t>Arregenerativa</a:t>
            </a:r>
            <a:r>
              <a:rPr lang="es-ES" dirty="0"/>
              <a:t>. </a:t>
            </a:r>
          </a:p>
          <a:p>
            <a:r>
              <a:rPr lang="es-ES" dirty="0"/>
              <a:t>Los depósitos de fierro, se forman en el 1er trimestre de la vida, por la desglobulización fisiológica. </a:t>
            </a:r>
          </a:p>
          <a:p>
            <a:r>
              <a:rPr lang="es-ES" dirty="0"/>
              <a:t>Se depositan como hemosiderina, que es un polímero de ferritina y que se origina de la </a:t>
            </a:r>
            <a:r>
              <a:rPr lang="es-ES" dirty="0" err="1"/>
              <a:t>Hb</a:t>
            </a:r>
            <a:r>
              <a:rPr lang="es-ES" dirty="0"/>
              <a:t> de la sangre circulante.  </a:t>
            </a:r>
          </a:p>
          <a:p>
            <a:r>
              <a:rPr lang="es-ES" dirty="0"/>
              <a:t>Ferritina sérica, es el índice más confiable de los depósitos de fierro.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0" dirty="0">
                <a:effectLst/>
              </a:rPr>
              <a:t>Anemia </a:t>
            </a:r>
            <a:r>
              <a:rPr lang="es-ES" b="0" dirty="0" err="1">
                <a:effectLst/>
              </a:rPr>
              <a:t>ferropriva</a:t>
            </a:r>
            <a:r>
              <a:rPr lang="es-ES" b="0" dirty="0">
                <a:effectLst/>
              </a:rPr>
              <a:t>.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2FB11D0-24FB-184F-B759-9401DF4C4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Dieta pobre en fierro.</a:t>
            </a:r>
            <a:endParaRPr lang="es-CL" dirty="0"/>
          </a:p>
          <a:p>
            <a:r>
              <a:rPr lang="es-ES" dirty="0"/>
              <a:t>Crecimiento acelerado.</a:t>
            </a:r>
            <a:endParaRPr lang="es-CL" dirty="0"/>
          </a:p>
          <a:p>
            <a:r>
              <a:rPr lang="es-ES" dirty="0"/>
              <a:t>Volemia del RN (depende del peso de nacimiento). Mientras menor sea el peso de nacimiento, más baja será la volemia y menor el depósito de fierro.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Causas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D73E100-C10C-2345-8218-9562EE4C4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Ocurre en el lactante entre 6 y 12 meses de edad que no ha recibido profilaxis. </a:t>
            </a:r>
          </a:p>
          <a:p>
            <a:r>
              <a:rPr lang="es-ES" dirty="0"/>
              <a:t>Los síntomas varían:</a:t>
            </a:r>
          </a:p>
          <a:p>
            <a:pPr lvl="1"/>
            <a:r>
              <a:rPr lang="es-CL" dirty="0"/>
              <a:t>Cansancio.</a:t>
            </a:r>
          </a:p>
          <a:p>
            <a:pPr lvl="1"/>
            <a:r>
              <a:rPr lang="es-CL" dirty="0"/>
              <a:t>Fatiga o intolerancia al ejercicio. </a:t>
            </a:r>
          </a:p>
          <a:p>
            <a:pPr lvl="1"/>
            <a:r>
              <a:rPr lang="es-CL" dirty="0"/>
              <a:t>Irritabilidad. </a:t>
            </a:r>
          </a:p>
          <a:p>
            <a:pPr lvl="1"/>
            <a:r>
              <a:rPr lang="es-CL" dirty="0"/>
              <a:t>Anorexia. </a:t>
            </a:r>
          </a:p>
          <a:p>
            <a:pPr lvl="1"/>
            <a:r>
              <a:rPr lang="es-CL" dirty="0"/>
              <a:t>Pagofagia o pica (apetencia por comer hielo, tierra u otras sustancias no nutritivas). </a:t>
            </a:r>
          </a:p>
          <a:p>
            <a:pPr lvl="1"/>
            <a:r>
              <a:rPr lang="es-CL" dirty="0"/>
              <a:t>Retrasos del desarrollo, del aprendizaje o problemas de atención. </a:t>
            </a:r>
          </a:p>
          <a:p>
            <a:pPr lvl="1"/>
            <a:r>
              <a:rPr lang="es-CL" dirty="0"/>
              <a:t>Palidez de piel y/o mucosas. </a:t>
            </a:r>
          </a:p>
          <a:p>
            <a:pPr lvl="1"/>
            <a:r>
              <a:rPr lang="es-CL" dirty="0"/>
              <a:t>Taquicardia, dilatación cardiaca o soplo sistólico.</a:t>
            </a:r>
          </a:p>
          <a:p>
            <a:pPr lvl="1"/>
            <a:r>
              <a:rPr lang="es-CL" dirty="0"/>
              <a:t>Rágades bucales, aumento en la caída del cabello, alteraciones ungueales.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Clínica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D9B26C3-41E9-7E4F-B918-DDFB649AD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El hemograma muestra anemia microcítica hipocrómica arregenerativa. </a:t>
            </a:r>
          </a:p>
          <a:p>
            <a:r>
              <a:rPr lang="es-ES" dirty="0"/>
              <a:t>Las constantes hematimétricas,  muestran disminución de VCM, HCM y CHCM.</a:t>
            </a:r>
          </a:p>
          <a:p>
            <a:r>
              <a:rPr lang="es-ES" dirty="0"/>
              <a:t>RDW elevado.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Laboratorio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F7F7AB-C4BA-8244-85EE-37E068B4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41803"/>
            <a:ext cx="2376264" cy="2376264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7510A64-13F4-1044-93D5-D4CFB727B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Ferremia </a:t>
            </a:r>
          </a:p>
          <a:p>
            <a:r>
              <a:rPr lang="es-ES" dirty="0"/>
              <a:t>TIBC </a:t>
            </a:r>
          </a:p>
          <a:p>
            <a:r>
              <a:rPr lang="es-ES" dirty="0"/>
              <a:t>% de saturación de la transferrina</a:t>
            </a:r>
          </a:p>
          <a:p>
            <a:pPr>
              <a:buNone/>
            </a:pPr>
            <a:r>
              <a:rPr lang="es-ES" dirty="0"/>
              <a:t> inferior a 10%.</a:t>
            </a:r>
          </a:p>
          <a:p>
            <a:r>
              <a:rPr lang="es-ES" dirty="0"/>
              <a:t> Ferritina sérica </a:t>
            </a:r>
          </a:p>
          <a:p>
            <a:r>
              <a:rPr lang="es-ES" dirty="0"/>
              <a:t>Protoporfirina eritrocitaria libre</a:t>
            </a:r>
          </a:p>
          <a:p>
            <a:r>
              <a:rPr lang="es-ES" dirty="0"/>
              <a:t>Receptores de transferrina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Cinética del Fierro</a:t>
            </a:r>
          </a:p>
        </p:txBody>
      </p:sp>
      <p:sp>
        <p:nvSpPr>
          <p:cNvPr id="7" name="6 Flecha abajo"/>
          <p:cNvSpPr/>
          <p:nvPr/>
        </p:nvSpPr>
        <p:spPr>
          <a:xfrm>
            <a:off x="2987824" y="1556792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Flecha arriba"/>
          <p:cNvSpPr/>
          <p:nvPr/>
        </p:nvSpPr>
        <p:spPr>
          <a:xfrm>
            <a:off x="2987824" y="1988840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Flecha abajo"/>
          <p:cNvSpPr/>
          <p:nvPr/>
        </p:nvSpPr>
        <p:spPr>
          <a:xfrm>
            <a:off x="6804248" y="2564904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9 Flecha abajo"/>
          <p:cNvSpPr/>
          <p:nvPr/>
        </p:nvSpPr>
        <p:spPr>
          <a:xfrm>
            <a:off x="3707904" y="3429000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11 Flecha arriba"/>
          <p:cNvSpPr/>
          <p:nvPr/>
        </p:nvSpPr>
        <p:spPr>
          <a:xfrm>
            <a:off x="6228184" y="3861048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12 Flecha arriba"/>
          <p:cNvSpPr/>
          <p:nvPr/>
        </p:nvSpPr>
        <p:spPr>
          <a:xfrm>
            <a:off x="5796136" y="4365104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6120F59-B021-B843-AE6B-8EA899301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Diagnóstico diferencial.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49" y="1844823"/>
            <a:ext cx="8761831" cy="312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3ECC1EF-BF62-2D4C-93F9-746E3773D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Ferroterapia oral en dosis de 5 mg Fe elemental x kg peso  x día y por 3 – 4 meses.</a:t>
            </a:r>
          </a:p>
          <a:p>
            <a:r>
              <a:rPr lang="es-ES" dirty="0"/>
              <a:t>Al iniciar tratamiento,  a los 7 – 10 días, aparece crisis reticulocitaria, que es la conversión de anemia arregenerativa en regenerativa, con recuento de reticulocitos &gt; 2%.</a:t>
            </a:r>
          </a:p>
          <a:p>
            <a:r>
              <a:rPr lang="es-ES" dirty="0" err="1"/>
              <a:t>Hcto</a:t>
            </a:r>
            <a:r>
              <a:rPr lang="es-ES" dirty="0"/>
              <a:t> se normaliza a las 6 semanas y se repone el depósito de Fierro a los 3 meses de tratamiento.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683AB5F-9965-1E4D-B2F2-A6E5B67A2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Se hace con Fe elemental, 1 – 2 mg x kg x día.</a:t>
            </a:r>
          </a:p>
          <a:p>
            <a:r>
              <a:rPr lang="es-ES" dirty="0"/>
              <a:t>En prematuros desde: (Regla del 2)</a:t>
            </a:r>
          </a:p>
          <a:p>
            <a:pPr lvl="1"/>
            <a:r>
              <a:rPr lang="es-ES" dirty="0"/>
              <a:t>El 2° mes.</a:t>
            </a:r>
          </a:p>
          <a:p>
            <a:pPr lvl="1"/>
            <a:r>
              <a:rPr lang="es-ES" dirty="0"/>
              <a:t>Duplique su peso de Nacimiento </a:t>
            </a:r>
          </a:p>
          <a:p>
            <a:pPr lvl="1"/>
            <a:r>
              <a:rPr lang="es-ES" dirty="0"/>
              <a:t>Desde los 2 Kg. </a:t>
            </a:r>
          </a:p>
          <a:p>
            <a:r>
              <a:rPr lang="es-ES" dirty="0"/>
              <a:t>RN de término desde el 4º mes hasta 1 año de vida. </a:t>
            </a:r>
          </a:p>
          <a:p>
            <a:r>
              <a:rPr lang="es-ES" dirty="0"/>
              <a:t>El ácido ascórbico, aumenta la absorción.</a:t>
            </a:r>
          </a:p>
          <a:p>
            <a:r>
              <a:rPr lang="es-ES" dirty="0"/>
              <a:t>Fortificar la leche con Fierro, también ha sido útil. </a:t>
            </a:r>
          </a:p>
          <a:p>
            <a:r>
              <a:rPr lang="es-ES" dirty="0"/>
              <a:t>Mantener lactancia materna hasta los 6 meses por lo menos, ya que este Fe se absorbe mejor.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Profilaxis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F3C76C0-2C92-6748-ABF7-D7DD5BB0C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95C177C-D8FC-8F4E-802F-5908B6254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AGUDA.</a:t>
            </a:r>
          </a:p>
          <a:p>
            <a:endParaRPr lang="es-CL" dirty="0"/>
          </a:p>
          <a:p>
            <a:r>
              <a:rPr lang="es-CL" dirty="0"/>
              <a:t>CRÓNICA.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F4A7CED-0F65-2C4B-8304-6681B0E0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Formas clínicas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7C514B-0151-CF41-B19A-F8C78044E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876549"/>
            <a:ext cx="4298776" cy="2597177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74F7641-B258-5D47-B57F-57A29A3C8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Ocurre en dietas pobres en folato y/o </a:t>
            </a:r>
            <a:r>
              <a:rPr lang="es-ES" dirty="0" err="1"/>
              <a:t>vit</a:t>
            </a:r>
            <a:r>
              <a:rPr lang="es-ES" dirty="0"/>
              <a:t> B12.</a:t>
            </a:r>
          </a:p>
          <a:p>
            <a:r>
              <a:rPr lang="es-ES" dirty="0"/>
              <a:t>El crecimiento rápido del lactante y especialmente prematuro, requiere demanda aumentada de folato. </a:t>
            </a:r>
          </a:p>
          <a:p>
            <a:r>
              <a:rPr lang="es-ES" dirty="0"/>
              <a:t>Se ve en S. Mala absorción, resecciones intestinales, hemólisis crónicas y en tratamiento antineoplásico en niños oncológicos. </a:t>
            </a:r>
          </a:p>
          <a:p>
            <a:r>
              <a:rPr lang="es-ES" dirty="0"/>
              <a:t>Déficit de vit B12 es muy raro y se ve principalmente en dieta vegetariana estricta.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0" dirty="0">
                <a:effectLst/>
              </a:rPr>
              <a:t>Anemia Megaloblástica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8DAAB65-41D6-2540-8111-1C6547D7F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Requiere más o menos 5 meses de carencia de folato, para su instalación. </a:t>
            </a:r>
          </a:p>
          <a:p>
            <a:r>
              <a:rPr lang="es-ES" dirty="0"/>
              <a:t>Puede producir </a:t>
            </a:r>
            <a:r>
              <a:rPr lang="es-ES" dirty="0" err="1"/>
              <a:t>pancitopenia</a:t>
            </a:r>
            <a:r>
              <a:rPr lang="es-ES" dirty="0"/>
              <a:t>.</a:t>
            </a:r>
          </a:p>
          <a:p>
            <a:r>
              <a:rPr lang="es-ES" dirty="0"/>
              <a:t>Síntomas:</a:t>
            </a:r>
          </a:p>
          <a:p>
            <a:pPr lvl="1"/>
            <a:r>
              <a:rPr lang="es-CL" dirty="0"/>
              <a:t>Palidez.</a:t>
            </a:r>
          </a:p>
          <a:p>
            <a:pPr lvl="1"/>
            <a:r>
              <a:rPr lang="es-CL" dirty="0"/>
              <a:t>Taquicardia.</a:t>
            </a:r>
          </a:p>
          <a:p>
            <a:pPr lvl="1"/>
            <a:r>
              <a:rPr lang="es-CL" dirty="0"/>
              <a:t>Disnea.</a:t>
            </a:r>
          </a:p>
          <a:p>
            <a:pPr lvl="1"/>
            <a:r>
              <a:rPr lang="es-CL" dirty="0"/>
              <a:t>Astenia y adinamia.</a:t>
            </a:r>
          </a:p>
          <a:p>
            <a:pPr lvl="1"/>
            <a:r>
              <a:rPr lang="es-CL" dirty="0"/>
              <a:t>Anorexia</a:t>
            </a:r>
          </a:p>
          <a:p>
            <a:pPr lvl="1"/>
            <a:r>
              <a:rPr lang="es-CL" dirty="0"/>
              <a:t>Irritabilidad.</a:t>
            </a:r>
          </a:p>
          <a:p>
            <a:pPr lvl="1"/>
            <a:r>
              <a:rPr lang="es-CL" dirty="0"/>
              <a:t>Cambios de coloración de pelo.</a:t>
            </a:r>
          </a:p>
          <a:p>
            <a:pPr lvl="1"/>
            <a:r>
              <a:rPr lang="es-CL" dirty="0"/>
              <a:t>Náuseas, diarrea, gases, estreñimiento.</a:t>
            </a:r>
          </a:p>
          <a:p>
            <a:pPr lvl="1"/>
            <a:r>
              <a:rPr lang="es-CL" dirty="0"/>
              <a:t>Dificultad en la marcha.</a:t>
            </a:r>
          </a:p>
          <a:p>
            <a:pPr lvl="1"/>
            <a:r>
              <a:rPr lang="es-CL" dirty="0"/>
              <a:t>Parestesias en manos y dedos.</a:t>
            </a:r>
          </a:p>
          <a:p>
            <a:pPr lvl="1"/>
            <a:r>
              <a:rPr lang="es-CL" dirty="0"/>
              <a:t>Lengua suave y dolorida</a:t>
            </a:r>
          </a:p>
          <a:p>
            <a:pPr lvl="1"/>
            <a:r>
              <a:rPr lang="es-CL" dirty="0"/>
              <a:t>Debilidad muscular.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0" dirty="0">
                <a:effectLst/>
              </a:rPr>
              <a:t>Clínica de A. megaloblástica 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84BDD20-811F-A749-B987-D5544D579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Anemia </a:t>
            </a:r>
            <a:r>
              <a:rPr lang="es-ES" sz="2000" dirty="0" err="1"/>
              <a:t>macrocítica</a:t>
            </a:r>
            <a:r>
              <a:rPr lang="es-ES" sz="2000" dirty="0"/>
              <a:t> VCM megalocitos, anisocitosis y </a:t>
            </a:r>
            <a:r>
              <a:rPr lang="es-ES" sz="2000" dirty="0" err="1"/>
              <a:t>poiquilocitosis</a:t>
            </a:r>
            <a:r>
              <a:rPr lang="es-ES" sz="2000" dirty="0"/>
              <a:t>.</a:t>
            </a:r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r>
              <a:rPr lang="es-ES" sz="2000" dirty="0"/>
              <a:t>Serie blanca muestra metamielocitos gigantes y policariocitos (5 – 10% de los neutrófilos con hipersegmentación en 5 -  6 lóbulos  nucleares). </a:t>
            </a:r>
          </a:p>
          <a:p>
            <a:endParaRPr lang="es-ES" sz="2000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Laboratorio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A7ECAC-3365-C145-A720-2D1851EA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472" y="2245623"/>
            <a:ext cx="2170430" cy="16243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40EC1A-6DA0-6F4D-A57C-40014569A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245623"/>
            <a:ext cx="2160240" cy="16243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4AA730-C151-E244-AF3E-5F1930709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74" y="4916204"/>
            <a:ext cx="1296144" cy="19241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7844AB-C3D9-7444-9ED1-9088781FC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959" y="4916204"/>
            <a:ext cx="2762906" cy="1855382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DBEDB12-348A-254E-A879-7813A1868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058C8CF-4C67-D54F-AF2B-2454D7C11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Plaquetas pueden ser normales o disminuidas, con anisocitosis plaquetaria y </a:t>
            </a:r>
            <a:r>
              <a:rPr lang="es-ES" dirty="0" err="1"/>
              <a:t>macroplaquetas</a:t>
            </a:r>
            <a:r>
              <a:rPr lang="es-ES" dirty="0"/>
              <a:t>.</a:t>
            </a:r>
            <a:endParaRPr lang="es-CL" dirty="0"/>
          </a:p>
          <a:p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00C11C2-FC3E-694B-86A3-CE3AB299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2EEB154-0265-694E-9F3C-E85DD6434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7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Folato sérico disminuido a &lt; 2 µg/ml (VN: 3 – 15 µg/ml),  indica que déficit de folato es reciente y no hay anemia.     </a:t>
            </a:r>
          </a:p>
          <a:p>
            <a:r>
              <a:rPr lang="es-ES" dirty="0"/>
              <a:t>Folato eritrocitario disminuido a &lt;150 µg/ml (VN: 150 - 200µg/ml), es propio de un déficit de varias semanas y se acompaña de folato sérico bajo y anemia megaloblástica.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0" dirty="0">
                <a:effectLst/>
              </a:rPr>
              <a:t>Folato sérico y eritrocitario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E4A8F8A-0488-6B41-A04E-7F90E55BC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Aportar ácido fólico: </a:t>
            </a:r>
          </a:p>
          <a:p>
            <a:pPr lvl="1"/>
            <a:r>
              <a:rPr lang="es-ES" dirty="0"/>
              <a:t>1mg al día oral, por 2 – 3 meses. 	</a:t>
            </a:r>
          </a:p>
          <a:p>
            <a:pPr lvl="1"/>
            <a:r>
              <a:rPr lang="es-ES" dirty="0"/>
              <a:t>Prolongar 1 mes más, después de conseguir serie roja normal. </a:t>
            </a:r>
          </a:p>
          <a:p>
            <a:r>
              <a:rPr lang="es-ES" dirty="0"/>
              <a:t>Si se comprueba déficit de </a:t>
            </a:r>
            <a:r>
              <a:rPr lang="es-ES" dirty="0" err="1"/>
              <a:t>vit</a:t>
            </a:r>
            <a:r>
              <a:rPr lang="es-ES" dirty="0"/>
              <a:t>. B12.</a:t>
            </a:r>
          </a:p>
          <a:p>
            <a:pPr lvl="1"/>
            <a:r>
              <a:rPr lang="es-ES" dirty="0"/>
              <a:t>Dosis de 25 - 100µg intramuscular semanal, por 6 semanas.</a:t>
            </a:r>
          </a:p>
          <a:p>
            <a:pPr lvl="1"/>
            <a:r>
              <a:rPr lang="es-ES" dirty="0"/>
              <a:t>Seguir con 200 - 1000µg cada 3 meses.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0" dirty="0">
                <a:effectLst/>
              </a:rPr>
              <a:t>Tratamiento de anemia  megaloblástica 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EA9168E-07A2-584C-B36B-A3651174E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Produce peroxidación de las membranas de GR y se ve sólo en prematuros de muy bajo peso al nacer, &lt; 1500 g.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0" dirty="0">
                <a:effectLst/>
              </a:rPr>
              <a:t>Anemia por déficit de Vit E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9510C55-7F3E-554F-925B-87CEC51CE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Disminución de la sobrevida del GR. </a:t>
            </a:r>
          </a:p>
          <a:p>
            <a:r>
              <a:rPr lang="es-ES" dirty="0"/>
              <a:t>Puede ser fisiológica por destrucción del GR al final de su vida útil,(120 días). </a:t>
            </a:r>
          </a:p>
          <a:p>
            <a:r>
              <a:rPr lang="es-ES" dirty="0"/>
              <a:t>Puede ser patológica,  en la que la sobrevida es menor a la normal. </a:t>
            </a:r>
          </a:p>
          <a:p>
            <a:r>
              <a:rPr lang="es-ES" dirty="0"/>
              <a:t>Esta puede ser compensada por médula ósea (sin anemia) o descompensada por ésta (con anemia). 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0" dirty="0">
                <a:effectLst/>
              </a:rPr>
              <a:t>Anemias Hemolítica.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9DCC79C-63A9-0E45-ADCE-AD52AC39D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Intravascular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Extravascular: puede ocurrir por macrófagos del sistema </a:t>
            </a:r>
            <a:r>
              <a:rPr lang="es-ES" dirty="0" err="1"/>
              <a:t>monocítico</a:t>
            </a:r>
            <a:r>
              <a:rPr lang="es-ES" dirty="0"/>
              <a:t> </a:t>
            </a:r>
            <a:r>
              <a:rPr lang="es-ES" dirty="0" err="1"/>
              <a:t>macrofágico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Deseritropoyesis</a:t>
            </a:r>
            <a:r>
              <a:rPr lang="es-ES" dirty="0"/>
              <a:t>:.Puede ocurrir, dentro de la médula ósea.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Lugares de hemolisis.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0FB1629-BEE7-FF43-AFF0-35AD8AC8B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hemólisis fisiológica, es fundamentalmente extravascular. </a:t>
            </a:r>
          </a:p>
          <a:p>
            <a:r>
              <a:rPr lang="es-ES" dirty="0"/>
              <a:t>En la hemólisis intravascular, hay un aumento de hemoglobinemia (hb libre en el plasma), indica ruptura de GR en sangre circulante y pigmento puede pasar a la orina (hemoglobinuria). </a:t>
            </a:r>
          </a:p>
          <a:p>
            <a:r>
              <a:rPr lang="es-ES" dirty="0"/>
              <a:t>En hemólisis extravascular, hay aumento de bilirrubina indirecta y total.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1C765E9-4ED8-9C44-B8CC-C998A16A8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La anemia aguda es característica de la disminución rápida de la serie roja, como puede ocurrir en las </a:t>
            </a:r>
            <a:r>
              <a:rPr lang="es-ES_tradnl" b="1" u="sng" dirty="0"/>
              <a:t>hemorragias</a:t>
            </a:r>
            <a:r>
              <a:rPr lang="es-ES_tradnl" dirty="0"/>
              <a:t> y en situaciones de </a:t>
            </a:r>
            <a:r>
              <a:rPr lang="es-ES_tradnl" b="1" u="sng" dirty="0"/>
              <a:t>hemolisis</a:t>
            </a:r>
            <a:r>
              <a:rPr lang="es-ES_tradnl" dirty="0"/>
              <a:t>. </a:t>
            </a:r>
          </a:p>
          <a:p>
            <a:endParaRPr lang="es-ES_tradnl" dirty="0"/>
          </a:p>
          <a:p>
            <a:r>
              <a:rPr lang="es-ES_tradnl" dirty="0"/>
              <a:t>La clínica depende de:</a:t>
            </a:r>
          </a:p>
          <a:p>
            <a:pPr lvl="1"/>
            <a:r>
              <a:rPr lang="es-ES_tradnl" dirty="0"/>
              <a:t>la cuantía </a:t>
            </a:r>
          </a:p>
          <a:p>
            <a:pPr lvl="1"/>
            <a:r>
              <a:rPr lang="es-ES_tradnl" dirty="0"/>
              <a:t>la velocidad con que se instale. </a:t>
            </a:r>
          </a:p>
          <a:p>
            <a:endParaRPr lang="es-ES_tradnl" dirty="0"/>
          </a:p>
          <a:p>
            <a:r>
              <a:rPr lang="es-ES_tradnl" dirty="0"/>
              <a:t>En la hemorragia, el hemograma puede evaluar esa cuantía no antes de 24-36 horas, (cuando se produce la hemodilución)</a:t>
            </a:r>
          </a:p>
          <a:p>
            <a:r>
              <a:rPr lang="es-ES_tradnl" dirty="0"/>
              <a:t>En la hemolisis su alteración es inmediata.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Aguda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044D731-B339-9542-B560-7DFD7FF2C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El hemograma, en el frotis muestra signos de destrucción globular (</a:t>
            </a:r>
            <a:r>
              <a:rPr lang="es-ES" dirty="0" err="1"/>
              <a:t>microesferocitos</a:t>
            </a:r>
            <a:r>
              <a:rPr lang="es-ES" dirty="0"/>
              <a:t> o células tipo </a:t>
            </a:r>
            <a:r>
              <a:rPr lang="es-ES" dirty="0" err="1"/>
              <a:t>Burr</a:t>
            </a:r>
            <a:r>
              <a:rPr lang="es-ES" dirty="0"/>
              <a:t> </a:t>
            </a:r>
            <a:r>
              <a:rPr lang="es-ES" dirty="0" err="1"/>
              <a:t>cells</a:t>
            </a:r>
            <a:r>
              <a:rPr lang="es-ES" dirty="0"/>
              <a:t> (</a:t>
            </a:r>
            <a:r>
              <a:rPr lang="es-ES" dirty="0" err="1"/>
              <a:t>microangiopática</a:t>
            </a:r>
            <a:r>
              <a:rPr lang="es-ES" dirty="0"/>
              <a:t>) y  </a:t>
            </a:r>
            <a:r>
              <a:rPr lang="es-ES" dirty="0" err="1"/>
              <a:t>esquitocitos</a:t>
            </a:r>
            <a:r>
              <a:rPr lang="es-ES" dirty="0"/>
              <a:t>) y signos de regeneración (</a:t>
            </a:r>
            <a:r>
              <a:rPr lang="es-ES" dirty="0" err="1"/>
              <a:t>reticulocitosis</a:t>
            </a:r>
            <a:r>
              <a:rPr lang="es-ES" dirty="0"/>
              <a:t>).  </a:t>
            </a:r>
          </a:p>
          <a:p>
            <a:r>
              <a:rPr lang="es-ES" dirty="0" err="1"/>
              <a:t>Microesferocitos</a:t>
            </a:r>
            <a:r>
              <a:rPr lang="es-ES" dirty="0"/>
              <a:t> se pueden ver también en: </a:t>
            </a:r>
          </a:p>
          <a:p>
            <a:pPr lvl="1"/>
            <a:r>
              <a:rPr lang="es-ES" dirty="0"/>
              <a:t>Infecciones.</a:t>
            </a:r>
          </a:p>
          <a:p>
            <a:pPr lvl="1"/>
            <a:r>
              <a:rPr lang="es-ES" dirty="0"/>
              <a:t>Enfermedades congénitas.</a:t>
            </a:r>
          </a:p>
          <a:p>
            <a:pPr lvl="1"/>
            <a:r>
              <a:rPr lang="es-ES" dirty="0"/>
              <a:t>Procesos inmunológicos, como anemia hemolítica autoinmune o isoinmune (EHRH).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Laboratorio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4AC1563-A245-8A48-B874-55DE57787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Los “burr cells”, son poiquilocitos rígidos  y son depurados por el bazo. (SHU y CID).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El </a:t>
            </a:r>
            <a:r>
              <a:rPr lang="es-ES" dirty="0" err="1"/>
              <a:t>policromatófilo</a:t>
            </a:r>
            <a:r>
              <a:rPr lang="es-ES" dirty="0"/>
              <a:t>, indica regeneración medular eritroide. Cuando es persistente, indica  hemólisis.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A1D6E0-7D3A-7545-B1A5-E4657EFE4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420888"/>
            <a:ext cx="1803400" cy="1117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B55424-3D33-754D-B260-125F367EF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5013175"/>
            <a:ext cx="1803400" cy="1356045"/>
          </a:xfrm>
          <a:prstGeom prst="rect">
            <a:avLst/>
          </a:prstGeom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5213A5E-2DF3-B340-B3DC-67BE1E5B2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Intracorpusculares o intrínsecas</a:t>
            </a:r>
            <a:endParaRPr lang="es-CL" dirty="0"/>
          </a:p>
          <a:p>
            <a:r>
              <a:rPr lang="es-ES" dirty="0"/>
              <a:t> Extracorpusculares o extrínsecas</a:t>
            </a:r>
            <a:endParaRPr lang="es-CL" dirty="0"/>
          </a:p>
          <a:p>
            <a:r>
              <a:rPr lang="es-ES" dirty="0"/>
              <a:t> Mixta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0" dirty="0">
                <a:effectLst/>
              </a:rPr>
              <a:t>Clasificación de anemias hemolíticas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9F7CFEF-26F1-5444-84EC-D0A5C95FE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 Déficit de membrana:</a:t>
            </a:r>
          </a:p>
          <a:p>
            <a:pPr lvl="1"/>
            <a:r>
              <a:rPr lang="es-ES" dirty="0" err="1"/>
              <a:t>Microesferocitosis</a:t>
            </a:r>
            <a:r>
              <a:rPr lang="es-ES" dirty="0"/>
              <a:t> congénita</a:t>
            </a:r>
          </a:p>
          <a:p>
            <a:pPr lvl="1"/>
            <a:r>
              <a:rPr lang="es-ES" dirty="0" err="1"/>
              <a:t>Eliptocitosis</a:t>
            </a:r>
            <a:r>
              <a:rPr lang="es-ES" dirty="0"/>
              <a:t> u ovalocitosis</a:t>
            </a:r>
            <a:endParaRPr lang="es-CL" dirty="0"/>
          </a:p>
          <a:p>
            <a:pPr>
              <a:buNone/>
            </a:pPr>
            <a:r>
              <a:rPr lang="es-ES" dirty="0"/>
              <a:t>	</a:t>
            </a:r>
            <a:endParaRPr lang="es-CL" dirty="0"/>
          </a:p>
          <a:p>
            <a:r>
              <a:rPr lang="es-ES" dirty="0"/>
              <a:t>Alteración de síntesis de HB:</a:t>
            </a:r>
          </a:p>
          <a:p>
            <a:pPr lvl="1"/>
            <a:r>
              <a:rPr lang="es-ES" dirty="0"/>
              <a:t>Talasemias</a:t>
            </a:r>
          </a:p>
          <a:p>
            <a:pPr lvl="1"/>
            <a:r>
              <a:rPr lang="es-ES" dirty="0"/>
              <a:t>Drepanocitosis</a:t>
            </a:r>
          </a:p>
          <a:p>
            <a:pPr lvl="1"/>
            <a:r>
              <a:rPr lang="es-ES" dirty="0"/>
              <a:t>Otras Hemoglobinopatías</a:t>
            </a:r>
            <a:endParaRPr lang="es-CL" dirty="0"/>
          </a:p>
          <a:p>
            <a:pPr>
              <a:buNone/>
            </a:pPr>
            <a:r>
              <a:rPr lang="es-ES" dirty="0"/>
              <a:t> </a:t>
            </a:r>
            <a:endParaRPr lang="es-CL" dirty="0"/>
          </a:p>
          <a:p>
            <a:r>
              <a:rPr lang="es-ES" dirty="0"/>
              <a:t>Alteración metabólica de GR:</a:t>
            </a:r>
          </a:p>
          <a:p>
            <a:pPr lvl="1"/>
            <a:r>
              <a:rPr lang="es-ES" dirty="0" err="1"/>
              <a:t>Enzimopatías</a:t>
            </a:r>
            <a:r>
              <a:rPr lang="es-ES" dirty="0"/>
              <a:t>:</a:t>
            </a:r>
          </a:p>
          <a:p>
            <a:pPr lvl="2"/>
            <a:r>
              <a:rPr lang="es-ES" dirty="0"/>
              <a:t>Déficit de G6PD</a:t>
            </a:r>
          </a:p>
          <a:p>
            <a:pPr lvl="2"/>
            <a:r>
              <a:rPr lang="es-ES" dirty="0"/>
              <a:t>Déficit de Piruvato Kinasa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0" dirty="0">
                <a:effectLst/>
              </a:rPr>
              <a:t>Intracorpusculares o intrínsecas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E2E63D6-02E2-FB40-8C0D-DEBBC01F2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Anemias isoinmunes: </a:t>
            </a:r>
          </a:p>
          <a:p>
            <a:pPr lvl="1"/>
            <a:r>
              <a:rPr lang="es-ES" dirty="0"/>
              <a:t>EHRH</a:t>
            </a:r>
          </a:p>
          <a:p>
            <a:pPr lvl="1"/>
            <a:r>
              <a:rPr lang="es-ES" dirty="0"/>
              <a:t>EH – ABO</a:t>
            </a:r>
            <a:endParaRPr lang="es-CL" dirty="0"/>
          </a:p>
          <a:p>
            <a:pPr lvl="1"/>
            <a:r>
              <a:rPr lang="es-ES" dirty="0"/>
              <a:t>Transfusión incompatible</a:t>
            </a:r>
            <a:endParaRPr lang="es-CL" dirty="0"/>
          </a:p>
          <a:p>
            <a:pPr>
              <a:buNone/>
            </a:pPr>
            <a:endParaRPr lang="es-CL" dirty="0"/>
          </a:p>
          <a:p>
            <a:r>
              <a:rPr lang="es-ES" dirty="0"/>
              <a:t>Anemias autoinmunes</a:t>
            </a:r>
            <a:endParaRPr lang="es-CL" dirty="0"/>
          </a:p>
          <a:p>
            <a:pPr>
              <a:buNone/>
            </a:pPr>
            <a:r>
              <a:rPr lang="es-ES" dirty="0"/>
              <a:t> </a:t>
            </a:r>
            <a:endParaRPr lang="es-CL" dirty="0"/>
          </a:p>
          <a:p>
            <a:r>
              <a:rPr lang="es-ES" dirty="0"/>
              <a:t>Anemias </a:t>
            </a:r>
            <a:r>
              <a:rPr lang="es-ES" dirty="0" err="1"/>
              <a:t>microangiopáticas</a:t>
            </a:r>
            <a:endParaRPr lang="es-ES" dirty="0"/>
          </a:p>
          <a:p>
            <a:pPr lvl="1"/>
            <a:r>
              <a:rPr lang="es-ES" dirty="0"/>
              <a:t>SHU – CIVD</a:t>
            </a:r>
          </a:p>
          <a:p>
            <a:pPr lvl="1"/>
            <a:r>
              <a:rPr lang="es-ES" dirty="0"/>
              <a:t>Hemangiomas gigantes</a:t>
            </a:r>
            <a:endParaRPr lang="es-CL" dirty="0"/>
          </a:p>
          <a:p>
            <a:pPr>
              <a:buNone/>
            </a:pPr>
            <a:r>
              <a:rPr lang="es-ES" dirty="0"/>
              <a:t>		</a:t>
            </a:r>
            <a:endParaRPr lang="es-CL" dirty="0"/>
          </a:p>
          <a:p>
            <a:r>
              <a:rPr lang="es-ES" dirty="0"/>
              <a:t> Mordedura Loxosceles Laeta, serpiente venenosa.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0" dirty="0">
                <a:effectLst/>
              </a:rPr>
              <a:t>Extracorpusculares o extrínsecas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16E4CA7-0033-5045-9EC1-8BE1A593C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Hemoglobinuria paroxística nocturna</a:t>
            </a:r>
            <a:endParaRPr lang="es-CL" dirty="0"/>
          </a:p>
          <a:p>
            <a:pPr>
              <a:buNone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0" dirty="0">
                <a:effectLst/>
              </a:rPr>
              <a:t>Mixtas 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F577698-5F16-9C49-B87B-FDAB9F203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Pruebas de inmunohemólisis: </a:t>
            </a:r>
          </a:p>
          <a:p>
            <a:pPr lvl="1"/>
            <a:r>
              <a:rPr lang="es-ES" dirty="0"/>
              <a:t>Test de Coombs, muestra presencia de Ac sobre GR. Lo más frecuente son IgG. </a:t>
            </a:r>
          </a:p>
          <a:p>
            <a:pPr lvl="2"/>
            <a:r>
              <a:rPr lang="es-ES" dirty="0"/>
              <a:t>Ejemplo: anemia autoinmune por anticuerpos calientes y EHRH</a:t>
            </a:r>
            <a:endParaRPr lang="es-CL" dirty="0"/>
          </a:p>
          <a:p>
            <a:r>
              <a:rPr lang="es-ES" dirty="0"/>
              <a:t>También, puede haber aglutininas o anticuerpos bivalentes,  IgM,  que aglutinan GR. </a:t>
            </a:r>
          </a:p>
          <a:p>
            <a:pPr lvl="1"/>
            <a:r>
              <a:rPr lang="es-ES" dirty="0"/>
              <a:t>Se ve en aglutinación directa por infección por mycoplasma (aglutininas frías).</a:t>
            </a:r>
            <a:endParaRPr lang="es-CL" dirty="0"/>
          </a:p>
          <a:p>
            <a:r>
              <a:rPr lang="es-ES" dirty="0"/>
              <a:t>También hemolisinas IgG o IgM. Se unen a los GR en circulación, activan complemento y originan hemólisis intravascular. Ej.: HPN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Laboratorio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0F6ECCA-7F8D-0745-8A04-220BD882B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Palidez</a:t>
            </a:r>
          </a:p>
          <a:p>
            <a:r>
              <a:rPr lang="es-ES" dirty="0"/>
              <a:t>Ictericia</a:t>
            </a:r>
          </a:p>
          <a:p>
            <a:r>
              <a:rPr lang="es-ES" dirty="0"/>
              <a:t>Compromiso del estado general</a:t>
            </a:r>
          </a:p>
          <a:p>
            <a:r>
              <a:rPr lang="es-ES" dirty="0"/>
              <a:t>Hepatoesplenomegalia en hemólisis crónicas</a:t>
            </a:r>
          </a:p>
          <a:p>
            <a:r>
              <a:rPr lang="es-ES" dirty="0"/>
              <a:t>Hemoglobinuria en intravascular.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0" dirty="0">
                <a:effectLst/>
              </a:rPr>
              <a:t>Clínica: 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918AB55-ABD8-5A43-A42E-307555C08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Haptoglobinemia disminuye a 25mg%, versus normal 30 – 160 mg% en &gt; 2 meses de edad.</a:t>
            </a:r>
            <a:endParaRPr lang="es-CL" dirty="0"/>
          </a:p>
          <a:p>
            <a:r>
              <a:rPr lang="es-ES" dirty="0"/>
              <a:t>Bilirrubinemia de predominio indirecto.</a:t>
            </a:r>
            <a:endParaRPr lang="es-CL" dirty="0"/>
          </a:p>
          <a:p>
            <a:r>
              <a:rPr lang="es-ES" dirty="0"/>
              <a:t>Urobilinógeno  fecal y urinario, aumentados.</a:t>
            </a:r>
            <a:endParaRPr lang="es-CL" dirty="0"/>
          </a:p>
          <a:p>
            <a:r>
              <a:rPr lang="es-ES" dirty="0" err="1"/>
              <a:t>Microesferocitosis</a:t>
            </a:r>
            <a:r>
              <a:rPr lang="es-ES" dirty="0"/>
              <a:t> congénita = Estudio de resistencia osmótica de glóbulo rojo, muestra población de GR frágiles.</a:t>
            </a:r>
            <a:endParaRPr lang="es-CL" dirty="0"/>
          </a:p>
          <a:p>
            <a:r>
              <a:rPr lang="es-ES" dirty="0"/>
              <a:t>Talasemias, drepanocitosis y hemoglobinopatías = Electroforesis de </a:t>
            </a:r>
            <a:r>
              <a:rPr lang="es-ES" dirty="0" err="1"/>
              <a:t>Hb</a:t>
            </a:r>
            <a:r>
              <a:rPr lang="es-ES" dirty="0"/>
              <a:t>.</a:t>
            </a:r>
          </a:p>
          <a:p>
            <a:r>
              <a:rPr lang="es-ES" dirty="0"/>
              <a:t>Actividad de G6PD y PK en sospecha de </a:t>
            </a:r>
            <a:r>
              <a:rPr lang="es-ES" dirty="0" err="1"/>
              <a:t>enzimopatías</a:t>
            </a:r>
            <a:r>
              <a:rPr lang="es-ES" dirty="0"/>
              <a:t>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Laboratorio en Anemia hemolítica.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194B9DB-3D4A-5448-9B78-550B59343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Hemólisis isoinmunes o aloinmunes </a:t>
            </a:r>
            <a:r>
              <a:rPr lang="es-ES" dirty="0"/>
              <a:t>que son Ac formados contra Ag eritrocitarios de otro individuo de la misma especie. Por ejemplo, embarazo o transfusión. Son anticuerpos adquiridos de síntesis reciente y se denominan “irregulares”. </a:t>
            </a:r>
          </a:p>
          <a:p>
            <a:endParaRPr lang="es-ES" dirty="0"/>
          </a:p>
          <a:p>
            <a:r>
              <a:rPr lang="es-ES" dirty="0"/>
              <a:t>Casos de esta hemólisis son EHRN y anemias de politransfundido. Test de Coombs (+).  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0" dirty="0">
                <a:effectLst/>
              </a:rPr>
              <a:t>Anemias Hemolíticas inmunológicas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DCC7C90-CCBA-E243-A4BC-7B2FD80B5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De desarrollo lento, lo que permite la adaptación orgánica. </a:t>
            </a:r>
          </a:p>
          <a:p>
            <a:r>
              <a:rPr lang="es-ES_tradnl" dirty="0"/>
              <a:t>Generalmente se presenta con palidez, decaimiento, inapetencia, irritabilidad, taquicardia, etc., en un niño sin gravedad aguda.</a:t>
            </a:r>
          </a:p>
          <a:p>
            <a:r>
              <a:rPr lang="es-ES_tradnl" dirty="0"/>
              <a:t>Su progresión final puede llegar a insuficiencia cardíaca y shock. 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Crónica.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5432C94-8A49-9646-AA0C-C0890A5C9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Ac contra Ag propios, son Ac irregulares. Hay dos tipos:</a:t>
            </a:r>
            <a:endParaRPr lang="es-CL" dirty="0"/>
          </a:p>
          <a:p>
            <a:pPr marL="624078" indent="-514350">
              <a:buFont typeface="+mj-lt"/>
              <a:buAutoNum type="arabicPeriod"/>
            </a:pPr>
            <a:r>
              <a:rPr lang="es-ES" dirty="0"/>
              <a:t>Ac calientes, actividad hemolítica a 37ºC. Son IgG y se depuran en el bazo.</a:t>
            </a:r>
            <a:endParaRPr lang="es-CL" dirty="0"/>
          </a:p>
          <a:p>
            <a:pPr marL="624078" indent="-514350">
              <a:buFont typeface="+mj-lt"/>
              <a:buAutoNum type="arabicPeriod"/>
            </a:pPr>
            <a:r>
              <a:rPr lang="es-ES" dirty="0"/>
              <a:t> Ac fríos, actividad hemolítica a 0 – 10ºC. Son IgM y requiere de complemento para hemólisis intravascular. Se depuran en el hígado.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Hemólisis autoinmunes</a:t>
            </a:r>
            <a:endParaRPr lang="es-CL" dirty="0"/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12CE896-7927-2746-B00D-4DA1C82C4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Es la clásica transfusión incompatible por error de banco de sangre. </a:t>
            </a:r>
          </a:p>
          <a:p>
            <a:r>
              <a:rPr lang="es-ES" dirty="0"/>
              <a:t>Se debe a Ac naturales anti A y anti B. </a:t>
            </a:r>
          </a:p>
          <a:p>
            <a:r>
              <a:rPr lang="es-ES" dirty="0"/>
              <a:t>Ocurre hemólisis aguda intravascular,  a los 10 – 15 minutos de iniciada la transfusión.</a:t>
            </a:r>
          </a:p>
          <a:p>
            <a:r>
              <a:rPr lang="es-ES" dirty="0"/>
              <a:t>Síntomas: hemoglobinuria, dolor lumbar, hipotensión arterial y shock. 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Hemólisis por ABO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7D2A699-2FFA-B34A-A8B0-AF37C8DD5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Es hemólisis aloinmune. </a:t>
            </a:r>
          </a:p>
          <a:p>
            <a:r>
              <a:rPr lang="es-ES" dirty="0"/>
              <a:t>Ocurre por anticuerpos irregulares. </a:t>
            </a:r>
          </a:p>
          <a:p>
            <a:r>
              <a:rPr lang="es-ES" dirty="0"/>
              <a:t>Esta hemólisis es intravascular por IgG. </a:t>
            </a:r>
          </a:p>
          <a:p>
            <a:r>
              <a:rPr lang="es-ES" dirty="0"/>
              <a:t>Tiene menor gravedad. Tarda 4 – 5 días en aparecer o  incluso semanas.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Hemólisis por grupos menores</a:t>
            </a:r>
            <a:endParaRPr lang="es-CL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Es muy poco frecuente en pediatría.</a:t>
            </a:r>
          </a:p>
          <a:p>
            <a:r>
              <a:rPr lang="es-ES" dirty="0"/>
              <a:t>Se acompaña de pancitopenia. </a:t>
            </a:r>
          </a:p>
          <a:p>
            <a:r>
              <a:rPr lang="es-ES" dirty="0"/>
              <a:t>Raramente antes de los 10 años de edad, con hemólisis crónica moderada. </a:t>
            </a:r>
          </a:p>
          <a:p>
            <a:r>
              <a:rPr lang="es-ES" dirty="0"/>
              <a:t>Sintomatología: </a:t>
            </a:r>
          </a:p>
          <a:p>
            <a:pPr lvl="1"/>
            <a:r>
              <a:rPr lang="es-ES" dirty="0"/>
              <a:t>Hemoglobinuria</a:t>
            </a:r>
          </a:p>
          <a:p>
            <a:pPr lvl="1"/>
            <a:r>
              <a:rPr lang="es-ES" dirty="0"/>
              <a:t>Infecciones pulmonares y urinarias.</a:t>
            </a:r>
          </a:p>
          <a:p>
            <a:pPr lvl="1"/>
            <a:r>
              <a:rPr lang="es-ES" dirty="0"/>
              <a:t>Trombosis intrahepática, mesentérica y de extremidades inferiores. </a:t>
            </a:r>
          </a:p>
          <a:p>
            <a:pPr lvl="1"/>
            <a:r>
              <a:rPr lang="es-ES" dirty="0"/>
              <a:t>En el 25%, antecede a anemia aplástica. </a:t>
            </a:r>
          </a:p>
          <a:p>
            <a:pPr marL="393192" lvl="1" indent="0">
              <a:buNone/>
            </a:pPr>
            <a:endParaRPr lang="es-ES" dirty="0"/>
          </a:p>
          <a:p>
            <a:pPr marL="393192" lvl="1" indent="0">
              <a:buNone/>
            </a:pPr>
            <a:r>
              <a:rPr lang="es-ES" dirty="0"/>
              <a:t>Nuevos tratamientos han cambiado su historia.</a:t>
            </a: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0" dirty="0">
                <a:effectLst/>
              </a:rPr>
              <a:t>Hemoglobinuria paroxística nocturna o enfermedad de Marchiafava Micheli. </a:t>
            </a:r>
            <a:endParaRPr lang="es-CL" sz="3200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2FC9AE1-20A8-B54A-9FE7-7C088BB92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Depende de la causa de la hemólisis. </a:t>
            </a:r>
            <a:endParaRPr lang="es-CL" sz="2300" dirty="0"/>
          </a:p>
          <a:p>
            <a:r>
              <a:rPr lang="es-ES" sz="2700" dirty="0"/>
              <a:t>En las anemias intracorpusculares congénitas, se indica:</a:t>
            </a:r>
          </a:p>
          <a:p>
            <a:pPr lvl="1"/>
            <a:r>
              <a:rPr lang="es-ES" dirty="0"/>
              <a:t>Acido fólico: 1 mg al día, para evitar crisis </a:t>
            </a:r>
            <a:r>
              <a:rPr lang="es-ES" dirty="0" err="1"/>
              <a:t>aplásticas</a:t>
            </a:r>
            <a:r>
              <a:rPr lang="es-ES" dirty="0"/>
              <a:t>. </a:t>
            </a:r>
          </a:p>
          <a:p>
            <a:pPr lvl="1"/>
            <a:r>
              <a:rPr lang="es-ES" dirty="0"/>
              <a:t>Transfusión de GR, cuando sea necesario. </a:t>
            </a:r>
            <a:endParaRPr lang="es-CL" dirty="0"/>
          </a:p>
          <a:p>
            <a:endParaRPr lang="es-ES" dirty="0"/>
          </a:p>
          <a:p>
            <a:r>
              <a:rPr lang="es-ES" dirty="0"/>
              <a:t>En talasemia mayor se indica:</a:t>
            </a:r>
          </a:p>
          <a:p>
            <a:pPr lvl="1"/>
            <a:r>
              <a:rPr lang="es-ES" dirty="0" err="1"/>
              <a:t>Transplante</a:t>
            </a:r>
            <a:r>
              <a:rPr lang="es-ES" dirty="0"/>
              <a:t> de medula ósea.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0" dirty="0">
                <a:effectLst/>
              </a:rPr>
              <a:t>Tratamiento de anemias hemolíticas</a:t>
            </a:r>
            <a:endParaRPr lang="es-CL" b="0" dirty="0">
              <a:effectLst/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9C37F61-3F8C-4B43-8C44-1362D1E79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Anemias hemolíticas autoinmune a anticuerpos calientes:</a:t>
            </a:r>
          </a:p>
          <a:p>
            <a:pPr lvl="1"/>
            <a:r>
              <a:rPr lang="es-ES" dirty="0" err="1"/>
              <a:t>Prednisona</a:t>
            </a:r>
            <a:r>
              <a:rPr lang="es-ES" dirty="0"/>
              <a:t>, 1 – 4 mg x kg día, hasta cese de hemólisis. </a:t>
            </a:r>
          </a:p>
          <a:p>
            <a:pPr lvl="1"/>
            <a:r>
              <a:rPr lang="es-ES" dirty="0"/>
              <a:t>O </a:t>
            </a:r>
            <a:r>
              <a:rPr lang="es-ES" dirty="0" err="1"/>
              <a:t>gamaglobulina</a:t>
            </a:r>
            <a:r>
              <a:rPr lang="es-ES" dirty="0"/>
              <a:t> endovenosa.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Esplenectomía, como último recurso en anemias hemolíticas severas frecuentes y que requieren altas dosis de corticoides para controlar la hemólisis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Tto</a:t>
            </a:r>
            <a:r>
              <a:rPr lang="es-ES" dirty="0"/>
              <a:t>. anemias </a:t>
            </a:r>
            <a:r>
              <a:rPr lang="es-ES" dirty="0" err="1"/>
              <a:t>extracorpusculares</a:t>
            </a:r>
            <a:r>
              <a:rPr lang="es-ES" dirty="0"/>
              <a:t>.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62FBF5C-A50E-6B44-BB3D-F21E0437E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Anemia hemolítica autoinmune a anticuerpos fríos.</a:t>
            </a:r>
          </a:p>
          <a:p>
            <a:pPr lvl="1"/>
            <a:r>
              <a:rPr lang="es-ES" dirty="0"/>
              <a:t>Tratamiento: </a:t>
            </a:r>
            <a:r>
              <a:rPr lang="es-ES" dirty="0" err="1"/>
              <a:t>Azatioprina</a:t>
            </a:r>
            <a:r>
              <a:rPr lang="es-ES" dirty="0"/>
              <a:t>, 2 – 3 mg/kg día, Otros inmunosupresores.</a:t>
            </a:r>
          </a:p>
          <a:p>
            <a:r>
              <a:rPr lang="es-ES" dirty="0"/>
              <a:t>En anemia microangiopática, como SHU, se produce insuficiencia renal aguda.</a:t>
            </a:r>
          </a:p>
          <a:p>
            <a:pPr lvl="1"/>
            <a:r>
              <a:rPr lang="es-ES" dirty="0"/>
              <a:t>1er lugar.- Tratamiento va dirigido al manejo de insuficiencia renal aguda.</a:t>
            </a:r>
          </a:p>
          <a:p>
            <a:pPr lvl="1"/>
            <a:r>
              <a:rPr lang="es-ES" dirty="0"/>
              <a:t>2º lugar .- Transfusiones de hemoderivados, para el manejo de la anemia o trombocitopenia.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F598F2C-28C2-9A4F-BB21-DEB89B2C3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FIN</a:t>
            </a:r>
            <a:endParaRPr lang="es-CL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7CB28A0-AF58-5F45-88B2-A8A4DD20C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s-ES_tradnl" dirty="0"/>
              <a:t>     Diagnóstico de laboratorio.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C7BFFA-A859-704B-81CB-5964791D3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700808"/>
            <a:ext cx="3600400" cy="36004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AF7FEF1-5DE8-DE48-A7C6-9F18F1A34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B3BE2F0-9F58-5744-9270-DAC708E7C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/>
              <a:t>Utiliza, habitualmente el </a:t>
            </a:r>
            <a:r>
              <a:rPr lang="es-ES_tradnl" dirty="0" err="1"/>
              <a:t>Hto</a:t>
            </a:r>
            <a:r>
              <a:rPr lang="es-ES_tradnl" dirty="0"/>
              <a:t> y </a:t>
            </a:r>
            <a:r>
              <a:rPr lang="es-ES_tradnl" dirty="0" err="1"/>
              <a:t>Hb</a:t>
            </a:r>
            <a:r>
              <a:rPr lang="es-ES_tradnl" dirty="0"/>
              <a:t>, que tienden a modificarse en forma paralela.</a:t>
            </a:r>
          </a:p>
          <a:p>
            <a:endParaRPr lang="es-ES_tradnl" dirty="0"/>
          </a:p>
          <a:p>
            <a:r>
              <a:rPr lang="es-ES_tradnl" dirty="0"/>
              <a:t>Este generalmente corresponde a 2 DS del promedio, permiten con gran probabilidad diagnosticar anemia.</a:t>
            </a:r>
          </a:p>
          <a:p>
            <a:endParaRPr lang="es-CL" dirty="0"/>
          </a:p>
          <a:p>
            <a:r>
              <a:rPr lang="es-ES_tradnl" dirty="0"/>
              <a:t>Es muy diferente según la edad, lo que se destaca al considerar que un recién nacido tiene un </a:t>
            </a:r>
            <a:r>
              <a:rPr lang="es-ES_tradnl" dirty="0" err="1"/>
              <a:t>Hto</a:t>
            </a:r>
            <a:r>
              <a:rPr lang="es-ES_tradnl" dirty="0"/>
              <a:t> normal promedio de 55%, un lactante de 2-3 meses de 33%, y un niño de 12-18 años de 43% dependiendo además del sexo.</a:t>
            </a:r>
          </a:p>
          <a:p>
            <a:endParaRPr lang="es-ES_tradnl" dirty="0"/>
          </a:p>
          <a:p>
            <a:r>
              <a:rPr lang="es-ES_tradnl" dirty="0"/>
              <a:t>La intensidad relativa va a ser variable, por ejemplo un </a:t>
            </a:r>
            <a:r>
              <a:rPr lang="es-ES_tradnl" dirty="0" err="1"/>
              <a:t>Hto</a:t>
            </a:r>
            <a:r>
              <a:rPr lang="es-ES_tradnl" dirty="0"/>
              <a:t> de 28-30% tiene una connotación muy diferente a los 3 meses que a los 10 años de edad.</a:t>
            </a:r>
            <a:endParaRPr lang="es-CL" dirty="0"/>
          </a:p>
          <a:p>
            <a:endParaRPr lang="es-CL" dirty="0"/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8BF4D70-8F49-7B42-9E65-FBB365D50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59FBD7-3572-6D4D-ADF9-8C064E205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01" y="764703"/>
            <a:ext cx="7828831" cy="5293455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B3458EC-34E5-3841-A969-E0D2D1A08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 </a:t>
            </a:r>
            <a:r>
              <a:rPr lang="es-ES" b="1" dirty="0">
                <a:solidFill>
                  <a:srgbClr val="FF0000"/>
                </a:solidFill>
              </a:rPr>
              <a:t>Disminución de la producción de glóbulos rojos</a:t>
            </a:r>
            <a:endParaRPr lang="es-CL" dirty="0">
              <a:solidFill>
                <a:srgbClr val="FF0000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es-ES" dirty="0"/>
              <a:t> Premedular (déficit de Fe, folato, vit B12, proteínas)</a:t>
            </a:r>
            <a:endParaRPr lang="es-CL" dirty="0"/>
          </a:p>
          <a:p>
            <a:pPr marL="624078" indent="-514350">
              <a:buFont typeface="+mj-lt"/>
              <a:buAutoNum type="arabicPeriod"/>
            </a:pPr>
            <a:r>
              <a:rPr lang="es-ES" dirty="0"/>
              <a:t>Medular (leucemia, anemia aplástica, infecciones) </a:t>
            </a:r>
            <a:endParaRPr lang="es-CL" dirty="0"/>
          </a:p>
          <a:p>
            <a:r>
              <a:rPr lang="es-ES" b="1" dirty="0"/>
              <a:t>   </a:t>
            </a:r>
            <a:r>
              <a:rPr lang="es-ES" b="1" dirty="0">
                <a:solidFill>
                  <a:srgbClr val="FF0000"/>
                </a:solidFill>
              </a:rPr>
              <a:t>Aumento de destrucción de glóbulos rojos</a:t>
            </a:r>
            <a:endParaRPr lang="es-CL" dirty="0">
              <a:solidFill>
                <a:srgbClr val="FF0000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es-ES" dirty="0"/>
              <a:t> Hemólisis</a:t>
            </a:r>
            <a:endParaRPr lang="es-CL" dirty="0"/>
          </a:p>
          <a:p>
            <a:pPr marL="624078" indent="-514350">
              <a:buFont typeface="+mj-lt"/>
              <a:buAutoNum type="arabicPeriod"/>
            </a:pPr>
            <a:r>
              <a:rPr lang="es-ES" dirty="0"/>
              <a:t> Pérdida de  glóbulos rojos por hemorragia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El mecanismo fisiopatológico de la anemia puede deberse a: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EAAEB87-0570-3040-9989-FB6B3CE47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584</TotalTime>
  <Words>2675</Words>
  <Application>Microsoft Macintosh PowerPoint</Application>
  <PresentationFormat>Presentación en pantalla (4:3)</PresentationFormat>
  <Paragraphs>315</Paragraphs>
  <Slides>57</Slides>
  <Notes>0</Notes>
  <HiddenSlides>0</HiddenSlides>
  <MMClips>56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2" baseType="lpstr">
      <vt:lpstr>Lucida Sans Unicode</vt:lpstr>
      <vt:lpstr>Verdana</vt:lpstr>
      <vt:lpstr>Wingdings 2</vt:lpstr>
      <vt:lpstr>Wingdings 3</vt:lpstr>
      <vt:lpstr>Concurrencia</vt:lpstr>
      <vt:lpstr>SINDROME ANEMICO.</vt:lpstr>
      <vt:lpstr>Definición</vt:lpstr>
      <vt:lpstr>Formas clínicas</vt:lpstr>
      <vt:lpstr>Aguda</vt:lpstr>
      <vt:lpstr>Crónica.</vt:lpstr>
      <vt:lpstr>     Diagnóstico de laboratorio.</vt:lpstr>
      <vt:lpstr>Presentación de PowerPoint</vt:lpstr>
      <vt:lpstr>Presentación de PowerPoint</vt:lpstr>
      <vt:lpstr>El mecanismo fisiopatológico de la anemia puede deberse a:</vt:lpstr>
      <vt:lpstr>Clasificación</vt:lpstr>
      <vt:lpstr>Arregenerativas</vt:lpstr>
      <vt:lpstr>Regenerativos</vt:lpstr>
      <vt:lpstr>Reticulocitos</vt:lpstr>
      <vt:lpstr>INDICE RETICULOCITARIO</vt:lpstr>
      <vt:lpstr>Crisis reticulocitaria. </vt:lpstr>
      <vt:lpstr>Reticulocitosis "permanente", </vt:lpstr>
      <vt:lpstr>ANEMIA FISIOLÓGICA Y DEL PREMATURO</vt:lpstr>
      <vt:lpstr>Causas</vt:lpstr>
      <vt:lpstr>Presentación de PowerPoint</vt:lpstr>
      <vt:lpstr>Enfermedad  Hemolítica del RN</vt:lpstr>
      <vt:lpstr>Anemia por infección</vt:lpstr>
      <vt:lpstr>Anemia ferropriva.</vt:lpstr>
      <vt:lpstr>Causas</vt:lpstr>
      <vt:lpstr>Clínica</vt:lpstr>
      <vt:lpstr>Laboratorio</vt:lpstr>
      <vt:lpstr>Cinética del Fierro</vt:lpstr>
      <vt:lpstr>Diagnóstico diferencial.</vt:lpstr>
      <vt:lpstr>Tratamiento</vt:lpstr>
      <vt:lpstr>Profilaxis</vt:lpstr>
      <vt:lpstr>Anemia Megaloblástica</vt:lpstr>
      <vt:lpstr>Clínica de A. megaloblástica </vt:lpstr>
      <vt:lpstr>Laboratorio</vt:lpstr>
      <vt:lpstr>Presentación de PowerPoint</vt:lpstr>
      <vt:lpstr>Folato sérico y eritrocitario</vt:lpstr>
      <vt:lpstr>Tratamiento de anemia  megaloblástica </vt:lpstr>
      <vt:lpstr>Anemia por déficit de Vit E</vt:lpstr>
      <vt:lpstr>Anemias Hemolítica.</vt:lpstr>
      <vt:lpstr>Lugares de hemolisis.</vt:lpstr>
      <vt:lpstr>Presentación de PowerPoint</vt:lpstr>
      <vt:lpstr>Laboratorio</vt:lpstr>
      <vt:lpstr>Presentación de PowerPoint</vt:lpstr>
      <vt:lpstr>Clasificación de anemias hemolíticas</vt:lpstr>
      <vt:lpstr>Intracorpusculares o intrínsecas</vt:lpstr>
      <vt:lpstr>Extracorpusculares o extrínsecas</vt:lpstr>
      <vt:lpstr>Mixtas </vt:lpstr>
      <vt:lpstr>Laboratorio</vt:lpstr>
      <vt:lpstr>Clínica: </vt:lpstr>
      <vt:lpstr>Laboratorio en Anemia hemolítica.</vt:lpstr>
      <vt:lpstr>Anemias Hemolíticas inmunológicas</vt:lpstr>
      <vt:lpstr>Hemólisis autoinmunes</vt:lpstr>
      <vt:lpstr>Hemólisis por ABO</vt:lpstr>
      <vt:lpstr>Hemólisis por grupos menores</vt:lpstr>
      <vt:lpstr>Hemoglobinuria paroxística nocturna o enfermedad de Marchiafava Micheli. </vt:lpstr>
      <vt:lpstr>Tratamiento de anemias hemolíticas</vt:lpstr>
      <vt:lpstr>Tto. anemias extracorpusculares.</vt:lpstr>
      <vt:lpstr>Presentación de PowerPoint</vt:lpstr>
      <vt:lpstr>FIN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ANEMIA</dc:title>
  <dc:creator>Felipe Espinoza Chacur</dc:creator>
  <cp:lastModifiedBy>Microsoft Office User</cp:lastModifiedBy>
  <cp:revision>43</cp:revision>
  <dcterms:created xsi:type="dcterms:W3CDTF">2013-04-16T00:33:11Z</dcterms:created>
  <dcterms:modified xsi:type="dcterms:W3CDTF">2020-05-16T15:44:42Z</dcterms:modified>
</cp:coreProperties>
</file>