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56" r:id="rId2"/>
    <p:sldId id="257" r:id="rId3"/>
    <p:sldId id="1613" r:id="rId4"/>
    <p:sldId id="1614" r:id="rId5"/>
    <p:sldId id="1615" r:id="rId6"/>
    <p:sldId id="1616" r:id="rId7"/>
    <p:sldId id="1619" r:id="rId8"/>
    <p:sldId id="1617" r:id="rId9"/>
    <p:sldId id="1620" r:id="rId10"/>
    <p:sldId id="1621" r:id="rId11"/>
    <p:sldId id="1622" r:id="rId12"/>
    <p:sldId id="1623" r:id="rId13"/>
    <p:sldId id="1625" r:id="rId14"/>
    <p:sldId id="1610" r:id="rId15"/>
    <p:sldId id="1607" r:id="rId16"/>
    <p:sldId id="1635" r:id="rId17"/>
    <p:sldId id="356" r:id="rId18"/>
    <p:sldId id="382" r:id="rId19"/>
    <p:sldId id="1636" r:id="rId20"/>
    <p:sldId id="1637" r:id="rId21"/>
    <p:sldId id="1638" r:id="rId22"/>
    <p:sldId id="1639" r:id="rId23"/>
    <p:sldId id="1618" r:id="rId24"/>
    <p:sldId id="1629" r:id="rId25"/>
    <p:sldId id="1006" r:id="rId26"/>
    <p:sldId id="1007" r:id="rId27"/>
    <p:sldId id="1634" r:id="rId28"/>
    <p:sldId id="268" r:id="rId29"/>
    <p:sldId id="299" r:id="rId30"/>
    <p:sldId id="877" r:id="rId31"/>
    <p:sldId id="981" r:id="rId32"/>
    <p:sldId id="1008" r:id="rId33"/>
    <p:sldId id="387" r:id="rId34"/>
    <p:sldId id="1009" r:id="rId35"/>
    <p:sldId id="1011" r:id="rId36"/>
    <p:sldId id="1012" r:id="rId37"/>
    <p:sldId id="1630" r:id="rId38"/>
    <p:sldId id="974" r:id="rId39"/>
    <p:sldId id="1010" r:id="rId40"/>
    <p:sldId id="1631" r:id="rId41"/>
    <p:sldId id="1632" r:id="rId42"/>
    <p:sldId id="1633" r:id="rId43"/>
    <p:sldId id="1015" r:id="rId44"/>
    <p:sldId id="1016" r:id="rId45"/>
    <p:sldId id="1014" r:id="rId46"/>
    <p:sldId id="1017" r:id="rId47"/>
    <p:sldId id="987" r:id="rId48"/>
    <p:sldId id="989" r:id="rId49"/>
    <p:sldId id="1640" r:id="rId50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11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1B6A8F0-11E1-4FA1-9E3C-99A7D0BCD302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C3D969D-CC9E-4A09-BA25-95CEA8A2A46E}">
      <dgm:prSet custT="1"/>
      <dgm:spPr/>
      <dgm:t>
        <a:bodyPr/>
        <a:lstStyle/>
        <a:p>
          <a:r>
            <a:rPr lang="es-CL" sz="2400" b="1" dirty="0"/>
            <a:t>Tipo I o hipoxémica</a:t>
          </a:r>
          <a:endParaRPr lang="en-US" sz="2400" b="1" dirty="0"/>
        </a:p>
      </dgm:t>
    </dgm:pt>
    <dgm:pt modelId="{3E07C6DB-C1E0-41C5-AEF9-03A4ABF87857}" type="parTrans" cxnId="{3BE1F8EA-D83C-4CA4-9B8C-A0632A5279C7}">
      <dgm:prSet/>
      <dgm:spPr/>
      <dgm:t>
        <a:bodyPr/>
        <a:lstStyle/>
        <a:p>
          <a:endParaRPr lang="en-US"/>
        </a:p>
      </dgm:t>
    </dgm:pt>
    <dgm:pt modelId="{4602D6B7-4170-4EA1-BC74-5E5B9A3C9388}" type="sibTrans" cxnId="{3BE1F8EA-D83C-4CA4-9B8C-A0632A5279C7}">
      <dgm:prSet/>
      <dgm:spPr/>
      <dgm:t>
        <a:bodyPr/>
        <a:lstStyle/>
        <a:p>
          <a:endParaRPr lang="en-US"/>
        </a:p>
      </dgm:t>
    </dgm:pt>
    <dgm:pt modelId="{8042134D-0316-421C-8A72-302A6E3F8462}">
      <dgm:prSet/>
      <dgm:spPr/>
      <dgm:t>
        <a:bodyPr/>
        <a:lstStyle/>
        <a:p>
          <a:r>
            <a:rPr lang="es-CL" dirty="0"/>
            <a:t>PaO2 &lt; 60 mm Hg  (correlación con 90% saturación)  con PaCO2 normal o baja</a:t>
          </a:r>
          <a:endParaRPr lang="en-US" dirty="0"/>
        </a:p>
      </dgm:t>
    </dgm:pt>
    <dgm:pt modelId="{1E95A8D9-99C6-478D-8B5E-E633504E1F1C}" type="parTrans" cxnId="{F1174310-0DB0-4EFE-943F-BD208257CD79}">
      <dgm:prSet/>
      <dgm:spPr/>
      <dgm:t>
        <a:bodyPr/>
        <a:lstStyle/>
        <a:p>
          <a:endParaRPr lang="en-US"/>
        </a:p>
      </dgm:t>
    </dgm:pt>
    <dgm:pt modelId="{D31981BB-2FE3-4489-A73F-441307451467}" type="sibTrans" cxnId="{F1174310-0DB0-4EFE-943F-BD208257CD79}">
      <dgm:prSet/>
      <dgm:spPr/>
      <dgm:t>
        <a:bodyPr/>
        <a:lstStyle/>
        <a:p>
          <a:endParaRPr lang="en-US"/>
        </a:p>
      </dgm:t>
    </dgm:pt>
    <dgm:pt modelId="{E6A6B9C7-879B-4626-BC0D-7A3C89A9DA4E}">
      <dgm:prSet/>
      <dgm:spPr/>
      <dgm:t>
        <a:bodyPr/>
        <a:lstStyle/>
        <a:p>
          <a:r>
            <a:rPr lang="es-CL"/>
            <a:t>Alteración ventilación perfusión (V/Q)</a:t>
          </a:r>
          <a:endParaRPr lang="en-US"/>
        </a:p>
      </dgm:t>
    </dgm:pt>
    <dgm:pt modelId="{AC35936C-C02A-4EB1-9712-8CED6F7088A5}" type="parTrans" cxnId="{C4035C44-5312-4A6E-9FE7-30C41FC0D295}">
      <dgm:prSet/>
      <dgm:spPr/>
      <dgm:t>
        <a:bodyPr/>
        <a:lstStyle/>
        <a:p>
          <a:endParaRPr lang="en-US"/>
        </a:p>
      </dgm:t>
    </dgm:pt>
    <dgm:pt modelId="{F7E418DD-4893-40DD-931D-FF06AC619896}" type="sibTrans" cxnId="{C4035C44-5312-4A6E-9FE7-30C41FC0D295}">
      <dgm:prSet/>
      <dgm:spPr/>
      <dgm:t>
        <a:bodyPr/>
        <a:lstStyle/>
        <a:p>
          <a:endParaRPr lang="en-US"/>
        </a:p>
      </dgm:t>
    </dgm:pt>
    <dgm:pt modelId="{421C8ACA-72C4-4DF9-AD20-9EFBE1379745}">
      <dgm:prSet/>
      <dgm:spPr/>
      <dgm:t>
        <a:bodyPr/>
        <a:lstStyle/>
        <a:p>
          <a:r>
            <a:rPr lang="es-CL" dirty="0"/>
            <a:t>La más frecuente y se relaciona con la mayoría de las enfermedades pulmonares agudas pediátricas. </a:t>
          </a:r>
          <a:endParaRPr lang="en-US" dirty="0"/>
        </a:p>
      </dgm:t>
    </dgm:pt>
    <dgm:pt modelId="{B1B246A9-7A4E-479B-AD1D-B431AE0BA990}" type="parTrans" cxnId="{DB30DC43-2B09-4763-A24F-745A372730E0}">
      <dgm:prSet/>
      <dgm:spPr/>
      <dgm:t>
        <a:bodyPr/>
        <a:lstStyle/>
        <a:p>
          <a:endParaRPr lang="en-US"/>
        </a:p>
      </dgm:t>
    </dgm:pt>
    <dgm:pt modelId="{0F326F96-B606-4296-B380-D62E2B9D5F6B}" type="sibTrans" cxnId="{DB30DC43-2B09-4763-A24F-745A372730E0}">
      <dgm:prSet/>
      <dgm:spPr/>
      <dgm:t>
        <a:bodyPr/>
        <a:lstStyle/>
        <a:p>
          <a:endParaRPr lang="en-US"/>
        </a:p>
      </dgm:t>
    </dgm:pt>
    <dgm:pt modelId="{A5F7B7D0-6A16-465D-861C-424F2DFEC077}">
      <dgm:prSet/>
      <dgm:spPr/>
      <dgm:t>
        <a:bodyPr/>
        <a:lstStyle/>
        <a:p>
          <a:r>
            <a:rPr lang="es-CL"/>
            <a:t>Tratamiento primario es oxígeno </a:t>
          </a:r>
          <a:endParaRPr lang="en-US"/>
        </a:p>
      </dgm:t>
    </dgm:pt>
    <dgm:pt modelId="{AE3ABF30-C15D-4670-92BF-9400ACD5C6DC}" type="parTrans" cxnId="{CC9143CA-FA01-4028-AE8E-0872981D55E9}">
      <dgm:prSet/>
      <dgm:spPr/>
      <dgm:t>
        <a:bodyPr/>
        <a:lstStyle/>
        <a:p>
          <a:endParaRPr lang="en-US"/>
        </a:p>
      </dgm:t>
    </dgm:pt>
    <dgm:pt modelId="{38DAADC2-D24A-4103-B748-DAB92F039CD3}" type="sibTrans" cxnId="{CC9143CA-FA01-4028-AE8E-0872981D55E9}">
      <dgm:prSet/>
      <dgm:spPr/>
      <dgm:t>
        <a:bodyPr/>
        <a:lstStyle/>
        <a:p>
          <a:endParaRPr lang="en-US"/>
        </a:p>
      </dgm:t>
    </dgm:pt>
    <dgm:pt modelId="{0B0C5013-30C1-46A2-AA08-8B3032229B54}" type="pres">
      <dgm:prSet presAssocID="{81B6A8F0-11E1-4FA1-9E3C-99A7D0BCD302}" presName="vert0" presStyleCnt="0">
        <dgm:presLayoutVars>
          <dgm:dir/>
          <dgm:animOne val="branch"/>
          <dgm:animLvl val="lvl"/>
        </dgm:presLayoutVars>
      </dgm:prSet>
      <dgm:spPr/>
    </dgm:pt>
    <dgm:pt modelId="{9061CFA7-7C3C-46C9-87E4-2B4EFAECAE60}" type="pres">
      <dgm:prSet presAssocID="{7C3D969D-CC9E-4A09-BA25-95CEA8A2A46E}" presName="thickLine" presStyleLbl="alignNode1" presStyleIdx="0" presStyleCnt="5"/>
      <dgm:spPr/>
    </dgm:pt>
    <dgm:pt modelId="{58BA5232-2896-4EF9-B446-868B7655242A}" type="pres">
      <dgm:prSet presAssocID="{7C3D969D-CC9E-4A09-BA25-95CEA8A2A46E}" presName="horz1" presStyleCnt="0"/>
      <dgm:spPr/>
    </dgm:pt>
    <dgm:pt modelId="{BBB7EACF-3DF1-460D-9A80-56ECBD53F17D}" type="pres">
      <dgm:prSet presAssocID="{7C3D969D-CC9E-4A09-BA25-95CEA8A2A46E}" presName="tx1" presStyleLbl="revTx" presStyleIdx="0" presStyleCnt="5"/>
      <dgm:spPr/>
    </dgm:pt>
    <dgm:pt modelId="{FC82791D-354E-4278-A07F-B1FEB9CAC7F7}" type="pres">
      <dgm:prSet presAssocID="{7C3D969D-CC9E-4A09-BA25-95CEA8A2A46E}" presName="vert1" presStyleCnt="0"/>
      <dgm:spPr/>
    </dgm:pt>
    <dgm:pt modelId="{EA59C647-94BB-40B0-B345-59E39515DD15}" type="pres">
      <dgm:prSet presAssocID="{8042134D-0316-421C-8A72-302A6E3F8462}" presName="thickLine" presStyleLbl="alignNode1" presStyleIdx="1" presStyleCnt="5"/>
      <dgm:spPr/>
    </dgm:pt>
    <dgm:pt modelId="{70AAED5F-5C79-4FA0-A466-02D1DF84A1D0}" type="pres">
      <dgm:prSet presAssocID="{8042134D-0316-421C-8A72-302A6E3F8462}" presName="horz1" presStyleCnt="0"/>
      <dgm:spPr/>
    </dgm:pt>
    <dgm:pt modelId="{A9DA58D7-8779-43CC-A58E-221A98AA4CE2}" type="pres">
      <dgm:prSet presAssocID="{8042134D-0316-421C-8A72-302A6E3F8462}" presName="tx1" presStyleLbl="revTx" presStyleIdx="1" presStyleCnt="5"/>
      <dgm:spPr/>
    </dgm:pt>
    <dgm:pt modelId="{868DBD13-D49E-4C6A-9EA2-78842F4E9E7D}" type="pres">
      <dgm:prSet presAssocID="{8042134D-0316-421C-8A72-302A6E3F8462}" presName="vert1" presStyleCnt="0"/>
      <dgm:spPr/>
    </dgm:pt>
    <dgm:pt modelId="{F05436D7-67BF-4E86-8E24-BCEAD633E0C9}" type="pres">
      <dgm:prSet presAssocID="{E6A6B9C7-879B-4626-BC0D-7A3C89A9DA4E}" presName="thickLine" presStyleLbl="alignNode1" presStyleIdx="2" presStyleCnt="5"/>
      <dgm:spPr/>
    </dgm:pt>
    <dgm:pt modelId="{976D1057-A481-4AD0-AD3F-504D6D69DB22}" type="pres">
      <dgm:prSet presAssocID="{E6A6B9C7-879B-4626-BC0D-7A3C89A9DA4E}" presName="horz1" presStyleCnt="0"/>
      <dgm:spPr/>
    </dgm:pt>
    <dgm:pt modelId="{52ABDD06-9D69-49AC-8635-09BDBB919F27}" type="pres">
      <dgm:prSet presAssocID="{E6A6B9C7-879B-4626-BC0D-7A3C89A9DA4E}" presName="tx1" presStyleLbl="revTx" presStyleIdx="2" presStyleCnt="5"/>
      <dgm:spPr/>
    </dgm:pt>
    <dgm:pt modelId="{31D6C235-35AA-4A71-8546-85197F4791C4}" type="pres">
      <dgm:prSet presAssocID="{E6A6B9C7-879B-4626-BC0D-7A3C89A9DA4E}" presName="vert1" presStyleCnt="0"/>
      <dgm:spPr/>
    </dgm:pt>
    <dgm:pt modelId="{CF94F694-1638-471E-9A99-A9ED90537454}" type="pres">
      <dgm:prSet presAssocID="{421C8ACA-72C4-4DF9-AD20-9EFBE1379745}" presName="thickLine" presStyleLbl="alignNode1" presStyleIdx="3" presStyleCnt="5"/>
      <dgm:spPr/>
    </dgm:pt>
    <dgm:pt modelId="{6C4D7412-F238-4ED0-ABB9-8A290CAD8589}" type="pres">
      <dgm:prSet presAssocID="{421C8ACA-72C4-4DF9-AD20-9EFBE1379745}" presName="horz1" presStyleCnt="0"/>
      <dgm:spPr/>
    </dgm:pt>
    <dgm:pt modelId="{BEFA10C1-F3BD-48CC-8F14-CD89C672165A}" type="pres">
      <dgm:prSet presAssocID="{421C8ACA-72C4-4DF9-AD20-9EFBE1379745}" presName="tx1" presStyleLbl="revTx" presStyleIdx="3" presStyleCnt="5"/>
      <dgm:spPr/>
    </dgm:pt>
    <dgm:pt modelId="{A2586EFE-F99B-48D0-8D97-90B5036B8CA2}" type="pres">
      <dgm:prSet presAssocID="{421C8ACA-72C4-4DF9-AD20-9EFBE1379745}" presName="vert1" presStyleCnt="0"/>
      <dgm:spPr/>
    </dgm:pt>
    <dgm:pt modelId="{956BF154-4331-4C0D-9D5C-F9A81B41E557}" type="pres">
      <dgm:prSet presAssocID="{A5F7B7D0-6A16-465D-861C-424F2DFEC077}" presName="thickLine" presStyleLbl="alignNode1" presStyleIdx="4" presStyleCnt="5"/>
      <dgm:spPr/>
    </dgm:pt>
    <dgm:pt modelId="{F402633B-7160-4463-8F2E-418249834C49}" type="pres">
      <dgm:prSet presAssocID="{A5F7B7D0-6A16-465D-861C-424F2DFEC077}" presName="horz1" presStyleCnt="0"/>
      <dgm:spPr/>
    </dgm:pt>
    <dgm:pt modelId="{2EE439D2-E2EA-4846-B4F4-B02AA761AF75}" type="pres">
      <dgm:prSet presAssocID="{A5F7B7D0-6A16-465D-861C-424F2DFEC077}" presName="tx1" presStyleLbl="revTx" presStyleIdx="4" presStyleCnt="5"/>
      <dgm:spPr/>
    </dgm:pt>
    <dgm:pt modelId="{E10B4C2C-3420-4FD1-BACA-E22C294BC967}" type="pres">
      <dgm:prSet presAssocID="{A5F7B7D0-6A16-465D-861C-424F2DFEC077}" presName="vert1" presStyleCnt="0"/>
      <dgm:spPr/>
    </dgm:pt>
  </dgm:ptLst>
  <dgm:cxnLst>
    <dgm:cxn modelId="{F8B79F09-715F-4001-9D5E-46E8C105EC64}" type="presOf" srcId="{A5F7B7D0-6A16-465D-861C-424F2DFEC077}" destId="{2EE439D2-E2EA-4846-B4F4-B02AA761AF75}" srcOrd="0" destOrd="0" presId="urn:microsoft.com/office/officeart/2008/layout/LinedList"/>
    <dgm:cxn modelId="{0F9A210D-CB72-416A-82E2-CA9561A1C458}" type="presOf" srcId="{8042134D-0316-421C-8A72-302A6E3F8462}" destId="{A9DA58D7-8779-43CC-A58E-221A98AA4CE2}" srcOrd="0" destOrd="0" presId="urn:microsoft.com/office/officeart/2008/layout/LinedList"/>
    <dgm:cxn modelId="{F1174310-0DB0-4EFE-943F-BD208257CD79}" srcId="{81B6A8F0-11E1-4FA1-9E3C-99A7D0BCD302}" destId="{8042134D-0316-421C-8A72-302A6E3F8462}" srcOrd="1" destOrd="0" parTransId="{1E95A8D9-99C6-478D-8B5E-E633504E1F1C}" sibTransId="{D31981BB-2FE3-4489-A73F-441307451467}"/>
    <dgm:cxn modelId="{5AC3CA1B-B056-4B55-AD18-37F27F7ECE1A}" type="presOf" srcId="{81B6A8F0-11E1-4FA1-9E3C-99A7D0BCD302}" destId="{0B0C5013-30C1-46A2-AA08-8B3032229B54}" srcOrd="0" destOrd="0" presId="urn:microsoft.com/office/officeart/2008/layout/LinedList"/>
    <dgm:cxn modelId="{2E902032-C0F3-42C9-BEEF-A61BD3B01BE0}" type="presOf" srcId="{421C8ACA-72C4-4DF9-AD20-9EFBE1379745}" destId="{BEFA10C1-F3BD-48CC-8F14-CD89C672165A}" srcOrd="0" destOrd="0" presId="urn:microsoft.com/office/officeart/2008/layout/LinedList"/>
    <dgm:cxn modelId="{DB30DC43-2B09-4763-A24F-745A372730E0}" srcId="{81B6A8F0-11E1-4FA1-9E3C-99A7D0BCD302}" destId="{421C8ACA-72C4-4DF9-AD20-9EFBE1379745}" srcOrd="3" destOrd="0" parTransId="{B1B246A9-7A4E-479B-AD1D-B431AE0BA990}" sibTransId="{0F326F96-B606-4296-B380-D62E2B9D5F6B}"/>
    <dgm:cxn modelId="{C4035C44-5312-4A6E-9FE7-30C41FC0D295}" srcId="{81B6A8F0-11E1-4FA1-9E3C-99A7D0BCD302}" destId="{E6A6B9C7-879B-4626-BC0D-7A3C89A9DA4E}" srcOrd="2" destOrd="0" parTransId="{AC35936C-C02A-4EB1-9712-8CED6F7088A5}" sibTransId="{F7E418DD-4893-40DD-931D-FF06AC619896}"/>
    <dgm:cxn modelId="{A7EED5A9-4826-4C7E-A157-B51255E1FE58}" type="presOf" srcId="{E6A6B9C7-879B-4626-BC0D-7A3C89A9DA4E}" destId="{52ABDD06-9D69-49AC-8635-09BDBB919F27}" srcOrd="0" destOrd="0" presId="urn:microsoft.com/office/officeart/2008/layout/LinedList"/>
    <dgm:cxn modelId="{71790EC4-34B6-4EC7-9F96-896BBDB64CA8}" type="presOf" srcId="{7C3D969D-CC9E-4A09-BA25-95CEA8A2A46E}" destId="{BBB7EACF-3DF1-460D-9A80-56ECBD53F17D}" srcOrd="0" destOrd="0" presId="urn:microsoft.com/office/officeart/2008/layout/LinedList"/>
    <dgm:cxn modelId="{CC9143CA-FA01-4028-AE8E-0872981D55E9}" srcId="{81B6A8F0-11E1-4FA1-9E3C-99A7D0BCD302}" destId="{A5F7B7D0-6A16-465D-861C-424F2DFEC077}" srcOrd="4" destOrd="0" parTransId="{AE3ABF30-C15D-4670-92BF-9400ACD5C6DC}" sibTransId="{38DAADC2-D24A-4103-B748-DAB92F039CD3}"/>
    <dgm:cxn modelId="{3BE1F8EA-D83C-4CA4-9B8C-A0632A5279C7}" srcId="{81B6A8F0-11E1-4FA1-9E3C-99A7D0BCD302}" destId="{7C3D969D-CC9E-4A09-BA25-95CEA8A2A46E}" srcOrd="0" destOrd="0" parTransId="{3E07C6DB-C1E0-41C5-AEF9-03A4ABF87857}" sibTransId="{4602D6B7-4170-4EA1-BC74-5E5B9A3C9388}"/>
    <dgm:cxn modelId="{8BED6638-BD7F-4E15-A98E-F2006CD8E5C0}" type="presParOf" srcId="{0B0C5013-30C1-46A2-AA08-8B3032229B54}" destId="{9061CFA7-7C3C-46C9-87E4-2B4EFAECAE60}" srcOrd="0" destOrd="0" presId="urn:microsoft.com/office/officeart/2008/layout/LinedList"/>
    <dgm:cxn modelId="{1CDACF7D-061D-4FA3-B702-0991020BC8FE}" type="presParOf" srcId="{0B0C5013-30C1-46A2-AA08-8B3032229B54}" destId="{58BA5232-2896-4EF9-B446-868B7655242A}" srcOrd="1" destOrd="0" presId="urn:microsoft.com/office/officeart/2008/layout/LinedList"/>
    <dgm:cxn modelId="{60F5A55D-6A9D-4C9A-BC04-AF20E9121B52}" type="presParOf" srcId="{58BA5232-2896-4EF9-B446-868B7655242A}" destId="{BBB7EACF-3DF1-460D-9A80-56ECBD53F17D}" srcOrd="0" destOrd="0" presId="urn:microsoft.com/office/officeart/2008/layout/LinedList"/>
    <dgm:cxn modelId="{F1536B9F-B0DA-43BA-8515-C2E6125F7E0C}" type="presParOf" srcId="{58BA5232-2896-4EF9-B446-868B7655242A}" destId="{FC82791D-354E-4278-A07F-B1FEB9CAC7F7}" srcOrd="1" destOrd="0" presId="urn:microsoft.com/office/officeart/2008/layout/LinedList"/>
    <dgm:cxn modelId="{4E5A59FB-0A84-427E-BF87-CFA7E8E8147B}" type="presParOf" srcId="{0B0C5013-30C1-46A2-AA08-8B3032229B54}" destId="{EA59C647-94BB-40B0-B345-59E39515DD15}" srcOrd="2" destOrd="0" presId="urn:microsoft.com/office/officeart/2008/layout/LinedList"/>
    <dgm:cxn modelId="{7797A9A1-A615-423E-B87B-636F6A5F6E5A}" type="presParOf" srcId="{0B0C5013-30C1-46A2-AA08-8B3032229B54}" destId="{70AAED5F-5C79-4FA0-A466-02D1DF84A1D0}" srcOrd="3" destOrd="0" presId="urn:microsoft.com/office/officeart/2008/layout/LinedList"/>
    <dgm:cxn modelId="{03AC03F9-66D3-4BD4-BE05-DB827CFECF18}" type="presParOf" srcId="{70AAED5F-5C79-4FA0-A466-02D1DF84A1D0}" destId="{A9DA58D7-8779-43CC-A58E-221A98AA4CE2}" srcOrd="0" destOrd="0" presId="urn:microsoft.com/office/officeart/2008/layout/LinedList"/>
    <dgm:cxn modelId="{C7B541ED-D414-4F32-B589-22B1A08F4745}" type="presParOf" srcId="{70AAED5F-5C79-4FA0-A466-02D1DF84A1D0}" destId="{868DBD13-D49E-4C6A-9EA2-78842F4E9E7D}" srcOrd="1" destOrd="0" presId="urn:microsoft.com/office/officeart/2008/layout/LinedList"/>
    <dgm:cxn modelId="{E0AB6404-BC18-4CFD-B5CC-DCD71050161B}" type="presParOf" srcId="{0B0C5013-30C1-46A2-AA08-8B3032229B54}" destId="{F05436D7-67BF-4E86-8E24-BCEAD633E0C9}" srcOrd="4" destOrd="0" presId="urn:microsoft.com/office/officeart/2008/layout/LinedList"/>
    <dgm:cxn modelId="{D64F536A-8202-4621-9215-B9EBEF8C0E29}" type="presParOf" srcId="{0B0C5013-30C1-46A2-AA08-8B3032229B54}" destId="{976D1057-A481-4AD0-AD3F-504D6D69DB22}" srcOrd="5" destOrd="0" presId="urn:microsoft.com/office/officeart/2008/layout/LinedList"/>
    <dgm:cxn modelId="{251EA79E-7209-4F0C-8951-63644D78D5E9}" type="presParOf" srcId="{976D1057-A481-4AD0-AD3F-504D6D69DB22}" destId="{52ABDD06-9D69-49AC-8635-09BDBB919F27}" srcOrd="0" destOrd="0" presId="urn:microsoft.com/office/officeart/2008/layout/LinedList"/>
    <dgm:cxn modelId="{A19EA1B2-0394-4A7F-9299-C4AE8A431609}" type="presParOf" srcId="{976D1057-A481-4AD0-AD3F-504D6D69DB22}" destId="{31D6C235-35AA-4A71-8546-85197F4791C4}" srcOrd="1" destOrd="0" presId="urn:microsoft.com/office/officeart/2008/layout/LinedList"/>
    <dgm:cxn modelId="{4C19CE7A-4AE3-4120-9BAD-F4AE6EF50577}" type="presParOf" srcId="{0B0C5013-30C1-46A2-AA08-8B3032229B54}" destId="{CF94F694-1638-471E-9A99-A9ED90537454}" srcOrd="6" destOrd="0" presId="urn:microsoft.com/office/officeart/2008/layout/LinedList"/>
    <dgm:cxn modelId="{790A75B9-0207-4EFF-982A-07473E4CA604}" type="presParOf" srcId="{0B0C5013-30C1-46A2-AA08-8B3032229B54}" destId="{6C4D7412-F238-4ED0-ABB9-8A290CAD8589}" srcOrd="7" destOrd="0" presId="urn:microsoft.com/office/officeart/2008/layout/LinedList"/>
    <dgm:cxn modelId="{8F95BAAB-7FBF-4BB1-A8D9-0BE7818EC2F0}" type="presParOf" srcId="{6C4D7412-F238-4ED0-ABB9-8A290CAD8589}" destId="{BEFA10C1-F3BD-48CC-8F14-CD89C672165A}" srcOrd="0" destOrd="0" presId="urn:microsoft.com/office/officeart/2008/layout/LinedList"/>
    <dgm:cxn modelId="{0F60E329-5903-473C-A2B7-F71CA5B37D7F}" type="presParOf" srcId="{6C4D7412-F238-4ED0-ABB9-8A290CAD8589}" destId="{A2586EFE-F99B-48D0-8D97-90B5036B8CA2}" srcOrd="1" destOrd="0" presId="urn:microsoft.com/office/officeart/2008/layout/LinedList"/>
    <dgm:cxn modelId="{0543408E-A311-4803-8B93-2DA7C6F84EA6}" type="presParOf" srcId="{0B0C5013-30C1-46A2-AA08-8B3032229B54}" destId="{956BF154-4331-4C0D-9D5C-F9A81B41E557}" srcOrd="8" destOrd="0" presId="urn:microsoft.com/office/officeart/2008/layout/LinedList"/>
    <dgm:cxn modelId="{6FE896FD-3AAE-4D45-A3BB-69B1BD017262}" type="presParOf" srcId="{0B0C5013-30C1-46A2-AA08-8B3032229B54}" destId="{F402633B-7160-4463-8F2E-418249834C49}" srcOrd="9" destOrd="0" presId="urn:microsoft.com/office/officeart/2008/layout/LinedList"/>
    <dgm:cxn modelId="{8976C41A-B60A-47AB-B444-966E42D2FEB2}" type="presParOf" srcId="{F402633B-7160-4463-8F2E-418249834C49}" destId="{2EE439D2-E2EA-4846-B4F4-B02AA761AF75}" srcOrd="0" destOrd="0" presId="urn:microsoft.com/office/officeart/2008/layout/LinedList"/>
    <dgm:cxn modelId="{9C08AD5B-0D2D-4B19-B5F4-4D78E1C8AEEC}" type="presParOf" srcId="{F402633B-7160-4463-8F2E-418249834C49}" destId="{E10B4C2C-3420-4FD1-BACA-E22C294BC96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D89201A-C6B1-3849-B908-0A92F29371B8}" type="doc">
      <dgm:prSet loTypeId="urn:microsoft.com/office/officeart/2005/8/layout/cycle7" loCatId="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C83DBCF5-18DF-B148-845A-C50012554373}">
      <dgm:prSet phldrT="[Texto]" custT="1"/>
      <dgm:spPr/>
      <dgm:t>
        <a:bodyPr/>
        <a:lstStyle/>
        <a:p>
          <a:r>
            <a:rPr lang="es-ES" sz="2000" dirty="0">
              <a:solidFill>
                <a:srgbClr val="000090"/>
              </a:solidFill>
            </a:rPr>
            <a:t>O</a:t>
          </a:r>
          <a:r>
            <a:rPr lang="es-ES" sz="2000" baseline="-25000" dirty="0">
              <a:solidFill>
                <a:srgbClr val="000090"/>
              </a:solidFill>
            </a:rPr>
            <a:t>2 </a:t>
          </a:r>
          <a:r>
            <a:rPr lang="es-ES" sz="2000" baseline="0" dirty="0">
              <a:solidFill>
                <a:srgbClr val="000090"/>
              </a:solidFill>
            </a:rPr>
            <a:t>(100%)</a:t>
          </a:r>
          <a:endParaRPr lang="es-ES" sz="2000" baseline="-25000" dirty="0">
            <a:solidFill>
              <a:srgbClr val="000090"/>
            </a:solidFill>
          </a:endParaRPr>
        </a:p>
      </dgm:t>
    </dgm:pt>
    <dgm:pt modelId="{69B2D031-6A64-B64B-B6C3-8AFC8831FA44}" type="parTrans" cxnId="{39A26E5D-6E2E-4B43-9F41-9426313BC5A6}">
      <dgm:prSet/>
      <dgm:spPr/>
      <dgm:t>
        <a:bodyPr/>
        <a:lstStyle/>
        <a:p>
          <a:endParaRPr lang="es-ES"/>
        </a:p>
      </dgm:t>
    </dgm:pt>
    <dgm:pt modelId="{D28445FA-B5DA-A24D-8A8C-C415B00B53C7}" type="sibTrans" cxnId="{39A26E5D-6E2E-4B43-9F41-9426313BC5A6}">
      <dgm:prSet/>
      <dgm:spPr/>
      <dgm:t>
        <a:bodyPr/>
        <a:lstStyle/>
        <a:p>
          <a:endParaRPr lang="es-ES"/>
        </a:p>
      </dgm:t>
    </dgm:pt>
    <dgm:pt modelId="{4BBC7C1F-9C58-4243-9150-D3334A5E20ED}">
      <dgm:prSet phldrT="[Texto]" custT="1"/>
      <dgm:spPr/>
      <dgm:t>
        <a:bodyPr/>
        <a:lstStyle/>
        <a:p>
          <a:r>
            <a:rPr lang="es-ES" sz="2000" dirty="0">
              <a:solidFill>
                <a:srgbClr val="000090"/>
              </a:solidFill>
            </a:rPr>
            <a:t>Evaluación Sistemática</a:t>
          </a:r>
        </a:p>
        <a:p>
          <a:r>
            <a:rPr lang="es-ES" sz="2000" dirty="0">
              <a:solidFill>
                <a:srgbClr val="000090"/>
              </a:solidFill>
            </a:rPr>
            <a:t>Evaluación CR rápida</a:t>
          </a:r>
        </a:p>
        <a:p>
          <a:r>
            <a:rPr lang="es-ES" sz="1600" dirty="0">
              <a:solidFill>
                <a:srgbClr val="000090"/>
              </a:solidFill>
            </a:rPr>
            <a:t>(Estabilizar vía aérea e inicio precoz ventilación)</a:t>
          </a:r>
        </a:p>
      </dgm:t>
    </dgm:pt>
    <dgm:pt modelId="{1424238B-8EB4-6647-A468-49C955F2450A}" type="parTrans" cxnId="{A08D6217-3FB5-E84E-BA92-48D2AD0E3E87}">
      <dgm:prSet/>
      <dgm:spPr/>
      <dgm:t>
        <a:bodyPr/>
        <a:lstStyle/>
        <a:p>
          <a:endParaRPr lang="es-ES"/>
        </a:p>
      </dgm:t>
    </dgm:pt>
    <dgm:pt modelId="{0574ADC7-2DF6-0344-9872-8B57AA10731A}" type="sibTrans" cxnId="{A08D6217-3FB5-E84E-BA92-48D2AD0E3E87}">
      <dgm:prSet/>
      <dgm:spPr/>
      <dgm:t>
        <a:bodyPr/>
        <a:lstStyle/>
        <a:p>
          <a:endParaRPr lang="es-ES"/>
        </a:p>
      </dgm:t>
    </dgm:pt>
    <dgm:pt modelId="{D0D7562D-E743-8247-8061-852803F554B0}">
      <dgm:prSet phldrT="[Texto]" custT="1"/>
      <dgm:spPr/>
      <dgm:t>
        <a:bodyPr/>
        <a:lstStyle/>
        <a:p>
          <a:r>
            <a:rPr lang="es-ES" sz="2000" dirty="0">
              <a:solidFill>
                <a:srgbClr val="000090"/>
              </a:solidFill>
            </a:rPr>
            <a:t>Monitorización Cardiorespiratoria</a:t>
          </a:r>
        </a:p>
        <a:p>
          <a:r>
            <a:rPr lang="es-ES" sz="1800" dirty="0">
              <a:solidFill>
                <a:srgbClr val="000090"/>
              </a:solidFill>
            </a:rPr>
            <a:t>(Spo2, </a:t>
          </a:r>
          <a:r>
            <a:rPr lang="es-ES" sz="1800" dirty="0" err="1">
              <a:solidFill>
                <a:srgbClr val="000090"/>
              </a:solidFill>
            </a:rPr>
            <a:t>Capnógrafo</a:t>
          </a:r>
          <a:r>
            <a:rPr lang="es-ES" sz="1800" dirty="0">
              <a:solidFill>
                <a:srgbClr val="000090"/>
              </a:solidFill>
            </a:rPr>
            <a:t>)</a:t>
          </a:r>
        </a:p>
      </dgm:t>
    </dgm:pt>
    <dgm:pt modelId="{4B878414-2480-3143-8B4F-EBFBD1B292FD}" type="parTrans" cxnId="{5709A072-B522-2542-A051-42A4D61BF2D8}">
      <dgm:prSet/>
      <dgm:spPr/>
      <dgm:t>
        <a:bodyPr/>
        <a:lstStyle/>
        <a:p>
          <a:endParaRPr lang="es-ES"/>
        </a:p>
      </dgm:t>
    </dgm:pt>
    <dgm:pt modelId="{4CF67ABB-49FB-BA44-95C4-12D47DF73414}" type="sibTrans" cxnId="{5709A072-B522-2542-A051-42A4D61BF2D8}">
      <dgm:prSet/>
      <dgm:spPr/>
      <dgm:t>
        <a:bodyPr/>
        <a:lstStyle/>
        <a:p>
          <a:endParaRPr lang="es-ES"/>
        </a:p>
      </dgm:t>
    </dgm:pt>
    <dgm:pt modelId="{FE2DDBA9-F07B-CF48-81D9-B3403F50E9C5}" type="pres">
      <dgm:prSet presAssocID="{2D89201A-C6B1-3849-B908-0A92F29371B8}" presName="Name0" presStyleCnt="0">
        <dgm:presLayoutVars>
          <dgm:dir/>
          <dgm:resizeHandles val="exact"/>
        </dgm:presLayoutVars>
      </dgm:prSet>
      <dgm:spPr/>
    </dgm:pt>
    <dgm:pt modelId="{FB709B53-27AA-704D-AFE6-AEDB20CC2C3A}" type="pres">
      <dgm:prSet presAssocID="{C83DBCF5-18DF-B148-845A-C50012554373}" presName="node" presStyleLbl="node1" presStyleIdx="0" presStyleCnt="3" custRadScaleRad="100557" custRadScaleInc="-9508">
        <dgm:presLayoutVars>
          <dgm:bulletEnabled val="1"/>
        </dgm:presLayoutVars>
      </dgm:prSet>
      <dgm:spPr/>
    </dgm:pt>
    <dgm:pt modelId="{C59A4E6C-20BF-7841-8155-F221CE26D753}" type="pres">
      <dgm:prSet presAssocID="{D28445FA-B5DA-A24D-8A8C-C415B00B53C7}" presName="sibTrans" presStyleLbl="sibTrans2D1" presStyleIdx="0" presStyleCnt="3"/>
      <dgm:spPr/>
    </dgm:pt>
    <dgm:pt modelId="{E09F1D33-1A55-7D4A-B171-810C1EB5B452}" type="pres">
      <dgm:prSet presAssocID="{D28445FA-B5DA-A24D-8A8C-C415B00B53C7}" presName="connectorText" presStyleLbl="sibTrans2D1" presStyleIdx="0" presStyleCnt="3"/>
      <dgm:spPr/>
    </dgm:pt>
    <dgm:pt modelId="{BD906252-E563-4C4E-916C-9554EEDAB235}" type="pres">
      <dgm:prSet presAssocID="{4BBC7C1F-9C58-4243-9150-D3334A5E20ED}" presName="node" presStyleLbl="node1" presStyleIdx="1" presStyleCnt="3" custScaleX="113716" custScaleY="161188">
        <dgm:presLayoutVars>
          <dgm:bulletEnabled val="1"/>
        </dgm:presLayoutVars>
      </dgm:prSet>
      <dgm:spPr/>
    </dgm:pt>
    <dgm:pt modelId="{73E0D5F0-EFD6-3D45-94F7-32C84E8665BA}" type="pres">
      <dgm:prSet presAssocID="{0574ADC7-2DF6-0344-9872-8B57AA10731A}" presName="sibTrans" presStyleLbl="sibTrans2D1" presStyleIdx="1" presStyleCnt="3"/>
      <dgm:spPr/>
    </dgm:pt>
    <dgm:pt modelId="{5CA595B9-CFC7-504D-957F-A8428D7B3320}" type="pres">
      <dgm:prSet presAssocID="{0574ADC7-2DF6-0344-9872-8B57AA10731A}" presName="connectorText" presStyleLbl="sibTrans2D1" presStyleIdx="1" presStyleCnt="3"/>
      <dgm:spPr/>
    </dgm:pt>
    <dgm:pt modelId="{A958DF01-7C92-654D-9EC6-2C4B0446857E}" type="pres">
      <dgm:prSet presAssocID="{D0D7562D-E743-8247-8061-852803F554B0}" presName="node" presStyleLbl="node1" presStyleIdx="2" presStyleCnt="3">
        <dgm:presLayoutVars>
          <dgm:bulletEnabled val="1"/>
        </dgm:presLayoutVars>
      </dgm:prSet>
      <dgm:spPr/>
    </dgm:pt>
    <dgm:pt modelId="{8552DD69-2E2C-9342-A3A2-6A8B885FE31A}" type="pres">
      <dgm:prSet presAssocID="{4CF67ABB-49FB-BA44-95C4-12D47DF73414}" presName="sibTrans" presStyleLbl="sibTrans2D1" presStyleIdx="2" presStyleCnt="3"/>
      <dgm:spPr/>
    </dgm:pt>
    <dgm:pt modelId="{B5F4F6DB-B9A0-CD45-8A9F-B2ECC71942A1}" type="pres">
      <dgm:prSet presAssocID="{4CF67ABB-49FB-BA44-95C4-12D47DF73414}" presName="connectorText" presStyleLbl="sibTrans2D1" presStyleIdx="2" presStyleCnt="3"/>
      <dgm:spPr/>
    </dgm:pt>
  </dgm:ptLst>
  <dgm:cxnLst>
    <dgm:cxn modelId="{17ABB607-1043-4B34-9052-79E91E0EC9BE}" type="presOf" srcId="{0574ADC7-2DF6-0344-9872-8B57AA10731A}" destId="{73E0D5F0-EFD6-3D45-94F7-32C84E8665BA}" srcOrd="0" destOrd="0" presId="urn:microsoft.com/office/officeart/2005/8/layout/cycle7"/>
    <dgm:cxn modelId="{92479B09-FD0A-42E9-852A-C489A5668CD6}" type="presOf" srcId="{D28445FA-B5DA-A24D-8A8C-C415B00B53C7}" destId="{E09F1D33-1A55-7D4A-B171-810C1EB5B452}" srcOrd="1" destOrd="0" presId="urn:microsoft.com/office/officeart/2005/8/layout/cycle7"/>
    <dgm:cxn modelId="{A08D6217-3FB5-E84E-BA92-48D2AD0E3E87}" srcId="{2D89201A-C6B1-3849-B908-0A92F29371B8}" destId="{4BBC7C1F-9C58-4243-9150-D3334A5E20ED}" srcOrd="1" destOrd="0" parTransId="{1424238B-8EB4-6647-A468-49C955F2450A}" sibTransId="{0574ADC7-2DF6-0344-9872-8B57AA10731A}"/>
    <dgm:cxn modelId="{19BADD25-6DE2-4AC6-A28F-621D5112C5C7}" type="presOf" srcId="{4CF67ABB-49FB-BA44-95C4-12D47DF73414}" destId="{B5F4F6DB-B9A0-CD45-8A9F-B2ECC71942A1}" srcOrd="1" destOrd="0" presId="urn:microsoft.com/office/officeart/2005/8/layout/cycle7"/>
    <dgm:cxn modelId="{53080226-ECE8-4176-BF86-09352A1F494A}" type="presOf" srcId="{0574ADC7-2DF6-0344-9872-8B57AA10731A}" destId="{5CA595B9-CFC7-504D-957F-A8428D7B3320}" srcOrd="1" destOrd="0" presId="urn:microsoft.com/office/officeart/2005/8/layout/cycle7"/>
    <dgm:cxn modelId="{9193D327-1DC2-4C5F-AF72-B551EFE95E9D}" type="presOf" srcId="{D0D7562D-E743-8247-8061-852803F554B0}" destId="{A958DF01-7C92-654D-9EC6-2C4B0446857E}" srcOrd="0" destOrd="0" presId="urn:microsoft.com/office/officeart/2005/8/layout/cycle7"/>
    <dgm:cxn modelId="{39A26E5D-6E2E-4B43-9F41-9426313BC5A6}" srcId="{2D89201A-C6B1-3849-B908-0A92F29371B8}" destId="{C83DBCF5-18DF-B148-845A-C50012554373}" srcOrd="0" destOrd="0" parTransId="{69B2D031-6A64-B64B-B6C3-8AFC8831FA44}" sibTransId="{D28445FA-B5DA-A24D-8A8C-C415B00B53C7}"/>
    <dgm:cxn modelId="{5D7EBE6F-ADD1-4EB7-B6B0-68DF8B26BDBF}" type="presOf" srcId="{C83DBCF5-18DF-B148-845A-C50012554373}" destId="{FB709B53-27AA-704D-AFE6-AEDB20CC2C3A}" srcOrd="0" destOrd="0" presId="urn:microsoft.com/office/officeart/2005/8/layout/cycle7"/>
    <dgm:cxn modelId="{5709A072-B522-2542-A051-42A4D61BF2D8}" srcId="{2D89201A-C6B1-3849-B908-0A92F29371B8}" destId="{D0D7562D-E743-8247-8061-852803F554B0}" srcOrd="2" destOrd="0" parTransId="{4B878414-2480-3143-8B4F-EBFBD1B292FD}" sibTransId="{4CF67ABB-49FB-BA44-95C4-12D47DF73414}"/>
    <dgm:cxn modelId="{099BF672-6F60-433A-9DC5-EF586A4E1D87}" type="presOf" srcId="{2D89201A-C6B1-3849-B908-0A92F29371B8}" destId="{FE2DDBA9-F07B-CF48-81D9-B3403F50E9C5}" srcOrd="0" destOrd="0" presId="urn:microsoft.com/office/officeart/2005/8/layout/cycle7"/>
    <dgm:cxn modelId="{A687F8AE-9479-4045-91F1-9DC00445BAB2}" type="presOf" srcId="{4BBC7C1F-9C58-4243-9150-D3334A5E20ED}" destId="{BD906252-E563-4C4E-916C-9554EEDAB235}" srcOrd="0" destOrd="0" presId="urn:microsoft.com/office/officeart/2005/8/layout/cycle7"/>
    <dgm:cxn modelId="{24441AB5-3372-4371-B502-546620BFF7DF}" type="presOf" srcId="{4CF67ABB-49FB-BA44-95C4-12D47DF73414}" destId="{8552DD69-2E2C-9342-A3A2-6A8B885FE31A}" srcOrd="0" destOrd="0" presId="urn:microsoft.com/office/officeart/2005/8/layout/cycle7"/>
    <dgm:cxn modelId="{55E6C5EF-C42E-4193-A342-B5ED33CD9B70}" type="presOf" srcId="{D28445FA-B5DA-A24D-8A8C-C415B00B53C7}" destId="{C59A4E6C-20BF-7841-8155-F221CE26D753}" srcOrd="0" destOrd="0" presId="urn:microsoft.com/office/officeart/2005/8/layout/cycle7"/>
    <dgm:cxn modelId="{2694B246-F1C1-40BB-9286-298C5F2978A0}" type="presParOf" srcId="{FE2DDBA9-F07B-CF48-81D9-B3403F50E9C5}" destId="{FB709B53-27AA-704D-AFE6-AEDB20CC2C3A}" srcOrd="0" destOrd="0" presId="urn:microsoft.com/office/officeart/2005/8/layout/cycle7"/>
    <dgm:cxn modelId="{8B9333BF-31B8-4994-A880-4BFD495CFB19}" type="presParOf" srcId="{FE2DDBA9-F07B-CF48-81D9-B3403F50E9C5}" destId="{C59A4E6C-20BF-7841-8155-F221CE26D753}" srcOrd="1" destOrd="0" presId="urn:microsoft.com/office/officeart/2005/8/layout/cycle7"/>
    <dgm:cxn modelId="{FA079B30-89DA-4F6B-812D-598AD70D407A}" type="presParOf" srcId="{C59A4E6C-20BF-7841-8155-F221CE26D753}" destId="{E09F1D33-1A55-7D4A-B171-810C1EB5B452}" srcOrd="0" destOrd="0" presId="urn:microsoft.com/office/officeart/2005/8/layout/cycle7"/>
    <dgm:cxn modelId="{57C63CA3-F350-41FD-A2B9-DF2073630689}" type="presParOf" srcId="{FE2DDBA9-F07B-CF48-81D9-B3403F50E9C5}" destId="{BD906252-E563-4C4E-916C-9554EEDAB235}" srcOrd="2" destOrd="0" presId="urn:microsoft.com/office/officeart/2005/8/layout/cycle7"/>
    <dgm:cxn modelId="{46ABFFBB-A545-4CE7-91AF-4AB9EACBFF1C}" type="presParOf" srcId="{FE2DDBA9-F07B-CF48-81D9-B3403F50E9C5}" destId="{73E0D5F0-EFD6-3D45-94F7-32C84E8665BA}" srcOrd="3" destOrd="0" presId="urn:microsoft.com/office/officeart/2005/8/layout/cycle7"/>
    <dgm:cxn modelId="{6FA61D18-9462-4E75-9899-EC3A07B54C79}" type="presParOf" srcId="{73E0D5F0-EFD6-3D45-94F7-32C84E8665BA}" destId="{5CA595B9-CFC7-504D-957F-A8428D7B3320}" srcOrd="0" destOrd="0" presId="urn:microsoft.com/office/officeart/2005/8/layout/cycle7"/>
    <dgm:cxn modelId="{B027B358-55E4-4393-9126-6CA9F3207DF7}" type="presParOf" srcId="{FE2DDBA9-F07B-CF48-81D9-B3403F50E9C5}" destId="{A958DF01-7C92-654D-9EC6-2C4B0446857E}" srcOrd="4" destOrd="0" presId="urn:microsoft.com/office/officeart/2005/8/layout/cycle7"/>
    <dgm:cxn modelId="{81B8E16D-F611-4F50-901F-22C7DFEE969D}" type="presParOf" srcId="{FE2DDBA9-F07B-CF48-81D9-B3403F50E9C5}" destId="{8552DD69-2E2C-9342-A3A2-6A8B885FE31A}" srcOrd="5" destOrd="0" presId="urn:microsoft.com/office/officeart/2005/8/layout/cycle7"/>
    <dgm:cxn modelId="{E1158755-A0F0-4497-8F7B-6F6000E6232C}" type="presParOf" srcId="{8552DD69-2E2C-9342-A3A2-6A8B885FE31A}" destId="{B5F4F6DB-B9A0-CD45-8A9F-B2ECC71942A1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85B66B1-E254-4B6A-8C49-0CB89805A148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6FA3A779-C11C-4909-A4BA-25825B3CEF5B}">
      <dgm:prSet/>
      <dgm:spPr/>
      <dgm:t>
        <a:bodyPr/>
        <a:lstStyle/>
        <a:p>
          <a:r>
            <a:rPr lang="es-419"/>
            <a:t>5-10% neumonías bacterianas </a:t>
          </a:r>
          <a:r>
            <a:rPr lang="es-419">
              <a:sym typeface="Wingdings" panose="05000000000000000000" pitchFamily="2" charset="2"/>
            </a:rPr>
            <a:t></a:t>
          </a:r>
          <a:r>
            <a:rPr lang="es-419"/>
            <a:t> derrame no complicado</a:t>
          </a:r>
          <a:endParaRPr lang="en-US"/>
        </a:p>
      </dgm:t>
    </dgm:pt>
    <dgm:pt modelId="{4F394736-6767-40DF-A955-35C51A411EC2}" type="parTrans" cxnId="{7A9C6F5E-6450-461C-8592-F78CD4357602}">
      <dgm:prSet/>
      <dgm:spPr/>
      <dgm:t>
        <a:bodyPr/>
        <a:lstStyle/>
        <a:p>
          <a:endParaRPr lang="en-US"/>
        </a:p>
      </dgm:t>
    </dgm:pt>
    <dgm:pt modelId="{83865547-BEDB-49AC-9623-84DE0F4456F0}" type="sibTrans" cxnId="{7A9C6F5E-6450-461C-8592-F78CD4357602}">
      <dgm:prSet/>
      <dgm:spPr/>
      <dgm:t>
        <a:bodyPr/>
        <a:lstStyle/>
        <a:p>
          <a:endParaRPr lang="en-US"/>
        </a:p>
      </dgm:t>
    </dgm:pt>
    <dgm:pt modelId="{0D7ED4B3-483D-4E32-BAE1-9BE4A3854DF5}">
      <dgm:prSet/>
      <dgm:spPr/>
      <dgm:t>
        <a:bodyPr/>
        <a:lstStyle/>
        <a:p>
          <a:r>
            <a:rPr lang="es-419"/>
            <a:t>Incidencia anual 3 por 100.000</a:t>
          </a:r>
          <a:endParaRPr lang="en-US"/>
        </a:p>
      </dgm:t>
    </dgm:pt>
    <dgm:pt modelId="{61926C96-188E-41FD-B37D-D1A31DC39931}" type="parTrans" cxnId="{F3AABB22-B351-4880-B114-3EA09BDDD0DD}">
      <dgm:prSet/>
      <dgm:spPr/>
      <dgm:t>
        <a:bodyPr/>
        <a:lstStyle/>
        <a:p>
          <a:endParaRPr lang="en-US"/>
        </a:p>
      </dgm:t>
    </dgm:pt>
    <dgm:pt modelId="{B99AF1A2-99E0-4910-89F6-19ED1F494454}" type="sibTrans" cxnId="{F3AABB22-B351-4880-B114-3EA09BDDD0DD}">
      <dgm:prSet/>
      <dgm:spPr/>
      <dgm:t>
        <a:bodyPr/>
        <a:lstStyle/>
        <a:p>
          <a:endParaRPr lang="en-US"/>
        </a:p>
      </dgm:t>
    </dgm:pt>
    <dgm:pt modelId="{6A1969B1-7F6E-4FAD-B490-4B5AF87ACAC7}">
      <dgm:prSet/>
      <dgm:spPr/>
      <dgm:t>
        <a:bodyPr/>
        <a:lstStyle/>
        <a:p>
          <a:r>
            <a:rPr lang="es-419"/>
            <a:t>2% de hospitalizaciones por causa respiratoria en Chile</a:t>
          </a:r>
          <a:endParaRPr lang="en-US"/>
        </a:p>
      </dgm:t>
    </dgm:pt>
    <dgm:pt modelId="{5C9B27BC-901F-4FB3-9DD0-046B0467AA25}" type="parTrans" cxnId="{A1D52F7E-4B40-475A-ABF6-044731317E88}">
      <dgm:prSet/>
      <dgm:spPr/>
      <dgm:t>
        <a:bodyPr/>
        <a:lstStyle/>
        <a:p>
          <a:endParaRPr lang="en-US"/>
        </a:p>
      </dgm:t>
    </dgm:pt>
    <dgm:pt modelId="{C8B5F2F0-900E-47BC-A0A7-1097A5546C9A}" type="sibTrans" cxnId="{A1D52F7E-4B40-475A-ABF6-044731317E88}">
      <dgm:prSet/>
      <dgm:spPr/>
      <dgm:t>
        <a:bodyPr/>
        <a:lstStyle/>
        <a:p>
          <a:endParaRPr lang="en-US"/>
        </a:p>
      </dgm:t>
    </dgm:pt>
    <dgm:pt modelId="{656F63BD-906D-4DF6-A4C8-EF109CC8459E}" type="pres">
      <dgm:prSet presAssocID="{685B66B1-E254-4B6A-8C49-0CB89805A148}" presName="vert0" presStyleCnt="0">
        <dgm:presLayoutVars>
          <dgm:dir/>
          <dgm:animOne val="branch"/>
          <dgm:animLvl val="lvl"/>
        </dgm:presLayoutVars>
      </dgm:prSet>
      <dgm:spPr/>
    </dgm:pt>
    <dgm:pt modelId="{F98A390A-4CCD-47A6-B1D5-02411FF7157E}" type="pres">
      <dgm:prSet presAssocID="{6FA3A779-C11C-4909-A4BA-25825B3CEF5B}" presName="thickLine" presStyleLbl="alignNode1" presStyleIdx="0" presStyleCnt="3"/>
      <dgm:spPr/>
    </dgm:pt>
    <dgm:pt modelId="{5A6D9B9D-2830-42ED-8BA7-D005F38C8F78}" type="pres">
      <dgm:prSet presAssocID="{6FA3A779-C11C-4909-A4BA-25825B3CEF5B}" presName="horz1" presStyleCnt="0"/>
      <dgm:spPr/>
    </dgm:pt>
    <dgm:pt modelId="{559A2EFF-44E5-4389-82F3-E23DD95BC585}" type="pres">
      <dgm:prSet presAssocID="{6FA3A779-C11C-4909-A4BA-25825B3CEF5B}" presName="tx1" presStyleLbl="revTx" presStyleIdx="0" presStyleCnt="3"/>
      <dgm:spPr/>
    </dgm:pt>
    <dgm:pt modelId="{3505B830-C513-4E2D-B710-CCCA1C366D96}" type="pres">
      <dgm:prSet presAssocID="{6FA3A779-C11C-4909-A4BA-25825B3CEF5B}" presName="vert1" presStyleCnt="0"/>
      <dgm:spPr/>
    </dgm:pt>
    <dgm:pt modelId="{28BFA907-318C-42E4-B7EE-759F3F02B846}" type="pres">
      <dgm:prSet presAssocID="{0D7ED4B3-483D-4E32-BAE1-9BE4A3854DF5}" presName="thickLine" presStyleLbl="alignNode1" presStyleIdx="1" presStyleCnt="3"/>
      <dgm:spPr/>
    </dgm:pt>
    <dgm:pt modelId="{2888D439-DCC0-4B28-8000-682E7233A4AB}" type="pres">
      <dgm:prSet presAssocID="{0D7ED4B3-483D-4E32-BAE1-9BE4A3854DF5}" presName="horz1" presStyleCnt="0"/>
      <dgm:spPr/>
    </dgm:pt>
    <dgm:pt modelId="{E65B43A7-9313-4A59-A7BA-3B2EC8545CBA}" type="pres">
      <dgm:prSet presAssocID="{0D7ED4B3-483D-4E32-BAE1-9BE4A3854DF5}" presName="tx1" presStyleLbl="revTx" presStyleIdx="1" presStyleCnt="3"/>
      <dgm:spPr/>
    </dgm:pt>
    <dgm:pt modelId="{F47F68C6-05EF-4B79-9156-C73ABADF4514}" type="pres">
      <dgm:prSet presAssocID="{0D7ED4B3-483D-4E32-BAE1-9BE4A3854DF5}" presName="vert1" presStyleCnt="0"/>
      <dgm:spPr/>
    </dgm:pt>
    <dgm:pt modelId="{52527FF8-7790-4951-BD79-D15D1F71FE8A}" type="pres">
      <dgm:prSet presAssocID="{6A1969B1-7F6E-4FAD-B490-4B5AF87ACAC7}" presName="thickLine" presStyleLbl="alignNode1" presStyleIdx="2" presStyleCnt="3"/>
      <dgm:spPr/>
    </dgm:pt>
    <dgm:pt modelId="{1767BC6E-2A9A-464A-B047-9A69E8935B61}" type="pres">
      <dgm:prSet presAssocID="{6A1969B1-7F6E-4FAD-B490-4B5AF87ACAC7}" presName="horz1" presStyleCnt="0"/>
      <dgm:spPr/>
    </dgm:pt>
    <dgm:pt modelId="{EE013E67-DB4B-4FBA-8BF2-83A87D362BB9}" type="pres">
      <dgm:prSet presAssocID="{6A1969B1-7F6E-4FAD-B490-4B5AF87ACAC7}" presName="tx1" presStyleLbl="revTx" presStyleIdx="2" presStyleCnt="3"/>
      <dgm:spPr/>
    </dgm:pt>
    <dgm:pt modelId="{F5D90AF1-95B8-458F-BC4D-EE7C06836E25}" type="pres">
      <dgm:prSet presAssocID="{6A1969B1-7F6E-4FAD-B490-4B5AF87ACAC7}" presName="vert1" presStyleCnt="0"/>
      <dgm:spPr/>
    </dgm:pt>
  </dgm:ptLst>
  <dgm:cxnLst>
    <dgm:cxn modelId="{2A88FF1C-7E9A-4A93-BAC2-74C08B9908FD}" type="presOf" srcId="{6FA3A779-C11C-4909-A4BA-25825B3CEF5B}" destId="{559A2EFF-44E5-4389-82F3-E23DD95BC585}" srcOrd="0" destOrd="0" presId="urn:microsoft.com/office/officeart/2008/layout/LinedList"/>
    <dgm:cxn modelId="{F3AABB22-B351-4880-B114-3EA09BDDD0DD}" srcId="{685B66B1-E254-4B6A-8C49-0CB89805A148}" destId="{0D7ED4B3-483D-4E32-BAE1-9BE4A3854DF5}" srcOrd="1" destOrd="0" parTransId="{61926C96-188E-41FD-B37D-D1A31DC39931}" sibTransId="{B99AF1A2-99E0-4910-89F6-19ED1F494454}"/>
    <dgm:cxn modelId="{7A9C6F5E-6450-461C-8592-F78CD4357602}" srcId="{685B66B1-E254-4B6A-8C49-0CB89805A148}" destId="{6FA3A779-C11C-4909-A4BA-25825B3CEF5B}" srcOrd="0" destOrd="0" parTransId="{4F394736-6767-40DF-A955-35C51A411EC2}" sibTransId="{83865547-BEDB-49AC-9623-84DE0F4456F0}"/>
    <dgm:cxn modelId="{A6556052-9B89-4DF7-88A6-8B6AB8FDC908}" type="presOf" srcId="{0D7ED4B3-483D-4E32-BAE1-9BE4A3854DF5}" destId="{E65B43A7-9313-4A59-A7BA-3B2EC8545CBA}" srcOrd="0" destOrd="0" presId="urn:microsoft.com/office/officeart/2008/layout/LinedList"/>
    <dgm:cxn modelId="{A1D52F7E-4B40-475A-ABF6-044731317E88}" srcId="{685B66B1-E254-4B6A-8C49-0CB89805A148}" destId="{6A1969B1-7F6E-4FAD-B490-4B5AF87ACAC7}" srcOrd="2" destOrd="0" parTransId="{5C9B27BC-901F-4FB3-9DD0-046B0467AA25}" sibTransId="{C8B5F2F0-900E-47BC-A0A7-1097A5546C9A}"/>
    <dgm:cxn modelId="{00ACE589-F1A6-4608-934D-9C66F479D82E}" type="presOf" srcId="{685B66B1-E254-4B6A-8C49-0CB89805A148}" destId="{656F63BD-906D-4DF6-A4C8-EF109CC8459E}" srcOrd="0" destOrd="0" presId="urn:microsoft.com/office/officeart/2008/layout/LinedList"/>
    <dgm:cxn modelId="{F4D73CFE-F9B3-4CE8-81F2-EAEF64ED583C}" type="presOf" srcId="{6A1969B1-7F6E-4FAD-B490-4B5AF87ACAC7}" destId="{EE013E67-DB4B-4FBA-8BF2-83A87D362BB9}" srcOrd="0" destOrd="0" presId="urn:microsoft.com/office/officeart/2008/layout/LinedList"/>
    <dgm:cxn modelId="{A93BF0E7-1292-4F4D-A87C-FE301DDA0770}" type="presParOf" srcId="{656F63BD-906D-4DF6-A4C8-EF109CC8459E}" destId="{F98A390A-4CCD-47A6-B1D5-02411FF7157E}" srcOrd="0" destOrd="0" presId="urn:microsoft.com/office/officeart/2008/layout/LinedList"/>
    <dgm:cxn modelId="{0BF35F73-C4A0-4340-A96B-E8D4EE269298}" type="presParOf" srcId="{656F63BD-906D-4DF6-A4C8-EF109CC8459E}" destId="{5A6D9B9D-2830-42ED-8BA7-D005F38C8F78}" srcOrd="1" destOrd="0" presId="urn:microsoft.com/office/officeart/2008/layout/LinedList"/>
    <dgm:cxn modelId="{DEEFCDF9-D7D4-449D-8919-2F6530810D1A}" type="presParOf" srcId="{5A6D9B9D-2830-42ED-8BA7-D005F38C8F78}" destId="{559A2EFF-44E5-4389-82F3-E23DD95BC585}" srcOrd="0" destOrd="0" presId="urn:microsoft.com/office/officeart/2008/layout/LinedList"/>
    <dgm:cxn modelId="{718FC9C1-6F95-4067-A3ED-B59035B655A1}" type="presParOf" srcId="{5A6D9B9D-2830-42ED-8BA7-D005F38C8F78}" destId="{3505B830-C513-4E2D-B710-CCCA1C366D96}" srcOrd="1" destOrd="0" presId="urn:microsoft.com/office/officeart/2008/layout/LinedList"/>
    <dgm:cxn modelId="{07C8D0D8-BFEB-4639-BFAF-60AF024327B8}" type="presParOf" srcId="{656F63BD-906D-4DF6-A4C8-EF109CC8459E}" destId="{28BFA907-318C-42E4-B7EE-759F3F02B846}" srcOrd="2" destOrd="0" presId="urn:microsoft.com/office/officeart/2008/layout/LinedList"/>
    <dgm:cxn modelId="{E50E6DC9-F744-4557-B314-F5870B585234}" type="presParOf" srcId="{656F63BD-906D-4DF6-A4C8-EF109CC8459E}" destId="{2888D439-DCC0-4B28-8000-682E7233A4AB}" srcOrd="3" destOrd="0" presId="urn:microsoft.com/office/officeart/2008/layout/LinedList"/>
    <dgm:cxn modelId="{2C101677-A8D0-4601-8429-5CA8D59E7765}" type="presParOf" srcId="{2888D439-DCC0-4B28-8000-682E7233A4AB}" destId="{E65B43A7-9313-4A59-A7BA-3B2EC8545CBA}" srcOrd="0" destOrd="0" presId="urn:microsoft.com/office/officeart/2008/layout/LinedList"/>
    <dgm:cxn modelId="{1BF7F375-C17A-4DF8-AFD4-940CE6D05D89}" type="presParOf" srcId="{2888D439-DCC0-4B28-8000-682E7233A4AB}" destId="{F47F68C6-05EF-4B79-9156-C73ABADF4514}" srcOrd="1" destOrd="0" presId="urn:microsoft.com/office/officeart/2008/layout/LinedList"/>
    <dgm:cxn modelId="{2314E54A-830E-4056-8AF1-E126B0E44657}" type="presParOf" srcId="{656F63BD-906D-4DF6-A4C8-EF109CC8459E}" destId="{52527FF8-7790-4951-BD79-D15D1F71FE8A}" srcOrd="4" destOrd="0" presId="urn:microsoft.com/office/officeart/2008/layout/LinedList"/>
    <dgm:cxn modelId="{A5EF21A5-E268-494F-9688-BF766A3B343C}" type="presParOf" srcId="{656F63BD-906D-4DF6-A4C8-EF109CC8459E}" destId="{1767BC6E-2A9A-464A-B047-9A69E8935B61}" srcOrd="5" destOrd="0" presId="urn:microsoft.com/office/officeart/2008/layout/LinedList"/>
    <dgm:cxn modelId="{E673DF97-CB42-4930-B2C5-BD8DB16BE1B6}" type="presParOf" srcId="{1767BC6E-2A9A-464A-B047-9A69E8935B61}" destId="{EE013E67-DB4B-4FBA-8BF2-83A87D362BB9}" srcOrd="0" destOrd="0" presId="urn:microsoft.com/office/officeart/2008/layout/LinedList"/>
    <dgm:cxn modelId="{6BA02375-82F7-47D5-B038-26BBAC4FB7B8}" type="presParOf" srcId="{1767BC6E-2A9A-464A-B047-9A69E8935B61}" destId="{F5D90AF1-95B8-458F-BC4D-EE7C06836E2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4E22282-C00C-4FD7-A706-65A5F14C77EE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L"/>
        </a:p>
      </dgm:t>
    </dgm:pt>
    <dgm:pt modelId="{738AD834-0B92-4E1A-AD08-F2EF90E2A5C0}">
      <dgm:prSet phldrT="[Texto]" custT="1"/>
      <dgm:spPr/>
      <dgm:t>
        <a:bodyPr/>
        <a:lstStyle/>
        <a:p>
          <a:r>
            <a:rPr lang="es-CL" sz="1600" b="1" dirty="0"/>
            <a:t>INDICACIONES</a:t>
          </a:r>
        </a:p>
        <a:p>
          <a:endParaRPr lang="es-CL" sz="1600" b="1" dirty="0"/>
        </a:p>
      </dgm:t>
    </dgm:pt>
    <dgm:pt modelId="{A44CBAEF-006E-4B0D-AFF4-EF9BFDCEDF05}" type="parTrans" cxnId="{CE6CEB38-E7BA-4077-9D6D-C307157A0CFB}">
      <dgm:prSet/>
      <dgm:spPr/>
      <dgm:t>
        <a:bodyPr/>
        <a:lstStyle/>
        <a:p>
          <a:endParaRPr lang="es-CL"/>
        </a:p>
      </dgm:t>
    </dgm:pt>
    <dgm:pt modelId="{6EFC1C73-0625-4700-88DB-A5458B1DCA03}" type="sibTrans" cxnId="{CE6CEB38-E7BA-4077-9D6D-C307157A0CFB}">
      <dgm:prSet/>
      <dgm:spPr/>
      <dgm:t>
        <a:bodyPr/>
        <a:lstStyle/>
        <a:p>
          <a:endParaRPr lang="es-CL"/>
        </a:p>
      </dgm:t>
    </dgm:pt>
    <dgm:pt modelId="{7635EB94-5369-49C9-B3DA-99CD69CBE269}">
      <dgm:prSet phldrT="[Texto]" custT="1"/>
      <dgm:spPr/>
      <dgm:t>
        <a:bodyPr/>
        <a:lstStyle/>
        <a:p>
          <a:r>
            <a:rPr lang="es-CL" sz="1400" b="1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Falla respiratoria hipoxémica moderada, en etapa previa a AVNI.</a:t>
          </a:r>
          <a:endParaRPr lang="es-CL" sz="1400" b="1" dirty="0">
            <a:solidFill>
              <a:srgbClr val="002060"/>
            </a:solidFill>
          </a:endParaRPr>
        </a:p>
      </dgm:t>
    </dgm:pt>
    <dgm:pt modelId="{2853749D-AB48-4E74-822A-18716837E4F2}" type="parTrans" cxnId="{46EECEB6-1FD6-4678-9ACC-9E19CCBF5E39}">
      <dgm:prSet/>
      <dgm:spPr/>
      <dgm:t>
        <a:bodyPr/>
        <a:lstStyle/>
        <a:p>
          <a:endParaRPr lang="es-CL"/>
        </a:p>
      </dgm:t>
    </dgm:pt>
    <dgm:pt modelId="{37A83CFC-18F7-41DB-AA9A-D7DE552ABF6C}" type="sibTrans" cxnId="{46EECEB6-1FD6-4678-9ACC-9E19CCBF5E39}">
      <dgm:prSet/>
      <dgm:spPr/>
      <dgm:t>
        <a:bodyPr/>
        <a:lstStyle/>
        <a:p>
          <a:endParaRPr lang="es-CL"/>
        </a:p>
      </dgm:t>
    </dgm:pt>
    <dgm:pt modelId="{1806521C-A9AB-4F95-B01E-DE9D47753A7A}">
      <dgm:prSet phldrT="[Texto]" custT="1"/>
      <dgm:spPr/>
      <dgm:t>
        <a:bodyPr/>
        <a:lstStyle/>
        <a:p>
          <a:r>
            <a:rPr lang="es-CL" sz="1400" b="1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 FiO</a:t>
          </a:r>
          <a:r>
            <a:rPr lang="es-CL" sz="1400" b="1" baseline="-250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2</a:t>
          </a:r>
          <a:r>
            <a:rPr lang="es-CL" sz="1400" b="1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 &gt; 0.35 para SpO</a:t>
          </a:r>
          <a:r>
            <a:rPr lang="es-CL" sz="1400" b="1" baseline="-250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2</a:t>
          </a:r>
          <a:r>
            <a:rPr lang="es-CL" sz="1400" b="1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 90% (SaO</a:t>
          </a:r>
          <a:r>
            <a:rPr lang="es-CL" sz="1400" b="1" baseline="-250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2 </a:t>
          </a:r>
          <a:r>
            <a:rPr lang="es-CL" sz="1400" b="1" baseline="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/ FiO2 &lt; 260 y &gt; 180) ó O2 &gt; 2 LPM cánula convencional</a:t>
          </a:r>
          <a:r>
            <a:rPr lang="es-CL" sz="1400" b="1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. </a:t>
          </a:r>
          <a:endParaRPr lang="es-CL" sz="1400" b="1" dirty="0">
            <a:solidFill>
              <a:srgbClr val="002060"/>
            </a:solidFill>
          </a:endParaRPr>
        </a:p>
      </dgm:t>
    </dgm:pt>
    <dgm:pt modelId="{3386513C-1551-4EB6-B0B1-8A017195F701}" type="parTrans" cxnId="{8CF03CD7-362F-4A10-A108-7D5677B7BE3B}">
      <dgm:prSet/>
      <dgm:spPr/>
      <dgm:t>
        <a:bodyPr/>
        <a:lstStyle/>
        <a:p>
          <a:endParaRPr lang="es-ES"/>
        </a:p>
      </dgm:t>
    </dgm:pt>
    <dgm:pt modelId="{DA81D115-9A7E-4D28-9A26-199128D3120C}" type="sibTrans" cxnId="{8CF03CD7-362F-4A10-A108-7D5677B7BE3B}">
      <dgm:prSet/>
      <dgm:spPr/>
      <dgm:t>
        <a:bodyPr/>
        <a:lstStyle/>
        <a:p>
          <a:endParaRPr lang="es-ES"/>
        </a:p>
      </dgm:t>
    </dgm:pt>
    <dgm:pt modelId="{F8F577D0-20E6-D04E-BDFD-CB1C3B408659}">
      <dgm:prSet phldrT="[Texto]"/>
      <dgm:spPr/>
      <dgm:t>
        <a:bodyPr/>
        <a:lstStyle/>
        <a:p>
          <a:r>
            <a:rPr lang="es-CL" sz="1600" b="1" dirty="0">
              <a:solidFill>
                <a:srgbClr val="002060"/>
              </a:solidFill>
            </a:rPr>
            <a:t>Asma agudo: Puntaje asma  moderado a severo. &gt; 6</a:t>
          </a:r>
        </a:p>
      </dgm:t>
    </dgm:pt>
    <dgm:pt modelId="{7AAB979C-D5AF-084F-97BE-8103828A4FA9}" type="parTrans" cxnId="{AA7934AA-BB40-B241-B2DD-47A46106241C}">
      <dgm:prSet/>
      <dgm:spPr/>
      <dgm:t>
        <a:bodyPr/>
        <a:lstStyle/>
        <a:p>
          <a:endParaRPr lang="es-ES"/>
        </a:p>
      </dgm:t>
    </dgm:pt>
    <dgm:pt modelId="{DAB7EBDE-F602-0842-B1FD-1A3283FCBD1D}" type="sibTrans" cxnId="{AA7934AA-BB40-B241-B2DD-47A46106241C}">
      <dgm:prSet/>
      <dgm:spPr/>
      <dgm:t>
        <a:bodyPr/>
        <a:lstStyle/>
        <a:p>
          <a:endParaRPr lang="es-ES"/>
        </a:p>
      </dgm:t>
    </dgm:pt>
    <dgm:pt modelId="{C18712E6-90F5-49D5-A34D-E0C1F5ADBB8C}" type="pres">
      <dgm:prSet presAssocID="{24E22282-C00C-4FD7-A706-65A5F14C77EE}" presName="Name0" presStyleCnt="0">
        <dgm:presLayoutVars>
          <dgm:dir/>
          <dgm:animLvl val="lvl"/>
          <dgm:resizeHandles/>
        </dgm:presLayoutVars>
      </dgm:prSet>
      <dgm:spPr/>
    </dgm:pt>
    <dgm:pt modelId="{1B8B55E8-F533-4C93-8B14-B0C96023EE4A}" type="pres">
      <dgm:prSet presAssocID="{738AD834-0B92-4E1A-AD08-F2EF90E2A5C0}" presName="linNode" presStyleCnt="0"/>
      <dgm:spPr/>
    </dgm:pt>
    <dgm:pt modelId="{7B5F446B-B814-44E2-9484-CC301241654F}" type="pres">
      <dgm:prSet presAssocID="{738AD834-0B92-4E1A-AD08-F2EF90E2A5C0}" presName="parentShp" presStyleLbl="node1" presStyleIdx="0" presStyleCnt="1" custScaleX="74316" custScaleY="65347">
        <dgm:presLayoutVars>
          <dgm:bulletEnabled val="1"/>
        </dgm:presLayoutVars>
      </dgm:prSet>
      <dgm:spPr/>
    </dgm:pt>
    <dgm:pt modelId="{87774DC1-AF94-436B-9618-465277F1F30D}" type="pres">
      <dgm:prSet presAssocID="{738AD834-0B92-4E1A-AD08-F2EF90E2A5C0}" presName="childShp" presStyleLbl="bgAccFollowNode1" presStyleIdx="0" presStyleCnt="1" custScaleX="126256">
        <dgm:presLayoutVars>
          <dgm:bulletEnabled val="1"/>
        </dgm:presLayoutVars>
      </dgm:prSet>
      <dgm:spPr/>
    </dgm:pt>
  </dgm:ptLst>
  <dgm:cxnLst>
    <dgm:cxn modelId="{CE6CEB38-E7BA-4077-9D6D-C307157A0CFB}" srcId="{24E22282-C00C-4FD7-A706-65A5F14C77EE}" destId="{738AD834-0B92-4E1A-AD08-F2EF90E2A5C0}" srcOrd="0" destOrd="0" parTransId="{A44CBAEF-006E-4B0D-AFF4-EF9BFDCEDF05}" sibTransId="{6EFC1C73-0625-4700-88DB-A5458B1DCA03}"/>
    <dgm:cxn modelId="{3B837970-65F3-4B4B-9BFC-81DEB87AD6D1}" type="presOf" srcId="{F8F577D0-20E6-D04E-BDFD-CB1C3B408659}" destId="{87774DC1-AF94-436B-9618-465277F1F30D}" srcOrd="0" destOrd="2" presId="urn:microsoft.com/office/officeart/2005/8/layout/vList6"/>
    <dgm:cxn modelId="{DC4A7697-099C-4C83-ACCD-AAAF70998C1E}" type="presOf" srcId="{738AD834-0B92-4E1A-AD08-F2EF90E2A5C0}" destId="{7B5F446B-B814-44E2-9484-CC301241654F}" srcOrd="0" destOrd="0" presId="urn:microsoft.com/office/officeart/2005/8/layout/vList6"/>
    <dgm:cxn modelId="{AA7934AA-BB40-B241-B2DD-47A46106241C}" srcId="{738AD834-0B92-4E1A-AD08-F2EF90E2A5C0}" destId="{F8F577D0-20E6-D04E-BDFD-CB1C3B408659}" srcOrd="2" destOrd="0" parTransId="{7AAB979C-D5AF-084F-97BE-8103828A4FA9}" sibTransId="{DAB7EBDE-F602-0842-B1FD-1A3283FCBD1D}"/>
    <dgm:cxn modelId="{46EECEB6-1FD6-4678-9ACC-9E19CCBF5E39}" srcId="{738AD834-0B92-4E1A-AD08-F2EF90E2A5C0}" destId="{7635EB94-5369-49C9-B3DA-99CD69CBE269}" srcOrd="0" destOrd="0" parTransId="{2853749D-AB48-4E74-822A-18716837E4F2}" sibTransId="{37A83CFC-18F7-41DB-AA9A-D7DE552ABF6C}"/>
    <dgm:cxn modelId="{8CF03CD7-362F-4A10-A108-7D5677B7BE3B}" srcId="{738AD834-0B92-4E1A-AD08-F2EF90E2A5C0}" destId="{1806521C-A9AB-4F95-B01E-DE9D47753A7A}" srcOrd="1" destOrd="0" parTransId="{3386513C-1551-4EB6-B0B1-8A017195F701}" sibTransId="{DA81D115-9A7E-4D28-9A26-199128D3120C}"/>
    <dgm:cxn modelId="{9C585EE0-3551-4776-B2E6-B84E67069AAD}" type="presOf" srcId="{24E22282-C00C-4FD7-A706-65A5F14C77EE}" destId="{C18712E6-90F5-49D5-A34D-E0C1F5ADBB8C}" srcOrd="0" destOrd="0" presId="urn:microsoft.com/office/officeart/2005/8/layout/vList6"/>
    <dgm:cxn modelId="{705810F2-6EDC-4EE4-8A88-AEF0A406B714}" type="presOf" srcId="{1806521C-A9AB-4F95-B01E-DE9D47753A7A}" destId="{87774DC1-AF94-436B-9618-465277F1F30D}" srcOrd="0" destOrd="1" presId="urn:microsoft.com/office/officeart/2005/8/layout/vList6"/>
    <dgm:cxn modelId="{A8BB24F6-DFCF-4E5F-B990-250ABCD2FBC9}" type="presOf" srcId="{7635EB94-5369-49C9-B3DA-99CD69CBE269}" destId="{87774DC1-AF94-436B-9618-465277F1F30D}" srcOrd="0" destOrd="0" presId="urn:microsoft.com/office/officeart/2005/8/layout/vList6"/>
    <dgm:cxn modelId="{6E6E434E-D823-43C6-B12B-06074DD4E0D6}" type="presParOf" srcId="{C18712E6-90F5-49D5-A34D-E0C1F5ADBB8C}" destId="{1B8B55E8-F533-4C93-8B14-B0C96023EE4A}" srcOrd="0" destOrd="0" presId="urn:microsoft.com/office/officeart/2005/8/layout/vList6"/>
    <dgm:cxn modelId="{402D350B-7053-4D0E-9881-DE4D74BC4DE3}" type="presParOf" srcId="{1B8B55E8-F533-4C93-8B14-B0C96023EE4A}" destId="{7B5F446B-B814-44E2-9484-CC301241654F}" srcOrd="0" destOrd="0" presId="urn:microsoft.com/office/officeart/2005/8/layout/vList6"/>
    <dgm:cxn modelId="{CBBBE523-9D88-4EB2-B208-E3AD9C447132}" type="presParOf" srcId="{1B8B55E8-F533-4C93-8B14-B0C96023EE4A}" destId="{87774DC1-AF94-436B-9618-465277F1F30D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61CFA7-7C3C-46C9-87E4-2B4EFAECAE60}">
      <dsp:nvSpPr>
        <dsp:cNvPr id="0" name=""/>
        <dsp:cNvSpPr/>
      </dsp:nvSpPr>
      <dsp:spPr>
        <a:xfrm>
          <a:off x="0" y="276"/>
          <a:ext cx="996578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B7EACF-3DF1-460D-9A80-56ECBD53F17D}">
      <dsp:nvSpPr>
        <dsp:cNvPr id="0" name=""/>
        <dsp:cNvSpPr/>
      </dsp:nvSpPr>
      <dsp:spPr>
        <a:xfrm>
          <a:off x="0" y="276"/>
          <a:ext cx="9965788" cy="4535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400" b="1" kern="1200" dirty="0"/>
            <a:t>Tipo I o hipoxémica</a:t>
          </a:r>
          <a:endParaRPr lang="en-US" sz="2400" b="1" kern="1200" dirty="0"/>
        </a:p>
      </dsp:txBody>
      <dsp:txXfrm>
        <a:off x="0" y="276"/>
        <a:ext cx="9965788" cy="453503"/>
      </dsp:txXfrm>
    </dsp:sp>
    <dsp:sp modelId="{EA59C647-94BB-40B0-B345-59E39515DD15}">
      <dsp:nvSpPr>
        <dsp:cNvPr id="0" name=""/>
        <dsp:cNvSpPr/>
      </dsp:nvSpPr>
      <dsp:spPr>
        <a:xfrm>
          <a:off x="0" y="453780"/>
          <a:ext cx="996578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DA58D7-8779-43CC-A58E-221A98AA4CE2}">
      <dsp:nvSpPr>
        <dsp:cNvPr id="0" name=""/>
        <dsp:cNvSpPr/>
      </dsp:nvSpPr>
      <dsp:spPr>
        <a:xfrm>
          <a:off x="0" y="453780"/>
          <a:ext cx="9965788" cy="4535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900" kern="1200" dirty="0"/>
            <a:t>PaO2 &lt; 60 mm Hg  (correlación con 90% saturación)  con PaCO2 normal o baja</a:t>
          </a:r>
          <a:endParaRPr lang="en-US" sz="1900" kern="1200" dirty="0"/>
        </a:p>
      </dsp:txBody>
      <dsp:txXfrm>
        <a:off x="0" y="453780"/>
        <a:ext cx="9965788" cy="453503"/>
      </dsp:txXfrm>
    </dsp:sp>
    <dsp:sp modelId="{F05436D7-67BF-4E86-8E24-BCEAD633E0C9}">
      <dsp:nvSpPr>
        <dsp:cNvPr id="0" name=""/>
        <dsp:cNvSpPr/>
      </dsp:nvSpPr>
      <dsp:spPr>
        <a:xfrm>
          <a:off x="0" y="907284"/>
          <a:ext cx="996578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ABDD06-9D69-49AC-8635-09BDBB919F27}">
      <dsp:nvSpPr>
        <dsp:cNvPr id="0" name=""/>
        <dsp:cNvSpPr/>
      </dsp:nvSpPr>
      <dsp:spPr>
        <a:xfrm>
          <a:off x="0" y="907284"/>
          <a:ext cx="9965788" cy="4535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900" kern="1200"/>
            <a:t>Alteración ventilación perfusión (V/Q)</a:t>
          </a:r>
          <a:endParaRPr lang="en-US" sz="1900" kern="1200"/>
        </a:p>
      </dsp:txBody>
      <dsp:txXfrm>
        <a:off x="0" y="907284"/>
        <a:ext cx="9965788" cy="453503"/>
      </dsp:txXfrm>
    </dsp:sp>
    <dsp:sp modelId="{CF94F694-1638-471E-9A99-A9ED90537454}">
      <dsp:nvSpPr>
        <dsp:cNvPr id="0" name=""/>
        <dsp:cNvSpPr/>
      </dsp:nvSpPr>
      <dsp:spPr>
        <a:xfrm>
          <a:off x="0" y="1360788"/>
          <a:ext cx="996578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FA10C1-F3BD-48CC-8F14-CD89C672165A}">
      <dsp:nvSpPr>
        <dsp:cNvPr id="0" name=""/>
        <dsp:cNvSpPr/>
      </dsp:nvSpPr>
      <dsp:spPr>
        <a:xfrm>
          <a:off x="0" y="1360788"/>
          <a:ext cx="9965788" cy="4535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900" kern="1200" dirty="0"/>
            <a:t>La más frecuente y se relaciona con la mayoría de las enfermedades pulmonares agudas pediátricas. </a:t>
          </a:r>
          <a:endParaRPr lang="en-US" sz="1900" kern="1200" dirty="0"/>
        </a:p>
      </dsp:txBody>
      <dsp:txXfrm>
        <a:off x="0" y="1360788"/>
        <a:ext cx="9965788" cy="453503"/>
      </dsp:txXfrm>
    </dsp:sp>
    <dsp:sp modelId="{956BF154-4331-4C0D-9D5C-F9A81B41E557}">
      <dsp:nvSpPr>
        <dsp:cNvPr id="0" name=""/>
        <dsp:cNvSpPr/>
      </dsp:nvSpPr>
      <dsp:spPr>
        <a:xfrm>
          <a:off x="0" y="1814292"/>
          <a:ext cx="996578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E439D2-E2EA-4846-B4F4-B02AA761AF75}">
      <dsp:nvSpPr>
        <dsp:cNvPr id="0" name=""/>
        <dsp:cNvSpPr/>
      </dsp:nvSpPr>
      <dsp:spPr>
        <a:xfrm>
          <a:off x="0" y="1814292"/>
          <a:ext cx="9965788" cy="4535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900" kern="1200"/>
            <a:t>Tratamiento primario es oxígeno </a:t>
          </a:r>
          <a:endParaRPr lang="en-US" sz="1900" kern="1200"/>
        </a:p>
      </dsp:txBody>
      <dsp:txXfrm>
        <a:off x="0" y="1814292"/>
        <a:ext cx="9965788" cy="4535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709B53-27AA-704D-AFE6-AEDB20CC2C3A}">
      <dsp:nvSpPr>
        <dsp:cNvPr id="0" name=""/>
        <dsp:cNvSpPr/>
      </dsp:nvSpPr>
      <dsp:spPr>
        <a:xfrm>
          <a:off x="1723082" y="-159778"/>
          <a:ext cx="2104429" cy="10522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>
              <a:solidFill>
                <a:srgbClr val="000090"/>
              </a:solidFill>
            </a:rPr>
            <a:t>O</a:t>
          </a:r>
          <a:r>
            <a:rPr lang="es-ES" sz="2000" kern="1200" baseline="-25000" dirty="0">
              <a:solidFill>
                <a:srgbClr val="000090"/>
              </a:solidFill>
            </a:rPr>
            <a:t>2 </a:t>
          </a:r>
          <a:r>
            <a:rPr lang="es-ES" sz="2000" kern="1200" baseline="0" dirty="0">
              <a:solidFill>
                <a:srgbClr val="000090"/>
              </a:solidFill>
            </a:rPr>
            <a:t>(100%)</a:t>
          </a:r>
          <a:endParaRPr lang="es-ES" sz="2000" kern="1200" baseline="-25000" dirty="0">
            <a:solidFill>
              <a:srgbClr val="000090"/>
            </a:solidFill>
          </a:endParaRPr>
        </a:p>
      </dsp:txBody>
      <dsp:txXfrm>
        <a:off x="1753900" y="-128960"/>
        <a:ext cx="2042793" cy="990578"/>
      </dsp:txXfrm>
    </dsp:sp>
    <dsp:sp modelId="{C59A4E6C-20BF-7841-8155-F221CE26D753}">
      <dsp:nvSpPr>
        <dsp:cNvPr id="0" name=""/>
        <dsp:cNvSpPr/>
      </dsp:nvSpPr>
      <dsp:spPr>
        <a:xfrm rot="3433137">
          <a:off x="3150166" y="1525947"/>
          <a:ext cx="980988" cy="368275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500" kern="1200"/>
        </a:p>
      </dsp:txBody>
      <dsp:txXfrm>
        <a:off x="3260649" y="1599602"/>
        <a:ext cx="760023" cy="220965"/>
      </dsp:txXfrm>
    </dsp:sp>
    <dsp:sp modelId="{BD906252-E563-4C4E-916C-9554EEDAB235}">
      <dsp:nvSpPr>
        <dsp:cNvPr id="0" name=""/>
        <dsp:cNvSpPr/>
      </dsp:nvSpPr>
      <dsp:spPr>
        <a:xfrm>
          <a:off x="3516795" y="2527733"/>
          <a:ext cx="2393073" cy="169604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>
              <a:solidFill>
                <a:srgbClr val="000090"/>
              </a:solidFill>
            </a:rPr>
            <a:t>Evaluación Sistemática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>
              <a:solidFill>
                <a:srgbClr val="000090"/>
              </a:solidFill>
            </a:rPr>
            <a:t>Evaluación CR rápida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rgbClr val="000090"/>
              </a:solidFill>
            </a:rPr>
            <a:t>(Estabilizar vía aérea e inicio precoz ventilación)</a:t>
          </a:r>
        </a:p>
      </dsp:txBody>
      <dsp:txXfrm>
        <a:off x="3566470" y="2577408"/>
        <a:ext cx="2293723" cy="1596694"/>
      </dsp:txXfrm>
    </dsp:sp>
    <dsp:sp modelId="{73E0D5F0-EFD6-3D45-94F7-32C84E8665BA}">
      <dsp:nvSpPr>
        <dsp:cNvPr id="0" name=""/>
        <dsp:cNvSpPr/>
      </dsp:nvSpPr>
      <dsp:spPr>
        <a:xfrm rot="10800000">
          <a:off x="2413184" y="3191618"/>
          <a:ext cx="980988" cy="368275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500" kern="1200"/>
        </a:p>
      </dsp:txBody>
      <dsp:txXfrm rot="10800000">
        <a:off x="2523666" y="3265273"/>
        <a:ext cx="760023" cy="220965"/>
      </dsp:txXfrm>
    </dsp:sp>
    <dsp:sp modelId="{A958DF01-7C92-654D-9EC6-2C4B0446857E}">
      <dsp:nvSpPr>
        <dsp:cNvPr id="0" name=""/>
        <dsp:cNvSpPr/>
      </dsp:nvSpPr>
      <dsp:spPr>
        <a:xfrm>
          <a:off x="186130" y="2849648"/>
          <a:ext cx="2104429" cy="10522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>
              <a:solidFill>
                <a:srgbClr val="000090"/>
              </a:solidFill>
            </a:rPr>
            <a:t>Monitorización Cardiorespiratoria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>
              <a:solidFill>
                <a:srgbClr val="000090"/>
              </a:solidFill>
            </a:rPr>
            <a:t>(Spo2, </a:t>
          </a:r>
          <a:r>
            <a:rPr lang="es-ES" sz="1800" kern="1200" dirty="0" err="1">
              <a:solidFill>
                <a:srgbClr val="000090"/>
              </a:solidFill>
            </a:rPr>
            <a:t>Capnógrafo</a:t>
          </a:r>
          <a:r>
            <a:rPr lang="es-ES" sz="1800" kern="1200" dirty="0">
              <a:solidFill>
                <a:srgbClr val="000090"/>
              </a:solidFill>
            </a:rPr>
            <a:t>)</a:t>
          </a:r>
        </a:p>
      </dsp:txBody>
      <dsp:txXfrm>
        <a:off x="216948" y="2880466"/>
        <a:ext cx="2042793" cy="990578"/>
      </dsp:txXfrm>
    </dsp:sp>
    <dsp:sp modelId="{8552DD69-2E2C-9342-A3A2-6A8B885FE31A}">
      <dsp:nvSpPr>
        <dsp:cNvPr id="0" name=""/>
        <dsp:cNvSpPr/>
      </dsp:nvSpPr>
      <dsp:spPr>
        <a:xfrm rot="17823238">
          <a:off x="1516327" y="1686905"/>
          <a:ext cx="980988" cy="368275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500" kern="1200"/>
        </a:p>
      </dsp:txBody>
      <dsp:txXfrm>
        <a:off x="1626810" y="1760560"/>
        <a:ext cx="760023" cy="22096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8A390A-4CCD-47A6-B1D5-02411FF7157E}">
      <dsp:nvSpPr>
        <dsp:cNvPr id="0" name=""/>
        <dsp:cNvSpPr/>
      </dsp:nvSpPr>
      <dsp:spPr>
        <a:xfrm>
          <a:off x="0" y="1746"/>
          <a:ext cx="954176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9A2EFF-44E5-4389-82F3-E23DD95BC585}">
      <dsp:nvSpPr>
        <dsp:cNvPr id="0" name=""/>
        <dsp:cNvSpPr/>
      </dsp:nvSpPr>
      <dsp:spPr>
        <a:xfrm>
          <a:off x="0" y="1746"/>
          <a:ext cx="9541763" cy="11908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3300" kern="1200"/>
            <a:t>5-10% neumonías bacterianas </a:t>
          </a:r>
          <a:r>
            <a:rPr lang="es-419" sz="3300" kern="1200">
              <a:sym typeface="Wingdings" panose="05000000000000000000" pitchFamily="2" charset="2"/>
            </a:rPr>
            <a:t></a:t>
          </a:r>
          <a:r>
            <a:rPr lang="es-419" sz="3300" kern="1200"/>
            <a:t> derrame no complicado</a:t>
          </a:r>
          <a:endParaRPr lang="en-US" sz="3300" kern="1200"/>
        </a:p>
      </dsp:txBody>
      <dsp:txXfrm>
        <a:off x="0" y="1746"/>
        <a:ext cx="9541763" cy="1190839"/>
      </dsp:txXfrm>
    </dsp:sp>
    <dsp:sp modelId="{28BFA907-318C-42E4-B7EE-759F3F02B846}">
      <dsp:nvSpPr>
        <dsp:cNvPr id="0" name=""/>
        <dsp:cNvSpPr/>
      </dsp:nvSpPr>
      <dsp:spPr>
        <a:xfrm>
          <a:off x="0" y="1192585"/>
          <a:ext cx="954176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5B43A7-9313-4A59-A7BA-3B2EC8545CBA}">
      <dsp:nvSpPr>
        <dsp:cNvPr id="0" name=""/>
        <dsp:cNvSpPr/>
      </dsp:nvSpPr>
      <dsp:spPr>
        <a:xfrm>
          <a:off x="0" y="1192585"/>
          <a:ext cx="9541763" cy="11908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3300" kern="1200"/>
            <a:t>Incidencia anual 3 por 100.000</a:t>
          </a:r>
          <a:endParaRPr lang="en-US" sz="3300" kern="1200"/>
        </a:p>
      </dsp:txBody>
      <dsp:txXfrm>
        <a:off x="0" y="1192585"/>
        <a:ext cx="9541763" cy="1190839"/>
      </dsp:txXfrm>
    </dsp:sp>
    <dsp:sp modelId="{52527FF8-7790-4951-BD79-D15D1F71FE8A}">
      <dsp:nvSpPr>
        <dsp:cNvPr id="0" name=""/>
        <dsp:cNvSpPr/>
      </dsp:nvSpPr>
      <dsp:spPr>
        <a:xfrm>
          <a:off x="0" y="2383425"/>
          <a:ext cx="954176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013E67-DB4B-4FBA-8BF2-83A87D362BB9}">
      <dsp:nvSpPr>
        <dsp:cNvPr id="0" name=""/>
        <dsp:cNvSpPr/>
      </dsp:nvSpPr>
      <dsp:spPr>
        <a:xfrm>
          <a:off x="0" y="2383425"/>
          <a:ext cx="9541763" cy="11908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3300" kern="1200"/>
            <a:t>2% de hospitalizaciones por causa respiratoria en Chile</a:t>
          </a:r>
          <a:endParaRPr lang="en-US" sz="3300" kern="1200"/>
        </a:p>
      </dsp:txBody>
      <dsp:txXfrm>
        <a:off x="0" y="2383425"/>
        <a:ext cx="9541763" cy="119083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774DC1-AF94-436B-9618-465277F1F30D}">
      <dsp:nvSpPr>
        <dsp:cNvPr id="0" name=""/>
        <dsp:cNvSpPr/>
      </dsp:nvSpPr>
      <dsp:spPr>
        <a:xfrm>
          <a:off x="1917392" y="0"/>
          <a:ext cx="4879068" cy="2552533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400" b="1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Falla respiratoria hipoxémica moderada, en etapa previa a AVNI.</a:t>
          </a:r>
          <a:endParaRPr lang="es-CL" sz="1400" b="1" kern="1200" dirty="0">
            <a:solidFill>
              <a:srgbClr val="002060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400" b="1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 FiO</a:t>
          </a:r>
          <a:r>
            <a:rPr lang="es-CL" sz="1400" b="1" kern="1200" baseline="-250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2</a:t>
          </a:r>
          <a:r>
            <a:rPr lang="es-CL" sz="1400" b="1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 &gt; 0.35 para SpO</a:t>
          </a:r>
          <a:r>
            <a:rPr lang="es-CL" sz="1400" b="1" kern="1200" baseline="-250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2</a:t>
          </a:r>
          <a:r>
            <a:rPr lang="es-CL" sz="1400" b="1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 90% (SaO</a:t>
          </a:r>
          <a:r>
            <a:rPr lang="es-CL" sz="1400" b="1" kern="1200" baseline="-250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2 </a:t>
          </a:r>
          <a:r>
            <a:rPr lang="es-CL" sz="1400" b="1" kern="1200" baseline="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/ FiO2 &lt; 260 y &gt; 180) ó O2 &gt; 2 LPM cánula convencional</a:t>
          </a:r>
          <a:r>
            <a:rPr lang="es-CL" sz="1400" b="1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. </a:t>
          </a:r>
          <a:endParaRPr lang="es-CL" sz="1400" b="1" kern="1200" dirty="0">
            <a:solidFill>
              <a:srgbClr val="002060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600" b="1" kern="1200" dirty="0">
              <a:solidFill>
                <a:srgbClr val="002060"/>
              </a:solidFill>
            </a:rPr>
            <a:t>Asma agudo: Puntaje asma  moderado a severo. &gt; 6</a:t>
          </a:r>
        </a:p>
      </dsp:txBody>
      <dsp:txXfrm>
        <a:off x="1917392" y="319067"/>
        <a:ext cx="3921868" cy="1914399"/>
      </dsp:txXfrm>
    </dsp:sp>
    <dsp:sp modelId="{7B5F446B-B814-44E2-9484-CC301241654F}">
      <dsp:nvSpPr>
        <dsp:cNvPr id="0" name=""/>
        <dsp:cNvSpPr/>
      </dsp:nvSpPr>
      <dsp:spPr>
        <a:xfrm>
          <a:off x="2802" y="442264"/>
          <a:ext cx="1914590" cy="16680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600" b="1" kern="1200" dirty="0"/>
            <a:t>INDICACIONES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L" sz="1600" b="1" kern="1200" dirty="0"/>
        </a:p>
      </dsp:txBody>
      <dsp:txXfrm>
        <a:off x="84227" y="523689"/>
        <a:ext cx="1751740" cy="15051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38CB1B-3745-49EB-84D7-1316FEE21316}" type="datetimeFigureOut">
              <a:rPr lang="es-CL" smtClean="0"/>
              <a:t>17-01-2022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52D644-DBD0-47AF-B56A-6BC485CFE43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48271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17609-53E1-421F-9C33-934752637325}" type="slidenum">
              <a:rPr lang="es-CL" smtClean="0"/>
              <a:t>25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549828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419" sz="12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17609-53E1-421F-9C33-934752637325}" type="slidenum">
              <a:rPr lang="es-CL" smtClean="0"/>
              <a:t>47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510533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dirty="0"/>
              <a:t>La eficacia de la VATS en el tratamiento del empiema es bastante alta y la tasa de complicaciones es baja (6-7%) incluyendo la fuga aérea, el neumotórax persistente, </a:t>
            </a:r>
            <a:r>
              <a:rPr lang="es-CL" dirty="0" err="1"/>
              <a:t>neumatoceles</a:t>
            </a:r>
            <a:r>
              <a:rPr lang="es-CL" dirty="0"/>
              <a:t> o sangrado.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17609-53E1-421F-9C33-934752637325}" type="slidenum">
              <a:rPr lang="es-CL" smtClean="0"/>
              <a:t>48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767669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Rx</a:t>
            </a:r>
            <a:r>
              <a:rPr lang="es-419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tórax muestra condensación en lóbulo inferior izquierdo asociado a derrame ipsilateral, inicialmente sin indicación de drenaje.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17609-53E1-421F-9C33-934752637325}" type="slidenum">
              <a:rPr lang="es-CL" smtClean="0"/>
              <a:t>26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850687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1 Marcador de imagen de diapositiva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s-CL">
              <a:latin typeface="Arial" charset="0"/>
              <a:ea typeface="MS PGothic" charset="0"/>
            </a:endParaRPr>
          </a:p>
        </p:txBody>
      </p:sp>
      <p:sp>
        <p:nvSpPr>
          <p:cNvPr id="4" name="3 Marcador de fecha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r>
              <a:rPr lang="es-CL"/>
              <a:t>barrueo</a:t>
            </a:r>
          </a:p>
        </p:txBody>
      </p:sp>
      <p:sp>
        <p:nvSpPr>
          <p:cNvPr id="110597" name="4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fld id="{E4AEFB45-5FE4-7A4F-AB76-580ADC5C372A}" type="slidenum">
              <a:rPr lang="es-CL" sz="1200"/>
              <a:pPr/>
              <a:t>29</a:t>
            </a:fld>
            <a:endParaRPr lang="es-CL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dirty="0"/>
              <a:t>Se denomina derrame </a:t>
            </a:r>
            <a:r>
              <a:rPr lang="es-CL" dirty="0" err="1"/>
              <a:t>paraneumónico</a:t>
            </a:r>
            <a:r>
              <a:rPr lang="es-CL" dirty="0"/>
              <a:t> o pleuroneumonía a la acumulación de líquido en la cavidad pleural que ocurre como complicación de una neumonía, empleándose el término de empiema cuando este líquido corresponde a pus. Afecta</a:t>
            </a:r>
            <a:r>
              <a:rPr lang="es-419" dirty="0"/>
              <a:t> mayormente preescolares y lactantes (</a:t>
            </a:r>
            <a:r>
              <a:rPr lang="es-419" sz="1200" dirty="0"/>
              <a:t>promedio de edad: 2.9 años</a:t>
            </a:r>
            <a:r>
              <a:rPr lang="es-CL" sz="1200" dirty="0"/>
              <a:t>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dirty="0"/>
              <a:t>El empiema se presenta con una frecuencia dos veces mayor en invierno/primavera que en verano/otoño. No se observa diferencia por género, y la tasa de mortalidad es más alta en los niños menores de 2 años.</a:t>
            </a:r>
            <a:endParaRPr lang="es-CL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causa más frecuente de esta complicación, en nuestro país, es la falta de un tratamiento antibiótico oportuno y adecuado.</a:t>
            </a:r>
          </a:p>
          <a:p>
            <a:r>
              <a:rPr lang="es-419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Otras complicaciones supurativas son: </a:t>
            </a:r>
            <a:r>
              <a:rPr lang="es-419" dirty="0"/>
              <a:t>-</a:t>
            </a:r>
            <a:r>
              <a:rPr lang="es-419" dirty="0" err="1"/>
              <a:t>neumonia</a:t>
            </a:r>
            <a:r>
              <a:rPr lang="es-419" dirty="0"/>
              <a:t> necrotizante -</a:t>
            </a:r>
            <a:r>
              <a:rPr lang="es-419" dirty="0" err="1"/>
              <a:t>neumatocele</a:t>
            </a:r>
            <a:r>
              <a:rPr lang="es-419" dirty="0"/>
              <a:t> -</a:t>
            </a:r>
            <a:r>
              <a:rPr lang="es-419" dirty="0" err="1"/>
              <a:t>pioneumatocele</a:t>
            </a:r>
            <a:r>
              <a:rPr lang="es-419" dirty="0"/>
              <a:t> -absceso pulmonar -complicaciones mecánicas: neumotórax y fistula </a:t>
            </a:r>
            <a:r>
              <a:rPr lang="es-419" dirty="0" err="1"/>
              <a:t>broncopleuralmonar</a:t>
            </a:r>
            <a:r>
              <a:rPr lang="es-419" dirty="0"/>
              <a:t>.</a:t>
            </a:r>
            <a:endParaRPr lang="es-419" sz="12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17609-53E1-421F-9C33-934752637325}" type="slidenum">
              <a:rPr lang="es-CL" smtClean="0"/>
              <a:t>30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840408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dirty="0"/>
              <a:t>En 35% a 46% de los niños no se logra identificar agente etiológico en el cultivo. </a:t>
            </a:r>
            <a:endParaRPr lang="es-CL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pacientes con neumonías aspirativas, abscesos pulmonares y abscesos </a:t>
            </a:r>
            <a:r>
              <a:rPr lang="es-C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subdiafragmáticos</a:t>
            </a:r>
            <a:r>
              <a:rPr lang="es-C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sospechar: bacilos </a:t>
            </a:r>
            <a:r>
              <a:rPr lang="es-C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gram</a:t>
            </a:r>
            <a:r>
              <a:rPr lang="es-C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negativos y anaerobios.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 neumonías por </a:t>
            </a:r>
            <a:r>
              <a:rPr lang="es-CL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S.aureus</a:t>
            </a:r>
            <a:r>
              <a:rPr lang="es-C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S. </a:t>
            </a:r>
            <a:r>
              <a:rPr lang="es-CL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pyogenes</a:t>
            </a:r>
            <a:r>
              <a:rPr lang="es-C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así como por microorganismos anaerobios se complican más frecuentemente con empiema y tienen mayor proporción de cultivos positivos.</a:t>
            </a:r>
            <a:br>
              <a:rPr lang="es-CL" dirty="0"/>
            </a:br>
            <a:r>
              <a:rPr lang="es-C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 neumonías por </a:t>
            </a:r>
            <a:r>
              <a:rPr lang="es-CL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Mycoplasma</a:t>
            </a:r>
            <a:r>
              <a:rPr lang="es-C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CL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pneumoniae</a:t>
            </a:r>
            <a:r>
              <a:rPr lang="es-C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pueden presentar derrame pleural en un 5 al 20% de los casos, pero rara vez llegan a requerir una punción pleural.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dirty="0"/>
              <a:t>La infección por </a:t>
            </a:r>
            <a:r>
              <a:rPr lang="es-CL" dirty="0" err="1"/>
              <a:t>Streptococcus</a:t>
            </a:r>
            <a:r>
              <a:rPr lang="es-CL" dirty="0"/>
              <a:t> A beta-hemolítico asociada a empiema y síndrome de shock séptico ha sido reportado como una complicación de varicela, inmunodeficiencia y rara vez en niños sano.</a:t>
            </a:r>
            <a:endParaRPr lang="es-419" sz="12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17609-53E1-421F-9C33-934752637325}" type="slidenum">
              <a:rPr lang="es-CL" smtClean="0"/>
              <a:t>31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937811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dirty="0"/>
              <a:t>*Otra bibliografía habla de empiema pH &lt;7,1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dirty="0"/>
              <a:t>*Tinción de Gram como equivalente a cultivo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dirty="0"/>
              <a:t>En caso de encontrar predominio linfocitario, debemos sospechar otras etiologías como la Tuberculosis.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dirty="0"/>
              <a:t>Casos más graves: procalcitonina y albúmina para monitorizar evolución y evaluar respuesta al tratamiento.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dirty="0"/>
              <a:t>Estudio líquido: no retrasar; idealmente realizarlo previo a ATB.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dirty="0"/>
              <a:t>Los criterios más extendidos para diferenciar entre trasudado y exudado son los de Light, que permiten identificar un derrame como exudado en más del 95% de los casos si se cumple al menos alguno de estos tres criterios: 1) proteínas en líquido pleural/proteínas en sangre &gt; 0,5; 2) LDH en líquido pleural/LDH en sangre &gt; 0,6, y 3) LDH en líquido pleural superior a dos tercios de los valores máximos considerados normales. Cuando estas determinaciones son equívocas, se recomienda recurrir a la medición del colesterol en el líquido pleural, estableciéndose habitualmente el punto de corte entre trasudados y exudados en 60 mg/dl.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dirty="0"/>
              <a:t>Los pacientes con un DPP complicado tienen un valor más bajo de pH y glucosa y una actividad mayor de LDH, debido a la actividad metabólica local de las células inflamatorias y las bacterias.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dirty="0"/>
              <a:t>En pacientes </a:t>
            </a:r>
            <a:r>
              <a:rPr lang="es-CL" dirty="0" err="1"/>
              <a:t>acidóticos</a:t>
            </a:r>
            <a:r>
              <a:rPr lang="es-CL" dirty="0"/>
              <a:t> se considera que el pH es indicativo de empiema si es 0,15 unidades inferior al sanguíneo.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17609-53E1-421F-9C33-934752637325}" type="slidenum">
              <a:rPr lang="es-CL" smtClean="0"/>
              <a:t>38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877130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419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decide iniciar tratamiento anti-TBC:</a:t>
            </a:r>
            <a:endParaRPr lang="es-419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419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Isoniacida 100mg </a:t>
            </a:r>
            <a:r>
              <a:rPr lang="es-419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</a:t>
            </a:r>
            <a:r>
              <a:rPr lang="es-419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 ¼ comprimido</a:t>
            </a:r>
          </a:p>
          <a:p>
            <a:r>
              <a:rPr lang="es-419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Rifampicina 100mg </a:t>
            </a:r>
            <a:r>
              <a:rPr lang="es-419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</a:t>
            </a:r>
            <a:r>
              <a:rPr lang="es-419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9mL</a:t>
            </a:r>
          </a:p>
          <a:p>
            <a:r>
              <a:rPr lang="es-419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Pirazinamida 500mg </a:t>
            </a:r>
            <a:r>
              <a:rPr lang="es-419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</a:t>
            </a:r>
            <a:r>
              <a:rPr lang="es-419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 comprimido</a:t>
            </a:r>
          </a:p>
          <a:p>
            <a:r>
              <a:rPr lang="es-419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Etambutol 200mg </a:t>
            </a:r>
            <a:r>
              <a:rPr lang="es-419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</a:t>
            </a:r>
            <a:r>
              <a:rPr lang="es-419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 comprimido</a:t>
            </a:r>
          </a:p>
          <a:p>
            <a:endParaRPr lang="es-419" dirty="0"/>
          </a:p>
          <a:p>
            <a:r>
              <a:rPr lang="es-419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Exámenes búsqueda de TBC y Dg diferencial:</a:t>
            </a:r>
            <a:endParaRPr lang="es-419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419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Cultivo líquido pleural 27/03: Negativo con Tinción de Gram No se observan bacterias</a:t>
            </a:r>
          </a:p>
          <a:p>
            <a:r>
              <a:rPr lang="es-419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Baciloscopía</a:t>
            </a:r>
            <a:r>
              <a:rPr lang="es-419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aspirado traqueal 29/03: Negativa</a:t>
            </a:r>
          </a:p>
          <a:p>
            <a:r>
              <a:rPr lang="es-419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Baciloscopía</a:t>
            </a:r>
            <a:r>
              <a:rPr lang="es-419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expectoración 31/03: Negativa</a:t>
            </a:r>
          </a:p>
          <a:p>
            <a:r>
              <a:rPr lang="es-419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Baciloscopía</a:t>
            </a:r>
            <a:r>
              <a:rPr lang="es-419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LCR 29/03: Negativa</a:t>
            </a:r>
          </a:p>
          <a:p>
            <a:r>
              <a:rPr lang="es-419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PCR complejo MT de LCR 29/03: Negativa</a:t>
            </a:r>
          </a:p>
          <a:p>
            <a:r>
              <a:rPr lang="es-419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PCR complejo MT de Aspirado bronquial 01/04 y LBA 04/04: Negativas</a:t>
            </a:r>
          </a:p>
          <a:p>
            <a:r>
              <a:rPr lang="es-419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PCR complejo MT de Aspirado gástrico 02/04 y 04/04: Negativas</a:t>
            </a:r>
          </a:p>
          <a:p>
            <a:r>
              <a:rPr lang="es-419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Baciloscopía</a:t>
            </a:r>
            <a:r>
              <a:rPr lang="es-419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orina 02/04 y 03/04, contenido gástrico 04/04, LBA 04/04: Negativas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17609-53E1-421F-9C33-934752637325}" type="slidenum">
              <a:rPr lang="es-CL" smtClean="0"/>
              <a:t>39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591398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Presencia de extensa neumonía necrotizante con </a:t>
            </a:r>
            <a:r>
              <a:rPr lang="es-419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hidroneumotorax</a:t>
            </a:r>
            <a:r>
              <a:rPr lang="es-419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enquistado y aparente fístula broncopleural, no se observa adenopatías hiliares ni otros signos sugerentes de TBC.</a:t>
            </a:r>
          </a:p>
          <a:p>
            <a:r>
              <a:rPr lang="es-419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04/04: Inmunología: </a:t>
            </a:r>
            <a:r>
              <a:rPr lang="es-419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sugiere realizar test de estallido respiratorio por ISP (Enfermedad granulomatosa crónica) y medición de complemento.</a:t>
            </a:r>
          </a:p>
          <a:p>
            <a:r>
              <a:rPr lang="es-419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 mismo día Infectología informa resultado aspirado traqueal positivo para </a:t>
            </a:r>
            <a:r>
              <a:rPr lang="es-419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Bordetella</a:t>
            </a:r>
            <a:r>
              <a:rPr lang="es-419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419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bronquiseptica</a:t>
            </a:r>
            <a:r>
              <a:rPr lang="es-419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indicación de suspender vancomicina y mantener meropenem, ampliar estudio </a:t>
            </a:r>
            <a:r>
              <a:rPr lang="es-419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iinmunoógico</a:t>
            </a:r>
            <a:r>
              <a:rPr lang="es-419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subpoblación linfocitaria.</a:t>
            </a:r>
          </a:p>
          <a:p>
            <a:r>
              <a:rPr lang="es-419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04/04: </a:t>
            </a:r>
            <a:r>
              <a:rPr lang="es-419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Videobroncoscopía</a:t>
            </a:r>
            <a:r>
              <a:rPr lang="es-419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419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secreciones espesas amarillas en regular cantidad, se toma LBA desde segmentos basales </a:t>
            </a:r>
            <a:r>
              <a:rPr lang="es-419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izq</a:t>
            </a:r>
            <a:r>
              <a:rPr lang="es-419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</a:t>
            </a:r>
            <a:r>
              <a:rPr lang="es-419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traqueobronquitis</a:t>
            </a:r>
            <a:r>
              <a:rPr lang="es-419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Cultivo negativo.</a:t>
            </a:r>
          </a:p>
          <a:p>
            <a:r>
              <a:rPr lang="es-419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05/05:</a:t>
            </a:r>
            <a:r>
              <a:rPr lang="es-419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instala nuevo drenaje pleural. 06/04: se trasfunde 120cc de glóbulos rojos</a:t>
            </a:r>
          </a:p>
          <a:p>
            <a:r>
              <a:rPr lang="es-419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Control diario con radiografías de tórax.</a:t>
            </a:r>
          </a:p>
          <a:p>
            <a:r>
              <a:rPr lang="es-419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s-419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419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Otros estudios:</a:t>
            </a:r>
            <a:endParaRPr lang="es-419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419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04/04:	IgG 921 (VN 700-1600)	IgM 49.1 (VN 40-230)   IgA 62.3  (VN 70-400)</a:t>
            </a:r>
          </a:p>
          <a:p>
            <a:r>
              <a:rPr lang="es-419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VIH Negativo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17609-53E1-421F-9C33-934752637325}" type="slidenum">
              <a:rPr lang="es-CL" smtClean="0"/>
              <a:t>45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163124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Presencia de extensa neumonía necrotizante con </a:t>
            </a:r>
            <a:r>
              <a:rPr lang="es-419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hidroneumotorax</a:t>
            </a:r>
            <a:r>
              <a:rPr lang="es-419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enquistado y aparente fístula broncopleural, no se observa adenopatías hiliares ni otros signos sugerentes de TBC.</a:t>
            </a:r>
          </a:p>
          <a:p>
            <a:r>
              <a:rPr lang="es-419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04/04: Inmunología: </a:t>
            </a:r>
            <a:r>
              <a:rPr lang="es-419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sugiere realizar test de estallido respiratorio por ISP (Enfermedad granulomatosa crónica) y medición de complemento.</a:t>
            </a:r>
          </a:p>
          <a:p>
            <a:r>
              <a:rPr lang="es-419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 mismo día Infectología informa resultado aspirado traqueal positivo para </a:t>
            </a:r>
            <a:r>
              <a:rPr lang="es-419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Bordetella</a:t>
            </a:r>
            <a:r>
              <a:rPr lang="es-419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419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bronquiseptica</a:t>
            </a:r>
            <a:r>
              <a:rPr lang="es-419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indicación de suspender vancomicina y mantener meropenem, ampliar estudio </a:t>
            </a:r>
            <a:r>
              <a:rPr lang="es-419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iinmunoógico</a:t>
            </a:r>
            <a:r>
              <a:rPr lang="es-419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subpoblación linfocitaria.</a:t>
            </a:r>
          </a:p>
          <a:p>
            <a:r>
              <a:rPr lang="es-419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04/04: </a:t>
            </a:r>
            <a:r>
              <a:rPr lang="es-419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Videobroncoscopía</a:t>
            </a:r>
            <a:r>
              <a:rPr lang="es-419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419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secreciones espesas amarillas en regular cantidad, se toma LBA desde segmentos basales </a:t>
            </a:r>
            <a:r>
              <a:rPr lang="es-419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izq</a:t>
            </a:r>
            <a:r>
              <a:rPr lang="es-419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</a:t>
            </a:r>
            <a:r>
              <a:rPr lang="es-419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traqueobronquitis</a:t>
            </a:r>
            <a:r>
              <a:rPr lang="es-419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Cultivo negativo.</a:t>
            </a:r>
          </a:p>
          <a:p>
            <a:r>
              <a:rPr lang="es-419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05/05:</a:t>
            </a:r>
            <a:r>
              <a:rPr lang="es-419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instala nuevo drenaje pleural. 06/04: se trasfunde 120cc de glóbulos rojos</a:t>
            </a:r>
          </a:p>
          <a:p>
            <a:r>
              <a:rPr lang="es-419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Control diario con radiografías de tórax.</a:t>
            </a:r>
          </a:p>
          <a:p>
            <a:r>
              <a:rPr lang="es-419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s-419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419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Otros estudios:</a:t>
            </a:r>
            <a:endParaRPr lang="es-419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419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04/04:	IgG 921 (VN 700-1600)	IgM 49.1 (VN 40-230)   IgA 62.3  (VN 70-400)</a:t>
            </a:r>
          </a:p>
          <a:p>
            <a:r>
              <a:rPr lang="es-419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VIH Negativo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17609-53E1-421F-9C33-934752637325}" type="slidenum">
              <a:rPr lang="es-CL" smtClean="0"/>
              <a:t>46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73105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6727FD-215E-437E-AE91-3B15C8EC9F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4F4D5DA-CD5F-4C0F-9E78-3BDF66DF04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2F3721A-240C-4285-AEDD-E3AAC16D9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75552-A8E7-46D1-99B5-925F585C6954}" type="datetimeFigureOut">
              <a:rPr lang="es-CL" smtClean="0"/>
              <a:t>17-01-2022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695ED92-D3F7-4823-825D-36CFC1780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D98E5FB-6E17-4EF1-9AEC-46BFBA919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C2141-942D-4536-BE44-03892B50E53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47525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B4615E-6907-4AAB-8220-E611CCFD2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498753-E4A7-4466-90B7-F0FE31BC2F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1672E3A-F548-4980-B463-FEFBA5CE3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75552-A8E7-46D1-99B5-925F585C6954}" type="datetimeFigureOut">
              <a:rPr lang="es-CL" smtClean="0"/>
              <a:t>17-01-2022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35E4888-78EA-47AF-9CC7-95F2F2056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62C13AC-19B3-4320-8599-E307343FD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C2141-942D-4536-BE44-03892B50E53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42149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8674CDF-EF53-4483-A537-CF8C59A7B8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9EFEFE2-EC93-41BF-BDC1-0DEB624163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BDC1D20-767D-403A-BEBB-02D34D2B2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75552-A8E7-46D1-99B5-925F585C6954}" type="datetimeFigureOut">
              <a:rPr lang="es-CL" smtClean="0"/>
              <a:t>17-01-2022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A78180C-8DED-49C6-BA2D-3F73E0894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870F2EF-60E7-4690-9A8A-9B0B906A9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C2141-942D-4536-BE44-03892B50E53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01882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532FBA-26C3-43EB-8023-5B14E6762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C3757B4-A54C-4248-B837-B8D090FAD2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3014927-05CB-42FD-A334-407A588EA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75552-A8E7-46D1-99B5-925F585C6954}" type="datetimeFigureOut">
              <a:rPr lang="es-CL" smtClean="0"/>
              <a:t>17-01-2022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DA07200-B7C1-4212-84B0-F68395554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AAD97A7-1BA2-4CA8-8593-F0A352BFA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C2141-942D-4536-BE44-03892B50E53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13101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CB37A1-C5E9-491F-A263-747C3257C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EF12C12-A6DC-4B85-91C2-AE9EF1516E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BA68648-6935-4E61-B8B5-E04388C1B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75552-A8E7-46D1-99B5-925F585C6954}" type="datetimeFigureOut">
              <a:rPr lang="es-CL" smtClean="0"/>
              <a:t>17-01-2022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AC25BC7-0925-42E0-BD9A-210537B51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D921E1C-04D2-4632-8ED7-FFA1DA6FB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C2141-942D-4536-BE44-03892B50E53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81341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0AE40D-A34D-461B-AFFC-75CA1D09B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A0AB9F5-71DB-4588-ACF7-02B3BC145E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977C29D-6CFC-4BEB-AA56-0121206E92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C2A00E7-6978-46C1-9FCE-94716A429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75552-A8E7-46D1-99B5-925F585C6954}" type="datetimeFigureOut">
              <a:rPr lang="es-CL" smtClean="0"/>
              <a:t>17-01-2022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E0CF6DF-CF97-40A7-98A6-1EE4E49E3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9DCEB6A-C3BC-4141-99FE-FA066D73E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C2141-942D-4536-BE44-03892B50E53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60475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2F283B-2A47-448D-96D8-DC48FAC39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599515E-A6A7-4673-8BD6-72F7527BD0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E84BDD0-CE4E-4BE8-A9A0-47AAF3EEA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DB3A754-C2F4-41AA-878A-EBC0923F59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0BC87A9-5E78-4351-90A2-9A022323F8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24EE996-A742-49DE-AF2C-731051BA0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75552-A8E7-46D1-99B5-925F585C6954}" type="datetimeFigureOut">
              <a:rPr lang="es-CL" smtClean="0"/>
              <a:t>17-01-2022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60B3D1B-B8FE-4D9B-A492-90512C15A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C0AC723-E80C-4804-936B-F41634AB2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C2141-942D-4536-BE44-03892B50E53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01650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826223-39DE-4182-AA57-868004C9C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EDDE943-0E7E-48C0-8442-1DD6C37E3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75552-A8E7-46D1-99B5-925F585C6954}" type="datetimeFigureOut">
              <a:rPr lang="es-CL" smtClean="0"/>
              <a:t>17-01-2022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111A674-6527-4D38-A0A1-258FA1E1D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AEE21C6-0075-4853-92D5-408D722BD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C2141-942D-4536-BE44-03892B50E53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09434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D89ACCA-ED44-4F72-999A-5A7D5C622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75552-A8E7-46D1-99B5-925F585C6954}" type="datetimeFigureOut">
              <a:rPr lang="es-CL" smtClean="0"/>
              <a:t>17-01-2022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F0ECF68-8977-4779-ABAA-B3D3138DA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F3BCD51-5E46-4D59-BACA-269B91BD1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C2141-942D-4536-BE44-03892B50E53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23578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171C0D-966A-4E24-AD66-6E101ECD8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DBFFBA4-FA33-4417-A230-993B24D604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FB03637-CE94-4D11-BE97-9995D4BDE4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2BD5236-3DC1-4994-97A1-4EDC9EEE5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75552-A8E7-46D1-99B5-925F585C6954}" type="datetimeFigureOut">
              <a:rPr lang="es-CL" smtClean="0"/>
              <a:t>17-01-2022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E2ED63C-F36E-4ABE-8040-8AA682872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8454ED7-E180-4A18-BE8D-F312C3EC6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C2141-942D-4536-BE44-03892B50E53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44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97D63A-DDF6-401E-A558-2821B33B2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CB08366-E547-4DC6-9411-7AC46A1748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395430C-FF24-430F-8310-8CE4DA52EF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72182AE-A95C-44CD-8177-6C6F0E1E7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75552-A8E7-46D1-99B5-925F585C6954}" type="datetimeFigureOut">
              <a:rPr lang="es-CL" smtClean="0"/>
              <a:t>17-01-2022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992C0E8-7A7F-491C-A594-FD094BB5E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157C2D5-D171-41AC-BCC2-D906F2157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C2141-942D-4536-BE44-03892B50E53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179545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B66A372-3100-4870-A9D8-74C5BFE0C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E080E05-C4BC-4CFF-A7D6-333497D853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AFCFDD7-A29A-4F8D-B90E-7E11078508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775552-A8E7-46D1-99B5-925F585C6954}" type="datetimeFigureOut">
              <a:rPr lang="es-CL" smtClean="0"/>
              <a:t>17-01-2022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44F3AA1-E634-4946-81E1-4C9239CD52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26542EE-D115-421A-9883-E3EEFA888D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4C2141-942D-4536-BE44-03892B50E53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94937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9.emf"/><Relationship Id="rId7" Type="http://schemas.openxmlformats.org/officeDocument/2006/relationships/diagramQuickStyle" Target="../diagrams/quickStyle2.xml"/><Relationship Id="rId12" Type="http://schemas.openxmlformats.org/officeDocument/2006/relationships/image" Target="../media/image13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2.xml"/><Relationship Id="rId11" Type="http://schemas.openxmlformats.org/officeDocument/2006/relationships/image" Target="../media/image12.emf"/><Relationship Id="rId5" Type="http://schemas.openxmlformats.org/officeDocument/2006/relationships/diagramData" Target="../diagrams/data2.xml"/><Relationship Id="rId10" Type="http://schemas.openxmlformats.org/officeDocument/2006/relationships/image" Target="../media/image11.emf"/><Relationship Id="rId4" Type="http://schemas.openxmlformats.org/officeDocument/2006/relationships/image" Target="../media/image10.emf"/><Relationship Id="rId9" Type="http://schemas.microsoft.com/office/2007/relationships/diagramDrawing" Target="../diagrams/drawing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29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31.e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9180DE06-7362-4888-AADA-7AADD57AC4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CEDDC72-2968-47B1-B7E4-09EEFBB9A4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31384" y="679730"/>
            <a:ext cx="4171994" cy="3932729"/>
          </a:xfrm>
        </p:spPr>
        <p:txBody>
          <a:bodyPr>
            <a:normAutofit/>
          </a:bodyPr>
          <a:lstStyle/>
          <a:p>
            <a:pPr algn="l"/>
            <a:r>
              <a:rPr lang="es-CL"/>
              <a:t>Caso integrado infeccioso respiratorio 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2218698" y="2733627"/>
            <a:ext cx="1340409" cy="5777807"/>
            <a:chOff x="329184" y="2"/>
            <a:chExt cx="524256" cy="5777807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2"/>
              <a:ext cx="524256" cy="566677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Subtítulo 2">
            <a:extLst>
              <a:ext uri="{FF2B5EF4-FFF2-40B4-BE49-F238E27FC236}">
                <a16:creationId xmlns:a16="http://schemas.microsoft.com/office/drawing/2014/main" id="{C1687227-5757-46D7-A3D9-F4BB1161E1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31383" y="5227455"/>
            <a:ext cx="3876085" cy="857461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s-CL" sz="2200" dirty="0"/>
              <a:t>Dr. Carlos Valdebenito Parra</a:t>
            </a:r>
          </a:p>
          <a:p>
            <a:pPr algn="l"/>
            <a:r>
              <a:rPr lang="es-CL" sz="2200" dirty="0"/>
              <a:t>Pediatra H. domiciliaria NANEAS</a:t>
            </a:r>
          </a:p>
          <a:p>
            <a:pPr algn="l"/>
            <a:r>
              <a:rPr lang="es-CL" sz="2200" dirty="0"/>
              <a:t>19 de enero de 2022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623" y="372533"/>
            <a:ext cx="6116779" cy="606872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Forma&#10;&#10;Descripción generada automáticamente">
            <a:extLst>
              <a:ext uri="{FF2B5EF4-FFF2-40B4-BE49-F238E27FC236}">
                <a16:creationId xmlns:a16="http://schemas.microsoft.com/office/drawing/2014/main" id="{467BB27C-FE78-4666-814A-5742C03F39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323" y="612553"/>
            <a:ext cx="2633377" cy="5632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2962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E90610A-61B2-4901-98D3-DD1BFD2FD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endParaRPr lang="es-CL" sz="540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51ACC74-3DDD-4E75-A3CA-6CADACFACF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7407" y="2309731"/>
            <a:ext cx="10143668" cy="178755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s-CL" sz="2400" dirty="0"/>
              <a:t>Evoluciona febril por 48 horas mas , con mayor compromiso del estado general , vómitos (incluido antibiótico) . Padres deciden consultar nuevamente esta vez en SUI hospital terciario </a:t>
            </a:r>
          </a:p>
        </p:txBody>
      </p:sp>
    </p:spTree>
    <p:extLst>
      <p:ext uri="{BB962C8B-B14F-4D97-AF65-F5344CB8AC3E}">
        <p14:creationId xmlns:p14="http://schemas.microsoft.com/office/powerpoint/2010/main" val="23453616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58A14AF-9FB5-4CC7-BA35-E8E85D3E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64D5C97-CD33-4103-8C00-AC0793B2C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anchor="b">
            <a:normAutofit/>
          </a:bodyPr>
          <a:lstStyle/>
          <a:p>
            <a:endParaRPr lang="es-CL" sz="48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58FF0DE-65CE-4F17-81CA-1C5161E481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1" y="2599509"/>
            <a:ext cx="4530898" cy="3639450"/>
          </a:xfrm>
        </p:spPr>
        <p:txBody>
          <a:bodyPr anchor="ctr">
            <a:normAutofit fontScale="92500" lnSpcReduction="10000"/>
          </a:bodyPr>
          <a:lstStyle/>
          <a:p>
            <a:r>
              <a:rPr lang="en-US" sz="2000" dirty="0"/>
              <a:t>Vigil, </a:t>
            </a:r>
            <a:r>
              <a:rPr lang="en-US" sz="2000" dirty="0" err="1"/>
              <a:t>reactivo</a:t>
            </a:r>
            <a:r>
              <a:rPr lang="en-US" sz="2000" dirty="0"/>
              <a:t>, polipneico, </a:t>
            </a:r>
            <a:r>
              <a:rPr lang="en-US" sz="2000" dirty="0" err="1"/>
              <a:t>uso</a:t>
            </a:r>
            <a:r>
              <a:rPr lang="en-US" sz="2000" dirty="0"/>
              <a:t> de </a:t>
            </a:r>
            <a:r>
              <a:rPr lang="en-US" sz="2000" dirty="0" err="1"/>
              <a:t>musculatura</a:t>
            </a:r>
            <a:r>
              <a:rPr lang="en-US" sz="2000" dirty="0"/>
              <a:t> </a:t>
            </a:r>
            <a:r>
              <a:rPr lang="en-US" sz="2000" dirty="0" err="1"/>
              <a:t>accesoria</a:t>
            </a:r>
            <a:r>
              <a:rPr lang="en-US" sz="2000" dirty="0"/>
              <a:t> , rosado . </a:t>
            </a:r>
          </a:p>
          <a:p>
            <a:endParaRPr lang="en-US" sz="2000" dirty="0"/>
          </a:p>
          <a:p>
            <a:r>
              <a:rPr lang="en-US" sz="2000" dirty="0" err="1"/>
              <a:t>Signos</a:t>
            </a:r>
            <a:r>
              <a:rPr lang="en-US" sz="2000" dirty="0"/>
              <a:t> </a:t>
            </a:r>
            <a:r>
              <a:rPr lang="en-US" sz="2000" dirty="0" err="1"/>
              <a:t>vitales</a:t>
            </a:r>
            <a:r>
              <a:rPr lang="en-US" sz="2000" dirty="0"/>
              <a:t>:  FC 160 x Fr 38 x Pa 97/67 39,1 °C. . </a:t>
            </a:r>
            <a:r>
              <a:rPr lang="en-US" sz="2000" dirty="0" err="1"/>
              <a:t>Satura</a:t>
            </a:r>
            <a:r>
              <a:rPr lang="en-US" sz="2000" dirty="0"/>
              <a:t> 88% fio2 Ambiental </a:t>
            </a:r>
          </a:p>
          <a:p>
            <a:r>
              <a:rPr lang="en-US" sz="2000" dirty="0"/>
              <a:t>Via aérea permeable </a:t>
            </a:r>
          </a:p>
          <a:p>
            <a:r>
              <a:rPr lang="en-US" sz="2000" dirty="0" err="1"/>
              <a:t>Crépitos</a:t>
            </a:r>
            <a:r>
              <a:rPr lang="en-US" sz="2000" dirty="0"/>
              <a:t> </a:t>
            </a:r>
            <a:r>
              <a:rPr lang="en-US" sz="2000" dirty="0" err="1"/>
              <a:t>abundantes</a:t>
            </a:r>
            <a:r>
              <a:rPr lang="en-US" sz="2000" dirty="0"/>
              <a:t> y disminución MP </a:t>
            </a:r>
            <a:r>
              <a:rPr lang="en-US" sz="2000" dirty="0" err="1"/>
              <a:t>hemicampo</a:t>
            </a:r>
            <a:r>
              <a:rPr lang="en-US" sz="2000" dirty="0"/>
              <a:t> </a:t>
            </a:r>
            <a:r>
              <a:rPr lang="en-US" sz="2000" dirty="0" err="1"/>
              <a:t>izquierdo</a:t>
            </a:r>
            <a:r>
              <a:rPr lang="en-US" sz="2000" dirty="0"/>
              <a:t> </a:t>
            </a:r>
          </a:p>
          <a:p>
            <a:r>
              <a:rPr lang="en-US" sz="2000" dirty="0" err="1"/>
              <a:t>Llene</a:t>
            </a:r>
            <a:r>
              <a:rPr lang="en-US" sz="2000" dirty="0"/>
              <a:t> </a:t>
            </a:r>
            <a:r>
              <a:rPr lang="en-US" sz="2000" dirty="0" err="1"/>
              <a:t>capilar</a:t>
            </a:r>
            <a:r>
              <a:rPr lang="en-US" sz="2000" dirty="0"/>
              <a:t> </a:t>
            </a:r>
            <a:r>
              <a:rPr lang="en-US" sz="2000" dirty="0" err="1"/>
              <a:t>conservado</a:t>
            </a:r>
            <a:r>
              <a:rPr lang="en-US" sz="2000" dirty="0"/>
              <a:t>, </a:t>
            </a:r>
            <a:r>
              <a:rPr lang="en-US" sz="2000" dirty="0" err="1"/>
              <a:t>Taquicardia</a:t>
            </a:r>
            <a:r>
              <a:rPr lang="en-US" sz="2000" dirty="0"/>
              <a:t> </a:t>
            </a:r>
          </a:p>
          <a:p>
            <a:r>
              <a:rPr lang="en-US" sz="2000" dirty="0" err="1"/>
              <a:t>Neurológico</a:t>
            </a:r>
            <a:r>
              <a:rPr lang="en-US" sz="2000" dirty="0"/>
              <a:t> </a:t>
            </a:r>
            <a:r>
              <a:rPr lang="en-US" sz="2000" dirty="0" err="1"/>
              <a:t>estable</a:t>
            </a:r>
            <a:r>
              <a:rPr lang="en-US" sz="2000" dirty="0"/>
              <a:t> </a:t>
            </a:r>
          </a:p>
          <a:p>
            <a:r>
              <a:rPr lang="en-US" sz="2000" dirty="0"/>
              <a:t>Sin </a:t>
            </a:r>
            <a:r>
              <a:rPr lang="en-US" sz="2000" dirty="0" err="1"/>
              <a:t>lesiones</a:t>
            </a:r>
            <a:r>
              <a:rPr lang="en-US" sz="2000" dirty="0"/>
              <a:t> </a:t>
            </a:r>
          </a:p>
          <a:p>
            <a:endParaRPr lang="en-US" sz="2000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F2D521AD-34DA-4AC1-8A76-80C1FAC499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1532" y="2773347"/>
            <a:ext cx="5150277" cy="313605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329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21A8303-DA9F-41AA-B41E-C54E56207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es-CL" sz="5400" dirty="0"/>
              <a:t>Estado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978FA25-8723-4CDC-9228-67338F7BDD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anchor="ctr">
            <a:normAutofit/>
          </a:bodyPr>
          <a:lstStyle/>
          <a:p>
            <a:r>
              <a:rPr lang="es-CL" sz="2400" dirty="0"/>
              <a:t>Shock séptico</a:t>
            </a:r>
          </a:p>
          <a:p>
            <a:r>
              <a:rPr lang="es-CL" sz="2400" dirty="0"/>
              <a:t>Dificultad respiratoria </a:t>
            </a:r>
          </a:p>
          <a:p>
            <a:r>
              <a:rPr lang="es-CL" sz="2400" dirty="0"/>
              <a:t>Insuficiencia respiratoria </a:t>
            </a:r>
          </a:p>
          <a:p>
            <a:r>
              <a:rPr lang="es-CL" sz="2400" dirty="0"/>
              <a:t>Shock mixto </a:t>
            </a:r>
          </a:p>
          <a:p>
            <a:r>
              <a:rPr lang="es-CL" sz="2400" dirty="0"/>
              <a:t>Insuficiencia cardiopulmonar </a:t>
            </a:r>
          </a:p>
        </p:txBody>
      </p:sp>
    </p:spTree>
    <p:extLst>
      <p:ext uri="{BB962C8B-B14F-4D97-AF65-F5344CB8AC3E}">
        <p14:creationId xmlns:p14="http://schemas.microsoft.com/office/powerpoint/2010/main" val="18754363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21A8303-DA9F-41AA-B41E-C54E56207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es-CL" sz="5400" dirty="0"/>
              <a:t>Estado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978FA25-8723-4CDC-9228-67338F7BDD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anchor="ctr">
            <a:normAutofit/>
          </a:bodyPr>
          <a:lstStyle/>
          <a:p>
            <a:r>
              <a:rPr lang="es-CL" sz="2400" dirty="0"/>
              <a:t>Shock séptico</a:t>
            </a:r>
          </a:p>
          <a:p>
            <a:r>
              <a:rPr lang="es-CL" sz="2400" dirty="0"/>
              <a:t>Dificultad respiratoria </a:t>
            </a:r>
          </a:p>
          <a:p>
            <a:r>
              <a:rPr lang="es-CL" sz="2400" b="1" dirty="0"/>
              <a:t>Insuficiencia respiratoria </a:t>
            </a:r>
          </a:p>
          <a:p>
            <a:r>
              <a:rPr lang="es-CL" sz="2400" dirty="0"/>
              <a:t>Shock mixto </a:t>
            </a:r>
          </a:p>
          <a:p>
            <a:r>
              <a:rPr lang="es-CL" sz="2400" dirty="0"/>
              <a:t>Insuficiencia cardiopulmonar </a:t>
            </a:r>
          </a:p>
        </p:txBody>
      </p:sp>
    </p:spTree>
    <p:extLst>
      <p:ext uri="{BB962C8B-B14F-4D97-AF65-F5344CB8AC3E}">
        <p14:creationId xmlns:p14="http://schemas.microsoft.com/office/powerpoint/2010/main" val="29273692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506E3D-06D2-4FB3-940E-53CD5E5AE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Insuficiencia respiratoria </a:t>
            </a:r>
          </a:p>
        </p:txBody>
      </p:sp>
      <p:graphicFrame>
        <p:nvGraphicFramePr>
          <p:cNvPr id="10" name="Marcador de contenido 3">
            <a:extLst>
              <a:ext uri="{FF2B5EF4-FFF2-40B4-BE49-F238E27FC236}">
                <a16:creationId xmlns:a16="http://schemas.microsoft.com/office/drawing/2014/main" id="{260E5BDF-DB70-4649-AF7B-BA9C5B81244D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577104834"/>
              </p:ext>
            </p:extLst>
          </p:nvPr>
        </p:nvGraphicFramePr>
        <p:xfrm>
          <a:off x="662181" y="1561850"/>
          <a:ext cx="9965788" cy="22680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ángulo 5">
            <a:extLst>
              <a:ext uri="{FF2B5EF4-FFF2-40B4-BE49-F238E27FC236}">
                <a16:creationId xmlns:a16="http://schemas.microsoft.com/office/drawing/2014/main" id="{0C815280-40F3-4993-8E17-D7BCCE4EE23D}"/>
              </a:ext>
            </a:extLst>
          </p:cNvPr>
          <p:cNvSpPr/>
          <p:nvPr/>
        </p:nvSpPr>
        <p:spPr>
          <a:xfrm>
            <a:off x="434868" y="6338986"/>
            <a:ext cx="74227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1400" dirty="0" err="1">
                <a:solidFill>
                  <a:srgbClr val="000000"/>
                </a:solidFill>
              </a:rPr>
              <a:t>Telemonitorización</a:t>
            </a:r>
            <a:r>
              <a:rPr lang="es-CL" sz="1400" dirty="0">
                <a:solidFill>
                  <a:srgbClr val="000000"/>
                </a:solidFill>
              </a:rPr>
              <a:t> del soporte ventilatorio domiciliario </a:t>
            </a:r>
            <a:r>
              <a:rPr lang="es-CL" sz="1400" dirty="0"/>
              <a:t> </a:t>
            </a:r>
            <a:r>
              <a:rPr lang="es-CL" sz="1400" dirty="0" err="1"/>
              <a:t>Neumol</a:t>
            </a:r>
            <a:r>
              <a:rPr lang="es-CL" sz="1400" dirty="0"/>
              <a:t> </a:t>
            </a:r>
            <a:r>
              <a:rPr lang="es-CL" sz="1400" dirty="0" err="1"/>
              <a:t>Pediatr</a:t>
            </a:r>
            <a:r>
              <a:rPr lang="es-CL" sz="1400" dirty="0"/>
              <a:t> 2017; 12 (4): 147 - 150 </a:t>
            </a:r>
          </a:p>
        </p:txBody>
      </p:sp>
      <p:pic>
        <p:nvPicPr>
          <p:cNvPr id="8" name="Marcador de contenido 14">
            <a:extLst>
              <a:ext uri="{FF2B5EF4-FFF2-40B4-BE49-F238E27FC236}">
                <a16:creationId xmlns:a16="http://schemas.microsoft.com/office/drawing/2014/main" id="{BBC2C190-4C19-45AD-BD49-EC03C94BE5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45688" y="4103080"/>
            <a:ext cx="2913243" cy="184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6048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79A7CF-01AF-4178-9369-94E0C90EB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3F6E0D6-1E0B-4C50-A290-009C3D986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¿Por qué el paciente requiere soporte respiratorio?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Marcador de contenido 3" descr="Imagen que contiene captura de pantalla&#10;&#10;Descripción generada automáticamente">
            <a:extLst>
              <a:ext uri="{FF2B5EF4-FFF2-40B4-BE49-F238E27FC236}">
                <a16:creationId xmlns:a16="http://schemas.microsoft.com/office/drawing/2014/main" id="{384C8C64-1EBA-4ECE-91CE-B6ACFE428B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7324" y="858525"/>
            <a:ext cx="7164132" cy="521190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8519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D27472-9ACA-40BE-927E-F14757BB9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4542" y="486184"/>
            <a:ext cx="7363990" cy="1325563"/>
          </a:xfrm>
        </p:spPr>
        <p:txBody>
          <a:bodyPr>
            <a:normAutofit/>
          </a:bodyPr>
          <a:lstStyle/>
          <a:p>
            <a:r>
              <a:rPr lang="es-CL" dirty="0"/>
              <a:t>Clínica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DF99486-C9DD-4335-9216-9167A49BE2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" b="13359"/>
          <a:stretch/>
        </p:blipFill>
        <p:spPr bwMode="auto">
          <a:xfrm>
            <a:off x="581526" y="258142"/>
            <a:ext cx="3118718" cy="3118718"/>
          </a:xfrm>
          <a:custGeom>
            <a:avLst/>
            <a:gdLst/>
            <a:ahLst/>
            <a:cxnLst/>
            <a:rect l="l" t="t" r="r" b="b"/>
            <a:pathLst>
              <a:path w="2683042" h="2683042">
                <a:moveTo>
                  <a:pt x="102278" y="0"/>
                </a:moveTo>
                <a:lnTo>
                  <a:pt x="2580764" y="0"/>
                </a:lnTo>
                <a:cubicBezTo>
                  <a:pt x="2637251" y="0"/>
                  <a:pt x="2683042" y="45791"/>
                  <a:pt x="2683042" y="102278"/>
                </a:cubicBezTo>
                <a:lnTo>
                  <a:pt x="2683042" y="2580764"/>
                </a:lnTo>
                <a:cubicBezTo>
                  <a:pt x="2683042" y="2637251"/>
                  <a:pt x="2637251" y="2683042"/>
                  <a:pt x="2580764" y="2683042"/>
                </a:cubicBezTo>
                <a:lnTo>
                  <a:pt x="102278" y="2683042"/>
                </a:lnTo>
                <a:cubicBezTo>
                  <a:pt x="45791" y="2683042"/>
                  <a:pt x="0" y="2637251"/>
                  <a:pt x="0" y="2580764"/>
                </a:cubicBezTo>
                <a:lnTo>
                  <a:pt x="0" y="102278"/>
                </a:lnTo>
                <a:cubicBezTo>
                  <a:pt x="0" y="45791"/>
                  <a:pt x="45791" y="0"/>
                  <a:pt x="10227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5CA62C69-747B-4701-9921-58A0BEE68D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" b="754"/>
          <a:stretch/>
        </p:blipFill>
        <p:spPr bwMode="auto">
          <a:xfrm>
            <a:off x="581526" y="3486449"/>
            <a:ext cx="3118718" cy="3118718"/>
          </a:xfrm>
          <a:custGeom>
            <a:avLst/>
            <a:gdLst/>
            <a:ahLst/>
            <a:cxnLst/>
            <a:rect l="l" t="t" r="r" b="b"/>
            <a:pathLst>
              <a:path w="2683042" h="2683042">
                <a:moveTo>
                  <a:pt x="102278" y="0"/>
                </a:moveTo>
                <a:lnTo>
                  <a:pt x="2580764" y="0"/>
                </a:lnTo>
                <a:cubicBezTo>
                  <a:pt x="2637251" y="0"/>
                  <a:pt x="2683042" y="45791"/>
                  <a:pt x="2683042" y="102278"/>
                </a:cubicBezTo>
                <a:lnTo>
                  <a:pt x="2683042" y="2580764"/>
                </a:lnTo>
                <a:cubicBezTo>
                  <a:pt x="2683042" y="2637251"/>
                  <a:pt x="2637251" y="2683042"/>
                  <a:pt x="2580764" y="2683042"/>
                </a:cubicBezTo>
                <a:lnTo>
                  <a:pt x="102278" y="2683042"/>
                </a:lnTo>
                <a:cubicBezTo>
                  <a:pt x="45791" y="2683042"/>
                  <a:pt x="0" y="2637251"/>
                  <a:pt x="0" y="2580764"/>
                </a:cubicBezTo>
                <a:lnTo>
                  <a:pt x="0" y="102278"/>
                </a:lnTo>
                <a:cubicBezTo>
                  <a:pt x="0" y="45791"/>
                  <a:pt x="45791" y="0"/>
                  <a:pt x="10227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CCF6626-404D-47F4-B6CC-0844001C78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4542" y="1946684"/>
            <a:ext cx="7363990" cy="4351338"/>
          </a:xfrm>
        </p:spPr>
        <p:txBody>
          <a:bodyPr>
            <a:normAutofit/>
          </a:bodyPr>
          <a:lstStyle/>
          <a:p>
            <a:r>
              <a:rPr lang="es-CL" dirty="0"/>
              <a:t>Al inicio mecanismos compensatorios !!</a:t>
            </a:r>
          </a:p>
          <a:p>
            <a:r>
              <a:rPr lang="es-CL" b="1" dirty="0"/>
              <a:t>Taquipnea : acompañada o no de ruidos respiratorios + taquicardia </a:t>
            </a:r>
          </a:p>
          <a:p>
            <a:r>
              <a:rPr lang="es-CL" b="1" dirty="0"/>
              <a:t>Trabajo respiratorio: Uso de musculatura accesoria ascendente + patrón </a:t>
            </a:r>
          </a:p>
          <a:p>
            <a:pPr lvl="2"/>
            <a:r>
              <a:rPr lang="es-CL" dirty="0"/>
              <a:t>Quejido/ Estridor / sibilancias / síndrome condensación </a:t>
            </a:r>
          </a:p>
          <a:p>
            <a:r>
              <a:rPr lang="es-CL" b="1" dirty="0"/>
              <a:t>Compromiso otros parénquimas a medida que progresa hipoxemia con hipoxia tisular: SNC-  Cardiovascular – Riñones </a:t>
            </a:r>
          </a:p>
          <a:p>
            <a:endParaRPr lang="es-CL" dirty="0"/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0005936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Imagen 11">
            <a:extLst>
              <a:ext uri="{FF2B5EF4-FFF2-40B4-BE49-F238E27FC236}">
                <a16:creationId xmlns:a16="http://schemas.microsoft.com/office/drawing/2014/main" id="{3FE18ED4-563F-4E61-A6C3-A8747458BE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422" y="4326338"/>
            <a:ext cx="2081212" cy="355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Imagen 13">
            <a:extLst>
              <a:ext uri="{FF2B5EF4-FFF2-40B4-BE49-F238E27FC236}">
                <a16:creationId xmlns:a16="http://schemas.microsoft.com/office/drawing/2014/main" id="{A71AFB91-C5D1-4F30-847B-94103B0952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50875" y="1838325"/>
            <a:ext cx="1771650" cy="428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Imagen 14">
            <a:extLst>
              <a:ext uri="{FF2B5EF4-FFF2-40B4-BE49-F238E27FC236}">
                <a16:creationId xmlns:a16="http://schemas.microsoft.com/office/drawing/2014/main" id="{6899159A-6A1B-4DCE-B240-5FD050AE36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273042" y="2992044"/>
            <a:ext cx="51435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Imagen 15">
            <a:extLst>
              <a:ext uri="{FF2B5EF4-FFF2-40B4-BE49-F238E27FC236}">
                <a16:creationId xmlns:a16="http://schemas.microsoft.com/office/drawing/2014/main" id="{6200BED5-C31F-4391-BCE4-B3CF901E39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422" y="1135455"/>
            <a:ext cx="2081213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4" name="1 Título">
            <a:extLst>
              <a:ext uri="{FF2B5EF4-FFF2-40B4-BE49-F238E27FC236}">
                <a16:creationId xmlns:a16="http://schemas.microsoft.com/office/drawing/2014/main" id="{99DE0912-2AEA-4D2A-9696-974BBA7FCA5A}"/>
              </a:ext>
            </a:extLst>
          </p:cNvPr>
          <p:cNvSpPr txBox="1">
            <a:spLocks/>
          </p:cNvSpPr>
          <p:nvPr/>
        </p:nvSpPr>
        <p:spPr bwMode="auto">
          <a:xfrm>
            <a:off x="2387601" y="33339"/>
            <a:ext cx="7426325" cy="151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s-ES" altLang="es-CL" b="1">
                <a:solidFill>
                  <a:srgbClr val="FF0000"/>
                </a:solidFill>
              </a:rPr>
              <a:t>Primeras Acciones (Estabilizar)</a:t>
            </a:r>
            <a:endParaRPr lang="es-CL" altLang="es-CL" sz="5400">
              <a:solidFill>
                <a:srgbClr val="000090"/>
              </a:solidFill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8D430BA3-7DB0-4022-AF49-37915F811B38}"/>
              </a:ext>
            </a:extLst>
          </p:cNvPr>
          <p:cNvGraphicFramePr/>
          <p:nvPr/>
        </p:nvGraphicFramePr>
        <p:xfrm>
          <a:off x="3048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9706" name="Imagen 3">
            <a:extLst>
              <a:ext uri="{FF2B5EF4-FFF2-40B4-BE49-F238E27FC236}">
                <a16:creationId xmlns:a16="http://schemas.microsoft.com/office/drawing/2014/main" id="{820B3C32-29BA-4E9D-8116-409AA5AD132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075" y="5534025"/>
            <a:ext cx="2781300" cy="123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7" name="CuadroTexto 4">
            <a:extLst>
              <a:ext uri="{FF2B5EF4-FFF2-40B4-BE49-F238E27FC236}">
                <a16:creationId xmlns:a16="http://schemas.microsoft.com/office/drawing/2014/main" id="{5A8436A7-64EE-4504-814B-5156B43890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1513" y="1454151"/>
            <a:ext cx="32686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s-CL" sz="1800" b="1">
                <a:solidFill>
                  <a:schemeClr val="tx2"/>
                </a:solidFill>
              </a:rPr>
              <a:t>Entrega periférica de O</a:t>
            </a:r>
            <a:r>
              <a:rPr lang="es-ES_tradnl" altLang="es-CL" sz="1800" b="1" baseline="-25000">
                <a:solidFill>
                  <a:schemeClr val="tx2"/>
                </a:solidFill>
              </a:rPr>
              <a:t>2</a:t>
            </a:r>
            <a:r>
              <a:rPr lang="es-ES_tradnl" altLang="es-CL" sz="1800" b="1">
                <a:solidFill>
                  <a:schemeClr val="tx2"/>
                </a:solidFill>
              </a:rPr>
              <a:t> óptima.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CL" sz="1800" b="1">
              <a:latin typeface="Arial" panose="020B0604020202020204" pitchFamily="34" charset="0"/>
            </a:endParaRPr>
          </a:p>
        </p:txBody>
      </p:sp>
      <p:pic>
        <p:nvPicPr>
          <p:cNvPr id="29708" name="Imagen 1">
            <a:extLst>
              <a:ext uri="{FF2B5EF4-FFF2-40B4-BE49-F238E27FC236}">
                <a16:creationId xmlns:a16="http://schemas.microsoft.com/office/drawing/2014/main" id="{7A463C3F-67C4-4B0F-9219-2458B8B4FD9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09" r="32840" b="61830"/>
          <a:stretch>
            <a:fillRect/>
          </a:stretch>
        </p:blipFill>
        <p:spPr bwMode="auto">
          <a:xfrm>
            <a:off x="7542213" y="1958975"/>
            <a:ext cx="2271712" cy="149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9" name="Picture 7">
            <a:extLst>
              <a:ext uri="{FF2B5EF4-FFF2-40B4-BE49-F238E27FC236}">
                <a16:creationId xmlns:a16="http://schemas.microsoft.com/office/drawing/2014/main" id="{9D9B2D75-47C8-44C2-8A29-0318CABC9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4" y="1449388"/>
            <a:ext cx="2619375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28222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>
            <a:extLst>
              <a:ext uri="{FF2B5EF4-FFF2-40B4-BE49-F238E27FC236}">
                <a16:creationId xmlns:a16="http://schemas.microsoft.com/office/drawing/2014/main" id="{5F53F78F-0F3B-433E-BAAE-14D1753A25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17" y="215757"/>
            <a:ext cx="9244708" cy="6369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41665B-52F3-482E-880B-7988CEF42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426" y="813260"/>
            <a:ext cx="5130795" cy="1068986"/>
          </a:xfrm>
          <a:solidFill>
            <a:schemeClr val="accent6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s-CL" sz="4000" dirty="0"/>
              <a:t>Oxigenoterapia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6141187-CF66-418D-A8A2-77FCA66753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5202" y="2388054"/>
            <a:ext cx="4048344" cy="3536236"/>
          </a:xfrm>
        </p:spPr>
        <p:txBody>
          <a:bodyPr>
            <a:normAutofit fontScale="92500" lnSpcReduction="20000"/>
          </a:bodyPr>
          <a:lstStyle/>
          <a:p>
            <a:r>
              <a:rPr lang="es-CL" sz="2400" dirty="0"/>
              <a:t>Cánula nasal (naricera )</a:t>
            </a:r>
          </a:p>
          <a:p>
            <a:pPr lvl="1"/>
            <a:r>
              <a:rPr lang="es-CL" dirty="0"/>
              <a:t>Fio2 depende de esfuerzo respiratorio , edad y tamaño y ventilación minuto del paciente . </a:t>
            </a:r>
          </a:p>
          <a:p>
            <a:pPr lvl="1"/>
            <a:r>
              <a:rPr lang="es-CL" dirty="0"/>
              <a:t>Considerada de  bajo flujo</a:t>
            </a:r>
          </a:p>
          <a:p>
            <a:pPr lvl="1"/>
            <a:r>
              <a:rPr lang="es-CL" dirty="0"/>
              <a:t>Flujo de oxígeno fijo</a:t>
            </a:r>
          </a:p>
          <a:p>
            <a:pPr lvl="1"/>
            <a:r>
              <a:rPr lang="es-MX" dirty="0"/>
              <a:t>Fracción de aire variable y fluctuante de la concentración inspirada de oxigeno (FIO2). </a:t>
            </a:r>
          </a:p>
          <a:p>
            <a:pPr lvl="1"/>
            <a:r>
              <a:rPr lang="es-MX" dirty="0"/>
              <a:t>0,25-2 litros /minuto </a:t>
            </a:r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2990A9F-89FE-4884-B6D3-B9F94D1DAE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6583" y="458726"/>
            <a:ext cx="3217333" cy="307109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C653BF2-5AE0-43BE-883C-05D1F2436C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4811" y="3885915"/>
            <a:ext cx="2539105" cy="2688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0763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9876C20-D595-4ADD-8FB0-6046AD99A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es-CL" sz="4000"/>
              <a:t>Caso clínico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043C0B2-06AC-4016-9597-6AAD86922C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4559425" cy="3979585"/>
          </a:xfrm>
        </p:spPr>
        <p:txBody>
          <a:bodyPr anchor="ctr">
            <a:normAutofit lnSpcReduction="10000"/>
          </a:bodyPr>
          <a:lstStyle/>
          <a:p>
            <a:r>
              <a:rPr lang="es-CL" sz="1900" dirty="0"/>
              <a:t>Martín , preescolar de 3 años 2 meses </a:t>
            </a:r>
          </a:p>
          <a:p>
            <a:r>
              <a:rPr lang="es-CL" sz="1900" dirty="0"/>
              <a:t>Antecedente de RNT 39 semanas AEG </a:t>
            </a:r>
          </a:p>
          <a:p>
            <a:r>
              <a:rPr lang="es-CL" sz="1900" dirty="0"/>
              <a:t>Hospitalización a los 6 meses por Bronquiolitis VRS + con requerimiento de Oxigenoterapia de alto flujo con cánula nasal y alta estable a los 10 días </a:t>
            </a:r>
          </a:p>
          <a:p>
            <a:r>
              <a:rPr lang="es-CL" sz="1900" dirty="0"/>
              <a:t>Sala cuna + </a:t>
            </a:r>
          </a:p>
          <a:p>
            <a:r>
              <a:rPr lang="es-CL" sz="1900" dirty="0"/>
              <a:t>Alergias (-) </a:t>
            </a:r>
          </a:p>
          <a:p>
            <a:r>
              <a:rPr lang="es-CL" sz="1900" dirty="0"/>
              <a:t>Al menos 4 episodios respiratorios obstructivos anuales sin nuevas hospitalizaciones </a:t>
            </a:r>
          </a:p>
          <a:p>
            <a:r>
              <a:rPr lang="es-CL" sz="1900" dirty="0"/>
              <a:t>SBOR usuario de Fluticasona 125 ug 1 puff al día + Salbutamol sos </a:t>
            </a:r>
          </a:p>
          <a:p>
            <a:endParaRPr lang="es-CL" sz="19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978FF89-AB2F-4EAF-84E0-79F206973C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" b="3065"/>
          <a:stretch/>
        </p:blipFill>
        <p:spPr>
          <a:xfrm>
            <a:off x="5977788" y="799352"/>
            <a:ext cx="5425410" cy="5241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5656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2A494C-05E5-4BFE-9574-10D7F81B7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1F8CB50-ED00-4FA9-B5D6-831AE519B9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487274" cy="4351338"/>
          </a:xfrm>
        </p:spPr>
        <p:txBody>
          <a:bodyPr>
            <a:normAutofit/>
          </a:bodyPr>
          <a:lstStyle/>
          <a:p>
            <a:r>
              <a:rPr lang="es-CL" dirty="0"/>
              <a:t>Máscara simple de oxigeno</a:t>
            </a:r>
          </a:p>
          <a:p>
            <a:pPr lvl="1"/>
            <a:r>
              <a:rPr lang="es-CL" dirty="0"/>
              <a:t>Bajo flujo 5-10 litros </a:t>
            </a:r>
          </a:p>
          <a:p>
            <a:pPr lvl="1"/>
            <a:r>
              <a:rPr lang="es-CL" dirty="0"/>
              <a:t>Fio2 máxima 60% por mezcla con oxígeno ambiental de portal exhalatorio</a:t>
            </a:r>
          </a:p>
          <a:p>
            <a:pPr lvl="2"/>
            <a:r>
              <a:rPr lang="es-MX" dirty="0"/>
              <a:t>Varía con el ajuste de la máscara, el flujo y patrón ventilatorio del paciente, alcanzando aportes entre 0,3 a 0,6 </a:t>
            </a:r>
            <a:endParaRPr lang="es-CL" dirty="0"/>
          </a:p>
          <a:p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1CD52B4-1544-4DC4-87AE-832ECCF05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5474" y="1130256"/>
            <a:ext cx="2430684" cy="260430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91C1DEC-450E-468F-8E35-E1529EC854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5513" y="1935866"/>
            <a:ext cx="1713053" cy="149313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5D18783-9B6C-4667-BCCD-1875BDDEE5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7433" y="4366517"/>
            <a:ext cx="7517519" cy="1945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2819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A217B2-CAA6-41BE-A928-BBB617332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AF37D89-27D2-45BA-A663-48FD6F456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75616" cy="4351338"/>
          </a:xfrm>
        </p:spPr>
        <p:txBody>
          <a:bodyPr>
            <a:normAutofit lnSpcReduction="10000"/>
          </a:bodyPr>
          <a:lstStyle/>
          <a:p>
            <a:r>
              <a:rPr lang="es-CL" dirty="0"/>
              <a:t>Marcarilla de recirculación parcial </a:t>
            </a:r>
          </a:p>
          <a:p>
            <a:pPr lvl="1"/>
            <a:r>
              <a:rPr lang="es-CL" dirty="0"/>
              <a:t>Bolsa reservorio </a:t>
            </a:r>
          </a:p>
          <a:p>
            <a:pPr lvl="1"/>
            <a:r>
              <a:rPr lang="es-CL" dirty="0"/>
              <a:t>Fio2 50-60%</a:t>
            </a:r>
          </a:p>
          <a:p>
            <a:pPr lvl="1"/>
            <a:r>
              <a:rPr lang="es-CL" dirty="0"/>
              <a:t>8-15 litros de oxígeno </a:t>
            </a:r>
          </a:p>
          <a:p>
            <a:pPr lvl="1"/>
            <a:r>
              <a:rPr lang="es-MX" dirty="0"/>
              <a:t>El primer tercio del gas espirado entra en la bolsa de depósito (Alto contenido de O2 y bajo CO2)</a:t>
            </a:r>
          </a:p>
          <a:p>
            <a:pPr lvl="1"/>
            <a:r>
              <a:rPr lang="es-MX" b="1" dirty="0"/>
              <a:t>A medida que se rellena el depósito con el flujo de O2 en el primer tercio de la espiración, el restante gas es exhalado por los puertos de la mascarilla </a:t>
            </a:r>
            <a:endParaRPr lang="es-CL" b="1" dirty="0"/>
          </a:p>
          <a:p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CF41D20-1D53-4D82-8D90-D34C6E9926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4391" y="1932711"/>
            <a:ext cx="3924166" cy="3142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3792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D5E093-06BE-49FE-A97B-F67EBFA6B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Alto flujo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C0CD0AA-B830-4CDC-A6A9-AD21194EFA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124272" cy="2201845"/>
          </a:xfrm>
        </p:spPr>
        <p:txBody>
          <a:bodyPr>
            <a:normAutofit lnSpcReduction="10000"/>
          </a:bodyPr>
          <a:lstStyle/>
          <a:p>
            <a:r>
              <a:rPr lang="es-CL" b="1" dirty="0"/>
              <a:t>Máscara Venturi </a:t>
            </a:r>
          </a:p>
          <a:p>
            <a:pPr lvl="1"/>
            <a:r>
              <a:rPr lang="es-MX" dirty="0"/>
              <a:t>Fio2 depende del tamaño de la boquilla (jet), de los puertos de arrastre (ventana) y del flujo de O2. Típicamente existen dos tipos de boquilla ajustables entre 3 a 15 L/min de caudal de O2. </a:t>
            </a:r>
          </a:p>
          <a:p>
            <a:pPr lvl="1"/>
            <a:r>
              <a:rPr lang="es-MX" dirty="0"/>
              <a:t>Fio2 0,28- 0,5 </a:t>
            </a:r>
            <a:endParaRPr lang="es-CL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9E35549-EE21-4074-8FD4-C99C200B5E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4802" y="180192"/>
            <a:ext cx="2569580" cy="151049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DA3ABF3-8798-4998-B8E1-723AF5D02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731" y="4294207"/>
            <a:ext cx="5879939" cy="192718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E68EE38-5F7F-4081-BE44-881CF29341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2472" y="2275367"/>
            <a:ext cx="4048018" cy="403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3636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677A70-BE94-4762-8C4A-39170F3E0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199" y="851517"/>
            <a:ext cx="5130795" cy="1461778"/>
          </a:xfrm>
        </p:spPr>
        <p:txBody>
          <a:bodyPr>
            <a:normAutofit fontScale="90000"/>
          </a:bodyPr>
          <a:lstStyle/>
          <a:p>
            <a:r>
              <a:rPr lang="es-CL" sz="4000" dirty="0"/>
              <a:t>Mascarilla de no recirculación </a:t>
            </a:r>
            <a:br>
              <a:rPr lang="es-CL" sz="4000" dirty="0"/>
            </a:br>
            <a:endParaRPr lang="es-CL" sz="400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055F682-276E-4A63-AC9B-D07C68C494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5200" y="2470248"/>
            <a:ext cx="4048344" cy="3536236"/>
          </a:xfrm>
        </p:spPr>
        <p:txBody>
          <a:bodyPr>
            <a:normAutofit/>
          </a:bodyPr>
          <a:lstStyle/>
          <a:p>
            <a:r>
              <a:rPr lang="es-CL" sz="2200" dirty="0"/>
              <a:t>Mascarilla más bolsa reservorio con válvula incorporada en uno o ambos portales </a:t>
            </a:r>
            <a:r>
              <a:rPr lang="es-CL" sz="2200" dirty="0" err="1"/>
              <a:t>exhalatorios</a:t>
            </a:r>
            <a:r>
              <a:rPr lang="es-CL" sz="2200" dirty="0"/>
              <a:t> para impedir entrada de oxígeno ambiental</a:t>
            </a:r>
          </a:p>
          <a:p>
            <a:r>
              <a:rPr lang="es-CL" sz="2200" dirty="0"/>
              <a:t>10-15 litros </a:t>
            </a:r>
          </a:p>
          <a:p>
            <a:r>
              <a:rPr lang="es-CL" sz="2200" dirty="0"/>
              <a:t>Fio2 0.6-0.95? </a:t>
            </a:r>
          </a:p>
          <a:p>
            <a:endParaRPr lang="es-CL" sz="22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73A3FA7-A07B-468F-9E9D-BC234BA6AA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4755" y="1329279"/>
            <a:ext cx="5399827" cy="467720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3CF94B3-2D6E-4B9F-B07F-806FD90A04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6238" y="5179054"/>
            <a:ext cx="2986268" cy="149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2366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EA0D8B0-1B50-4C25-BCAD-F80F92357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endParaRPr lang="es-CL" sz="540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B51C848-9BBB-4B2A-8EB0-6FC39A745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s-CL" sz="2400" dirty="0"/>
              <a:t>Paciente por requerimiento de oxígeno, se instala  o2 que  luego se titula a fio2 0,35 con Venturi con lo que satura 100% y baja el apremio respiratorio . </a:t>
            </a:r>
          </a:p>
          <a:p>
            <a:pPr marL="0" indent="0">
              <a:buNone/>
            </a:pPr>
            <a:r>
              <a:rPr lang="es-MX" sz="2400" dirty="0"/>
              <a:t>Una vez estabilizado, exámenes generales , Rx de tórax , Hemocultivos </a:t>
            </a:r>
          </a:p>
          <a:p>
            <a:pPr marL="0" indent="0">
              <a:buNone/>
            </a:pPr>
            <a:endParaRPr lang="es-CL" sz="2400" dirty="0"/>
          </a:p>
          <a:p>
            <a:pPr marL="0" indent="0">
              <a:buNone/>
            </a:pPr>
            <a:endParaRPr lang="es-CL" sz="2400" dirty="0"/>
          </a:p>
        </p:txBody>
      </p:sp>
    </p:spTree>
    <p:extLst>
      <p:ext uri="{BB962C8B-B14F-4D97-AF65-F5344CB8AC3E}">
        <p14:creationId xmlns:p14="http://schemas.microsoft.com/office/powerpoint/2010/main" val="35934245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9A925C9-3CD2-4C92-828D-85079AC7C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es-419" sz="5400"/>
              <a:t>Exámenes de Ingreso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72C0C12-ACE7-4270-B294-2F119EC49F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461" y="2389218"/>
            <a:ext cx="10143668" cy="3435531"/>
          </a:xfrm>
        </p:spPr>
        <p:txBody>
          <a:bodyPr anchor="ctr">
            <a:normAutofit/>
          </a:bodyPr>
          <a:lstStyle/>
          <a:p>
            <a:r>
              <a:rPr lang="es-419" sz="2400" dirty="0"/>
              <a:t>PCR 31.2   mg/dl   </a:t>
            </a:r>
          </a:p>
          <a:p>
            <a:r>
              <a:rPr lang="es-419" sz="2400" dirty="0"/>
              <a:t>Hb 12.1  </a:t>
            </a:r>
            <a:r>
              <a:rPr lang="es-419" sz="2400" dirty="0" err="1"/>
              <a:t>Htocrito</a:t>
            </a:r>
            <a:r>
              <a:rPr lang="es-419" sz="2400" dirty="0"/>
              <a:t> 37   </a:t>
            </a:r>
            <a:r>
              <a:rPr lang="es-419" sz="2400" dirty="0" err="1"/>
              <a:t>Leuc</a:t>
            </a:r>
            <a:r>
              <a:rPr lang="es-419" sz="2400" dirty="0"/>
              <a:t> 18610 (65% seg)      </a:t>
            </a:r>
            <a:r>
              <a:rPr lang="es-419" sz="2400" dirty="0" err="1"/>
              <a:t>Plaq</a:t>
            </a:r>
            <a:r>
              <a:rPr lang="es-419" sz="2400" dirty="0"/>
              <a:t> 250000</a:t>
            </a:r>
          </a:p>
          <a:p>
            <a:r>
              <a:rPr lang="es-419" sz="2400" u="sng" dirty="0"/>
              <a:t>GSV: </a:t>
            </a:r>
            <a:r>
              <a:rPr lang="es-419" sz="2400" dirty="0"/>
              <a:t>	pH 7.34 pCO2 30 BIC 22 Eb -1.9 </a:t>
            </a:r>
          </a:p>
          <a:p>
            <a:r>
              <a:rPr lang="es-419" sz="2400" dirty="0"/>
              <a:t>ELP Normales</a:t>
            </a:r>
          </a:p>
        </p:txBody>
      </p:sp>
    </p:spTree>
    <p:extLst>
      <p:ext uri="{BB962C8B-B14F-4D97-AF65-F5344CB8AC3E}">
        <p14:creationId xmlns:p14="http://schemas.microsoft.com/office/powerpoint/2010/main" val="12721461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FA7AF3-DB30-4F56-B25D-07F4463A8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91452"/>
            <a:ext cx="7729728" cy="421981"/>
          </a:xfrm>
        </p:spPr>
        <p:txBody>
          <a:bodyPr>
            <a:normAutofit fontScale="90000"/>
          </a:bodyPr>
          <a:lstStyle/>
          <a:p>
            <a:r>
              <a:rPr lang="es-419" dirty="0"/>
              <a:t>Radiografía de ingreso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C04710-0217-46A9-B729-F8545012FC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419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72AB135-096A-4B81-B5E2-268AE24300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72502"/>
            <a:ext cx="12192000" cy="598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4718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DA718D0-4865-4629-8134-44F68D41D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5167ED7-6315-43AB-B1B6-C326D5FD8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2340441" y="2666183"/>
            <a:ext cx="5860051" cy="527712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F4D8839-FB03-487D-ACC8-8BFEDD4FEB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EF75023-9A3B-42FC-B704-61A8F7BEF4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CBC4F608-B4B8-48C3-9572-C0F061B1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922919"/>
            <a:ext cx="11111729" cy="54612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8D4DF6D-2115-4E17-90CE-3332C1FFE4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9304" y="922919"/>
            <a:ext cx="9849751" cy="5012162"/>
          </a:xfrm>
        </p:spPr>
        <p:txBody>
          <a:bodyPr anchor="ctr">
            <a:normAutofit/>
          </a:bodyPr>
          <a:lstStyle/>
          <a:p>
            <a:r>
              <a:rPr lang="es-CL" sz="2000" dirty="0"/>
              <a:t>Insuficiencia respiratoria por </a:t>
            </a:r>
            <a:r>
              <a:rPr lang="es-CL" sz="2000" dirty="0" err="1"/>
              <a:t>Pleuroneumonia</a:t>
            </a:r>
            <a:r>
              <a:rPr lang="es-CL" sz="2000" dirty="0"/>
              <a:t> izquierda</a:t>
            </a:r>
          </a:p>
          <a:p>
            <a:pPr lvl="1"/>
            <a:r>
              <a:rPr lang="es-CL" sz="2000" dirty="0"/>
              <a:t>Cuadro de 96 horas de fiebre alta </a:t>
            </a:r>
          </a:p>
          <a:p>
            <a:pPr lvl="1"/>
            <a:r>
              <a:rPr lang="es-CL" sz="2000" dirty="0"/>
              <a:t>Parámetros de fase aguda elevados </a:t>
            </a:r>
          </a:p>
          <a:p>
            <a:pPr lvl="1"/>
            <a:r>
              <a:rPr lang="es-CL" sz="2000" dirty="0"/>
              <a:t>Rx de tórax con condensación basal con derrame pleural en evolución </a:t>
            </a:r>
          </a:p>
          <a:p>
            <a:pPr lvl="1"/>
            <a:r>
              <a:rPr lang="es-CL" sz="2000" dirty="0"/>
              <a:t>ATB: amoxicilina dosis adecuada pero no tolerada </a:t>
            </a:r>
          </a:p>
          <a:p>
            <a:pPr lvl="1"/>
            <a:endParaRPr lang="es-CL" sz="2000" dirty="0"/>
          </a:p>
          <a:p>
            <a:pPr lvl="1"/>
            <a:endParaRPr lang="es-CL" sz="2000" dirty="0"/>
          </a:p>
          <a:p>
            <a:pPr lvl="1"/>
            <a:r>
              <a:rPr lang="es-CL" sz="2000" dirty="0"/>
              <a:t>Se mantiene oxigenoterapia </a:t>
            </a:r>
          </a:p>
          <a:p>
            <a:pPr lvl="1"/>
            <a:r>
              <a:rPr lang="es-CL" sz="2000" dirty="0"/>
              <a:t>Hospitalización </a:t>
            </a:r>
          </a:p>
          <a:p>
            <a:pPr lvl="1"/>
            <a:r>
              <a:rPr lang="es-CL" sz="2000" dirty="0"/>
              <a:t>SE ingresa con Penicilina sódica ev + hidratación </a:t>
            </a:r>
          </a:p>
          <a:p>
            <a:pPr lvl="1"/>
            <a:r>
              <a:rPr lang="es-CL" sz="2000" dirty="0"/>
              <a:t>Paracetamol sos por fiebre </a:t>
            </a:r>
          </a:p>
          <a:p>
            <a:pPr lvl="1"/>
            <a:r>
              <a:rPr lang="es-CL" sz="2000" dirty="0"/>
              <a:t>A pesar de antecedentes de asma , sin clínica obstructiva asociada </a:t>
            </a:r>
          </a:p>
        </p:txBody>
      </p:sp>
    </p:spTree>
    <p:extLst>
      <p:ext uri="{BB962C8B-B14F-4D97-AF65-F5344CB8AC3E}">
        <p14:creationId xmlns:p14="http://schemas.microsoft.com/office/powerpoint/2010/main" val="1320230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1295" y="790241"/>
            <a:ext cx="5192988" cy="5165366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405052" y="6247296"/>
            <a:ext cx="41825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err="1">
                <a:solidFill>
                  <a:srgbClr val="1F497D"/>
                </a:solidFill>
              </a:rPr>
              <a:t>Protoc</a:t>
            </a:r>
            <a:r>
              <a:rPr lang="pt-BR" b="1" dirty="0">
                <a:solidFill>
                  <a:srgbClr val="1F497D"/>
                </a:solidFill>
              </a:rPr>
              <a:t> </a:t>
            </a:r>
            <a:r>
              <a:rPr lang="pt-BR" b="1" dirty="0" err="1">
                <a:solidFill>
                  <a:srgbClr val="1F497D"/>
                </a:solidFill>
              </a:rPr>
              <a:t>diagn</a:t>
            </a:r>
            <a:r>
              <a:rPr lang="pt-BR" b="1" dirty="0">
                <a:solidFill>
                  <a:srgbClr val="1F497D"/>
                </a:solidFill>
              </a:rPr>
              <a:t> ter </a:t>
            </a:r>
            <a:r>
              <a:rPr lang="pt-BR" b="1" dirty="0" err="1">
                <a:solidFill>
                  <a:srgbClr val="1F497D"/>
                </a:solidFill>
              </a:rPr>
              <a:t>pediatr</a:t>
            </a:r>
            <a:r>
              <a:rPr lang="pt-BR" b="1" dirty="0">
                <a:solidFill>
                  <a:srgbClr val="1F497D"/>
                </a:solidFill>
              </a:rPr>
              <a:t>. 2017;1:127-146. </a:t>
            </a:r>
          </a:p>
          <a:p>
            <a:endParaRPr lang="es-ES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981200" y="-143162"/>
            <a:ext cx="8229600" cy="1143000"/>
          </a:xfrm>
        </p:spPr>
        <p:txBody>
          <a:bodyPr>
            <a:normAutofit/>
          </a:bodyPr>
          <a:lstStyle/>
          <a:p>
            <a:r>
              <a:rPr lang="es-ES" sz="3200" b="1" dirty="0">
                <a:solidFill>
                  <a:schemeClr val="tx2"/>
                </a:solidFill>
              </a:rPr>
              <a:t>Complicación Supurativa</a:t>
            </a:r>
          </a:p>
        </p:txBody>
      </p:sp>
      <p:sp>
        <p:nvSpPr>
          <p:cNvPr id="5" name="Flecha derecha 4"/>
          <p:cNvSpPr/>
          <p:nvPr/>
        </p:nvSpPr>
        <p:spPr>
          <a:xfrm>
            <a:off x="2610085" y="1905130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Flecha derecha 5"/>
          <p:cNvSpPr/>
          <p:nvPr/>
        </p:nvSpPr>
        <p:spPr>
          <a:xfrm>
            <a:off x="2927556" y="3743386"/>
            <a:ext cx="612829" cy="302856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l="68308" t="85001" b="4560"/>
          <a:stretch/>
        </p:blipFill>
        <p:spPr>
          <a:xfrm>
            <a:off x="7188352" y="6016183"/>
            <a:ext cx="2418443" cy="64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1234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02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b="1" i="1">
                <a:solidFill>
                  <a:srgbClr val="000090"/>
                </a:solidFill>
                <a:latin typeface="Calibri" charset="0"/>
                <a:ea typeface="MS PGothic" charset="0"/>
              </a:rPr>
              <a:t>RECUERDE !!! </a:t>
            </a:r>
            <a:br>
              <a:rPr lang="es-ES_tradnl" b="1" i="1">
                <a:solidFill>
                  <a:srgbClr val="000090"/>
                </a:solidFill>
                <a:latin typeface="Calibri" charset="0"/>
                <a:ea typeface="MS PGothic" charset="0"/>
              </a:rPr>
            </a:br>
            <a:r>
              <a:rPr lang="es-ES_tradnl" b="1" i="1">
                <a:solidFill>
                  <a:srgbClr val="000090"/>
                </a:solidFill>
                <a:latin typeface="Calibri" charset="0"/>
                <a:ea typeface="MS PGothic" charset="0"/>
              </a:rPr>
              <a:t>Descarte Siempre Neumonía complicada :</a:t>
            </a:r>
            <a:endParaRPr lang="es-ES" b="1" i="1">
              <a:solidFill>
                <a:srgbClr val="000090"/>
              </a:solidFill>
              <a:latin typeface="Calibri" charset="0"/>
              <a:ea typeface="MS PGothic" charset="0"/>
            </a:endParaRPr>
          </a:p>
        </p:txBody>
      </p:sp>
      <p:sp>
        <p:nvSpPr>
          <p:cNvPr id="37891" name="Oval 1027"/>
          <p:cNvSpPr>
            <a:spLocks noChangeArrowheads="1"/>
          </p:cNvSpPr>
          <p:nvPr/>
        </p:nvSpPr>
        <p:spPr bwMode="auto">
          <a:xfrm>
            <a:off x="3200400" y="2514600"/>
            <a:ext cx="1981200" cy="1600200"/>
          </a:xfrm>
          <a:prstGeom prst="ellipse">
            <a:avLst/>
          </a:prstGeom>
          <a:noFill/>
          <a:ln w="254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s-CL">
              <a:solidFill>
                <a:srgbClr val="000090"/>
              </a:solidFill>
              <a:latin typeface="Calibri" charset="0"/>
            </a:endParaRPr>
          </a:p>
        </p:txBody>
      </p:sp>
      <p:sp>
        <p:nvSpPr>
          <p:cNvPr id="37892" name="Oval 1028"/>
          <p:cNvSpPr>
            <a:spLocks noChangeArrowheads="1"/>
          </p:cNvSpPr>
          <p:nvPr/>
        </p:nvSpPr>
        <p:spPr bwMode="auto">
          <a:xfrm>
            <a:off x="4876800" y="2438400"/>
            <a:ext cx="2362200" cy="1676400"/>
          </a:xfrm>
          <a:prstGeom prst="ellipse">
            <a:avLst/>
          </a:prstGeom>
          <a:noFill/>
          <a:ln w="254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s-CL">
              <a:solidFill>
                <a:srgbClr val="000090"/>
              </a:solidFill>
              <a:latin typeface="Calibri" charset="0"/>
            </a:endParaRPr>
          </a:p>
        </p:txBody>
      </p:sp>
      <p:sp>
        <p:nvSpPr>
          <p:cNvPr id="37893" name="Oval 1029"/>
          <p:cNvSpPr>
            <a:spLocks noChangeArrowheads="1"/>
          </p:cNvSpPr>
          <p:nvPr/>
        </p:nvSpPr>
        <p:spPr bwMode="auto">
          <a:xfrm>
            <a:off x="4267200" y="3657600"/>
            <a:ext cx="1752600" cy="1676400"/>
          </a:xfrm>
          <a:prstGeom prst="ellipse">
            <a:avLst/>
          </a:prstGeom>
          <a:noFill/>
          <a:ln w="254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s-CL">
              <a:solidFill>
                <a:srgbClr val="000090"/>
              </a:solidFill>
              <a:latin typeface="Calibri" charset="0"/>
            </a:endParaRPr>
          </a:p>
        </p:txBody>
      </p:sp>
      <p:sp>
        <p:nvSpPr>
          <p:cNvPr id="37894" name="Text Box 1030"/>
          <p:cNvSpPr txBox="1">
            <a:spLocks noChangeArrowheads="1"/>
          </p:cNvSpPr>
          <p:nvPr/>
        </p:nvSpPr>
        <p:spPr bwMode="auto">
          <a:xfrm>
            <a:off x="3641725" y="2708275"/>
            <a:ext cx="10287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s-ES_tradnl" i="1">
                <a:solidFill>
                  <a:srgbClr val="000090"/>
                </a:solidFill>
                <a:latin typeface="Calibri" charset="0"/>
              </a:rPr>
              <a:t>Fiebre </a:t>
            </a:r>
          </a:p>
          <a:p>
            <a:pPr eaLnBrk="1" hangingPunct="1"/>
            <a:r>
              <a:rPr lang="es-ES_tradnl" i="1">
                <a:solidFill>
                  <a:srgbClr val="000090"/>
                </a:solidFill>
                <a:latin typeface="Calibri" charset="0"/>
              </a:rPr>
              <a:t>&gt; 48 h</a:t>
            </a:r>
          </a:p>
        </p:txBody>
      </p:sp>
      <p:sp>
        <p:nvSpPr>
          <p:cNvPr id="37895" name="Text Box 1031"/>
          <p:cNvSpPr txBox="1">
            <a:spLocks noChangeArrowheads="1"/>
          </p:cNvSpPr>
          <p:nvPr/>
        </p:nvSpPr>
        <p:spPr bwMode="auto">
          <a:xfrm>
            <a:off x="5583590" y="2822576"/>
            <a:ext cx="120738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s-ES_tradnl" i="1">
                <a:solidFill>
                  <a:srgbClr val="000090"/>
                </a:solidFill>
                <a:latin typeface="Calibri" charset="0"/>
              </a:rPr>
              <a:t>Matidez</a:t>
            </a:r>
          </a:p>
        </p:txBody>
      </p:sp>
      <p:sp>
        <p:nvSpPr>
          <p:cNvPr id="37896" name="Text Box 1032"/>
          <p:cNvSpPr txBox="1">
            <a:spLocks noChangeArrowheads="1"/>
          </p:cNvSpPr>
          <p:nvPr/>
        </p:nvSpPr>
        <p:spPr bwMode="auto">
          <a:xfrm>
            <a:off x="4583113" y="4221164"/>
            <a:ext cx="117852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s-ES_tradnl" i="1">
                <a:solidFill>
                  <a:srgbClr val="000090"/>
                </a:solidFill>
                <a:latin typeface="Calibri" charset="0"/>
              </a:rPr>
              <a:t>Aspecto</a:t>
            </a:r>
          </a:p>
          <a:p>
            <a:pPr eaLnBrk="1" hangingPunct="1"/>
            <a:r>
              <a:rPr lang="es-ES_tradnl" i="1">
                <a:solidFill>
                  <a:srgbClr val="000090"/>
                </a:solidFill>
                <a:latin typeface="Calibri" charset="0"/>
              </a:rPr>
              <a:t>Séptico </a:t>
            </a:r>
            <a:endParaRPr lang="es-ES" i="1">
              <a:solidFill>
                <a:srgbClr val="000090"/>
              </a:solidFill>
              <a:latin typeface="Calibri" charset="0"/>
            </a:endParaRPr>
          </a:p>
        </p:txBody>
      </p:sp>
      <p:sp>
        <p:nvSpPr>
          <p:cNvPr id="2" name="Flecha derecha 1"/>
          <p:cNvSpPr/>
          <p:nvPr/>
        </p:nvSpPr>
        <p:spPr>
          <a:xfrm>
            <a:off x="6352901" y="4545540"/>
            <a:ext cx="978408" cy="484632"/>
          </a:xfrm>
          <a:prstGeom prst="rightArrow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/>
          <p:cNvSpPr txBox="1"/>
          <p:nvPr/>
        </p:nvSpPr>
        <p:spPr>
          <a:xfrm>
            <a:off x="7572658" y="4629093"/>
            <a:ext cx="2940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rgbClr val="1F497D"/>
                </a:solidFill>
              </a:rPr>
              <a:t>1/3 Cuidados de cama critica</a:t>
            </a:r>
          </a:p>
        </p:txBody>
      </p:sp>
    </p:spTree>
    <p:extLst>
      <p:ext uri="{BB962C8B-B14F-4D97-AF65-F5344CB8AC3E}">
        <p14:creationId xmlns:p14="http://schemas.microsoft.com/office/powerpoint/2010/main" val="15002130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58A14AF-9FB5-4CC7-BA35-E8E85D3E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5FFE8E8-EABA-4DBC-9A0B-9B132586C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anchor="b">
            <a:normAutofit/>
          </a:bodyPr>
          <a:lstStyle/>
          <a:p>
            <a:endParaRPr lang="es-CL" sz="4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913F75C-C590-4537-95CB-C4DDD4D283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1" y="2599509"/>
            <a:ext cx="4530898" cy="3639450"/>
          </a:xfrm>
        </p:spPr>
        <p:txBody>
          <a:bodyPr anchor="ctr">
            <a:normAutofit/>
          </a:bodyPr>
          <a:lstStyle/>
          <a:p>
            <a:r>
              <a:rPr lang="es-CL" sz="2000" dirty="0"/>
              <a:t>Consulta por cuadro de 48 horas de fiebre hasta 39°C y tos . Responde a paracetamol sólo de manera parcial , por lo que deciden consultar en APS</a:t>
            </a:r>
          </a:p>
          <a:p>
            <a:endParaRPr lang="es-CL" sz="2000" dirty="0"/>
          </a:p>
          <a:p>
            <a:r>
              <a:rPr lang="es-CL" sz="2000" dirty="0"/>
              <a:t>Se observa vigil, reactivo </a:t>
            </a:r>
          </a:p>
          <a:p>
            <a:r>
              <a:rPr lang="es-CL" sz="2000" dirty="0"/>
              <a:t>Sin dificultad respiratoria , rosado </a:t>
            </a:r>
          </a:p>
          <a:p>
            <a:pPr marL="0" indent="0">
              <a:buNone/>
            </a:pPr>
            <a:endParaRPr lang="es-CL" sz="20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00AE2B3-BD3E-4466-BDA2-2FFE9F2EA5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1532" y="2773347"/>
            <a:ext cx="5150277" cy="313605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1149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23492" y="324974"/>
            <a:ext cx="8745013" cy="1188720"/>
          </a:xfrm>
        </p:spPr>
        <p:txBody>
          <a:bodyPr/>
          <a:lstStyle/>
          <a:p>
            <a:r>
              <a:rPr lang="es-ES" dirty="0"/>
              <a:t>Pleuroneumonía: Impacto</a:t>
            </a:r>
          </a:p>
        </p:txBody>
      </p:sp>
      <p:graphicFrame>
        <p:nvGraphicFramePr>
          <p:cNvPr id="6" name="Marcador de contenido 2">
            <a:extLst>
              <a:ext uri="{FF2B5EF4-FFF2-40B4-BE49-F238E27FC236}">
                <a16:creationId xmlns:a16="http://schemas.microsoft.com/office/drawing/2014/main" id="{9A883A1C-652A-452D-BD7D-E12804F1D65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325118" y="1950582"/>
          <a:ext cx="9541764" cy="35760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C0A4C392-D16A-4201-8EF9-7E37C75BCAD8}"/>
              </a:ext>
            </a:extLst>
          </p:cNvPr>
          <p:cNvSpPr txBox="1"/>
          <p:nvPr/>
        </p:nvSpPr>
        <p:spPr>
          <a:xfrm>
            <a:off x="1486675" y="6071361"/>
            <a:ext cx="92186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400" noProof="1"/>
              <a:t>Saavedra M, Aldunate M. Diagnóstico y tratamiento del derrame pleural paraneumónico. Rev Ped Elec. 2017; 14(1): 38-44. ISSN 0718-0918</a:t>
            </a:r>
          </a:p>
          <a:p>
            <a:pPr algn="ctr"/>
            <a:endParaRPr lang="es-CL" sz="1400" dirty="0"/>
          </a:p>
        </p:txBody>
      </p:sp>
    </p:spTree>
    <p:extLst>
      <p:ext uri="{BB962C8B-B14F-4D97-AF65-F5344CB8AC3E}">
        <p14:creationId xmlns:p14="http://schemas.microsoft.com/office/powerpoint/2010/main" val="19714698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>
            <a:extLst>
              <a:ext uri="{FF2B5EF4-FFF2-40B4-BE49-F238E27FC236}">
                <a16:creationId xmlns:a16="http://schemas.microsoft.com/office/drawing/2014/main" id="{4C608BEB-860E-4094-8511-78603564A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050" cy="68580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412488"/>
            <a:ext cx="2899189" cy="436384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Etiología en empiema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380855" y="1412489"/>
            <a:ext cx="3427283" cy="436384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b="1" dirty="0"/>
              <a:t>Streptococcus pneumoniae</a:t>
            </a:r>
          </a:p>
          <a:p>
            <a:r>
              <a:rPr lang="en-US" sz="2000" dirty="0"/>
              <a:t>Staphylococcus aureus</a:t>
            </a:r>
          </a:p>
          <a:p>
            <a:r>
              <a:rPr lang="en-US" sz="2000" dirty="0"/>
              <a:t>*Streptococcus pyogenes</a:t>
            </a:r>
          </a:p>
          <a:p>
            <a:r>
              <a:rPr lang="en-US" sz="2000" dirty="0" err="1"/>
              <a:t>Haemophilus</a:t>
            </a:r>
            <a:r>
              <a:rPr lang="en-US" sz="2000" dirty="0"/>
              <a:t> influenzae </a:t>
            </a:r>
            <a:r>
              <a:rPr lang="en-US" sz="2000" dirty="0" err="1"/>
              <a:t>spp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 err="1"/>
              <a:t>Otros</a:t>
            </a:r>
            <a:r>
              <a:rPr lang="en-US" sz="2000" dirty="0"/>
              <a:t>:</a:t>
            </a:r>
          </a:p>
          <a:p>
            <a:pPr lvl="3"/>
            <a:r>
              <a:rPr lang="en-US" sz="2000" dirty="0"/>
              <a:t>Adenovirus, influenza, parainfluenza, M. pneumoniae, M. tuberculosis</a:t>
            </a:r>
          </a:p>
        </p:txBody>
      </p:sp>
      <p:cxnSp>
        <p:nvCxnSpPr>
          <p:cNvPr id="14" name="Straight Connector 10">
            <a:extLst>
              <a:ext uri="{FF2B5EF4-FFF2-40B4-BE49-F238E27FC236}">
                <a16:creationId xmlns:a16="http://schemas.microsoft.com/office/drawing/2014/main" id="{1F16A8D4-FE87-4604-88B2-394B5D1EB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9871" y="1412488"/>
            <a:ext cx="0" cy="36576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uadroTexto 3">
            <a:extLst>
              <a:ext uri="{FF2B5EF4-FFF2-40B4-BE49-F238E27FC236}">
                <a16:creationId xmlns:a16="http://schemas.microsoft.com/office/drawing/2014/main" id="{C0A4C392-D16A-4201-8EF9-7E37C75BCAD8}"/>
              </a:ext>
            </a:extLst>
          </p:cNvPr>
          <p:cNvSpPr txBox="1"/>
          <p:nvPr/>
        </p:nvSpPr>
        <p:spPr>
          <a:xfrm>
            <a:off x="8338589" y="5316669"/>
            <a:ext cx="3197701" cy="13101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noProof="1"/>
              <a:t>Saavedra M, Aldunate M. Diagnóstico y tratamiento del derrame pleural paraneumónico. Rev Ped Elec. 2017; 14(1): 38-44. ISSN 0718-0918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noProof="1"/>
              <a:t>Alcoholado I. Tratamiento quirúrgico del empiema pleural. Neumol Pediatr. 2014; 9(3): 95-101</a:t>
            </a:r>
          </a:p>
        </p:txBody>
      </p:sp>
    </p:spTree>
    <p:extLst>
      <p:ext uri="{BB962C8B-B14F-4D97-AF65-F5344CB8AC3E}">
        <p14:creationId xmlns:p14="http://schemas.microsoft.com/office/powerpoint/2010/main" val="16028156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BF70E50-F79F-494A-A7DF-544F542556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anchor="ctr">
            <a:normAutofit/>
          </a:bodyPr>
          <a:lstStyle/>
          <a:p>
            <a:r>
              <a:rPr lang="es-419" sz="2400" dirty="0"/>
              <a:t>Presenta evolución tórpida con aumento del derrame necesidad de escalar en oxigenoterapia a fio2 0,5 e instalar OTAF</a:t>
            </a:r>
          </a:p>
          <a:p>
            <a:endParaRPr lang="es-419" sz="2400" dirty="0"/>
          </a:p>
          <a:p>
            <a:r>
              <a:rPr lang="es-419" sz="2400" dirty="0"/>
              <a:t>Cambio de Penicilina a Cefotaxima por mantenerse febril  a las 48 horas </a:t>
            </a:r>
          </a:p>
        </p:txBody>
      </p:sp>
    </p:spTree>
    <p:extLst>
      <p:ext uri="{BB962C8B-B14F-4D97-AF65-F5344CB8AC3E}">
        <p14:creationId xmlns:p14="http://schemas.microsoft.com/office/powerpoint/2010/main" val="3385176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15 Diagrama">
            <a:extLst>
              <a:ext uri="{FF2B5EF4-FFF2-40B4-BE49-F238E27FC236}">
                <a16:creationId xmlns:a16="http://schemas.microsoft.com/office/drawing/2014/main" id="{52D205E0-C61B-4A59-8B87-B70AC5B8F3EC}"/>
              </a:ext>
            </a:extLst>
          </p:cNvPr>
          <p:cNvGraphicFramePr/>
          <p:nvPr/>
        </p:nvGraphicFramePr>
        <p:xfrm>
          <a:off x="628985" y="1012600"/>
          <a:ext cx="6799263" cy="25525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7" name="16 Rectángulo redondeado">
            <a:extLst>
              <a:ext uri="{FF2B5EF4-FFF2-40B4-BE49-F238E27FC236}">
                <a16:creationId xmlns:a16="http://schemas.microsoft.com/office/drawing/2014/main" id="{F1794988-F6F0-41FB-BB37-6F02AE2920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5901" y="261938"/>
            <a:ext cx="6799263" cy="60325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F80CD"/>
              </a:gs>
              <a:gs pos="100000">
                <a:srgbClr val="9BC1FF"/>
              </a:gs>
            </a:gsLst>
            <a:lin ang="162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s-CL" sz="3200" b="1" dirty="0">
                <a:solidFill>
                  <a:schemeClr val="lt1"/>
                </a:solidFill>
              </a:rPr>
              <a:t>Oxigenoterapia de Alto Flujo (OTAF)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B21F780-D80D-4AC5-AC2F-9971C85832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81603" y="1012600"/>
            <a:ext cx="3849435" cy="365729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D3054654-B17C-4E57-8F36-8FCA091692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57587" y="4669890"/>
            <a:ext cx="3995153" cy="198704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8309868-D59D-43FD-B61B-13CE04564B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32053" y="3996430"/>
            <a:ext cx="2916820" cy="2286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FA7AF3-DB30-4F56-B25D-07F4463A8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91452"/>
            <a:ext cx="7729728" cy="421981"/>
          </a:xfrm>
        </p:spPr>
        <p:txBody>
          <a:bodyPr>
            <a:normAutofit fontScale="90000"/>
          </a:bodyPr>
          <a:lstStyle/>
          <a:p>
            <a:r>
              <a:rPr lang="es-419" dirty="0"/>
              <a:t>Radiografía control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C04710-0217-46A9-B729-F8545012FC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419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2428368-8C63-4757-A486-4EBC1F7CA8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1591" y="868111"/>
            <a:ext cx="8168817" cy="589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9007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2E49A4-97D7-4005-9148-0F1F9C4F1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71356"/>
            <a:ext cx="7729728" cy="592803"/>
          </a:xfrm>
        </p:spPr>
        <p:txBody>
          <a:bodyPr>
            <a:normAutofit fontScale="90000"/>
          </a:bodyPr>
          <a:lstStyle/>
          <a:p>
            <a:r>
              <a:rPr lang="es-419" dirty="0"/>
              <a:t>Ecografía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3D4A1F8-B1CF-4AF4-99AA-B13FFEDDDE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5272779"/>
            <a:ext cx="7729728" cy="934496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es-ES" dirty="0"/>
              <a:t>Extensa neumonía necrotizante del lóbulo inferior izquierdo.</a:t>
            </a:r>
            <a:br>
              <a:rPr lang="es-ES" dirty="0"/>
            </a:br>
            <a:r>
              <a:rPr lang="es-ES" dirty="0"/>
              <a:t>Derrame pleural de escasa cuantía con escasos signos de organización</a:t>
            </a:r>
            <a:endParaRPr lang="es-419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C4F1593-4327-46A1-B4A6-4A4D2C06F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3180" y="1131705"/>
            <a:ext cx="3595911" cy="3012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7E3D8F1C-9B2C-4381-B958-7649DEA60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95057" y="1117973"/>
            <a:ext cx="3579163" cy="3012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230854A0-8847-48F6-ADA3-7BAB2FC23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56607" y="1117973"/>
            <a:ext cx="2878785" cy="35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859196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92E49A4-97D7-4005-9148-0F1F9C4F1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es-419" sz="4000"/>
              <a:t>Ecografía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3D4A1F8-B1CF-4AF4-99AA-B13FFEDDDE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4559425" cy="3979585"/>
          </a:xfrm>
        </p:spPr>
        <p:txBody>
          <a:bodyPr anchor="ctr">
            <a:normAutofit/>
          </a:bodyPr>
          <a:lstStyle/>
          <a:p>
            <a:r>
              <a:rPr lang="es-ES" sz="2000"/>
              <a:t>Extensa neumonía necrotizante del lóbulo inferior izquierdo.</a:t>
            </a:r>
            <a:br>
              <a:rPr lang="es-ES" sz="2000"/>
            </a:br>
            <a:r>
              <a:rPr lang="es-ES" sz="2000"/>
              <a:t>Derrame pleural de escasa cuantía con escasos signos de organización</a:t>
            </a:r>
            <a:endParaRPr lang="es-419" sz="2000"/>
          </a:p>
        </p:txBody>
      </p:sp>
      <p:sp>
        <p:nvSpPr>
          <p:cNvPr id="26" name="Rectangle 20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2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D3AD87E-9028-42BA-ACE8-F9C8D77D6A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14120" r="2" b="2"/>
          <a:stretch/>
        </p:blipFill>
        <p:spPr bwMode="auto">
          <a:xfrm>
            <a:off x="5977788" y="799352"/>
            <a:ext cx="5425410" cy="52592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014590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79A7CF-01AF-4178-9369-94E0C90EB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0EC1E30-4EE6-4942-91A1-9FD3C73EE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Algoritmo</a:t>
            </a:r>
            <a: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Diagrama&#10;&#10;Descripción generada automáticamente">
            <a:extLst>
              <a:ext uri="{FF2B5EF4-FFF2-40B4-BE49-F238E27FC236}">
                <a16:creationId xmlns:a16="http://schemas.microsoft.com/office/drawing/2014/main" id="{3FACF890-D50B-4597-A225-0FB64B413C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80" y="858525"/>
            <a:ext cx="7466620" cy="521190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9894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23492" y="324974"/>
            <a:ext cx="8745013" cy="1188720"/>
          </a:xfrm>
        </p:spPr>
        <p:txBody>
          <a:bodyPr/>
          <a:lstStyle/>
          <a:p>
            <a:r>
              <a:rPr lang="es-ES" dirty="0"/>
              <a:t>Laboratorio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325118" y="5115814"/>
            <a:ext cx="9541764" cy="501216"/>
          </a:xfrm>
        </p:spPr>
        <p:txBody>
          <a:bodyPr>
            <a:normAutofit/>
          </a:bodyPr>
          <a:lstStyle/>
          <a:p>
            <a:pPr algn="just"/>
            <a:r>
              <a:rPr lang="es-419" sz="2200" dirty="0"/>
              <a:t>*Derrame complicado con pH 7,0 a 7,2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0A4C392-D16A-4201-8EF9-7E37C75BCAD8}"/>
              </a:ext>
            </a:extLst>
          </p:cNvPr>
          <p:cNvSpPr txBox="1"/>
          <p:nvPr/>
        </p:nvSpPr>
        <p:spPr>
          <a:xfrm>
            <a:off x="1486675" y="6071361"/>
            <a:ext cx="92186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400" noProof="1"/>
              <a:t>Saavedra M, Aldunate M. Diagnóstico y tratamiento del derrame pleural paraneumónico. Rev Ped Elec. 2017; 14(1): 38-44. ISSN 0718-0918</a:t>
            </a:r>
          </a:p>
          <a:p>
            <a:pPr algn="ctr"/>
            <a:endParaRPr lang="es-CL" sz="14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02C3096-AB93-4E71-88FC-4651EFD0D8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2337" y="1995287"/>
            <a:ext cx="6087325" cy="286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8227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AD80E8C-F1F7-44E3-B7AD-8888DBB68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es-419" sz="5400"/>
              <a:t>Toracocentesis y tubo pleural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C868B7A-6CB8-4B47-9D24-EAC0F7482E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anchor="ctr">
            <a:normAutofit/>
          </a:bodyPr>
          <a:lstStyle/>
          <a:p>
            <a:r>
              <a:rPr lang="es-419" sz="2400"/>
              <a:t>Salida de líquido turbio.</a:t>
            </a:r>
            <a:endParaRPr lang="es-419" sz="2400" u="sng"/>
          </a:p>
          <a:p>
            <a:r>
              <a:rPr lang="es-419" sz="2400" u="sng"/>
              <a:t>Estudio del líquido pleural:</a:t>
            </a:r>
            <a:endParaRPr lang="es-419" sz="2400"/>
          </a:p>
          <a:p>
            <a:r>
              <a:rPr lang="es-419" sz="2400"/>
              <a:t>Glucosa &lt;20	Proteínas 3.9		pH 7.042</a:t>
            </a:r>
          </a:p>
          <a:p>
            <a:endParaRPr lang="es-419" sz="2400"/>
          </a:p>
          <a:p>
            <a:r>
              <a:rPr lang="es-419" sz="2400"/>
              <a:t>Tinción de Gram (-)	Cultivo (-)</a:t>
            </a:r>
          </a:p>
          <a:p>
            <a:endParaRPr lang="es-419" sz="2400"/>
          </a:p>
        </p:txBody>
      </p:sp>
    </p:spTree>
    <p:extLst>
      <p:ext uri="{BB962C8B-B14F-4D97-AF65-F5344CB8AC3E}">
        <p14:creationId xmlns:p14="http://schemas.microsoft.com/office/powerpoint/2010/main" val="24002858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F3BCB21-9C74-4506-8474-E0846384B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endParaRPr lang="es-CL" sz="540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591FFD-30A3-4102-AA9B-5D263523C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anchor="ctr">
            <a:normAutofit/>
          </a:bodyPr>
          <a:lstStyle/>
          <a:p>
            <a:r>
              <a:rPr lang="es-MX" sz="2400" dirty="0"/>
              <a:t>FC 130 lpm, Sp02 98% (fio2  ambiental). FR 25 rpm, Peso 15  Kg, </a:t>
            </a:r>
            <a:r>
              <a:rPr lang="es-MX" sz="2400" dirty="0" err="1"/>
              <a:t>TºC</a:t>
            </a:r>
            <a:r>
              <a:rPr lang="es-MX" sz="2400" dirty="0"/>
              <a:t> 37.8ºC axilar</a:t>
            </a:r>
          </a:p>
          <a:p>
            <a:r>
              <a:rPr lang="es-MX" sz="2400" dirty="0"/>
              <a:t>-A: vía aérea permeable.</a:t>
            </a:r>
          </a:p>
          <a:p>
            <a:r>
              <a:rPr lang="es-MX" sz="2400" dirty="0"/>
              <a:t>-B: MP presente , crépitos base izquierda , matidez. </a:t>
            </a:r>
          </a:p>
          <a:p>
            <a:r>
              <a:rPr lang="es-MX" sz="2400" dirty="0"/>
              <a:t>-C: relleno capilar &lt; 2 seg. Pulsos periféricos palpables</a:t>
            </a:r>
          </a:p>
          <a:p>
            <a:r>
              <a:rPr lang="es-MX" sz="2400" dirty="0"/>
              <a:t>-D: activo y reactivo</a:t>
            </a:r>
          </a:p>
          <a:p>
            <a:r>
              <a:rPr lang="es-MX" sz="2400" dirty="0"/>
              <a:t>-E: no lesiones evidentes</a:t>
            </a:r>
          </a:p>
        </p:txBody>
      </p:sp>
    </p:spTree>
    <p:extLst>
      <p:ext uri="{BB962C8B-B14F-4D97-AF65-F5344CB8AC3E}">
        <p14:creationId xmlns:p14="http://schemas.microsoft.com/office/powerpoint/2010/main" val="18034321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A724DBA-D2D9-471E-8ED7-2015DDD950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46413" y="215201"/>
            <a:ext cx="740664" cy="1183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0234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1E96C26-2616-4A9F-A7B5-DF5FBB1D2C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244" y="1599084"/>
            <a:ext cx="5628018" cy="3426961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277786" y="1944913"/>
            <a:ext cx="40233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3BA3D69-3717-4647-BFD6-D453D62FB7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12" y="2031101"/>
            <a:ext cx="4282984" cy="3511943"/>
          </a:xfrm>
        </p:spPr>
        <p:txBody>
          <a:bodyPr anchor="ctr">
            <a:normAutofit/>
          </a:bodyPr>
          <a:lstStyle/>
          <a:p>
            <a:r>
              <a:rPr lang="es-CL" sz="1800" dirty="0"/>
              <a:t>Post instalación de drenaje pleural en pabellón una vez trasladado a Intermedio</a:t>
            </a:r>
          </a:p>
          <a:p>
            <a:r>
              <a:rPr lang="es-CL" sz="1800" dirty="0"/>
              <a:t>Somnoliento, pálido grisáceo, respiración lenta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677179" y="6053360"/>
            <a:ext cx="740664" cy="154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793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41DDD3-B4F0-4055-959B-1397C1303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EB35356-C8E3-438B-8C32-153237E829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b="1" dirty="0">
                <a:solidFill>
                  <a:srgbClr val="FF0000"/>
                </a:solidFill>
              </a:rPr>
              <a:t>FC 195 x </a:t>
            </a:r>
            <a:r>
              <a:rPr lang="es-CL" b="1" dirty="0" err="1">
                <a:solidFill>
                  <a:srgbClr val="FF0000"/>
                </a:solidFill>
              </a:rPr>
              <a:t>fr</a:t>
            </a:r>
            <a:r>
              <a:rPr lang="es-CL" b="1" dirty="0">
                <a:solidFill>
                  <a:srgbClr val="FF0000"/>
                </a:solidFill>
              </a:rPr>
              <a:t> 13 x satura 77% con OTAF, afebril 36,1  Presión arterial 75/40 !!</a:t>
            </a:r>
          </a:p>
          <a:p>
            <a:endParaRPr lang="es-CL" b="1" dirty="0">
              <a:solidFill>
                <a:srgbClr val="FF0000"/>
              </a:solidFill>
            </a:endParaRPr>
          </a:p>
          <a:p>
            <a:r>
              <a:rPr lang="es-CL" b="1" dirty="0" err="1">
                <a:solidFill>
                  <a:srgbClr val="FF0000"/>
                </a:solidFill>
              </a:rPr>
              <a:t>Via</a:t>
            </a:r>
            <a:r>
              <a:rPr lang="es-CL" b="1" dirty="0">
                <a:solidFill>
                  <a:srgbClr val="FF0000"/>
                </a:solidFill>
              </a:rPr>
              <a:t> aérea permeable </a:t>
            </a:r>
          </a:p>
          <a:p>
            <a:r>
              <a:rPr lang="es-CL" b="1" dirty="0">
                <a:solidFill>
                  <a:srgbClr val="FF0000"/>
                </a:solidFill>
              </a:rPr>
              <a:t>MP </a:t>
            </a:r>
            <a:r>
              <a:rPr lang="es-CL" b="1" dirty="0" err="1">
                <a:solidFill>
                  <a:srgbClr val="FF0000"/>
                </a:solidFill>
              </a:rPr>
              <a:t>crepitos</a:t>
            </a:r>
            <a:r>
              <a:rPr lang="es-CL" b="1" dirty="0">
                <a:solidFill>
                  <a:srgbClr val="FF0000"/>
                </a:solidFill>
              </a:rPr>
              <a:t> </a:t>
            </a:r>
            <a:r>
              <a:rPr lang="es-CL" b="1" dirty="0" err="1">
                <a:solidFill>
                  <a:srgbClr val="FF0000"/>
                </a:solidFill>
              </a:rPr>
              <a:t>hemicampo</a:t>
            </a:r>
            <a:r>
              <a:rPr lang="es-CL" b="1" dirty="0">
                <a:solidFill>
                  <a:srgbClr val="FF0000"/>
                </a:solidFill>
              </a:rPr>
              <a:t> izquierdo</a:t>
            </a:r>
          </a:p>
          <a:p>
            <a:r>
              <a:rPr lang="es-CL" b="1" dirty="0">
                <a:solidFill>
                  <a:srgbClr val="FF0000"/>
                </a:solidFill>
              </a:rPr>
              <a:t>Llene capilar 4 segundos , pálido grisáceo</a:t>
            </a:r>
          </a:p>
          <a:p>
            <a:r>
              <a:rPr lang="es-CL" b="1" dirty="0">
                <a:solidFill>
                  <a:srgbClr val="FF0000"/>
                </a:solidFill>
              </a:rPr>
              <a:t>Somnoliento</a:t>
            </a:r>
          </a:p>
          <a:p>
            <a:r>
              <a:rPr lang="es-CL" b="1" dirty="0">
                <a:solidFill>
                  <a:srgbClr val="FF0000"/>
                </a:solidFill>
              </a:rPr>
              <a:t>Sin lesiones cutáneas evidentes </a:t>
            </a:r>
          </a:p>
        </p:txBody>
      </p:sp>
    </p:spTree>
    <p:extLst>
      <p:ext uri="{BB962C8B-B14F-4D97-AF65-F5344CB8AC3E}">
        <p14:creationId xmlns:p14="http://schemas.microsoft.com/office/powerpoint/2010/main" val="23194019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2F50084-5525-4B94-B5F9-D6ED3740E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anchor="ctr">
            <a:normAutofit/>
          </a:bodyPr>
          <a:lstStyle/>
          <a:p>
            <a:r>
              <a:rPr lang="es-CL" sz="2400" b="1" dirty="0"/>
              <a:t>SHOCK séptico descompensado</a:t>
            </a:r>
          </a:p>
          <a:p>
            <a:r>
              <a:rPr lang="es-CL" sz="2400" b="1" dirty="0"/>
              <a:t>Insuficiencia cardiopulmonar </a:t>
            </a:r>
          </a:p>
          <a:p>
            <a:endParaRPr lang="es-CL" sz="2400" dirty="0"/>
          </a:p>
          <a:p>
            <a:r>
              <a:rPr lang="es-CL" sz="2400" dirty="0"/>
              <a:t>Ventilación presión positiva </a:t>
            </a:r>
          </a:p>
          <a:p>
            <a:r>
              <a:rPr lang="es-CL" sz="2400" dirty="0"/>
              <a:t>2 BOLO Suero fisiológico 20 cc/kg </a:t>
            </a:r>
          </a:p>
          <a:p>
            <a:r>
              <a:rPr lang="es-CL" sz="2400" dirty="0"/>
              <a:t>Intubación endotraqueal</a:t>
            </a:r>
          </a:p>
          <a:p>
            <a:r>
              <a:rPr lang="es-CL" sz="2400" dirty="0"/>
              <a:t>Traslado a UCIP . Manejo con Cefotaxima – Vancomicina  </a:t>
            </a:r>
          </a:p>
        </p:txBody>
      </p:sp>
    </p:spTree>
    <p:extLst>
      <p:ext uri="{BB962C8B-B14F-4D97-AF65-F5344CB8AC3E}">
        <p14:creationId xmlns:p14="http://schemas.microsoft.com/office/powerpoint/2010/main" val="41468863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FA7AF3-DB30-4F56-B25D-07F4463A8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5357" y="2971560"/>
            <a:ext cx="3647326" cy="984688"/>
          </a:xfrm>
        </p:spPr>
        <p:txBody>
          <a:bodyPr>
            <a:normAutofit fontScale="90000"/>
          </a:bodyPr>
          <a:lstStyle/>
          <a:p>
            <a:r>
              <a:rPr lang="es-419" dirty="0"/>
              <a:t>Radiografía 6 día de hospitalización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6CBBEAC-2ECE-4B75-8E01-D226293C7A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8737" y="240082"/>
            <a:ext cx="7244890" cy="634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2253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FA7AF3-DB30-4F56-B25D-07F4463A8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5954" y="89773"/>
            <a:ext cx="5560090" cy="703385"/>
          </a:xfrm>
        </p:spPr>
        <p:txBody>
          <a:bodyPr>
            <a:normAutofit/>
          </a:bodyPr>
          <a:lstStyle/>
          <a:p>
            <a:r>
              <a:rPr lang="es-419" dirty="0"/>
              <a:t>Radiografía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C04710-0217-46A9-B729-F8545012FC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419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F26B43D-6723-44D9-A0C6-F4BDC29885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27" y="871429"/>
            <a:ext cx="12136544" cy="589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310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FA7AF3-DB30-4F56-B25D-07F4463A8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91452"/>
            <a:ext cx="7729728" cy="421981"/>
          </a:xfrm>
        </p:spPr>
        <p:txBody>
          <a:bodyPr>
            <a:normAutofit fontScale="90000"/>
          </a:bodyPr>
          <a:lstStyle/>
          <a:p>
            <a:r>
              <a:rPr lang="es-419" dirty="0"/>
              <a:t>TAC 03/04</a:t>
            </a:r>
          </a:p>
        </p:txBody>
      </p:sp>
      <p:pic>
        <p:nvPicPr>
          <p:cNvPr id="6" name="MOVIE-0005">
            <a:hlinkClick r:id="" action="ppaction://media"/>
            <a:extLst>
              <a:ext uri="{FF2B5EF4-FFF2-40B4-BE49-F238E27FC236}">
                <a16:creationId xmlns:a16="http://schemas.microsoft.com/office/drawing/2014/main" id="{F2D7D820-EA06-4971-ABEA-3F60A2C05E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31136" y="824785"/>
            <a:ext cx="7802563" cy="585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6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FA7AF3-DB30-4F56-B25D-07F4463A8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91452"/>
            <a:ext cx="7729728" cy="421981"/>
          </a:xfrm>
        </p:spPr>
        <p:txBody>
          <a:bodyPr>
            <a:normAutofit fontScale="90000"/>
          </a:bodyPr>
          <a:lstStyle/>
          <a:p>
            <a:r>
              <a:rPr lang="es-419" dirty="0"/>
              <a:t>TAC 03/04</a:t>
            </a:r>
          </a:p>
        </p:txBody>
      </p:sp>
      <p:pic>
        <p:nvPicPr>
          <p:cNvPr id="6" name="MOVIE-0006">
            <a:hlinkClick r:id="" action="ppaction://media"/>
            <a:extLst>
              <a:ext uri="{FF2B5EF4-FFF2-40B4-BE49-F238E27FC236}">
                <a16:creationId xmlns:a16="http://schemas.microsoft.com/office/drawing/2014/main" id="{D1F2AE84-64DC-4973-A62D-23DA44AA2C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94718" y="834833"/>
            <a:ext cx="7802563" cy="585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921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C0A4C392-D16A-4201-8EF9-7E37C75BCAD8}"/>
              </a:ext>
            </a:extLst>
          </p:cNvPr>
          <p:cNvSpPr txBox="1"/>
          <p:nvPr/>
        </p:nvSpPr>
        <p:spPr>
          <a:xfrm>
            <a:off x="1486677" y="6310847"/>
            <a:ext cx="9218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400" noProof="1"/>
              <a:t>Alcoholado I. Tratamiento quirúrgico del empiema pleural. Neumol Pediatr. 2014; 9(3): 95-101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6AC9FAF-1189-48B0-BDD4-B5F20160B5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492" y="847364"/>
            <a:ext cx="11403016" cy="5163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00646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1739CA5-F0F5-48E1-8E8C-F24B71827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3">
            <a:extLst>
              <a:ext uri="{FF2B5EF4-FFF2-40B4-BE49-F238E27FC236}">
                <a16:creationId xmlns:a16="http://schemas.microsoft.com/office/drawing/2014/main" id="{3EAD2937-F230-41D4-B9C5-975B129BFC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745" y="640080"/>
            <a:ext cx="10920415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CD444A3-C338-4886-B7F1-4BA2AF46EB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8024" y="960109"/>
            <a:ext cx="10277856" cy="49377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52656" y="1444741"/>
            <a:ext cx="9357865" cy="104190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Indicaciones de vats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452656" y="2701427"/>
            <a:ext cx="4483324" cy="2699968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1700">
              <a:sym typeface="Wingdings" panose="05000000000000000000" pitchFamily="2" charset="2"/>
            </a:endParaRPr>
          </a:p>
          <a:p>
            <a:r>
              <a:rPr lang="en-US" sz="1700"/>
              <a:t>Persistencia de derrame moderado-masivo con compromiso respiratorio a pesar del tratamiento con drenaje y fibrinolíticos durante 3 días (&lt;15% de casos).</a:t>
            </a:r>
          </a:p>
          <a:p>
            <a:endParaRPr lang="en-US" sz="1700">
              <a:sym typeface="Wingdings" panose="05000000000000000000" pitchFamily="2" charset="2"/>
            </a:endParaRPr>
          </a:p>
          <a:p>
            <a:r>
              <a:rPr lang="en-US" sz="1700"/>
              <a:t>Complicaciones como fístulas broncopleurales. </a:t>
            </a:r>
            <a:endParaRPr lang="en-US" sz="1700">
              <a:sym typeface="Wingdings" panose="05000000000000000000" pitchFamily="2" charset="2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0A4C392-D16A-4201-8EF9-7E37C75BCAD8}"/>
              </a:ext>
            </a:extLst>
          </p:cNvPr>
          <p:cNvSpPr txBox="1"/>
          <p:nvPr/>
        </p:nvSpPr>
        <p:spPr>
          <a:xfrm>
            <a:off x="6256020" y="2701427"/>
            <a:ext cx="4554501" cy="26999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noProof="1"/>
              <a:t>Andrés A, Asencio O, Pérez G. Complicaciones de la neumonía adquirida en la comunidad: derrame pleural, neumonía necrotizante, absceso pulmonar y pioneumotórax. Asociación Española de Pediatría. 2017. ISSN 2171-81-72.</a:t>
            </a:r>
            <a:endParaRPr lang="en-US" sz="2000" i="1" noProof="1"/>
          </a:p>
        </p:txBody>
      </p:sp>
    </p:spTree>
    <p:extLst>
      <p:ext uri="{BB962C8B-B14F-4D97-AF65-F5344CB8AC3E}">
        <p14:creationId xmlns:p14="http://schemas.microsoft.com/office/powerpoint/2010/main" val="14516128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DA718D0-4865-4629-8134-44F68D41D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5167ED7-6315-43AB-B1B6-C326D5FD8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2340441" y="2666183"/>
            <a:ext cx="5860051" cy="527712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F4D8839-FB03-487D-ACC8-8BFEDD4FEB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EF75023-9A3B-42FC-B704-61A8F7BEF4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CBC4F608-B4B8-48C3-9572-C0F061B1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922919"/>
            <a:ext cx="11111729" cy="54612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CE66D37-88CE-4D9B-9F59-0BD0DDBE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7313" y="801385"/>
            <a:ext cx="9849751" cy="4322038"/>
          </a:xfrm>
        </p:spPr>
        <p:txBody>
          <a:bodyPr anchor="ctr">
            <a:normAutofit/>
          </a:bodyPr>
          <a:lstStyle/>
          <a:p>
            <a:r>
              <a:rPr lang="es-CL" sz="2000" dirty="0"/>
              <a:t>Paciente evoluciona más estable en UCIP</a:t>
            </a:r>
          </a:p>
          <a:p>
            <a:r>
              <a:rPr lang="es-CL" sz="2000" dirty="0"/>
              <a:t>24 horas de DVA </a:t>
            </a:r>
          </a:p>
          <a:p>
            <a:r>
              <a:rPr lang="es-CL" sz="2000" dirty="0"/>
              <a:t>48 horas de VMI </a:t>
            </a:r>
          </a:p>
          <a:p>
            <a:r>
              <a:rPr lang="es-CL" sz="2000" dirty="0"/>
              <a:t>Hemocultivo + S. pneumoniae sensible </a:t>
            </a:r>
          </a:p>
          <a:p>
            <a:pPr lvl="1"/>
            <a:r>
              <a:rPr lang="es-CL" sz="1600" dirty="0"/>
              <a:t>Se suspende vancomicina</a:t>
            </a:r>
          </a:p>
          <a:p>
            <a:r>
              <a:rPr lang="es-CL" sz="2000" dirty="0"/>
              <a:t>48 horas de AVNI </a:t>
            </a:r>
          </a:p>
          <a:p>
            <a:r>
              <a:rPr lang="es-CL" sz="2000" dirty="0"/>
              <a:t>Luego o2 </a:t>
            </a:r>
          </a:p>
          <a:p>
            <a:r>
              <a:rPr lang="es-CL" sz="2000" dirty="0"/>
              <a:t>ATB ev 21 días </a:t>
            </a:r>
          </a:p>
        </p:txBody>
      </p:sp>
    </p:spTree>
    <p:extLst>
      <p:ext uri="{BB962C8B-B14F-4D97-AF65-F5344CB8AC3E}">
        <p14:creationId xmlns:p14="http://schemas.microsoft.com/office/powerpoint/2010/main" val="11122439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EFB65E2-8A08-4795-97EE-1563D3D18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es-CL" sz="5400"/>
              <a:t>Diagnóstico probable ??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75D354E-F336-4EE2-BD9C-DED2397A44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anchor="ctr">
            <a:normAutofit/>
          </a:bodyPr>
          <a:lstStyle/>
          <a:p>
            <a:endParaRPr lang="es-CL" sz="2400"/>
          </a:p>
        </p:txBody>
      </p:sp>
    </p:spTree>
    <p:extLst>
      <p:ext uri="{BB962C8B-B14F-4D97-AF65-F5344CB8AC3E}">
        <p14:creationId xmlns:p14="http://schemas.microsoft.com/office/powerpoint/2010/main" val="17080899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777312E-DC23-4B0F-9EAB-6AACEDADC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es-CL" sz="5400"/>
              <a:t>Diagnóstico probable 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59FBCE9-6C6B-4E63-92E2-905D0E61EF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anchor="ctr">
            <a:normAutofit/>
          </a:bodyPr>
          <a:lstStyle/>
          <a:p>
            <a:r>
              <a:rPr lang="es-CL" sz="2400"/>
              <a:t>Crisis asmática </a:t>
            </a:r>
          </a:p>
          <a:p>
            <a:r>
              <a:rPr lang="es-CL" sz="2400"/>
              <a:t>Neumonia probablemente viral</a:t>
            </a:r>
          </a:p>
          <a:p>
            <a:r>
              <a:rPr lang="es-CL" sz="2400"/>
              <a:t>Neumonia probablemente bacteriana </a:t>
            </a:r>
          </a:p>
          <a:p>
            <a:r>
              <a:rPr lang="es-CL" sz="2400"/>
              <a:t>Sd coqueluchoideo  </a:t>
            </a:r>
          </a:p>
        </p:txBody>
      </p:sp>
    </p:spTree>
    <p:extLst>
      <p:ext uri="{BB962C8B-B14F-4D97-AF65-F5344CB8AC3E}">
        <p14:creationId xmlns:p14="http://schemas.microsoft.com/office/powerpoint/2010/main" val="12172984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777312E-DC23-4B0F-9EAB-6AACEDADC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es-CL" sz="5400"/>
              <a:t>Diagnóstico probable 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59FBCE9-6C6B-4E63-92E2-905D0E61EF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anchor="ctr">
            <a:normAutofit/>
          </a:bodyPr>
          <a:lstStyle/>
          <a:p>
            <a:r>
              <a:rPr lang="es-CL" sz="2400"/>
              <a:t>Crisis asmática </a:t>
            </a:r>
          </a:p>
          <a:p>
            <a:r>
              <a:rPr lang="es-CL" sz="2400"/>
              <a:t>Neumonia probablemente viral</a:t>
            </a:r>
          </a:p>
          <a:p>
            <a:r>
              <a:rPr lang="es-CL" sz="2400" b="1"/>
              <a:t>Neumonia probablemente bacteriana </a:t>
            </a:r>
          </a:p>
          <a:p>
            <a:r>
              <a:rPr lang="es-CL" sz="2400"/>
              <a:t>Sd coqueluchoideo  </a:t>
            </a:r>
          </a:p>
        </p:txBody>
      </p:sp>
    </p:spTree>
    <p:extLst>
      <p:ext uri="{BB962C8B-B14F-4D97-AF65-F5344CB8AC3E}">
        <p14:creationId xmlns:p14="http://schemas.microsoft.com/office/powerpoint/2010/main" val="36891571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3D65009-4738-4782-BBBC-6270A07C8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es-CL" sz="5400"/>
              <a:t>Manejo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6092CFA-AAA9-4823-BF94-36B8F9B721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anchor="ctr">
            <a:normAutofit/>
          </a:bodyPr>
          <a:lstStyle/>
          <a:p>
            <a:r>
              <a:rPr lang="es-CL" sz="2400" dirty="0"/>
              <a:t>A) Derivación inmediata a urgencia para exámenes y radiografía </a:t>
            </a:r>
          </a:p>
          <a:p>
            <a:r>
              <a:rPr lang="es-CL" sz="2400" dirty="0"/>
              <a:t>B) SE trata de una probable Neumonia adquirida en la comunidad , se deja antibiótico Azitromicina 10 mg/kg/día y se da de alta </a:t>
            </a:r>
          </a:p>
          <a:p>
            <a:r>
              <a:rPr lang="es-CL" sz="2400" dirty="0"/>
              <a:t>C) </a:t>
            </a:r>
            <a:r>
              <a:rPr lang="es-MX" sz="2400" dirty="0"/>
              <a:t>SE trata de una probable Neumonia adquirida en la comunidad , se deja antibiótico amoxicilina y se da de alta </a:t>
            </a:r>
          </a:p>
          <a:p>
            <a:r>
              <a:rPr lang="es-MX" sz="2400" dirty="0"/>
              <a:t>D) Se inicia salbutamol 2 puff cada 4 horas por 7 días y control según evolución </a:t>
            </a:r>
          </a:p>
          <a:p>
            <a:endParaRPr lang="es-CL" sz="2400" dirty="0"/>
          </a:p>
        </p:txBody>
      </p:sp>
    </p:spTree>
    <p:extLst>
      <p:ext uri="{BB962C8B-B14F-4D97-AF65-F5344CB8AC3E}">
        <p14:creationId xmlns:p14="http://schemas.microsoft.com/office/powerpoint/2010/main" val="32051599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3D65009-4738-4782-BBBC-6270A07C8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es-CL" sz="5400"/>
              <a:t>Manejo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6092CFA-AAA9-4823-BF94-36B8F9B721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anchor="ctr">
            <a:normAutofit/>
          </a:bodyPr>
          <a:lstStyle/>
          <a:p>
            <a:r>
              <a:rPr lang="es-CL" sz="2400" dirty="0"/>
              <a:t>A) Derivación inmediata a urgencia para exámenes y radiografía </a:t>
            </a:r>
          </a:p>
          <a:p>
            <a:r>
              <a:rPr lang="es-CL" sz="2400" dirty="0"/>
              <a:t>B) SE trata de una probable Neumonia adquirida en la comunidad , se deja antibiótico Azitromicina 10 mg/kg/día y se da de alta </a:t>
            </a:r>
          </a:p>
          <a:p>
            <a:r>
              <a:rPr lang="es-CL" sz="2400" b="1" dirty="0"/>
              <a:t>C) </a:t>
            </a:r>
            <a:r>
              <a:rPr lang="es-MX" sz="2400" b="1" dirty="0"/>
              <a:t>SE trata de una probable Neumonia adquirida en la comunidad , se deja antibiótico amoxicilina  y se da de alta </a:t>
            </a:r>
          </a:p>
          <a:p>
            <a:r>
              <a:rPr lang="es-MX" sz="2400" dirty="0"/>
              <a:t>D) Se inicia salbutamol 2 puff cada 4 horas por 7 días y control según evolución </a:t>
            </a:r>
          </a:p>
          <a:p>
            <a:endParaRPr lang="es-CL" sz="2400" dirty="0"/>
          </a:p>
        </p:txBody>
      </p:sp>
    </p:spTree>
    <p:extLst>
      <p:ext uri="{BB962C8B-B14F-4D97-AF65-F5344CB8AC3E}">
        <p14:creationId xmlns:p14="http://schemas.microsoft.com/office/powerpoint/2010/main" val="29867873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2715</TotalTime>
  <Words>2562</Words>
  <Application>Microsoft Office PowerPoint</Application>
  <PresentationFormat>Panorámica</PresentationFormat>
  <Paragraphs>278</Paragraphs>
  <Slides>49</Slides>
  <Notes>11</Notes>
  <HiddenSlides>0</HiddenSlides>
  <MMClips>2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49</vt:i4>
      </vt:variant>
    </vt:vector>
  </HeadingPairs>
  <TitlesOfParts>
    <vt:vector size="55" baseType="lpstr">
      <vt:lpstr>Arial</vt:lpstr>
      <vt:lpstr>Calibri</vt:lpstr>
      <vt:lpstr>Calibri Light</vt:lpstr>
      <vt:lpstr>Times New Roman</vt:lpstr>
      <vt:lpstr>Wingdings</vt:lpstr>
      <vt:lpstr>Tema de Office</vt:lpstr>
      <vt:lpstr>Caso integrado infeccioso respiratorio </vt:lpstr>
      <vt:lpstr>Caso clínico </vt:lpstr>
      <vt:lpstr>Presentación de PowerPoint</vt:lpstr>
      <vt:lpstr>Presentación de PowerPoint</vt:lpstr>
      <vt:lpstr>Diagnóstico probable ?? </vt:lpstr>
      <vt:lpstr>Diagnóstico probable ?</vt:lpstr>
      <vt:lpstr>Diagnóstico probable ?</vt:lpstr>
      <vt:lpstr>Manejo </vt:lpstr>
      <vt:lpstr>Manejo </vt:lpstr>
      <vt:lpstr>Presentación de PowerPoint</vt:lpstr>
      <vt:lpstr>Presentación de PowerPoint</vt:lpstr>
      <vt:lpstr>Estado </vt:lpstr>
      <vt:lpstr>Estado </vt:lpstr>
      <vt:lpstr>Insuficiencia respiratoria </vt:lpstr>
      <vt:lpstr>¿Por qué el paciente requiere soporte respiratorio? </vt:lpstr>
      <vt:lpstr>Clínica</vt:lpstr>
      <vt:lpstr>Presentación de PowerPoint</vt:lpstr>
      <vt:lpstr>Presentación de PowerPoint</vt:lpstr>
      <vt:lpstr>Oxigenoterapia </vt:lpstr>
      <vt:lpstr>Presentación de PowerPoint</vt:lpstr>
      <vt:lpstr>Presentación de PowerPoint</vt:lpstr>
      <vt:lpstr>Alto flujo</vt:lpstr>
      <vt:lpstr>Mascarilla de no recirculación  </vt:lpstr>
      <vt:lpstr>Presentación de PowerPoint</vt:lpstr>
      <vt:lpstr>Exámenes de Ingreso</vt:lpstr>
      <vt:lpstr>Radiografía de ingreso</vt:lpstr>
      <vt:lpstr>Presentación de PowerPoint</vt:lpstr>
      <vt:lpstr>Complicación Supurativa</vt:lpstr>
      <vt:lpstr>RECUERDE !!!  Descarte Siempre Neumonía complicada :</vt:lpstr>
      <vt:lpstr>Pleuroneumonía: Impacto</vt:lpstr>
      <vt:lpstr>Etiología en empiema</vt:lpstr>
      <vt:lpstr>Presentación de PowerPoint</vt:lpstr>
      <vt:lpstr>Presentación de PowerPoint</vt:lpstr>
      <vt:lpstr>Radiografía control </vt:lpstr>
      <vt:lpstr>Ecografía </vt:lpstr>
      <vt:lpstr>Ecografía </vt:lpstr>
      <vt:lpstr>Algoritmo </vt:lpstr>
      <vt:lpstr>Laboratorio</vt:lpstr>
      <vt:lpstr>Toracocentesis y tubo pleural </vt:lpstr>
      <vt:lpstr>Presentación de PowerPoint</vt:lpstr>
      <vt:lpstr>Presentación de PowerPoint</vt:lpstr>
      <vt:lpstr>Presentación de PowerPoint</vt:lpstr>
      <vt:lpstr>Radiografía 6 día de hospitalización</vt:lpstr>
      <vt:lpstr>Radiografía</vt:lpstr>
      <vt:lpstr>TAC 03/04</vt:lpstr>
      <vt:lpstr>TAC 03/04</vt:lpstr>
      <vt:lpstr>Presentación de PowerPoint</vt:lpstr>
      <vt:lpstr>Indicaciones de vats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Caso integrado infeccioso respiratorio </dc:title>
  <dc:creator>Carlos Felipe Valdebenito Parra</dc:creator>
  <cp:lastModifiedBy>Carlos Felipe Valdebenito Parra</cp:lastModifiedBy>
  <cp:revision>5</cp:revision>
  <dcterms:created xsi:type="dcterms:W3CDTF">2022-01-17T12:24:18Z</dcterms:created>
  <dcterms:modified xsi:type="dcterms:W3CDTF">2022-01-19T09:39:36Z</dcterms:modified>
</cp:coreProperties>
</file>