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1" r:id="rId1"/>
  </p:sldMasterIdLst>
  <p:notesMasterIdLst>
    <p:notesMasterId r:id="rId78"/>
  </p:notesMasterIdLst>
  <p:sldIdLst>
    <p:sldId id="256" r:id="rId2"/>
    <p:sldId id="257" r:id="rId3"/>
    <p:sldId id="359" r:id="rId4"/>
    <p:sldId id="568" r:id="rId5"/>
    <p:sldId id="569" r:id="rId6"/>
    <p:sldId id="588" r:id="rId7"/>
    <p:sldId id="260" r:id="rId8"/>
    <p:sldId id="259" r:id="rId9"/>
    <p:sldId id="262" r:id="rId10"/>
    <p:sldId id="258" r:id="rId11"/>
    <p:sldId id="349" r:id="rId12"/>
    <p:sldId id="554" r:id="rId13"/>
    <p:sldId id="555" r:id="rId14"/>
    <p:sldId id="580" r:id="rId15"/>
    <p:sldId id="326" r:id="rId16"/>
    <p:sldId id="577" r:id="rId17"/>
    <p:sldId id="264" r:id="rId18"/>
    <p:sldId id="584" r:id="rId19"/>
    <p:sldId id="583" r:id="rId20"/>
    <p:sldId id="578" r:id="rId21"/>
    <p:sldId id="266" r:id="rId22"/>
    <p:sldId id="369" r:id="rId23"/>
    <p:sldId id="371" r:id="rId24"/>
    <p:sldId id="339" r:id="rId25"/>
    <p:sldId id="370" r:id="rId26"/>
    <p:sldId id="564" r:id="rId27"/>
    <p:sldId id="587" r:id="rId28"/>
    <p:sldId id="573" r:id="rId29"/>
    <p:sldId id="579" r:id="rId30"/>
    <p:sldId id="290" r:id="rId31"/>
    <p:sldId id="291" r:id="rId32"/>
    <p:sldId id="292" r:id="rId33"/>
    <p:sldId id="565" r:id="rId34"/>
    <p:sldId id="534" r:id="rId35"/>
    <p:sldId id="563" r:id="rId36"/>
    <p:sldId id="535" r:id="rId37"/>
    <p:sldId id="536" r:id="rId38"/>
    <p:sldId id="532" r:id="rId39"/>
    <p:sldId id="328" r:id="rId40"/>
    <p:sldId id="543" r:id="rId41"/>
    <p:sldId id="547" r:id="rId42"/>
    <p:sldId id="550" r:id="rId43"/>
    <p:sldId id="549" r:id="rId44"/>
    <p:sldId id="548" r:id="rId45"/>
    <p:sldId id="528" r:id="rId46"/>
    <p:sldId id="529" r:id="rId47"/>
    <p:sldId id="586" r:id="rId48"/>
    <p:sldId id="373" r:id="rId49"/>
    <p:sldId id="558" r:id="rId50"/>
    <p:sldId id="561" r:id="rId51"/>
    <p:sldId id="282" r:id="rId52"/>
    <p:sldId id="574" r:id="rId53"/>
    <p:sldId id="562" r:id="rId54"/>
    <p:sldId id="284" r:id="rId55"/>
    <p:sldId id="540" r:id="rId56"/>
    <p:sldId id="576" r:id="rId57"/>
    <p:sldId id="570" r:id="rId58"/>
    <p:sldId id="295" r:id="rId59"/>
    <p:sldId id="297" r:id="rId60"/>
    <p:sldId id="288" r:id="rId61"/>
    <p:sldId id="286" r:id="rId62"/>
    <p:sldId id="285" r:id="rId63"/>
    <p:sldId id="287" r:id="rId64"/>
    <p:sldId id="520" r:id="rId65"/>
    <p:sldId id="279" r:id="rId66"/>
    <p:sldId id="544" r:id="rId67"/>
    <p:sldId id="263" r:id="rId68"/>
    <p:sldId id="267" r:id="rId69"/>
    <p:sldId id="268" r:id="rId70"/>
    <p:sldId id="270" r:id="rId71"/>
    <p:sldId id="272" r:id="rId72"/>
    <p:sldId id="315" r:id="rId73"/>
    <p:sldId id="526" r:id="rId74"/>
    <p:sldId id="575" r:id="rId75"/>
    <p:sldId id="567" r:id="rId76"/>
    <p:sldId id="261" r:id="rId7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/>
    <p:restoredTop sz="94286"/>
  </p:normalViewPr>
  <p:slideViewPr>
    <p:cSldViewPr snapToGrid="0" snapToObjects="1">
      <p:cViewPr varScale="1">
        <p:scale>
          <a:sx n="108" d="100"/>
          <a:sy n="108" d="100"/>
        </p:scale>
        <p:origin x="12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1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5EDF6B-AE8B-CB44-A39F-73FD9EA22E78}" type="doc">
      <dgm:prSet loTypeId="urn:microsoft.com/office/officeart/2005/8/layout/cycle5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1C149AF-6361-C446-8090-0303CB45595E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b="1" i="0" dirty="0">
              <a:solidFill>
                <a:schemeClr val="bg1"/>
              </a:solidFill>
            </a:rPr>
            <a:t>Anamnesis y Examen físico completo </a:t>
          </a:r>
        </a:p>
      </dgm:t>
    </dgm:pt>
    <dgm:pt modelId="{BAC81C13-A39E-8F46-A40F-F296A604D1B1}" type="parTrans" cxnId="{703867F2-AC6A-6543-AA95-CF60317FE6FD}">
      <dgm:prSet/>
      <dgm:spPr/>
      <dgm:t>
        <a:bodyPr/>
        <a:lstStyle/>
        <a:p>
          <a:endParaRPr lang="es-ES"/>
        </a:p>
      </dgm:t>
    </dgm:pt>
    <dgm:pt modelId="{1A056905-6D25-254A-947D-53DB905D5061}" type="sibTrans" cxnId="{703867F2-AC6A-6543-AA95-CF60317FE6FD}">
      <dgm:prSet/>
      <dgm:spPr/>
      <dgm:t>
        <a:bodyPr/>
        <a:lstStyle/>
        <a:p>
          <a:endParaRPr lang="es-ES"/>
        </a:p>
      </dgm:t>
    </dgm:pt>
    <dgm:pt modelId="{228B72D5-9289-D546-97E9-46CB6E27DB87}">
      <dgm:prSet phldrT="[Texto]"/>
      <dgm:spPr>
        <a:solidFill>
          <a:schemeClr val="accent2"/>
        </a:solidFill>
      </dgm:spPr>
      <dgm:t>
        <a:bodyPr/>
        <a:lstStyle/>
        <a:p>
          <a:r>
            <a:rPr lang="es-ES" b="1" i="0" dirty="0"/>
            <a:t>Presentación de documento de vacunación</a:t>
          </a:r>
        </a:p>
      </dgm:t>
    </dgm:pt>
    <dgm:pt modelId="{9A39BCC3-C79E-F444-A997-E623443F778E}" type="parTrans" cxnId="{B39530A6-CCC5-CD49-8E6A-AD105C0D38B2}">
      <dgm:prSet/>
      <dgm:spPr/>
      <dgm:t>
        <a:bodyPr/>
        <a:lstStyle/>
        <a:p>
          <a:endParaRPr lang="es-ES"/>
        </a:p>
      </dgm:t>
    </dgm:pt>
    <dgm:pt modelId="{3C2A06C1-6973-F24D-810A-C90F3EEC0799}" type="sibTrans" cxnId="{B39530A6-CCC5-CD49-8E6A-AD105C0D38B2}">
      <dgm:prSet/>
      <dgm:spPr/>
      <dgm:t>
        <a:bodyPr/>
        <a:lstStyle/>
        <a:p>
          <a:endParaRPr lang="es-ES"/>
        </a:p>
      </dgm:t>
    </dgm:pt>
    <dgm:pt modelId="{D25CFDF8-9599-FA48-9405-99E92345C214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b="1" i="0" dirty="0"/>
            <a:t>Solicitud de exámenes complementarios</a:t>
          </a:r>
        </a:p>
      </dgm:t>
    </dgm:pt>
    <dgm:pt modelId="{94E57A4E-7C48-364C-AB2D-21FBFCD855C7}" type="parTrans" cxnId="{7444AE61-F6B9-F94C-9802-E7CCBDC6F2F9}">
      <dgm:prSet/>
      <dgm:spPr/>
      <dgm:t>
        <a:bodyPr/>
        <a:lstStyle/>
        <a:p>
          <a:endParaRPr lang="es-ES"/>
        </a:p>
      </dgm:t>
    </dgm:pt>
    <dgm:pt modelId="{EF60FE41-8416-8141-A66B-0EEEA9FEE7DF}" type="sibTrans" cxnId="{7444AE61-F6B9-F94C-9802-E7CCBDC6F2F9}">
      <dgm:prSet/>
      <dgm:spPr/>
      <dgm:t>
        <a:bodyPr/>
        <a:lstStyle/>
        <a:p>
          <a:endParaRPr lang="es-ES"/>
        </a:p>
      </dgm:t>
    </dgm:pt>
    <dgm:pt modelId="{F1D77447-B5D0-9844-B4AE-6B6ADB49CA51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b="1" i="0" dirty="0"/>
            <a:t>Actividades preventivas acordes con edad y las pendientes que se justifiquen</a:t>
          </a:r>
        </a:p>
      </dgm:t>
    </dgm:pt>
    <dgm:pt modelId="{A984DAB6-3EF1-B646-82A2-72C3C1CA8C33}" type="parTrans" cxnId="{D59094AF-11DB-D949-8DC8-C828C2A115A7}">
      <dgm:prSet/>
      <dgm:spPr/>
      <dgm:t>
        <a:bodyPr/>
        <a:lstStyle/>
        <a:p>
          <a:endParaRPr lang="es-ES"/>
        </a:p>
      </dgm:t>
    </dgm:pt>
    <dgm:pt modelId="{3FB90CE5-21AA-674C-89E3-32E861AFC500}" type="sibTrans" cxnId="{D59094AF-11DB-D949-8DC8-C828C2A115A7}">
      <dgm:prSet/>
      <dgm:spPr/>
      <dgm:t>
        <a:bodyPr/>
        <a:lstStyle/>
        <a:p>
          <a:endParaRPr lang="es-ES"/>
        </a:p>
      </dgm:t>
    </dgm:pt>
    <dgm:pt modelId="{EB0906E0-65EA-E040-80F1-105660DB1125}" type="pres">
      <dgm:prSet presAssocID="{3A5EDF6B-AE8B-CB44-A39F-73FD9EA22E78}" presName="cycle" presStyleCnt="0">
        <dgm:presLayoutVars>
          <dgm:dir/>
          <dgm:resizeHandles val="exact"/>
        </dgm:presLayoutVars>
      </dgm:prSet>
      <dgm:spPr/>
    </dgm:pt>
    <dgm:pt modelId="{552CD80A-26FA-2046-BFB8-8C8591B7BFEC}" type="pres">
      <dgm:prSet presAssocID="{C1C149AF-6361-C446-8090-0303CB45595E}" presName="node" presStyleLbl="node1" presStyleIdx="0" presStyleCnt="4">
        <dgm:presLayoutVars>
          <dgm:bulletEnabled val="1"/>
        </dgm:presLayoutVars>
      </dgm:prSet>
      <dgm:spPr/>
    </dgm:pt>
    <dgm:pt modelId="{02DDCAB6-D1EE-7148-803C-875851B8545F}" type="pres">
      <dgm:prSet presAssocID="{C1C149AF-6361-C446-8090-0303CB45595E}" presName="spNode" presStyleCnt="0"/>
      <dgm:spPr/>
    </dgm:pt>
    <dgm:pt modelId="{8B823DBD-541C-FC47-B1D7-683AF87076CF}" type="pres">
      <dgm:prSet presAssocID="{1A056905-6D25-254A-947D-53DB905D5061}" presName="sibTrans" presStyleLbl="sibTrans1D1" presStyleIdx="0" presStyleCnt="4"/>
      <dgm:spPr/>
    </dgm:pt>
    <dgm:pt modelId="{22B982F6-6E51-F04D-894F-1EE97B88C9F0}" type="pres">
      <dgm:prSet presAssocID="{228B72D5-9289-D546-97E9-46CB6E27DB87}" presName="node" presStyleLbl="node1" presStyleIdx="1" presStyleCnt="4">
        <dgm:presLayoutVars>
          <dgm:bulletEnabled val="1"/>
        </dgm:presLayoutVars>
      </dgm:prSet>
      <dgm:spPr/>
    </dgm:pt>
    <dgm:pt modelId="{4EC43F53-71A0-CC48-8A2A-847BB4DBB4B2}" type="pres">
      <dgm:prSet presAssocID="{228B72D5-9289-D546-97E9-46CB6E27DB87}" presName="spNode" presStyleCnt="0"/>
      <dgm:spPr/>
    </dgm:pt>
    <dgm:pt modelId="{1D3D8443-C8DE-F947-ABC9-7E0255536B58}" type="pres">
      <dgm:prSet presAssocID="{3C2A06C1-6973-F24D-810A-C90F3EEC0799}" presName="sibTrans" presStyleLbl="sibTrans1D1" presStyleIdx="1" presStyleCnt="4"/>
      <dgm:spPr/>
    </dgm:pt>
    <dgm:pt modelId="{E2BCF924-5F0F-E745-B1AB-81C3E6078965}" type="pres">
      <dgm:prSet presAssocID="{D25CFDF8-9599-FA48-9405-99E92345C214}" presName="node" presStyleLbl="node1" presStyleIdx="2" presStyleCnt="4">
        <dgm:presLayoutVars>
          <dgm:bulletEnabled val="1"/>
        </dgm:presLayoutVars>
      </dgm:prSet>
      <dgm:spPr/>
    </dgm:pt>
    <dgm:pt modelId="{6528D11C-4263-7440-BD1B-8E624B887D1C}" type="pres">
      <dgm:prSet presAssocID="{D25CFDF8-9599-FA48-9405-99E92345C214}" presName="spNode" presStyleCnt="0"/>
      <dgm:spPr/>
    </dgm:pt>
    <dgm:pt modelId="{A7ACEAF9-B5A5-CB4C-9B31-D199C5C89D06}" type="pres">
      <dgm:prSet presAssocID="{EF60FE41-8416-8141-A66B-0EEEA9FEE7DF}" presName="sibTrans" presStyleLbl="sibTrans1D1" presStyleIdx="2" presStyleCnt="4"/>
      <dgm:spPr/>
    </dgm:pt>
    <dgm:pt modelId="{5446A1DF-7BCA-264D-AC1F-346E9BF6B9E4}" type="pres">
      <dgm:prSet presAssocID="{F1D77447-B5D0-9844-B4AE-6B6ADB49CA51}" presName="node" presStyleLbl="node1" presStyleIdx="3" presStyleCnt="4">
        <dgm:presLayoutVars>
          <dgm:bulletEnabled val="1"/>
        </dgm:presLayoutVars>
      </dgm:prSet>
      <dgm:spPr/>
    </dgm:pt>
    <dgm:pt modelId="{C9DFF9FC-1528-8B43-B7A1-DD712D1A4F33}" type="pres">
      <dgm:prSet presAssocID="{F1D77447-B5D0-9844-B4AE-6B6ADB49CA51}" presName="spNode" presStyleCnt="0"/>
      <dgm:spPr/>
    </dgm:pt>
    <dgm:pt modelId="{DA5C10B4-A975-F649-A2B4-D71C6D2CFAA8}" type="pres">
      <dgm:prSet presAssocID="{3FB90CE5-21AA-674C-89E3-32E861AFC500}" presName="sibTrans" presStyleLbl="sibTrans1D1" presStyleIdx="3" presStyleCnt="4"/>
      <dgm:spPr/>
    </dgm:pt>
  </dgm:ptLst>
  <dgm:cxnLst>
    <dgm:cxn modelId="{139E6B19-4E6F-5447-BC6C-924FA8487215}" type="presOf" srcId="{F1D77447-B5D0-9844-B4AE-6B6ADB49CA51}" destId="{5446A1DF-7BCA-264D-AC1F-346E9BF6B9E4}" srcOrd="0" destOrd="0" presId="urn:microsoft.com/office/officeart/2005/8/layout/cycle5"/>
    <dgm:cxn modelId="{B786151E-7478-EE45-AB6B-BF890A11AC81}" type="presOf" srcId="{3FB90CE5-21AA-674C-89E3-32E861AFC500}" destId="{DA5C10B4-A975-F649-A2B4-D71C6D2CFAA8}" srcOrd="0" destOrd="0" presId="urn:microsoft.com/office/officeart/2005/8/layout/cycle5"/>
    <dgm:cxn modelId="{2FF78022-A780-A249-9388-ACCEC98D08C7}" type="presOf" srcId="{D25CFDF8-9599-FA48-9405-99E92345C214}" destId="{E2BCF924-5F0F-E745-B1AB-81C3E6078965}" srcOrd="0" destOrd="0" presId="urn:microsoft.com/office/officeart/2005/8/layout/cycle5"/>
    <dgm:cxn modelId="{02E73740-5035-3A4B-8927-17BCE45FB333}" type="presOf" srcId="{EF60FE41-8416-8141-A66B-0EEEA9FEE7DF}" destId="{A7ACEAF9-B5A5-CB4C-9B31-D199C5C89D06}" srcOrd="0" destOrd="0" presId="urn:microsoft.com/office/officeart/2005/8/layout/cycle5"/>
    <dgm:cxn modelId="{BD1EC54F-42F5-9646-A345-B8B4A7172205}" type="presOf" srcId="{C1C149AF-6361-C446-8090-0303CB45595E}" destId="{552CD80A-26FA-2046-BFB8-8C8591B7BFEC}" srcOrd="0" destOrd="0" presId="urn:microsoft.com/office/officeart/2005/8/layout/cycle5"/>
    <dgm:cxn modelId="{7444AE61-F6B9-F94C-9802-E7CCBDC6F2F9}" srcId="{3A5EDF6B-AE8B-CB44-A39F-73FD9EA22E78}" destId="{D25CFDF8-9599-FA48-9405-99E92345C214}" srcOrd="2" destOrd="0" parTransId="{94E57A4E-7C48-364C-AB2D-21FBFCD855C7}" sibTransId="{EF60FE41-8416-8141-A66B-0EEEA9FEE7DF}"/>
    <dgm:cxn modelId="{77C9178C-95A0-4E42-81A9-2EEE9AAC2244}" type="presOf" srcId="{1A056905-6D25-254A-947D-53DB905D5061}" destId="{8B823DBD-541C-FC47-B1D7-683AF87076CF}" srcOrd="0" destOrd="0" presId="urn:microsoft.com/office/officeart/2005/8/layout/cycle5"/>
    <dgm:cxn modelId="{B39530A6-CCC5-CD49-8E6A-AD105C0D38B2}" srcId="{3A5EDF6B-AE8B-CB44-A39F-73FD9EA22E78}" destId="{228B72D5-9289-D546-97E9-46CB6E27DB87}" srcOrd="1" destOrd="0" parTransId="{9A39BCC3-C79E-F444-A997-E623443F778E}" sibTransId="{3C2A06C1-6973-F24D-810A-C90F3EEC0799}"/>
    <dgm:cxn modelId="{D59094AF-11DB-D949-8DC8-C828C2A115A7}" srcId="{3A5EDF6B-AE8B-CB44-A39F-73FD9EA22E78}" destId="{F1D77447-B5D0-9844-B4AE-6B6ADB49CA51}" srcOrd="3" destOrd="0" parTransId="{A984DAB6-3EF1-B646-82A2-72C3C1CA8C33}" sibTransId="{3FB90CE5-21AA-674C-89E3-32E861AFC500}"/>
    <dgm:cxn modelId="{3B2A48F2-B453-5240-81AB-85B10DE39E6E}" type="presOf" srcId="{3A5EDF6B-AE8B-CB44-A39F-73FD9EA22E78}" destId="{EB0906E0-65EA-E040-80F1-105660DB1125}" srcOrd="0" destOrd="0" presId="urn:microsoft.com/office/officeart/2005/8/layout/cycle5"/>
    <dgm:cxn modelId="{703867F2-AC6A-6543-AA95-CF60317FE6FD}" srcId="{3A5EDF6B-AE8B-CB44-A39F-73FD9EA22E78}" destId="{C1C149AF-6361-C446-8090-0303CB45595E}" srcOrd="0" destOrd="0" parTransId="{BAC81C13-A39E-8F46-A40F-F296A604D1B1}" sibTransId="{1A056905-6D25-254A-947D-53DB905D5061}"/>
    <dgm:cxn modelId="{9B6BBDF3-38CC-5E43-BC89-56DF7E6D3161}" type="presOf" srcId="{3C2A06C1-6973-F24D-810A-C90F3EEC0799}" destId="{1D3D8443-C8DE-F947-ABC9-7E0255536B58}" srcOrd="0" destOrd="0" presId="urn:microsoft.com/office/officeart/2005/8/layout/cycle5"/>
    <dgm:cxn modelId="{93E49CF8-DEAD-4B4B-80EA-AD5DAD7955A7}" type="presOf" srcId="{228B72D5-9289-D546-97E9-46CB6E27DB87}" destId="{22B982F6-6E51-F04D-894F-1EE97B88C9F0}" srcOrd="0" destOrd="0" presId="urn:microsoft.com/office/officeart/2005/8/layout/cycle5"/>
    <dgm:cxn modelId="{B47004ED-6EB5-6D41-B177-FE021B6D955B}" type="presParOf" srcId="{EB0906E0-65EA-E040-80F1-105660DB1125}" destId="{552CD80A-26FA-2046-BFB8-8C8591B7BFEC}" srcOrd="0" destOrd="0" presId="urn:microsoft.com/office/officeart/2005/8/layout/cycle5"/>
    <dgm:cxn modelId="{E425816E-643E-E641-8CF0-6B3D0347EC29}" type="presParOf" srcId="{EB0906E0-65EA-E040-80F1-105660DB1125}" destId="{02DDCAB6-D1EE-7148-803C-875851B8545F}" srcOrd="1" destOrd="0" presId="urn:microsoft.com/office/officeart/2005/8/layout/cycle5"/>
    <dgm:cxn modelId="{62E006F3-F38F-5549-8554-E5620465F6D8}" type="presParOf" srcId="{EB0906E0-65EA-E040-80F1-105660DB1125}" destId="{8B823DBD-541C-FC47-B1D7-683AF87076CF}" srcOrd="2" destOrd="0" presId="urn:microsoft.com/office/officeart/2005/8/layout/cycle5"/>
    <dgm:cxn modelId="{629DA628-9D21-C145-91C6-F7C922C44BBD}" type="presParOf" srcId="{EB0906E0-65EA-E040-80F1-105660DB1125}" destId="{22B982F6-6E51-F04D-894F-1EE97B88C9F0}" srcOrd="3" destOrd="0" presId="urn:microsoft.com/office/officeart/2005/8/layout/cycle5"/>
    <dgm:cxn modelId="{FE2C6A31-0546-6747-A7DF-F476298DCA8B}" type="presParOf" srcId="{EB0906E0-65EA-E040-80F1-105660DB1125}" destId="{4EC43F53-71A0-CC48-8A2A-847BB4DBB4B2}" srcOrd="4" destOrd="0" presId="urn:microsoft.com/office/officeart/2005/8/layout/cycle5"/>
    <dgm:cxn modelId="{06D83C29-ACB9-7447-A96B-9FC3B6B644F8}" type="presParOf" srcId="{EB0906E0-65EA-E040-80F1-105660DB1125}" destId="{1D3D8443-C8DE-F947-ABC9-7E0255536B58}" srcOrd="5" destOrd="0" presId="urn:microsoft.com/office/officeart/2005/8/layout/cycle5"/>
    <dgm:cxn modelId="{DEE55432-D141-B34D-9D19-8D3AAA67CE93}" type="presParOf" srcId="{EB0906E0-65EA-E040-80F1-105660DB1125}" destId="{E2BCF924-5F0F-E745-B1AB-81C3E6078965}" srcOrd="6" destOrd="0" presId="urn:microsoft.com/office/officeart/2005/8/layout/cycle5"/>
    <dgm:cxn modelId="{F3616857-6E4E-5A47-A0B2-22B87A814C68}" type="presParOf" srcId="{EB0906E0-65EA-E040-80F1-105660DB1125}" destId="{6528D11C-4263-7440-BD1B-8E624B887D1C}" srcOrd="7" destOrd="0" presId="urn:microsoft.com/office/officeart/2005/8/layout/cycle5"/>
    <dgm:cxn modelId="{2C4A1FB9-8406-FE4A-BF07-7FDED673D18E}" type="presParOf" srcId="{EB0906E0-65EA-E040-80F1-105660DB1125}" destId="{A7ACEAF9-B5A5-CB4C-9B31-D199C5C89D06}" srcOrd="8" destOrd="0" presId="urn:microsoft.com/office/officeart/2005/8/layout/cycle5"/>
    <dgm:cxn modelId="{E8DDF0B6-7544-3C41-80D8-AC857A83635B}" type="presParOf" srcId="{EB0906E0-65EA-E040-80F1-105660DB1125}" destId="{5446A1DF-7BCA-264D-AC1F-346E9BF6B9E4}" srcOrd="9" destOrd="0" presId="urn:microsoft.com/office/officeart/2005/8/layout/cycle5"/>
    <dgm:cxn modelId="{D55B28C1-9CB4-F349-850B-A0A127B79BCC}" type="presParOf" srcId="{EB0906E0-65EA-E040-80F1-105660DB1125}" destId="{C9DFF9FC-1528-8B43-B7A1-DD712D1A4F33}" srcOrd="10" destOrd="0" presId="urn:microsoft.com/office/officeart/2005/8/layout/cycle5"/>
    <dgm:cxn modelId="{5ED49FEC-2047-024F-8C69-B313B034688D}" type="presParOf" srcId="{EB0906E0-65EA-E040-80F1-105660DB1125}" destId="{DA5C10B4-A975-F649-A2B4-D71C6D2CFAA8}" srcOrd="11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70FEBC-AE05-4032-9855-047D7066E6C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EB5FC60D-65D6-4AC6-A240-67C9B972FA74}">
      <dgm:prSet phldrT="[Texto]"/>
      <dgm:spPr/>
      <dgm:t>
        <a:bodyPr/>
        <a:lstStyle/>
        <a:p>
          <a:r>
            <a:rPr lang="es-CL" dirty="0"/>
            <a:t>Contagios por género:</a:t>
          </a:r>
        </a:p>
      </dgm:t>
    </dgm:pt>
    <dgm:pt modelId="{27F61173-1672-40AD-8736-2AD953C1F376}" type="parTrans" cxnId="{36EA43B6-DA95-4B34-8BB4-10FDF447CF20}">
      <dgm:prSet/>
      <dgm:spPr/>
      <dgm:t>
        <a:bodyPr/>
        <a:lstStyle/>
        <a:p>
          <a:endParaRPr lang="es-CL"/>
        </a:p>
      </dgm:t>
    </dgm:pt>
    <dgm:pt modelId="{644DEB49-7F37-490C-81C1-AB85F42883A5}" type="sibTrans" cxnId="{36EA43B6-DA95-4B34-8BB4-10FDF447CF20}">
      <dgm:prSet/>
      <dgm:spPr/>
      <dgm:t>
        <a:bodyPr/>
        <a:lstStyle/>
        <a:p>
          <a:endParaRPr lang="es-CL"/>
        </a:p>
      </dgm:t>
    </dgm:pt>
    <dgm:pt modelId="{D4D8EE11-6D0C-4A14-851B-723E9FA1F991}">
      <dgm:prSet phldrT="[Texto]"/>
      <dgm:spPr/>
      <dgm:t>
        <a:bodyPr/>
        <a:lstStyle/>
        <a:p>
          <a:r>
            <a:rPr lang="es-CL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rPr>
            <a:t>La relación hombre : mujer es de 5,7:1. En el 99% de los casos, la vía de transmisión ha sido sexual</a:t>
          </a:r>
          <a:endParaRPr lang="es-CL" dirty="0"/>
        </a:p>
      </dgm:t>
    </dgm:pt>
    <dgm:pt modelId="{DA4BF1B5-04F7-4297-AD18-0F3A76563FA8}" type="parTrans" cxnId="{27DE1D8F-6E7B-40BD-ACED-A09EA10E6F57}">
      <dgm:prSet/>
      <dgm:spPr/>
      <dgm:t>
        <a:bodyPr/>
        <a:lstStyle/>
        <a:p>
          <a:endParaRPr lang="es-CL"/>
        </a:p>
      </dgm:t>
    </dgm:pt>
    <dgm:pt modelId="{40417966-7D1A-4A6D-AF06-9E63966BB7A0}" type="sibTrans" cxnId="{27DE1D8F-6E7B-40BD-ACED-A09EA10E6F57}">
      <dgm:prSet/>
      <dgm:spPr/>
      <dgm:t>
        <a:bodyPr/>
        <a:lstStyle/>
        <a:p>
          <a:endParaRPr lang="es-CL"/>
        </a:p>
      </dgm:t>
    </dgm:pt>
    <dgm:pt modelId="{983D1D4E-DE78-4CDC-9934-064936A24F24}">
      <dgm:prSet phldrT="[Texto]"/>
      <dgm:spPr/>
      <dgm:t>
        <a:bodyPr/>
        <a:lstStyle/>
        <a:p>
          <a:r>
            <a:rPr lang="es-CL" dirty="0"/>
            <a:t>Grupos de riesgo</a:t>
          </a:r>
        </a:p>
      </dgm:t>
    </dgm:pt>
    <dgm:pt modelId="{B3BB8C04-9BD9-4BFE-9401-6231AFD656EB}" type="parTrans" cxnId="{A3081E20-4DDF-40E9-9A94-F74508A65F0E}">
      <dgm:prSet/>
      <dgm:spPr/>
      <dgm:t>
        <a:bodyPr/>
        <a:lstStyle/>
        <a:p>
          <a:endParaRPr lang="es-CL"/>
        </a:p>
      </dgm:t>
    </dgm:pt>
    <dgm:pt modelId="{275CD406-CC8F-40BA-8F2D-FFD3593621BD}" type="sibTrans" cxnId="{A3081E20-4DDF-40E9-9A94-F74508A65F0E}">
      <dgm:prSet/>
      <dgm:spPr/>
      <dgm:t>
        <a:bodyPr/>
        <a:lstStyle/>
        <a:p>
          <a:endParaRPr lang="es-CL"/>
        </a:p>
      </dgm:t>
    </dgm:pt>
    <dgm:pt modelId="{3688E051-A4C7-4624-9866-0D5C3F145F54}">
      <dgm:prSet phldrT="[Texto]"/>
      <dgm:spPr/>
      <dgm:t>
        <a:bodyPr/>
        <a:lstStyle/>
        <a:p>
          <a:r>
            <a:rPr lang="es-CL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rPr>
            <a:t>El principal grupo etario afectado es hombres entre 20 a 49 años. El grupo de 15 a 19 años muestra un aumento discreto y el de 60 y más años una estabilización de las tasas de notificación en los últimos 5 años</a:t>
          </a:r>
          <a:endParaRPr lang="es-CL" dirty="0"/>
        </a:p>
      </dgm:t>
    </dgm:pt>
    <dgm:pt modelId="{86BE1709-7616-484B-8042-097E89AC457B}" type="parTrans" cxnId="{97DFF0A2-6D7C-42FD-A44D-CD9306BCDFD6}">
      <dgm:prSet/>
      <dgm:spPr/>
      <dgm:t>
        <a:bodyPr/>
        <a:lstStyle/>
        <a:p>
          <a:endParaRPr lang="es-CL"/>
        </a:p>
      </dgm:t>
    </dgm:pt>
    <dgm:pt modelId="{7720B0E6-A800-4E1B-B05A-EE26E562E89F}" type="sibTrans" cxnId="{97DFF0A2-6D7C-42FD-A44D-CD9306BCDFD6}">
      <dgm:prSet/>
      <dgm:spPr/>
      <dgm:t>
        <a:bodyPr/>
        <a:lstStyle/>
        <a:p>
          <a:endParaRPr lang="es-CL"/>
        </a:p>
      </dgm:t>
    </dgm:pt>
    <dgm:pt modelId="{9F9FC7A8-9DCA-4679-A9A4-EEA16A25D577}">
      <dgm:prSet phldrT="[Texto]"/>
      <dgm:spPr/>
      <dgm:t>
        <a:bodyPr/>
        <a:lstStyle/>
        <a:p>
          <a:r>
            <a:rPr lang="es-CL" dirty="0"/>
            <a:t>Tratamiento</a:t>
          </a:r>
        </a:p>
      </dgm:t>
    </dgm:pt>
    <dgm:pt modelId="{315AF6D6-AAFB-4079-9F13-2A56C1477BF9}" type="parTrans" cxnId="{8CE85FD9-02E1-42AC-93DA-C5944AD7A61F}">
      <dgm:prSet/>
      <dgm:spPr/>
      <dgm:t>
        <a:bodyPr/>
        <a:lstStyle/>
        <a:p>
          <a:endParaRPr lang="es-CL"/>
        </a:p>
      </dgm:t>
    </dgm:pt>
    <dgm:pt modelId="{BC4869DE-326B-40EC-9F0F-171BCD6BAA4C}" type="sibTrans" cxnId="{8CE85FD9-02E1-42AC-93DA-C5944AD7A61F}">
      <dgm:prSet/>
      <dgm:spPr/>
      <dgm:t>
        <a:bodyPr/>
        <a:lstStyle/>
        <a:p>
          <a:endParaRPr lang="es-CL"/>
        </a:p>
      </dgm:t>
    </dgm:pt>
    <dgm:pt modelId="{BE69E9B6-540D-441F-8A56-E44E8BF4A125}">
      <dgm:prSet phldrT="[Texto]"/>
      <dgm:spPr/>
      <dgm:t>
        <a:bodyPr/>
        <a:lstStyle/>
        <a:p>
          <a:r>
            <a:rPr lang="es-CL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rPr>
            <a:t>Chile presenta el mayor acceso a tratamiento de América Latina con un 92% de la población bajo control en la red asistencial (ONUSIDA 2017</a:t>
          </a:r>
          <a:endParaRPr lang="es-CL" dirty="0"/>
        </a:p>
      </dgm:t>
    </dgm:pt>
    <dgm:pt modelId="{A545FF52-6247-4C9E-B98C-C5E5130A443A}" type="parTrans" cxnId="{90E62D8A-C056-45D7-AA13-B9D0A2B82FEF}">
      <dgm:prSet/>
      <dgm:spPr/>
      <dgm:t>
        <a:bodyPr/>
        <a:lstStyle/>
        <a:p>
          <a:endParaRPr lang="es-CL"/>
        </a:p>
      </dgm:t>
    </dgm:pt>
    <dgm:pt modelId="{1E872A87-9170-4F78-8C17-8992C055895D}" type="sibTrans" cxnId="{90E62D8A-C056-45D7-AA13-B9D0A2B82FEF}">
      <dgm:prSet/>
      <dgm:spPr/>
      <dgm:t>
        <a:bodyPr/>
        <a:lstStyle/>
        <a:p>
          <a:endParaRPr lang="es-CL"/>
        </a:p>
      </dgm:t>
    </dgm:pt>
    <dgm:pt modelId="{A41ADB7E-A0BB-4588-A16B-8AFF741356F7}" type="pres">
      <dgm:prSet presAssocID="{3670FEBC-AE05-4032-9855-047D7066E6CD}" presName="linear" presStyleCnt="0">
        <dgm:presLayoutVars>
          <dgm:dir/>
          <dgm:resizeHandles val="exact"/>
        </dgm:presLayoutVars>
      </dgm:prSet>
      <dgm:spPr/>
    </dgm:pt>
    <dgm:pt modelId="{23DFD3D9-F738-4573-9183-F6C4CCACEB44}" type="pres">
      <dgm:prSet presAssocID="{EB5FC60D-65D6-4AC6-A240-67C9B972FA74}" presName="comp" presStyleCnt="0"/>
      <dgm:spPr/>
    </dgm:pt>
    <dgm:pt modelId="{55EED7AA-1C55-47FE-A827-B1CB3DE22483}" type="pres">
      <dgm:prSet presAssocID="{EB5FC60D-65D6-4AC6-A240-67C9B972FA74}" presName="box" presStyleLbl="node1" presStyleIdx="0" presStyleCnt="3" custLinFactNeighborX="-1788" custLinFactNeighborY="0"/>
      <dgm:spPr/>
    </dgm:pt>
    <dgm:pt modelId="{5FF923F5-BBCE-4586-8A46-99B5053FA208}" type="pres">
      <dgm:prSet presAssocID="{EB5FC60D-65D6-4AC6-A240-67C9B972FA74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475FDEAF-6165-462B-A734-E54F61532EE4}" type="pres">
      <dgm:prSet presAssocID="{EB5FC60D-65D6-4AC6-A240-67C9B972FA74}" presName="text" presStyleLbl="node1" presStyleIdx="0" presStyleCnt="3">
        <dgm:presLayoutVars>
          <dgm:bulletEnabled val="1"/>
        </dgm:presLayoutVars>
      </dgm:prSet>
      <dgm:spPr/>
    </dgm:pt>
    <dgm:pt modelId="{AC5F7A94-D399-49A9-81F6-7B51AED0C4BA}" type="pres">
      <dgm:prSet presAssocID="{644DEB49-7F37-490C-81C1-AB85F42883A5}" presName="spacer" presStyleCnt="0"/>
      <dgm:spPr/>
    </dgm:pt>
    <dgm:pt modelId="{068DD0C3-44EB-486D-90C9-074EBCD9E258}" type="pres">
      <dgm:prSet presAssocID="{983D1D4E-DE78-4CDC-9934-064936A24F24}" presName="comp" presStyleCnt="0"/>
      <dgm:spPr/>
    </dgm:pt>
    <dgm:pt modelId="{50CF3CF4-5B83-4F87-A482-C2235B6FC466}" type="pres">
      <dgm:prSet presAssocID="{983D1D4E-DE78-4CDC-9934-064936A24F24}" presName="box" presStyleLbl="node1" presStyleIdx="1" presStyleCnt="3" custLinFactNeighborY="-1361"/>
      <dgm:spPr/>
    </dgm:pt>
    <dgm:pt modelId="{670CBF14-9B6C-43F9-B72E-B05866229FCF}" type="pres">
      <dgm:prSet presAssocID="{983D1D4E-DE78-4CDC-9934-064936A24F24}" presName="img" presStyleLbl="fgImgPlace1" presStyleIdx="1" presStyleCnt="3" custLinFactNeighborX="-2235" custLinFactNeighborY="2744"/>
      <dgm:spPr>
        <a:blipFill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20D13355-D445-4C32-8D92-72FFD1854000}" type="pres">
      <dgm:prSet presAssocID="{983D1D4E-DE78-4CDC-9934-064936A24F24}" presName="text" presStyleLbl="node1" presStyleIdx="1" presStyleCnt="3">
        <dgm:presLayoutVars>
          <dgm:bulletEnabled val="1"/>
        </dgm:presLayoutVars>
      </dgm:prSet>
      <dgm:spPr/>
    </dgm:pt>
    <dgm:pt modelId="{5D258F69-1148-49F2-B820-85BEB837F08B}" type="pres">
      <dgm:prSet presAssocID="{275CD406-CC8F-40BA-8F2D-FFD3593621BD}" presName="spacer" presStyleCnt="0"/>
      <dgm:spPr/>
    </dgm:pt>
    <dgm:pt modelId="{845CC842-9E50-49A2-8F93-BBBB0AA4AFE7}" type="pres">
      <dgm:prSet presAssocID="{9F9FC7A8-9DCA-4679-A9A4-EEA16A25D577}" presName="comp" presStyleCnt="0"/>
      <dgm:spPr/>
    </dgm:pt>
    <dgm:pt modelId="{FF648E4B-78D9-47ED-9CE3-3C681AECE96D}" type="pres">
      <dgm:prSet presAssocID="{9F9FC7A8-9DCA-4679-A9A4-EEA16A25D577}" presName="box" presStyleLbl="node1" presStyleIdx="2" presStyleCnt="3" custLinFactNeighborX="25931" custLinFactNeighborY="70244"/>
      <dgm:spPr/>
    </dgm:pt>
    <dgm:pt modelId="{597A0802-E15A-42C5-AC33-DED5B67812C8}" type="pres">
      <dgm:prSet presAssocID="{9F9FC7A8-9DCA-4679-A9A4-EEA16A25D577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C36E6D10-E5D8-47C1-A73D-600FB929A564}" type="pres">
      <dgm:prSet presAssocID="{9F9FC7A8-9DCA-4679-A9A4-EEA16A25D577}" presName="text" presStyleLbl="node1" presStyleIdx="2" presStyleCnt="3">
        <dgm:presLayoutVars>
          <dgm:bulletEnabled val="1"/>
        </dgm:presLayoutVars>
      </dgm:prSet>
      <dgm:spPr/>
    </dgm:pt>
  </dgm:ptLst>
  <dgm:cxnLst>
    <dgm:cxn modelId="{DCE70B1C-8618-4EFC-A10D-81E7A99BB943}" type="presOf" srcId="{BE69E9B6-540D-441F-8A56-E44E8BF4A125}" destId="{FF648E4B-78D9-47ED-9CE3-3C681AECE96D}" srcOrd="0" destOrd="1" presId="urn:microsoft.com/office/officeart/2005/8/layout/vList4#1"/>
    <dgm:cxn modelId="{A3081E20-4DDF-40E9-9A94-F74508A65F0E}" srcId="{3670FEBC-AE05-4032-9855-047D7066E6CD}" destId="{983D1D4E-DE78-4CDC-9934-064936A24F24}" srcOrd="1" destOrd="0" parTransId="{B3BB8C04-9BD9-4BFE-9401-6231AFD656EB}" sibTransId="{275CD406-CC8F-40BA-8F2D-FFD3593621BD}"/>
    <dgm:cxn modelId="{3BC5E836-69FF-452A-B85B-E21CDCCFB2C7}" type="presOf" srcId="{983D1D4E-DE78-4CDC-9934-064936A24F24}" destId="{20D13355-D445-4C32-8D92-72FFD1854000}" srcOrd="1" destOrd="0" presId="urn:microsoft.com/office/officeart/2005/8/layout/vList4#1"/>
    <dgm:cxn modelId="{4D9D0E3F-80AB-4796-AC0B-DC2C570108B5}" type="presOf" srcId="{EB5FC60D-65D6-4AC6-A240-67C9B972FA74}" destId="{55EED7AA-1C55-47FE-A827-B1CB3DE22483}" srcOrd="0" destOrd="0" presId="urn:microsoft.com/office/officeart/2005/8/layout/vList4#1"/>
    <dgm:cxn modelId="{CA862042-01EC-4A84-809F-9AFB2E5B5C4C}" type="presOf" srcId="{9F9FC7A8-9DCA-4679-A9A4-EEA16A25D577}" destId="{C36E6D10-E5D8-47C1-A73D-600FB929A564}" srcOrd="1" destOrd="0" presId="urn:microsoft.com/office/officeart/2005/8/layout/vList4#1"/>
    <dgm:cxn modelId="{BE6F556D-8B9C-4ECE-97DB-DB26FA9B71CE}" type="presOf" srcId="{D4D8EE11-6D0C-4A14-851B-723E9FA1F991}" destId="{475FDEAF-6165-462B-A734-E54F61532EE4}" srcOrd="1" destOrd="1" presId="urn:microsoft.com/office/officeart/2005/8/layout/vList4#1"/>
    <dgm:cxn modelId="{FD102070-E681-4514-8736-15F9E9FFA5C2}" type="presOf" srcId="{3688E051-A4C7-4624-9866-0D5C3F145F54}" destId="{20D13355-D445-4C32-8D92-72FFD1854000}" srcOrd="1" destOrd="1" presId="urn:microsoft.com/office/officeart/2005/8/layout/vList4#1"/>
    <dgm:cxn modelId="{E4F15B83-602A-4089-AF72-78BAA0E2CE10}" type="presOf" srcId="{3688E051-A4C7-4624-9866-0D5C3F145F54}" destId="{50CF3CF4-5B83-4F87-A482-C2235B6FC466}" srcOrd="0" destOrd="1" presId="urn:microsoft.com/office/officeart/2005/8/layout/vList4#1"/>
    <dgm:cxn modelId="{90E62D8A-C056-45D7-AA13-B9D0A2B82FEF}" srcId="{9F9FC7A8-9DCA-4679-A9A4-EEA16A25D577}" destId="{BE69E9B6-540D-441F-8A56-E44E8BF4A125}" srcOrd="0" destOrd="0" parTransId="{A545FF52-6247-4C9E-B98C-C5E5130A443A}" sibTransId="{1E872A87-9170-4F78-8C17-8992C055895D}"/>
    <dgm:cxn modelId="{27DE1D8F-6E7B-40BD-ACED-A09EA10E6F57}" srcId="{EB5FC60D-65D6-4AC6-A240-67C9B972FA74}" destId="{D4D8EE11-6D0C-4A14-851B-723E9FA1F991}" srcOrd="0" destOrd="0" parTransId="{DA4BF1B5-04F7-4297-AD18-0F3A76563FA8}" sibTransId="{40417966-7D1A-4A6D-AF06-9E63966BB7A0}"/>
    <dgm:cxn modelId="{97DFF0A2-6D7C-42FD-A44D-CD9306BCDFD6}" srcId="{983D1D4E-DE78-4CDC-9934-064936A24F24}" destId="{3688E051-A4C7-4624-9866-0D5C3F145F54}" srcOrd="0" destOrd="0" parTransId="{86BE1709-7616-484B-8042-097E89AC457B}" sibTransId="{7720B0E6-A800-4E1B-B05A-EE26E562E89F}"/>
    <dgm:cxn modelId="{D70443AA-F91D-47A6-92CB-86497A3B0E3B}" type="presOf" srcId="{983D1D4E-DE78-4CDC-9934-064936A24F24}" destId="{50CF3CF4-5B83-4F87-A482-C2235B6FC466}" srcOrd="0" destOrd="0" presId="urn:microsoft.com/office/officeart/2005/8/layout/vList4#1"/>
    <dgm:cxn modelId="{3DA6D0AA-83D9-4096-8700-53B1119C8C6B}" type="presOf" srcId="{BE69E9B6-540D-441F-8A56-E44E8BF4A125}" destId="{C36E6D10-E5D8-47C1-A73D-600FB929A564}" srcOrd="1" destOrd="1" presId="urn:microsoft.com/office/officeart/2005/8/layout/vList4#1"/>
    <dgm:cxn modelId="{FE50AEAF-BCE8-43A3-8B83-ECE9E786D14F}" type="presOf" srcId="{9F9FC7A8-9DCA-4679-A9A4-EEA16A25D577}" destId="{FF648E4B-78D9-47ED-9CE3-3C681AECE96D}" srcOrd="0" destOrd="0" presId="urn:microsoft.com/office/officeart/2005/8/layout/vList4#1"/>
    <dgm:cxn modelId="{36EA43B6-DA95-4B34-8BB4-10FDF447CF20}" srcId="{3670FEBC-AE05-4032-9855-047D7066E6CD}" destId="{EB5FC60D-65D6-4AC6-A240-67C9B972FA74}" srcOrd="0" destOrd="0" parTransId="{27F61173-1672-40AD-8736-2AD953C1F376}" sibTransId="{644DEB49-7F37-490C-81C1-AB85F42883A5}"/>
    <dgm:cxn modelId="{C414F4D4-67A6-449B-9BD6-FEF7B482747E}" type="presOf" srcId="{3670FEBC-AE05-4032-9855-047D7066E6CD}" destId="{A41ADB7E-A0BB-4588-A16B-8AFF741356F7}" srcOrd="0" destOrd="0" presId="urn:microsoft.com/office/officeart/2005/8/layout/vList4#1"/>
    <dgm:cxn modelId="{8CE85FD9-02E1-42AC-93DA-C5944AD7A61F}" srcId="{3670FEBC-AE05-4032-9855-047D7066E6CD}" destId="{9F9FC7A8-9DCA-4679-A9A4-EEA16A25D577}" srcOrd="2" destOrd="0" parTransId="{315AF6D6-AAFB-4079-9F13-2A56C1477BF9}" sibTransId="{BC4869DE-326B-40EC-9F0F-171BCD6BAA4C}"/>
    <dgm:cxn modelId="{A9B70BDD-5B15-4CB9-95B5-B57C0D261343}" type="presOf" srcId="{D4D8EE11-6D0C-4A14-851B-723E9FA1F991}" destId="{55EED7AA-1C55-47FE-A827-B1CB3DE22483}" srcOrd="0" destOrd="1" presId="urn:microsoft.com/office/officeart/2005/8/layout/vList4#1"/>
    <dgm:cxn modelId="{227F79E5-B415-474A-861C-1B207C642A4D}" type="presOf" srcId="{EB5FC60D-65D6-4AC6-A240-67C9B972FA74}" destId="{475FDEAF-6165-462B-A734-E54F61532EE4}" srcOrd="1" destOrd="0" presId="urn:microsoft.com/office/officeart/2005/8/layout/vList4#1"/>
    <dgm:cxn modelId="{2176E55C-4220-41F4-8BDC-DCCAB73CDA3A}" type="presParOf" srcId="{A41ADB7E-A0BB-4588-A16B-8AFF741356F7}" destId="{23DFD3D9-F738-4573-9183-F6C4CCACEB44}" srcOrd="0" destOrd="0" presId="urn:microsoft.com/office/officeart/2005/8/layout/vList4#1"/>
    <dgm:cxn modelId="{705B6914-30BB-4063-B9B8-64F9D8329554}" type="presParOf" srcId="{23DFD3D9-F738-4573-9183-F6C4CCACEB44}" destId="{55EED7AA-1C55-47FE-A827-B1CB3DE22483}" srcOrd="0" destOrd="0" presId="urn:microsoft.com/office/officeart/2005/8/layout/vList4#1"/>
    <dgm:cxn modelId="{CC762165-A4E5-46F1-B30B-6C8EACFBC1F2}" type="presParOf" srcId="{23DFD3D9-F738-4573-9183-F6C4CCACEB44}" destId="{5FF923F5-BBCE-4586-8A46-99B5053FA208}" srcOrd="1" destOrd="0" presId="urn:microsoft.com/office/officeart/2005/8/layout/vList4#1"/>
    <dgm:cxn modelId="{BFBC5564-0448-4D1E-BEFF-F91EFBCC432B}" type="presParOf" srcId="{23DFD3D9-F738-4573-9183-F6C4CCACEB44}" destId="{475FDEAF-6165-462B-A734-E54F61532EE4}" srcOrd="2" destOrd="0" presId="urn:microsoft.com/office/officeart/2005/8/layout/vList4#1"/>
    <dgm:cxn modelId="{FD9B4FCB-8D1B-4848-B8B5-B7ABE4C143F9}" type="presParOf" srcId="{A41ADB7E-A0BB-4588-A16B-8AFF741356F7}" destId="{AC5F7A94-D399-49A9-81F6-7B51AED0C4BA}" srcOrd="1" destOrd="0" presId="urn:microsoft.com/office/officeart/2005/8/layout/vList4#1"/>
    <dgm:cxn modelId="{7AC544BD-B72C-4535-AB11-AE5EC0D7798B}" type="presParOf" srcId="{A41ADB7E-A0BB-4588-A16B-8AFF741356F7}" destId="{068DD0C3-44EB-486D-90C9-074EBCD9E258}" srcOrd="2" destOrd="0" presId="urn:microsoft.com/office/officeart/2005/8/layout/vList4#1"/>
    <dgm:cxn modelId="{AB21E4C7-D3DB-4A20-91E9-3F5205549EFF}" type="presParOf" srcId="{068DD0C3-44EB-486D-90C9-074EBCD9E258}" destId="{50CF3CF4-5B83-4F87-A482-C2235B6FC466}" srcOrd="0" destOrd="0" presId="urn:microsoft.com/office/officeart/2005/8/layout/vList4#1"/>
    <dgm:cxn modelId="{6AF1A80D-B236-4D39-A763-EAB65B423D8B}" type="presParOf" srcId="{068DD0C3-44EB-486D-90C9-074EBCD9E258}" destId="{670CBF14-9B6C-43F9-B72E-B05866229FCF}" srcOrd="1" destOrd="0" presId="urn:microsoft.com/office/officeart/2005/8/layout/vList4#1"/>
    <dgm:cxn modelId="{C449F1E9-6934-4AFA-8114-BA295B5E42FC}" type="presParOf" srcId="{068DD0C3-44EB-486D-90C9-074EBCD9E258}" destId="{20D13355-D445-4C32-8D92-72FFD1854000}" srcOrd="2" destOrd="0" presId="urn:microsoft.com/office/officeart/2005/8/layout/vList4#1"/>
    <dgm:cxn modelId="{0CC47571-3CD6-424B-AACB-C90FC390CEA9}" type="presParOf" srcId="{A41ADB7E-A0BB-4588-A16B-8AFF741356F7}" destId="{5D258F69-1148-49F2-B820-85BEB837F08B}" srcOrd="3" destOrd="0" presId="urn:microsoft.com/office/officeart/2005/8/layout/vList4#1"/>
    <dgm:cxn modelId="{EF86310A-0365-474D-9990-A422ACD4F866}" type="presParOf" srcId="{A41ADB7E-A0BB-4588-A16B-8AFF741356F7}" destId="{845CC842-9E50-49A2-8F93-BBBB0AA4AFE7}" srcOrd="4" destOrd="0" presId="urn:microsoft.com/office/officeart/2005/8/layout/vList4#1"/>
    <dgm:cxn modelId="{906AC48E-BF58-4CA8-BC65-B3DB3AA177C3}" type="presParOf" srcId="{845CC842-9E50-49A2-8F93-BBBB0AA4AFE7}" destId="{FF648E4B-78D9-47ED-9CE3-3C681AECE96D}" srcOrd="0" destOrd="0" presId="urn:microsoft.com/office/officeart/2005/8/layout/vList4#1"/>
    <dgm:cxn modelId="{5CC5BD2D-479A-4EEA-9D19-2C4DABD74F98}" type="presParOf" srcId="{845CC842-9E50-49A2-8F93-BBBB0AA4AFE7}" destId="{597A0802-E15A-42C5-AC33-DED5B67812C8}" srcOrd="1" destOrd="0" presId="urn:microsoft.com/office/officeart/2005/8/layout/vList4#1"/>
    <dgm:cxn modelId="{5DF60052-2050-4B27-BC27-A6D1758F8151}" type="presParOf" srcId="{845CC842-9E50-49A2-8F93-BBBB0AA4AFE7}" destId="{C36E6D10-E5D8-47C1-A73D-600FB929A56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CD80A-26FA-2046-BFB8-8C8591B7BFEC}">
      <dsp:nvSpPr>
        <dsp:cNvPr id="0" name=""/>
        <dsp:cNvSpPr/>
      </dsp:nvSpPr>
      <dsp:spPr>
        <a:xfrm>
          <a:off x="2076838" y="581"/>
          <a:ext cx="1617510" cy="1051381"/>
        </a:xfrm>
        <a:prstGeom prst="roundRect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i="0" kern="1200" dirty="0">
              <a:solidFill>
                <a:schemeClr val="bg1"/>
              </a:solidFill>
            </a:rPr>
            <a:t>Anamnesis y Examen físico completo </a:t>
          </a:r>
        </a:p>
      </dsp:txBody>
      <dsp:txXfrm>
        <a:off x="2128162" y="51905"/>
        <a:ext cx="1514862" cy="948733"/>
      </dsp:txXfrm>
    </dsp:sp>
    <dsp:sp modelId="{8B823DBD-541C-FC47-B1D7-683AF87076CF}">
      <dsp:nvSpPr>
        <dsp:cNvPr id="0" name=""/>
        <dsp:cNvSpPr/>
      </dsp:nvSpPr>
      <dsp:spPr>
        <a:xfrm>
          <a:off x="1148396" y="526272"/>
          <a:ext cx="3474394" cy="3474394"/>
        </a:xfrm>
        <a:custGeom>
          <a:avLst/>
          <a:gdLst/>
          <a:ahLst/>
          <a:cxnLst/>
          <a:rect l="0" t="0" r="0" b="0"/>
          <a:pathLst>
            <a:path>
              <a:moveTo>
                <a:pt x="2769297" y="339834"/>
              </a:moveTo>
              <a:arcTo wR="1737197" hR="1737197" stAng="18386987" swAng="1633921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982F6-6E51-F04D-894F-1EE97B88C9F0}">
      <dsp:nvSpPr>
        <dsp:cNvPr id="0" name=""/>
        <dsp:cNvSpPr/>
      </dsp:nvSpPr>
      <dsp:spPr>
        <a:xfrm>
          <a:off x="3814035" y="1737779"/>
          <a:ext cx="1617510" cy="1051381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i="0" kern="1200" dirty="0"/>
            <a:t>Presentación de documento de vacunación</a:t>
          </a:r>
        </a:p>
      </dsp:txBody>
      <dsp:txXfrm>
        <a:off x="3865359" y="1789103"/>
        <a:ext cx="1514862" cy="948733"/>
      </dsp:txXfrm>
    </dsp:sp>
    <dsp:sp modelId="{1D3D8443-C8DE-F947-ABC9-7E0255536B58}">
      <dsp:nvSpPr>
        <dsp:cNvPr id="0" name=""/>
        <dsp:cNvSpPr/>
      </dsp:nvSpPr>
      <dsp:spPr>
        <a:xfrm>
          <a:off x="1148396" y="526272"/>
          <a:ext cx="3474394" cy="3474394"/>
        </a:xfrm>
        <a:custGeom>
          <a:avLst/>
          <a:gdLst/>
          <a:ahLst/>
          <a:cxnLst/>
          <a:rect l="0" t="0" r="0" b="0"/>
          <a:pathLst>
            <a:path>
              <a:moveTo>
                <a:pt x="3294326" y="2507393"/>
              </a:moveTo>
              <a:arcTo wR="1737197" hR="1737197" stAng="1579092" swAng="1633921"/>
            </a:path>
          </a:pathLst>
        </a:custGeom>
        <a:noFill/>
        <a:ln w="10000" cap="flat" cmpd="sng" algn="ctr">
          <a:solidFill>
            <a:schemeClr val="accent2">
              <a:hueOff val="915447"/>
              <a:satOff val="-16269"/>
              <a:lumOff val="52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BCF924-5F0F-E745-B1AB-81C3E6078965}">
      <dsp:nvSpPr>
        <dsp:cNvPr id="0" name=""/>
        <dsp:cNvSpPr/>
      </dsp:nvSpPr>
      <dsp:spPr>
        <a:xfrm>
          <a:off x="2076838" y="3474976"/>
          <a:ext cx="1617510" cy="1051381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i="0" kern="1200" dirty="0"/>
            <a:t>Solicitud de exámenes complementarios</a:t>
          </a:r>
        </a:p>
      </dsp:txBody>
      <dsp:txXfrm>
        <a:off x="2128162" y="3526300"/>
        <a:ext cx="1514862" cy="948733"/>
      </dsp:txXfrm>
    </dsp:sp>
    <dsp:sp modelId="{A7ACEAF9-B5A5-CB4C-9B31-D199C5C89D06}">
      <dsp:nvSpPr>
        <dsp:cNvPr id="0" name=""/>
        <dsp:cNvSpPr/>
      </dsp:nvSpPr>
      <dsp:spPr>
        <a:xfrm>
          <a:off x="1148396" y="526272"/>
          <a:ext cx="3474394" cy="3474394"/>
        </a:xfrm>
        <a:custGeom>
          <a:avLst/>
          <a:gdLst/>
          <a:ahLst/>
          <a:cxnLst/>
          <a:rect l="0" t="0" r="0" b="0"/>
          <a:pathLst>
            <a:path>
              <a:moveTo>
                <a:pt x="705097" y="3134560"/>
              </a:moveTo>
              <a:arcTo wR="1737197" hR="1737197" stAng="7586987" swAng="1633921"/>
            </a:path>
          </a:pathLst>
        </a:custGeom>
        <a:noFill/>
        <a:ln w="10000" cap="flat" cmpd="sng" algn="ctr">
          <a:solidFill>
            <a:schemeClr val="accent2">
              <a:hueOff val="1830893"/>
              <a:satOff val="-32539"/>
              <a:lumOff val="104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6A1DF-7BCA-264D-AC1F-346E9BF6B9E4}">
      <dsp:nvSpPr>
        <dsp:cNvPr id="0" name=""/>
        <dsp:cNvSpPr/>
      </dsp:nvSpPr>
      <dsp:spPr>
        <a:xfrm>
          <a:off x="339641" y="1737779"/>
          <a:ext cx="1617510" cy="1051381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i="0" kern="1200" dirty="0"/>
            <a:t>Actividades preventivas acordes con edad y las pendientes que se justifiquen</a:t>
          </a:r>
        </a:p>
      </dsp:txBody>
      <dsp:txXfrm>
        <a:off x="390965" y="1789103"/>
        <a:ext cx="1514862" cy="948733"/>
      </dsp:txXfrm>
    </dsp:sp>
    <dsp:sp modelId="{DA5C10B4-A975-F649-A2B4-D71C6D2CFAA8}">
      <dsp:nvSpPr>
        <dsp:cNvPr id="0" name=""/>
        <dsp:cNvSpPr/>
      </dsp:nvSpPr>
      <dsp:spPr>
        <a:xfrm>
          <a:off x="1148396" y="526272"/>
          <a:ext cx="3474394" cy="3474394"/>
        </a:xfrm>
        <a:custGeom>
          <a:avLst/>
          <a:gdLst/>
          <a:ahLst/>
          <a:cxnLst/>
          <a:rect l="0" t="0" r="0" b="0"/>
          <a:pathLst>
            <a:path>
              <a:moveTo>
                <a:pt x="180068" y="967000"/>
              </a:moveTo>
              <a:arcTo wR="1737197" hR="1737197" stAng="12379092" swAng="1633921"/>
            </a:path>
          </a:pathLst>
        </a:custGeom>
        <a:noFill/>
        <a:ln w="100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ED7AA-1C55-47FE-A827-B1CB3DE22483}">
      <dsp:nvSpPr>
        <dsp:cNvPr id="0" name=""/>
        <dsp:cNvSpPr/>
      </dsp:nvSpPr>
      <dsp:spPr>
        <a:xfrm>
          <a:off x="0" y="0"/>
          <a:ext cx="6162891" cy="1034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Contagios por género: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rPr>
            <a:t>La relación hombre : mujer es de 5,7:1. En el 99% de los casos, la vía de transmisión ha sido sexual</a:t>
          </a:r>
          <a:endParaRPr lang="es-CL" sz="1200" kern="1200" dirty="0"/>
        </a:p>
      </dsp:txBody>
      <dsp:txXfrm>
        <a:off x="1336012" y="0"/>
        <a:ext cx="4826878" cy="1034340"/>
      </dsp:txXfrm>
    </dsp:sp>
    <dsp:sp modelId="{5FF923F5-BBCE-4586-8A46-99B5053FA208}">
      <dsp:nvSpPr>
        <dsp:cNvPr id="0" name=""/>
        <dsp:cNvSpPr/>
      </dsp:nvSpPr>
      <dsp:spPr>
        <a:xfrm>
          <a:off x="103434" y="103434"/>
          <a:ext cx="1232578" cy="8274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7000" b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F3CF4-5B83-4F87-A482-C2235B6FC466}">
      <dsp:nvSpPr>
        <dsp:cNvPr id="0" name=""/>
        <dsp:cNvSpPr/>
      </dsp:nvSpPr>
      <dsp:spPr>
        <a:xfrm>
          <a:off x="0" y="1123696"/>
          <a:ext cx="6162891" cy="1034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Grupos de riesgo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rPr>
            <a:t>El principal grupo etario afectado es hombres entre 20 a 49 años. El grupo de 15 a 19 años muestra un aumento discreto y el de 60 y más años una estabilización de las tasas de notificación en los últimos 5 años</a:t>
          </a:r>
          <a:endParaRPr lang="es-CL" sz="1200" kern="1200" dirty="0"/>
        </a:p>
      </dsp:txBody>
      <dsp:txXfrm>
        <a:off x="1336012" y="1123696"/>
        <a:ext cx="4826878" cy="1034340"/>
      </dsp:txXfrm>
    </dsp:sp>
    <dsp:sp modelId="{670CBF14-9B6C-43F9-B72E-B05866229FCF}">
      <dsp:nvSpPr>
        <dsp:cNvPr id="0" name=""/>
        <dsp:cNvSpPr/>
      </dsp:nvSpPr>
      <dsp:spPr>
        <a:xfrm>
          <a:off x="75885" y="1263914"/>
          <a:ext cx="1232578" cy="8274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48E4B-78D9-47ED-9CE3-3C681AECE96D}">
      <dsp:nvSpPr>
        <dsp:cNvPr id="0" name=""/>
        <dsp:cNvSpPr/>
      </dsp:nvSpPr>
      <dsp:spPr>
        <a:xfrm>
          <a:off x="0" y="2275548"/>
          <a:ext cx="6162891" cy="1034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Tratamiento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rPr>
            <a:t>Chile presenta el mayor acceso a tratamiento de América Latina con un 92% de la población bajo control en la red asistencial (ONUSIDA 2017</a:t>
          </a:r>
          <a:endParaRPr lang="es-CL" sz="1200" kern="1200" dirty="0"/>
        </a:p>
      </dsp:txBody>
      <dsp:txXfrm>
        <a:off x="1336012" y="2275548"/>
        <a:ext cx="4826878" cy="1034340"/>
      </dsp:txXfrm>
    </dsp:sp>
    <dsp:sp modelId="{597A0802-E15A-42C5-AC33-DED5B67812C8}">
      <dsp:nvSpPr>
        <dsp:cNvPr id="0" name=""/>
        <dsp:cNvSpPr/>
      </dsp:nvSpPr>
      <dsp:spPr>
        <a:xfrm>
          <a:off x="103434" y="2378982"/>
          <a:ext cx="1232578" cy="8274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000" b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764C1-DFF3-3A4B-872A-B76ED38F6966}" type="datetimeFigureOut">
              <a:rPr lang="es-ES" smtClean="0"/>
              <a:t>31/1/20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63A8F-514E-D94C-B93F-18014689105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57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>
            <a:extLst>
              <a:ext uri="{FF2B5EF4-FFF2-40B4-BE49-F238E27FC236}">
                <a16:creationId xmlns:a16="http://schemas.microsoft.com/office/drawing/2014/main" id="{13FD3501-9FE0-1C46-B769-ED20DFFA4B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CBB8405-D971-0944-B597-0123AD7B888F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8566D5A7-3CF3-A743-A751-63EDAE3A4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00B2116E-C102-FA40-9915-885402728787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12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32670E7B-40F5-9F4C-9724-17E64C13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E16CA964-5210-A348-B54D-1D2136CA5949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12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9" name="Text Box 3">
            <a:extLst>
              <a:ext uri="{FF2B5EF4-FFF2-40B4-BE49-F238E27FC236}">
                <a16:creationId xmlns:a16="http://schemas.microsoft.com/office/drawing/2014/main" id="{72479BE9-7A47-244F-9D31-FDC34E13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21510" name="Rectangle 4">
            <a:extLst>
              <a:ext uri="{FF2B5EF4-FFF2-40B4-BE49-F238E27FC236}">
                <a16:creationId xmlns:a16="http://schemas.microsoft.com/office/drawing/2014/main" id="{E9A71EC5-E028-5447-B30C-D17F29440E5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8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2/3 de la población de migrantes en RM y en la región de Antofagasta, donde hay una tendencia claramente creciente a través de los años a radicarse una mayor proporción de ellos llegando a estar allí ahora cerca del 10% del 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oportunidades de trabajo que ofrece la minería en esa zona y a la cercanía geográfica con Perú y Bolivia. 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2FFA-66D6-4151-BB70-D1153446F4F6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7903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>
            <a:extLst>
              <a:ext uri="{FF2B5EF4-FFF2-40B4-BE49-F238E27FC236}">
                <a16:creationId xmlns:a16="http://schemas.microsoft.com/office/drawing/2014/main" id="{165D5B54-3886-B64F-939E-F22C4E3A9F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CF41673-B268-FE4F-A26E-AD796BBD60A8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39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EC89DA50-3155-1243-A88D-BB0957A9C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04F52CE9-A865-A94E-8216-BB4ECA38E4AB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39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FDC35EA9-2543-FA48-86A8-BCC7CC419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7C9A3763-54A8-504C-972F-072154FB35B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id="{C3704EF7-98DD-CC4C-A927-3D30D5BFB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0CC8CBC0-156C-AE46-9589-2E6A63881913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39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99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>
            <a:extLst>
              <a:ext uri="{FF2B5EF4-FFF2-40B4-BE49-F238E27FC236}">
                <a16:creationId xmlns:a16="http://schemas.microsoft.com/office/drawing/2014/main" id="{0FE89B9E-31A3-2E45-8471-3D9F7FCD2C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4187F7D-A22D-B447-81F2-C62926E304EB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40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Text Box 1">
            <a:extLst>
              <a:ext uri="{FF2B5EF4-FFF2-40B4-BE49-F238E27FC236}">
                <a16:creationId xmlns:a16="http://schemas.microsoft.com/office/drawing/2014/main" id="{32ECC1D4-F0B1-7E43-9F5C-765CD9F41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D8CE3ABB-FECA-EA47-A3A5-1E7AB8EB57B7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40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6" name="Text Box 2">
            <a:extLst>
              <a:ext uri="{FF2B5EF4-FFF2-40B4-BE49-F238E27FC236}">
                <a16:creationId xmlns:a16="http://schemas.microsoft.com/office/drawing/2014/main" id="{6C66D1B1-104F-874A-8BC0-182B47059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C16386EF-FDC6-6A41-B9BE-BD0725D0C4B8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40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7" name="Text Box 3">
            <a:extLst>
              <a:ext uri="{FF2B5EF4-FFF2-40B4-BE49-F238E27FC236}">
                <a16:creationId xmlns:a16="http://schemas.microsoft.com/office/drawing/2014/main" id="{36C2D658-3D0D-7B4E-A3C5-B0CD8F802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95238" name="Rectangle 4">
            <a:extLst>
              <a:ext uri="{FF2B5EF4-FFF2-40B4-BE49-F238E27FC236}">
                <a16:creationId xmlns:a16="http://schemas.microsoft.com/office/drawing/2014/main" id="{CA361BE0-889F-1A45-84FB-6191EBF6493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7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">
            <a:extLst>
              <a:ext uri="{FF2B5EF4-FFF2-40B4-BE49-F238E27FC236}">
                <a16:creationId xmlns:a16="http://schemas.microsoft.com/office/drawing/2014/main" id="{7A2979C6-9398-4843-8A35-7C1177F370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F1D6EAC0-3AB9-EB46-BDA0-063CEFC51883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41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F38F28DD-79D3-7242-B312-68050D15E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91E1C460-CE27-734B-88F0-372DA9221491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41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E7BCCAFB-AD56-2B4C-8FD0-AA5489EC6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300116DD-2B38-AB47-815C-3D896876FDA8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41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5" name="Text Box 3">
            <a:extLst>
              <a:ext uri="{FF2B5EF4-FFF2-40B4-BE49-F238E27FC236}">
                <a16:creationId xmlns:a16="http://schemas.microsoft.com/office/drawing/2014/main" id="{7E56AE04-A3CC-0645-ADE3-6DDF80EB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97286" name="Rectangle 4">
            <a:extLst>
              <a:ext uri="{FF2B5EF4-FFF2-40B4-BE49-F238E27FC236}">
                <a16:creationId xmlns:a16="http://schemas.microsoft.com/office/drawing/2014/main" id="{9303A8CD-33A5-CA46-A014-704CAA62B94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00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>
            <a:extLst>
              <a:ext uri="{FF2B5EF4-FFF2-40B4-BE49-F238E27FC236}">
                <a16:creationId xmlns:a16="http://schemas.microsoft.com/office/drawing/2014/main" id="{D8F8A0CA-09E4-0547-ABA7-A85C190ED8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45EFC3F-8AA2-4540-AAD6-19415B2BBAAF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Text Box 1">
            <a:extLst>
              <a:ext uri="{FF2B5EF4-FFF2-40B4-BE49-F238E27FC236}">
                <a16:creationId xmlns:a16="http://schemas.microsoft.com/office/drawing/2014/main" id="{DB0814C8-615B-6049-9EE4-108801147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8597E1C0-D07C-544B-85CF-FA7F8D437371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8" name="Text Box 2">
            <a:extLst>
              <a:ext uri="{FF2B5EF4-FFF2-40B4-BE49-F238E27FC236}">
                <a16:creationId xmlns:a16="http://schemas.microsoft.com/office/drawing/2014/main" id="{BB2415BE-B77E-0046-9B71-6751F20CE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6252AAE2-3097-3B45-90BF-86E7B761F594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9" name="Text Box 3">
            <a:extLst>
              <a:ext uri="{FF2B5EF4-FFF2-40B4-BE49-F238E27FC236}">
                <a16:creationId xmlns:a16="http://schemas.microsoft.com/office/drawing/2014/main" id="{22E22A29-EE0F-2743-837D-AC9A15FE5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103430" name="Rectangle 4">
            <a:extLst>
              <a:ext uri="{FF2B5EF4-FFF2-40B4-BE49-F238E27FC236}">
                <a16:creationId xmlns:a16="http://schemas.microsoft.com/office/drawing/2014/main" id="{9E6207AA-E747-AE4C-BDFA-398A656E144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68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">
            <a:extLst>
              <a:ext uri="{FF2B5EF4-FFF2-40B4-BE49-F238E27FC236}">
                <a16:creationId xmlns:a16="http://schemas.microsoft.com/office/drawing/2014/main" id="{B4092C53-38B0-6946-905D-4CAD2C9023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DDD7742-A6EB-1441-B038-ABA36DFC1D6D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43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FB8708B2-63DF-3845-A049-FD63CA6B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EDB2D271-7275-4240-9E4C-9F35B298F518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43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DABA1FC2-04A8-7941-9125-8DF1F672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46782C88-2E17-9342-8415-D0F37B593BAF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43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3" name="Text Box 3">
            <a:extLst>
              <a:ext uri="{FF2B5EF4-FFF2-40B4-BE49-F238E27FC236}">
                <a16:creationId xmlns:a16="http://schemas.microsoft.com/office/drawing/2014/main" id="{D99D7804-C561-FB43-9085-A62688B0A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99334" name="Rectangle 4">
            <a:extLst>
              <a:ext uri="{FF2B5EF4-FFF2-40B4-BE49-F238E27FC236}">
                <a16:creationId xmlns:a16="http://schemas.microsoft.com/office/drawing/2014/main" id="{7E717F8C-1701-4042-A05A-9051E00F6B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73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">
            <a:extLst>
              <a:ext uri="{FF2B5EF4-FFF2-40B4-BE49-F238E27FC236}">
                <a16:creationId xmlns:a16="http://schemas.microsoft.com/office/drawing/2014/main" id="{11BFA871-0239-9D4F-A95C-4549E87C18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FB5269F9-D9CA-9842-A6B2-5B3313B18664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44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Text Box 1">
            <a:extLst>
              <a:ext uri="{FF2B5EF4-FFF2-40B4-BE49-F238E27FC236}">
                <a16:creationId xmlns:a16="http://schemas.microsoft.com/office/drawing/2014/main" id="{C2539A96-218C-7149-BFC7-BA6947AE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1B282A45-1844-CB44-A550-9D31B14CBB7C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44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80" name="Text Box 2">
            <a:extLst>
              <a:ext uri="{FF2B5EF4-FFF2-40B4-BE49-F238E27FC236}">
                <a16:creationId xmlns:a16="http://schemas.microsoft.com/office/drawing/2014/main" id="{9ACA1462-0062-D846-B088-3FA2FA07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DBFD4B9D-6B89-8A43-B844-77919F45E05B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44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81" name="Text Box 3">
            <a:extLst>
              <a:ext uri="{FF2B5EF4-FFF2-40B4-BE49-F238E27FC236}">
                <a16:creationId xmlns:a16="http://schemas.microsoft.com/office/drawing/2014/main" id="{43012C46-8653-2F4F-B77B-B4BC92335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101382" name="Rectangle 4">
            <a:extLst>
              <a:ext uri="{FF2B5EF4-FFF2-40B4-BE49-F238E27FC236}">
                <a16:creationId xmlns:a16="http://schemas.microsoft.com/office/drawing/2014/main" id="{D53FAFFB-EC90-2245-8B28-18F65AB1FBC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51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">
            <a:extLst>
              <a:ext uri="{FF2B5EF4-FFF2-40B4-BE49-F238E27FC236}">
                <a16:creationId xmlns:a16="http://schemas.microsoft.com/office/drawing/2014/main" id="{39AD4C6D-B1BD-8F43-9E54-A1B61A95E8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E833980-E96C-7148-B3D7-947473B6851B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72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5" name="Text Box 1">
            <a:extLst>
              <a:ext uri="{FF2B5EF4-FFF2-40B4-BE49-F238E27FC236}">
                <a16:creationId xmlns:a16="http://schemas.microsoft.com/office/drawing/2014/main" id="{03E59A80-D61F-C54F-9EA4-84633C18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F5A908CB-EC88-6E4F-99CC-4D773E518580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72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6" name="Text Box 2">
            <a:extLst>
              <a:ext uri="{FF2B5EF4-FFF2-40B4-BE49-F238E27FC236}">
                <a16:creationId xmlns:a16="http://schemas.microsoft.com/office/drawing/2014/main" id="{9379722B-D945-CF4D-BD9A-0EDAB0594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E123F7A5-C8A1-1E49-B007-94756B854F5C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72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7" name="Text Box 3">
            <a:extLst>
              <a:ext uri="{FF2B5EF4-FFF2-40B4-BE49-F238E27FC236}">
                <a16:creationId xmlns:a16="http://schemas.microsoft.com/office/drawing/2014/main" id="{BDC605C4-3D53-9441-9AA8-3A8C82D3F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146438" name="Rectangle 4">
            <a:extLst>
              <a:ext uri="{FF2B5EF4-FFF2-40B4-BE49-F238E27FC236}">
                <a16:creationId xmlns:a16="http://schemas.microsoft.com/office/drawing/2014/main" id="{02E7ABDA-03FE-1D4F-B9F3-6079E66D330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6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>
            <a:extLst>
              <a:ext uri="{FF2B5EF4-FFF2-40B4-BE49-F238E27FC236}">
                <a16:creationId xmlns:a16="http://schemas.microsoft.com/office/drawing/2014/main" id="{AECF1C99-2081-D44D-833B-F5F74CEF6C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0DA3CF5-C4F5-C140-802C-A79C83CDB366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13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9C6551A4-5606-CE4F-B95B-AD5E4492C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BEF3E909-2730-EE43-84F1-7E500744881A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13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A54D3CFC-9500-5546-AFDC-F281EFA32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F30E4C45-BD85-3E40-BF13-EA564FF8C486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13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 Box 3">
            <a:extLst>
              <a:ext uri="{FF2B5EF4-FFF2-40B4-BE49-F238E27FC236}">
                <a16:creationId xmlns:a16="http://schemas.microsoft.com/office/drawing/2014/main" id="{D6BB92B1-4575-FF42-9AC0-6CC72002F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23558" name="Rectangle 4">
            <a:extLst>
              <a:ext uri="{FF2B5EF4-FFF2-40B4-BE49-F238E27FC236}">
                <a16:creationId xmlns:a16="http://schemas.microsoft.com/office/drawing/2014/main" id="{17124EA7-6E7B-994A-B1AC-DD85057717D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26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1F4D4B4C-FB57-684B-B507-352BB18DFC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D40E722-8AB7-5E4E-B4A5-E4BB661588EF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15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Text Box 1">
            <a:extLst>
              <a:ext uri="{FF2B5EF4-FFF2-40B4-BE49-F238E27FC236}">
                <a16:creationId xmlns:a16="http://schemas.microsoft.com/office/drawing/2014/main" id="{047333C6-099F-5C4C-AD89-DAE1CAEA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4CD655DC-E7D5-0C49-8C9F-E0EE353E6EE9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15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C89E2773-C5A6-734E-86C0-1DD0E81F1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endParaRPr lang="es-CL" altLang="es-CL" sz="1800"/>
          </a:p>
        </p:txBody>
      </p:sp>
      <p:sp>
        <p:nvSpPr>
          <p:cNvPr id="29701" name="Rectangle 3">
            <a:extLst>
              <a:ext uri="{FF2B5EF4-FFF2-40B4-BE49-F238E27FC236}">
                <a16:creationId xmlns:a16="http://schemas.microsoft.com/office/drawing/2014/main" id="{0D53A6DA-58FF-6740-8B0E-D4A4112B2C4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  <p:sp>
        <p:nvSpPr>
          <p:cNvPr id="29702" name="Text Box 4">
            <a:extLst>
              <a:ext uri="{FF2B5EF4-FFF2-40B4-BE49-F238E27FC236}">
                <a16:creationId xmlns:a16="http://schemas.microsoft.com/office/drawing/2014/main" id="{1CB2FD51-F634-6A45-BB50-AA0739D9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Font typeface="Wingdings" pitchFamily="2" charset="2"/>
              <a:buNone/>
            </a:pPr>
            <a:fld id="{38FF8198-1E02-6745-BE39-D5D6490F296D}" type="slidenum">
              <a:rPr lang="en-GB" altLang="es-C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100000"/>
                </a:lnSpc>
                <a:buFont typeface="Wingdings" pitchFamily="2" charset="2"/>
                <a:buNone/>
              </a:pPr>
              <a:t>15</a:t>
            </a:fld>
            <a:endParaRPr lang="en-GB" altLang="es-C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3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>
            <a:extLst>
              <a:ext uri="{FF2B5EF4-FFF2-40B4-BE49-F238E27FC236}">
                <a16:creationId xmlns:a16="http://schemas.microsoft.com/office/drawing/2014/main" id="{B2373FEC-90D4-A54E-8B9E-6FC54C713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fld id="{63BFF7FF-2826-0644-8E0D-14D59D7A3434}" type="slidenum">
              <a:rPr lang="en-GB" altLang="es-CL" smtClean="0">
                <a:ea typeface="MS Gothic" panose="020B0609070205080204" pitchFamily="49" charset="-128"/>
              </a:rPr>
              <a:pPr>
                <a:spcBef>
                  <a:spcPct val="0"/>
                </a:spcBef>
                <a:buFont typeface="Wingdings" pitchFamily="2" charset="2"/>
                <a:buNone/>
              </a:pPr>
              <a:t>16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909836E0-F625-1347-B612-02AD2CDAD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B8D49069-EDFC-7448-96D4-2B8312D026B1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16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BC62DC6-07B9-814B-90A1-5DE21BC4E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A2B9E2FC-9148-D340-8D24-1434C32CB5B9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16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56325" name="Text Box 3">
            <a:extLst>
              <a:ext uri="{FF2B5EF4-FFF2-40B4-BE49-F238E27FC236}">
                <a16:creationId xmlns:a16="http://schemas.microsoft.com/office/drawing/2014/main" id="{7E357670-62DE-DB4F-B341-5B96FAE53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6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CL" altLang="es-CL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2A3B30B6-7175-3F46-9CA7-6F1E835C905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195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>
            <a:extLst>
              <a:ext uri="{FF2B5EF4-FFF2-40B4-BE49-F238E27FC236}">
                <a16:creationId xmlns:a16="http://schemas.microsoft.com/office/drawing/2014/main" id="{1A739F0E-4FFF-8049-92FE-8F27AF744A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fld id="{58C3D115-268E-2A4B-824E-EDE641E08008}" type="slidenum">
              <a:rPr lang="en-GB" altLang="es-CL" smtClean="0">
                <a:ea typeface="MS Gothic" panose="020B0609070205080204" pitchFamily="49" charset="-128"/>
              </a:rPr>
              <a:pPr>
                <a:spcBef>
                  <a:spcPct val="0"/>
                </a:spcBef>
                <a:buFont typeface="Wingdings" pitchFamily="2" charset="2"/>
                <a:buNone/>
              </a:pPr>
              <a:t>17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BEEBC22C-A863-5B47-9A9B-58217D9CA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A40CB41D-9797-8647-A8FC-209A18B9299E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17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C83A76BE-3F52-5348-A570-9C3B6C95D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3F003B6-20D9-1346-9A21-10CF4F3CC60F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17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58373" name="Text Box 3">
            <a:extLst>
              <a:ext uri="{FF2B5EF4-FFF2-40B4-BE49-F238E27FC236}">
                <a16:creationId xmlns:a16="http://schemas.microsoft.com/office/drawing/2014/main" id="{286DD55E-89E4-5A4F-B913-B42DB6A7E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6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CL" altLang="es-CL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8374" name="Rectangle 4">
            <a:extLst>
              <a:ext uri="{FF2B5EF4-FFF2-40B4-BE49-F238E27FC236}">
                <a16:creationId xmlns:a16="http://schemas.microsoft.com/office/drawing/2014/main" id="{39CC5259-614A-4742-B980-9CB91B0A21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1284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>
            <a:extLst>
              <a:ext uri="{FF2B5EF4-FFF2-40B4-BE49-F238E27FC236}">
                <a16:creationId xmlns:a16="http://schemas.microsoft.com/office/drawing/2014/main" id="{BC4227B4-8355-8A43-9066-E11DF22F51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fld id="{F2D16CAD-2D0A-3148-A1AF-2D1F74A6FA9D}" type="slidenum">
              <a:rPr lang="en-GB" altLang="es-CL" smtClean="0">
                <a:ea typeface="MS Gothic" panose="020B0609070205080204" pitchFamily="49" charset="-128"/>
              </a:rPr>
              <a:pPr>
                <a:spcBef>
                  <a:spcPct val="0"/>
                </a:spcBef>
                <a:buFont typeface="Wingdings" pitchFamily="2" charset="2"/>
                <a:buNone/>
              </a:pPr>
              <a:t>20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A665F68F-95FE-F04B-8AA7-6F2C2B1E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52472340-6FAA-5E4E-9555-E775F9289021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20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32CD0F40-E05E-9747-83E0-7A157A1C3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2F820A8F-2BCB-4E47-A321-C8CC747CAABD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20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EE9B882A-C828-154C-AFD2-3E30E9F7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6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CL" altLang="es-CL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id="{504221F5-BF3D-1543-B482-8A729CCF795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120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>
            <a:extLst>
              <a:ext uri="{FF2B5EF4-FFF2-40B4-BE49-F238E27FC236}">
                <a16:creationId xmlns:a16="http://schemas.microsoft.com/office/drawing/2014/main" id="{350BA15F-25FC-4846-A409-26CC81D7EF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fld id="{F5DBAFE0-1881-6647-9E8D-77AE3DF9CF6B}" type="slidenum">
              <a:rPr lang="en-GB" altLang="es-CL" smtClean="0">
                <a:ea typeface="MS Gothic" panose="020B0609070205080204" pitchFamily="49" charset="-128"/>
              </a:rPr>
              <a:pPr>
                <a:spcBef>
                  <a:spcPct val="0"/>
                </a:spcBef>
                <a:buFont typeface="Wingdings" pitchFamily="2" charset="2"/>
                <a:buNone/>
              </a:pPr>
              <a:t>21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7237E72D-19CA-C746-A56B-9CDB3BEB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E72F2C37-8256-1D4C-9A7E-0DFD7DA709F5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21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9D17AAD7-6F2B-FA43-852F-BE0462B8D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ED2FBDC-9707-0D41-8B8A-0247975F2DF7}" type="slidenum">
              <a:rPr lang="en-GB" altLang="es-CL"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21</a:t>
            </a:fld>
            <a:endParaRPr lang="en-GB" altLang="es-CL">
              <a:ea typeface="MS Gothic" panose="020B0609070205080204" pitchFamily="49" charset="-128"/>
            </a:endParaRPr>
          </a:p>
        </p:txBody>
      </p:sp>
      <p:sp>
        <p:nvSpPr>
          <p:cNvPr id="64517" name="Text Box 3">
            <a:extLst>
              <a:ext uri="{FF2B5EF4-FFF2-40B4-BE49-F238E27FC236}">
                <a16:creationId xmlns:a16="http://schemas.microsoft.com/office/drawing/2014/main" id="{C4848D1B-8AC6-DB4F-B414-3B625CCC0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6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CL" altLang="es-CL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64518" name="Rectangle 4">
            <a:extLst>
              <a:ext uri="{FF2B5EF4-FFF2-40B4-BE49-F238E27FC236}">
                <a16:creationId xmlns:a16="http://schemas.microsoft.com/office/drawing/2014/main" id="{21899808-6760-174F-A154-496F29A826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553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Estimación de Personas Extranjeras Residentes en Chile </a:t>
            </a:r>
            <a:endParaRPr lang="es-C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 de Diciembre 2018</a:t>
            </a:r>
            <a:endParaRPr lang="es-C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INSTITUTO NACIONAL DE ESTADÍSTICAS (INE)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DEPARTAMENTO DE EXTRANJERÍA Y MIGRACIÓN (DEM)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Santiago, Febrero de 2019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2FFA-66D6-4151-BB70-D1153446F4F6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1636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comunidad venezolana 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un </a:t>
            </a:r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23% 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 total de personas extranjeras residentes se instala como la más prevalente. 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segundo colectivo que más aumenta en el periodo es el </a:t>
            </a:r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haitiano 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 alcanza un </a:t>
            </a:r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14,3% 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 total de personas extranjeras. 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primeros </a:t>
            </a:r>
            <a:r>
              <a:rPr lang="es-C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coo¿mponen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55%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2FFA-66D6-4151-BB70-D1153446F4F6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820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á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_tradnl"/>
              <a:t>Haga clic para modificar el estilo de subtítulo del patrón</a:t>
            </a:r>
            <a:endParaRPr kumimoji="0" lang="en-US"/>
          </a:p>
        </p:txBody>
      </p:sp>
      <p:sp>
        <p:nvSpPr>
          <p:cNvPr id="28" name="Marcador de fech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17" name="Marcador de pie de pá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9" name="Marcador de número de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Rectá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omplemento-Logo-Gobierno-160x14px.png">
            <a:extLst>
              <a:ext uri="{FF2B5EF4-FFF2-40B4-BE49-F238E27FC236}">
                <a16:creationId xmlns:a16="http://schemas.microsoft.com/office/drawing/2014/main" id="{B1E08D8D-4A2F-1D46-B805-2FCD46985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203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1">
            <a:extLst>
              <a:ext uri="{FF2B5EF4-FFF2-40B4-BE49-F238E27FC236}">
                <a16:creationId xmlns:a16="http://schemas.microsoft.com/office/drawing/2014/main" id="{752EBC79-8C11-8D4F-A06F-AA6E1333B0E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13750" y="6475413"/>
            <a:ext cx="414338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C4F617C-F1CE-3C47-8F18-D139B2DF96BA}" type="slidenum">
              <a:rPr lang="es-ES" altLang="es-ES" sz="1000">
                <a:solidFill>
                  <a:srgbClr val="595959"/>
                </a:solidFill>
                <a:latin typeface="Candara" panose="020E0502030303020204" pitchFamily="34" charset="0"/>
                <a:ea typeface="MS PGothic" panose="020B0600070205080204" pitchFamily="34" charset="-128"/>
              </a:rPr>
              <a:pPr algn="r" eaLnBrk="1" hangingPunct="1"/>
              <a:t>‹Nº›</a:t>
            </a:fld>
            <a:endParaRPr lang="es-ES" altLang="es-ES" sz="1000">
              <a:solidFill>
                <a:srgbClr val="595959"/>
              </a:solidFill>
              <a:latin typeface="Candara" panose="020E0502030303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Marcador de texto 2"/>
          <p:cNvSpPr>
            <a:spLocks noGrp="1"/>
          </p:cNvSpPr>
          <p:nvPr>
            <p:ph idx="18"/>
          </p:nvPr>
        </p:nvSpPr>
        <p:spPr>
          <a:xfrm>
            <a:off x="3479800" y="3035300"/>
            <a:ext cx="5257799" cy="323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/>
          </p:nvPr>
        </p:nvSpPr>
        <p:spPr>
          <a:xfrm>
            <a:off x="3479800" y="1066801"/>
            <a:ext cx="52578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/>
          </p:nvPr>
        </p:nvSpPr>
        <p:spPr>
          <a:xfrm>
            <a:off x="3479800" y="2184400"/>
            <a:ext cx="52578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3129018981"/>
      </p:ext>
    </p:extLst>
  </p:cSld>
  <p:clrMapOvr>
    <a:masterClrMapping/>
  </p:clrMapOvr>
  <p:transition spd="med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7" name="Rectá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Marcador de pie de pá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8" name="Rectá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11" name="Rectá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_tradnl"/>
              <a:t>Arrastre la imagen al marcador de posición o haga clic en el icono para agregar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_tradnl"/>
              <a:t>Clic para editar título</a:t>
            </a:r>
            <a:endParaRPr kumimoji="0" lang="en-US"/>
          </a:p>
        </p:txBody>
      </p:sp>
      <p:sp>
        <p:nvSpPr>
          <p:cNvPr id="13" name="Marcador de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/>
              <a:t>Segundo nivel</a:t>
            </a:r>
          </a:p>
          <a:p>
            <a:pPr lvl="2" eaLnBrk="1" latinLnBrk="0" hangingPunct="1"/>
            <a:r>
              <a:rPr kumimoji="0" lang="es-ES_tradnl"/>
              <a:t>Tercer nivel</a:t>
            </a:r>
          </a:p>
          <a:p>
            <a:pPr lvl="3" eaLnBrk="1" latinLnBrk="0" hangingPunct="1"/>
            <a:r>
              <a:rPr kumimoji="0" lang="es-ES_tradnl"/>
              <a:t>Cuarto nivel</a:t>
            </a:r>
          </a:p>
          <a:p>
            <a:pPr lvl="4" eaLnBrk="1" latinLnBrk="0" hangingPunct="1"/>
            <a:r>
              <a:rPr kumimoji="0" lang="es-ES_tradnl"/>
              <a:t>Quinto nivel</a:t>
            </a:r>
            <a:endParaRPr kumimoji="0" lang="en-US"/>
          </a:p>
        </p:txBody>
      </p:sp>
      <p:sp>
        <p:nvSpPr>
          <p:cNvPr id="14" name="Marcador de fech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FD68D5E-AA2C-874C-8EF9-AE834A2853C4}" type="datetimeFigureOut">
              <a:rPr lang="es-ES" smtClean="0"/>
              <a:t>31/1/20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Rectá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Marcador de número de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91BFCB6-6D30-D948-9CD8-2AFAA8B5D3F2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ofi.org/america_espacio_cortafuegos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8419" y="705581"/>
            <a:ext cx="7045172" cy="2117690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Migración y salud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Mitos y realidades</a:t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709" y="3195277"/>
            <a:ext cx="8886382" cy="2672124"/>
          </a:xfrm>
        </p:spPr>
        <p:txBody>
          <a:bodyPr>
            <a:normAutofit/>
          </a:bodyPr>
          <a:lstStyle/>
          <a:p>
            <a:pPr algn="ctr"/>
            <a:r>
              <a:rPr lang="es-ES" sz="2000" dirty="0"/>
              <a:t>Dr. Rodrigo Vásquez De Kartzow</a:t>
            </a:r>
          </a:p>
          <a:p>
            <a:pPr algn="ctr"/>
            <a:r>
              <a:rPr lang="es-ES" sz="2000" dirty="0"/>
              <a:t>Pediatra </a:t>
            </a:r>
            <a:r>
              <a:rPr lang="es-ES" sz="2000" dirty="0" err="1"/>
              <a:t>Infectólogo</a:t>
            </a:r>
            <a:endParaRPr lang="es-ES" sz="2000" dirty="0"/>
          </a:p>
          <a:p>
            <a:pPr algn="ctr"/>
            <a:r>
              <a:rPr lang="es-ES" sz="2000" dirty="0"/>
              <a:t>Profesor Asociado</a:t>
            </a:r>
          </a:p>
          <a:p>
            <a:pPr algn="ctr"/>
            <a:r>
              <a:rPr lang="es-ES" sz="2000" dirty="0"/>
              <a:t>Campus Centro-Grupo de Trabajo Migración y Salud</a:t>
            </a:r>
          </a:p>
          <a:p>
            <a:pPr algn="ctr"/>
            <a:r>
              <a:rPr lang="es-ES" sz="2000" dirty="0"/>
              <a:t>Facultad de Medicina</a:t>
            </a:r>
          </a:p>
          <a:p>
            <a:pPr algn="ctr"/>
            <a:r>
              <a:rPr lang="es-ES" sz="2000" dirty="0"/>
              <a:t>Universidad de Chile </a:t>
            </a:r>
          </a:p>
        </p:txBody>
      </p:sp>
    </p:spTree>
    <p:extLst>
      <p:ext uri="{BB962C8B-B14F-4D97-AF65-F5344CB8AC3E}">
        <p14:creationId xmlns:p14="http://schemas.microsoft.com/office/powerpoint/2010/main" val="87671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Generalidades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CL" dirty="0">
                <a:latin typeface="Arial" charset="0"/>
                <a:ea typeface="MS Gothic" charset="0"/>
                <a:cs typeface="MS Gothic" charset="0"/>
              </a:rPr>
              <a:t>Definición:</a:t>
            </a:r>
          </a:p>
          <a:p>
            <a:pPr marL="0" indent="0">
              <a:buNone/>
            </a:pPr>
            <a:r>
              <a:rPr lang="es-CL" dirty="0">
                <a:latin typeface="Arial" charset="0"/>
                <a:ea typeface="MS Gothic" charset="0"/>
                <a:cs typeface="MS Gothic" charset="0"/>
              </a:rPr>
              <a:t>	Inmigración: «Un viaje peligroso hacia 	una vida mejor»</a:t>
            </a:r>
          </a:p>
          <a:p>
            <a:endParaRPr lang="es-CL" dirty="0">
              <a:latin typeface="Arial" charset="0"/>
              <a:ea typeface="MS Gothic" charset="0"/>
              <a:cs typeface="MS Gothic" charset="0"/>
            </a:endParaRPr>
          </a:p>
          <a:p>
            <a:endParaRPr lang="es-CL" dirty="0">
              <a:latin typeface="Arial" charset="0"/>
              <a:ea typeface="MS Gothic" charset="0"/>
              <a:cs typeface="MS Gothic" charset="0"/>
            </a:endParaRPr>
          </a:p>
          <a:p>
            <a:pPr>
              <a:buNone/>
            </a:pPr>
            <a:r>
              <a:rPr lang="es-CL" dirty="0">
                <a:latin typeface="Arial" charset="0"/>
                <a:ea typeface="MS Gothic" charset="0"/>
                <a:cs typeface="MS Gothic" charset="0"/>
              </a:rPr>
              <a:t>				……..Escuela de la vida</a:t>
            </a:r>
          </a:p>
          <a:p>
            <a:pPr>
              <a:buNone/>
            </a:pPr>
            <a:endParaRPr lang="es-CL" dirty="0">
              <a:latin typeface="Arial" charset="0"/>
              <a:ea typeface="MS Gothic" charset="0"/>
              <a:cs typeface="MS Gothic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1332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Marcador de contenido 2">
            <a:extLst>
              <a:ext uri="{FF2B5EF4-FFF2-40B4-BE49-F238E27FC236}">
                <a16:creationId xmlns:a16="http://schemas.microsoft.com/office/drawing/2014/main" id="{586A51D9-AB89-A346-AE1F-F00DBE75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2246313"/>
            <a:ext cx="8285162" cy="47117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ES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“</a:t>
            </a:r>
            <a:r>
              <a:rPr lang="es-ES" altLang="es-CL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Cuando la violencia llegó nos tocó dejar todo e irnos a la ciudad. Nunca nos imaginamos que el desplazamiento iba a ser un viaje sin retorno, sin punto de llegada. Nos movemos pero no avanzamos. Mirándolo en perspectiva, hemos estado en tres </a:t>
            </a:r>
            <a:r>
              <a:rPr lang="es-ES" altLang="es-ES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“</a:t>
            </a:r>
            <a:r>
              <a:rPr lang="es-ES" altLang="es-CL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lugares</a:t>
            </a:r>
            <a:r>
              <a:rPr lang="es-ES" altLang="es-ES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”</a:t>
            </a:r>
            <a:r>
              <a:rPr lang="es-ES" altLang="es-CL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 durante este viaje - la violencia allá en el campo antes de salir, la miseria de los barrios de invasión cuando nos desplazamos, y el insomnio ahora que hemos regresado a lo que fue nuestro hogar. Uno nunca deja de ser Desplazado. Es una marca, una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CL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forma de vida</a:t>
            </a:r>
            <a:r>
              <a:rPr lang="es-ES" altLang="es-ES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”</a:t>
            </a:r>
            <a:r>
              <a:rPr lang="es-ES" altLang="es-CL" sz="4000" i="1" baseline="30000" dirty="0">
                <a:solidFill>
                  <a:srgbClr val="1D1D1D"/>
                </a:solidFill>
                <a:latin typeface="TimesNewRomanPSMT" charset="0"/>
                <a:ea typeface="MS Gothic" panose="020B0609070205080204" pitchFamily="49" charset="-128"/>
              </a:rPr>
              <a:t> (Desplazado colombiano)</a:t>
            </a:r>
            <a:endParaRPr lang="es-ES" altLang="es-CL" sz="4000" dirty="0"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4274" name="Título 1">
            <a:extLst>
              <a:ext uri="{FF2B5EF4-FFF2-40B4-BE49-F238E27FC236}">
                <a16:creationId xmlns:a16="http://schemas.microsoft.com/office/drawing/2014/main" id="{7F085692-2BEF-5247-A94A-16B3D0D9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81013"/>
            <a:ext cx="7526337" cy="1003300"/>
          </a:xfrm>
        </p:spPr>
        <p:txBody>
          <a:bodyPr/>
          <a:lstStyle/>
          <a:p>
            <a:pPr eaLnBrk="1" hangingPunct="1"/>
            <a:r>
              <a:rPr lang="es-ES" altLang="es-CL">
                <a:latin typeface="Arial" panose="020B0604020202020204" pitchFamily="34" charset="0"/>
                <a:ea typeface="MS Gothic" panose="020B0609070205080204" pitchFamily="49" charset="-128"/>
              </a:rPr>
              <a:t>……algunas vivencias </a:t>
            </a:r>
          </a:p>
        </p:txBody>
      </p:sp>
    </p:spTree>
    <p:extLst>
      <p:ext uri="{BB962C8B-B14F-4D97-AF65-F5344CB8AC3E}">
        <p14:creationId xmlns:p14="http://schemas.microsoft.com/office/powerpoint/2010/main" val="1341798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D0014E6C-2A53-6245-AD8D-40BC54B1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3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0066"/>
              </a:buClr>
            </a:pPr>
            <a:r>
              <a:rPr lang="en-GB" altLang="es-CL" sz="3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CLÍNICO  # 1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9D0960B-91FB-3546-B0DF-C0EC8EFBF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97997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spcBef>
                <a:spcPts val="650"/>
              </a:spcBef>
              <a:buClr>
                <a:srgbClr val="330066"/>
              </a:buClr>
              <a:buFont typeface="Wingdings" pitchFamily="2" charset="2"/>
              <a:buChar char="Ø"/>
            </a:pP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L.A.G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650"/>
              </a:spcBef>
              <a:buClr>
                <a:srgbClr val="330066"/>
              </a:buClr>
              <a:buFont typeface="Wingdings" pitchFamily="2" charset="2"/>
              <a:buChar char="Ø"/>
            </a:pP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Edad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14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años</a:t>
            </a:r>
            <a:endParaRPr lang="en-GB" altLang="es-CL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spcBef>
                <a:spcPts val="650"/>
              </a:spcBef>
              <a:buClr>
                <a:srgbClr val="330066"/>
              </a:buClr>
              <a:buFont typeface="Wingdings" pitchFamily="2" charset="2"/>
              <a:buChar char="Ø"/>
            </a:pP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Nacionalidad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Peruana (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Vive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Chile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desde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años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x-none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‏</a:t>
            </a:r>
            <a:endParaRPr lang="en-GB" altLang="es-CL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spcBef>
                <a:spcPts val="650"/>
              </a:spcBef>
              <a:buClr>
                <a:srgbClr val="330066"/>
              </a:buClr>
              <a:buFont typeface="Wingdings" pitchFamily="2" charset="2"/>
              <a:buChar char="Ø"/>
            </a:pP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Cuadro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2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semanas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evolución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coriza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sensación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febril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CEG y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rechazo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alimentario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sudoración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profusa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disminución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peso.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650"/>
              </a:spcBef>
              <a:buClr>
                <a:srgbClr val="330066"/>
              </a:buClr>
              <a:buFont typeface="Wingdings" pitchFamily="2" charset="2"/>
              <a:buChar char="Ø"/>
            </a:pP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Acude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consultorio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Neumonía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Se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+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claritromicina</a:t>
            </a:r>
            <a:endParaRPr lang="en-GB" altLang="es-CL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spcBef>
                <a:spcPts val="650"/>
              </a:spcBef>
              <a:buClr>
                <a:srgbClr val="330066"/>
              </a:buClr>
              <a:buFont typeface="Wingdings" pitchFamily="2" charset="2"/>
              <a:buChar char="Ø"/>
            </a:pP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siguiente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hemoptisis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Se </a:t>
            </a:r>
            <a:r>
              <a:rPr lang="en-GB" altLang="es-CL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deriva</a:t>
            </a:r>
            <a:r>
              <a:rPr lang="en-GB" altLang="es-CL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Hospital. 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4D86B93E-23CD-5348-A64E-2E6D8072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2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14D775B8-6383-EE4D-B9FC-0932BECF6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76475"/>
            <a:ext cx="8229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750"/>
              </a:spcBef>
              <a:buClr>
                <a:srgbClr val="330066"/>
              </a:buClr>
              <a:buFont typeface="Wingdings" pitchFamily="2" charset="2"/>
              <a:buChar char=""/>
            </a:pP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Rx. </a:t>
            </a: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Torax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Infiltrado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intersticio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-alveolar y </a:t>
            </a: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cavitación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LSD.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Clr>
                <a:srgbClr val="330066"/>
              </a:buClr>
              <a:buFont typeface="Wingdings" pitchFamily="2" charset="2"/>
              <a:buChar char=""/>
            </a:pP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Tuberculosis </a:t>
            </a: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pulmonar</a:t>
            </a:r>
            <a:endParaRPr lang="en-GB" altLang="es-CL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Clr>
                <a:srgbClr val="330066"/>
              </a:buClr>
              <a:buFont typeface="Wingdings" pitchFamily="2" charset="2"/>
              <a:buChar char=""/>
            </a:pP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Baciloscopía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s-CL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Positiva</a:t>
            </a:r>
            <a:r>
              <a:rPr lang="en-GB" altLang="es-CL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+++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6F7D3F5-ECF3-1646-95E9-15E3A621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3 Título">
            <a:extLst>
              <a:ext uri="{FF2B5EF4-FFF2-40B4-BE49-F238E27FC236}">
                <a16:creationId xmlns:a16="http://schemas.microsoft.com/office/drawing/2014/main" id="{76BFBE35-F915-C445-8456-B01D12D1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 b="1" dirty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Caso clínico # 1</a:t>
            </a:r>
          </a:p>
        </p:txBody>
      </p:sp>
    </p:spTree>
    <p:extLst>
      <p:ext uri="{BB962C8B-B14F-4D97-AF65-F5344CB8AC3E}">
        <p14:creationId xmlns:p14="http://schemas.microsoft.com/office/powerpoint/2010/main" val="24725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C9A2C-82EC-B54B-B5C1-B037B9A9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Caso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40B651-18CD-E14A-9D80-BEB24C98510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0137" y="1589567"/>
            <a:ext cx="3886200" cy="45720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CL" dirty="0"/>
              <a:t>Asiste mujer de nacionalidad haitiana a CESFAM para atención médica. Personal de salud aprovecha la presencia de la paciente en CESFAM y le realizan control ginecológico y toma de PAP. Usuaria se siente violentada y ultrajada y se queja ante las autoridades de CESFAM. Personal de salud: </a:t>
            </a:r>
            <a:r>
              <a:rPr lang="es-CL" b="1" dirty="0">
                <a:highlight>
                  <a:srgbClr val="FFFF00"/>
                </a:highlight>
              </a:rPr>
              <a:t>¡exijo una explicación !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D6733EB-83ED-E349-85F2-01F64331D4D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469135" y="2150533"/>
            <a:ext cx="4482249" cy="3044281"/>
          </a:xfrm>
        </p:spPr>
      </p:pic>
    </p:spTree>
    <p:extLst>
      <p:ext uri="{BB962C8B-B14F-4D97-AF65-F5344CB8AC3E}">
        <p14:creationId xmlns:p14="http://schemas.microsoft.com/office/powerpoint/2010/main" val="90403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D3B632E8-6BAA-0F43-A4F4-BE50AA8C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9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>
            <a:extLst>
              <a:ext uri="{FF2B5EF4-FFF2-40B4-BE49-F238E27FC236}">
                <a16:creationId xmlns:a16="http://schemas.microsoft.com/office/drawing/2014/main" id="{7A9AF2E7-D8FC-1C42-94BF-0DA4AFEC5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None/>
            </a:pPr>
            <a:endParaRPr lang="en-GB" altLang="es-CL" sz="3200" b="1" dirty="0">
              <a:solidFill>
                <a:srgbClr val="33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47C5D7F1-BFDC-FB4C-A7E8-92FB68CA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963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 err="1">
                <a:latin typeface="Comic Sans MS" panose="030F0902030302020204" pitchFamily="66" charset="0"/>
              </a:rPr>
              <a:t>Aspecto</a:t>
            </a:r>
            <a:r>
              <a:rPr lang="en-GB" altLang="es-CL" dirty="0">
                <a:latin typeface="Comic Sans MS" panose="030F0902030302020204" pitchFamily="66" charset="0"/>
              </a:rPr>
              <a:t> </a:t>
            </a:r>
            <a:r>
              <a:rPr lang="en-GB" altLang="es-CL" dirty="0" err="1">
                <a:latin typeface="Comic Sans MS" panose="030F0902030302020204" pitchFamily="66" charset="0"/>
              </a:rPr>
              <a:t>económico</a:t>
            </a:r>
            <a:endParaRPr lang="en-GB" altLang="es-CL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>
                <a:latin typeface="Comic Sans MS" panose="030F0902030302020204" pitchFamily="66" charset="0"/>
              </a:rPr>
              <a:t>Falta de </a:t>
            </a:r>
            <a:r>
              <a:rPr lang="en-GB" altLang="es-CL" dirty="0" err="1">
                <a:latin typeface="Comic Sans MS" panose="030F0902030302020204" pitchFamily="66" charset="0"/>
              </a:rPr>
              <a:t>trabajo</a:t>
            </a:r>
            <a:endParaRPr lang="en-GB" altLang="es-CL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 err="1">
                <a:latin typeface="Comic Sans MS" panose="030F0902030302020204" pitchFamily="66" charset="0"/>
              </a:rPr>
              <a:t>Violencia</a:t>
            </a:r>
            <a:r>
              <a:rPr lang="en-GB" altLang="es-CL" dirty="0">
                <a:latin typeface="Comic Sans MS" panose="030F0902030302020204" pitchFamily="66" charset="0"/>
              </a:rPr>
              <a:t> y </a:t>
            </a:r>
            <a:r>
              <a:rPr lang="en-GB" altLang="es-CL" dirty="0" err="1">
                <a:latin typeface="Comic Sans MS" panose="030F0902030302020204" pitchFamily="66" charset="0"/>
              </a:rPr>
              <a:t>terrorismo</a:t>
            </a:r>
            <a:endParaRPr lang="en-GB" altLang="es-CL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>
                <a:latin typeface="Comic Sans MS" panose="030F0902030302020204" pitchFamily="66" charset="0"/>
              </a:rPr>
              <a:t>Turismo</a:t>
            </a:r>
          </a:p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 err="1">
                <a:latin typeface="Comic Sans MS" panose="030F0902030302020204" pitchFamily="66" charset="0"/>
              </a:rPr>
              <a:t>Bienestar</a:t>
            </a:r>
            <a:r>
              <a:rPr lang="en-GB" altLang="es-CL" dirty="0">
                <a:latin typeface="Comic Sans MS" panose="030F0902030302020204" pitchFamily="66" charset="0"/>
              </a:rPr>
              <a:t> social</a:t>
            </a:r>
          </a:p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 err="1">
                <a:latin typeface="Comic Sans MS" panose="030F0902030302020204" pitchFamily="66" charset="0"/>
              </a:rPr>
              <a:t>Salud</a:t>
            </a:r>
            <a:endParaRPr lang="en-GB" altLang="es-CL" dirty="0">
              <a:latin typeface="Comic Sans MS" panose="030F0902030302020204" pitchFamily="66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1A6633-6922-4E45-91AD-9BB3FD53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s-CL" sz="2800" b="1" dirty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FACTORES QUE IMPULSAN LA MIGRACIÓN</a:t>
            </a:r>
            <a:br>
              <a:rPr lang="en-GB" altLang="es-CL" sz="2800" b="1" dirty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18756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>
            <a:extLst>
              <a:ext uri="{FF2B5EF4-FFF2-40B4-BE49-F238E27FC236}">
                <a16:creationId xmlns:a16="http://schemas.microsoft.com/office/drawing/2014/main" id="{5B5661F7-B0A2-3741-8EC2-FF6FDF450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340343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None/>
            </a:pPr>
            <a:r>
              <a:rPr lang="en-GB" altLang="es-CL" sz="2400" b="1" dirty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CONSECUENCIAS DE LAS MIGRACIONES</a:t>
            </a: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ED1F43DE-DDB8-7742-A185-1BA146D0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3442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50"/>
              </a:spcBef>
              <a:buSzPct val="100000"/>
            </a:pPr>
            <a:r>
              <a:rPr lang="en-GB" altLang="es-CL" sz="2600" dirty="0" err="1">
                <a:latin typeface="Comic Sans MS" panose="030F0902030302020204" pitchFamily="66" charset="0"/>
              </a:rPr>
              <a:t>Incremento</a:t>
            </a:r>
            <a:r>
              <a:rPr lang="en-GB" altLang="es-CL" sz="2600" dirty="0">
                <a:latin typeface="Comic Sans MS" panose="030F0902030302020204" pitchFamily="66" charset="0"/>
              </a:rPr>
              <a:t> de la </a:t>
            </a:r>
            <a:r>
              <a:rPr lang="en-GB" altLang="es-CL" sz="2600" dirty="0" err="1">
                <a:latin typeface="Comic Sans MS" panose="030F0902030302020204" pitchFamily="66" charset="0"/>
              </a:rPr>
              <a:t>población</a:t>
            </a:r>
            <a:r>
              <a:rPr lang="en-GB" altLang="es-CL" sz="26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SzPct val="100000"/>
            </a:pPr>
            <a:r>
              <a:rPr lang="en-GB" altLang="es-CL" sz="2600" dirty="0" err="1">
                <a:latin typeface="Comic Sans MS" panose="030F0902030302020204" pitchFamily="66" charset="0"/>
              </a:rPr>
              <a:t>Demanda</a:t>
            </a:r>
            <a:r>
              <a:rPr lang="en-GB" altLang="es-CL" sz="2600" dirty="0">
                <a:latin typeface="Comic Sans MS" panose="030F0902030302020204" pitchFamily="66" charset="0"/>
              </a:rPr>
              <a:t> de </a:t>
            </a:r>
            <a:r>
              <a:rPr lang="en-GB" altLang="es-CL" sz="2600" dirty="0" err="1">
                <a:latin typeface="Comic Sans MS" panose="030F0902030302020204" pitchFamily="66" charset="0"/>
              </a:rPr>
              <a:t>diversos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bienes</a:t>
            </a:r>
            <a:r>
              <a:rPr lang="en-GB" altLang="es-CL" sz="2600" dirty="0">
                <a:latin typeface="Comic Sans MS" panose="030F0902030302020204" pitchFamily="66" charset="0"/>
              </a:rPr>
              <a:t> y </a:t>
            </a:r>
            <a:r>
              <a:rPr lang="en-GB" altLang="es-CL" sz="2600" dirty="0" err="1">
                <a:latin typeface="Comic Sans MS" panose="030F0902030302020204" pitchFamily="66" charset="0"/>
              </a:rPr>
              <a:t>servicios</a:t>
            </a:r>
            <a:r>
              <a:rPr lang="en-GB" altLang="es-CL" sz="26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SzPct val="100000"/>
            </a:pPr>
            <a:r>
              <a:rPr lang="en-GB" altLang="es-CL" sz="2600" dirty="0" err="1">
                <a:latin typeface="Comic Sans MS" panose="030F0902030302020204" pitchFamily="66" charset="0"/>
              </a:rPr>
              <a:t>Desplazamiento</a:t>
            </a:r>
            <a:r>
              <a:rPr lang="en-GB" altLang="es-CL" sz="2600" dirty="0">
                <a:latin typeface="Comic Sans MS" panose="030F0902030302020204" pitchFamily="66" charset="0"/>
              </a:rPr>
              <a:t> del </a:t>
            </a:r>
            <a:r>
              <a:rPr lang="en-GB" altLang="es-CL" sz="2600" dirty="0" err="1">
                <a:latin typeface="Comic Sans MS" panose="030F0902030302020204" pitchFamily="66" charset="0"/>
              </a:rPr>
              <a:t>empleo</a:t>
            </a:r>
            <a:r>
              <a:rPr lang="en-GB" altLang="es-CL" sz="2600" dirty="0">
                <a:latin typeface="Comic Sans MS" panose="030F0902030302020204" pitchFamily="66" charset="0"/>
              </a:rPr>
              <a:t> de </a:t>
            </a:r>
            <a:r>
              <a:rPr lang="en-GB" altLang="es-CL" sz="2600" dirty="0" err="1">
                <a:latin typeface="Comic Sans MS" panose="030F0902030302020204" pitchFamily="66" charset="0"/>
              </a:rPr>
              <a:t>los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nacionales</a:t>
            </a:r>
            <a:r>
              <a:rPr lang="en-GB" altLang="es-CL" sz="2600" dirty="0">
                <a:latin typeface="Comic Sans MS" panose="030F0902030302020204" pitchFamily="66" charset="0"/>
              </a:rPr>
              <a:t> : </a:t>
            </a:r>
            <a:r>
              <a:rPr lang="en-GB" altLang="es-CL" sz="2600" dirty="0" err="1">
                <a:latin typeface="Comic Sans MS" panose="030F0902030302020204" pitchFamily="66" charset="0"/>
              </a:rPr>
              <a:t>Aumento</a:t>
            </a:r>
            <a:r>
              <a:rPr lang="en-GB" altLang="es-CL" sz="2600" dirty="0">
                <a:latin typeface="Comic Sans MS" panose="030F0902030302020204" pitchFamily="66" charset="0"/>
              </a:rPr>
              <a:t> de </a:t>
            </a:r>
            <a:r>
              <a:rPr lang="en-GB" altLang="es-CL" sz="2600" dirty="0" err="1">
                <a:latin typeface="Comic Sans MS" panose="030F0902030302020204" pitchFamily="66" charset="0"/>
              </a:rPr>
              <a:t>cesantía</a:t>
            </a:r>
            <a:r>
              <a:rPr lang="en-GB" altLang="es-CL" sz="26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SzPct val="100000"/>
            </a:pPr>
            <a:r>
              <a:rPr lang="en-GB" altLang="es-CL" sz="2600" dirty="0" err="1">
                <a:latin typeface="Comic Sans MS" panose="030F0902030302020204" pitchFamily="66" charset="0"/>
              </a:rPr>
              <a:t>Incremento</a:t>
            </a:r>
            <a:r>
              <a:rPr lang="en-GB" altLang="es-CL" sz="2600" dirty="0">
                <a:latin typeface="Comic Sans MS" panose="030F0902030302020204" pitchFamily="66" charset="0"/>
              </a:rPr>
              <a:t> del sector informal.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SzPct val="100000"/>
            </a:pPr>
            <a:r>
              <a:rPr lang="en-GB" altLang="es-CL" sz="2600" dirty="0" err="1">
                <a:latin typeface="Comic Sans MS" panose="030F0902030302020204" pitchFamily="66" charset="0"/>
              </a:rPr>
              <a:t>Deterioro</a:t>
            </a:r>
            <a:r>
              <a:rPr lang="en-GB" altLang="es-CL" sz="2600" dirty="0">
                <a:latin typeface="Comic Sans MS" panose="030F0902030302020204" pitchFamily="66" charset="0"/>
              </a:rPr>
              <a:t> de las </a:t>
            </a:r>
            <a:r>
              <a:rPr lang="en-GB" altLang="es-CL" sz="2600" dirty="0" err="1">
                <a:latin typeface="Comic Sans MS" panose="030F0902030302020204" pitchFamily="66" charset="0"/>
              </a:rPr>
              <a:t>estructuras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salariales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en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diferentes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sectores</a:t>
            </a:r>
            <a:r>
              <a:rPr lang="en-GB" altLang="es-CL" sz="26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SzPct val="100000"/>
            </a:pPr>
            <a:r>
              <a:rPr lang="en-GB" altLang="es-CL" sz="2600" dirty="0">
                <a:latin typeface="Comic Sans MS" panose="030F0902030302020204" pitchFamily="66" charset="0"/>
              </a:rPr>
              <a:t>Probable </a:t>
            </a:r>
            <a:r>
              <a:rPr lang="en-GB" altLang="es-CL" sz="2600" dirty="0" err="1">
                <a:latin typeface="Comic Sans MS" panose="030F0902030302020204" pitchFamily="66" charset="0"/>
              </a:rPr>
              <a:t>introducción</a:t>
            </a:r>
            <a:r>
              <a:rPr lang="en-GB" altLang="es-CL" sz="2600" dirty="0">
                <a:latin typeface="Comic Sans MS" panose="030F0902030302020204" pitchFamily="66" charset="0"/>
              </a:rPr>
              <a:t> de </a:t>
            </a:r>
            <a:r>
              <a:rPr lang="en-GB" altLang="es-CL" sz="2600" dirty="0" err="1">
                <a:latin typeface="Comic Sans MS" panose="030F0902030302020204" pitchFamily="66" charset="0"/>
              </a:rPr>
              <a:t>enfermedades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endémicas</a:t>
            </a:r>
            <a:r>
              <a:rPr lang="en-GB" altLang="es-CL" sz="2600" dirty="0">
                <a:latin typeface="Comic Sans MS" panose="030F0902030302020204" pitchFamily="66" charset="0"/>
              </a:rPr>
              <a:t> y </a:t>
            </a:r>
            <a:r>
              <a:rPr lang="en-GB" altLang="es-CL" sz="2600" dirty="0" err="1">
                <a:latin typeface="Comic Sans MS" panose="030F0902030302020204" pitchFamily="66" charset="0"/>
              </a:rPr>
              <a:t>otros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problemas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sociales</a:t>
            </a:r>
            <a:r>
              <a:rPr lang="en-GB" altLang="es-CL" sz="2600" dirty="0">
                <a:latin typeface="Comic Sans MS" panose="030F09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3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B68AAB-6F36-B44C-8709-EA00E5A8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/>
              <a:t>Piramide poblacional Chile. Tres generaciones, tres realidades </a:t>
            </a:r>
          </a:p>
        </p:txBody>
      </p:sp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3F7B8C05-16CA-9E41-B13B-60FEE3CC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576" y="2421475"/>
            <a:ext cx="3800360" cy="358775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2291E1-69B6-6842-A108-D4C02E251E0C}"/>
              </a:ext>
            </a:extLst>
          </p:cNvPr>
          <p:cNvSpPr txBox="1"/>
          <p:nvPr/>
        </p:nvSpPr>
        <p:spPr>
          <a:xfrm>
            <a:off x="3747406" y="280773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2015</a:t>
            </a:r>
          </a:p>
        </p:txBody>
      </p:sp>
      <p:pic>
        <p:nvPicPr>
          <p:cNvPr id="14" name="Imagen 13" descr="Imagen que contiene texto&#10;&#10;Descripción generada automáticamente">
            <a:extLst>
              <a:ext uri="{FF2B5EF4-FFF2-40B4-BE49-F238E27FC236}">
                <a16:creationId xmlns:a16="http://schemas.microsoft.com/office/drawing/2014/main" id="{6E8D4ED6-F6B5-684E-89E4-77E34407B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46" y="2438408"/>
            <a:ext cx="3800361" cy="350648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F0BE5C8-88DF-ED49-BC75-D8C06D244D1B}"/>
              </a:ext>
            </a:extLst>
          </p:cNvPr>
          <p:cNvSpPr txBox="1"/>
          <p:nvPr/>
        </p:nvSpPr>
        <p:spPr>
          <a:xfrm>
            <a:off x="6824133" y="282786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2050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CF81872-795A-4E4F-8F3C-C6FDE447A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5" y="2411689"/>
            <a:ext cx="3356728" cy="350648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D3C9533-2121-C34C-A627-4382E4DB8618}"/>
              </a:ext>
            </a:extLst>
          </p:cNvPr>
          <p:cNvSpPr txBox="1"/>
          <p:nvPr/>
        </p:nvSpPr>
        <p:spPr>
          <a:xfrm>
            <a:off x="372533" y="282786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1980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A55D639-3664-B14A-BF11-F4B50A748BE3}"/>
              </a:ext>
            </a:extLst>
          </p:cNvPr>
          <p:cNvSpPr txBox="1"/>
          <p:nvPr/>
        </p:nvSpPr>
        <p:spPr>
          <a:xfrm>
            <a:off x="1087964" y="1557949"/>
            <a:ext cx="746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highlight>
                  <a:srgbClr val="FFFF00"/>
                </a:highlight>
              </a:rPr>
              <a:t>Ideal: 4 personas activas/1 jubilado. </a:t>
            </a:r>
          </a:p>
          <a:p>
            <a:r>
              <a:rPr lang="es-CL" sz="2000" b="1" dirty="0">
                <a:highlight>
                  <a:srgbClr val="FFFF00"/>
                </a:highlight>
              </a:rPr>
              <a:t>Para 2025-2030: se estima 1,8 activos/1 jubilado</a:t>
            </a:r>
          </a:p>
        </p:txBody>
      </p:sp>
    </p:spTree>
    <p:extLst>
      <p:ext uri="{BB962C8B-B14F-4D97-AF65-F5344CB8AC3E}">
        <p14:creationId xmlns:p14="http://schemas.microsoft.com/office/powerpoint/2010/main" val="248106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DCA1C5BD-8D23-BA4E-9EAA-B2F34348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7" y="0"/>
            <a:ext cx="716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4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Desarrollo del tema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/>
              <a:t>Un poco de historia</a:t>
            </a:r>
          </a:p>
          <a:p>
            <a:r>
              <a:rPr lang="es-ES" dirty="0"/>
              <a:t>Generalidades sobre migración</a:t>
            </a:r>
          </a:p>
          <a:p>
            <a:r>
              <a:rPr lang="es-ES" dirty="0"/>
              <a:t>Casos clínicos ilustrativos</a:t>
            </a:r>
          </a:p>
          <a:p>
            <a:r>
              <a:rPr lang="es-ES" dirty="0"/>
              <a:t>Características del migrante común</a:t>
            </a:r>
          </a:p>
          <a:p>
            <a:r>
              <a:rPr lang="es-ES" dirty="0"/>
              <a:t>Ola de migración en Chile</a:t>
            </a:r>
          </a:p>
          <a:p>
            <a:r>
              <a:rPr lang="es-ES" dirty="0"/>
              <a:t>Probable impacto epidemiológico de las migraciones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1450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CABDD5ED-AD13-EE4B-BC95-FE9FC8F73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expansión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económica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país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origen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del de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destino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Remesas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10% del PIB (Guatemala, Filipinas)</a:t>
            </a:r>
          </a:p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Capital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humano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fuga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cerebros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A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‏</a:t>
            </a:r>
            <a:endParaRPr lang="en-GB" altLang="es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SzPct val="100000"/>
            </a:pPr>
            <a:r>
              <a:rPr lang="en-GB" altLang="es-C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Intercambio</a:t>
            </a:r>
            <a:r>
              <a:rPr lang="en-GB" alt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cultural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C02CB8-98F2-294E-A80C-1395D4EC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Aportes de las migraciones</a:t>
            </a:r>
          </a:p>
        </p:txBody>
      </p:sp>
    </p:spTree>
    <p:extLst>
      <p:ext uri="{BB962C8B-B14F-4D97-AF65-F5344CB8AC3E}">
        <p14:creationId xmlns:p14="http://schemas.microsoft.com/office/powerpoint/2010/main" val="4247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>
            <a:extLst>
              <a:ext uri="{FF2B5EF4-FFF2-40B4-BE49-F238E27FC236}">
                <a16:creationId xmlns:a16="http://schemas.microsoft.com/office/drawing/2014/main" id="{A818F471-C013-D44A-B3B2-A780CFF0E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100000"/>
              <a:buFont typeface="Arial" panose="020B0604020202020204" pitchFamily="34" charset="0"/>
              <a:buNone/>
            </a:pPr>
            <a:r>
              <a:rPr lang="en-GB" altLang="es-CL" sz="3900" b="1">
                <a:solidFill>
                  <a:srgbClr val="330066"/>
                </a:solidFill>
                <a:latin typeface="Comic Sans MS" panose="030F0902030302020204" pitchFamily="66" charset="0"/>
              </a:rPr>
              <a:t>SITUACIÓN MUNDIAL</a:t>
            </a:r>
          </a:p>
        </p:txBody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5B0A15A9-D699-894F-8756-DD6D4FE1E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19263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685800" indent="-344488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1592263" indent="-309563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049463" indent="-309563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506663" indent="-309563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2963863" indent="-309563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21063" indent="-309563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50"/>
              </a:spcBef>
              <a:buSzPct val="100000"/>
            </a:pPr>
            <a:r>
              <a:rPr lang="en-GB" altLang="es-CL" sz="2600" dirty="0">
                <a:latin typeface="Comic Sans MS" panose="030F0902030302020204" pitchFamily="66" charset="0"/>
              </a:rPr>
              <a:t>Para 2017, 258 </a:t>
            </a:r>
            <a:r>
              <a:rPr lang="en-GB" altLang="es-CL" sz="2600" dirty="0" err="1">
                <a:latin typeface="Comic Sans MS" panose="030F0902030302020204" pitchFamily="66" charset="0"/>
              </a:rPr>
              <a:t>millones</a:t>
            </a:r>
            <a:r>
              <a:rPr lang="en-GB" altLang="es-CL" sz="2600" dirty="0">
                <a:latin typeface="Comic Sans MS" panose="030F0902030302020204" pitchFamily="66" charset="0"/>
              </a:rPr>
              <a:t> de personas </a:t>
            </a:r>
            <a:r>
              <a:rPr lang="en-GB" altLang="es-CL" sz="2600" dirty="0" err="1">
                <a:latin typeface="Comic Sans MS" panose="030F0902030302020204" pitchFamily="66" charset="0"/>
              </a:rPr>
              <a:t>viven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en</a:t>
            </a:r>
            <a:r>
              <a:rPr lang="en-GB" altLang="es-CL" sz="2600" dirty="0">
                <a:latin typeface="Comic Sans MS" panose="030F0902030302020204" pitchFamily="66" charset="0"/>
              </a:rPr>
              <a:t> un </a:t>
            </a:r>
            <a:r>
              <a:rPr lang="en-GB" altLang="es-CL" sz="2600" dirty="0" err="1">
                <a:latin typeface="Comic Sans MS" panose="030F0902030302020204" pitchFamily="66" charset="0"/>
              </a:rPr>
              <a:t>país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distinto</a:t>
            </a:r>
            <a:r>
              <a:rPr lang="en-GB" altLang="es-CL" sz="2600" dirty="0">
                <a:latin typeface="Comic Sans MS" panose="030F0902030302020204" pitchFamily="66" charset="0"/>
              </a:rPr>
              <a:t> al de </a:t>
            </a:r>
            <a:r>
              <a:rPr lang="en-GB" altLang="es-CL" sz="2600" dirty="0" err="1">
                <a:latin typeface="Comic Sans MS" panose="030F0902030302020204" pitchFamily="66" charset="0"/>
              </a:rPr>
              <a:t>su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nacimiento</a:t>
            </a:r>
            <a:r>
              <a:rPr lang="en-GB" altLang="es-CL" sz="2600" dirty="0">
                <a:latin typeface="Comic Sans MS" panose="030F0902030302020204" pitchFamily="66" charset="0"/>
              </a:rPr>
              <a:t> (3,4% de la población </a:t>
            </a:r>
            <a:r>
              <a:rPr lang="en-GB" altLang="es-CL" sz="2600" dirty="0" err="1">
                <a:latin typeface="Comic Sans MS" panose="030F0902030302020204" pitchFamily="66" charset="0"/>
              </a:rPr>
              <a:t>mundial</a:t>
            </a:r>
            <a:r>
              <a:rPr lang="en-GB" altLang="es-CL" sz="2600" dirty="0">
                <a:latin typeface="Comic Sans MS" panose="030F0902030302020204" pitchFamily="66" charset="0"/>
              </a:rPr>
              <a:t>). </a:t>
            </a:r>
            <a:r>
              <a:rPr lang="en-GB" altLang="es-CL" sz="2600" dirty="0" err="1">
                <a:latin typeface="Comic Sans MS" panose="030F0902030302020204" pitchFamily="66" charset="0"/>
              </a:rPr>
              <a:t>Aumento</a:t>
            </a:r>
            <a:r>
              <a:rPr lang="en-GB" altLang="es-CL" sz="2600" dirty="0">
                <a:latin typeface="Comic Sans MS" panose="030F0902030302020204" pitchFamily="66" charset="0"/>
              </a:rPr>
              <a:t> de 48% entre 2000 y 2017)</a:t>
            </a:r>
          </a:p>
          <a:p>
            <a:pPr eaLnBrk="1" hangingPunct="1">
              <a:lnSpc>
                <a:spcPct val="100000"/>
              </a:lnSpc>
              <a:spcBef>
                <a:spcPts val="650"/>
              </a:spcBef>
              <a:buSzPct val="100000"/>
            </a:pPr>
            <a:r>
              <a:rPr lang="en-GB" altLang="es-CL" sz="2600" dirty="0" err="1">
                <a:latin typeface="Comic Sans MS" panose="030F0902030302020204" pitchFamily="66" charset="0"/>
              </a:rPr>
              <a:t>Equivalente</a:t>
            </a:r>
            <a:r>
              <a:rPr lang="en-GB" altLang="es-CL" sz="2600" dirty="0">
                <a:latin typeface="Comic Sans MS" panose="030F0902030302020204" pitchFamily="66" charset="0"/>
              </a:rPr>
              <a:t> a la población de </a:t>
            </a:r>
            <a:r>
              <a:rPr lang="en-GB" altLang="es-CL" sz="2600" dirty="0" err="1">
                <a:latin typeface="Comic Sans MS" panose="030F0902030302020204" pitchFamily="66" charset="0"/>
              </a:rPr>
              <a:t>Brasil</a:t>
            </a:r>
            <a:r>
              <a:rPr lang="en-GB" altLang="es-CL" sz="2600" dirty="0">
                <a:latin typeface="Comic Sans MS" panose="030F0902030302020204" pitchFamily="66" charset="0"/>
              </a:rPr>
              <a:t> y Argentina</a:t>
            </a:r>
          </a:p>
          <a:p>
            <a:pPr eaLnBrk="1" hangingPunct="1">
              <a:lnSpc>
                <a:spcPct val="100000"/>
              </a:lnSpc>
              <a:spcBef>
                <a:spcPts val="650"/>
              </a:spcBef>
              <a:buSzPct val="100000"/>
            </a:pPr>
            <a:r>
              <a:rPr lang="en-GB" altLang="es-CL" sz="2600" dirty="0">
                <a:highlight>
                  <a:srgbClr val="FFFF00"/>
                </a:highlight>
                <a:latin typeface="Comic Sans MS" panose="030F0902030302020204" pitchFamily="66" charset="0"/>
              </a:rPr>
              <a:t>1 de </a:t>
            </a:r>
            <a:r>
              <a:rPr lang="en-GB" altLang="es-CL" sz="2600" dirty="0" err="1">
                <a:highlight>
                  <a:srgbClr val="FFFF00"/>
                </a:highlight>
                <a:latin typeface="Comic Sans MS" panose="030F0902030302020204" pitchFamily="66" charset="0"/>
              </a:rPr>
              <a:t>cada</a:t>
            </a:r>
            <a:r>
              <a:rPr lang="en-GB" altLang="es-CL" sz="2600" dirty="0">
                <a:highlight>
                  <a:srgbClr val="FFFF00"/>
                </a:highlight>
                <a:latin typeface="Comic Sans MS" panose="030F0902030302020204" pitchFamily="66" charset="0"/>
              </a:rPr>
              <a:t> 35 personas es </a:t>
            </a:r>
            <a:r>
              <a:rPr lang="en-GB" altLang="es-CL" sz="2600" dirty="0" err="1">
                <a:highlight>
                  <a:srgbClr val="FFFF00"/>
                </a:highlight>
                <a:latin typeface="Comic Sans MS" panose="030F0902030302020204" pitchFamily="66" charset="0"/>
              </a:rPr>
              <a:t>inmigrante</a:t>
            </a:r>
            <a:r>
              <a:rPr lang="en-GB" altLang="es-CL" sz="2600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highlight>
                  <a:srgbClr val="FFFF00"/>
                </a:highlight>
                <a:latin typeface="Comic Sans MS" panose="030F0902030302020204" pitchFamily="66" charset="0"/>
              </a:rPr>
              <a:t>internacional</a:t>
            </a:r>
            <a:endParaRPr lang="en-GB" altLang="es-CL" sz="2600" dirty="0"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50"/>
              </a:spcBef>
              <a:buSzPct val="100000"/>
            </a:pPr>
            <a:r>
              <a:rPr lang="en-GB" altLang="es-CL" sz="2600" dirty="0" err="1">
                <a:latin typeface="Comic Sans MS" panose="030F0902030302020204" pitchFamily="66" charset="0"/>
              </a:rPr>
              <a:t>Situación</a:t>
            </a:r>
            <a:r>
              <a:rPr lang="en-GB" altLang="es-CL" sz="2600" dirty="0">
                <a:latin typeface="Comic Sans MS" panose="030F0902030302020204" pitchFamily="66" charset="0"/>
              </a:rPr>
              <a:t> </a:t>
            </a:r>
            <a:r>
              <a:rPr lang="en-GB" altLang="es-CL" sz="2600" dirty="0" err="1">
                <a:latin typeface="Comic Sans MS" panose="030F0902030302020204" pitchFamily="66" charset="0"/>
              </a:rPr>
              <a:t>creciente</a:t>
            </a:r>
            <a:r>
              <a:rPr lang="en-GB" altLang="es-CL" sz="2600" dirty="0">
                <a:latin typeface="Comic Sans MS" panose="030F0902030302020204" pitchFamily="66" charset="0"/>
              </a:rPr>
              <a:t>:</a:t>
            </a:r>
          </a:p>
          <a:p>
            <a:pPr lvl="1" eaLnBrk="1" hangingPunct="1">
              <a:lnSpc>
                <a:spcPct val="100000"/>
              </a:lnSpc>
              <a:spcBef>
                <a:spcPts val="550"/>
              </a:spcBef>
              <a:buClr>
                <a:srgbClr val="F81908"/>
              </a:buClr>
              <a:buSzPct val="100000"/>
            </a:pPr>
            <a:r>
              <a:rPr lang="en-GB" altLang="es-CL" sz="2200" dirty="0">
                <a:latin typeface="Comic Sans MS" panose="030F0902030302020204" pitchFamily="66" charset="0"/>
              </a:rPr>
              <a:t>1970: 82 </a:t>
            </a:r>
            <a:r>
              <a:rPr lang="en-GB" altLang="es-CL" sz="2200" dirty="0" err="1">
                <a:latin typeface="Comic Sans MS" panose="030F0902030302020204" pitchFamily="66" charset="0"/>
              </a:rPr>
              <a:t>millones</a:t>
            </a:r>
            <a:endParaRPr lang="en-GB" altLang="es-CL" sz="2200" dirty="0"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550"/>
              </a:spcBef>
              <a:buClr>
                <a:srgbClr val="F81908"/>
              </a:buClr>
              <a:buSzPct val="100000"/>
            </a:pPr>
            <a:r>
              <a:rPr lang="en-GB" altLang="es-CL" sz="2200" dirty="0">
                <a:latin typeface="Comic Sans MS" panose="030F0902030302020204" pitchFamily="66" charset="0"/>
              </a:rPr>
              <a:t>2000: 175 </a:t>
            </a:r>
            <a:r>
              <a:rPr lang="en-GB" altLang="es-CL" sz="2200" dirty="0" err="1">
                <a:latin typeface="Comic Sans MS" panose="030F0902030302020204" pitchFamily="66" charset="0"/>
              </a:rPr>
              <a:t>millones</a:t>
            </a:r>
            <a:endParaRPr lang="en-GB" altLang="es-CL" sz="2200" dirty="0"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550"/>
              </a:spcBef>
              <a:buClr>
                <a:srgbClr val="F81908"/>
              </a:buClr>
              <a:buSzPct val="100000"/>
            </a:pPr>
            <a:r>
              <a:rPr lang="en-GB" altLang="es-CL" sz="2200" dirty="0">
                <a:latin typeface="Comic Sans MS" panose="030F0902030302020204" pitchFamily="66" charset="0"/>
              </a:rPr>
              <a:t>2005: 200 </a:t>
            </a:r>
            <a:r>
              <a:rPr lang="en-GB" altLang="es-CL" sz="2200" dirty="0" err="1">
                <a:latin typeface="Comic Sans MS" panose="030F0902030302020204" pitchFamily="66" charset="0"/>
              </a:rPr>
              <a:t>millones</a:t>
            </a:r>
            <a:endParaRPr lang="en-GB" altLang="es-CL" sz="2200" dirty="0"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550"/>
              </a:spcBef>
              <a:buClr>
                <a:srgbClr val="F81908"/>
              </a:buClr>
              <a:buSzPct val="100000"/>
            </a:pPr>
            <a:r>
              <a:rPr lang="en-GB" altLang="es-CL" sz="2200" dirty="0">
                <a:latin typeface="Comic Sans MS" panose="030F0902030302020204" pitchFamily="66" charset="0"/>
              </a:rPr>
              <a:t>2017: 258 </a:t>
            </a:r>
            <a:r>
              <a:rPr lang="en-GB" altLang="es-CL" sz="2200" dirty="0" err="1">
                <a:latin typeface="Comic Sans MS" panose="030F0902030302020204" pitchFamily="66" charset="0"/>
              </a:rPr>
              <a:t>millones</a:t>
            </a:r>
            <a:endParaRPr lang="en-GB" altLang="es-CL" sz="2200" dirty="0"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550"/>
              </a:spcBef>
              <a:buSzPct val="100000"/>
              <a:buFont typeface="Wingdings" pitchFamily="2" charset="2"/>
              <a:buNone/>
            </a:pPr>
            <a:endParaRPr lang="en-GB" altLang="es-CL" sz="2200" dirty="0"/>
          </a:p>
          <a:p>
            <a:pPr lvl="4" eaLnBrk="1" hangingPunct="1">
              <a:lnSpc>
                <a:spcPct val="100000"/>
              </a:lnSpc>
              <a:spcBef>
                <a:spcPts val="550"/>
              </a:spcBef>
              <a:buSzPct val="100000"/>
              <a:buFont typeface="Wingdings" pitchFamily="2" charset="2"/>
              <a:buNone/>
            </a:pPr>
            <a:endParaRPr lang="en-GB" altLang="es-CL" sz="2200" dirty="0"/>
          </a:p>
        </p:txBody>
      </p:sp>
      <p:pic>
        <p:nvPicPr>
          <p:cNvPr id="63491" name="Picture 3">
            <a:hlinkClick r:id="rId3"/>
            <a:extLst>
              <a:ext uri="{FF2B5EF4-FFF2-40B4-BE49-F238E27FC236}">
                <a16:creationId xmlns:a16="http://schemas.microsoft.com/office/drawing/2014/main" id="{561BB135-E79F-8D4D-AB1D-29F9D0235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365625"/>
            <a:ext cx="26685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2" name="Picture 4">
            <a:extLst>
              <a:ext uri="{FF2B5EF4-FFF2-40B4-BE49-F238E27FC236}">
                <a16:creationId xmlns:a16="http://schemas.microsoft.com/office/drawing/2014/main" id="{DE2605A1-CB9C-C042-82F5-039DBF5A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2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CFEFE316-A4BC-1E4A-B05C-44F786EC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7" y="0"/>
            <a:ext cx="482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5C582E-DC46-4548-BAD4-A686E944C7EA}"/>
              </a:ext>
            </a:extLst>
          </p:cNvPr>
          <p:cNvSpPr txBox="1"/>
          <p:nvPr/>
        </p:nvSpPr>
        <p:spPr>
          <a:xfrm>
            <a:off x="4743450" y="1047750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FF0000"/>
                </a:solidFill>
              </a:rPr>
              <a:t>14%</a:t>
            </a:r>
          </a:p>
        </p:txBody>
      </p:sp>
    </p:spTree>
    <p:extLst>
      <p:ext uri="{BB962C8B-B14F-4D97-AF65-F5344CB8AC3E}">
        <p14:creationId xmlns:p14="http://schemas.microsoft.com/office/powerpoint/2010/main" val="325189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n 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AC62F205-F678-CD45-9F98-9BC702AB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79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ítulo 1">
            <a:extLst>
              <a:ext uri="{FF2B5EF4-FFF2-40B4-BE49-F238E27FC236}">
                <a16:creationId xmlns:a16="http://schemas.microsoft.com/office/drawing/2014/main" id="{8BCEAD6A-3D2D-014B-B6A6-99C476CB9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CL"/>
              <a:t>En América Latina y el Caribe</a:t>
            </a:r>
          </a:p>
        </p:txBody>
      </p:sp>
      <p:sp>
        <p:nvSpPr>
          <p:cNvPr id="66562" name="Marcador de contenido 2">
            <a:extLst>
              <a:ext uri="{FF2B5EF4-FFF2-40B4-BE49-F238E27FC236}">
                <a16:creationId xmlns:a16="http://schemas.microsoft.com/office/drawing/2014/main" id="{7E580B53-0095-F745-90C2-FE3F090E3B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 altLang="es-CL" dirty="0"/>
              <a:t>25 millones de personas son inmigrantes (2011)</a:t>
            </a:r>
          </a:p>
          <a:p>
            <a:r>
              <a:rPr lang="es-ES" altLang="es-CL" dirty="0"/>
              <a:t>Equivalente al 4% de la población total</a:t>
            </a:r>
          </a:p>
          <a:p>
            <a:r>
              <a:rPr lang="es-ES" altLang="es-CL" dirty="0"/>
              <a:t>Estados Unidos destino preferido</a:t>
            </a:r>
          </a:p>
          <a:p>
            <a:r>
              <a:rPr lang="es-ES" altLang="es-CL" b="1" dirty="0"/>
              <a:t>Migración Sur-Sur </a:t>
            </a:r>
            <a:r>
              <a:rPr lang="es-ES" altLang="es-CL" dirty="0"/>
              <a:t>(flujo migratorio desde países de menor desarrollo a países con mejores condiciones dentro de la región)</a:t>
            </a:r>
          </a:p>
          <a:p>
            <a:pPr lvl="1"/>
            <a:r>
              <a:rPr lang="es-ES" altLang="es-CL" dirty="0"/>
              <a:t>Factores económicos</a:t>
            </a:r>
          </a:p>
          <a:p>
            <a:pPr lvl="1"/>
            <a:r>
              <a:rPr lang="es-ES" altLang="es-CL" dirty="0"/>
              <a:t>Desplazados (dentro de la región)</a:t>
            </a:r>
          </a:p>
          <a:p>
            <a:pPr lvl="1"/>
            <a:r>
              <a:rPr lang="es-ES" altLang="es-CL" dirty="0"/>
              <a:t>Refugiados (fuera de la región)</a:t>
            </a:r>
          </a:p>
        </p:txBody>
      </p:sp>
    </p:spTree>
    <p:extLst>
      <p:ext uri="{BB962C8B-B14F-4D97-AF65-F5344CB8AC3E}">
        <p14:creationId xmlns:p14="http://schemas.microsoft.com/office/powerpoint/2010/main" val="38297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n 4" descr="Imagen que contiene hierba, montaña, exterior, cielo&#10;&#10;Descripción generada automáticamente">
            <a:extLst>
              <a:ext uri="{FF2B5EF4-FFF2-40B4-BE49-F238E27FC236}">
                <a16:creationId xmlns:a16="http://schemas.microsoft.com/office/drawing/2014/main" id="{DD746A73-3A8C-A04C-9F7F-CF636D5B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806450"/>
            <a:ext cx="78613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113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4BBFF-D309-EF4B-8B1D-7560231D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Situación de la migración en Chile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323547E-EA1E-FA43-82D1-CF1D645A92F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31892" y="1589088"/>
            <a:ext cx="3441615" cy="4572000"/>
          </a:xfr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06A3100A-6108-F44E-9E2F-A84F12478B8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068592" y="1589088"/>
            <a:ext cx="3439115" cy="4572000"/>
          </a:xfrm>
        </p:spPr>
      </p:pic>
    </p:spTree>
    <p:extLst>
      <p:ext uri="{BB962C8B-B14F-4D97-AF65-F5344CB8AC3E}">
        <p14:creationId xmlns:p14="http://schemas.microsoft.com/office/powerpoint/2010/main" val="3323492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E62AB-66E3-5542-9E9B-7C90E54E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Evolución de la ley de migración en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15188E-BCF6-2947-9B6A-B47805CFEE9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/>
              <a:t>1817: Prohibición de ingreso a Europeos con excepción de españoles.</a:t>
            </a:r>
          </a:p>
          <a:p>
            <a:r>
              <a:rPr lang="es-CL" dirty="0"/>
              <a:t>1918: Prohibición del ingreso a territorio nacional de  “elementos indeseables”</a:t>
            </a:r>
          </a:p>
          <a:p>
            <a:r>
              <a:rPr lang="es-CL" dirty="0"/>
              <a:t>1953: Plan inmigratorio para “la mejora biológica de la raza chilena”</a:t>
            </a:r>
          </a:p>
          <a:p>
            <a:r>
              <a:rPr lang="es-CL" dirty="0"/>
              <a:t>1975: La ley de inmigración debe tener una lógica de seguridad nacional. </a:t>
            </a:r>
          </a:p>
          <a:p>
            <a:r>
              <a:rPr lang="es-CL" dirty="0"/>
              <a:t>2019: Migración segura, ordenada y regular. Se reconocen deberes y derechos de personas inmigrantes </a:t>
            </a:r>
          </a:p>
        </p:txBody>
      </p:sp>
    </p:spTree>
    <p:extLst>
      <p:ext uri="{BB962C8B-B14F-4D97-AF65-F5344CB8AC3E}">
        <p14:creationId xmlns:p14="http://schemas.microsoft.com/office/powerpoint/2010/main" val="357306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F731B-F459-9846-8665-7BCB7F15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Características del migrante promedio en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0B4164-84F7-3749-9737-2A1B9EC8A35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Principalmente hombres (52%) y mujeres (48%) jovenes y con buena salud.</a:t>
            </a:r>
          </a:p>
          <a:p>
            <a:r>
              <a:rPr lang="es-CL" dirty="0"/>
              <a:t>Menor embarazo adolescente que nacionales</a:t>
            </a:r>
          </a:p>
          <a:p>
            <a:r>
              <a:rPr lang="es-CL" dirty="0"/>
              <a:t>Mayor nivel educativo secundario y tecnico-universitario</a:t>
            </a:r>
          </a:p>
        </p:txBody>
      </p:sp>
      <p:pic>
        <p:nvPicPr>
          <p:cNvPr id="6" name="Marcador de contenido 5" descr="Imagen que contiene texto, señal, exterior, cielo&#10;&#10;Descripción generada automáticamente">
            <a:extLst>
              <a:ext uri="{FF2B5EF4-FFF2-40B4-BE49-F238E27FC236}">
                <a16:creationId xmlns:a16="http://schemas.microsoft.com/office/drawing/2014/main" id="{B83F4728-F1C5-DB48-962B-9647FE073BA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495800" y="1944710"/>
            <a:ext cx="4554918" cy="3223198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DAD7C1D-0151-404B-AEEA-34F46C5E17EF}"/>
              </a:ext>
            </a:extLst>
          </p:cNvPr>
          <p:cNvSpPr txBox="1"/>
          <p:nvPr/>
        </p:nvSpPr>
        <p:spPr>
          <a:xfrm>
            <a:off x="4340179" y="5639547"/>
            <a:ext cx="4710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altLang="es-CL" dirty="0">
                <a:ea typeface="ＭＳ Ｐゴシック" panose="020B0600070205080204" pitchFamily="34" charset="-128"/>
              </a:rPr>
              <a:t>	</a:t>
            </a:r>
            <a:r>
              <a:rPr lang="es-ES" altLang="es-CL" b="1" dirty="0">
                <a:ea typeface="ＭＳ Ｐゴシック" panose="020B0600070205080204" pitchFamily="34" charset="-128"/>
              </a:rPr>
              <a:t>Coeficiente de </a:t>
            </a:r>
            <a:r>
              <a:rPr lang="es-ES" altLang="es-CL" b="1" dirty="0" err="1">
                <a:ea typeface="ＭＳ Ｐゴシック" panose="020B0600070205080204" pitchFamily="34" charset="-128"/>
              </a:rPr>
              <a:t>Gini</a:t>
            </a:r>
            <a:r>
              <a:rPr lang="es-ES" altLang="es-CL" b="1" dirty="0">
                <a:ea typeface="ＭＳ Ｐゴシック" panose="020B0600070205080204" pitchFamily="34" charset="-128"/>
              </a:rPr>
              <a:t>: Valores entre 0 y 1</a:t>
            </a:r>
          </a:p>
          <a:p>
            <a:pPr algn="just"/>
            <a:r>
              <a:rPr lang="es-ES" altLang="es-CL" b="1" dirty="0">
                <a:ea typeface="ＭＳ Ｐゴシック" panose="020B0600070205080204" pitchFamily="34" charset="-128"/>
              </a:rPr>
              <a:t>	0: Igualdad, 1: Desigualdad</a:t>
            </a:r>
          </a:p>
          <a:p>
            <a:pPr algn="just"/>
            <a:r>
              <a:rPr lang="es-ES" altLang="es-CL" dirty="0">
                <a:ea typeface="ＭＳ Ｐゴシック" panose="020B0600070205080204" pitchFamily="34" charset="-128"/>
              </a:rPr>
              <a:t>	</a:t>
            </a:r>
            <a:r>
              <a:rPr lang="es-ES" altLang="es-CL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Chile: 0,55 (Según ONU: 0,4 es alarmante)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7C9E29-EBA0-2B4C-9188-7DF9E9B9D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00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4DC6900-5718-644C-A141-50F0DCFA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/>
              <a:t>Panorama en Chile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D3109A-79FD-F941-B29E-A545B978F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2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://www.nuevorden.net/StopInmigracion2.jpg">
            <a:extLst>
              <a:ext uri="{FF2B5EF4-FFF2-40B4-BE49-F238E27FC236}">
                <a16:creationId xmlns:a16="http://schemas.microsoft.com/office/drawing/2014/main" id="{458BE21A-3881-1749-B5F4-BA76A88B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143000"/>
            <a:ext cx="39338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907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193185" y="1293557"/>
            <a:ext cx="5641383" cy="3878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912" y="5172513"/>
            <a:ext cx="3378635" cy="117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1751" y="217460"/>
            <a:ext cx="401984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L" sz="2000" dirty="0"/>
              <a:t>Se calcula que </a:t>
            </a:r>
            <a:r>
              <a:rPr lang="es-CL" sz="2000" b="1" dirty="0"/>
              <a:t>1.251.225 </a:t>
            </a:r>
            <a:r>
              <a:rPr lang="es-CL" sz="2000" dirty="0"/>
              <a:t>personas extranjeras residentes en Chile al 31 de diciembre de 2018. </a:t>
            </a:r>
          </a:p>
          <a:p>
            <a:pPr algn="just"/>
            <a:endParaRPr lang="es-CL" sz="2000" dirty="0"/>
          </a:p>
        </p:txBody>
      </p:sp>
      <p:sp>
        <p:nvSpPr>
          <p:cNvPr id="2" name="Oval 1"/>
          <p:cNvSpPr/>
          <p:nvPr/>
        </p:nvSpPr>
        <p:spPr>
          <a:xfrm>
            <a:off x="6464064" y="3143957"/>
            <a:ext cx="1477108" cy="13716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3" name="TextBox 2"/>
          <p:cNvSpPr txBox="1"/>
          <p:nvPr/>
        </p:nvSpPr>
        <p:spPr>
          <a:xfrm>
            <a:off x="6700801" y="3533304"/>
            <a:ext cx="10656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b="1" dirty="0"/>
              <a:t>7,3%</a:t>
            </a:r>
          </a:p>
        </p:txBody>
      </p:sp>
      <p:sp>
        <p:nvSpPr>
          <p:cNvPr id="4" name="Down Arrow 3"/>
          <p:cNvSpPr/>
          <p:nvPr/>
        </p:nvSpPr>
        <p:spPr>
          <a:xfrm>
            <a:off x="6836899" y="1415448"/>
            <a:ext cx="738554" cy="1482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FC568D-8EBE-464D-AD32-BE32D5058009}"/>
              </a:ext>
            </a:extLst>
          </p:cNvPr>
          <p:cNvSpPr txBox="1"/>
          <p:nvPr/>
        </p:nvSpPr>
        <p:spPr>
          <a:xfrm>
            <a:off x="244952" y="5731098"/>
            <a:ext cx="458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highlight>
                  <a:srgbClr val="FFFF00"/>
                </a:highlight>
              </a:rPr>
              <a:t>Promedio paises OCDE: 13%</a:t>
            </a:r>
          </a:p>
        </p:txBody>
      </p:sp>
    </p:spTree>
    <p:extLst>
      <p:ext uri="{BB962C8B-B14F-4D97-AF65-F5344CB8AC3E}">
        <p14:creationId xmlns:p14="http://schemas.microsoft.com/office/powerpoint/2010/main" val="1909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4" y="449452"/>
            <a:ext cx="8778960" cy="54405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6127025" y="932752"/>
            <a:ext cx="697084" cy="300082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1350" b="1" dirty="0"/>
              <a:t>23%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5241" y="1232834"/>
            <a:ext cx="697085" cy="300082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1350" b="1" dirty="0"/>
              <a:t>17,8%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7513" y="1532916"/>
            <a:ext cx="724487" cy="300082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1350" b="1" dirty="0"/>
              <a:t>14,3%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86603C-94FB-654D-902C-B76FA0A0AADC}"/>
              </a:ext>
            </a:extLst>
          </p:cNvPr>
          <p:cNvSpPr txBox="1"/>
          <p:nvPr/>
        </p:nvSpPr>
        <p:spPr>
          <a:xfrm>
            <a:off x="4476109" y="2756806"/>
            <a:ext cx="412728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CL" b="1" dirty="0"/>
              <a:t>Mas del 50%  de los extranjeros en Chile</a:t>
            </a:r>
          </a:p>
        </p:txBody>
      </p:sp>
    </p:spTree>
    <p:extLst>
      <p:ext uri="{BB962C8B-B14F-4D97-AF65-F5344CB8AC3E}">
        <p14:creationId xmlns:p14="http://schemas.microsoft.com/office/powerpoint/2010/main" val="275456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63" y="1002883"/>
            <a:ext cx="5190715" cy="47499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963" y="2085145"/>
            <a:ext cx="3235132" cy="273812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841609" y="5510433"/>
            <a:ext cx="33023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900" b="1" dirty="0"/>
              <a:t>Síntesis de Resultados </a:t>
            </a:r>
            <a:endParaRPr lang="es-CL" sz="900" dirty="0"/>
          </a:p>
          <a:p>
            <a:pPr algn="r"/>
            <a:r>
              <a:rPr lang="es-CL" sz="900" dirty="0"/>
              <a:t>Instituto Nacional de Estadísticas </a:t>
            </a:r>
          </a:p>
          <a:p>
            <a:pPr algn="r"/>
            <a:r>
              <a:rPr lang="es-CL" sz="900" dirty="0"/>
              <a:t>Noviembre 2018</a:t>
            </a:r>
          </a:p>
        </p:txBody>
      </p:sp>
    </p:spTree>
    <p:extLst>
      <p:ext uri="{BB962C8B-B14F-4D97-AF65-F5344CB8AC3E}">
        <p14:creationId xmlns:p14="http://schemas.microsoft.com/office/powerpoint/2010/main" val="15200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9E00340-E64F-E246-B1E4-E94BD034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0944C4-48D0-524D-900C-0E9B12A01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261"/>
            <a:ext cx="9144000" cy="65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32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3916EBE-6C93-7C43-9178-CE1082F5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8" y="215721"/>
            <a:ext cx="8989451" cy="990600"/>
          </a:xfrm>
        </p:spPr>
        <p:txBody>
          <a:bodyPr>
            <a:noAutofit/>
          </a:bodyPr>
          <a:lstStyle/>
          <a:p>
            <a:r>
              <a:rPr lang="es-CL" sz="2800" dirty="0"/>
              <a:t>Mito: Los inmigrantes solo traen problemas. No aportan nada</a:t>
            </a:r>
            <a:br>
              <a:rPr lang="es-CL" sz="2800" dirty="0"/>
            </a:br>
            <a:r>
              <a:rPr lang="es-CL" sz="2800" dirty="0"/>
              <a:t>Realidad: 						    </a:t>
            </a:r>
            <a:r>
              <a:rPr lang="es-CL" sz="2800" dirty="0">
                <a:solidFill>
                  <a:schemeClr val="tx1"/>
                </a:solidFill>
                <a:highlight>
                  <a:srgbClr val="FFFF00"/>
                </a:highlight>
              </a:rPr>
              <a:t>CASEN 2017</a:t>
            </a:r>
          </a:p>
        </p:txBody>
      </p:sp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FAA9E923-D78A-3A42-B24B-147D25A8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1909"/>
            <a:ext cx="9144000" cy="51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89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F81736EA-E74E-CC4D-96D5-9BEB8048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702"/>
            <a:ext cx="9144000" cy="514662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62E4EDC-8699-4747-839B-D16A643C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600" dirty="0"/>
              <a:t>Mito: Los inmigrantes son más pobres</a:t>
            </a:r>
            <a:br>
              <a:rPr lang="es-CL" sz="3600" dirty="0"/>
            </a:br>
            <a:r>
              <a:rPr lang="es-CL" sz="3600" dirty="0"/>
              <a:t>Realidad:				      </a:t>
            </a:r>
            <a:r>
              <a:rPr lang="es-CL" sz="3600" dirty="0">
                <a:solidFill>
                  <a:schemeClr val="tx1"/>
                </a:solidFill>
                <a:highlight>
                  <a:srgbClr val="FFFF00"/>
                </a:highlight>
              </a:rPr>
              <a:t> CASEN 2017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288369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C1CB134-BFCD-BC4C-90E6-B5032CFA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600" dirty="0"/>
              <a:t>Mito: Los inmigrantes no tienen educación</a:t>
            </a:r>
            <a:br>
              <a:rPr lang="es-CL" sz="3600" dirty="0"/>
            </a:br>
            <a:r>
              <a:rPr lang="es-CL" sz="3600" dirty="0"/>
              <a:t>Realidad: 	                  </a:t>
            </a:r>
            <a:r>
              <a:rPr lang="es-CL" sz="3600" dirty="0">
                <a:solidFill>
                  <a:schemeClr val="tx1"/>
                </a:solidFill>
                <a:highlight>
                  <a:srgbClr val="FFFF00"/>
                </a:highlight>
              </a:rPr>
              <a:t> CASEN 2017</a:t>
            </a:r>
            <a:endParaRPr lang="es-CL" sz="3600" dirty="0"/>
          </a:p>
        </p:txBody>
      </p:sp>
      <p:pic>
        <p:nvPicPr>
          <p:cNvPr id="8" name="Imagen 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BF691B07-C2DB-2A47-8351-1ECC0BBB0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246"/>
            <a:ext cx="9144000" cy="515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45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D0A76392-3148-8E47-8180-29478156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223"/>
            <a:ext cx="9144000" cy="5295531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FA6BA00-1B31-D44A-84B0-8B26B7C7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600" dirty="0"/>
              <a:t>Mito: Los inmigrantes no tienen educación</a:t>
            </a:r>
            <a:br>
              <a:rPr lang="es-CL" sz="3600" dirty="0"/>
            </a:br>
            <a:r>
              <a:rPr lang="es-CL" sz="3600" dirty="0"/>
              <a:t>Realidad: 			   </a:t>
            </a:r>
            <a:r>
              <a:rPr lang="es-CL" sz="3600" dirty="0">
                <a:solidFill>
                  <a:schemeClr val="tx1"/>
                </a:solidFill>
                <a:highlight>
                  <a:srgbClr val="FFFF00"/>
                </a:highlight>
              </a:rPr>
              <a:t> CASEN 2017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1271843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ntegralocal.es/upload/Image/publicaciones/inmigracion%20y%20salud.jpg">
            <a:extLst>
              <a:ext uri="{FF2B5EF4-FFF2-40B4-BE49-F238E27FC236}">
                <a16:creationId xmlns:a16="http://schemas.microsoft.com/office/drawing/2014/main" id="{8DD2A082-6334-C74C-961B-A2500AE2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51" y="425232"/>
            <a:ext cx="5595937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04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>
            <a:extLst>
              <a:ext uri="{FF2B5EF4-FFF2-40B4-BE49-F238E27FC236}">
                <a16:creationId xmlns:a16="http://schemas.microsoft.com/office/drawing/2014/main" id="{C4AE27A5-B97B-294E-B6BD-AFFD2E3A5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221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330066"/>
              </a:buClr>
            </a:pPr>
            <a:r>
              <a:rPr lang="en-GB" altLang="es-CL" sz="3900" b="1">
                <a:solidFill>
                  <a:srgbClr val="330066"/>
                </a:solidFill>
              </a:rPr>
              <a:t> Para reflexionar……</a:t>
            </a:r>
          </a:p>
        </p:txBody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5837FAF2-A94E-5C49-B71E-62A9BBB10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19263"/>
            <a:ext cx="8228013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 eaLnBrk="0" hangingPunct="0"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655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lnSpc>
                <a:spcPct val="93000"/>
              </a:lnSpc>
              <a:spcBef>
                <a:spcPts val="750"/>
              </a:spcBef>
              <a:buClr>
                <a:srgbClr val="330066"/>
              </a:buClr>
              <a:buFont typeface="Wingdings" pitchFamily="2" charset="2"/>
              <a:buNone/>
            </a:pPr>
            <a:r>
              <a:rPr lang="en-GB" altLang="es-CL" sz="3000" i="1">
                <a:solidFill>
                  <a:srgbClr val="000000"/>
                </a:solidFill>
              </a:rPr>
              <a:t>	</a:t>
            </a:r>
            <a:r>
              <a:rPr lang="ja-JP" altLang="en-GB" i="1">
                <a:solidFill>
                  <a:srgbClr val="000000"/>
                </a:solidFill>
              </a:rPr>
              <a:t>“</a:t>
            </a:r>
            <a:r>
              <a:rPr lang="en-GB" altLang="ja-JP" i="1">
                <a:solidFill>
                  <a:srgbClr val="000000"/>
                </a:solidFill>
              </a:rPr>
              <a:t>La medicina de la inmigración no es una medicina de parásitos ni virus raros. Es medicina de hombres y mujeres que se diferencian en la forma de expresar su sufrimiento, su modo de concebir la enfermedad, el acto médico, el dolor o la muerte. De unos hombres y mujeres que han dejado una cultura sanitaria sin haberla abandonado y adquieren otra sin todavía comprenderla, de unos enfermos que esperan de nuestro mundo sanitario una tecnología carismática que los salve, pero que no aciertan a hacer comprender sus problemas interiores a médicos y cuidadores</a:t>
            </a:r>
            <a:r>
              <a:rPr lang="ja-JP" altLang="en-GB" i="1">
                <a:solidFill>
                  <a:srgbClr val="000000"/>
                </a:solidFill>
              </a:rPr>
              <a:t>”</a:t>
            </a:r>
            <a:endParaRPr lang="en-GB" altLang="ja-JP" i="1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  <a:spcBef>
                <a:spcPts val="750"/>
              </a:spcBef>
              <a:buClr>
                <a:srgbClr val="330066"/>
              </a:buClr>
              <a:buFont typeface="Wingdings" pitchFamily="2" charset="2"/>
              <a:buNone/>
            </a:pPr>
            <a:r>
              <a:rPr lang="en-GB" altLang="es-CL" sz="2000" i="1">
                <a:solidFill>
                  <a:srgbClr val="000000"/>
                </a:solidFill>
              </a:rPr>
              <a:t>	R. Colasanti. En: II Congreso de Medicina y Emigración. Roma, 1990</a:t>
            </a:r>
            <a:br>
              <a:rPr lang="en-GB" altLang="es-CL" sz="2000" i="1">
                <a:solidFill>
                  <a:srgbClr val="000000"/>
                </a:solidFill>
              </a:rPr>
            </a:br>
            <a:endParaRPr lang="en-GB" altLang="es-CL" sz="2000" i="1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  <a:spcBef>
                <a:spcPts val="750"/>
              </a:spcBef>
              <a:buClr>
                <a:srgbClr val="330066"/>
              </a:buClr>
              <a:buFont typeface="Wingdings" pitchFamily="2" charset="2"/>
              <a:buNone/>
            </a:pPr>
            <a:endParaRPr lang="en-GB" altLang="es-CL" sz="2000" i="1">
              <a:solidFill>
                <a:srgbClr val="000000"/>
              </a:solidFill>
            </a:endParaRP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8AD0D4DB-75D3-D547-B7B7-8FBF8C1A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14313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9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93264B9-C46D-444E-B69D-45E38961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es-CL" sz="3200" b="1" dirty="0">
                <a:solidFill>
                  <a:schemeClr val="tx1"/>
                </a:solidFill>
              </a:rPr>
              <a:t>Un poco  de historia</a:t>
            </a:r>
            <a:r>
              <a:rPr lang="es-CL" sz="3200" dirty="0">
                <a:solidFill>
                  <a:schemeClr val="tx1"/>
                </a:solidFill>
              </a:rPr>
              <a:t>. Impacto de las migraciones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9EEF3EE-CC83-704C-AFB9-5B084503DA2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Rol fundamental en el desarrollo de los pueblos</a:t>
            </a:r>
          </a:p>
          <a:p>
            <a:r>
              <a:rPr lang="es-CL" dirty="0"/>
              <a:t>Algunos ejemplos de infecciones favorecidas por las migraciones:</a:t>
            </a:r>
          </a:p>
          <a:p>
            <a:pPr lvl="1"/>
            <a:r>
              <a:rPr lang="es-CL" dirty="0"/>
              <a:t>Peste Negra: (Yersinia pestis) Pasó de Asia a Europa Siglo IV.  </a:t>
            </a:r>
            <a:r>
              <a:rPr lang="es-CL" b="1" dirty="0">
                <a:highlight>
                  <a:srgbClr val="FFFF00"/>
                </a:highlight>
              </a:rPr>
              <a:t>Momias de 5.700 años de antiguedad</a:t>
            </a:r>
          </a:p>
          <a:p>
            <a:pPr lvl="1"/>
            <a:r>
              <a:rPr lang="es-CL" dirty="0"/>
              <a:t>Viruela en América en 1493 </a:t>
            </a:r>
            <a:r>
              <a:rPr lang="es-CL" b="1" dirty="0">
                <a:highlight>
                  <a:srgbClr val="FFFF00"/>
                </a:highlight>
              </a:rPr>
              <a:t>Regalo del viejo mundo</a:t>
            </a:r>
          </a:p>
          <a:p>
            <a:pPr lvl="1"/>
            <a:r>
              <a:rPr lang="es-CL" dirty="0"/>
              <a:t>Gripe española (epidemia de influenza) en 1918. </a:t>
            </a:r>
          </a:p>
          <a:p>
            <a:pPr marL="365760" lvl="1" indent="0">
              <a:buNone/>
            </a:pPr>
            <a:r>
              <a:rPr lang="es-CL" dirty="0"/>
              <a:t>50-100 millones de muertos </a:t>
            </a:r>
            <a:r>
              <a:rPr lang="es-CL" b="1" dirty="0">
                <a:highlight>
                  <a:srgbClr val="FFFF00"/>
                </a:highlight>
              </a:rPr>
              <a:t>Mas que las 2 guerras mundiales</a:t>
            </a:r>
          </a:p>
          <a:p>
            <a:pPr lvl="1"/>
            <a:r>
              <a:rPr lang="es-CL" dirty="0"/>
              <a:t>Infección VIH/SIDA. </a:t>
            </a:r>
            <a:r>
              <a:rPr lang="es-CL" b="1" dirty="0">
                <a:highlight>
                  <a:srgbClr val="FFFF00"/>
                </a:highlight>
              </a:rPr>
              <a:t>Desde Africa para el mundo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7940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>
            <a:extLst>
              <a:ext uri="{FF2B5EF4-FFF2-40B4-BE49-F238E27FC236}">
                <a16:creationId xmlns:a16="http://schemas.microsoft.com/office/drawing/2014/main" id="{48C7B362-84B3-C94A-A0EE-9FD417AE1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531663"/>
            <a:ext cx="67818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0066"/>
              </a:buClr>
            </a:pPr>
            <a:r>
              <a:rPr lang="en-GB" altLang="es-CL" sz="4800" b="1" dirty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CHILE</a:t>
            </a:r>
            <a:br>
              <a:rPr lang="en-GB" altLang="es-CL" sz="4800" b="1" dirty="0">
                <a:solidFill>
                  <a:srgbClr val="330066"/>
                </a:solidFill>
                <a:latin typeface="Comic Sans MS" panose="030F0902030302020204" pitchFamily="66" charset="0"/>
              </a:rPr>
            </a:br>
            <a:endParaRPr lang="en-GB" altLang="es-CL" sz="4800" b="1" dirty="0">
              <a:solidFill>
                <a:srgbClr val="330066"/>
              </a:solidFill>
              <a:latin typeface="Comic Sans MS" panose="030F0902030302020204" pitchFamily="66" charset="0"/>
            </a:endParaRPr>
          </a:p>
        </p:txBody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C255EE4E-76F3-E242-B716-48662D2D9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76" y="1235371"/>
            <a:ext cx="62484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800"/>
              </a:spcBef>
              <a:buClr>
                <a:srgbClr val="330066"/>
              </a:buClr>
              <a:buFont typeface="Wingdings" pitchFamily="2" charset="2"/>
              <a:buNone/>
            </a:pPr>
            <a:r>
              <a:rPr lang="en-GB" altLang="es-CL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 PAÍS VULNERABLE ?</a:t>
            </a:r>
          </a:p>
        </p:txBody>
      </p:sp>
      <p:pic>
        <p:nvPicPr>
          <p:cNvPr id="94211" name="Picture 5" descr="http://api.ning.com/files/Cz2fwSRCtPeCdzSmxC1lphenm97SYrMugWP2Zsxnaa4z9D-FC8VlNG7cqbeRT*QPtbqYpc1ijwnqa95pTWygXfBkIBEhE9aa/Chile.jpg">
            <a:extLst>
              <a:ext uri="{FF2B5EF4-FFF2-40B4-BE49-F238E27FC236}">
                <a16:creationId xmlns:a16="http://schemas.microsoft.com/office/drawing/2014/main" id="{91CA2894-4CE1-E84B-A941-74DCD8E6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0"/>
            <a:ext cx="28146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multiracial_diasSoli.gif">
            <a:extLst>
              <a:ext uri="{FF2B5EF4-FFF2-40B4-BE49-F238E27FC236}">
                <a16:creationId xmlns:a16="http://schemas.microsoft.com/office/drawing/2014/main" id="{2D2775A4-2C4A-C546-B922-3F146879A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1" y="3352886"/>
            <a:ext cx="3903746" cy="2782719"/>
          </a:xfrm>
          <a:prstGeom prst="rect">
            <a:avLst/>
          </a:prstGeom>
        </p:spPr>
      </p:pic>
      <p:pic>
        <p:nvPicPr>
          <p:cNvPr id="7" name="Imagen 6" descr="Captura de pantalla 2018-10-24 a la(s) 09.47.49.png">
            <a:extLst>
              <a:ext uri="{FF2B5EF4-FFF2-40B4-BE49-F238E27FC236}">
                <a16:creationId xmlns:a16="http://schemas.microsoft.com/office/drawing/2014/main" id="{41461D7F-072D-7D4B-A8ED-61077C8FC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1" y="3361545"/>
            <a:ext cx="2445700" cy="28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">
            <a:extLst>
              <a:ext uri="{FF2B5EF4-FFF2-40B4-BE49-F238E27FC236}">
                <a16:creationId xmlns:a16="http://schemas.microsoft.com/office/drawing/2014/main" id="{94D7FA03-0B43-B540-9D57-0655D21ED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0066"/>
              </a:buClr>
            </a:pPr>
            <a:r>
              <a:rPr lang="en-GB" altLang="es-CL" sz="3900" b="1" dirty="0">
                <a:solidFill>
                  <a:srgbClr val="330066"/>
                </a:solidFill>
                <a:latin typeface="Comic Sans MS" panose="030F0902030302020204" pitchFamily="66" charset="0"/>
              </a:rPr>
              <a:t>TASA DE MORTALIDAD INFANTIL 2017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391FB8C8-5781-C54A-A0F9-6A1B3709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648051"/>
            <a:ext cx="3804411" cy="494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6259" name="Line 3">
            <a:extLst>
              <a:ext uri="{FF2B5EF4-FFF2-40B4-BE49-F238E27FC236}">
                <a16:creationId xmlns:a16="http://schemas.microsoft.com/office/drawing/2014/main" id="{90C367E1-E363-254C-9B4B-2A818F1E4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2708275"/>
            <a:ext cx="2952750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6260" name="Text Box 4">
            <a:extLst>
              <a:ext uri="{FF2B5EF4-FFF2-40B4-BE49-F238E27FC236}">
                <a16:creationId xmlns:a16="http://schemas.microsoft.com/office/drawing/2014/main" id="{E387A7C0-281D-B846-9800-53A08A3E5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2513013"/>
            <a:ext cx="1297448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15 X 1.000</a:t>
            </a:r>
          </a:p>
        </p:txBody>
      </p:sp>
      <p:sp>
        <p:nvSpPr>
          <p:cNvPr id="96261" name="Line 5">
            <a:extLst>
              <a:ext uri="{FF2B5EF4-FFF2-40B4-BE49-F238E27FC236}">
                <a16:creationId xmlns:a16="http://schemas.microsoft.com/office/drawing/2014/main" id="{57B1C7C2-B6E7-764F-8B80-FBBCAD128C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2997200"/>
            <a:ext cx="1236663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id="{6CF63F13-FADB-8844-A8D0-8EBC1B9B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81300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15 X 1.000</a:t>
            </a:r>
          </a:p>
        </p:txBody>
      </p:sp>
      <p:sp>
        <p:nvSpPr>
          <p:cNvPr id="96263" name="Line 7">
            <a:extLst>
              <a:ext uri="{FF2B5EF4-FFF2-40B4-BE49-F238E27FC236}">
                <a16:creationId xmlns:a16="http://schemas.microsoft.com/office/drawing/2014/main" id="{6A11161D-7DFD-1D4E-9512-9510579EE8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05263"/>
            <a:ext cx="2374900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9E6D0B44-7430-384D-A6BC-1697CF11B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808413"/>
            <a:ext cx="1795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35 X 1.000</a:t>
            </a:r>
          </a:p>
        </p:txBody>
      </p:sp>
      <p:sp>
        <p:nvSpPr>
          <p:cNvPr id="96265" name="Line 9">
            <a:extLst>
              <a:ext uri="{FF2B5EF4-FFF2-40B4-BE49-F238E27FC236}">
                <a16:creationId xmlns:a16="http://schemas.microsoft.com/office/drawing/2014/main" id="{C800A326-F693-C242-AEFF-E0AC939742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5157788"/>
            <a:ext cx="1812925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6266" name="Text Box 10">
            <a:extLst>
              <a:ext uri="{FF2B5EF4-FFF2-40B4-BE49-F238E27FC236}">
                <a16:creationId xmlns:a16="http://schemas.microsoft.com/office/drawing/2014/main" id="{800CEC14-5941-D448-8285-9452CB1C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4188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7 X 1.000</a:t>
            </a:r>
          </a:p>
        </p:txBody>
      </p:sp>
      <p:sp>
        <p:nvSpPr>
          <p:cNvPr id="96267" name="Line 11">
            <a:extLst>
              <a:ext uri="{FF2B5EF4-FFF2-40B4-BE49-F238E27FC236}">
                <a16:creationId xmlns:a16="http://schemas.microsoft.com/office/drawing/2014/main" id="{422B3303-67A3-2A48-BE52-02A719BDB8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5445125"/>
            <a:ext cx="2663825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6268" name="Text Box 12">
            <a:extLst>
              <a:ext uri="{FF2B5EF4-FFF2-40B4-BE49-F238E27FC236}">
                <a16:creationId xmlns:a16="http://schemas.microsoft.com/office/drawing/2014/main" id="{1A9BA58B-57B1-9F4F-9D3D-F000F5658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5176838"/>
            <a:ext cx="1297448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10 X 1.000</a:t>
            </a:r>
          </a:p>
        </p:txBody>
      </p:sp>
      <p:sp>
        <p:nvSpPr>
          <p:cNvPr id="96269" name="Line 13">
            <a:extLst>
              <a:ext uri="{FF2B5EF4-FFF2-40B4-BE49-F238E27FC236}">
                <a16:creationId xmlns:a16="http://schemas.microsoft.com/office/drawing/2014/main" id="{E448EA89-1929-1C4A-BD2B-9FCAC0EE17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800" y="3644900"/>
            <a:ext cx="1525588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6270" name="Text Box 14">
            <a:extLst>
              <a:ext uri="{FF2B5EF4-FFF2-40B4-BE49-F238E27FC236}">
                <a16:creationId xmlns:a16="http://schemas.microsoft.com/office/drawing/2014/main" id="{D76AD93A-C61C-7F48-A4C0-2CB475AF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448050"/>
            <a:ext cx="1297448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15 X 1.000</a:t>
            </a:r>
          </a:p>
        </p:txBody>
      </p:sp>
      <p:pic>
        <p:nvPicPr>
          <p:cNvPr id="96271" name="Picture 15">
            <a:extLst>
              <a:ext uri="{FF2B5EF4-FFF2-40B4-BE49-F238E27FC236}">
                <a16:creationId xmlns:a16="http://schemas.microsoft.com/office/drawing/2014/main" id="{942FAFE9-D652-364E-B6E1-F87B3C906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C91008-D687-3C48-806C-6C852432ACFE}"/>
              </a:ext>
            </a:extLst>
          </p:cNvPr>
          <p:cNvSpPr txBox="1"/>
          <p:nvPr/>
        </p:nvSpPr>
        <p:spPr>
          <a:xfrm>
            <a:off x="5260148" y="1378486"/>
            <a:ext cx="36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Tasa promedio mundial 39.1 (2017)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23A24E-329A-D146-A875-361AF8D3D279}"/>
              </a:ext>
            </a:extLst>
          </p:cNvPr>
          <p:cNvSpPr txBox="1"/>
          <p:nvPr/>
        </p:nvSpPr>
        <p:spPr>
          <a:xfrm>
            <a:off x="0" y="1360361"/>
            <a:ext cx="2691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s-C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Haiti: 72 X 1.000</a:t>
            </a:r>
          </a:p>
          <a:p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>
            <a:extLst>
              <a:ext uri="{FF2B5EF4-FFF2-40B4-BE49-F238E27FC236}">
                <a16:creationId xmlns:a16="http://schemas.microsoft.com/office/drawing/2014/main" id="{5BAC30A1-DAEE-FB4F-A0AF-9BCA7677C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0066"/>
              </a:buClr>
            </a:pPr>
            <a:r>
              <a:rPr lang="en-GB" altLang="es-CL" sz="3900" b="1">
                <a:solidFill>
                  <a:srgbClr val="330066"/>
                </a:solidFill>
                <a:latin typeface="Comic Sans MS" panose="030F0902030302020204" pitchFamily="66" charset="0"/>
              </a:rPr>
              <a:t>TASA DE TUBERCULOSIS</a:t>
            </a:r>
          </a:p>
        </p:txBody>
      </p:sp>
      <p:pic>
        <p:nvPicPr>
          <p:cNvPr id="102402" name="Picture 2">
            <a:extLst>
              <a:ext uri="{FF2B5EF4-FFF2-40B4-BE49-F238E27FC236}">
                <a16:creationId xmlns:a16="http://schemas.microsoft.com/office/drawing/2014/main" id="{6CDA6148-66D0-2044-8AC8-E6F28A1EB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719263"/>
            <a:ext cx="3749675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03" name="Line 3">
            <a:extLst>
              <a:ext uri="{FF2B5EF4-FFF2-40B4-BE49-F238E27FC236}">
                <a16:creationId xmlns:a16="http://schemas.microsoft.com/office/drawing/2014/main" id="{83483014-B402-424A-A877-ECBE389C8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2708275"/>
            <a:ext cx="2952750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04" name="Text Box 4">
            <a:extLst>
              <a:ext uri="{FF2B5EF4-FFF2-40B4-BE49-F238E27FC236}">
                <a16:creationId xmlns:a16="http://schemas.microsoft.com/office/drawing/2014/main" id="{710F8592-0552-A441-95B4-114231CE5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2513013"/>
            <a:ext cx="1553928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33 X 100.000</a:t>
            </a:r>
          </a:p>
        </p:txBody>
      </p:sp>
      <p:sp>
        <p:nvSpPr>
          <p:cNvPr id="102405" name="Line 5">
            <a:extLst>
              <a:ext uri="{FF2B5EF4-FFF2-40B4-BE49-F238E27FC236}">
                <a16:creationId xmlns:a16="http://schemas.microsoft.com/office/drawing/2014/main" id="{AA568779-9DFB-0C4A-8DB5-328C3EE348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2997200"/>
            <a:ext cx="1236663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06" name="Text Box 6">
            <a:extLst>
              <a:ext uri="{FF2B5EF4-FFF2-40B4-BE49-F238E27FC236}">
                <a16:creationId xmlns:a16="http://schemas.microsoft.com/office/drawing/2014/main" id="{02109408-D1EB-CA40-9719-0311CD8A6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81300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  43 X 100.000</a:t>
            </a:r>
          </a:p>
        </p:txBody>
      </p:sp>
      <p:sp>
        <p:nvSpPr>
          <p:cNvPr id="102407" name="Line 7">
            <a:extLst>
              <a:ext uri="{FF2B5EF4-FFF2-40B4-BE49-F238E27FC236}">
                <a16:creationId xmlns:a16="http://schemas.microsoft.com/office/drawing/2014/main" id="{C217B47E-2B71-2E41-962C-0EAF8773BC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3644900"/>
            <a:ext cx="1524000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08" name="Text Box 8">
            <a:extLst>
              <a:ext uri="{FF2B5EF4-FFF2-40B4-BE49-F238E27FC236}">
                <a16:creationId xmlns:a16="http://schemas.microsoft.com/office/drawing/2014/main" id="{BA295DF3-A66A-394A-9844-ADD36A69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3448050"/>
            <a:ext cx="166504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116 X 100.000</a:t>
            </a:r>
          </a:p>
        </p:txBody>
      </p:sp>
      <p:sp>
        <p:nvSpPr>
          <p:cNvPr id="102409" name="Line 9">
            <a:extLst>
              <a:ext uri="{FF2B5EF4-FFF2-40B4-BE49-F238E27FC236}">
                <a16:creationId xmlns:a16="http://schemas.microsoft.com/office/drawing/2014/main" id="{34D3E24C-9FAC-BF41-B644-F1155B33A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05263"/>
            <a:ext cx="2374900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10" name="Text Box 10">
            <a:extLst>
              <a:ext uri="{FF2B5EF4-FFF2-40B4-BE49-F238E27FC236}">
                <a16:creationId xmlns:a16="http://schemas.microsoft.com/office/drawing/2014/main" id="{9FBBC7C1-06BB-094B-9ABF-F22E54C2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808413"/>
            <a:ext cx="1795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111 X 100.000</a:t>
            </a:r>
          </a:p>
        </p:txBody>
      </p:sp>
      <p:sp>
        <p:nvSpPr>
          <p:cNvPr id="102411" name="Line 11">
            <a:extLst>
              <a:ext uri="{FF2B5EF4-FFF2-40B4-BE49-F238E27FC236}">
                <a16:creationId xmlns:a16="http://schemas.microsoft.com/office/drawing/2014/main" id="{7864360C-868C-2842-9939-7595EA57E7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5157788"/>
            <a:ext cx="1812925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12" name="Text Box 12">
            <a:extLst>
              <a:ext uri="{FF2B5EF4-FFF2-40B4-BE49-F238E27FC236}">
                <a16:creationId xmlns:a16="http://schemas.microsoft.com/office/drawing/2014/main" id="{404644FD-5A74-C24A-B723-8B49A3172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4188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dirty="0">
                <a:solidFill>
                  <a:srgbClr val="000000"/>
                </a:solidFill>
              </a:rPr>
              <a:t>17 X 100.000</a:t>
            </a:r>
          </a:p>
        </p:txBody>
      </p:sp>
      <p:sp>
        <p:nvSpPr>
          <p:cNvPr id="102413" name="Line 13">
            <a:extLst>
              <a:ext uri="{FF2B5EF4-FFF2-40B4-BE49-F238E27FC236}">
                <a16:creationId xmlns:a16="http://schemas.microsoft.com/office/drawing/2014/main" id="{7587BCD7-B191-D34D-BFF0-3DA3BACA2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5445125"/>
            <a:ext cx="2663825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14" name="Text Box 14">
            <a:extLst>
              <a:ext uri="{FF2B5EF4-FFF2-40B4-BE49-F238E27FC236}">
                <a16:creationId xmlns:a16="http://schemas.microsoft.com/office/drawing/2014/main" id="{22D8F8AB-778D-034B-BF5D-B13B97AF0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5176838"/>
            <a:ext cx="153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26 X 100.000</a:t>
            </a:r>
          </a:p>
        </p:txBody>
      </p:sp>
      <p:pic>
        <p:nvPicPr>
          <p:cNvPr id="102415" name="Picture 15">
            <a:extLst>
              <a:ext uri="{FF2B5EF4-FFF2-40B4-BE49-F238E27FC236}">
                <a16:creationId xmlns:a16="http://schemas.microsoft.com/office/drawing/2014/main" id="{ED000620-A885-C84A-983C-663BBD22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1C5E67-2152-384D-8D21-D0F9B9ACD710}"/>
              </a:ext>
            </a:extLst>
          </p:cNvPr>
          <p:cNvSpPr txBox="1"/>
          <p:nvPr/>
        </p:nvSpPr>
        <p:spPr>
          <a:xfrm>
            <a:off x="6510634" y="6175931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Banco Mundial 2017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B54A769-4945-FF43-B61D-DAC1E60CC7E0}"/>
              </a:ext>
            </a:extLst>
          </p:cNvPr>
          <p:cNvSpPr txBox="1"/>
          <p:nvPr/>
        </p:nvSpPr>
        <p:spPr>
          <a:xfrm>
            <a:off x="5260148" y="1378486"/>
            <a:ext cx="357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Tasa promedio mundial 133 (2017)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0C9076B-D7F9-B34D-BA4A-9C0AF1EA23C6}"/>
              </a:ext>
            </a:extLst>
          </p:cNvPr>
          <p:cNvSpPr txBox="1"/>
          <p:nvPr/>
        </p:nvSpPr>
        <p:spPr>
          <a:xfrm>
            <a:off x="0" y="1840806"/>
            <a:ext cx="2691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s-C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Haiti: 181 X 100.000</a:t>
            </a:r>
          </a:p>
          <a:p>
            <a:endParaRPr lang="es-C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1">
            <a:extLst>
              <a:ext uri="{FF2B5EF4-FFF2-40B4-BE49-F238E27FC236}">
                <a16:creationId xmlns:a16="http://schemas.microsoft.com/office/drawing/2014/main" id="{33707933-B242-A341-A955-609127642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0066"/>
              </a:buClr>
            </a:pPr>
            <a:r>
              <a:rPr lang="en-GB" altLang="es-CL" sz="3900" b="1" dirty="0">
                <a:solidFill>
                  <a:srgbClr val="330066"/>
                </a:solidFill>
                <a:latin typeface="Comic Sans MS" panose="030F0902030302020204" pitchFamily="66" charset="0"/>
              </a:rPr>
              <a:t>TASA DE DESNUTRICIÓN INFANTIL</a:t>
            </a:r>
          </a:p>
        </p:txBody>
      </p:sp>
      <p:pic>
        <p:nvPicPr>
          <p:cNvPr id="98306" name="Picture 2">
            <a:extLst>
              <a:ext uri="{FF2B5EF4-FFF2-40B4-BE49-F238E27FC236}">
                <a16:creationId xmlns:a16="http://schemas.microsoft.com/office/drawing/2014/main" id="{4B3A1E86-8F36-C04C-B495-318E6E2A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719263"/>
            <a:ext cx="3749675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307" name="Line 3">
            <a:extLst>
              <a:ext uri="{FF2B5EF4-FFF2-40B4-BE49-F238E27FC236}">
                <a16:creationId xmlns:a16="http://schemas.microsoft.com/office/drawing/2014/main" id="{7FBCA4F3-ED8B-E64C-B527-9C52F32C1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2708275"/>
            <a:ext cx="2952750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67FE1EC7-7173-6F4C-8A18-F824B80CB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2513013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12  %</a:t>
            </a:r>
          </a:p>
        </p:txBody>
      </p:sp>
      <p:sp>
        <p:nvSpPr>
          <p:cNvPr id="98309" name="Line 5">
            <a:extLst>
              <a:ext uri="{FF2B5EF4-FFF2-40B4-BE49-F238E27FC236}">
                <a16:creationId xmlns:a16="http://schemas.microsoft.com/office/drawing/2014/main" id="{2BF8D04A-5811-4847-A199-352561B2A7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2997200"/>
            <a:ext cx="1236663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8310" name="Text Box 6">
            <a:extLst>
              <a:ext uri="{FF2B5EF4-FFF2-40B4-BE49-F238E27FC236}">
                <a16:creationId xmlns:a16="http://schemas.microsoft.com/office/drawing/2014/main" id="{55B73238-43CC-DC47-AE34-092DC0119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781300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14.6 %</a:t>
            </a:r>
          </a:p>
        </p:txBody>
      </p:sp>
      <p:sp>
        <p:nvSpPr>
          <p:cNvPr id="98311" name="Line 7">
            <a:extLst>
              <a:ext uri="{FF2B5EF4-FFF2-40B4-BE49-F238E27FC236}">
                <a16:creationId xmlns:a16="http://schemas.microsoft.com/office/drawing/2014/main" id="{6A7DBE0C-D9F5-0546-B02E-784FC5ADE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05263"/>
            <a:ext cx="2374900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03DBA1B6-703E-7F48-9476-974217C9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808413"/>
            <a:ext cx="1795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  26 %</a:t>
            </a:r>
          </a:p>
        </p:txBody>
      </p:sp>
      <p:sp>
        <p:nvSpPr>
          <p:cNvPr id="98313" name="Line 9">
            <a:extLst>
              <a:ext uri="{FF2B5EF4-FFF2-40B4-BE49-F238E27FC236}">
                <a16:creationId xmlns:a16="http://schemas.microsoft.com/office/drawing/2014/main" id="{659AD0C5-F785-014F-AA3C-80582A1650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5157788"/>
            <a:ext cx="1812925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8314" name="Text Box 10">
            <a:extLst>
              <a:ext uri="{FF2B5EF4-FFF2-40B4-BE49-F238E27FC236}">
                <a16:creationId xmlns:a16="http://schemas.microsoft.com/office/drawing/2014/main" id="{AFDD6A2D-2691-AE44-8648-B4BA316D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941888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  0.7 %</a:t>
            </a:r>
          </a:p>
        </p:txBody>
      </p:sp>
      <p:sp>
        <p:nvSpPr>
          <p:cNvPr id="98315" name="Line 11">
            <a:extLst>
              <a:ext uri="{FF2B5EF4-FFF2-40B4-BE49-F238E27FC236}">
                <a16:creationId xmlns:a16="http://schemas.microsoft.com/office/drawing/2014/main" id="{0F5E8731-00ED-9044-9C2C-0251C3069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5445125"/>
            <a:ext cx="2663825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8316" name="Text Box 12">
            <a:extLst>
              <a:ext uri="{FF2B5EF4-FFF2-40B4-BE49-F238E27FC236}">
                <a16:creationId xmlns:a16="http://schemas.microsoft.com/office/drawing/2014/main" id="{2C301580-2CE5-8C43-93E3-F2E514718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538" y="5176838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1.2 %</a:t>
            </a:r>
          </a:p>
        </p:txBody>
      </p:sp>
      <p:sp>
        <p:nvSpPr>
          <p:cNvPr id="98317" name="Line 13">
            <a:extLst>
              <a:ext uri="{FF2B5EF4-FFF2-40B4-BE49-F238E27FC236}">
                <a16:creationId xmlns:a16="http://schemas.microsoft.com/office/drawing/2014/main" id="{DD3D908A-23E2-E546-B353-5B0972E6CC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800" y="3644900"/>
            <a:ext cx="1525588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8318" name="Text Box 14">
            <a:extLst>
              <a:ext uri="{FF2B5EF4-FFF2-40B4-BE49-F238E27FC236}">
                <a16:creationId xmlns:a16="http://schemas.microsoft.com/office/drawing/2014/main" id="{4A41D906-E7CB-B447-9590-F06711A7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448050"/>
            <a:ext cx="1512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25 %</a:t>
            </a:r>
          </a:p>
        </p:txBody>
      </p:sp>
      <p:sp>
        <p:nvSpPr>
          <p:cNvPr id="98319" name="Text Box 15">
            <a:extLst>
              <a:ext uri="{FF2B5EF4-FFF2-40B4-BE49-F238E27FC236}">
                <a16:creationId xmlns:a16="http://schemas.microsoft.com/office/drawing/2014/main" id="{40946CAB-7D12-4546-A50A-55154FB7C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515" y="6256338"/>
            <a:ext cx="2400314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 b="1" dirty="0">
                <a:solidFill>
                  <a:srgbClr val="000000"/>
                </a:solidFill>
              </a:rPr>
              <a:t>Banco Mundial 2016</a:t>
            </a:r>
          </a:p>
        </p:txBody>
      </p:sp>
      <p:pic>
        <p:nvPicPr>
          <p:cNvPr id="98320" name="Picture 16">
            <a:extLst>
              <a:ext uri="{FF2B5EF4-FFF2-40B4-BE49-F238E27FC236}">
                <a16:creationId xmlns:a16="http://schemas.microsoft.com/office/drawing/2014/main" id="{CF6CCAFC-8F94-7F4C-AC6A-F70D5909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81C7427-3BCF-FF4F-9C2D-912EA4D31D67}"/>
              </a:ext>
            </a:extLst>
          </p:cNvPr>
          <p:cNvSpPr txBox="1"/>
          <p:nvPr/>
        </p:nvSpPr>
        <p:spPr>
          <a:xfrm>
            <a:off x="5260148" y="1378486"/>
            <a:ext cx="3851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Tasa promedio mundial 10,8% (2016)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A85F4B9-83B2-534F-BFFD-2413AA8F4530}"/>
              </a:ext>
            </a:extLst>
          </p:cNvPr>
          <p:cNvSpPr txBox="1"/>
          <p:nvPr/>
        </p:nvSpPr>
        <p:spPr>
          <a:xfrm>
            <a:off x="387457" y="1840806"/>
            <a:ext cx="207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s-C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Haiti: 46 % </a:t>
            </a:r>
          </a:p>
          <a:p>
            <a:endParaRPr lang="es-C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3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>
            <a:extLst>
              <a:ext uri="{FF2B5EF4-FFF2-40B4-BE49-F238E27FC236}">
                <a16:creationId xmlns:a16="http://schemas.microsoft.com/office/drawing/2014/main" id="{9FC14137-F79E-074B-9B14-327AEAA83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0066"/>
              </a:buClr>
            </a:pPr>
            <a:r>
              <a:rPr lang="en-GB" altLang="es-CL" sz="3900" b="1">
                <a:solidFill>
                  <a:srgbClr val="330066"/>
                </a:solidFill>
                <a:latin typeface="Comic Sans MS" panose="030F0902030302020204" pitchFamily="66" charset="0"/>
              </a:rPr>
              <a:t>Prevalencia de Hepatitis B</a:t>
            </a: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776505EB-3580-4D42-BBD2-7F51B48F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719263"/>
            <a:ext cx="3749675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0355" name="Line 3">
            <a:extLst>
              <a:ext uri="{FF2B5EF4-FFF2-40B4-BE49-F238E27FC236}">
                <a16:creationId xmlns:a16="http://schemas.microsoft.com/office/drawing/2014/main" id="{ECF9D45E-EC1D-7145-BF9D-AFDD8BBC1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2708275"/>
            <a:ext cx="2952750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0356" name="Text Box 4">
            <a:extLst>
              <a:ext uri="{FF2B5EF4-FFF2-40B4-BE49-F238E27FC236}">
                <a16:creationId xmlns:a16="http://schemas.microsoft.com/office/drawing/2014/main" id="{0E8D04E7-B1AA-C94A-ABD0-728E54F59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2513013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1,3  %</a:t>
            </a:r>
          </a:p>
        </p:txBody>
      </p:sp>
      <p:sp>
        <p:nvSpPr>
          <p:cNvPr id="100357" name="Line 5">
            <a:extLst>
              <a:ext uri="{FF2B5EF4-FFF2-40B4-BE49-F238E27FC236}">
                <a16:creationId xmlns:a16="http://schemas.microsoft.com/office/drawing/2014/main" id="{67F88518-B919-9A48-AAE1-101766CE8E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2997200"/>
            <a:ext cx="1236663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0358" name="Text Box 6">
            <a:extLst>
              <a:ext uri="{FF2B5EF4-FFF2-40B4-BE49-F238E27FC236}">
                <a16:creationId xmlns:a16="http://schemas.microsoft.com/office/drawing/2014/main" id="{30D8F7BE-30BC-9B46-971D-EA1CBC801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781300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2 %</a:t>
            </a:r>
          </a:p>
        </p:txBody>
      </p:sp>
      <p:sp>
        <p:nvSpPr>
          <p:cNvPr id="100359" name="Line 7">
            <a:extLst>
              <a:ext uri="{FF2B5EF4-FFF2-40B4-BE49-F238E27FC236}">
                <a16:creationId xmlns:a16="http://schemas.microsoft.com/office/drawing/2014/main" id="{DF4037B0-287F-CD40-8004-AFC13940F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05263"/>
            <a:ext cx="2374900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0360" name="Text Box 8">
            <a:extLst>
              <a:ext uri="{FF2B5EF4-FFF2-40B4-BE49-F238E27FC236}">
                <a16:creationId xmlns:a16="http://schemas.microsoft.com/office/drawing/2014/main" id="{C55BA6C4-9B93-5A46-8D43-BA6793F69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808413"/>
            <a:ext cx="1795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  1,6 %</a:t>
            </a:r>
          </a:p>
        </p:txBody>
      </p:sp>
      <p:sp>
        <p:nvSpPr>
          <p:cNvPr id="100361" name="Line 9">
            <a:extLst>
              <a:ext uri="{FF2B5EF4-FFF2-40B4-BE49-F238E27FC236}">
                <a16:creationId xmlns:a16="http://schemas.microsoft.com/office/drawing/2014/main" id="{FEB37B46-C615-B146-811A-D1E893D969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5157788"/>
            <a:ext cx="1812925" cy="1587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0362" name="Text Box 10">
            <a:extLst>
              <a:ext uri="{FF2B5EF4-FFF2-40B4-BE49-F238E27FC236}">
                <a16:creationId xmlns:a16="http://schemas.microsoft.com/office/drawing/2014/main" id="{B4ADF099-2032-1545-BE60-ABC2292C6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941888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  0,5 %</a:t>
            </a:r>
          </a:p>
        </p:txBody>
      </p:sp>
      <p:sp>
        <p:nvSpPr>
          <p:cNvPr id="100363" name="Line 11">
            <a:extLst>
              <a:ext uri="{FF2B5EF4-FFF2-40B4-BE49-F238E27FC236}">
                <a16:creationId xmlns:a16="http://schemas.microsoft.com/office/drawing/2014/main" id="{9AF05A23-0718-5E40-AC2A-81C17FCE3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5445125"/>
            <a:ext cx="2663825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0364" name="Text Box 12">
            <a:extLst>
              <a:ext uri="{FF2B5EF4-FFF2-40B4-BE49-F238E27FC236}">
                <a16:creationId xmlns:a16="http://schemas.microsoft.com/office/drawing/2014/main" id="{C55FC971-FD9C-A241-AAE0-008C61D0D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5176838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1,1 %</a:t>
            </a:r>
          </a:p>
        </p:txBody>
      </p:sp>
      <p:sp>
        <p:nvSpPr>
          <p:cNvPr id="100365" name="Line 13">
            <a:extLst>
              <a:ext uri="{FF2B5EF4-FFF2-40B4-BE49-F238E27FC236}">
                <a16:creationId xmlns:a16="http://schemas.microsoft.com/office/drawing/2014/main" id="{A6261541-21D3-214D-8651-85353D47C6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800" y="3644900"/>
            <a:ext cx="1525588" cy="1588"/>
          </a:xfrm>
          <a:prstGeom prst="line">
            <a:avLst/>
          </a:prstGeom>
          <a:noFill/>
          <a:ln w="28440">
            <a:solidFill>
              <a:srgbClr val="F8190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0366" name="Text Box 14">
            <a:extLst>
              <a:ext uri="{FF2B5EF4-FFF2-40B4-BE49-F238E27FC236}">
                <a16:creationId xmlns:a16="http://schemas.microsoft.com/office/drawing/2014/main" id="{F21F8AFC-7541-9049-AE99-0842BDBC1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448050"/>
            <a:ext cx="1512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800">
                <a:solidFill>
                  <a:srgbClr val="000000"/>
                </a:solidFill>
              </a:rPr>
              <a:t>1,4 %</a:t>
            </a:r>
          </a:p>
        </p:txBody>
      </p:sp>
      <p:sp>
        <p:nvSpPr>
          <p:cNvPr id="100367" name="Text Box 15">
            <a:extLst>
              <a:ext uri="{FF2B5EF4-FFF2-40B4-BE49-F238E27FC236}">
                <a16:creationId xmlns:a16="http://schemas.microsoft.com/office/drawing/2014/main" id="{E1DF675B-5BE9-DC4C-88CA-C51C23D08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6286500"/>
            <a:ext cx="2416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1200">
                <a:solidFill>
                  <a:srgbClr val="000000"/>
                </a:solidFill>
              </a:rPr>
              <a:t>Rev Chil Infect 2002; 19:140-155 </a:t>
            </a:r>
          </a:p>
        </p:txBody>
      </p:sp>
      <p:pic>
        <p:nvPicPr>
          <p:cNvPr id="100368" name="Picture 16">
            <a:extLst>
              <a:ext uri="{FF2B5EF4-FFF2-40B4-BE49-F238E27FC236}">
                <a16:creationId xmlns:a16="http://schemas.microsoft.com/office/drawing/2014/main" id="{352DAFD1-E9E9-1A42-ABA8-53877C468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85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8ACC699-B9D4-484F-801F-09BA0A0CFD5D}"/>
              </a:ext>
            </a:extLst>
          </p:cNvPr>
          <p:cNvSpPr txBox="1"/>
          <p:nvPr/>
        </p:nvSpPr>
        <p:spPr>
          <a:xfrm>
            <a:off x="300317" y="1515735"/>
            <a:ext cx="21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Haiti: Vacuna HBV desde 2012</a:t>
            </a:r>
          </a:p>
        </p:txBody>
      </p:sp>
    </p:spTree>
    <p:extLst>
      <p:ext uri="{BB962C8B-B14F-4D97-AF65-F5344CB8AC3E}">
        <p14:creationId xmlns:p14="http://schemas.microsoft.com/office/powerpoint/2010/main" val="39204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38D7FC62-B5B6-AB45-9DEE-9CFE8F051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766"/>
            <a:ext cx="9144000" cy="5146467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DCB8F34-779E-1349-A591-C6F49181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7854"/>
            <a:ext cx="8153400" cy="990600"/>
          </a:xfrm>
        </p:spPr>
        <p:txBody>
          <a:bodyPr/>
          <a:lstStyle/>
          <a:p>
            <a:r>
              <a:rPr lang="es-CL" dirty="0"/>
              <a:t>Impacto de la migración en salud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7F8ED59-00C4-9F4D-A286-34706E46A584}"/>
              </a:ext>
            </a:extLst>
          </p:cNvPr>
          <p:cNvSpPr txBox="1"/>
          <p:nvPr/>
        </p:nvSpPr>
        <p:spPr>
          <a:xfrm>
            <a:off x="4468968" y="2253801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highlight>
                  <a:srgbClr val="FFFF00"/>
                </a:highlight>
              </a:rPr>
              <a:t>14.9%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CD92BFB-C34E-C841-81F3-7254E7B63E29}"/>
              </a:ext>
            </a:extLst>
          </p:cNvPr>
          <p:cNvSpPr txBox="1"/>
          <p:nvPr/>
        </p:nvSpPr>
        <p:spPr>
          <a:xfrm>
            <a:off x="5975796" y="1378039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highlight>
                  <a:srgbClr val="FFFF00"/>
                </a:highlight>
              </a:rPr>
              <a:t>18.7%</a:t>
            </a:r>
          </a:p>
        </p:txBody>
      </p:sp>
    </p:spTree>
    <p:extLst>
      <p:ext uri="{BB962C8B-B14F-4D97-AF65-F5344CB8AC3E}">
        <p14:creationId xmlns:p14="http://schemas.microsoft.com/office/powerpoint/2010/main" val="209440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0574E67E-5F9B-CE43-B015-73EC839C7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547"/>
            <a:ext cx="9144000" cy="51137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78EBF3A-2AB9-B04F-AC38-B2E4914F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612"/>
            <a:ext cx="8153400" cy="990600"/>
          </a:xfrm>
        </p:spPr>
        <p:txBody>
          <a:bodyPr/>
          <a:lstStyle/>
          <a:p>
            <a:r>
              <a:rPr lang="es-CL" dirty="0"/>
              <a:t>Impacto de la migración en salud</a:t>
            </a:r>
          </a:p>
        </p:txBody>
      </p:sp>
    </p:spTree>
    <p:extLst>
      <p:ext uri="{BB962C8B-B14F-4D97-AF65-F5344CB8AC3E}">
        <p14:creationId xmlns:p14="http://schemas.microsoft.com/office/powerpoint/2010/main" val="2540510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Imagen 3" descr="Captura de pantalla 2018-09-23 a la(s) 19.41.04.png">
            <a:extLst>
              <a:ext uri="{FF2B5EF4-FFF2-40B4-BE49-F238E27FC236}">
                <a16:creationId xmlns:a16="http://schemas.microsoft.com/office/drawing/2014/main" id="{328FE0C2-3C72-874E-B9F8-337774D1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524"/>
            <a:ext cx="9144000" cy="5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CuadroTexto 4">
            <a:extLst>
              <a:ext uri="{FF2B5EF4-FFF2-40B4-BE49-F238E27FC236}">
                <a16:creationId xmlns:a16="http://schemas.microsoft.com/office/drawing/2014/main" id="{61FAB107-51CE-4B48-9120-326894EF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805488"/>
            <a:ext cx="734536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"/>
              <a:defRPr sz="3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76000"/>
              </a:lnSpc>
              <a:spcBef>
                <a:spcPts val="650"/>
              </a:spcBef>
              <a:buClr>
                <a:srgbClr val="669999"/>
              </a:buClr>
              <a:buSzPct val="70000"/>
              <a:buFont typeface="Wingdings" pitchFamily="2" charset="2"/>
              <a:buChar char=""/>
              <a:defRPr sz="26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76000"/>
              </a:lnSpc>
              <a:spcBef>
                <a:spcPts val="575"/>
              </a:spcBef>
              <a:buClr>
                <a:srgbClr val="CCCC00"/>
              </a:buClr>
              <a:buSzPct val="70000"/>
              <a:buFont typeface="Wingdings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75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76000"/>
              </a:lnSpc>
              <a:spcBef>
                <a:spcPts val="500"/>
              </a:spcBef>
              <a:buClr>
                <a:srgbClr val="330066"/>
              </a:buClr>
              <a:buSzPct val="8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ts val="500"/>
              </a:spcBef>
              <a:spcAft>
                <a:spcPct val="0"/>
              </a:spcAft>
              <a:buClr>
                <a:srgbClr val="330066"/>
              </a:buClr>
              <a:buSzPct val="8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3600" b="1"/>
              <a:t>EL NUEVO ROSTRO DE CHILE</a:t>
            </a:r>
          </a:p>
        </p:txBody>
      </p:sp>
    </p:spTree>
    <p:extLst>
      <p:ext uri="{BB962C8B-B14F-4D97-AF65-F5344CB8AC3E}">
        <p14:creationId xmlns:p14="http://schemas.microsoft.com/office/powerpoint/2010/main" val="1969658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n 3" descr="Captura de pantalla 2018-09-23 a la(s) 19.41.04.png">
            <a:extLst>
              <a:ext uri="{FF2B5EF4-FFF2-40B4-BE49-F238E27FC236}">
                <a16:creationId xmlns:a16="http://schemas.microsoft.com/office/drawing/2014/main" id="{D997760A-D281-ED47-AB9A-A875B374B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CuadroTexto 4">
            <a:extLst>
              <a:ext uri="{FF2B5EF4-FFF2-40B4-BE49-F238E27FC236}">
                <a16:creationId xmlns:a16="http://schemas.microsoft.com/office/drawing/2014/main" id="{88C34D75-8EB0-F746-BB85-A347565A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805488"/>
            <a:ext cx="734536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es-ES" altLang="es-CL" sz="3600" b="1">
                <a:solidFill>
                  <a:srgbClr val="000000"/>
                </a:solidFill>
              </a:rPr>
              <a:t>EL NUEVO ROSTRO DE CHILE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70DB92-61CF-D342-8741-8EB639D9D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73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255883" y="332638"/>
            <a:ext cx="8229600" cy="945121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Primera Visita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60732704"/>
              </p:ext>
            </p:extLst>
          </p:nvPr>
        </p:nvGraphicFramePr>
        <p:xfrm>
          <a:off x="1546528" y="1682336"/>
          <a:ext cx="5771188" cy="4526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5780186" y="1674224"/>
            <a:ext cx="22914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Antecedentes personales </a:t>
            </a:r>
          </a:p>
          <a:p>
            <a:r>
              <a:rPr lang="es-ES" sz="1600" dirty="0"/>
              <a:t>y familiares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001406" y="4954557"/>
            <a:ext cx="2287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Esquema acortado de </a:t>
            </a:r>
          </a:p>
          <a:p>
            <a:r>
              <a:rPr lang="es-ES" dirty="0"/>
              <a:t>Vacunación y ajustado </a:t>
            </a:r>
          </a:p>
          <a:p>
            <a:r>
              <a:rPr lang="es-ES" dirty="0"/>
              <a:t>para la edad</a:t>
            </a:r>
          </a:p>
          <a:p>
            <a:endParaRPr lang="es-ES" sz="1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92102" y="4775750"/>
            <a:ext cx="24140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No de rutina. Sólo si se justifica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78985" y="1710176"/>
            <a:ext cx="2585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Empatía. Clima de confianza.</a:t>
            </a:r>
          </a:p>
          <a:p>
            <a:r>
              <a:rPr lang="es-ES" sz="1600" dirty="0"/>
              <a:t>Especial cuidado con </a:t>
            </a:r>
          </a:p>
          <a:p>
            <a:r>
              <a:rPr lang="es-ES" sz="1600" dirty="0"/>
              <a:t>lenguaje y cultura</a:t>
            </a:r>
          </a:p>
        </p:txBody>
      </p:sp>
    </p:spTree>
    <p:extLst>
      <p:ext uri="{BB962C8B-B14F-4D97-AF65-F5344CB8AC3E}">
        <p14:creationId xmlns:p14="http://schemas.microsoft.com/office/powerpoint/2010/main" val="119689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82F39-3DEC-FB46-B48E-96556E8D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Gripe española 1918-1919 </a:t>
            </a:r>
            <a:br>
              <a:rPr lang="es-CL" b="1" dirty="0">
                <a:solidFill>
                  <a:schemeClr val="tx1"/>
                </a:solidFill>
              </a:rPr>
            </a:br>
            <a:r>
              <a:rPr lang="es-CL" b="1" dirty="0">
                <a:solidFill>
                  <a:schemeClr val="tx1"/>
                </a:solidFill>
              </a:rPr>
              <a:t>Virus influenza H1N1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CC40DC8-9DD3-EF4C-81DF-B2988ED5810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34130" y="1790699"/>
            <a:ext cx="3090929" cy="434340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CL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De Estados Unidos para Europa. </a:t>
            </a:r>
          </a:p>
          <a:p>
            <a:r>
              <a:rPr lang="es-CL" sz="2400" b="1" dirty="0">
                <a:solidFill>
                  <a:schemeClr val="tx1"/>
                </a:solidFill>
              </a:rPr>
              <a:t>La Primera Guerra Mundial opacó  la magnitud de la epidemia con alta mortalidad. España no participó en la Guerra, razón por la cual se llamó Gripe Española  </a:t>
            </a:r>
          </a:p>
        </p:txBody>
      </p:sp>
      <p:pic>
        <p:nvPicPr>
          <p:cNvPr id="5" name="Marcador de contenido 4" descr="Imagen que contiene interior, edificio, techo, personas&#10;&#10;Descripción generada automáticamente">
            <a:extLst>
              <a:ext uri="{FF2B5EF4-FFF2-40B4-BE49-F238E27FC236}">
                <a16:creationId xmlns:a16="http://schemas.microsoft.com/office/drawing/2014/main" id="{DEF02940-E750-1C44-AD26-197009D4B37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9600" y="1714500"/>
            <a:ext cx="5044225" cy="4419600"/>
          </a:xfrm>
        </p:spPr>
      </p:pic>
    </p:spTree>
    <p:extLst>
      <p:ext uri="{BB962C8B-B14F-4D97-AF65-F5344CB8AC3E}">
        <p14:creationId xmlns:p14="http://schemas.microsoft.com/office/powerpoint/2010/main" val="1054773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/>
              <a:t>Patologías prevalentes en niños inmigrantes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spcBef>
                <a:spcPts val="750"/>
              </a:spcBef>
              <a:buClr>
                <a:srgbClr val="330066"/>
              </a:buClr>
              <a:buFont typeface="+mj-ea"/>
              <a:buAutoNum type="circleNumDbPlain"/>
            </a:pPr>
            <a:r>
              <a:rPr lang="en-GB" dirty="0" err="1"/>
              <a:t>Enfermedades</a:t>
            </a:r>
            <a:r>
              <a:rPr lang="en-GB" dirty="0"/>
              <a:t> </a:t>
            </a:r>
            <a:r>
              <a:rPr lang="en-GB" dirty="0" err="1"/>
              <a:t>infecciosas</a:t>
            </a:r>
            <a:endParaRPr lang="en-GB" dirty="0"/>
          </a:p>
          <a:p>
            <a:pPr marL="457200" indent="-457200">
              <a:spcBef>
                <a:spcPts val="750"/>
              </a:spcBef>
              <a:buClr>
                <a:srgbClr val="330066"/>
              </a:buClr>
              <a:buFont typeface="+mj-ea"/>
              <a:buAutoNum type="circleNumDbPlain"/>
            </a:pPr>
            <a:r>
              <a:rPr lang="en-GB" dirty="0" err="1"/>
              <a:t>Enfermedades</a:t>
            </a:r>
            <a:r>
              <a:rPr lang="en-GB" dirty="0"/>
              <a:t> de base </a:t>
            </a:r>
            <a:r>
              <a:rPr lang="en-GB" dirty="0" err="1"/>
              <a:t>genética</a:t>
            </a:r>
            <a:r>
              <a:rPr lang="en-GB" dirty="0"/>
              <a:t> (</a:t>
            </a:r>
            <a:r>
              <a:rPr lang="en-GB" dirty="0" err="1"/>
              <a:t>anemia</a:t>
            </a:r>
            <a:r>
              <a:rPr lang="en-GB" dirty="0"/>
              <a:t> de </a:t>
            </a:r>
            <a:r>
              <a:rPr lang="en-GB" dirty="0" err="1"/>
              <a:t>células</a:t>
            </a:r>
            <a:r>
              <a:rPr lang="en-GB" dirty="0"/>
              <a:t> </a:t>
            </a:r>
            <a:r>
              <a:rPr lang="en-GB" dirty="0" err="1"/>
              <a:t>falciformes</a:t>
            </a:r>
            <a:r>
              <a:rPr lang="en-GB" dirty="0"/>
              <a:t>)</a:t>
            </a:r>
          </a:p>
          <a:p>
            <a:pPr marL="457200" indent="-457200">
              <a:spcBef>
                <a:spcPts val="750"/>
              </a:spcBef>
              <a:buClr>
                <a:srgbClr val="330066"/>
              </a:buClr>
              <a:buFont typeface="+mj-ea"/>
              <a:buAutoNum type="circleNumDbPlain"/>
            </a:pPr>
            <a:r>
              <a:rPr lang="en-GB" dirty="0" err="1"/>
              <a:t>Enfermedades</a:t>
            </a:r>
            <a:r>
              <a:rPr lang="en-GB" dirty="0"/>
              <a:t> </a:t>
            </a:r>
            <a:r>
              <a:rPr lang="en-GB" dirty="0" err="1"/>
              <a:t>adquiridas</a:t>
            </a:r>
            <a:endParaRPr lang="en-GB" dirty="0"/>
          </a:p>
          <a:p>
            <a:pPr marL="457200" indent="-457200">
              <a:spcBef>
                <a:spcPts val="750"/>
              </a:spcBef>
              <a:buClr>
                <a:srgbClr val="330066"/>
              </a:buClr>
              <a:buFont typeface="+mj-ea"/>
              <a:buAutoNum type="circleNumDbPlain"/>
            </a:pPr>
            <a:r>
              <a:rPr lang="en-GB" dirty="0" err="1"/>
              <a:t>Enfermedades</a:t>
            </a:r>
            <a:r>
              <a:rPr lang="en-GB" dirty="0"/>
              <a:t> </a:t>
            </a:r>
            <a:r>
              <a:rPr lang="en-GB" dirty="0" err="1"/>
              <a:t>carenciales</a:t>
            </a:r>
            <a:endParaRPr lang="en-GB" dirty="0"/>
          </a:p>
          <a:p>
            <a:pPr marL="457200" indent="-457200">
              <a:spcBef>
                <a:spcPts val="750"/>
              </a:spcBef>
              <a:buClr>
                <a:srgbClr val="330066"/>
              </a:buClr>
              <a:buFont typeface="+mj-ea"/>
              <a:buAutoNum type="circleNumDbPlain"/>
            </a:pPr>
            <a:r>
              <a:rPr lang="en-GB" dirty="0" err="1"/>
              <a:t>Enfermedades</a:t>
            </a:r>
            <a:r>
              <a:rPr lang="en-GB" dirty="0"/>
              <a:t> </a:t>
            </a:r>
            <a:r>
              <a:rPr lang="en-GB" dirty="0" err="1"/>
              <a:t>reactivas</a:t>
            </a:r>
            <a:r>
              <a:rPr lang="en-GB" dirty="0"/>
              <a:t> o de </a:t>
            </a:r>
            <a:r>
              <a:rPr lang="en-GB" dirty="0" err="1"/>
              <a:t>adaptación</a:t>
            </a:r>
            <a:r>
              <a:rPr lang="en-GB" dirty="0"/>
              <a:t> (</a:t>
            </a:r>
            <a:r>
              <a:rPr lang="en-GB" dirty="0" err="1"/>
              <a:t>salud</a:t>
            </a:r>
            <a:r>
              <a:rPr lang="en-GB" dirty="0"/>
              <a:t> mental)</a:t>
            </a:r>
          </a:p>
          <a:p>
            <a:pPr marL="457200" indent="-457200">
              <a:spcBef>
                <a:spcPts val="750"/>
              </a:spcBef>
              <a:buClr>
                <a:srgbClr val="330066"/>
              </a:buClr>
              <a:buFont typeface="+mj-ea"/>
              <a:buAutoNum type="circleNumDbPlain"/>
            </a:pPr>
            <a:r>
              <a:rPr lang="en-GB" dirty="0" err="1"/>
              <a:t>Enfermedades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ausencia</a:t>
            </a:r>
            <a:r>
              <a:rPr lang="en-GB" dirty="0"/>
              <a:t> de </a:t>
            </a:r>
            <a:r>
              <a:rPr lang="en-GB" dirty="0" err="1"/>
              <a:t>medicina</a:t>
            </a:r>
            <a:r>
              <a:rPr lang="en-GB" dirty="0"/>
              <a:t> </a:t>
            </a:r>
            <a:r>
              <a:rPr lang="en-GB" dirty="0" err="1"/>
              <a:t>preventiva</a:t>
            </a:r>
            <a:endParaRPr lang="en-GB" dirty="0"/>
          </a:p>
          <a:p>
            <a:pPr marL="457200" indent="-457200">
              <a:buFont typeface="+mj-ea"/>
              <a:buAutoNum type="circleNumDbPlain"/>
            </a:pPr>
            <a:endParaRPr lang="es-ES" dirty="0"/>
          </a:p>
        </p:txBody>
      </p:sp>
      <p:pic>
        <p:nvPicPr>
          <p:cNvPr id="5" name="Marcador de contenido 4" descr="Captura de pantalla 2018-11-11 a la(s) 07.53.43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72" b="-8072"/>
          <a:stretch>
            <a:fillRect/>
          </a:stretch>
        </p:blipFill>
        <p:spPr>
          <a:xfrm>
            <a:off x="4648200" y="1537290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2420576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4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pitchFamily="2" charset="2"/>
              <a:buChar char=""/>
              <a:defRPr/>
            </a:pP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Sinónimos:</a:t>
            </a:r>
          </a:p>
          <a:p>
            <a:pPr marL="777240" lvl="1" indent="-365760" eaLnBrk="1" fontAlgn="auto" hangingPunct="1">
              <a:spcAft>
                <a:spcPts val="0"/>
              </a:spcAft>
              <a:buFont typeface="Wingdings" pitchFamily="2" charset="2"/>
              <a:buChar char=""/>
              <a:defRPr/>
            </a:pP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Anemia drepanocítica</a:t>
            </a:r>
          </a:p>
          <a:p>
            <a:pPr marL="777240" lvl="1" indent="-365760" eaLnBrk="1" fontAlgn="auto" hangingPunct="1">
              <a:spcAft>
                <a:spcPts val="0"/>
              </a:spcAft>
              <a:buFont typeface="Wingdings" pitchFamily="2" charset="2"/>
              <a:buChar char=""/>
              <a:defRPr/>
            </a:pP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Drepanocitosis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pitchFamily="2" charset="2"/>
              <a:buChar char=""/>
              <a:defRPr/>
            </a:pP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Enfermedad genética que afecta la estructura de la hemoglobina (hemoglobinopatías)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pitchFamily="2" charset="2"/>
              <a:buChar char=""/>
              <a:defRPr/>
            </a:pP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5% de la población mundial es portadora de genes alterados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pitchFamily="2" charset="2"/>
              <a:buChar char=""/>
              <a:defRPr/>
            </a:pP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En el mundo, 300.000 niños/año nacen con hemoglobinopatías, 60 % en África</a:t>
            </a:r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s-CL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Gothic" charset="0"/>
              <a:cs typeface="Times New Roman" panose="02020603050405020304" pitchFamily="18" charset="0"/>
            </a:endParaRPr>
          </a:p>
        </p:txBody>
      </p:sp>
      <p:sp>
        <p:nvSpPr>
          <p:cNvPr id="129026" name="1 Título"/>
          <p:cNvSpPr>
            <a:spLocks noGrp="1"/>
          </p:cNvSpPr>
          <p:nvPr>
            <p:ph type="title"/>
          </p:nvPr>
        </p:nvSpPr>
        <p:spPr>
          <a:xfrm>
            <a:off x="688975" y="115888"/>
            <a:ext cx="7756525" cy="1365250"/>
          </a:xfrm>
        </p:spPr>
        <p:txBody>
          <a:bodyPr>
            <a:normAutofit/>
          </a:bodyPr>
          <a:lstStyle/>
          <a:p>
            <a:pPr eaLnBrk="1" hangingPunct="1"/>
            <a:r>
              <a:rPr lang="es-CL" sz="36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Anemia de Células falciformes</a:t>
            </a:r>
          </a:p>
        </p:txBody>
      </p:sp>
    </p:spTree>
    <p:extLst>
      <p:ext uri="{BB962C8B-B14F-4D97-AF65-F5344CB8AC3E}">
        <p14:creationId xmlns:p14="http://schemas.microsoft.com/office/powerpoint/2010/main" val="2548737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5" descr="animat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2357438"/>
            <a:ext cx="4429125" cy="3317875"/>
          </a:xfrm>
        </p:spPr>
      </p:pic>
      <p:sp>
        <p:nvSpPr>
          <p:cNvPr id="130050" name="1 Título"/>
          <p:cNvSpPr>
            <a:spLocks noGrp="1"/>
          </p:cNvSpPr>
          <p:nvPr>
            <p:ph type="title"/>
          </p:nvPr>
        </p:nvSpPr>
        <p:spPr>
          <a:xfrm>
            <a:off x="688975" y="142875"/>
            <a:ext cx="7756525" cy="1054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L" sz="4800" b="1" dirty="0">
                <a:solidFill>
                  <a:schemeClr val="tx1"/>
                </a:solidFill>
                <a:latin typeface="Times New Roman" panose="02020603050405020304" pitchFamily="18" charset="0"/>
                <a:ea typeface="MS Gothic" charset="0"/>
                <a:cs typeface="Times New Roman" panose="02020603050405020304" pitchFamily="18" charset="0"/>
              </a:rPr>
              <a:t>Anemia de Células falciformes</a:t>
            </a:r>
          </a:p>
        </p:txBody>
      </p:sp>
    </p:spTree>
    <p:extLst>
      <p:ext uri="{BB962C8B-B14F-4D97-AF65-F5344CB8AC3E}">
        <p14:creationId xmlns:p14="http://schemas.microsoft.com/office/powerpoint/2010/main" val="388756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Evaluación clínica del niño inmigrante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474077" cy="4718304"/>
          </a:xfrm>
        </p:spPr>
        <p:txBody>
          <a:bodyPr/>
          <a:lstStyle/>
          <a:p>
            <a:r>
              <a:rPr lang="es-ES" dirty="0"/>
              <a:t>Examen físico completo </a:t>
            </a:r>
            <a:r>
              <a:rPr lang="es-ES" dirty="0" err="1"/>
              <a:t>ppal</a:t>
            </a:r>
            <a:r>
              <a:rPr lang="es-ES" dirty="0"/>
              <a:t>/:</a:t>
            </a:r>
          </a:p>
          <a:p>
            <a:pPr lvl="1"/>
            <a:r>
              <a:rPr lang="es-ES" dirty="0"/>
              <a:t>Estado nutricional</a:t>
            </a:r>
          </a:p>
          <a:p>
            <a:pPr lvl="1"/>
            <a:r>
              <a:rPr lang="es-ES" dirty="0"/>
              <a:t>Piel y  mucosas</a:t>
            </a:r>
          </a:p>
          <a:p>
            <a:pPr lvl="1"/>
            <a:r>
              <a:rPr lang="es-ES" dirty="0"/>
              <a:t>Adenopatías</a:t>
            </a:r>
          </a:p>
          <a:p>
            <a:pPr lvl="1"/>
            <a:r>
              <a:rPr lang="es-ES" dirty="0" err="1"/>
              <a:t>Visceromegalias</a:t>
            </a:r>
            <a:endParaRPr lang="es-ES" dirty="0"/>
          </a:p>
          <a:p>
            <a:pPr lvl="1"/>
            <a:r>
              <a:rPr lang="es-ES" dirty="0"/>
              <a:t>Desarrollo psicomotor</a:t>
            </a:r>
          </a:p>
          <a:p>
            <a:pPr lvl="1"/>
            <a:r>
              <a:rPr lang="es-ES" dirty="0"/>
              <a:t>Examen neurológico </a:t>
            </a:r>
          </a:p>
          <a:p>
            <a:pPr lvl="1"/>
            <a:endParaRPr lang="es-ES" dirty="0"/>
          </a:p>
        </p:txBody>
      </p:sp>
      <p:pic>
        <p:nvPicPr>
          <p:cNvPr id="5" name="Marcador de contenido 4" descr="Captura de pantalla 2018-11-11 a la(s) 07.49.33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03" b="-31703"/>
          <a:stretch>
            <a:fillRect/>
          </a:stretch>
        </p:blipFill>
        <p:spPr>
          <a:xfrm>
            <a:off x="4158082" y="1370992"/>
            <a:ext cx="4985918" cy="4718304"/>
          </a:xfrm>
        </p:spPr>
      </p:pic>
    </p:spTree>
    <p:extLst>
      <p:ext uri="{BB962C8B-B14F-4D97-AF65-F5344CB8AC3E}">
        <p14:creationId xmlns:p14="http://schemas.microsoft.com/office/powerpoint/2010/main" val="3179214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Evaluación clínica del niño inmigrante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" y="1673352"/>
            <a:ext cx="4935480" cy="4718304"/>
          </a:xfrm>
        </p:spPr>
        <p:txBody>
          <a:bodyPr>
            <a:normAutofit fontScale="92500"/>
          </a:bodyPr>
          <a:lstStyle/>
          <a:p>
            <a:pPr>
              <a:spcBef>
                <a:spcPts val="750"/>
              </a:spcBef>
              <a:buClr>
                <a:srgbClr val="330066"/>
              </a:buClr>
              <a:buFont typeface="Arial"/>
              <a:buChar char="•"/>
            </a:pPr>
            <a:r>
              <a:rPr lang="en-GB" sz="3000" dirty="0" err="1">
                <a:solidFill>
                  <a:srgbClr val="000000"/>
                </a:solidFill>
              </a:rPr>
              <a:t>Pruebas</a:t>
            </a:r>
            <a:r>
              <a:rPr lang="en-GB" sz="3000" dirty="0">
                <a:solidFill>
                  <a:srgbClr val="000000"/>
                </a:solidFill>
              </a:rPr>
              <a:t> </a:t>
            </a:r>
            <a:r>
              <a:rPr lang="en-GB" sz="3000" dirty="0" err="1">
                <a:solidFill>
                  <a:srgbClr val="000000"/>
                </a:solidFill>
              </a:rPr>
              <a:t>complementarias</a:t>
            </a:r>
            <a:r>
              <a:rPr lang="en-GB" sz="3000" dirty="0">
                <a:solidFill>
                  <a:srgbClr val="000000"/>
                </a:solidFill>
              </a:rPr>
              <a:t>. </a:t>
            </a:r>
            <a:r>
              <a:rPr lang="en-GB" sz="3000" dirty="0">
                <a:solidFill>
                  <a:srgbClr val="F81908"/>
                </a:solidFill>
              </a:rPr>
              <a:t>No de </a:t>
            </a:r>
            <a:r>
              <a:rPr lang="en-GB" sz="3000" dirty="0" err="1">
                <a:solidFill>
                  <a:srgbClr val="F81908"/>
                </a:solidFill>
              </a:rPr>
              <a:t>rutina</a:t>
            </a:r>
            <a:endParaRPr lang="en-GB" sz="3000" dirty="0">
              <a:solidFill>
                <a:srgbClr val="F81908"/>
              </a:solidFill>
            </a:endParaRPr>
          </a:p>
          <a:p>
            <a:pPr lvl="1">
              <a:spcBef>
                <a:spcPts val="650"/>
              </a:spcBef>
              <a:buClr>
                <a:srgbClr val="669999"/>
              </a:buClr>
              <a:buFont typeface="Arial"/>
              <a:buChar char="•"/>
            </a:pPr>
            <a:r>
              <a:rPr lang="en-GB" sz="2600" dirty="0" err="1">
                <a:solidFill>
                  <a:srgbClr val="000000"/>
                </a:solidFill>
              </a:rPr>
              <a:t>Hemograma</a:t>
            </a:r>
            <a:r>
              <a:rPr lang="en-GB" sz="2600" dirty="0">
                <a:solidFill>
                  <a:srgbClr val="000000"/>
                </a:solidFill>
              </a:rPr>
              <a:t> y </a:t>
            </a:r>
            <a:r>
              <a:rPr lang="en-GB" sz="2600" dirty="0" err="1">
                <a:solidFill>
                  <a:srgbClr val="000000"/>
                </a:solidFill>
              </a:rPr>
              <a:t>perfil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bioquímico</a:t>
            </a:r>
            <a:endParaRPr lang="en-GB" sz="2600" dirty="0">
              <a:solidFill>
                <a:srgbClr val="000000"/>
              </a:solidFill>
            </a:endParaRPr>
          </a:p>
          <a:p>
            <a:pPr lvl="1">
              <a:spcBef>
                <a:spcPts val="650"/>
              </a:spcBef>
              <a:buClr>
                <a:srgbClr val="669999"/>
              </a:buClr>
              <a:buFont typeface="Arial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PPD</a:t>
            </a:r>
          </a:p>
          <a:p>
            <a:pPr lvl="1">
              <a:spcBef>
                <a:spcPts val="650"/>
              </a:spcBef>
              <a:buClr>
                <a:srgbClr val="669999"/>
              </a:buClr>
              <a:buFont typeface="Arial"/>
              <a:buChar char="•"/>
            </a:pPr>
            <a:r>
              <a:rPr lang="en-GB" sz="2600" dirty="0" err="1">
                <a:solidFill>
                  <a:srgbClr val="000000"/>
                </a:solidFill>
              </a:rPr>
              <a:t>Coprocultivo</a:t>
            </a:r>
            <a:r>
              <a:rPr lang="en-GB" sz="2600" dirty="0">
                <a:solidFill>
                  <a:srgbClr val="000000"/>
                </a:solidFill>
              </a:rPr>
              <a:t> y </a:t>
            </a:r>
            <a:r>
              <a:rPr lang="en-GB" sz="2600" dirty="0" err="1">
                <a:solidFill>
                  <a:srgbClr val="000000"/>
                </a:solidFill>
              </a:rPr>
              <a:t>coproparasitoscópico</a:t>
            </a:r>
            <a:endParaRPr lang="en-GB" sz="2600" dirty="0">
              <a:solidFill>
                <a:srgbClr val="000000"/>
              </a:solidFill>
            </a:endParaRPr>
          </a:p>
          <a:p>
            <a:pPr lvl="1">
              <a:spcBef>
                <a:spcPts val="650"/>
              </a:spcBef>
              <a:buClr>
                <a:srgbClr val="669999"/>
              </a:buClr>
              <a:buFont typeface="Arial"/>
              <a:buChar char="•"/>
            </a:pPr>
            <a:r>
              <a:rPr lang="en-GB" sz="2600" dirty="0" err="1">
                <a:solidFill>
                  <a:srgbClr val="000000"/>
                </a:solidFill>
              </a:rPr>
              <a:t>Serología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para</a:t>
            </a:r>
            <a:r>
              <a:rPr lang="en-GB" sz="2600" dirty="0">
                <a:solidFill>
                  <a:srgbClr val="000000"/>
                </a:solidFill>
              </a:rPr>
              <a:t> HBV, HCV y VIH (</a:t>
            </a:r>
            <a:r>
              <a:rPr lang="en-GB" sz="2600" dirty="0" err="1">
                <a:solidFill>
                  <a:srgbClr val="000000"/>
                </a:solidFill>
              </a:rPr>
              <a:t>Todos</a:t>
            </a:r>
            <a:r>
              <a:rPr lang="en-GB" sz="2600" dirty="0">
                <a:solidFill>
                  <a:srgbClr val="000000"/>
                </a:solidFill>
              </a:rPr>
              <a:t> los </a:t>
            </a:r>
            <a:r>
              <a:rPr lang="en-GB" sz="2600" dirty="0" err="1">
                <a:solidFill>
                  <a:srgbClr val="000000"/>
                </a:solidFill>
              </a:rPr>
              <a:t>inmigrantes</a:t>
            </a:r>
            <a:r>
              <a:rPr lang="en-GB" sz="2600" dirty="0">
                <a:solidFill>
                  <a:srgbClr val="000000"/>
                </a:solidFill>
              </a:rPr>
              <a:t> de </a:t>
            </a:r>
            <a:r>
              <a:rPr lang="en-GB" sz="2600" dirty="0" err="1">
                <a:solidFill>
                  <a:srgbClr val="000000"/>
                </a:solidFill>
              </a:rPr>
              <a:t>África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subsahariana</a:t>
            </a:r>
            <a:r>
              <a:rPr lang="en-GB" sz="2600" dirty="0">
                <a:solidFill>
                  <a:srgbClr val="000000"/>
                </a:solidFill>
              </a:rPr>
              <a:t>) y </a:t>
            </a:r>
            <a:r>
              <a:rPr lang="en-GB" sz="2600" dirty="0" err="1">
                <a:solidFill>
                  <a:srgbClr val="000000"/>
                </a:solidFill>
              </a:rPr>
              <a:t>según</a:t>
            </a:r>
            <a:r>
              <a:rPr lang="en-GB" sz="2600" dirty="0">
                <a:solidFill>
                  <a:srgbClr val="000000"/>
                </a:solidFill>
              </a:rPr>
              <a:t> HC</a:t>
            </a:r>
          </a:p>
          <a:p>
            <a:pPr lvl="1">
              <a:spcBef>
                <a:spcPts val="650"/>
              </a:spcBef>
              <a:buClr>
                <a:srgbClr val="669999"/>
              </a:buClr>
              <a:buFont typeface="Arial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Screening de </a:t>
            </a:r>
            <a:r>
              <a:rPr lang="en-GB" sz="2600" dirty="0" err="1">
                <a:solidFill>
                  <a:srgbClr val="000000"/>
                </a:solidFill>
              </a:rPr>
              <a:t>hipotiroidismo</a:t>
            </a:r>
            <a:r>
              <a:rPr lang="en-GB" sz="2600" dirty="0">
                <a:solidFill>
                  <a:srgbClr val="000000"/>
                </a:solidFill>
              </a:rPr>
              <a:t>: en  </a:t>
            </a:r>
            <a:r>
              <a:rPr lang="en-GB" sz="2600" dirty="0" err="1">
                <a:solidFill>
                  <a:srgbClr val="000000"/>
                </a:solidFill>
              </a:rPr>
              <a:t>menores</a:t>
            </a:r>
            <a:r>
              <a:rPr lang="en-GB" sz="2600" dirty="0">
                <a:solidFill>
                  <a:srgbClr val="000000"/>
                </a:solidFill>
              </a:rPr>
              <a:t> de 1 </a:t>
            </a:r>
            <a:r>
              <a:rPr lang="en-GB" sz="2600" dirty="0" err="1">
                <a:solidFill>
                  <a:srgbClr val="000000"/>
                </a:solidFill>
              </a:rPr>
              <a:t>año</a:t>
            </a:r>
            <a:r>
              <a:rPr lang="en-GB" sz="2600" dirty="0">
                <a:solidFill>
                  <a:srgbClr val="000000"/>
                </a:solidFill>
              </a:rPr>
              <a:t> de </a:t>
            </a:r>
            <a:r>
              <a:rPr lang="en-GB" sz="2600" dirty="0" err="1">
                <a:solidFill>
                  <a:srgbClr val="000000"/>
                </a:solidFill>
              </a:rPr>
              <a:t>edad</a:t>
            </a:r>
            <a:endParaRPr lang="en-GB" sz="2600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endParaRPr lang="es-ES" dirty="0"/>
          </a:p>
        </p:txBody>
      </p:sp>
      <p:pic>
        <p:nvPicPr>
          <p:cNvPr id="5" name="Marcador de contenido 4" descr="Captura de pantalla 2018-11-11 a la(s) 08.03.16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44" b="-37044"/>
          <a:stretch>
            <a:fillRect/>
          </a:stretch>
        </p:blipFill>
        <p:spPr>
          <a:xfrm>
            <a:off x="4935480" y="1386110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2565318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9D2E680-6B2F-2A44-9877-036581EB3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407"/>
            <a:ext cx="9144000" cy="51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77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Imagen 2">
            <a:extLst>
              <a:ext uri="{FF2B5EF4-FFF2-40B4-BE49-F238E27FC236}">
                <a16:creationId xmlns:a16="http://schemas.microsoft.com/office/drawing/2014/main" id="{C855A7ED-03C5-DD4E-A9FA-7FEEF12DE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47F9B2-77D9-4F4B-A991-F7DA2947DA26}"/>
              </a:ext>
            </a:extLst>
          </p:cNvPr>
          <p:cNvSpPr txBox="1"/>
          <p:nvPr/>
        </p:nvSpPr>
        <p:spPr>
          <a:xfrm>
            <a:off x="5769736" y="953036"/>
            <a:ext cx="337426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L" b="1" dirty="0">
                <a:solidFill>
                  <a:schemeClr val="tx1"/>
                </a:solidFill>
                <a:highlight>
                  <a:srgbClr val="FFFF00"/>
                </a:highlight>
              </a:rPr>
              <a:t>Son mas frecuentes las infecciones importadas asociadas a turismo que a la migración</a:t>
            </a:r>
          </a:p>
        </p:txBody>
      </p:sp>
    </p:spTree>
    <p:extLst>
      <p:ext uri="{BB962C8B-B14F-4D97-AF65-F5344CB8AC3E}">
        <p14:creationId xmlns:p14="http://schemas.microsoft.com/office/powerpoint/2010/main" val="139490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2B544-209B-604D-8690-4C96B4A6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Potenciales cambios epidemiológicos como consecuencia de las migraciones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778CC8-BB40-4041-B298-48EEDF5091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9" y="2063842"/>
            <a:ext cx="7372252" cy="4495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s-CL" b="1" dirty="0"/>
              <a:t>Emergentes:</a:t>
            </a:r>
            <a:r>
              <a:rPr lang="es-CL" dirty="0"/>
              <a:t> Virus Zika</a:t>
            </a:r>
          </a:p>
          <a:p>
            <a:pPr>
              <a:buFont typeface="Wingdings" pitchFamily="2" charset="2"/>
              <a:buChar char="Ø"/>
            </a:pPr>
            <a:r>
              <a:rPr lang="es-CL" b="1" dirty="0"/>
              <a:t>Aumento de infecciones ya existentes:</a:t>
            </a:r>
            <a:r>
              <a:rPr lang="es-CL" dirty="0"/>
              <a:t> VHB, VHC, Tuberculosis</a:t>
            </a:r>
          </a:p>
          <a:p>
            <a:pPr>
              <a:buFont typeface="Wingdings" pitchFamily="2" charset="2"/>
              <a:buChar char="Ø"/>
            </a:pPr>
            <a:r>
              <a:rPr lang="es-CL" b="1" dirty="0"/>
              <a:t>Surgimiento de enfermedades desconocidas o erradicadas  o poco conocidas para el personal de salud:</a:t>
            </a:r>
            <a:r>
              <a:rPr lang="es-CL" dirty="0"/>
              <a:t> Sarampión, Anemia de células falciformes, Infección por HTLV-1</a:t>
            </a:r>
          </a:p>
        </p:txBody>
      </p:sp>
    </p:spTree>
    <p:extLst>
      <p:ext uri="{BB962C8B-B14F-4D97-AF65-F5344CB8AC3E}">
        <p14:creationId xmlns:p14="http://schemas.microsoft.com/office/powerpoint/2010/main" val="4265146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172E68F6-2AAC-544F-A48A-6C42E65BC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1"/>
            <a:ext cx="9144000" cy="6822318"/>
          </a:xfrm>
          <a:prstGeom prst="rect">
            <a:avLst/>
          </a:prstGeom>
        </p:spPr>
      </p:pic>
      <p:sp>
        <p:nvSpPr>
          <p:cNvPr id="5" name="Flecha izquierda 4">
            <a:extLst>
              <a:ext uri="{FF2B5EF4-FFF2-40B4-BE49-F238E27FC236}">
                <a16:creationId xmlns:a16="http://schemas.microsoft.com/office/drawing/2014/main" id="{73DA2429-399B-3444-B89F-B69B02987AE0}"/>
              </a:ext>
            </a:extLst>
          </p:cNvPr>
          <p:cNvSpPr/>
          <p:nvPr/>
        </p:nvSpPr>
        <p:spPr>
          <a:xfrm>
            <a:off x="3786389" y="5022761"/>
            <a:ext cx="1030310" cy="34772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2459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foto&#10;&#10;Descripción generada automáticamente">
            <a:extLst>
              <a:ext uri="{FF2B5EF4-FFF2-40B4-BE49-F238E27FC236}">
                <a16:creationId xmlns:a16="http://schemas.microsoft.com/office/drawing/2014/main" id="{B8A7CC70-D6C8-4F4B-A7EE-E324AE7C1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212"/>
            <a:ext cx="91440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91D8E61-F36F-2E46-8D76-ED110083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Migración y Salud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C88819-C9BD-DE49-AB0C-6F852F8FED9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17133"/>
            <a:ext cx="8153400" cy="4495800"/>
          </a:xfrm>
        </p:spPr>
        <p:txBody>
          <a:bodyPr>
            <a:normAutofit/>
          </a:bodyPr>
          <a:lstStyle/>
          <a:p>
            <a:r>
              <a:rPr lang="es-CL" dirty="0"/>
              <a:t>Están relacionadas y son interdependientes</a:t>
            </a:r>
          </a:p>
          <a:p>
            <a:r>
              <a:rPr lang="es-CL" dirty="0"/>
              <a:t>Muchas de las desigualdades que dan lugar a la propagación mundial de las enfermedades también dan lugar a la migración.  </a:t>
            </a:r>
          </a:p>
          <a:p>
            <a:pPr lvl="1"/>
            <a:r>
              <a:rPr lang="es-CL" dirty="0"/>
              <a:t>2003: Éxodo masivo de personas (+1 millón) por brote  del  Síndrome Respiratorio Agudo Severo  (SARS) abandonan Pekín. </a:t>
            </a:r>
            <a:r>
              <a:rPr lang="es-CL" b="1" dirty="0">
                <a:solidFill>
                  <a:srgbClr val="FF0000"/>
                </a:solidFill>
              </a:rPr>
              <a:t>Coronavirus</a:t>
            </a:r>
          </a:p>
          <a:p>
            <a:pPr lvl="1"/>
            <a:r>
              <a:rPr lang="es-CL" dirty="0"/>
              <a:t>2014: Epidemia de Ebola en Africa occidental  que ha afectado a la fecha a mas de 10 paises de diferentes continentes.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61109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98D5DAB6-7C1E-6D4F-83B6-0038C4CB0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92" y="158750"/>
            <a:ext cx="6625644" cy="6540500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BE0B813-DEEA-D34B-83F1-B89881DF553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26020" y="790414"/>
            <a:ext cx="876300" cy="4742481"/>
          </a:xfrm>
        </p:spPr>
        <p:txBody>
          <a:bodyPr>
            <a:normAutofit/>
          </a:bodyPr>
          <a:lstStyle/>
          <a:p>
            <a:pPr algn="ctr"/>
            <a:endParaRPr lang="es-CL" sz="4400" b="1" dirty="0">
              <a:solidFill>
                <a:schemeClr val="tx1"/>
              </a:solidFill>
            </a:endParaRPr>
          </a:p>
          <a:p>
            <a:pPr algn="ctr"/>
            <a:r>
              <a:rPr lang="es-CL" sz="4400" b="1" dirty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es-CL" sz="4400" b="1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es-CL" sz="4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5D0502D-0060-6740-8777-70289B70F4BF}"/>
              </a:ext>
            </a:extLst>
          </p:cNvPr>
          <p:cNvSpPr txBox="1"/>
          <p:nvPr/>
        </p:nvSpPr>
        <p:spPr>
          <a:xfrm>
            <a:off x="4572000" y="6426558"/>
            <a:ext cx="1352282" cy="2726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0EF21F-5366-4A44-BCB7-F3979191DF50}"/>
              </a:ext>
            </a:extLst>
          </p:cNvPr>
          <p:cNvSpPr txBox="1"/>
          <p:nvPr/>
        </p:nvSpPr>
        <p:spPr>
          <a:xfrm>
            <a:off x="5924282" y="6065949"/>
            <a:ext cx="2498501" cy="1674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43221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16910F-A80F-AA49-9F49-DAA22D5162B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983782"/>
            <a:ext cx="8153400" cy="41122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2800" b="1" dirty="0"/>
              <a:t>Informe del Minsal revela alza de extranjeros notificados por VIH/Sida</a:t>
            </a:r>
            <a:endParaRPr lang="es-CL" dirty="0"/>
          </a:p>
          <a:p>
            <a:pPr marL="0" indent="0">
              <a:buNone/>
            </a:pPr>
            <a:r>
              <a:rPr lang="es-CL" dirty="0">
                <a:highlight>
                  <a:srgbClr val="FFFF00"/>
                </a:highlight>
              </a:rPr>
              <a:t>En 2017 hubo 629 casos de inmigrantes contagiados, que representa el 19% del total nacional. En 2010 era el 2,3%. </a:t>
            </a:r>
            <a:r>
              <a:rPr lang="es-CL" dirty="0"/>
              <a:t>Expertos cuestionan medidas adoptadas por el gobierno. Desde el Ministerio de Salud aseguran que hay políticas de atención de salud enfocadas en los inmigrantes. Además anunciaron nuevas estrategias preventivas.</a:t>
            </a:r>
          </a:p>
          <a:p>
            <a:endParaRPr lang="es-CL" dirty="0"/>
          </a:p>
        </p:txBody>
      </p:sp>
      <p:pic>
        <p:nvPicPr>
          <p:cNvPr id="5" name="Imagen 4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E0DFB4A0-7E78-A647-A856-450D0920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77"/>
            <a:ext cx="5299369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87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D24EC-A72C-D846-BCBE-F313B44DE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Infección VIH. Situación en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538B44-9C11-0C4A-9A1E-367483A278E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36060"/>
            <a:ext cx="3886200" cy="4993339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Desde 2010 los casos de infección VIH han aumentado en forma sostenida.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2010: 2.968 casos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2013: 4.385 casos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2017: 4.927 casos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2018: 6.948 casos</a:t>
            </a:r>
          </a:p>
          <a:p>
            <a:pPr marL="0" indent="0">
              <a:buNone/>
            </a:pPr>
            <a:r>
              <a:rPr lang="es-CL" sz="3600" b="1" dirty="0">
                <a:solidFill>
                  <a:srgbClr val="FF0000"/>
                </a:solidFill>
              </a:rPr>
              <a:t>Mas del 60% de los casos son nacionales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Marcador de contenido 8" descr="Imagen que contiene persona, interior, portátil, sentado&#10;&#10;Descripción generada automáticamente">
            <a:extLst>
              <a:ext uri="{FF2B5EF4-FFF2-40B4-BE49-F238E27FC236}">
                <a16:creationId xmlns:a16="http://schemas.microsoft.com/office/drawing/2014/main" id="{DA039421-0137-F045-B6AC-629C22ADD7A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18700121">
            <a:off x="4275560" y="2513499"/>
            <a:ext cx="4846981" cy="3092099"/>
          </a:xfrm>
        </p:spPr>
      </p:pic>
    </p:spTree>
    <p:extLst>
      <p:ext uri="{BB962C8B-B14F-4D97-AF65-F5344CB8AC3E}">
        <p14:creationId xmlns:p14="http://schemas.microsoft.com/office/powerpoint/2010/main" val="902730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6B876-A73F-2B43-806B-B404E9BC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Infección VIH. Situación en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8F8306-74FF-C541-8989-FBD96E2ABAB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2178504"/>
            <a:ext cx="3886200" cy="4572000"/>
          </a:xfrm>
        </p:spPr>
        <p:txBody>
          <a:bodyPr>
            <a:normAutofit/>
          </a:bodyPr>
          <a:lstStyle/>
          <a:p>
            <a:r>
              <a:rPr lang="es-CL" dirty="0"/>
              <a:t>Nuevos casos de infección VIH en  extranjeros.</a:t>
            </a:r>
          </a:p>
          <a:p>
            <a:pPr lvl="1"/>
            <a:r>
              <a:rPr lang="es-CL" dirty="0"/>
              <a:t> 201: 9.19%  </a:t>
            </a:r>
          </a:p>
          <a:p>
            <a:pPr lvl="1"/>
            <a:r>
              <a:rPr lang="es-CL" dirty="0"/>
              <a:t>2016: 16.18%  </a:t>
            </a:r>
          </a:p>
          <a:p>
            <a:pPr lvl="1"/>
            <a:r>
              <a:rPr lang="es-CL" dirty="0"/>
              <a:t>2017: 25.34% </a:t>
            </a:r>
          </a:p>
          <a:p>
            <a:pPr lvl="1"/>
            <a:r>
              <a:rPr lang="es-CL" dirty="0"/>
              <a:t>2018: 37.13%</a:t>
            </a:r>
          </a:p>
        </p:txBody>
      </p:sp>
      <p:pic>
        <p:nvPicPr>
          <p:cNvPr id="17" name="Marcador de contenido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6080B3BF-17AF-EE45-B6B6-0AB8B259EFD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1" y="1666894"/>
            <a:ext cx="4550082" cy="3989307"/>
          </a:xfrm>
        </p:spPr>
      </p:pic>
    </p:spTree>
    <p:extLst>
      <p:ext uri="{BB962C8B-B14F-4D97-AF65-F5344CB8AC3E}">
        <p14:creationId xmlns:p14="http://schemas.microsoft.com/office/powerpoint/2010/main" val="1812424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9" descr="Imagen relacionada">
            <a:extLst>
              <a:ext uri="{FF2B5EF4-FFF2-40B4-BE49-F238E27FC236}">
                <a16:creationId xmlns:a16="http://schemas.microsoft.com/office/drawing/2014/main" id="{3BC3A43F-5314-BD4F-AB1A-279CA2BD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2" r="29469"/>
          <a:stretch>
            <a:fillRect/>
          </a:stretch>
        </p:blipFill>
        <p:spPr bwMode="auto">
          <a:xfrm>
            <a:off x="509588" y="561975"/>
            <a:ext cx="1392237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16C63E9-F47D-0A40-A5CE-DAB07245A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843677"/>
              </p:ext>
            </p:extLst>
          </p:nvPr>
        </p:nvGraphicFramePr>
        <p:xfrm>
          <a:off x="1725613" y="949146"/>
          <a:ext cx="6959600" cy="2139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6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2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CHILE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DATOS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Población estimada viviendo con HIV (Proyección Epidemiología)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70.000 aproximados (prevalencia 0,59%)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Población estimada con HIV (Proyección otros estudios)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100.000 aproximados (Prevalencia 0,81)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Personas Contagiadas Confirmadas 2017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46.924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Número de exámenes confirmados 2011/2017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3.471/5.816 (aumento</a:t>
                      </a:r>
                      <a:r>
                        <a:rPr lang="es-ES" sz="1200" baseline="0" dirty="0">
                          <a:effectLst/>
                        </a:rPr>
                        <a:t> mayor a 90%)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Tasa Muertes Asociadas  (2015)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2,9 x 100.000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Meta ENS (2020)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FF0000"/>
                          </a:solidFill>
                          <a:effectLst/>
                        </a:rPr>
                        <a:t>1,2 x 100.000</a:t>
                      </a:r>
                      <a:endParaRPr lang="es-CL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personas TARV 2000 – 2017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1.577 – 39.088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Consultas Médicas/Profesionales  ITS/VIH 2017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25.751/1256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2" name="7 Rectángulo">
            <a:extLst>
              <a:ext uri="{FF2B5EF4-FFF2-40B4-BE49-F238E27FC236}">
                <a16:creationId xmlns:a16="http://schemas.microsoft.com/office/drawing/2014/main" id="{4B3B32C6-FBE6-B546-AB80-1DA585E7421B}"/>
              </a:ext>
            </a:extLst>
          </p:cNvPr>
          <p:cNvSpPr/>
          <p:nvPr/>
        </p:nvSpPr>
        <p:spPr>
          <a:xfrm>
            <a:off x="458788" y="361950"/>
            <a:ext cx="82264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2000" b="1" dirty="0">
                <a:solidFill>
                  <a:schemeClr val="accent1">
                    <a:lumMod val="75000"/>
                  </a:schemeClr>
                </a:solidFill>
                <a:latin typeface="Corbel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SITUACIÓN NACIONAL DEL VIH/SIDA   </a:t>
            </a: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429D920E-2D8E-7F4E-AC6C-9337CB95FFE6}"/>
              </a:ext>
            </a:extLst>
          </p:cNvPr>
          <p:cNvGraphicFramePr/>
          <p:nvPr/>
        </p:nvGraphicFramePr>
        <p:xfrm>
          <a:off x="2324099" y="3059738"/>
          <a:ext cx="6162891" cy="3309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8896" name="CuadroTexto 2">
            <a:extLst>
              <a:ext uri="{FF2B5EF4-FFF2-40B4-BE49-F238E27FC236}">
                <a16:creationId xmlns:a16="http://schemas.microsoft.com/office/drawing/2014/main" id="{DCBFF474-2768-D748-B355-BEBE29CC4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363" y="6510338"/>
            <a:ext cx="8275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800"/>
              <a:t>Fuente: Departamento de Epidemiología. Departamento de Estadísticas e Información en Salud. Ministerio de Salud</a:t>
            </a:r>
          </a:p>
          <a:p>
            <a:pPr eaLnBrk="1" hangingPunct="1"/>
            <a:r>
              <a:rPr lang="es-CL" altLang="es-CL" sz="800"/>
              <a:t>Programa Conjunto de Naciones Unidas para el SIDA-ONUSIDA</a:t>
            </a:r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C6F9E404-3BD7-F548-9602-48EFE25EF26B}"/>
              </a:ext>
            </a:extLst>
          </p:cNvPr>
          <p:cNvSpPr/>
          <p:nvPr/>
        </p:nvSpPr>
        <p:spPr>
          <a:xfrm>
            <a:off x="1442434" y="5589431"/>
            <a:ext cx="804579" cy="30654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3328049"/>
      </p:ext>
    </p:extLst>
  </p:cSld>
  <p:clrMapOvr>
    <a:masterClrMapping/>
  </p:clrMapOvr>
  <p:transition spd="med" advClick="0" advTm="2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1-04 a la(s) 09.4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6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A5236-AD18-9F40-B702-D28FB51E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73" y="135612"/>
            <a:ext cx="8493071" cy="990600"/>
          </a:xfrm>
        </p:spPr>
        <p:txBody>
          <a:bodyPr>
            <a:noAutofit/>
          </a:bodyPr>
          <a:lstStyle/>
          <a:p>
            <a:r>
              <a:rPr lang="es-CL" sz="3600" dirty="0"/>
              <a:t>SITUACIÓN DE LA TUBERCULOSIS EN LAS AMÉRICAS, 2016</a:t>
            </a:r>
          </a:p>
        </p:txBody>
      </p:sp>
      <p:pic>
        <p:nvPicPr>
          <p:cNvPr id="6" name="Imagen 5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A7E8E56E-FEDB-D640-910A-7EC4F329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03" y="1408860"/>
            <a:ext cx="7423688" cy="54220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363414-E7BA-4E42-969C-D3582F5FF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25" y="2882685"/>
            <a:ext cx="3316195" cy="9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146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19-03-21 a la(s) 10.08.09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b="15017"/>
          <a:stretch>
            <a:fillRect/>
          </a:stretch>
        </p:blipFill>
        <p:spPr>
          <a:xfrm>
            <a:off x="106363" y="1306513"/>
            <a:ext cx="8893175" cy="4891087"/>
          </a:xfrm>
          <a:ln w="28575" cmpd="sng"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540912" y="462626"/>
            <a:ext cx="8603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/>
              <a:t>Incidencia de tuberculosis (por cada 100.000 personas) Chile  2000-2017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E85F8A4-F884-5342-9604-8429A5316034}"/>
              </a:ext>
            </a:extLst>
          </p:cNvPr>
          <p:cNvSpPr txBox="1"/>
          <p:nvPr/>
        </p:nvSpPr>
        <p:spPr>
          <a:xfrm>
            <a:off x="4597759" y="1493949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highlight>
                  <a:srgbClr val="FFFF00"/>
                </a:highlight>
              </a:rPr>
              <a:t>Incidencia mundial: 133/100.00 personas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27A65E-2837-454E-A57A-F01C324365E0}"/>
              </a:ext>
            </a:extLst>
          </p:cNvPr>
          <p:cNvSpPr txBox="1"/>
          <p:nvPr/>
        </p:nvSpPr>
        <p:spPr>
          <a:xfrm>
            <a:off x="6454588" y="481005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17/100.000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F23F7F5-6BE2-4B40-AD29-213171452B22}"/>
              </a:ext>
            </a:extLst>
          </p:cNvPr>
          <p:cNvCxnSpPr/>
          <p:nvPr/>
        </p:nvCxnSpPr>
        <p:spPr>
          <a:xfrm>
            <a:off x="7758150" y="4994720"/>
            <a:ext cx="24553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9959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n 1" descr="Captura de pantalla 2018-09-19 a la(s) 19.5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748503"/>
            <a:ext cx="82677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izquierda 1">
            <a:extLst>
              <a:ext uri="{FF2B5EF4-FFF2-40B4-BE49-F238E27FC236}">
                <a16:creationId xmlns:a16="http://schemas.microsoft.com/office/drawing/2014/main" id="{77527D9B-35BC-1147-A27E-69FFF8F7E626}"/>
              </a:ext>
            </a:extLst>
          </p:cNvPr>
          <p:cNvSpPr/>
          <p:nvPr/>
        </p:nvSpPr>
        <p:spPr>
          <a:xfrm>
            <a:off x="5460642" y="1970468"/>
            <a:ext cx="940158" cy="16742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47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1-04 a la(s) 09.18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8" y="640565"/>
            <a:ext cx="7937508" cy="5436870"/>
          </a:xfrm>
          <a:prstGeom prst="rect">
            <a:avLst/>
          </a:prstGeom>
        </p:spPr>
      </p:pic>
      <p:sp>
        <p:nvSpPr>
          <p:cNvPr id="3" name="Flecha izquierda 2">
            <a:extLst>
              <a:ext uri="{FF2B5EF4-FFF2-40B4-BE49-F238E27FC236}">
                <a16:creationId xmlns:a16="http://schemas.microsoft.com/office/drawing/2014/main" id="{CBBB1A7B-B2B1-4746-8CA0-4398FDDE3F7D}"/>
              </a:ext>
            </a:extLst>
          </p:cNvPr>
          <p:cNvSpPr/>
          <p:nvPr/>
        </p:nvSpPr>
        <p:spPr>
          <a:xfrm>
            <a:off x="7418231" y="1957589"/>
            <a:ext cx="824248" cy="180304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566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9-02-28 a la(s) 09.39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7" y="535373"/>
            <a:ext cx="7616257" cy="584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825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1-04 a la(s) 09.28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8" y="1097453"/>
            <a:ext cx="8539001" cy="44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137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273300"/>
            <a:ext cx="8432800" cy="23114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351547"/>
            <a:ext cx="8229600" cy="759794"/>
          </a:xfrm>
        </p:spPr>
        <p:txBody>
          <a:bodyPr>
            <a:noAutofit/>
          </a:bodyPr>
          <a:lstStyle/>
          <a:p>
            <a:br>
              <a:rPr lang="es-P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P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P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Migración y Salud. Desde  el origen al destino.</a:t>
            </a:r>
            <a:br>
              <a:rPr lang="es-C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P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C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101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>
            <a:extLst>
              <a:ext uri="{FF2B5EF4-FFF2-40B4-BE49-F238E27FC236}">
                <a16:creationId xmlns:a16="http://schemas.microsoft.com/office/drawing/2014/main" id="{A97CD9E6-5EBB-A148-9169-B4D85D49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0" y="195445"/>
            <a:ext cx="6810330" cy="543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10" name="Text Box 2">
            <a:extLst>
              <a:ext uri="{FF2B5EF4-FFF2-40B4-BE49-F238E27FC236}">
                <a16:creationId xmlns:a16="http://schemas.microsoft.com/office/drawing/2014/main" id="{3084896D-A995-C144-9209-8C2514A7D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61025"/>
            <a:ext cx="8353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s-CL" sz="3200" b="1">
                <a:solidFill>
                  <a:srgbClr val="000000"/>
                </a:solidFill>
              </a:rPr>
              <a:t>Paraparesia espástica tropical por HTLV-1</a:t>
            </a:r>
          </a:p>
        </p:txBody>
      </p:sp>
    </p:spTree>
    <p:extLst>
      <p:ext uri="{BB962C8B-B14F-4D97-AF65-F5344CB8AC3E}">
        <p14:creationId xmlns:p14="http://schemas.microsoft.com/office/powerpoint/2010/main" val="417962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4F237-E23B-D84A-88E1-87822C96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89963"/>
            <a:ext cx="8153400" cy="990600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chemeClr val="tx1"/>
                </a:solidFill>
              </a:rPr>
              <a:t>Enfermedades asociadas a infección por HTLV-1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B7000-6C01-8744-8CD0-DF0577F4319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CL" dirty="0"/>
              <a:t>Menos del 5% de las personas infectadas desarrollan:</a:t>
            </a:r>
          </a:p>
          <a:p>
            <a:r>
              <a:rPr lang="es-CL" dirty="0"/>
              <a:t>Leucemia/Linfoma de celulas T del adulto</a:t>
            </a:r>
          </a:p>
          <a:p>
            <a:r>
              <a:rPr lang="es-CL" dirty="0"/>
              <a:t>Paraparesia espástica tropical</a:t>
            </a:r>
          </a:p>
          <a:p>
            <a:r>
              <a:rPr lang="es-CL" dirty="0"/>
              <a:t>Sindrome de Sjogren</a:t>
            </a:r>
          </a:p>
          <a:p>
            <a:r>
              <a:rPr lang="es-CL" dirty="0"/>
              <a:t>Uveitis</a:t>
            </a:r>
          </a:p>
          <a:p>
            <a:r>
              <a:rPr lang="es-CL" dirty="0"/>
              <a:t>Artritis</a:t>
            </a:r>
          </a:p>
          <a:p>
            <a:r>
              <a:rPr lang="es-CL" dirty="0"/>
              <a:t>Enfermedad de Behcet</a:t>
            </a:r>
          </a:p>
          <a:p>
            <a:r>
              <a:rPr lang="es-CL" dirty="0"/>
              <a:t>Tiroiditis</a:t>
            </a:r>
          </a:p>
          <a:p>
            <a:r>
              <a:rPr lang="es-CL" dirty="0"/>
              <a:t>Infección por Strongyloides stercoralis (pobre respuesta a tratamiento convencional)</a:t>
            </a:r>
          </a:p>
          <a:p>
            <a:r>
              <a:rPr lang="es-CL" dirty="0"/>
              <a:t>Sarna noruega: 66% de asociación.</a:t>
            </a:r>
          </a:p>
          <a:p>
            <a:r>
              <a:rPr lang="es-CL" dirty="0"/>
              <a:t>Tuberculosis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54208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AEE2B-9789-134F-9225-3756A9B5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Algunos artículos de interés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2562-21BB-BA40-84FC-7C80AEE564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342619"/>
            <a:ext cx="8325290" cy="490363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Vásquez-De Kartzow R. </a:t>
            </a:r>
            <a:r>
              <a:rPr lang="es-C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Niños migrantes en Chile. Propuesta de un protocolo de atención de salud. </a:t>
            </a:r>
            <a:r>
              <a:rPr lang="p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Cuadernos</a:t>
            </a:r>
            <a:r>
              <a:rPr lang="p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Médico </a:t>
            </a:r>
            <a:r>
              <a:rPr lang="p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Sociales</a:t>
            </a:r>
            <a:r>
              <a:rPr lang="p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2018; Vol. 58 N°4:27-32.</a:t>
            </a:r>
            <a:endParaRPr lang="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Vásquez-De Kartzow R. </a:t>
            </a:r>
            <a:r>
              <a:rPr lang="es-C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nueva ola de inmigración en Chile. Oportunidad para crecer como país. </a:t>
            </a:r>
            <a:r>
              <a:rPr lang="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Chil Pediatr. 2018;89(3):307-309  </a:t>
            </a:r>
          </a:p>
          <a:p>
            <a:r>
              <a:rPr lang="es-C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Vásquez-De Kartzow R, Castillo-Durán C, Lera L. Migraciones en países de América Latina. Características de la población pediátrica. Rev Chil Pediatr 2015;86(5):325-30.</a:t>
            </a:r>
            <a:endParaRPr lang="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Vásquez-De Kartzow R, Castillo-Durán C. Embarazo y parto en madres inmigrantes en Santiago, Chile. Rev Chil Pediatr 2012; 83 (4): 366-370</a:t>
            </a:r>
          </a:p>
          <a:p>
            <a:r>
              <a:rPr lang="es-C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Vásquez-De Kartzow R. Viejos y nuevos actores de la epidemiología en tiempos de globalización. Rol de los inmigrantes. En: Migraciones, salud y globalización: Entrelazando miradas. OIM, Ministerio de Salud, OPS: Santiago, Chile. 2010: 25 -36.</a:t>
            </a:r>
            <a:endParaRPr lang="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Vásquez- De Kartzow R. </a:t>
            </a:r>
            <a:r>
              <a:rPr lang="es-C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Impacto de las migraciones en Chile. Nuevos retos para el pediatra. ¿Estamos preparados? </a:t>
            </a:r>
            <a:r>
              <a:rPr lang="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Chil Pediatr 2009; 80 (2): 161-167</a:t>
            </a:r>
            <a:endParaRPr lang="es-C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7843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4FF2C2-B9C9-8C4C-B966-0EBA78778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0"/>
            <a:ext cx="908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689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609" y="225915"/>
            <a:ext cx="8260439" cy="1240719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tx1"/>
                </a:solidFill>
              </a:rPr>
              <a:t>La migración es una oportunidad, no una amenaza</a:t>
            </a:r>
            <a:br>
              <a:rPr lang="es-ES" sz="3600" b="1" dirty="0">
                <a:solidFill>
                  <a:schemeClr val="tx1"/>
                </a:solidFill>
              </a:rPr>
            </a:b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4" name="Marcador de contenido 3" descr="Captura de pantalla 2019-03-07 a la(s) 10.12.52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9" b="86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709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Generalidades</a:t>
            </a:r>
            <a:br>
              <a:rPr lang="es-ES" dirty="0"/>
            </a:br>
            <a:r>
              <a:rPr lang="es-ES" dirty="0"/>
              <a:t>Definiciones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s-ES" b="1" dirty="0"/>
              <a:t>Inmigrante: </a:t>
            </a:r>
            <a:r>
              <a:rPr lang="es-ES" dirty="0"/>
              <a:t>Cualquier persona que se desplaza o se ha desplazado a través de una frontera internacional o dentro de un país, fuera de su lugar habitual de residencia, independientemente de: situación jurídica, carácter voluntario o involuntario del desplazamiento, las causas del desplazamiento o la duración de la estancia. OIM </a:t>
            </a:r>
          </a:p>
        </p:txBody>
      </p:sp>
    </p:spTree>
    <p:extLst>
      <p:ext uri="{BB962C8B-B14F-4D97-AF65-F5344CB8AC3E}">
        <p14:creationId xmlns:p14="http://schemas.microsoft.com/office/powerpoint/2010/main" val="3469207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Generalidades</a:t>
            </a:r>
            <a:br>
              <a:rPr lang="es-ES" dirty="0"/>
            </a:br>
            <a:r>
              <a:rPr lang="es-ES" dirty="0"/>
              <a:t>Definiciones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b="1" dirty="0"/>
              <a:t>Refugiado: </a:t>
            </a:r>
            <a:r>
              <a:rPr lang="es-ES" dirty="0"/>
              <a:t>Persona que con "fundados temores de ser perseguida por motivos de raza, religión, nacionalidad, pertenencia a determinado grupo social u opiniones políticas, se encuentre fuera del país de su nacionalidad y no pueda o, a causa de dichos temores, no quiera acogerse a la protección de tal país”. OIM </a:t>
            </a:r>
          </a:p>
        </p:txBody>
      </p:sp>
    </p:spTree>
    <p:extLst>
      <p:ext uri="{BB962C8B-B14F-4D97-AF65-F5344CB8AC3E}">
        <p14:creationId xmlns:p14="http://schemas.microsoft.com/office/powerpoint/2010/main" val="400422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a">
  <a:themeElements>
    <a:clrScheme name="Media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Mediana.thmx</Template>
  <TotalTime>61365</TotalTime>
  <Words>2417</Words>
  <Application>Microsoft Macintosh PowerPoint</Application>
  <PresentationFormat>Presentación en pantalla (4:3)</PresentationFormat>
  <Paragraphs>354</Paragraphs>
  <Slides>76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9" baseType="lpstr">
      <vt:lpstr>Arial</vt:lpstr>
      <vt:lpstr>Calibri</vt:lpstr>
      <vt:lpstr>Candara</vt:lpstr>
      <vt:lpstr>Comic Sans MS</vt:lpstr>
      <vt:lpstr>Corbel</vt:lpstr>
      <vt:lpstr>gobCL</vt:lpstr>
      <vt:lpstr>Times New Roman</vt:lpstr>
      <vt:lpstr>TimesNewRomanPSMT</vt:lpstr>
      <vt:lpstr>Tw Cen MT</vt:lpstr>
      <vt:lpstr>Verdana</vt:lpstr>
      <vt:lpstr>Wingdings</vt:lpstr>
      <vt:lpstr>Wingdings 2</vt:lpstr>
      <vt:lpstr>Mediana</vt:lpstr>
      <vt:lpstr>Migración y salud Mitos y realidades </vt:lpstr>
      <vt:lpstr>Desarrollo del tema</vt:lpstr>
      <vt:lpstr>Presentación de PowerPoint</vt:lpstr>
      <vt:lpstr>Un poco  de historia. Impacto de las migraciones</vt:lpstr>
      <vt:lpstr>Gripe española 1918-1919  Virus influenza H1N1</vt:lpstr>
      <vt:lpstr>Migración y Salud</vt:lpstr>
      <vt:lpstr>Presentación de PowerPoint</vt:lpstr>
      <vt:lpstr>Generalidades Definiciones</vt:lpstr>
      <vt:lpstr>Generalidades Definiciones</vt:lpstr>
      <vt:lpstr>Generalidades </vt:lpstr>
      <vt:lpstr>……algunas vivencias </vt:lpstr>
      <vt:lpstr>Presentación de PowerPoint</vt:lpstr>
      <vt:lpstr>Caso clínico # 1</vt:lpstr>
      <vt:lpstr>Caso clínico</vt:lpstr>
      <vt:lpstr>Presentación de PowerPoint</vt:lpstr>
      <vt:lpstr>FACTORES QUE IMPULSAN LA MIGRACIÓN </vt:lpstr>
      <vt:lpstr>Presentación de PowerPoint</vt:lpstr>
      <vt:lpstr>Piramide poblacional Chile. Tres generaciones, tres realidades </vt:lpstr>
      <vt:lpstr>Presentación de PowerPoint</vt:lpstr>
      <vt:lpstr>Aportes de las migraciones</vt:lpstr>
      <vt:lpstr>Presentación de PowerPoint</vt:lpstr>
      <vt:lpstr>Presentación de PowerPoint</vt:lpstr>
      <vt:lpstr>Presentación de PowerPoint</vt:lpstr>
      <vt:lpstr>En América Latina y el Caribe</vt:lpstr>
      <vt:lpstr>Presentación de PowerPoint</vt:lpstr>
      <vt:lpstr>Situación de la migración en Chile</vt:lpstr>
      <vt:lpstr>Evolución de la ley de migración en Chile</vt:lpstr>
      <vt:lpstr>Características del migrante promedio en Chile</vt:lpstr>
      <vt:lpstr>Panorama en Chile</vt:lpstr>
      <vt:lpstr>Presentación de PowerPoint</vt:lpstr>
      <vt:lpstr>Presentación de PowerPoint</vt:lpstr>
      <vt:lpstr>Presentación de PowerPoint</vt:lpstr>
      <vt:lpstr>Presentación de PowerPoint</vt:lpstr>
      <vt:lpstr>Mito: Los inmigrantes solo traen problemas. No aportan nada Realidad:           CASEN 2017</vt:lpstr>
      <vt:lpstr>Mito: Los inmigrantes son más pobres Realidad:           CASEN 2017</vt:lpstr>
      <vt:lpstr>Mito: Los inmigrantes no tienen educación Realidad:                     CASEN 2017</vt:lpstr>
      <vt:lpstr>Mito: Los inmigrantes no tienen educación Realidad:        CASEN 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Impacto de la migración en salud</vt:lpstr>
      <vt:lpstr>Impacto de la migración en salud</vt:lpstr>
      <vt:lpstr>Presentación de PowerPoint</vt:lpstr>
      <vt:lpstr>Presentación de PowerPoint</vt:lpstr>
      <vt:lpstr>Primera Visita</vt:lpstr>
      <vt:lpstr>Patologías prevalentes en niños inmigrantes</vt:lpstr>
      <vt:lpstr>Anemia de Células falciformes</vt:lpstr>
      <vt:lpstr>Anemia de Células falciformes</vt:lpstr>
      <vt:lpstr>Evaluación clínica del niño inmigrante </vt:lpstr>
      <vt:lpstr>Evaluación clínica del niño inmigrante</vt:lpstr>
      <vt:lpstr>Presentación de PowerPoint</vt:lpstr>
      <vt:lpstr>Presentación de PowerPoint</vt:lpstr>
      <vt:lpstr>Potenciales cambios epidemiológicos como consecuencia de las migraciones</vt:lpstr>
      <vt:lpstr>Presentación de PowerPoint</vt:lpstr>
      <vt:lpstr>Presentación de PowerPoint</vt:lpstr>
      <vt:lpstr>Presentación de PowerPoint</vt:lpstr>
      <vt:lpstr>Presentación de PowerPoint</vt:lpstr>
      <vt:lpstr>Infección VIH. Situación en Chile</vt:lpstr>
      <vt:lpstr>Infección VIH. Situación en Chile</vt:lpstr>
      <vt:lpstr>Presentación de PowerPoint</vt:lpstr>
      <vt:lpstr>Presentación de PowerPoint</vt:lpstr>
      <vt:lpstr>SITUACIÓN DE LA TUBERCULOSIS EN LAS AMÉRICAS, 2016</vt:lpstr>
      <vt:lpstr>Presentación de PowerPoint</vt:lpstr>
      <vt:lpstr>Presentación de PowerPoint</vt:lpstr>
      <vt:lpstr>Presentación de PowerPoint</vt:lpstr>
      <vt:lpstr>Presentación de PowerPoint</vt:lpstr>
      <vt:lpstr>   Migración y Salud. Desde  el origen al destino.   </vt:lpstr>
      <vt:lpstr>Presentación de PowerPoint</vt:lpstr>
      <vt:lpstr>Enfermedades asociadas a infección por HTLV-1</vt:lpstr>
      <vt:lpstr>Algunos artículos de interés</vt:lpstr>
      <vt:lpstr>Presentación de PowerPoint</vt:lpstr>
      <vt:lpstr>La migración es una oportunidad, no una amenaza </vt:lpstr>
    </vt:vector>
  </TitlesOfParts>
  <Company>VAWILKACHA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Migración e infección </dc:title>
  <dc:creator>Rodrigo Vásquez De Kartzow</dc:creator>
  <cp:lastModifiedBy>Rodrigo Cristian Vasquez De Kartzow (rvasquezk)</cp:lastModifiedBy>
  <cp:revision>170</cp:revision>
  <dcterms:created xsi:type="dcterms:W3CDTF">2019-02-28T12:00:25Z</dcterms:created>
  <dcterms:modified xsi:type="dcterms:W3CDTF">2020-01-31T10:40:53Z</dcterms:modified>
</cp:coreProperties>
</file>