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2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9" r:id="rId21"/>
    <p:sldId id="275" r:id="rId22"/>
    <p:sldId id="280" r:id="rId23"/>
    <p:sldId id="291" r:id="rId24"/>
    <p:sldId id="292" r:id="rId25"/>
    <p:sldId id="293" r:id="rId26"/>
    <p:sldId id="294" r:id="rId27"/>
    <p:sldId id="296" r:id="rId28"/>
    <p:sldId id="297" r:id="rId29"/>
    <p:sldId id="298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4"/>
    <p:restoredTop sz="94251"/>
  </p:normalViewPr>
  <p:slideViewPr>
    <p:cSldViewPr snapToGrid="0" snapToObjects="1">
      <p:cViewPr varScale="1">
        <p:scale>
          <a:sx n="72" d="100"/>
          <a:sy n="72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47696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8459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16012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23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50519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195828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92484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93493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425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93566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69931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6/1/2020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657899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275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6.tif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8.png"/><Relationship Id="rId5" Type="http://schemas.openxmlformats.org/officeDocument/2006/relationships/image" Target="../media/image24.tif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TEC en pediatría </a:t>
            </a: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Dr. Jorge Muñoz </a:t>
            </a:r>
            <a:r>
              <a:rPr lang="es-ES" dirty="0"/>
              <a:t>Moya</a:t>
            </a:r>
            <a:endParaRPr dirty="0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30" y="395301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B: 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Ventilación: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Oxígeno para sat O2 &gt;90% o Pa O2 &gt;60 mmHg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Asegurar que lesiones asociadas están controladas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Capnografía idealmente 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Evitar la hipoventilación o hiperventilación </a:t>
            </a: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0025" y="3168700"/>
            <a:ext cx="6772275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9" y="3940507"/>
            <a:ext cx="849312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Circulación: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Presión arterial: frecuentemente para detectar hipotensión.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Parámetros indirectos: pulsos periféricos y llene capilar, calor en extremidades. 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Control de hemorragias visibles 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2574" y="2860675"/>
            <a:ext cx="6772275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308" y="394461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Restitución de la volemia:</a:t>
            </a:r>
            <a:endParaRPr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2 venas periféricas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Osteoclisis 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Cristaloides </a:t>
            </a:r>
            <a:endParaRPr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Objetivo recuperar los signos precoces de shock. 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362" y="1152475"/>
            <a:ext cx="2946400" cy="27559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3" y="394423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90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D: evaluación neurológica: </a:t>
            </a:r>
            <a:endParaRPr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ECG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Tras reanimación</a:t>
            </a:r>
            <a:endParaRPr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Caída de &gt;2 puntos en la ECG = grave </a:t>
            </a:r>
            <a:endParaRPr dirty="0"/>
          </a:p>
        </p:txBody>
      </p:sp>
      <p:pic>
        <p:nvPicPr>
          <p:cNvPr id="132" name="Shape 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6948" y="1056850"/>
            <a:ext cx="5682650" cy="36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30" y="394434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4673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Evaluación de pupilas: </a:t>
            </a:r>
            <a:endParaRPr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Dilatación uni o bilateral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Fijas y dilatadas uni o bilateral (1 mm)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Asimetría: 1 mm 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dirty="0"/>
              <a:t>Nota: TAC: inicial y precoz normal no descarta HYD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000" y="1152475"/>
            <a:ext cx="3289300" cy="24638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5" y="394461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Signos de alarma: </a:t>
            </a:r>
            <a:endParaRPr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Deterioro neurológico agudo: caída en de 2 pts en ECG.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Herniación cerebral: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Dilatación ausencia de reactividad o asimetría pupilar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Postura extensora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Ausencia de respuesta a la evaluación motora  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2B1B16-60C0-004D-8824-7A06444901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78" r="6817" b="11172"/>
          <a:stretch/>
        </p:blipFill>
        <p:spPr>
          <a:xfrm>
            <a:off x="2817726" y="2732807"/>
            <a:ext cx="3508547" cy="1836068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F1EB793-AA6B-4945-8C40-AFB84D56F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7" y="397150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1" name="Shape 1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6578" y="1103400"/>
            <a:ext cx="7495722" cy="35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79924BF-9E5E-9E43-B3F0-C4C4E1586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84" y="395431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Manejo </a:t>
            </a: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7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Pacientes con Glasgow 15: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 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Examen mental normal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Sin hallazgos neurológicos focales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Sin evidencia de fractura de cráneo (hemotímpano, signos de battle, depresión de cráneo)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Compromiso neurológico &lt; 1min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Si inmediatamente después del trauma presenta: convulsiones,  vómitos, cefalea o letargia. </a:t>
            </a:r>
            <a:endParaRPr dirty="0"/>
          </a:p>
          <a:p>
            <a:pPr marL="45720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58" name="Shape 158" descr="Resultado de imagen de depresion del crane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7000" y="1170125"/>
            <a:ext cx="4254601" cy="319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8F4CDC9-177E-3647-9BE1-CCC74D81D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30" y="394461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65" name="Shape 165" descr="Resultado de imagen de signo de mapach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225" y="445025"/>
            <a:ext cx="4771010" cy="38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3510" y="2545825"/>
            <a:ext cx="2599001" cy="17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 descr="Resultado de imagen de hemotimpano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7578" y="445025"/>
            <a:ext cx="1927978" cy="20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AEDB51B-BA9A-D947-B18A-D7320701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950" y="400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5510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Sin compromiso de conciencia: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Riesgo de fractura de 1/5000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Observación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Estudios de imagen solo en caso necesario.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Compromiso de conciencia &lt; 1min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Riesgo de fractura 0 a 7%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Cirugía en 2 a 5%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Historia clínica y examen físico: amnesia, cefalea o vómitos al momento de la evaluación.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Rx de cráneo: S: 25%, E: 50 a 70%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TAC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Observación por 12 hrs 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Evaluación por especialidad 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118" y="1152475"/>
            <a:ext cx="3541181" cy="2336449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8FB8CA3-9D62-AC4E-9017-8F3DE9653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30" y="394461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Introducción</a:t>
            </a: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Definición: </a:t>
            </a:r>
            <a:endParaRPr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Intercambio brusco de energía mecánica que genera deterioro físico y funcional del tejido </a:t>
            </a:r>
            <a:r>
              <a:rPr lang="es-ES" dirty="0"/>
              <a:t>cerebral</a:t>
            </a:r>
            <a:r>
              <a:rPr lang="es" dirty="0"/>
              <a:t>.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Alteración funcional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Compromiso de conciencia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Amnesia postraumática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Síndrome vertiginoso o mareos persistentes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Cefalea holocraneana persistente o progresiva </a:t>
            </a:r>
            <a:endParaRPr dirty="0"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Vomitos  </a:t>
            </a:r>
            <a:endParaRPr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30" y="394434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83CE6-E5B4-3F47-B05A-634CB1D6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C2DD84-AB5B-4B48-A747-68891B949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BDF96C-5BE0-1D4E-97E8-9E2BCFD88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250" y="0"/>
            <a:ext cx="5360831" cy="51435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5F1F3A8-8F25-A947-80D4-5DD219EE9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30" y="39446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9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10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es-CL" dirty="0"/>
              <a:t>Manejo del paciente con Glasgow 12-9</a:t>
            </a:r>
          </a:p>
          <a:p>
            <a:pPr marL="114300" indent="0">
              <a:buNone/>
            </a:pPr>
            <a:endParaRPr lang="es-CL" dirty="0"/>
          </a:p>
          <a:p>
            <a:r>
              <a:rPr lang="es-CL" dirty="0"/>
              <a:t>Hospitalización en sala pediátrica si TAC normal o en unidad de  intermedio si TAC alterado pero sin indicación quirúrgica. </a:t>
            </a:r>
          </a:p>
          <a:p>
            <a:r>
              <a:rPr lang="es-CL" dirty="0"/>
              <a:t>Recordar que el TEC es un fenómeno dinámico que puede complicarse dentro de horas, por lo que requiere de monitorización seriada. </a:t>
            </a:r>
          </a:p>
          <a:p>
            <a:r>
              <a:rPr lang="es-CL" dirty="0"/>
              <a:t>Control de signos vitales y escala de Glasgow cada 3 – 4 horas. </a:t>
            </a:r>
          </a:p>
          <a:p>
            <a:r>
              <a:rPr lang="es-CL" dirty="0"/>
              <a:t>Reposo en cama, posición Fowler a 30 grados. 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-CL" dirty="0"/>
              <a:t>Manejo del paciente con Glasgow 8 o menor</a:t>
            </a:r>
          </a:p>
          <a:p>
            <a:pPr marL="285750" indent="-285750">
              <a:spcBef>
                <a:spcPts val="1600"/>
              </a:spcBef>
              <a:spcAft>
                <a:spcPts val="1600"/>
              </a:spcAft>
            </a:pPr>
            <a:r>
              <a:rPr lang="es-CL" dirty="0"/>
              <a:t>Manejo neurointensivo </a:t>
            </a: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0AB17F3-B92A-9246-A53C-98D18FE17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" y="394148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Sospecha de maltrato infantil: </a:t>
            </a:r>
            <a:endParaRPr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Historia confusa 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Consulta tardía 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Evento no observado por quien consulta 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Lesiones en otras partes del cuerpo </a:t>
            </a:r>
            <a:endParaRPr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Se sugiere rx de huesos largos.  </a:t>
            </a:r>
            <a:endParaRPr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8984DED-9E17-DB40-B2A5-AA7AA11B0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30" y="395358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80" name="Shape 2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363" y="385000"/>
            <a:ext cx="7573275" cy="43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0B96A92-ED0C-6E40-938F-1651000F1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945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 de estudio: retrospectivo 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Objetivo: determinar prevalencia de LICCI en los niños menores de 2 años con tec leve atendidos en el servicio de urgencia. 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TEC leve: ECG&gt;14, LICCI: muerte, neurocirugía, ventilación mecánica o soporte inotrópico. 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BF8F0D8-4C03-FC4B-9B76-783CF53DF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30" y="394461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0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Mecanismo del trauma: </a:t>
            </a:r>
            <a:endParaRPr/>
          </a:p>
        </p:txBody>
      </p:sp>
      <p:pic>
        <p:nvPicPr>
          <p:cNvPr id="293" name="Shape 2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2100" y="52388"/>
            <a:ext cx="3257550" cy="50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71F19C2-7523-B64A-9568-8CFF5741D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2" y="395358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Resultados: 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854 niños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Edad promedio: 11 meses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Hombre 457 (53,5%)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741 mecanismo fue la caída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438 se realizó radiografía de cráneo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11 (1,3%) se diagnóstico LIC ninguna clínicamente importante.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Prevalencia LICCI en tec leve fue de 0%.</a:t>
            </a:r>
            <a:endParaRPr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B8C63A6-9FBC-9647-B236-946992381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" y="394461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3" name="Shape 3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0324" y="-1"/>
            <a:ext cx="500022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4370F16-BF7E-CD4E-97B2-507CD53AB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47" y="394461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Conclusiones: </a:t>
            </a:r>
            <a:endParaRPr/>
          </a:p>
          <a:p>
            <a:pPr marL="457200" lvl="0" indent="-34290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Los niños menores de 2 años con TEC leve tienen un riesgo muy bajo de LICCI. La observación clínica puede considerarse como una alternativa a la realización de radiografias de craneo. </a:t>
            </a:r>
            <a:endParaRPr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6695FAC-3A0C-F04E-AAC7-CC3CA016D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" y="395358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3600"/>
          </a:p>
          <a:p>
            <a:pPr marL="0" lv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3600"/>
              <a:t>Muchas gracias</a:t>
            </a:r>
            <a:endParaRPr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02343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Contusión de cráneo: </a:t>
            </a:r>
            <a:endParaRPr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Impacto mecánico sobre la bóveda craneana que no </a:t>
            </a:r>
            <a:r>
              <a:rPr lang="es-ES" dirty="0"/>
              <a:t>genera</a:t>
            </a:r>
            <a:r>
              <a:rPr lang="es" dirty="0"/>
              <a:t> alteración del contenido craneano y que puede presentar dolor local. 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042" y="1152474"/>
            <a:ext cx="4118257" cy="2740513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6" y="394677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Causas </a:t>
            </a:r>
            <a:endParaRPr dirty="0"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85931" y="119339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1724" y="1146914"/>
            <a:ext cx="5886304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931527" y="2634731"/>
            <a:ext cx="85241" cy="139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94" y="39420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Clasificación: 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dirty="0"/>
              <a:t>Gravedad: </a:t>
            </a:r>
            <a:endParaRPr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Leve: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Glasgow 1</a:t>
            </a:r>
            <a:r>
              <a:rPr lang="es-ES" dirty="0"/>
              <a:t>3</a:t>
            </a:r>
            <a:r>
              <a:rPr lang="es" dirty="0"/>
              <a:t> a 15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Moderado: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Glasgow 09 a 12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Grave:</a:t>
            </a:r>
            <a:endParaRPr dirty="0"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G</a:t>
            </a:r>
            <a:r>
              <a:rPr lang="es" sz="1400" dirty="0"/>
              <a:t>lasgow </a:t>
            </a:r>
            <a:r>
              <a:rPr lang="es" dirty="0"/>
              <a:t>08 o menor 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621" y="1017725"/>
            <a:ext cx="2889336" cy="3991025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52" y="395330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917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Manejo prehospitalario: </a:t>
            </a:r>
            <a:endParaRPr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Reanimación y traslado a centro hospitalario para evaluación por neurocirujano infantil.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1 a 2 horas.</a:t>
            </a:r>
            <a:endParaRPr dirty="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dirty="0"/>
              <a:t> 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800" y="1303168"/>
            <a:ext cx="3492500" cy="23241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2" y="394461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370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Evaluación inicial </a:t>
            </a: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A-B-C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Evaluación de signos vitales.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Mecanismo del trauma.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Signos de sospecha de lesión medular.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ECG.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Pupilas. </a:t>
            </a:r>
            <a:endParaRPr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38" y="394434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Evaluación inicial </a:t>
            </a: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9999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A: </a:t>
            </a:r>
            <a:endParaRPr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Permeabilidad y control de la vía aérea 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Asegurar adecuada oxigenación 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Evitar hipoxemia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dirty="0"/>
              <a:t>Mantener saturometría frecuente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 dirty="0"/>
              <a:t>Asistir la vía aérea si glasgow </a:t>
            </a:r>
            <a:r>
              <a:rPr lang="es-ES" dirty="0"/>
              <a:t>es igual o menor 8</a:t>
            </a:r>
            <a:r>
              <a:rPr lang="es" dirty="0"/>
              <a:t> o hay imposibilidad de mantener la permeabilidad de vía aérea 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914" y="1152475"/>
            <a:ext cx="4064386" cy="1448478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" y="394434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Indicaciones de intubación: 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Glasgow &lt;8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Incapacidad para mantener la vía aérea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Hipoxemia a pesar de aporte de O2 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Inestabilidad hemodinámica 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000" y="1152475"/>
            <a:ext cx="3289300" cy="246380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4" y="394433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Letras en mader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tras en made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tras en made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{6CCBA1C5-C91C-AF47-9205-59F2DEEEBA12}tf10001070</Template>
  <TotalTime>412</TotalTime>
  <Words>731</Words>
  <Application>Microsoft Office PowerPoint</Application>
  <PresentationFormat>Presentación en pantalla (16:9)</PresentationFormat>
  <Paragraphs>127</Paragraphs>
  <Slides>29</Slides>
  <Notes>28</Notes>
  <HiddenSlides>0</HiddenSlides>
  <MMClips>28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Calibri</vt:lpstr>
      <vt:lpstr>Rockwell</vt:lpstr>
      <vt:lpstr>Rockwell Condensed</vt:lpstr>
      <vt:lpstr>Rockwell Extra Bold</vt:lpstr>
      <vt:lpstr>Wingdings</vt:lpstr>
      <vt:lpstr>Letras en madera</vt:lpstr>
      <vt:lpstr>TEC en pediatría </vt:lpstr>
      <vt:lpstr>Introducción</vt:lpstr>
      <vt:lpstr>Presentación de PowerPoint</vt:lpstr>
      <vt:lpstr>Causas </vt:lpstr>
      <vt:lpstr>Presentación de PowerPoint</vt:lpstr>
      <vt:lpstr>Presentación de PowerPoint</vt:lpstr>
      <vt:lpstr>Evaluación inicial </vt:lpstr>
      <vt:lpstr>Evaluación inicial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Manejo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 en pediatría</dc:title>
  <dc:creator>AIDA RAYEN SOLIS ÑANCUCHEO</dc:creator>
  <cp:lastModifiedBy>AIDA RAYEN SOLIS ÑANCUCHEO</cp:lastModifiedBy>
  <cp:revision>29</cp:revision>
  <dcterms:modified xsi:type="dcterms:W3CDTF">2020-06-01T15:58:31Z</dcterms:modified>
</cp:coreProperties>
</file>