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366" r:id="rId3"/>
    <p:sldId id="267" r:id="rId4"/>
    <p:sldId id="278" r:id="rId5"/>
    <p:sldId id="281" r:id="rId6"/>
    <p:sldId id="266" r:id="rId7"/>
    <p:sldId id="376" r:id="rId8"/>
    <p:sldId id="262" r:id="rId9"/>
    <p:sldId id="373" r:id="rId10"/>
    <p:sldId id="378" r:id="rId11"/>
    <p:sldId id="375" r:id="rId12"/>
    <p:sldId id="374" r:id="rId13"/>
    <p:sldId id="298" r:id="rId14"/>
    <p:sldId id="379" r:id="rId15"/>
    <p:sldId id="380" r:id="rId16"/>
    <p:sldId id="381" r:id="rId17"/>
    <p:sldId id="383" r:id="rId18"/>
    <p:sldId id="382" r:id="rId19"/>
    <p:sldId id="384" r:id="rId20"/>
    <p:sldId id="377" r:id="rId21"/>
    <p:sldId id="371" r:id="rId22"/>
    <p:sldId id="307" r:id="rId23"/>
    <p:sldId id="385" r:id="rId24"/>
    <p:sldId id="386" r:id="rId25"/>
    <p:sldId id="292" r:id="rId26"/>
    <p:sldId id="387" r:id="rId27"/>
    <p:sldId id="388" r:id="rId28"/>
    <p:sldId id="395" r:id="rId29"/>
    <p:sldId id="396" r:id="rId30"/>
    <p:sldId id="394" r:id="rId31"/>
    <p:sldId id="390" r:id="rId32"/>
    <p:sldId id="391" r:id="rId33"/>
    <p:sldId id="392" r:id="rId34"/>
    <p:sldId id="393" r:id="rId35"/>
    <p:sldId id="397" r:id="rId36"/>
    <p:sldId id="398" r:id="rId37"/>
    <p:sldId id="3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3692" autoAdjust="0"/>
  </p:normalViewPr>
  <p:slideViewPr>
    <p:cSldViewPr snapToGrid="0">
      <p:cViewPr varScale="1">
        <p:scale>
          <a:sx n="67" d="100"/>
          <a:sy n="67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1:04.14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2908 368,'-1373'0,"1345"2,0 2,0 1,0 1,1 1,0 1,-44 21,-10 1,43-15,1 1,1 2,0 1,1 2,2 2,-56 47,55-45,-1-1,-50 26,52-32,1 1,1 1,-47 41,-79 99,117-117,-53 47,65-66,1 1,1 2,1 0,2 2,-33 51,48-61,1-1,1 1,1 1,0-1,-2 25,-8 30,5-34,-2 1,2 2,1 0,-4 76,12-79,-1 0,2 0,9 72,-7-102,0 0,0 0,1 0,0-1,0 1,1-1,1 0,0 0,0-1,0 1,1-1,0 0,1-1,0 1,0-1,12 8,6 5,37 36,2 1,190 138,-96-61,-118-96,1-2,2-2,1-2,59 33,-16-30,-61-25,0 0,33 20,8 4,1-2,128 41,-165-63,238 92,16 5,-232-92,107 15,-73-16,-27-6,104 0,-99-7,76 11,-43 0,100-3,-51-4,16 14,37 0,287-18,-222-3,-219 1,0-2,0-3,76-18,128-58,33-9,-218 67,-1-2,-1-3,75-48,49-49,-99 63,-32 24,-1-2,-3-3,-1-2,-2-3,-3-1,-1-2,49-78,-49 65,-29 44,-1-1,-1 0,-1-1,14-33,42-106,12-35,-63 147,-3-1,-1-1,-3 0,-2-1,3-97,-11 40,-7-142,3 227,-2 0,0 0,-2 1,-1 0,-1 0,-1 0,-1 1,-1 1,-17-25,-7-4,-2 1,-70-69,59 75,-2 1,-1 4,-110-63,115 73,-59-39,61 37,-1 2,-2 2,-56-24,17 12,53 23,-60-21,-249-54,302 81,-7 0,-1 1,-88-2,-103 12,85 2,86-4,0 2,0 4,0 2,-97 24,129-20,-33 8,-87 37,-22 6,138-51,1 2,1 1,0 2,1 2,-40 25,66-34,-1-1,0-1,0 0,-1-1,-18 6,2-4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488A-065F-413C-B697-45C618B7D53D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C591D-389B-4CC3-8CF1-0994C72213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3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932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833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43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538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186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2806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9739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2371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01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0263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011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65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2153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0239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535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705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370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293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660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656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6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129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AC415-F666-4031-9F37-5BABEB26A03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374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223E-02A8-4600-B1AF-5AB558998083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EC69-6B5D-4636-8143-B0D7729B7BC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00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mailto:lescobaro@uchile.c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0.png"/><Relationship Id="rId5" Type="http://schemas.openxmlformats.org/officeDocument/2006/relationships/customXml" Target="../ink/ink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://worldnewsnetwork.co.in/how-bad-will-the-coronavirus-outbreak-get-here-are-6-key-factors-the-new-york-times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36202" y="2309477"/>
            <a:ext cx="8551499" cy="1470025"/>
          </a:xfrm>
        </p:spPr>
        <p:txBody>
          <a:bodyPr>
            <a:normAutofit/>
          </a:bodyPr>
          <a:lstStyle/>
          <a:p>
            <a:r>
              <a:rPr lang="es-CL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Infecciones por SARSCoV-2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34363" y="5293501"/>
            <a:ext cx="6863807" cy="1224136"/>
          </a:xfrm>
        </p:spPr>
        <p:txBody>
          <a:bodyPr>
            <a:normAutofit/>
          </a:bodyPr>
          <a:lstStyle/>
          <a:p>
            <a:r>
              <a:rPr lang="es-CL" sz="2800" b="1" dirty="0"/>
              <a:t>Ernesto </a:t>
            </a:r>
            <a:r>
              <a:rPr lang="es-CL" sz="2800" b="1" dirty="0" err="1"/>
              <a:t>Payá</a:t>
            </a:r>
            <a:r>
              <a:rPr lang="es-CL" sz="2800" b="1" dirty="0"/>
              <a:t> G.</a:t>
            </a:r>
          </a:p>
          <a:p>
            <a:r>
              <a:rPr lang="es-CL" sz="1800" b="1" dirty="0"/>
              <a:t>Profesor asistente</a:t>
            </a:r>
          </a:p>
          <a:p>
            <a:pPr>
              <a:spcBef>
                <a:spcPts val="0"/>
              </a:spcBef>
            </a:pPr>
            <a:r>
              <a:rPr lang="es-CL" dirty="0">
                <a:hlinkClick r:id="rId4"/>
              </a:rPr>
              <a:t>ernestopaya@uchile.cl</a:t>
            </a:r>
            <a:endParaRPr lang="es-CL" dirty="0"/>
          </a:p>
          <a:p>
            <a:pPr>
              <a:spcBef>
                <a:spcPts val="0"/>
              </a:spcBef>
            </a:pPr>
            <a:endParaRPr lang="es-C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9DA66-B7FB-E44C-A6EE-36054B22062C}"/>
              </a:ext>
            </a:extLst>
          </p:cNvPr>
          <p:cNvSpPr txBox="1"/>
          <p:nvPr/>
        </p:nvSpPr>
        <p:spPr>
          <a:xfrm>
            <a:off x="359229" y="622662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Fecha</a:t>
            </a:r>
            <a:r>
              <a:rPr lang="es-CL" dirty="0"/>
              <a:t> 2020</a:t>
            </a:r>
            <a:endParaRPr lang="en-C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D9237-AC4F-8448-968B-0741C2A44390}"/>
              </a:ext>
            </a:extLst>
          </p:cNvPr>
          <p:cNvSpPr txBox="1"/>
          <p:nvPr/>
        </p:nvSpPr>
        <p:spPr>
          <a:xfrm>
            <a:off x="3679372" y="155697"/>
            <a:ext cx="547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Curso </a:t>
            </a:r>
            <a:r>
              <a:rPr lang="es-CL" dirty="0"/>
              <a:t>pediatría y cirugía infantil 5° año de medicina</a:t>
            </a:r>
            <a:endParaRPr lang="en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0323E3B-F30D-4BDF-A06F-9789140D3121}"/>
              </a:ext>
            </a:extLst>
          </p:cNvPr>
          <p:cNvSpPr/>
          <p:nvPr/>
        </p:nvSpPr>
        <p:spPr>
          <a:xfrm>
            <a:off x="10376920" y="327290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AF3BFC-70ED-46FD-BD10-0B2D76020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5"/>
    </mc:Choice>
    <mc:Fallback>
      <p:transition spd="slow" advTm="3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6422A33-C413-4A44-9775-D531364BF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84" y="176091"/>
            <a:ext cx="8761848" cy="62140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E1CC03-EA86-4351-8FCC-9351ACCF9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9"/>
    </mc:Choice>
    <mc:Fallback xmlns="">
      <p:transition spd="slow" advTm="6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5D543D-69F4-4F1F-B47C-3EC3A32B4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921" y="329610"/>
            <a:ext cx="7133997" cy="63621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BA80C0-27AB-4751-A6D2-C761735A3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58"/>
    </mc:Choice>
    <mc:Fallback xmlns="">
      <p:transition spd="slow" advTm="4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16ED75-DE5D-4799-9593-213BAE82D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697" y="513521"/>
            <a:ext cx="8587408" cy="58309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F84A9E-538F-4485-B250-288ECAA03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9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5"/>
    </mc:Choice>
    <mc:Fallback>
      <p:transition spd="slow" advTm="7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915001A-8EC7-4AC0-A5BC-72B75418A189}"/>
              </a:ext>
            </a:extLst>
          </p:cNvPr>
          <p:cNvSpPr/>
          <p:nvPr/>
        </p:nvSpPr>
        <p:spPr>
          <a:xfrm>
            <a:off x="1743739" y="612845"/>
            <a:ext cx="837845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b="1" dirty="0">
                <a:solidFill>
                  <a:srgbClr val="000000"/>
                </a:solidFill>
                <a:latin typeface="Lato"/>
              </a:rPr>
              <a:t>Coronavirus SARS-CoV-2</a:t>
            </a:r>
            <a:endParaRPr lang="es-CL" sz="3600" dirty="0">
              <a:solidFill>
                <a:srgbClr val="000000"/>
              </a:solidFill>
              <a:latin typeface="Lato"/>
            </a:endParaRPr>
          </a:p>
          <a:p>
            <a:r>
              <a:rPr lang="fr-FR" sz="1200" dirty="0">
                <a:solidFill>
                  <a:srgbClr val="000000"/>
                </a:solidFill>
                <a:latin typeface="Segoe UI" panose="020B0502040204020203" pitchFamily="34" charset="0"/>
              </a:rPr>
              <a:t>Zhou P, et </a:t>
            </a:r>
            <a:r>
              <a:rPr lang="fr-FR" sz="1200" dirty="0" err="1">
                <a:solidFill>
                  <a:srgbClr val="000000"/>
                </a:solidFill>
                <a:latin typeface="Segoe UI" panose="020B0502040204020203" pitchFamily="34" charset="0"/>
              </a:rPr>
              <a:t>al.</a:t>
            </a:r>
            <a:r>
              <a:rPr lang="fr-FR" sz="1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Nature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. 2020;10.1038/s41586-020-2012-7.</a:t>
            </a:r>
            <a:r>
              <a:rPr lang="fr-FR" sz="1200" dirty="0">
                <a:solidFill>
                  <a:srgbClr val="000000"/>
                </a:solidFill>
                <a:latin typeface="Segoe UI" panose="020B0502040204020203" pitchFamily="34" charset="0"/>
              </a:rPr>
              <a:t>Disponible en: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https://www.nature.com/articles/s41586-020-2012-7.pdf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Especie de </a:t>
            </a:r>
            <a:r>
              <a:rPr lang="es-CL" sz="2000" b="1" dirty="0" err="1">
                <a:solidFill>
                  <a:srgbClr val="000000"/>
                </a:solidFill>
                <a:latin typeface="Lato"/>
              </a:rPr>
              <a:t>SARSr-CoV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(coronavirus del síndrome respiratorio agudo grave)</a:t>
            </a:r>
          </a:p>
          <a:p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pt-BR" sz="2000" b="1" dirty="0">
                <a:solidFill>
                  <a:srgbClr val="000000"/>
                </a:solidFill>
                <a:latin typeface="Lato"/>
              </a:rPr>
              <a:t>Género </a:t>
            </a:r>
            <a:r>
              <a:rPr lang="pt-BR" sz="2000" b="1" dirty="0" err="1">
                <a:solidFill>
                  <a:srgbClr val="000000"/>
                </a:solidFill>
                <a:latin typeface="Lato"/>
              </a:rPr>
              <a:t>Betacoronavirus</a:t>
            </a:r>
            <a:r>
              <a:rPr lang="pt-BR" sz="2000" b="1" dirty="0">
                <a:solidFill>
                  <a:srgbClr val="000000"/>
                </a:solidFill>
                <a:latin typeface="Lato"/>
              </a:rPr>
              <a:t>(</a:t>
            </a:r>
            <a:r>
              <a:rPr lang="pt-BR" sz="2000" dirty="0" err="1">
                <a:solidFill>
                  <a:srgbClr val="000000"/>
                </a:solidFill>
                <a:latin typeface="Lato"/>
              </a:rPr>
              <a:t>familia</a:t>
            </a:r>
            <a:r>
              <a:rPr lang="pt-BR" sz="2000" dirty="0">
                <a:solidFill>
                  <a:srgbClr val="000000"/>
                </a:solidFill>
                <a:latin typeface="Lato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Lato"/>
              </a:rPr>
              <a:t>Coronaviridae</a:t>
            </a:r>
            <a:r>
              <a:rPr lang="pt-BR" sz="2000" dirty="0">
                <a:solidFill>
                  <a:srgbClr val="000000"/>
                </a:solidFill>
                <a:latin typeface="Lato"/>
              </a:rPr>
              <a:t>), </a:t>
            </a:r>
            <a:r>
              <a:rPr lang="pt-BR" sz="2000" dirty="0" err="1">
                <a:solidFill>
                  <a:srgbClr val="000000"/>
                </a:solidFill>
                <a:latin typeface="Lato"/>
              </a:rPr>
              <a:t>virus</a:t>
            </a:r>
            <a:r>
              <a:rPr lang="pt-BR" sz="2000" dirty="0">
                <a:solidFill>
                  <a:srgbClr val="000000"/>
                </a:solidFill>
                <a:latin typeface="Lato"/>
              </a:rPr>
              <a:t> ARN grandes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82% de identidad de nucleótidos con el del SARS-</a:t>
            </a:r>
            <a:r>
              <a:rPr lang="es-CL" sz="2000" dirty="0" err="1">
                <a:solidFill>
                  <a:srgbClr val="000000"/>
                </a:solidFill>
                <a:latin typeface="Lato"/>
              </a:rPr>
              <a:t>CoV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:  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comparte siete proteínas no estructurales</a:t>
            </a:r>
            <a:endParaRPr lang="es-CL" sz="2000" dirty="0">
              <a:solidFill>
                <a:srgbClr val="000000"/>
              </a:solidFill>
              <a:latin typeface="Lato"/>
            </a:endParaRP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Penetra las células a través del receptor de la enzima convertidora de angiotensina II (ACE2)</a:t>
            </a:r>
            <a:endParaRPr lang="es-CL" sz="2000" dirty="0">
              <a:solidFill>
                <a:srgbClr val="000000"/>
              </a:solidFill>
              <a:latin typeface="Lato"/>
            </a:endParaRP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Preferencia por 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vías respiratorias bajas y altas</a:t>
            </a:r>
            <a:endParaRPr lang="es-CL" sz="2000" dirty="0">
              <a:solidFill>
                <a:srgbClr val="000000"/>
              </a:solidFill>
              <a:latin typeface="Lato"/>
            </a:endParaRP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Transmisión zoonótica </a:t>
            </a:r>
            <a:endParaRPr lang="es-CL" sz="2000" dirty="0">
              <a:solidFill>
                <a:srgbClr val="000000"/>
              </a:solidFill>
              <a:latin typeface="Lato"/>
            </a:endParaRP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Reservorio: murciélago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Animal hospedador intermediario: ¿pangolín?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Sensible a los 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rayos ultravioleta y al calor</a:t>
            </a:r>
            <a:endParaRPr lang="es-CL" sz="2000" dirty="0">
              <a:solidFill>
                <a:srgbClr val="000000"/>
              </a:solidFill>
              <a:latin typeface="Lato"/>
            </a:endParaRP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Inactivado por: solventes lipídicos que incluyen 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éter (75%), etanol (95%)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, desinfectante que contiene 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hipoclorito sódico (&gt;0,1%), ácido </a:t>
            </a:r>
            <a:r>
              <a:rPr lang="es-CL" sz="2000" b="1" dirty="0" err="1">
                <a:solidFill>
                  <a:srgbClr val="000000"/>
                </a:solidFill>
                <a:latin typeface="Lato"/>
              </a:rPr>
              <a:t>peroxiacéticoy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 cloroformo, excepto la clorhexidina</a:t>
            </a:r>
            <a:endParaRPr lang="es-CL" sz="2000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9C6783-45EC-4F3A-A0A7-E189D2F8F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5"/>
    </mc:Choice>
    <mc:Fallback xmlns="">
      <p:transition spd="slow" advTm="7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7AAA86F-610D-4DDE-A406-F41E22C1319B}"/>
              </a:ext>
            </a:extLst>
          </p:cNvPr>
          <p:cNvSpPr/>
          <p:nvPr/>
        </p:nvSpPr>
        <p:spPr>
          <a:xfrm>
            <a:off x="1562985" y="1074510"/>
            <a:ext cx="82402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rgbClr val="000000"/>
                </a:solidFill>
                <a:latin typeface="Raleway"/>
              </a:rPr>
              <a:t>SARS-CoV-2: Mecanismo de transmisión humano-humano</a:t>
            </a:r>
            <a:endParaRPr lang="es-CL" sz="3200" dirty="0">
              <a:solidFill>
                <a:srgbClr val="000000"/>
              </a:solidFill>
              <a:latin typeface="Raleway"/>
            </a:endParaRP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●</a:t>
            </a:r>
            <a:r>
              <a:rPr lang="es-CL" sz="2400" b="1" dirty="0">
                <a:solidFill>
                  <a:srgbClr val="000000"/>
                </a:solidFill>
                <a:latin typeface="Lato"/>
              </a:rPr>
              <a:t>Contacto directo :</a:t>
            </a:r>
            <a:endParaRPr lang="es-CL" sz="2400" dirty="0">
              <a:solidFill>
                <a:srgbClr val="000000"/>
              </a:solidFill>
              <a:latin typeface="Lato"/>
            </a:endParaRPr>
          </a:p>
          <a:p>
            <a:r>
              <a:rPr lang="es-CL" sz="1600" dirty="0">
                <a:solidFill>
                  <a:srgbClr val="000000"/>
                </a:solidFill>
                <a:latin typeface="Arial" panose="020B0604020202020204" pitchFamily="34" charset="0"/>
              </a:rPr>
              <a:t>○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Gotas respiratorias &gt; 5 micras 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(capaces de transmitirse a distancias de hasta 2 metros) </a:t>
            </a:r>
          </a:p>
          <a:p>
            <a:r>
              <a:rPr lang="es-CL" sz="1600" dirty="0">
                <a:solidFill>
                  <a:srgbClr val="000000"/>
                </a:solidFill>
                <a:latin typeface="Arial" panose="020B0604020202020204" pitchFamily="34" charset="0"/>
              </a:rPr>
              <a:t>○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Manos o fómites contaminados 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con secreciones , seguido del contacto con la mucosa de la boca, nariz u ojos 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●</a:t>
            </a:r>
            <a:r>
              <a:rPr lang="es-CL" sz="2400" b="1" dirty="0">
                <a:solidFill>
                  <a:srgbClr val="000000"/>
                </a:solidFill>
                <a:latin typeface="Lato"/>
              </a:rPr>
              <a:t>Transmisión aérea o por aerosoles</a:t>
            </a:r>
            <a:endParaRPr lang="es-CL" sz="2400" dirty="0">
              <a:solidFill>
                <a:srgbClr val="000000"/>
              </a:solidFill>
              <a:latin typeface="Lato"/>
            </a:endParaRPr>
          </a:p>
          <a:p>
            <a:r>
              <a:rPr lang="es-CL" sz="1600" dirty="0">
                <a:solidFill>
                  <a:srgbClr val="000000"/>
                </a:solidFill>
                <a:latin typeface="Arial" panose="020B0604020202020204" pitchFamily="34" charset="0"/>
              </a:rPr>
              <a:t>○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N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o demostrada en el brote de SARS-CoV-2 en China</a:t>
            </a:r>
          </a:p>
          <a:p>
            <a:r>
              <a:rPr lang="es-CL" sz="1600" dirty="0">
                <a:solidFill>
                  <a:srgbClr val="000000"/>
                </a:solidFill>
                <a:latin typeface="Arial" panose="020B0604020202020204" pitchFamily="34" charset="0"/>
              </a:rPr>
              <a:t>○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Podría ocurrir durante la realización de procedimientos médicos invasivos del tracto respiratorio 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●</a:t>
            </a:r>
            <a:r>
              <a:rPr lang="es-CL" sz="2400" dirty="0">
                <a:solidFill>
                  <a:srgbClr val="000000"/>
                </a:solidFill>
                <a:latin typeface="Lato"/>
              </a:rPr>
              <a:t>No existe evidencia  de transmisión por heces</a:t>
            </a:r>
          </a:p>
          <a:p>
            <a:r>
              <a:rPr lang="es-CL" sz="2000" dirty="0">
                <a:solidFill>
                  <a:srgbClr val="000000"/>
                </a:solidFill>
                <a:latin typeface="Arial" panose="020B0604020202020204" pitchFamily="34" charset="0"/>
              </a:rPr>
              <a:t>●</a:t>
            </a:r>
            <a:r>
              <a:rPr lang="es-CL" sz="2400" dirty="0">
                <a:solidFill>
                  <a:srgbClr val="000000"/>
                </a:solidFill>
                <a:latin typeface="Lato"/>
              </a:rPr>
              <a:t>Los casos asintomáticos: poca relevancia en la dinámica de la transmisión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259E3B-1322-476C-9755-0785DB06A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8"/>
    </mc:Choice>
    <mc:Fallback xmlns="">
      <p:transition spd="slow" advTm="4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D13DBD-61A0-45AA-87C2-6C5CC953E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76" y="404038"/>
            <a:ext cx="8825023" cy="56565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93B432-C398-4618-9FE9-AC2BDC95B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1"/>
    </mc:Choice>
    <mc:Fallback xmlns="">
      <p:transition spd="slow" advTm="3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720BAB-EE0F-463C-8448-25E00D64E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20" y="198774"/>
            <a:ext cx="10342454" cy="62870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0AC891-48D0-491B-8E96-D8F80100B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84"/>
    </mc:Choice>
    <mc:Fallback xmlns="">
      <p:transition spd="slow" advTm="7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1F40D3-41C9-4879-A295-8B9F1EA9A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073" y="667168"/>
            <a:ext cx="9301159" cy="52339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511163-B9E9-49B0-8D1A-A9AF93EF2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38"/>
    </mc:Choice>
    <mc:Fallback xmlns="">
      <p:transition spd="slow" advTm="7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0EDA82-5031-4DB8-A2D5-542D1988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0" y="632849"/>
            <a:ext cx="10292316" cy="52894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686077-6DE6-4800-BCCE-5194311CE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3"/>
    </mc:Choice>
    <mc:Fallback xmlns="">
      <p:transition spd="slow" advTm="5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C34CB-EC23-4D6F-95B3-DDBB911C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40126" cy="570540"/>
          </a:xfrm>
        </p:spPr>
        <p:txBody>
          <a:bodyPr>
            <a:normAutofit fontScale="90000"/>
          </a:bodyPr>
          <a:lstStyle/>
          <a:p>
            <a:r>
              <a:rPr lang="es-CL" sz="3600" dirty="0"/>
              <a:t>Fisiopatología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01895F-4071-4B57-A5D4-F74A915D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32" y="935667"/>
            <a:ext cx="9349105" cy="59555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0CE9E1-8FC2-4C11-85CA-50B57B1E7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42"/>
    </mc:Choice>
    <mc:Fallback xmlns="">
      <p:transition spd="slow" advTm="13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822324-EF0A-413C-BA96-1F760E109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96" b="5486"/>
          <a:stretch/>
        </p:blipFill>
        <p:spPr>
          <a:xfrm>
            <a:off x="159026" y="665922"/>
            <a:ext cx="10694505" cy="55261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502951-E23F-4D2C-AADE-984743C55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59"/>
    </mc:Choice>
    <mc:Fallback>
      <p:transition spd="slow" advTm="10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FEFF4-9C1A-49E8-9ECB-F15A3094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703"/>
          </a:xfrm>
        </p:spPr>
        <p:txBody>
          <a:bodyPr>
            <a:normAutofit/>
          </a:bodyPr>
          <a:lstStyle/>
          <a:p>
            <a:r>
              <a:rPr lang="es-CL" sz="3600" dirty="0"/>
              <a:t>Fisiopatología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7167C97-512D-45BE-9944-D8E8E2FD1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40" y="1474307"/>
            <a:ext cx="8112641" cy="5018568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28AD3FB-2B95-4E62-9902-91E2F75E0A29}"/>
              </a:ext>
            </a:extLst>
          </p:cNvPr>
          <p:cNvSpPr/>
          <p:nvPr/>
        </p:nvSpPr>
        <p:spPr>
          <a:xfrm>
            <a:off x="4248150" y="365125"/>
            <a:ext cx="6096000" cy="8088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Siddiqi, Hasan K, and Mandeep R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Mehra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“COVID-19 illness in native and immunosuppressed states: A clinical-therapeutic staging proposal.” The Journal of heart and lung transplantation : the official publication of the International Society for Heart Transplantation vol. 39,5 (2020): 405-407. doi:10.1016/j.healun.2020.03.012</a:t>
            </a:r>
            <a:endParaRPr lang="es-C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1029A7-F9AB-4B31-B5AB-3A11F6BD8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41"/>
    </mc:Choice>
    <mc:Fallback xmlns="">
      <p:transition spd="slow" advTm="15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44ACE5-D19A-43C4-86AB-394AFB3E3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" y="385762"/>
            <a:ext cx="9258300" cy="61436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A34DEE-00A9-45F4-9D5C-6082E7C6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295"/>
    </mc:Choice>
    <mc:Fallback>
      <p:transition spd="slow" advTm="267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A33521-ED3B-4AE0-B72A-CA6DE3A5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0" y="627321"/>
            <a:ext cx="10472188" cy="52286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4DA927-1DCB-4B19-A3B2-8EE680545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7"/>
    </mc:Choice>
    <mc:Fallback xmlns="">
      <p:transition spd="slow" advTm="4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91D6C9-8891-4302-B57A-B129DC647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5" y="1022864"/>
            <a:ext cx="10118830" cy="49611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A5C742-AAD2-41FF-87A3-AC0277CCD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2"/>
    </mc:Choice>
    <mc:Fallback xmlns="">
      <p:transition spd="slow" advTm="4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13921F-FD09-44BB-BAA5-EB65C17DD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830" y="116114"/>
            <a:ext cx="6052456" cy="66330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D20182-BDFA-4D4E-9572-0BDFA9D29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95"/>
    </mc:Choice>
    <mc:Fallback>
      <p:transition spd="slow" advTm="19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715C59-81ED-4025-B964-931511875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51" y="506648"/>
            <a:ext cx="10196623" cy="60111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971728-DE70-401D-AE5D-513AFA1A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24"/>
    </mc:Choice>
    <mc:Fallback xmlns="">
      <p:transition spd="slow" advTm="6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3BC906-7597-4DA4-A9B3-6E6D6F6C6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1233377"/>
            <a:ext cx="10363200" cy="473685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EC39D1F-CF66-4D8B-A2FD-3605ACBA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583865" cy="730028"/>
          </a:xfrm>
        </p:spPr>
        <p:txBody>
          <a:bodyPr>
            <a:normAutofit/>
          </a:bodyPr>
          <a:lstStyle/>
          <a:p>
            <a:r>
              <a:rPr lang="es-CL" sz="4000" dirty="0"/>
              <a:t>Tratamiento específico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2D1B8E-FF96-4CCF-ACA9-E63FE9D6D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4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1"/>
    </mc:Choice>
    <mc:Fallback>
      <p:transition spd="slow" advTm="3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3A4220-39A3-471E-A6A6-6176E2BBE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318" y="160196"/>
            <a:ext cx="5780314" cy="15941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BB7997-3354-4A7C-B37F-FCAC2DA91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63" y="1401944"/>
            <a:ext cx="9429749" cy="50560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2A5CBF-3A01-41B1-99C6-10BC7D6AA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59"/>
    </mc:Choice>
    <mc:Fallback xmlns="">
      <p:transition spd="slow" advTm="9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92029C3-3CCD-46FF-A56B-ACFF04BAF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64" y="700088"/>
            <a:ext cx="9762227" cy="58864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DEF5D4-900F-42F3-A8BD-6427D1AC5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55"/>
    </mc:Choice>
    <mc:Fallback xmlns="">
      <p:transition spd="slow" advTm="10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7CB864-C509-4EDD-9F56-939D22917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35" y="403765"/>
            <a:ext cx="9429066" cy="59970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FED0D8-FB81-4314-9585-34CE98182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2"/>
    </mc:Choice>
    <mc:Fallback xmlns="">
      <p:transition spd="slow" advTm="6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94EAD2-9E2A-44C8-A9FA-89E467557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608292"/>
            <a:ext cx="5715000" cy="36414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C0D157-2B4C-40AB-8D39-F2CED8B9F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1"/>
    </mc:Choice>
    <mc:Fallback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C759CA-AFCE-4CB5-B12D-2167BF50B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592" y="172276"/>
            <a:ext cx="6109252" cy="644055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1EDC2F-8BA2-43FA-94DE-82AE90A8B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2"/>
    </mc:Choice>
    <mc:Fallback xmlns="">
      <p:transition spd="slow" advTm="4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B864D0-A04E-4961-863F-B6FB142F3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12" y="725249"/>
            <a:ext cx="9238015" cy="54075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49946A-23C8-41BC-9ECD-66EABA67D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2"/>
    </mc:Choice>
    <mc:Fallback xmlns="">
      <p:transition spd="slow" advTm="6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5D2F03-7FCA-4649-B077-2A96D7AC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17" y="92941"/>
            <a:ext cx="5785047" cy="66721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022BBA-2A95-4647-88CF-47F1BA72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5"/>
    </mc:Choice>
    <mc:Fallback xmlns="">
      <p:transition spd="slow" advTm="4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716E28-50CC-46D1-8488-BB17BCCFF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080" y="46976"/>
            <a:ext cx="6242721" cy="6764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B9129F-AA30-4CDA-8478-9A4F3EF18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7"/>
    </mc:Choice>
    <mc:Fallback xmlns="">
      <p:transition spd="slow" advTm="3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315F74-8E9A-4D55-B3B4-7F6DD1E9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428624"/>
            <a:ext cx="9945687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23F632-0C6E-40D7-869E-1B230C253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44"/>
    </mc:Choice>
    <mc:Fallback xmlns="">
      <p:transition spd="slow" advTm="9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D0D562-F65A-4DB9-A987-A440BAAE4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04" y="228599"/>
            <a:ext cx="10164696" cy="62007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3A082E-73B1-4615-8D00-4738D0AEF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7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63"/>
    </mc:Choice>
    <mc:Fallback>
      <p:transition spd="slow" advTm="16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52F377-E896-4AB4-A021-8D7E794EC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442913"/>
            <a:ext cx="10101261" cy="57007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0A29EC-2DDA-4019-BE91-4AA7C3B65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08"/>
    </mc:Choice>
    <mc:Fallback>
      <p:transition spd="slow" advTm="8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FC6DDF-5191-482C-8596-FB270BF31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617" y="62948"/>
            <a:ext cx="714292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047B8E7A-5EAE-46EB-98CF-87CDE571800F}"/>
                  </a:ext>
                </a:extLst>
              </p14:cNvPr>
              <p14:cNvContentPartPr/>
              <p14:nvPr/>
            </p14:nvContentPartPr>
            <p14:xfrm>
              <a:off x="3002126" y="4120143"/>
              <a:ext cx="2355120" cy="126468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047B8E7A-5EAE-46EB-98CF-87CDE57180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9126" y="4057503"/>
                <a:ext cx="2480760" cy="1390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75F438-8834-40B0-A545-DEA4AD466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02"/>
    </mc:Choice>
    <mc:Fallback>
      <p:transition spd="slow" advTm="4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4C51B5-EB50-49CC-8BA5-7C3167F56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9" t="30556" r="39479" b="25000"/>
          <a:stretch/>
        </p:blipFill>
        <p:spPr>
          <a:xfrm>
            <a:off x="657226" y="1028699"/>
            <a:ext cx="9805212" cy="54641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9ECBB76-E03C-405A-BA2E-860FA1ED5DED}"/>
              </a:ext>
            </a:extLst>
          </p:cNvPr>
          <p:cNvSpPr txBox="1"/>
          <p:nvPr/>
        </p:nvSpPr>
        <p:spPr>
          <a:xfrm>
            <a:off x="1407935" y="6215875"/>
            <a:ext cx="7685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hlinkClick r:id="rId5"/>
              </a:rPr>
              <a:t>http://worldnewsnetwork.co.in/how-bad-will-the-coronavirus-outbreak-get-here-are-6-key-factors-the-new-york-times/</a:t>
            </a:r>
            <a:endParaRPr lang="es-CL" sz="12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E74A539-13E1-4298-8A0F-7BF33238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25"/>
            <a:ext cx="10515600" cy="752475"/>
          </a:xfrm>
        </p:spPr>
        <p:txBody>
          <a:bodyPr>
            <a:normAutofit/>
          </a:bodyPr>
          <a:lstStyle/>
          <a:p>
            <a:r>
              <a:rPr lang="es-ES_tradnl" sz="3600" dirty="0"/>
              <a:t>¿Qué podríamos esperar del COVID-2019?</a:t>
            </a:r>
            <a:endParaRPr lang="es-CL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44DF6D-836C-4905-A41E-BEADA8A1C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63"/>
    </mc:Choice>
    <mc:Fallback xmlns="">
      <p:transition spd="slow" advTm="16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34339-AEB5-4560-BA67-A37329F07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148470" cy="602438"/>
          </a:xfrm>
        </p:spPr>
        <p:txBody>
          <a:bodyPr>
            <a:normAutofit fontScale="90000"/>
          </a:bodyPr>
          <a:lstStyle/>
          <a:p>
            <a:r>
              <a:rPr lang="es-CL" sz="4000" dirty="0"/>
              <a:t>Evolución en China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FA92E6-7A02-49DE-BD3A-930B998F9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921" y="967564"/>
            <a:ext cx="7400261" cy="55253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38739D-D43B-4FE5-BF5C-171CDD9E5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46"/>
    </mc:Choice>
    <mc:Fallback xmlns="">
      <p:transition spd="slow" advTm="7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81959-ED65-41E7-A9FE-68AA7232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740" y="191385"/>
            <a:ext cx="6251944" cy="425303"/>
          </a:xfrm>
        </p:spPr>
        <p:txBody>
          <a:bodyPr>
            <a:noAutofit/>
          </a:bodyPr>
          <a:lstStyle/>
          <a:p>
            <a:r>
              <a:rPr lang="es-CL" sz="3200" dirty="0"/>
              <a:t>Antecedentes.</a:t>
            </a:r>
          </a:p>
        </p:txBody>
      </p:sp>
      <p:pic>
        <p:nvPicPr>
          <p:cNvPr id="1028" name="Picture 4" descr="Resultado de imagen de SARS Mers 2019 nCoV differences">
            <a:extLst>
              <a:ext uri="{FF2B5EF4-FFF2-40B4-BE49-F238E27FC236}">
                <a16:creationId xmlns:a16="http://schemas.microsoft.com/office/drawing/2014/main" id="{FC460A26-E978-4532-B0C0-7606F619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1" y="967563"/>
            <a:ext cx="8431619" cy="561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9A9E7A-C59E-4519-93C5-94F467B40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36"/>
    </mc:Choice>
    <mc:Fallback xmlns="">
      <p:transition spd="slow" advTm="2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1C9910-AE4A-4A3B-AF1C-7E3E22964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433" y="233916"/>
            <a:ext cx="8271862" cy="60816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4260E-A556-4551-9027-3FA4D2998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3"/>
    </mc:Choice>
    <mc:Fallback xmlns="">
      <p:transition spd="slow" advTm="19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FF414-DA56-4A81-AEEC-E4E82845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893" y="418289"/>
            <a:ext cx="2744972" cy="985210"/>
          </a:xfrm>
        </p:spPr>
        <p:txBody>
          <a:bodyPr>
            <a:normAutofit/>
          </a:bodyPr>
          <a:lstStyle/>
          <a:p>
            <a:r>
              <a:rPr lang="es-CL" sz="4000" dirty="0"/>
              <a:t>virología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CB840C3-2FA2-4444-86C9-358A23EB8687}"/>
              </a:ext>
            </a:extLst>
          </p:cNvPr>
          <p:cNvSpPr/>
          <p:nvPr/>
        </p:nvSpPr>
        <p:spPr>
          <a:xfrm>
            <a:off x="1728788" y="1403499"/>
            <a:ext cx="7415212" cy="473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1200" dirty="0">
              <a:solidFill>
                <a:srgbClr val="000000"/>
              </a:solidFill>
              <a:latin typeface="Segoe UI Emoji" panose="020B0502040204020203" pitchFamily="34" charset="0"/>
            </a:endParaRPr>
          </a:p>
          <a:p>
            <a:r>
              <a:rPr lang="es-CL" sz="16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Amplia familia de virus RNA monocatenarios</a:t>
            </a:r>
          </a:p>
          <a:p>
            <a:r>
              <a:rPr lang="es-CL" sz="16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Virus 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zoonóticos</a:t>
            </a:r>
            <a:r>
              <a:rPr lang="es-CL" sz="2000" dirty="0">
                <a:solidFill>
                  <a:srgbClr val="000000"/>
                </a:solidFill>
                <a:latin typeface="Lato"/>
              </a:rPr>
              <a:t>: |</a:t>
            </a:r>
          </a:p>
          <a:p>
            <a:r>
              <a:rPr lang="es-CL" sz="14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dirty="0">
                <a:solidFill>
                  <a:srgbClr val="000000"/>
                </a:solidFill>
                <a:latin typeface="Lato"/>
              </a:rPr>
              <a:t>Muy extendida en el reino animal : enfermedades respiratorias, entéricas, hepáticas y neurológicas </a:t>
            </a:r>
          </a:p>
          <a:p>
            <a:r>
              <a:rPr lang="es-CL" sz="14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dirty="0">
                <a:solidFill>
                  <a:srgbClr val="000000"/>
                </a:solidFill>
                <a:latin typeface="Lato"/>
              </a:rPr>
              <a:t>Transmisión desde animales: contacto directo o indirecto a humanos</a:t>
            </a:r>
          </a:p>
          <a:p>
            <a:r>
              <a:rPr lang="es-CL" sz="16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Siete </a:t>
            </a:r>
            <a:r>
              <a:rPr lang="es-CL" sz="2000" b="1" dirty="0" err="1">
                <a:solidFill>
                  <a:srgbClr val="000000"/>
                </a:solidFill>
                <a:latin typeface="Lato"/>
              </a:rPr>
              <a:t>CoVhumanos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 (</a:t>
            </a:r>
            <a:r>
              <a:rPr lang="es-CL" sz="2000" b="1" dirty="0" err="1">
                <a:solidFill>
                  <a:srgbClr val="000000"/>
                </a:solidFill>
                <a:latin typeface="Lato"/>
              </a:rPr>
              <a:t>HCoV</a:t>
            </a:r>
            <a:r>
              <a:rPr lang="es-CL" sz="2000" b="1" dirty="0">
                <a:solidFill>
                  <a:srgbClr val="000000"/>
                </a:solidFill>
                <a:latin typeface="Lato"/>
              </a:rPr>
              <a:t>), capaces de infectar a los humanos:</a:t>
            </a:r>
            <a:endParaRPr lang="es-CL" sz="2000" dirty="0">
              <a:solidFill>
                <a:srgbClr val="000000"/>
              </a:solidFill>
              <a:latin typeface="Lato"/>
            </a:endParaRPr>
          </a:p>
          <a:p>
            <a:r>
              <a:rPr lang="es-CL" sz="16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dirty="0">
                <a:solidFill>
                  <a:srgbClr val="000000"/>
                </a:solidFill>
                <a:latin typeface="Lato"/>
              </a:rPr>
              <a:t>4 </a:t>
            </a:r>
            <a:r>
              <a:rPr lang="es-CL" dirty="0" err="1">
                <a:solidFill>
                  <a:srgbClr val="000000"/>
                </a:solidFill>
                <a:latin typeface="Lato"/>
              </a:rPr>
              <a:t>CoVhumanos</a:t>
            </a:r>
            <a:r>
              <a:rPr lang="es-CL" dirty="0">
                <a:solidFill>
                  <a:srgbClr val="000000"/>
                </a:solidFill>
                <a:latin typeface="Lato"/>
              </a:rPr>
              <a:t> comunes [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HCoV-OC43</a:t>
            </a:r>
            <a:r>
              <a:rPr lang="es-CL" dirty="0">
                <a:solidFill>
                  <a:srgbClr val="000000"/>
                </a:solidFill>
                <a:latin typeface="Lato"/>
              </a:rPr>
              <a:t>y 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HCoV-HKU1</a:t>
            </a:r>
            <a:r>
              <a:rPr lang="es-CL" dirty="0">
                <a:solidFill>
                  <a:srgbClr val="000000"/>
                </a:solidFill>
                <a:latin typeface="Lato"/>
              </a:rPr>
              <a:t>(</a:t>
            </a:r>
            <a:r>
              <a:rPr lang="es-CL" dirty="0" err="1">
                <a:solidFill>
                  <a:srgbClr val="000000"/>
                </a:solidFill>
                <a:latin typeface="Lato"/>
              </a:rPr>
              <a:t>betaCoVdel</a:t>
            </a:r>
            <a:r>
              <a:rPr lang="es-CL" dirty="0">
                <a:solidFill>
                  <a:srgbClr val="000000"/>
                </a:solidFill>
                <a:latin typeface="Lato"/>
              </a:rPr>
              <a:t> linaje A); 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HCoV-229E</a:t>
            </a:r>
            <a:r>
              <a:rPr lang="es-CL" dirty="0">
                <a:solidFill>
                  <a:srgbClr val="000000"/>
                </a:solidFill>
                <a:latin typeface="Lato"/>
              </a:rPr>
              <a:t>y 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HCoV-NL63 </a:t>
            </a:r>
            <a:r>
              <a:rPr lang="es-CL" dirty="0">
                <a:solidFill>
                  <a:srgbClr val="000000"/>
                </a:solidFill>
                <a:latin typeface="Lato"/>
              </a:rPr>
              <a:t>(</a:t>
            </a:r>
            <a:r>
              <a:rPr lang="es-CL" dirty="0" err="1">
                <a:solidFill>
                  <a:srgbClr val="000000"/>
                </a:solidFill>
                <a:latin typeface="Lato"/>
              </a:rPr>
              <a:t>alphaCoVs</a:t>
            </a:r>
            <a:r>
              <a:rPr lang="es-CL" dirty="0">
                <a:solidFill>
                  <a:srgbClr val="000000"/>
                </a:solidFill>
                <a:latin typeface="Lato"/>
              </a:rPr>
              <a:t>)]:  (enfermedad respiratoria superior leve.</a:t>
            </a:r>
          </a:p>
          <a:p>
            <a:r>
              <a:rPr lang="es-CL" sz="14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dirty="0">
                <a:solidFill>
                  <a:srgbClr val="000000"/>
                </a:solidFill>
                <a:latin typeface="Lato"/>
              </a:rPr>
              <a:t>2% de la población son portadores saludables de un </a:t>
            </a:r>
            <a:r>
              <a:rPr lang="es-CL" dirty="0" err="1">
                <a:solidFill>
                  <a:srgbClr val="000000"/>
                </a:solidFill>
                <a:latin typeface="Lato"/>
              </a:rPr>
              <a:t>CoV</a:t>
            </a:r>
            <a:endParaRPr lang="es-CL" dirty="0">
              <a:solidFill>
                <a:srgbClr val="000000"/>
              </a:solidFill>
              <a:latin typeface="Lato"/>
            </a:endParaRPr>
          </a:p>
          <a:p>
            <a:r>
              <a:rPr lang="es-CL" sz="14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dirty="0">
                <a:solidFill>
                  <a:srgbClr val="000000"/>
                </a:solidFill>
                <a:latin typeface="Lato"/>
              </a:rPr>
              <a:t>5-10 % de las infecciones respiratorias agudas.</a:t>
            </a:r>
          </a:p>
          <a:p>
            <a:r>
              <a:rPr lang="el-GR" sz="16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l-GR" dirty="0">
                <a:solidFill>
                  <a:srgbClr val="000000"/>
                </a:solidFill>
                <a:latin typeface="Lato"/>
              </a:rPr>
              <a:t>3 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β</a:t>
            </a:r>
            <a:r>
              <a:rPr lang="es-CL" dirty="0">
                <a:solidFill>
                  <a:srgbClr val="000000"/>
                </a:solidFill>
                <a:latin typeface="Lato"/>
              </a:rPr>
              <a:t>coronavirus (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MERS-</a:t>
            </a:r>
            <a:r>
              <a:rPr lang="es-CL" b="1" dirty="0" err="1">
                <a:solidFill>
                  <a:srgbClr val="000000"/>
                </a:solidFill>
                <a:latin typeface="Lato"/>
              </a:rPr>
              <a:t>CoV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. SARS-</a:t>
            </a:r>
            <a:r>
              <a:rPr lang="es-CL" b="1" dirty="0" err="1">
                <a:solidFill>
                  <a:srgbClr val="000000"/>
                </a:solidFill>
                <a:latin typeface="Lato"/>
              </a:rPr>
              <a:t>CoV</a:t>
            </a:r>
            <a:r>
              <a:rPr lang="es-CL" b="1" dirty="0">
                <a:solidFill>
                  <a:srgbClr val="000000"/>
                </a:solidFill>
                <a:latin typeface="Lato"/>
              </a:rPr>
              <a:t>, SARS-CoV2 ): síndrome respiratorio severo</a:t>
            </a:r>
            <a:endParaRPr lang="es-CL" dirty="0">
              <a:solidFill>
                <a:srgbClr val="000000"/>
              </a:solidFill>
              <a:latin typeface="Lato"/>
            </a:endParaRPr>
          </a:p>
          <a:p>
            <a:r>
              <a:rPr lang="es-CL" sz="1600" dirty="0">
                <a:solidFill>
                  <a:srgbClr val="000000"/>
                </a:solidFill>
                <a:latin typeface="Segoe UI Emoji" panose="020B0502040204020203" pitchFamily="34" charset="0"/>
              </a:rPr>
              <a:t>▪</a:t>
            </a:r>
            <a:r>
              <a:rPr lang="es-CL" dirty="0">
                <a:solidFill>
                  <a:srgbClr val="000000"/>
                </a:solidFill>
                <a:latin typeface="Lato"/>
              </a:rPr>
              <a:t>Transmisión en humanos : contacto estrecho (directo e indirecto)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40673C-5673-495D-8277-E4204F678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95"/>
    </mc:Choice>
    <mc:Fallback xmlns="">
      <p:transition spd="slow" advTm="10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rmato ppt_Depto PedyC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484</Words>
  <Application>Microsoft Office PowerPoint</Application>
  <PresentationFormat>Panorámica</PresentationFormat>
  <Paragraphs>48</Paragraphs>
  <Slides>36</Slides>
  <Notes>0</Notes>
  <HiddenSlides>0</HiddenSlides>
  <MMClips>36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Calibri</vt:lpstr>
      <vt:lpstr>Lato</vt:lpstr>
      <vt:lpstr>Raleway</vt:lpstr>
      <vt:lpstr>Segoe UI</vt:lpstr>
      <vt:lpstr>Segoe UI Emoji</vt:lpstr>
      <vt:lpstr>Tema de Office</vt:lpstr>
      <vt:lpstr>Formato ppt_Depto PedyCiS</vt:lpstr>
      <vt:lpstr>Clase Infecciones por SARSCoV-2</vt:lpstr>
      <vt:lpstr>Presentación de PowerPoint</vt:lpstr>
      <vt:lpstr>Presentación de PowerPoint</vt:lpstr>
      <vt:lpstr>Presentación de PowerPoint</vt:lpstr>
      <vt:lpstr>¿Qué podríamos esperar del COVID-2019?</vt:lpstr>
      <vt:lpstr>Evolución en China</vt:lpstr>
      <vt:lpstr>Antecedentes.</vt:lpstr>
      <vt:lpstr>Presentación de PowerPoint</vt:lpstr>
      <vt:lpstr>virología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Fisiopatología</vt:lpstr>
      <vt:lpstr>Fisiopatología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Tratamiento específico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medicamentos en pediatría</dc:title>
  <dc:creator>Leslie Dominique Escobar Oregon (lescobaro)</dc:creator>
  <cp:lastModifiedBy>Ernesto Paya Gonzalez (ernestopaya)</cp:lastModifiedBy>
  <cp:revision>48</cp:revision>
  <dcterms:created xsi:type="dcterms:W3CDTF">2018-04-24T11:31:49Z</dcterms:created>
  <dcterms:modified xsi:type="dcterms:W3CDTF">2020-12-10T17:26:43Z</dcterms:modified>
</cp:coreProperties>
</file>