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8"/>
  </p:notesMasterIdLst>
  <p:sldIdLst>
    <p:sldId id="310" r:id="rId2"/>
    <p:sldId id="311" r:id="rId3"/>
    <p:sldId id="312" r:id="rId4"/>
    <p:sldId id="317" r:id="rId5"/>
    <p:sldId id="318" r:id="rId6"/>
    <p:sldId id="320" r:id="rId7"/>
    <p:sldId id="321" r:id="rId8"/>
    <p:sldId id="313" r:id="rId9"/>
    <p:sldId id="315" r:id="rId10"/>
    <p:sldId id="316" r:id="rId11"/>
    <p:sldId id="322" r:id="rId12"/>
    <p:sldId id="323" r:id="rId13"/>
    <p:sldId id="324" r:id="rId14"/>
    <p:sldId id="325" r:id="rId15"/>
    <p:sldId id="326" r:id="rId16"/>
    <p:sldId id="260" r:id="rId17"/>
    <p:sldId id="261" r:id="rId18"/>
    <p:sldId id="262" r:id="rId19"/>
    <p:sldId id="264" r:id="rId20"/>
    <p:sldId id="265" r:id="rId21"/>
    <p:sldId id="266" r:id="rId22"/>
    <p:sldId id="275" r:id="rId23"/>
    <p:sldId id="276" r:id="rId24"/>
    <p:sldId id="277" r:id="rId25"/>
    <p:sldId id="278" r:id="rId26"/>
    <p:sldId id="279" r:id="rId27"/>
  </p:sldIdLst>
  <p:sldSz cx="12192000" cy="6858000"/>
  <p:notesSz cx="6858000" cy="914400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2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120" y="2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 O" userId="d81d6aa3b6c3b7ca" providerId="LiveId" clId="{91B7506A-3C3D-4389-91DC-636CD4419005}"/>
    <pc:docChg chg="undo custSel modSld">
      <pc:chgData name="P O" userId="d81d6aa3b6c3b7ca" providerId="LiveId" clId="{91B7506A-3C3D-4389-91DC-636CD4419005}" dt="2020-11-24T14:14:56.342" v="5" actId="1076"/>
      <pc:docMkLst>
        <pc:docMk/>
      </pc:docMkLst>
      <pc:sldChg chg="modSp mod">
        <pc:chgData name="P O" userId="d81d6aa3b6c3b7ca" providerId="LiveId" clId="{91B7506A-3C3D-4389-91DC-636CD4419005}" dt="2020-11-24T14:14:56.342" v="5" actId="1076"/>
        <pc:sldMkLst>
          <pc:docMk/>
          <pc:sldMk cId="644762151" sldId="276"/>
        </pc:sldMkLst>
        <pc:spChg chg="mod">
          <ac:chgData name="P O" userId="d81d6aa3b6c3b7ca" providerId="LiveId" clId="{91B7506A-3C3D-4389-91DC-636CD4419005}" dt="2020-11-24T14:14:56.342" v="5" actId="1076"/>
          <ac:spMkLst>
            <pc:docMk/>
            <pc:sldMk cId="644762151" sldId="276"/>
            <ac:spMk id="4" creationId="{00000000-0000-0000-0000-000000000000}"/>
          </ac:spMkLst>
        </pc:spChg>
      </pc:sldChg>
      <pc:sldChg chg="modSp mod">
        <pc:chgData name="P O" userId="d81d6aa3b6c3b7ca" providerId="LiveId" clId="{91B7506A-3C3D-4389-91DC-636CD4419005}" dt="2020-11-24T13:52:06.395" v="3" actId="1036"/>
        <pc:sldMkLst>
          <pc:docMk/>
          <pc:sldMk cId="4192243776" sldId="315"/>
        </pc:sldMkLst>
        <pc:picChg chg="mod">
          <ac:chgData name="P O" userId="d81d6aa3b6c3b7ca" providerId="LiveId" clId="{91B7506A-3C3D-4389-91DC-636CD4419005}" dt="2020-11-24T13:52:06.395" v="3" actId="1036"/>
          <ac:picMkLst>
            <pc:docMk/>
            <pc:sldMk cId="4192243776" sldId="315"/>
            <ac:picMk id="30722" creationId="{00000000-0000-0000-0000-000000000000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L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A39EB7C-49D9-4006-BD1F-C895AD86907A}" type="datetimeFigureOut">
              <a:rPr lang="es-CL" smtClean="0"/>
              <a:t>24-11-2020</a:t>
            </a:fld>
            <a:endParaRPr lang="es-CL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L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EC95852-B6E0-40F0-A932-DFDED6D918AE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1749203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1 Marcador de imagen de diapositiva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0483" name="2 Marcador de notas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s-ES_tradnl">
              <a:latin typeface="Times New Roman" charset="0"/>
            </a:endParaRPr>
          </a:p>
        </p:txBody>
      </p:sp>
      <p:sp>
        <p:nvSpPr>
          <p:cNvPr id="20484" name="3 Marcador de número de diapositiva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870460">
              <a:defRPr sz="11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685817" indent="-263776" defTabSz="870460">
              <a:defRPr sz="11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055103" indent="-211021" defTabSz="870460">
              <a:defRPr sz="11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477145" indent="-211021" defTabSz="870460">
              <a:defRPr sz="11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899186" indent="-211021" defTabSz="870460">
              <a:defRPr sz="11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321227" indent="-211021" defTabSz="870460" eaLnBrk="0" fontAlgn="base" hangingPunct="0">
              <a:spcBef>
                <a:spcPct val="3000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743269" indent="-211021" defTabSz="870460" eaLnBrk="0" fontAlgn="base" hangingPunct="0">
              <a:spcBef>
                <a:spcPct val="3000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165310" indent="-211021" defTabSz="870460" eaLnBrk="0" fontAlgn="base" hangingPunct="0">
              <a:spcBef>
                <a:spcPct val="3000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587351" indent="-211021" defTabSz="870460" eaLnBrk="0" fontAlgn="base" hangingPunct="0">
              <a:spcBef>
                <a:spcPct val="3000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530F97E0-C365-CD4D-BC47-87EFF88B2ECD}" type="slidenum">
              <a:rPr lang="es-ES_tradnl"/>
              <a:pPr/>
              <a:t>22</a:t>
            </a:fld>
            <a:endParaRPr lang="es-ES_tradnl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1 Marcador de imagen de diapositiva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4819" name="2 Marcador de notas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s-ES_tradnl">
              <a:latin typeface="Times New Roman" charset="0"/>
            </a:endParaRPr>
          </a:p>
        </p:txBody>
      </p:sp>
      <p:sp>
        <p:nvSpPr>
          <p:cNvPr id="34820" name="3 Marcador de número de diapositiva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870460">
              <a:defRPr sz="11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685817" indent="-263776" defTabSz="870460">
              <a:defRPr sz="11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055103" indent="-211021" defTabSz="870460">
              <a:defRPr sz="11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477145" indent="-211021" defTabSz="870460">
              <a:defRPr sz="11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899186" indent="-211021" defTabSz="870460">
              <a:defRPr sz="11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321227" indent="-211021" defTabSz="870460" eaLnBrk="0" fontAlgn="base" hangingPunct="0">
              <a:spcBef>
                <a:spcPct val="3000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743269" indent="-211021" defTabSz="870460" eaLnBrk="0" fontAlgn="base" hangingPunct="0">
              <a:spcBef>
                <a:spcPct val="3000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165310" indent="-211021" defTabSz="870460" eaLnBrk="0" fontAlgn="base" hangingPunct="0">
              <a:spcBef>
                <a:spcPct val="3000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587351" indent="-211021" defTabSz="870460" eaLnBrk="0" fontAlgn="base" hangingPunct="0">
              <a:spcBef>
                <a:spcPct val="3000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8B61ED4D-5FB3-1D4D-9C56-5786D7FBC6B8}" type="slidenum">
              <a:rPr lang="es-ES_tradnl"/>
              <a:pPr/>
              <a:t>24</a:t>
            </a:fld>
            <a:endParaRPr lang="es-ES_tradnl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1 Marcador de imagen de diapositiva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6867" name="2 Marcador de notas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s-ES_tradnl">
              <a:latin typeface="Times New Roman" charset="0"/>
            </a:endParaRPr>
          </a:p>
        </p:txBody>
      </p:sp>
      <p:sp>
        <p:nvSpPr>
          <p:cNvPr id="36868" name="3 Marcador de número de diapositiva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870460">
              <a:defRPr sz="11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685817" indent="-263776" defTabSz="870460">
              <a:defRPr sz="11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055103" indent="-211021" defTabSz="870460">
              <a:defRPr sz="11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477145" indent="-211021" defTabSz="870460">
              <a:defRPr sz="11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899186" indent="-211021" defTabSz="870460">
              <a:defRPr sz="11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321227" indent="-211021" defTabSz="870460" eaLnBrk="0" fontAlgn="base" hangingPunct="0">
              <a:spcBef>
                <a:spcPct val="3000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743269" indent="-211021" defTabSz="870460" eaLnBrk="0" fontAlgn="base" hangingPunct="0">
              <a:spcBef>
                <a:spcPct val="3000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165310" indent="-211021" defTabSz="870460" eaLnBrk="0" fontAlgn="base" hangingPunct="0">
              <a:spcBef>
                <a:spcPct val="3000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587351" indent="-211021" defTabSz="870460" eaLnBrk="0" fontAlgn="base" hangingPunct="0">
              <a:spcBef>
                <a:spcPct val="3000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97055C27-5EE6-B943-A239-9CBE8AF77C65}" type="slidenum">
              <a:rPr lang="es-ES_tradnl"/>
              <a:pPr/>
              <a:t>25</a:t>
            </a:fld>
            <a:endParaRPr lang="es-ES_tradnl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0E02643-BEA6-4E95-AE74-D72B4465861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76CC0B7E-734C-4CB9-912C-BA28089A0E4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388F856-61FF-492D-8D6D-F0BA04D146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E06C6D-A7C3-4781-A860-88388FE9270C}" type="datetimeFigureOut">
              <a:rPr lang="es-CL" smtClean="0"/>
              <a:t>24-11-2020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D14BEC8-7A48-4ACB-BEF5-74769BF87E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4D1059B-4E55-45C1-9B16-AB406B526A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5ADE78-A19C-4BCE-9057-8F56258503FE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846499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EF489BF-B867-453A-8231-DED25C19CC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D1BD174C-3CC7-47E5-A6A5-10C488DACD1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61EB78D-FE85-4B8A-ADA0-7DE34512C2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E06C6D-A7C3-4781-A860-88388FE9270C}" type="datetimeFigureOut">
              <a:rPr lang="es-CL" smtClean="0"/>
              <a:t>24-11-2020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1E869191-EAC4-44AD-B5E6-20ACEF0B46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C89ADD8-F555-4D24-8748-EED8CE2A38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5ADE78-A19C-4BCE-9057-8F56258503FE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5950740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F44727FB-F160-45B2-9A01-ED4DF746181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8881DA4E-BE2C-4A34-B338-E662F20102B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F10D6A8-B6B8-4258-B8E8-44A0DB47C6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E06C6D-A7C3-4781-A860-88388FE9270C}" type="datetimeFigureOut">
              <a:rPr lang="es-CL" smtClean="0"/>
              <a:t>24-11-2020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8366A5A-8F2F-4297-9F27-4E9363DCFC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78A129D-21C7-4B9F-ABAF-71CF35BA92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5ADE78-A19C-4BCE-9057-8F56258503FE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1883620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397E776-60B0-442A-B85C-54687B9026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D0F9875-3019-4DBD-89C1-A31BCC61D0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D8A782C-A3F2-4610-8774-CD5BF0B21C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E06C6D-A7C3-4781-A860-88388FE9270C}" type="datetimeFigureOut">
              <a:rPr lang="es-CL" smtClean="0"/>
              <a:t>24-11-2020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3339347-C6E2-40B1-84FF-5C02C91F57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B3956E0-BBD4-482C-B1A5-E03D87D8F2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5ADE78-A19C-4BCE-9057-8F56258503FE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7888723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0BF4FDF-54EA-4CDC-BF8C-DE8039FDDC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CDA451F1-7A68-408C-88CC-DA5574FFADD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9CFE3ED-FFCD-4F69-A202-C51E5E5F1B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E06C6D-A7C3-4781-A860-88388FE9270C}" type="datetimeFigureOut">
              <a:rPr lang="es-CL" smtClean="0"/>
              <a:t>24-11-2020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3B452DB-AD69-4D2A-9EDF-3580BECFA2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64C7E41-5E64-4650-897B-47D84A589B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5ADE78-A19C-4BCE-9057-8F56258503FE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2095588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5FA82E9-F4D2-4840-AC30-831C608738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59F266E-95F7-4F81-94EE-034E1FFC0D0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07805EB6-4D0A-4FDB-B786-897D30D898E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486A0A86-15E2-4870-829F-AEC0EA47ED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E06C6D-A7C3-4781-A860-88388FE9270C}" type="datetimeFigureOut">
              <a:rPr lang="es-CL" smtClean="0"/>
              <a:t>24-11-2020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10980250-0617-4E4C-B33C-02396B31D9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07E829E4-F9B1-4F10-920E-DA10E72EF5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5ADE78-A19C-4BCE-9057-8F56258503FE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1329498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20A00C2-3891-46C5-911B-DBA7CB5422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AE06D6B7-819B-42C9-8EF2-C4B4F47912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D795D1A5-9470-4DB8-872B-F0F377E9B24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BE5C6896-626B-4599-8ABA-B72976409DE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28C9EEE7-4F36-4106-8A7B-F46B9E1A938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45AD4971-9BAE-4E5C-BB09-120B55DA48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E06C6D-A7C3-4781-A860-88388FE9270C}" type="datetimeFigureOut">
              <a:rPr lang="es-CL" smtClean="0"/>
              <a:t>24-11-2020</a:t>
            </a:fld>
            <a:endParaRPr lang="es-CL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F05EE86D-2328-43E2-A8A5-D283BE8BC5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32DA1538-B5A3-4964-9FBF-84BF057E7B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5ADE78-A19C-4BCE-9057-8F56258503FE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9060948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12BC9FF-C131-47A7-A6FB-14B8DF9675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AAE4E42B-869B-4039-B2C6-18633A0C50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E06C6D-A7C3-4781-A860-88388FE9270C}" type="datetimeFigureOut">
              <a:rPr lang="es-CL" smtClean="0"/>
              <a:t>24-11-2020</a:t>
            </a:fld>
            <a:endParaRPr lang="es-CL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341224FD-E4CF-4FE6-A272-6856D2D42D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E6F7E01D-0578-45C3-A0B5-E40C815C26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5ADE78-A19C-4BCE-9057-8F56258503FE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6089543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5037DBF5-52FC-43A3-8251-EDE59A5F8F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E06C6D-A7C3-4781-A860-88388FE9270C}" type="datetimeFigureOut">
              <a:rPr lang="es-CL" smtClean="0"/>
              <a:t>24-11-2020</a:t>
            </a:fld>
            <a:endParaRPr lang="es-CL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E75E3792-5F44-41D8-8DC0-4BB91BA77B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643654A0-4CBA-4961-A3A0-BB746E02E6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5ADE78-A19C-4BCE-9057-8F56258503FE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1572985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9351B2A-6297-4AAE-882E-CD2577C905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C30A0E5-AD24-497C-B335-2C5D63702F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A5F457D3-DA5D-4CF7-BE45-391F3DDCD6C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72E88747-AB9C-47CC-8E03-DBCBFA58D5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E06C6D-A7C3-4781-A860-88388FE9270C}" type="datetimeFigureOut">
              <a:rPr lang="es-CL" smtClean="0"/>
              <a:t>24-11-2020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13C2A40F-6ECC-4974-955F-9EA93258A2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857AF774-185E-4C4B-B9A9-8D3910D4D1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5ADE78-A19C-4BCE-9057-8F56258503FE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3566850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C887070-0D1E-4E77-8A60-EDD71F0AEA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60497DC2-DA2B-4AC8-ADB5-D75C6D16A49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L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5A0E3D63-EE51-48E5-8757-F14D990614A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0AB2A891-BC11-4A0D-96E2-04038989AF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E06C6D-A7C3-4781-A860-88388FE9270C}" type="datetimeFigureOut">
              <a:rPr lang="es-CL" smtClean="0"/>
              <a:t>24-11-2020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F116C82B-84C0-4658-A3EC-AC9D2243FA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299283F7-7771-4D7A-952D-709F9016A1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5ADE78-A19C-4BCE-9057-8F56258503FE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5494810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9E04C70A-5946-4354-8464-07738951F4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E3953FE4-B99F-4BBA-AE5A-2921B442DD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FCDD285-6705-472E-AADD-9680DA9BDE4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E06C6D-A7C3-4781-A860-88388FE9270C}" type="datetimeFigureOut">
              <a:rPr lang="es-CL" smtClean="0"/>
              <a:t>24-11-2020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35964F3-CBE3-4041-B710-3F004F1BBA5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22955BF-29B3-4C0A-B277-F7000663855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5ADE78-A19C-4BCE-9057-8F56258503FE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922468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/>
              <a:t>El análisis de datos cualitativos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/>
              <a:t>Prof. Pablo Olivares Araya</a:t>
            </a:r>
          </a:p>
          <a:p>
            <a:r>
              <a:rPr lang="es-ES" dirty="0"/>
              <a:t>Curso Investigación en Ciencia de la Ocupación y Terapia Ocupacional IV</a:t>
            </a:r>
          </a:p>
          <a:p>
            <a:r>
              <a:rPr lang="es-ES" dirty="0"/>
              <a:t>Universidad de Chile</a:t>
            </a:r>
          </a:p>
        </p:txBody>
      </p:sp>
    </p:spTree>
    <p:extLst>
      <p:ext uri="{BB962C8B-B14F-4D97-AF65-F5344CB8AC3E}">
        <p14:creationId xmlns:p14="http://schemas.microsoft.com/office/powerpoint/2010/main" val="425762129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746" name="Picture 5" descr="Example of a piece of text coded by writing in the margin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3300" y="800100"/>
            <a:ext cx="5105400" cy="525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1138270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Análisis fenomenológico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ES" sz="3200" dirty="0"/>
              <a:t>Búsqueda de unidades de significación en la entrevista transcrita (codificación)</a:t>
            </a:r>
          </a:p>
          <a:p>
            <a:r>
              <a:rPr lang="es-ES" sz="3200" dirty="0"/>
              <a:t>Comparación de experiencias de individuos e individuas en torno a un fenómeno específico.</a:t>
            </a:r>
          </a:p>
          <a:p>
            <a:r>
              <a:rPr lang="es-ES" sz="3200" dirty="0"/>
              <a:t>Interpretación del/la investigador/a sobre la experiencia de otro centrado en los significados atribuidos a esa experiencia/fenómeno</a:t>
            </a:r>
          </a:p>
        </p:txBody>
      </p:sp>
    </p:spTree>
    <p:extLst>
      <p:ext uri="{BB962C8B-B14F-4D97-AF65-F5344CB8AC3E}">
        <p14:creationId xmlns:p14="http://schemas.microsoft.com/office/powerpoint/2010/main" val="374774501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7A11AB3-765A-4A1B-A853-94B00C3333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Análisis fenomenológico</a:t>
            </a:r>
            <a:endParaRPr lang="es-CL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3E4AD7D-BFF5-44DE-9356-D5B920731B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667250"/>
          </a:xfrm>
        </p:spPr>
        <p:txBody>
          <a:bodyPr>
            <a:normAutofit fontScale="85000" lnSpcReduction="20000"/>
          </a:bodyPr>
          <a:lstStyle/>
          <a:p>
            <a:r>
              <a:rPr lang="es-ES" dirty="0"/>
              <a:t>Se trata de acceder a la subjetividad del </a:t>
            </a:r>
            <a:r>
              <a:rPr lang="es-ES" dirty="0" err="1"/>
              <a:t>indviduo</a:t>
            </a:r>
            <a:r>
              <a:rPr lang="es-ES" dirty="0"/>
              <a:t>, al mundo interno conformado por experiencias, vivencias y memoria.</a:t>
            </a:r>
          </a:p>
          <a:p>
            <a:r>
              <a:rPr lang="es-ES" dirty="0"/>
              <a:t>El método fenomenológico busca la comprensión  de dicha esencia, la comprensión del mundo interno a través de una interpretación de las situaciones cotidianas desde la mirada del sujeto.</a:t>
            </a:r>
          </a:p>
          <a:p>
            <a:r>
              <a:rPr lang="es-ES" dirty="0"/>
              <a:t>Según Martínez (1989) hay 4 etapas a seguir:</a:t>
            </a:r>
          </a:p>
          <a:p>
            <a:r>
              <a:rPr lang="es-ES" dirty="0"/>
              <a:t>1) Etapa previa o de clasificación de los presupuestos de los cuales parte el investigador</a:t>
            </a:r>
          </a:p>
          <a:p>
            <a:r>
              <a:rPr lang="es-ES" dirty="0"/>
              <a:t>2) etapa descriptiva que apunta a describir lo más fielmente posible la realidad vivenciada por el individuo, en relación al tópico que se investiga</a:t>
            </a:r>
          </a:p>
          <a:p>
            <a:r>
              <a:rPr lang="es-CL" dirty="0"/>
              <a:t>3) etapa estructura, implicando estudio y análisis fenomenológico propiamente tal</a:t>
            </a:r>
          </a:p>
          <a:p>
            <a:r>
              <a:rPr lang="es-CL" dirty="0"/>
              <a:t>4) discusión del resultado del análisis efectuado, en contraste con otras investigaciones del tema.</a:t>
            </a:r>
          </a:p>
        </p:txBody>
      </p:sp>
    </p:spTree>
    <p:extLst>
      <p:ext uri="{BB962C8B-B14F-4D97-AF65-F5344CB8AC3E}">
        <p14:creationId xmlns:p14="http://schemas.microsoft.com/office/powerpoint/2010/main" val="83263188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D7839E3-CDB8-463E-9C56-DAA71F593C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Momento fenomenológico</a:t>
            </a:r>
            <a:endParaRPr lang="es-CL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CD7B376-24FB-4437-BEC8-6A1D95D724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/>
              <a:t> El investigador pone a trabajar procesos específicos del pensamiento que le permiten:</a:t>
            </a:r>
          </a:p>
          <a:p>
            <a:r>
              <a:rPr lang="es-ES" dirty="0"/>
              <a:t>1) Pasar de la esfera meramente fáctica de la subjetividad a la esfera eidética o esencial de aquella subjetividad, apuntando a la esencia del significado</a:t>
            </a:r>
          </a:p>
          <a:p>
            <a:r>
              <a:rPr lang="es-ES" dirty="0"/>
              <a:t>2) Dejar de fondo de su propia conciencia otros procesos de pensamiento, para utilizar aquellos procesos cognitivos básicos requeridos</a:t>
            </a:r>
          </a:p>
          <a:p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157903330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A0A5C39-84D9-4137-AB99-67872CF8A8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Reducción fenomenológica</a:t>
            </a:r>
            <a:endParaRPr lang="es-CL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A792FD7-613C-42E9-B06F-625BC268A8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ES" dirty="0"/>
              <a:t>Es la </a:t>
            </a:r>
            <a:r>
              <a:rPr lang="es-ES" dirty="0" err="1"/>
              <a:t>époje</a:t>
            </a:r>
            <a:r>
              <a:rPr lang="es-ES" dirty="0"/>
              <a:t> fenomenológica, que se relaciona a la desconexión de aspectos psicofísicos, materiales o fácticos de las vivencias, implica suspender (poner entre paréntesis) estos aspectos para dar paso a lo esencial.</a:t>
            </a:r>
          </a:p>
          <a:p>
            <a:r>
              <a:rPr lang="es-ES" dirty="0"/>
              <a:t>Durante la investigación, será necesario realizar distintos tipos de reducciones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144292550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BDF2C73-2C85-4717-8CD1-DD85301C51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38500" y="6308724"/>
            <a:ext cx="8134350" cy="339725"/>
          </a:xfrm>
        </p:spPr>
        <p:txBody>
          <a:bodyPr>
            <a:noAutofit/>
          </a:bodyPr>
          <a:lstStyle/>
          <a:p>
            <a:r>
              <a:rPr lang="es-ES" sz="2400" dirty="0"/>
              <a:t>Fuente: Martínez, (1989)</a:t>
            </a:r>
            <a:endParaRPr lang="es-CL" sz="2400" dirty="0"/>
          </a:p>
        </p:txBody>
      </p:sp>
      <p:pic>
        <p:nvPicPr>
          <p:cNvPr id="5" name="Marcador de contenido 4">
            <a:extLst>
              <a:ext uri="{FF2B5EF4-FFF2-40B4-BE49-F238E27FC236}">
                <a16:creationId xmlns:a16="http://schemas.microsoft.com/office/drawing/2014/main" id="{6A213078-7CE9-44D4-9749-1252AAA40B77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1458913" y="534987"/>
            <a:ext cx="8428037" cy="5773737"/>
          </a:xfrm>
        </p:spPr>
      </p:pic>
    </p:spTree>
    <p:extLst>
      <p:ext uri="{BB962C8B-B14F-4D97-AF65-F5344CB8AC3E}">
        <p14:creationId xmlns:p14="http://schemas.microsoft.com/office/powerpoint/2010/main" val="72751089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85800" y="253536"/>
            <a:ext cx="9525000" cy="1143000"/>
          </a:xfrm>
        </p:spPr>
        <p:txBody>
          <a:bodyPr>
            <a:scene3d>
              <a:camera prst="orthographicFront"/>
              <a:lightRig rig="soft" dir="t">
                <a:rot lat="0" lon="0" rev="2400000"/>
              </a:lightRig>
            </a:scene3d>
          </a:bodyPr>
          <a:lstStyle/>
          <a:p>
            <a:pPr marL="54864">
              <a:defRPr/>
            </a:pPr>
            <a:r>
              <a:rPr lang="es-ES_tradnl" dirty="0">
                <a:solidFill>
                  <a:schemeClr val="tx1"/>
                </a:solidFill>
              </a:rPr>
              <a:t>Análisis de contenido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685800" y="1396604"/>
            <a:ext cx="9525000" cy="4775597"/>
          </a:xfrm>
        </p:spPr>
        <p:txBody>
          <a:bodyPr>
            <a:normAutofit fontScale="55000" lnSpcReduction="20000"/>
          </a:bodyPr>
          <a:lstStyle/>
          <a:p>
            <a:endParaRPr lang="es-ES_tradnl" sz="5100" dirty="0">
              <a:ea typeface="ＭＳ Ｐゴシック" charset="0"/>
              <a:cs typeface="ＭＳ Ｐゴシック" charset="0"/>
            </a:endParaRPr>
          </a:p>
          <a:p>
            <a:r>
              <a:rPr lang="es-ES_tradnl" sz="5100" dirty="0">
                <a:ea typeface="ＭＳ Ｐゴシック" charset="0"/>
                <a:cs typeface="ＭＳ Ｐゴシック" charset="0"/>
              </a:rPr>
              <a:t>Es una técnica que forma parte de los análisis textuales o lingüísticos</a:t>
            </a:r>
          </a:p>
          <a:p>
            <a:r>
              <a:rPr lang="es-ES_tradnl" sz="5100" dirty="0">
                <a:ea typeface="ＭＳ Ｐゴシック" charset="0"/>
                <a:cs typeface="ＭＳ Ｐゴシック" charset="0"/>
              </a:rPr>
              <a:t>El análisis de contenido pretende interpretar los significados, suponiendo en ellos un contenido  manifiesto y un contenido latente.</a:t>
            </a:r>
          </a:p>
          <a:p>
            <a:r>
              <a:rPr lang="es-ES_tradnl" sz="5100" dirty="0">
                <a:ea typeface="ＭＳ Ｐゴシック" charset="0"/>
                <a:cs typeface="ＭＳ Ｐゴシック" charset="0"/>
              </a:rPr>
              <a:t>En este sentido, el análisis implica una </a:t>
            </a:r>
            <a:r>
              <a:rPr lang="es-ES_tradnl" sz="5100" b="1" dirty="0">
                <a:ea typeface="ＭＳ Ｐゴシック" charset="0"/>
                <a:cs typeface="ＭＳ Ｐゴシック" charset="0"/>
              </a:rPr>
              <a:t>de-construcción</a:t>
            </a:r>
            <a:r>
              <a:rPr lang="es-ES_tradnl" sz="5100" dirty="0">
                <a:ea typeface="ＭＳ Ｐゴシック" charset="0"/>
                <a:cs typeface="ＭＳ Ｐゴシック" charset="0"/>
              </a:rPr>
              <a:t> del  sentido, para poner de manifiesto un sentido latente</a:t>
            </a:r>
          </a:p>
          <a:p>
            <a:r>
              <a:rPr lang="es-ES_tradnl" sz="5100" dirty="0">
                <a:ea typeface="ＭＳ Ｐゴシック" charset="0"/>
                <a:cs typeface="ＭＳ Ｐゴシック" charset="0"/>
              </a:rPr>
              <a:t>Mientras por su parte la  </a:t>
            </a:r>
            <a:r>
              <a:rPr lang="es-ES_tradnl" sz="5100" dirty="0" err="1">
                <a:ea typeface="ＭＳ Ｐゴシック" charset="0"/>
                <a:cs typeface="ＭＳ Ｐゴシック" charset="0"/>
              </a:rPr>
              <a:t>interpretación</a:t>
            </a:r>
            <a:r>
              <a:rPr lang="es-ES_tradnl" sz="5100" dirty="0">
                <a:ea typeface="ＭＳ Ｐゴシック" charset="0"/>
                <a:cs typeface="ＭＳ Ｐゴシック" charset="0"/>
              </a:rPr>
              <a:t> conlleva una </a:t>
            </a:r>
            <a:r>
              <a:rPr lang="es-ES_tradnl" sz="5100" b="1" dirty="0">
                <a:ea typeface="ＭＳ Ｐゴシック" charset="0"/>
                <a:cs typeface="ＭＳ Ｐゴシック" charset="0"/>
              </a:rPr>
              <a:t>re-construcción</a:t>
            </a:r>
            <a:r>
              <a:rPr lang="es-ES_tradnl" sz="5100" dirty="0">
                <a:ea typeface="ＭＳ Ｐゴシック" charset="0"/>
                <a:cs typeface="ＭＳ Ｐゴシック" charset="0"/>
              </a:rPr>
              <a:t> del sentido (</a:t>
            </a:r>
            <a:r>
              <a:rPr lang="es-ES_tradnl" sz="5100" dirty="0" err="1">
                <a:ea typeface="ＭＳ Ｐゴシック" charset="0"/>
                <a:cs typeface="ＭＳ Ｐゴシック" charset="0"/>
              </a:rPr>
              <a:t>transformación</a:t>
            </a:r>
            <a:r>
              <a:rPr lang="es-ES_tradnl" sz="5100" dirty="0">
                <a:ea typeface="ＭＳ Ｐゴシック" charset="0"/>
                <a:cs typeface="ＭＳ Ｐゴシック" charset="0"/>
              </a:rPr>
              <a:t>  del sentido latente en sentido manifiesto). </a:t>
            </a:r>
          </a:p>
          <a:p>
            <a:pPr>
              <a:buFont typeface="Wingdings 2" charset="0"/>
              <a:buNone/>
            </a:pPr>
            <a:endParaRPr lang="es-ES_tradnl" sz="4500" dirty="0">
              <a:ea typeface="ＭＳ Ｐゴシック" charset="0"/>
              <a:cs typeface="ＭＳ Ｐゴシック" charset="0"/>
            </a:endParaRPr>
          </a:p>
          <a:p>
            <a:pPr>
              <a:buFont typeface="Wingdings 2" charset="0"/>
              <a:buNone/>
            </a:pPr>
            <a:r>
              <a:rPr lang="es-ES_tradnl" sz="4500" dirty="0">
                <a:ea typeface="ＭＳ Ｐゴシック" charset="0"/>
                <a:cs typeface="ＭＳ Ｐゴシック" charset="0"/>
              </a:rPr>
              <a:t> </a:t>
            </a:r>
          </a:p>
          <a:p>
            <a:pPr eaLnBrk="1" hangingPunct="1"/>
            <a:endParaRPr lang="es-ES_tradnl" sz="2400" dirty="0">
              <a:latin typeface="Rockwell" charset="0"/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23580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s-ES" dirty="0">
                <a:effectLst>
                  <a:outerShdw blurRad="38100" dist="38100" dir="2700000" algn="tl">
                    <a:srgbClr val="FFFFFF"/>
                  </a:outerShdw>
                </a:effectLst>
                <a:ea typeface="ＭＳ Ｐゴシック" pitchFamily="78" charset="-128"/>
              </a:rPr>
              <a:t>Análisis de contenido</a:t>
            </a:r>
          </a:p>
        </p:txBody>
      </p:sp>
      <p:sp>
        <p:nvSpPr>
          <p:cNvPr id="15363" name="Marcador de contenido 2"/>
          <p:cNvSpPr>
            <a:spLocks noGrp="1"/>
          </p:cNvSpPr>
          <p:nvPr>
            <p:ph idx="1"/>
          </p:nvPr>
        </p:nvSpPr>
        <p:spPr>
          <a:xfrm>
            <a:off x="838200" y="1396604"/>
            <a:ext cx="9372600" cy="4775597"/>
          </a:xfrm>
        </p:spPr>
        <p:txBody>
          <a:bodyPr>
            <a:normAutofit lnSpcReduction="10000"/>
          </a:bodyPr>
          <a:lstStyle/>
          <a:p>
            <a:endParaRPr lang="es-ES_tradnl" dirty="0">
              <a:ea typeface="ＭＳ Ｐゴシック" charset="0"/>
              <a:cs typeface="ＭＳ Ｐゴシック" charset="0"/>
            </a:endParaRPr>
          </a:p>
          <a:p>
            <a:r>
              <a:rPr lang="es-ES_tradnl" dirty="0">
                <a:ea typeface="ＭＳ Ｐゴシック" charset="0"/>
                <a:cs typeface="ＭＳ Ｐゴシック" charset="0"/>
              </a:rPr>
              <a:t>Por lo tanto el análisis de contenido dice relación con el procedimiento de ir distinguiendo, separando y  priorizando elementos de los discursos vertidos en entrevistas individuales  o grupales</a:t>
            </a:r>
          </a:p>
          <a:p>
            <a:r>
              <a:rPr lang="es-ES_tradnl" dirty="0">
                <a:ea typeface="ＭＳ Ｐゴシック" charset="0"/>
                <a:cs typeface="ＭＳ Ｐゴシック" charset="0"/>
              </a:rPr>
              <a:t>de tal manera de poder reconocer y diferenciar los tópicos y  lugares comunes que aparecen en las narrativas de los sujetos. </a:t>
            </a:r>
          </a:p>
          <a:p>
            <a:r>
              <a:rPr lang="es-ES_tradnl" dirty="0">
                <a:ea typeface="ＭＳ Ｐゴシック" charset="0"/>
                <a:cs typeface="ＭＳ Ｐゴシック" charset="0"/>
              </a:rPr>
              <a:t>se  busca generar luego un esfuerzo reconstructivo de integración de las  narrativas, con el propósito de construir un conjunto que dé cuenta de lo  manifiesto y lo latente expresado por los entrevistados.    </a:t>
            </a:r>
          </a:p>
          <a:p>
            <a:pPr eaLnBrk="1" hangingPunct="1"/>
            <a:endParaRPr lang="es-ES_tradnl" sz="2400" dirty="0">
              <a:latin typeface="Rockwell" charset="0"/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358573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981201" y="253536"/>
            <a:ext cx="7011723" cy="1143000"/>
          </a:xfrm>
        </p:spPr>
        <p:txBody>
          <a:bodyPr>
            <a:normAutofit fontScale="90000"/>
            <a:scene3d>
              <a:camera prst="orthographicFront"/>
              <a:lightRig rig="soft" dir="t">
                <a:rot lat="0" lon="0" rev="2400000"/>
              </a:lightRig>
            </a:scene3d>
          </a:bodyPr>
          <a:lstStyle/>
          <a:p>
            <a:pPr marL="54864">
              <a:defRPr/>
            </a:pPr>
            <a:r>
              <a:rPr lang="es-ES_tradnl" dirty="0">
                <a:solidFill>
                  <a:srgbClr val="000000"/>
                </a:solidFill>
                <a:ea typeface="+mj-ea"/>
                <a:cs typeface="+mj-cs"/>
              </a:rPr>
              <a:t>Procedimiento de análisis de contenido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eaLnBrk="1" hangingPunct="1">
              <a:lnSpc>
                <a:spcPct val="80000"/>
              </a:lnSpc>
            </a:pPr>
            <a:r>
              <a:rPr lang="es-ES_tradnl" dirty="0">
                <a:ea typeface="ＭＳ Ｐゴシック" charset="0"/>
                <a:cs typeface="ＭＳ Ｐゴシック" charset="0"/>
              </a:rPr>
              <a:t>El procedimiento, en términos generales, parte desde las  transcripciones de las entrevistas (individuales o grupales) rescatando y  destacando las </a:t>
            </a:r>
            <a:r>
              <a:rPr lang="es-ES_tradnl" b="1" dirty="0">
                <a:ea typeface="ＭＳ Ｐゴシック" charset="0"/>
                <a:cs typeface="ＭＳ Ｐゴシック" charset="0"/>
              </a:rPr>
              <a:t>citas</a:t>
            </a:r>
            <a:r>
              <a:rPr lang="es-ES_tradnl" dirty="0">
                <a:ea typeface="ＭＳ Ｐゴシック" charset="0"/>
                <a:cs typeface="ＭＳ Ｐゴシック" charset="0"/>
              </a:rPr>
              <a:t> que aluden a </a:t>
            </a:r>
            <a:r>
              <a:rPr lang="es-ES_tradnl" dirty="0" err="1">
                <a:ea typeface="ＭＳ Ｐゴシック" charset="0"/>
                <a:cs typeface="ＭＳ Ｐゴシック" charset="0"/>
              </a:rPr>
              <a:t>temáticas</a:t>
            </a:r>
            <a:r>
              <a:rPr lang="es-ES_tradnl" dirty="0">
                <a:ea typeface="ＭＳ Ｐゴシック" charset="0"/>
                <a:cs typeface="ＭＳ Ｐゴシック" charset="0"/>
              </a:rPr>
              <a:t> relevantes para el problema  definido en la investigación.</a:t>
            </a:r>
          </a:p>
          <a:p>
            <a:pPr eaLnBrk="1" hangingPunct="1">
              <a:lnSpc>
                <a:spcPct val="80000"/>
              </a:lnSpc>
              <a:buFont typeface="Wingdings 2" charset="0"/>
              <a:buNone/>
            </a:pPr>
            <a:r>
              <a:rPr lang="es-ES_tradnl" dirty="0">
                <a:ea typeface="ＭＳ Ｐゴシック" charset="0"/>
                <a:cs typeface="ＭＳ Ｐゴシック" charset="0"/>
              </a:rPr>
              <a:t> </a:t>
            </a:r>
          </a:p>
          <a:p>
            <a:pPr eaLnBrk="1" hangingPunct="1">
              <a:lnSpc>
                <a:spcPct val="80000"/>
              </a:lnSpc>
            </a:pPr>
            <a:r>
              <a:rPr lang="es-ES_tradnl" dirty="0">
                <a:ea typeface="ＭＳ Ｐゴシック" charset="0"/>
                <a:cs typeface="ＭＳ Ｐゴシック" charset="0"/>
              </a:rPr>
              <a:t>Posteriormente se agrupan las citas de  manera de construir </a:t>
            </a:r>
            <a:r>
              <a:rPr lang="es-ES_tradnl" b="1" dirty="0">
                <a:ea typeface="ＭＳ Ｐゴシック" charset="0"/>
                <a:cs typeface="ＭＳ Ｐゴシック" charset="0"/>
              </a:rPr>
              <a:t>tópicos o temas</a:t>
            </a:r>
            <a:r>
              <a:rPr lang="es-ES_tradnl" dirty="0">
                <a:ea typeface="ＭＳ Ｐゴシック" charset="0"/>
                <a:cs typeface="ＭＳ Ｐゴシック" charset="0"/>
              </a:rPr>
              <a:t> en relación a temáticas diferenciables. </a:t>
            </a:r>
          </a:p>
          <a:p>
            <a:pPr eaLnBrk="1" hangingPunct="1">
              <a:lnSpc>
                <a:spcPct val="80000"/>
              </a:lnSpc>
              <a:buFont typeface="Wingdings 2" charset="0"/>
              <a:buNone/>
            </a:pPr>
            <a:r>
              <a:rPr lang="es-ES_tradnl" dirty="0">
                <a:ea typeface="ＭＳ Ｐゴシック" charset="0"/>
                <a:cs typeface="ＭＳ Ｐゴシック" charset="0"/>
              </a:rPr>
              <a:t> </a:t>
            </a:r>
          </a:p>
          <a:p>
            <a:pPr eaLnBrk="1" hangingPunct="1">
              <a:lnSpc>
                <a:spcPct val="80000"/>
              </a:lnSpc>
            </a:pPr>
            <a:r>
              <a:rPr lang="es-ES_tradnl" dirty="0">
                <a:ea typeface="ＭＳ Ｐゴシック" charset="0"/>
                <a:cs typeface="ＭＳ Ｐゴシック" charset="0"/>
              </a:rPr>
              <a:t>Luego se revisan los tópicos para ir generando </a:t>
            </a:r>
            <a:r>
              <a:rPr lang="es-ES_tradnl" b="1" dirty="0">
                <a:ea typeface="ＭＳ Ｐゴシック" charset="0"/>
                <a:cs typeface="ＭＳ Ｐゴシック" charset="0"/>
              </a:rPr>
              <a:t>categorías,</a:t>
            </a:r>
            <a:r>
              <a:rPr lang="es-ES_tradnl" dirty="0">
                <a:ea typeface="ＭＳ Ｐゴシック" charset="0"/>
                <a:cs typeface="ＭＳ Ｐゴシック" charset="0"/>
              </a:rPr>
              <a:t>  que implican agrupaciones de un mayor nivel de abstracción y de  integración</a:t>
            </a:r>
          </a:p>
        </p:txBody>
      </p:sp>
    </p:spTree>
    <p:extLst>
      <p:ext uri="{BB962C8B-B14F-4D97-AF65-F5344CB8AC3E}">
        <p14:creationId xmlns:p14="http://schemas.microsoft.com/office/powerpoint/2010/main" val="14466991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314450" y="253536"/>
            <a:ext cx="8896350" cy="1143000"/>
          </a:xfrm>
        </p:spPr>
        <p:txBody>
          <a:bodyPr>
            <a:normAutofit fontScale="90000"/>
            <a:scene3d>
              <a:camera prst="orthographicFront"/>
              <a:lightRig rig="soft" dir="t">
                <a:rot lat="0" lon="0" rev="2400000"/>
              </a:lightRig>
            </a:scene3d>
          </a:bodyPr>
          <a:lstStyle/>
          <a:p>
            <a:pPr marL="54864">
              <a:defRPr/>
            </a:pPr>
            <a:br>
              <a:rPr lang="es-ES_tradnl" dirty="0">
                <a:solidFill>
                  <a:srgbClr val="000000"/>
                </a:solidFill>
                <a:ea typeface="+mj-ea"/>
                <a:cs typeface="+mj-cs"/>
              </a:rPr>
            </a:br>
            <a:br>
              <a:rPr lang="es-ES_tradnl" dirty="0">
                <a:solidFill>
                  <a:srgbClr val="000000"/>
                </a:solidFill>
              </a:rPr>
            </a:br>
            <a:br>
              <a:rPr lang="es-ES_tradnl" dirty="0">
                <a:solidFill>
                  <a:srgbClr val="000000"/>
                </a:solidFill>
              </a:rPr>
            </a:br>
            <a:br>
              <a:rPr lang="es-ES_tradnl" dirty="0">
                <a:solidFill>
                  <a:srgbClr val="000000"/>
                </a:solidFill>
              </a:rPr>
            </a:br>
            <a:r>
              <a:rPr lang="es-ES_tradnl" dirty="0">
                <a:solidFill>
                  <a:srgbClr val="000000"/>
                </a:solidFill>
              </a:rPr>
              <a:t>Las citas, los tópicos y las categorías</a:t>
            </a:r>
            <a:br>
              <a:rPr lang="es-ES_tradnl" dirty="0">
                <a:solidFill>
                  <a:srgbClr val="000000"/>
                </a:solidFill>
              </a:rPr>
            </a:br>
            <a:br>
              <a:rPr lang="es-ES_tradnl" dirty="0">
                <a:solidFill>
                  <a:srgbClr val="000000"/>
                </a:solidFill>
                <a:ea typeface="+mj-ea"/>
                <a:cs typeface="+mj-cs"/>
              </a:rPr>
            </a:br>
            <a:endParaRPr lang="es-ES_tradnl" dirty="0">
              <a:solidFill>
                <a:srgbClr val="000000"/>
              </a:solidFill>
              <a:ea typeface="+mj-ea"/>
              <a:cs typeface="+mj-cs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314450" y="1924050"/>
            <a:ext cx="8896350" cy="4248151"/>
          </a:xfrm>
        </p:spPr>
        <p:txBody>
          <a:bodyPr>
            <a:normAutofit/>
          </a:bodyPr>
          <a:lstStyle/>
          <a:p>
            <a:pPr eaLnBrk="1" hangingPunct="1">
              <a:lnSpc>
                <a:spcPct val="80000"/>
              </a:lnSpc>
            </a:pPr>
            <a:r>
              <a:rPr lang="es-ES_tradnl" dirty="0">
                <a:ea typeface="ＭＳ Ｐゴシック" charset="0"/>
                <a:cs typeface="ＭＳ Ｐゴシック" charset="0"/>
              </a:rPr>
              <a:t>Para trabajar el texto se deben generar </a:t>
            </a:r>
            <a:r>
              <a:rPr lang="es-ES_tradnl" b="1" dirty="0">
                <a:ea typeface="ＭＳ Ｐゴシック" charset="0"/>
                <a:cs typeface="ＭＳ Ｐゴシック" charset="0"/>
              </a:rPr>
              <a:t>unidades básicas</a:t>
            </a:r>
            <a:r>
              <a:rPr lang="es-ES_tradnl" dirty="0">
                <a:ea typeface="ＭＳ Ｐゴシック" charset="0"/>
                <a:cs typeface="ＭＳ Ｐゴシック" charset="0"/>
              </a:rPr>
              <a:t> y menores como  punto de partida.  Se opta por trabajar con citas, es decir  fragmentos del texto transcrito, que corresponde a una frase y que refieren a unidades de sentido que han sido elegidas y fragmentadas por el  investigador</a:t>
            </a:r>
          </a:p>
          <a:p>
            <a:pPr eaLnBrk="1" hangingPunct="1">
              <a:lnSpc>
                <a:spcPct val="80000"/>
              </a:lnSpc>
            </a:pPr>
            <a:r>
              <a:rPr lang="es-ES_tradnl" dirty="0">
                <a:ea typeface="ＭＳ Ｐゴシック" charset="0"/>
                <a:cs typeface="ＭＳ Ｐゴシック" charset="0"/>
              </a:rPr>
              <a:t>Es preferible que la cita sea breve y no un largo párrafo, pero que se  mantenga la idea central. </a:t>
            </a:r>
          </a:p>
          <a:p>
            <a:pPr eaLnBrk="1" hangingPunct="1">
              <a:lnSpc>
                <a:spcPct val="80000"/>
              </a:lnSpc>
            </a:pPr>
            <a:r>
              <a:rPr lang="es-ES_tradnl" dirty="0">
                <a:ea typeface="ＭＳ Ｐゴシック" charset="0"/>
                <a:cs typeface="ＭＳ Ｐゴシック" charset="0"/>
              </a:rPr>
              <a:t>Para esto es posible añadir entre paréntesis algunos datos que contextualicen y aclaren lo que se indica en la cita </a:t>
            </a:r>
          </a:p>
        </p:txBody>
      </p:sp>
    </p:spTree>
    <p:extLst>
      <p:ext uri="{BB962C8B-B14F-4D97-AF65-F5344CB8AC3E}">
        <p14:creationId xmlns:p14="http://schemas.microsoft.com/office/powerpoint/2010/main" val="34259649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Análisis de datos </a:t>
            </a:r>
            <a:r>
              <a:rPr lang="es-ES" sz="3600" dirty="0"/>
              <a:t>(</a:t>
            </a:r>
            <a:r>
              <a:rPr lang="es-ES" sz="3600" dirty="0" err="1"/>
              <a:t>Hdez</a:t>
            </a:r>
            <a:r>
              <a:rPr lang="es-ES" sz="3600" dirty="0"/>
              <a:t>, </a:t>
            </a:r>
            <a:r>
              <a:rPr lang="es-ES" sz="3600" dirty="0" err="1"/>
              <a:t>Fdez</a:t>
            </a:r>
            <a:r>
              <a:rPr lang="es-ES" sz="3600" dirty="0"/>
              <a:t>, Baptista)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>
                <a:latin typeface="+mj-lt"/>
                <a:cs typeface="Rockwell"/>
              </a:rPr>
              <a:t>Paso previo: triangulación de información</a:t>
            </a:r>
          </a:p>
          <a:p>
            <a:r>
              <a:rPr lang="es-ES" dirty="0">
                <a:latin typeface="+mj-lt"/>
                <a:cs typeface="Rockwell"/>
              </a:rPr>
              <a:t> Recolección de datos no estructurado, la estructura se la da el equipo de investigación según diversos criterios</a:t>
            </a:r>
          </a:p>
          <a:p>
            <a:r>
              <a:rPr lang="es-ES" dirty="0">
                <a:latin typeface="+mj-lt"/>
                <a:cs typeface="Rockwell"/>
              </a:rPr>
              <a:t>Los datos pueden ser:</a:t>
            </a:r>
          </a:p>
          <a:p>
            <a:pPr marL="457200" indent="-457200">
              <a:buFont typeface="+mj-lt"/>
              <a:buAutoNum type="arabicPeriod"/>
            </a:pPr>
            <a:r>
              <a:rPr lang="es-ES" dirty="0">
                <a:latin typeface="+mj-lt"/>
                <a:cs typeface="Rockwell"/>
              </a:rPr>
              <a:t>Audiovisuales</a:t>
            </a:r>
          </a:p>
          <a:p>
            <a:pPr marL="457200" indent="-457200">
              <a:buFont typeface="+mj-lt"/>
              <a:buAutoNum type="arabicPeriod"/>
            </a:pPr>
            <a:r>
              <a:rPr lang="es-ES" dirty="0">
                <a:latin typeface="+mj-lt"/>
                <a:cs typeface="Rockwell"/>
              </a:rPr>
              <a:t>Auditivos</a:t>
            </a:r>
          </a:p>
          <a:p>
            <a:pPr marL="457200" indent="-457200">
              <a:buFont typeface="+mj-lt"/>
              <a:buAutoNum type="arabicPeriod"/>
            </a:pPr>
            <a:r>
              <a:rPr lang="es-ES" dirty="0">
                <a:latin typeface="+mj-lt"/>
                <a:cs typeface="Rockwell"/>
              </a:rPr>
              <a:t>Textos escritos </a:t>
            </a:r>
          </a:p>
          <a:p>
            <a:pPr marL="457200" indent="-457200">
              <a:buFont typeface="+mj-lt"/>
              <a:buAutoNum type="arabicPeriod"/>
            </a:pPr>
            <a:r>
              <a:rPr lang="es-ES" dirty="0">
                <a:latin typeface="+mj-lt"/>
                <a:cs typeface="Rockwell"/>
              </a:rPr>
              <a:t>Expresiones verbales y no verbales</a:t>
            </a:r>
          </a:p>
        </p:txBody>
      </p:sp>
    </p:spTree>
    <p:extLst>
      <p:ext uri="{BB962C8B-B14F-4D97-AF65-F5344CB8AC3E}">
        <p14:creationId xmlns:p14="http://schemas.microsoft.com/office/powerpoint/2010/main" val="119945129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s-ES" dirty="0">
                <a:effectLst>
                  <a:outerShdw blurRad="38100" dist="38100" dir="2700000" algn="tl">
                    <a:srgbClr val="FFFFFF"/>
                  </a:outerShdw>
                </a:effectLst>
                <a:ea typeface="ＭＳ Ｐゴシック" pitchFamily="78" charset="-128"/>
              </a:rPr>
              <a:t>Análisis de contenido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1396604"/>
            <a:ext cx="9372600" cy="4775597"/>
          </a:xfrm>
        </p:spPr>
        <p:txBody>
          <a:bodyPr>
            <a:normAutofit/>
          </a:bodyPr>
          <a:lstStyle/>
          <a:p>
            <a:pPr eaLnBrk="1" hangingPunct="1">
              <a:lnSpc>
                <a:spcPct val="80000"/>
              </a:lnSpc>
            </a:pPr>
            <a:endParaRPr lang="es-ES_tradnl" dirty="0">
              <a:ea typeface="ＭＳ Ｐゴシック" charset="0"/>
              <a:cs typeface="ＭＳ Ｐゴシック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es-ES_tradnl" dirty="0">
                <a:ea typeface="ＭＳ Ｐゴシック" charset="0"/>
                <a:cs typeface="ＭＳ Ｐゴシック" charset="0"/>
              </a:rPr>
              <a:t>Así también, cuando las oraciones de las citas son muy largas y al interior  de las mismas se dan elementos poco relevantes, se puede resumir  cortando y poniendo paréntesis.  </a:t>
            </a:r>
          </a:p>
          <a:p>
            <a:pPr eaLnBrk="1" hangingPunct="1">
              <a:lnSpc>
                <a:spcPct val="80000"/>
              </a:lnSpc>
            </a:pPr>
            <a:r>
              <a:rPr lang="es-ES_tradnl" dirty="0">
                <a:ea typeface="ＭＳ Ｐゴシック" charset="0"/>
                <a:cs typeface="ＭＳ Ｐゴシック" charset="0"/>
              </a:rPr>
              <a:t>"...la verdad que no, no sé bien, pero yo todavía me siento pegada en lo  mismo </a:t>
            </a:r>
            <a:r>
              <a:rPr lang="es-ES_tradnl" b="1" dirty="0">
                <a:ea typeface="ＭＳ Ｐゴシック" charset="0"/>
                <a:cs typeface="ＭＳ Ｐゴシック" charset="0"/>
              </a:rPr>
              <a:t>[.....]</a:t>
            </a:r>
            <a:r>
              <a:rPr lang="es-ES_tradnl" dirty="0">
                <a:ea typeface="ＭＳ Ｐゴシック" charset="0"/>
                <a:cs typeface="ＭＳ Ｐゴシック" charset="0"/>
              </a:rPr>
              <a:t> no logro aceptar que perdimos todo”</a:t>
            </a:r>
          </a:p>
          <a:p>
            <a:pPr eaLnBrk="1" hangingPunct="1">
              <a:lnSpc>
                <a:spcPct val="80000"/>
              </a:lnSpc>
            </a:pPr>
            <a:r>
              <a:rPr lang="es-ES_tradnl" dirty="0">
                <a:ea typeface="ＭＳ Ｐゴシック" charset="0"/>
                <a:cs typeface="ＭＳ Ｐゴシック" charset="0"/>
              </a:rPr>
              <a:t>Los </a:t>
            </a:r>
            <a:r>
              <a:rPr lang="es-ES_tradnl" b="1" dirty="0">
                <a:ea typeface="ＭＳ Ｐゴシック" charset="0"/>
                <a:cs typeface="ＭＳ Ｐゴシック" charset="0"/>
              </a:rPr>
              <a:t>“tópicos”,</a:t>
            </a:r>
            <a:r>
              <a:rPr lang="es-ES_tradnl" dirty="0">
                <a:ea typeface="ＭＳ Ｐゴシック" charset="0"/>
                <a:cs typeface="ＭＳ Ｐゴシック" charset="0"/>
              </a:rPr>
              <a:t> por su parte, se pueden entender como agrupaciones de  citas, que tienen un sentido  o idea en común, pero con un nivel de globalidad y abstracción menor que  las categorías.</a:t>
            </a:r>
          </a:p>
          <a:p>
            <a:pPr eaLnBrk="1" hangingPunct="1">
              <a:lnSpc>
                <a:spcPct val="80000"/>
              </a:lnSpc>
              <a:buFont typeface="Wingdings 2" charset="0"/>
              <a:buNone/>
            </a:pPr>
            <a:r>
              <a:rPr lang="es-ES_tradnl" dirty="0">
                <a:ea typeface="ＭＳ Ｐゴシック" charset="0"/>
                <a:cs typeface="ＭＳ Ｐゴシック" charset="0"/>
              </a:rPr>
              <a:t> </a:t>
            </a:r>
          </a:p>
          <a:p>
            <a:pPr eaLnBrk="1" hangingPunct="1">
              <a:lnSpc>
                <a:spcPct val="80000"/>
              </a:lnSpc>
            </a:pPr>
            <a:endParaRPr lang="es-ES_tradnl" sz="2500" dirty="0">
              <a:latin typeface="Rockwell" charset="0"/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315470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>
              <a:defRPr/>
            </a:pPr>
            <a:r>
              <a:rPr lang="es-ES" sz="4800" dirty="0">
                <a:effectLst>
                  <a:outerShdw blurRad="38100" dist="38100" dir="2700000" algn="tl">
                    <a:srgbClr val="FFFFFF"/>
                  </a:outerShdw>
                </a:effectLst>
                <a:ea typeface="ＭＳ Ｐゴシック" pitchFamily="78" charset="-128"/>
              </a:rPr>
              <a:t>Análisis de contenido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s-ES_tradnl" sz="3600" dirty="0">
                <a:ea typeface="ＭＳ Ｐゴシック" charset="0"/>
                <a:cs typeface="ＭＳ Ｐゴシック" charset="0"/>
              </a:rPr>
              <a:t>Por su parte, consideraremos a las </a:t>
            </a:r>
            <a:r>
              <a:rPr lang="es-ES_tradnl" sz="3600" b="1" dirty="0">
                <a:ea typeface="ＭＳ Ｐゴシック" charset="0"/>
                <a:cs typeface="ＭＳ Ｐゴシック" charset="0"/>
              </a:rPr>
              <a:t>“categorías”</a:t>
            </a:r>
            <a:r>
              <a:rPr lang="es-ES_tradnl" sz="3600" dirty="0">
                <a:ea typeface="ＭＳ Ｐゴシック" charset="0"/>
                <a:cs typeface="ＭＳ Ｐゴシック" charset="0"/>
              </a:rPr>
              <a:t> como las grandes  agrupaciones conceptuales que en su conjunto dan cuenta del problema a  investigar, tal y como se lo define y acota en la investigación.</a:t>
            </a:r>
          </a:p>
          <a:p>
            <a:pPr eaLnBrk="1" hangingPunct="1"/>
            <a:r>
              <a:rPr lang="es-ES_tradnl" sz="3600" dirty="0">
                <a:ea typeface="ＭＳ Ｐゴシック" charset="0"/>
                <a:cs typeface="ＭＳ Ｐゴシック" charset="0"/>
              </a:rPr>
              <a:t>Por ende, las  categorías están compuestas de tópicos, los que a su vez están compuestos de frases o citas.</a:t>
            </a:r>
          </a:p>
          <a:p>
            <a:pPr eaLnBrk="1" hangingPunct="1"/>
            <a:endParaRPr lang="es-ES_tradnl" sz="2400" dirty="0">
              <a:latin typeface="Rockwell" charset="0"/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029624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2057400" y="457200"/>
            <a:ext cx="8077200" cy="838200"/>
          </a:xfrm>
        </p:spPr>
        <p:txBody>
          <a:bodyPr/>
          <a:lstStyle/>
          <a:p>
            <a:pPr eaLnBrk="1" hangingPunct="1"/>
            <a:r>
              <a:rPr lang="es-CL" sz="3800" dirty="0">
                <a:solidFill>
                  <a:srgbClr val="000000"/>
                </a:solidFill>
                <a:latin typeface="Calibri" charset="0"/>
                <a:cs typeface="Times New Roman" charset="0"/>
              </a:rPr>
              <a:t>TF: Codificación Axial </a:t>
            </a:r>
            <a:endParaRPr lang="es-ES" sz="3800" dirty="0">
              <a:solidFill>
                <a:srgbClr val="000000"/>
              </a:solidFill>
              <a:latin typeface="Calibri" charset="0"/>
              <a:cs typeface="Arial" charset="0"/>
            </a:endParaRPr>
          </a:p>
        </p:txBody>
      </p:sp>
      <p:sp>
        <p:nvSpPr>
          <p:cNvPr id="412675" name="Rectangle 3"/>
          <p:cNvSpPr>
            <a:spLocks noGrp="1" noRot="1" noChangeArrowheads="1"/>
          </p:cNvSpPr>
          <p:nvPr>
            <p:ph idx="1"/>
          </p:nvPr>
        </p:nvSpPr>
        <p:spPr>
          <a:xfrm>
            <a:off x="2197100" y="1681163"/>
            <a:ext cx="8134350" cy="1079500"/>
          </a:xfrm>
          <a:ln w="38100">
            <a:solidFill>
              <a:srgbClr val="333399"/>
            </a:solidFill>
          </a:ln>
        </p:spPr>
        <p:txBody>
          <a:bodyPr>
            <a:normAutofit/>
          </a:bodyPr>
          <a:lstStyle/>
          <a:p>
            <a:pPr marL="0" indent="0" algn="ctr">
              <a:lnSpc>
                <a:spcPct val="80000"/>
              </a:lnSpc>
              <a:spcBef>
                <a:spcPct val="40000"/>
              </a:spcBef>
              <a:buClr>
                <a:srgbClr val="333399"/>
              </a:buClr>
              <a:buNone/>
            </a:pPr>
            <a:r>
              <a:rPr lang="es-ES" sz="2500" dirty="0">
                <a:solidFill>
                  <a:srgbClr val="000000"/>
                </a:solidFill>
                <a:latin typeface="Constantia" charset="0"/>
                <a:cs typeface="Times New Roman" charset="0"/>
              </a:rPr>
              <a:t>La codificación axial corresponde a un conjunto de procedimientos mediante los cuales los datos se vuelven a </a:t>
            </a:r>
            <a:r>
              <a:rPr lang="ja-JP" altLang="es-ES" sz="2500" dirty="0">
                <a:solidFill>
                  <a:srgbClr val="000000"/>
                </a:solidFill>
                <a:latin typeface="Constantia" charset="0"/>
                <a:cs typeface="Times New Roman" charset="0"/>
              </a:rPr>
              <a:t>“</a:t>
            </a:r>
            <a:r>
              <a:rPr lang="es-ES" sz="2500" dirty="0">
                <a:solidFill>
                  <a:srgbClr val="000000"/>
                </a:solidFill>
                <a:latin typeface="Constantia" charset="0"/>
                <a:cs typeface="Times New Roman" charset="0"/>
              </a:rPr>
              <a:t>unir</a:t>
            </a:r>
            <a:r>
              <a:rPr lang="ja-JP" altLang="es-ES" sz="2500" dirty="0">
                <a:solidFill>
                  <a:srgbClr val="000000"/>
                </a:solidFill>
                <a:latin typeface="Constantia" charset="0"/>
                <a:cs typeface="Times New Roman" charset="0"/>
              </a:rPr>
              <a:t>”</a:t>
            </a:r>
            <a:r>
              <a:rPr lang="es-ES" sz="2500" dirty="0">
                <a:solidFill>
                  <a:srgbClr val="000000"/>
                </a:solidFill>
                <a:latin typeface="Constantia" charset="0"/>
                <a:cs typeface="Times New Roman" charset="0"/>
              </a:rPr>
              <a:t> después de la codificación abierta.</a:t>
            </a:r>
            <a:endParaRPr lang="es-CL" sz="2500" dirty="0">
              <a:solidFill>
                <a:srgbClr val="000000"/>
              </a:solidFill>
              <a:latin typeface="Constantia" charset="0"/>
              <a:cs typeface="Arial" charset="0"/>
            </a:endParaRPr>
          </a:p>
        </p:txBody>
      </p:sp>
      <p:sp>
        <p:nvSpPr>
          <p:cNvPr id="412676" name="Rectangle 4"/>
          <p:cNvSpPr>
            <a:spLocks noChangeArrowheads="1"/>
          </p:cNvSpPr>
          <p:nvPr/>
        </p:nvSpPr>
        <p:spPr bwMode="auto">
          <a:xfrm>
            <a:off x="2208213" y="3141664"/>
            <a:ext cx="7772400" cy="28684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marL="457200" indent="-457200" algn="just">
              <a:spcBef>
                <a:spcPct val="20000"/>
              </a:spcBef>
            </a:pPr>
            <a:r>
              <a:rPr lang="es-CL" sz="2200" dirty="0">
                <a:solidFill>
                  <a:srgbClr val="000000"/>
                </a:solidFill>
                <a:latin typeface="Verdana" charset="0"/>
                <a:cs typeface="Arial" charset="0"/>
              </a:rPr>
              <a:t>Paradigma de Codificación</a:t>
            </a:r>
            <a:r>
              <a:rPr lang="es-ES" sz="2200" dirty="0">
                <a:solidFill>
                  <a:srgbClr val="000000"/>
                </a:solidFill>
                <a:latin typeface="Verdana" charset="0"/>
                <a:cs typeface="Arial" charset="0"/>
              </a:rPr>
              <a:t>:</a:t>
            </a:r>
            <a:endParaRPr lang="es-CL" sz="2200" dirty="0">
              <a:solidFill>
                <a:srgbClr val="000000"/>
              </a:solidFill>
              <a:latin typeface="Verdana" charset="0"/>
              <a:cs typeface="Times New Roman" charset="0"/>
            </a:endParaRPr>
          </a:p>
          <a:p>
            <a:pPr marL="457200" indent="-457200" algn="just">
              <a:spcBef>
                <a:spcPct val="20000"/>
              </a:spcBef>
              <a:buClr>
                <a:srgbClr val="333399"/>
              </a:buClr>
              <a:buFontTx/>
              <a:buAutoNum type="alphaLcParenR"/>
            </a:pPr>
            <a:r>
              <a:rPr lang="es-ES" sz="2200" dirty="0">
                <a:solidFill>
                  <a:srgbClr val="000000"/>
                </a:solidFill>
                <a:latin typeface="Verdana" charset="0"/>
                <a:cs typeface="Arial" charset="0"/>
              </a:rPr>
              <a:t>Condiciones causales </a:t>
            </a:r>
            <a:endParaRPr lang="es-CL" sz="2200" dirty="0">
              <a:solidFill>
                <a:srgbClr val="000000"/>
              </a:solidFill>
              <a:latin typeface="Verdana" charset="0"/>
              <a:cs typeface="Times New Roman" charset="0"/>
            </a:endParaRPr>
          </a:p>
          <a:p>
            <a:pPr marL="457200" indent="-457200" algn="just">
              <a:spcBef>
                <a:spcPct val="20000"/>
              </a:spcBef>
              <a:buClr>
                <a:srgbClr val="333399"/>
              </a:buClr>
              <a:buFontTx/>
              <a:buAutoNum type="alphaLcParenR"/>
            </a:pPr>
            <a:r>
              <a:rPr lang="es-ES" sz="2200" dirty="0">
                <a:solidFill>
                  <a:srgbClr val="000000"/>
                </a:solidFill>
                <a:latin typeface="Verdana" charset="0"/>
                <a:cs typeface="Arial" charset="0"/>
              </a:rPr>
              <a:t>Fenómeno</a:t>
            </a:r>
            <a:endParaRPr lang="es-CL" sz="2200" dirty="0">
              <a:solidFill>
                <a:srgbClr val="000000"/>
              </a:solidFill>
              <a:latin typeface="Verdana" charset="0"/>
              <a:cs typeface="Arial" charset="0"/>
            </a:endParaRPr>
          </a:p>
          <a:p>
            <a:pPr marL="457200" indent="-457200" algn="just">
              <a:spcBef>
                <a:spcPct val="20000"/>
              </a:spcBef>
              <a:buClr>
                <a:srgbClr val="333399"/>
              </a:buClr>
              <a:buFontTx/>
              <a:buAutoNum type="alphaLcParenR"/>
            </a:pPr>
            <a:r>
              <a:rPr lang="es-ES" sz="2200" dirty="0">
                <a:solidFill>
                  <a:srgbClr val="000000"/>
                </a:solidFill>
                <a:latin typeface="Verdana" charset="0"/>
                <a:cs typeface="Arial" charset="0"/>
              </a:rPr>
              <a:t>Contexto</a:t>
            </a:r>
            <a:endParaRPr lang="es-CL" sz="2200" dirty="0">
              <a:solidFill>
                <a:srgbClr val="000000"/>
              </a:solidFill>
              <a:latin typeface="Verdana" charset="0"/>
              <a:cs typeface="Arial" charset="0"/>
            </a:endParaRPr>
          </a:p>
          <a:p>
            <a:pPr marL="457200" indent="-457200" algn="just">
              <a:spcBef>
                <a:spcPct val="20000"/>
              </a:spcBef>
              <a:buClr>
                <a:srgbClr val="333399"/>
              </a:buClr>
              <a:buFontTx/>
              <a:buAutoNum type="alphaLcParenR"/>
            </a:pPr>
            <a:r>
              <a:rPr lang="es-ES" sz="2200" dirty="0">
                <a:solidFill>
                  <a:srgbClr val="000000"/>
                </a:solidFill>
                <a:latin typeface="Verdana" charset="0"/>
                <a:cs typeface="Arial" charset="0"/>
              </a:rPr>
              <a:t>Condiciones intervinientes</a:t>
            </a:r>
            <a:endParaRPr lang="es-CL" sz="2200" dirty="0">
              <a:solidFill>
                <a:srgbClr val="000000"/>
              </a:solidFill>
              <a:latin typeface="Verdana" charset="0"/>
              <a:cs typeface="Times New Roman" charset="0"/>
            </a:endParaRPr>
          </a:p>
          <a:p>
            <a:pPr marL="457200" indent="-457200" algn="just">
              <a:spcBef>
                <a:spcPct val="20000"/>
              </a:spcBef>
              <a:buClr>
                <a:srgbClr val="333399"/>
              </a:buClr>
              <a:buFontTx/>
              <a:buAutoNum type="alphaLcParenR"/>
            </a:pPr>
            <a:r>
              <a:rPr lang="es-ES" sz="2200" dirty="0">
                <a:solidFill>
                  <a:srgbClr val="000000"/>
                </a:solidFill>
                <a:latin typeface="Verdana" charset="0"/>
                <a:cs typeface="Arial" charset="0"/>
              </a:rPr>
              <a:t>Estrategias de acción/intervención</a:t>
            </a:r>
            <a:endParaRPr lang="es-CL" sz="2200" dirty="0">
              <a:solidFill>
                <a:srgbClr val="000000"/>
              </a:solidFill>
              <a:latin typeface="Verdana" charset="0"/>
              <a:cs typeface="Times New Roman" charset="0"/>
            </a:endParaRPr>
          </a:p>
          <a:p>
            <a:pPr marL="457200" indent="-457200" algn="just">
              <a:spcBef>
                <a:spcPct val="20000"/>
              </a:spcBef>
              <a:buClr>
                <a:srgbClr val="333399"/>
              </a:buClr>
              <a:buFontTx/>
              <a:buAutoNum type="alphaLcParenR"/>
            </a:pPr>
            <a:r>
              <a:rPr lang="es-ES" sz="2200" dirty="0">
                <a:solidFill>
                  <a:srgbClr val="000000"/>
                </a:solidFill>
                <a:latin typeface="Verdana" charset="0"/>
                <a:cs typeface="Times New Roman" charset="0"/>
              </a:rPr>
              <a:t>Consecuencias </a:t>
            </a:r>
          </a:p>
        </p:txBody>
      </p:sp>
    </p:spTree>
    <p:extLst>
      <p:ext uri="{BB962C8B-B14F-4D97-AF65-F5344CB8AC3E}">
        <p14:creationId xmlns:p14="http://schemas.microsoft.com/office/powerpoint/2010/main" val="29317931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67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6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2675" grpId="0" build="p" animBg="1"/>
      <p:bldP spid="412676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152400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s-ES" dirty="0"/>
          </a:p>
        </p:txBody>
      </p:sp>
      <p:sp>
        <p:nvSpPr>
          <p:cNvPr id="104" name="103 Rectángulo redondeado"/>
          <p:cNvSpPr/>
          <p:nvPr/>
        </p:nvSpPr>
        <p:spPr>
          <a:xfrm>
            <a:off x="2008188" y="776288"/>
            <a:ext cx="8216900" cy="5256212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s-ES"/>
          </a:p>
        </p:txBody>
      </p:sp>
      <p:sp>
        <p:nvSpPr>
          <p:cNvPr id="68" name="67 Rectángulo"/>
          <p:cNvSpPr/>
          <p:nvPr/>
        </p:nvSpPr>
        <p:spPr>
          <a:xfrm>
            <a:off x="1690689" y="430214"/>
            <a:ext cx="8810625" cy="5799137"/>
          </a:xfrm>
          <a:prstGeom prst="rect">
            <a:avLst/>
          </a:prstGeom>
          <a:noFill/>
          <a:ln w="28575">
            <a:solidFill>
              <a:srgbClr val="3D6AA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s-ES"/>
          </a:p>
        </p:txBody>
      </p:sp>
      <p:sp>
        <p:nvSpPr>
          <p:cNvPr id="28677" name="4 CuadroTexto"/>
          <p:cNvSpPr txBox="1">
            <a:spLocks noChangeArrowheads="1"/>
          </p:cNvSpPr>
          <p:nvPr/>
        </p:nvSpPr>
        <p:spPr bwMode="auto">
          <a:xfrm>
            <a:off x="1635126" y="41275"/>
            <a:ext cx="43783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1pPr>
            <a:lvl2pPr>
              <a:defRPr sz="28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>
              <a:defRPr sz="20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>
              <a:defRPr sz="20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eaLnBrk="1" hangingPunct="1"/>
            <a:r>
              <a:rPr lang="es-MX" sz="1800" b="1">
                <a:solidFill>
                  <a:srgbClr val="0070C0"/>
                </a:solidFill>
                <a:latin typeface="Tahoma" charset="0"/>
                <a:cs typeface="Arial" charset="0"/>
              </a:rPr>
              <a:t>1era Axial: “Querer” estudiar</a:t>
            </a:r>
            <a:endParaRPr lang="es-ES" sz="1800" b="1">
              <a:solidFill>
                <a:srgbClr val="0070C0"/>
              </a:solidFill>
              <a:latin typeface="Tahoma" charset="0"/>
              <a:cs typeface="Arial" charset="0"/>
            </a:endParaRPr>
          </a:p>
        </p:txBody>
      </p:sp>
      <p:sp>
        <p:nvSpPr>
          <p:cNvPr id="118" name="117 Rectángulo"/>
          <p:cNvSpPr/>
          <p:nvPr/>
        </p:nvSpPr>
        <p:spPr bwMode="auto">
          <a:xfrm>
            <a:off x="10167938" y="6432550"/>
            <a:ext cx="285750" cy="28575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ES"/>
          </a:p>
        </p:txBody>
      </p:sp>
      <p:grpSp>
        <p:nvGrpSpPr>
          <p:cNvPr id="2" name="25 Grupo"/>
          <p:cNvGrpSpPr>
            <a:grpSpLocks/>
          </p:cNvGrpSpPr>
          <p:nvPr/>
        </p:nvGrpSpPr>
        <p:grpSpPr bwMode="auto">
          <a:xfrm>
            <a:off x="4767264" y="1263651"/>
            <a:ext cx="2657475" cy="2062163"/>
            <a:chOff x="3243263" y="1263650"/>
            <a:chExt cx="2657475" cy="2062163"/>
          </a:xfrm>
        </p:grpSpPr>
        <p:sp>
          <p:nvSpPr>
            <p:cNvPr id="69" name="68 Triángulo isósceles"/>
            <p:cNvSpPr/>
            <p:nvPr/>
          </p:nvSpPr>
          <p:spPr>
            <a:xfrm>
              <a:off x="3243263" y="1263650"/>
              <a:ext cx="2657475" cy="2062163"/>
            </a:xfrm>
            <a:prstGeom prst="triangle">
              <a:avLst/>
            </a:prstGeom>
            <a:solidFill>
              <a:srgbClr val="3D6AA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s-ES"/>
            </a:p>
          </p:txBody>
        </p:sp>
        <p:sp>
          <p:nvSpPr>
            <p:cNvPr id="70" name="69 CuadroTexto"/>
            <p:cNvSpPr txBox="1"/>
            <p:nvPr/>
          </p:nvSpPr>
          <p:spPr>
            <a:xfrm>
              <a:off x="3781425" y="2219325"/>
              <a:ext cx="1581150" cy="708025"/>
            </a:xfrm>
            <a:prstGeom prst="rect">
              <a:avLst/>
            </a:prstGeom>
            <a:noFill/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algn="ctr" eaLnBrk="1" hangingPunct="1"/>
              <a:r>
                <a:rPr lang="es-MX" sz="2000" b="1" i="1">
                  <a:solidFill>
                    <a:schemeClr val="bg1"/>
                  </a:solidFill>
                  <a:effectLst>
                    <a:outerShdw blurRad="38100" dist="38100" dir="2700000" algn="tl">
                      <a:srgbClr val="DDDDDD"/>
                    </a:outerShdw>
                  </a:effectLst>
                </a:rPr>
                <a:t>“QUERER” ESTUDIAR</a:t>
              </a:r>
              <a:endParaRPr lang="es-ES" sz="2000" b="1" i="1">
                <a:solidFill>
                  <a:schemeClr val="bg1"/>
                </a:solidFill>
                <a:effectLst>
                  <a:outerShdw blurRad="38100" dist="38100" dir="2700000" algn="tl">
                    <a:srgbClr val="DDDDDD"/>
                  </a:outerShdw>
                </a:effectLst>
              </a:endParaRPr>
            </a:p>
          </p:txBody>
        </p:sp>
        <p:sp>
          <p:nvSpPr>
            <p:cNvPr id="28701" name="70 CuadroTexto"/>
            <p:cNvSpPr txBox="1">
              <a:spLocks noChangeArrowheads="1"/>
            </p:cNvSpPr>
            <p:nvPr/>
          </p:nvSpPr>
          <p:spPr bwMode="auto">
            <a:xfrm>
              <a:off x="3895725" y="2967038"/>
              <a:ext cx="1341438" cy="2619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5pPr>
              <a:lvl6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6pPr>
              <a:lvl7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7pPr>
              <a:lvl8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8pPr>
              <a:lvl9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9pPr>
            </a:lstStyle>
            <a:p>
              <a:pPr algn="ctr" eaLnBrk="1" hangingPunct="1"/>
              <a:r>
                <a:rPr lang="es-MX" sz="1100">
                  <a:solidFill>
                    <a:schemeClr val="bg1"/>
                  </a:solidFill>
                  <a:latin typeface="Tahoma" charset="0"/>
                </a:rPr>
                <a:t>Gusto por estudiar</a:t>
              </a:r>
              <a:endParaRPr lang="es-ES" sz="1100">
                <a:solidFill>
                  <a:schemeClr val="bg1"/>
                </a:solidFill>
                <a:latin typeface="Tahoma" charset="0"/>
              </a:endParaRPr>
            </a:p>
          </p:txBody>
        </p:sp>
      </p:grpSp>
      <p:sp>
        <p:nvSpPr>
          <p:cNvPr id="72" name="71 CuadroTexto"/>
          <p:cNvSpPr txBox="1"/>
          <p:nvPr/>
        </p:nvSpPr>
        <p:spPr>
          <a:xfrm>
            <a:off x="5223014" y="866775"/>
            <a:ext cx="1744387" cy="43858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eaLnBrk="1" hangingPunct="1">
              <a:defRPr/>
            </a:pPr>
            <a:r>
              <a:rPr lang="es-MX" sz="1200" b="1" dirty="0">
                <a:solidFill>
                  <a:schemeClr val="accent1">
                    <a:lumMod val="75000"/>
                  </a:schemeClr>
                </a:solidFill>
                <a:latin typeface="Tahoma" panose="020B0604030504040204" pitchFamily="34" charset="0"/>
              </a:rPr>
              <a:t>TEMA  DE INTERES</a:t>
            </a:r>
          </a:p>
          <a:p>
            <a:pPr algn="ctr" eaLnBrk="1" hangingPunct="1">
              <a:defRPr/>
            </a:pPr>
            <a:r>
              <a:rPr lang="es-MX" sz="1050" dirty="0">
                <a:solidFill>
                  <a:schemeClr val="accent1">
                    <a:lumMod val="75000"/>
                  </a:schemeClr>
                </a:solidFill>
                <a:latin typeface="Tahoma" panose="020B0604030504040204" pitchFamily="34" charset="0"/>
              </a:rPr>
              <a:t>Actualizarse/especializarse</a:t>
            </a:r>
            <a:endParaRPr lang="es-ES" sz="1050" dirty="0">
              <a:solidFill>
                <a:schemeClr val="accent1">
                  <a:lumMod val="75000"/>
                </a:schemeClr>
              </a:solidFill>
              <a:latin typeface="Tahoma" panose="020B0604030504040204" pitchFamily="34" charset="0"/>
            </a:endParaRPr>
          </a:p>
        </p:txBody>
      </p:sp>
      <p:sp>
        <p:nvSpPr>
          <p:cNvPr id="73" name="72 CuadroTexto"/>
          <p:cNvSpPr txBox="1"/>
          <p:nvPr/>
        </p:nvSpPr>
        <p:spPr>
          <a:xfrm>
            <a:off x="2994025" y="2976563"/>
            <a:ext cx="1739900" cy="762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eaLnBrk="1" hangingPunct="1">
              <a:defRPr/>
            </a:pPr>
            <a:r>
              <a:rPr lang="es-MX" sz="1200" b="1" dirty="0">
                <a:solidFill>
                  <a:schemeClr val="accent1">
                    <a:lumMod val="75000"/>
                  </a:schemeClr>
                </a:solidFill>
                <a:latin typeface="Tahoma" panose="020B0604030504040204" pitchFamily="34" charset="0"/>
              </a:rPr>
              <a:t>LABORALES</a:t>
            </a:r>
          </a:p>
          <a:p>
            <a:pPr algn="ctr" eaLnBrk="1" hangingPunct="1">
              <a:defRPr/>
            </a:pPr>
            <a:r>
              <a:rPr lang="es-MX" sz="1050" dirty="0">
                <a:solidFill>
                  <a:schemeClr val="accent1">
                    <a:lumMod val="75000"/>
                  </a:schemeClr>
                </a:solidFill>
                <a:latin typeface="Tahoma" panose="020B0604030504040204" pitchFamily="34" charset="0"/>
              </a:rPr>
              <a:t>Inseguridad</a:t>
            </a:r>
          </a:p>
          <a:p>
            <a:pPr algn="ctr" eaLnBrk="1" hangingPunct="1">
              <a:defRPr/>
            </a:pPr>
            <a:r>
              <a:rPr lang="es-MX" sz="1050" dirty="0">
                <a:solidFill>
                  <a:schemeClr val="accent1">
                    <a:lumMod val="75000"/>
                  </a:schemeClr>
                </a:solidFill>
                <a:latin typeface="Tahoma" panose="020B0604030504040204" pitchFamily="34" charset="0"/>
              </a:rPr>
              <a:t>Carencia de herramientas</a:t>
            </a:r>
          </a:p>
          <a:p>
            <a:pPr algn="ctr" eaLnBrk="1" hangingPunct="1">
              <a:defRPr/>
            </a:pPr>
            <a:r>
              <a:rPr lang="es-MX" sz="1050" dirty="0">
                <a:solidFill>
                  <a:schemeClr val="accent1">
                    <a:lumMod val="75000"/>
                  </a:schemeClr>
                </a:solidFill>
                <a:latin typeface="Tahoma" panose="020B0604030504040204" pitchFamily="34" charset="0"/>
              </a:rPr>
              <a:t>Favorecer carrera</a:t>
            </a:r>
            <a:endParaRPr lang="es-ES" sz="1050" dirty="0">
              <a:solidFill>
                <a:schemeClr val="accent1">
                  <a:lumMod val="75000"/>
                </a:schemeClr>
              </a:solidFill>
              <a:latin typeface="Tahoma" panose="020B0604030504040204" pitchFamily="34" charset="0"/>
            </a:endParaRPr>
          </a:p>
        </p:txBody>
      </p:sp>
      <p:sp>
        <p:nvSpPr>
          <p:cNvPr id="74" name="73 CuadroTexto"/>
          <p:cNvSpPr txBox="1"/>
          <p:nvPr/>
        </p:nvSpPr>
        <p:spPr>
          <a:xfrm>
            <a:off x="7389814" y="2943226"/>
            <a:ext cx="1406525" cy="64611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es-MX" sz="1200" b="1" dirty="0">
                <a:solidFill>
                  <a:schemeClr val="accent1">
                    <a:lumMod val="75000"/>
                  </a:schemeClr>
                </a:solidFill>
                <a:latin typeface="Tahoma" panose="020B0604030504040204" pitchFamily="34" charset="0"/>
              </a:rPr>
              <a:t>OFERTA PUBLICITARIA DE CURSOS</a:t>
            </a:r>
          </a:p>
        </p:txBody>
      </p:sp>
      <p:sp>
        <p:nvSpPr>
          <p:cNvPr id="75" name="74 Flecha a la derecha con bandas"/>
          <p:cNvSpPr/>
          <p:nvPr/>
        </p:nvSpPr>
        <p:spPr>
          <a:xfrm rot="5400000">
            <a:off x="5838032" y="3421857"/>
            <a:ext cx="515938" cy="485775"/>
          </a:xfrm>
          <a:prstGeom prst="stripedRightArrow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s-ES"/>
          </a:p>
        </p:txBody>
      </p:sp>
      <p:sp>
        <p:nvSpPr>
          <p:cNvPr id="10254" name="78 CuadroTexto"/>
          <p:cNvSpPr txBox="1">
            <a:spLocks noChangeArrowheads="1"/>
          </p:cNvSpPr>
          <p:nvPr/>
        </p:nvSpPr>
        <p:spPr bwMode="auto">
          <a:xfrm>
            <a:off x="4442343" y="3976688"/>
            <a:ext cx="3307317" cy="338554"/>
          </a:xfrm>
          <a:prstGeom prst="rect">
            <a:avLst/>
          </a:prstGeom>
          <a:solidFill>
            <a:srgbClr val="5283BE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1pPr>
            <a:lvl2pPr>
              <a:defRPr sz="28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>
              <a:defRPr sz="20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>
              <a:defRPr sz="20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s-MX" sz="1600" b="1">
                <a:solidFill>
                  <a:schemeClr val="bg1"/>
                </a:solidFill>
                <a:latin typeface="Tahoma" charset="0"/>
              </a:rPr>
              <a:t>BUSQUEDA DE INFORMACION</a:t>
            </a:r>
            <a:endParaRPr lang="es-ES" sz="1200">
              <a:solidFill>
                <a:schemeClr val="bg1"/>
              </a:solidFill>
              <a:latin typeface="Tahoma" charset="0"/>
            </a:endParaRPr>
          </a:p>
        </p:txBody>
      </p:sp>
      <p:sp>
        <p:nvSpPr>
          <p:cNvPr id="82" name="81 Flecha a la derecha con bandas"/>
          <p:cNvSpPr/>
          <p:nvPr/>
        </p:nvSpPr>
        <p:spPr>
          <a:xfrm rot="5400000">
            <a:off x="5838032" y="4952207"/>
            <a:ext cx="515938" cy="485775"/>
          </a:xfrm>
          <a:prstGeom prst="stripedRightArrow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s-ES"/>
          </a:p>
        </p:txBody>
      </p:sp>
      <p:sp>
        <p:nvSpPr>
          <p:cNvPr id="10257" name="82 CuadroTexto"/>
          <p:cNvSpPr txBox="1">
            <a:spLocks noChangeArrowheads="1"/>
          </p:cNvSpPr>
          <p:nvPr/>
        </p:nvSpPr>
        <p:spPr bwMode="auto">
          <a:xfrm>
            <a:off x="4694816" y="5578475"/>
            <a:ext cx="2802370" cy="338554"/>
          </a:xfrm>
          <a:prstGeom prst="rect">
            <a:avLst/>
          </a:prstGeom>
          <a:solidFill>
            <a:srgbClr val="5283BE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1pPr>
            <a:lvl2pPr>
              <a:defRPr sz="28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>
              <a:defRPr sz="20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>
              <a:defRPr sz="20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s-MX" sz="1600" b="1">
                <a:solidFill>
                  <a:schemeClr val="bg1"/>
                </a:solidFill>
                <a:latin typeface="Tahoma" charset="0"/>
              </a:rPr>
              <a:t>EVALUAR ALTERNATIVAS</a:t>
            </a:r>
            <a:endParaRPr lang="es-ES" sz="1200">
              <a:solidFill>
                <a:schemeClr val="bg1"/>
              </a:solidFill>
              <a:latin typeface="Tahoma" charset="0"/>
            </a:endParaRPr>
          </a:p>
        </p:txBody>
      </p:sp>
      <p:sp>
        <p:nvSpPr>
          <p:cNvPr id="28687" name="83 CuadroTexto"/>
          <p:cNvSpPr txBox="1">
            <a:spLocks noChangeArrowheads="1"/>
          </p:cNvSpPr>
          <p:nvPr/>
        </p:nvSpPr>
        <p:spPr bwMode="auto">
          <a:xfrm>
            <a:off x="7099300" y="539751"/>
            <a:ext cx="2497800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1pPr>
            <a:lvl2pPr>
              <a:defRPr sz="28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>
              <a:defRPr sz="20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>
              <a:defRPr sz="20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eaLnBrk="1" hangingPunct="1"/>
            <a:r>
              <a:rPr lang="es-MX" sz="1200" b="1">
                <a:solidFill>
                  <a:srgbClr val="3D6AA1"/>
                </a:solidFill>
                <a:latin typeface="Tahoma" charset="0"/>
              </a:rPr>
              <a:t>AUGE EDUCACION CONTINUA</a:t>
            </a:r>
            <a:endParaRPr lang="es-ES" sz="1200" b="1">
              <a:solidFill>
                <a:srgbClr val="3D6AA1"/>
              </a:solidFill>
              <a:latin typeface="Tahoma" charset="0"/>
            </a:endParaRPr>
          </a:p>
        </p:txBody>
      </p:sp>
      <p:grpSp>
        <p:nvGrpSpPr>
          <p:cNvPr id="3" name="28 Grupo"/>
          <p:cNvGrpSpPr>
            <a:grpSpLocks/>
          </p:cNvGrpSpPr>
          <p:nvPr/>
        </p:nvGrpSpPr>
        <p:grpSpPr bwMode="auto">
          <a:xfrm>
            <a:off x="3727451" y="4315242"/>
            <a:ext cx="2368551" cy="740946"/>
            <a:chOff x="2203450" y="4315242"/>
            <a:chExt cx="2368551" cy="740946"/>
          </a:xfrm>
        </p:grpSpPr>
        <p:sp>
          <p:nvSpPr>
            <p:cNvPr id="80" name="79 CuadroTexto"/>
            <p:cNvSpPr txBox="1"/>
            <p:nvPr/>
          </p:nvSpPr>
          <p:spPr>
            <a:xfrm>
              <a:off x="2389285" y="4564063"/>
              <a:ext cx="1598515" cy="430887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algn="r" eaLnBrk="1" hangingPunct="1"/>
              <a:r>
                <a:rPr lang="es-MX" sz="1200" b="1">
                  <a:solidFill>
                    <a:srgbClr val="376092"/>
                  </a:solidFill>
                </a:rPr>
                <a:t>POR INTERNET</a:t>
              </a:r>
            </a:p>
            <a:p>
              <a:pPr algn="r" eaLnBrk="1" hangingPunct="1"/>
              <a:r>
                <a:rPr lang="es-MX" sz="1000">
                  <a:solidFill>
                    <a:srgbClr val="376092"/>
                  </a:solidFill>
                </a:rPr>
                <a:t>Rápido / Fácil / Accesible</a:t>
              </a:r>
              <a:endParaRPr lang="es-ES" sz="1000">
                <a:solidFill>
                  <a:srgbClr val="376092"/>
                </a:solidFill>
              </a:endParaRPr>
            </a:p>
          </p:txBody>
        </p:sp>
        <p:grpSp>
          <p:nvGrpSpPr>
            <p:cNvPr id="28696" name="26 Grupo"/>
            <p:cNvGrpSpPr>
              <a:grpSpLocks/>
            </p:cNvGrpSpPr>
            <p:nvPr/>
          </p:nvGrpSpPr>
          <p:grpSpPr bwMode="auto">
            <a:xfrm>
              <a:off x="2203450" y="4315242"/>
              <a:ext cx="2368551" cy="740946"/>
              <a:chOff x="2203450" y="4315242"/>
              <a:chExt cx="2368551" cy="740946"/>
            </a:xfrm>
          </p:grpSpPr>
          <p:sp>
            <p:nvSpPr>
              <p:cNvPr id="105" name="104 Recortar rectángulo de esquina sencilla"/>
              <p:cNvSpPr/>
              <p:nvPr/>
            </p:nvSpPr>
            <p:spPr>
              <a:xfrm>
                <a:off x="2203450" y="4502150"/>
                <a:ext cx="1800225" cy="554038"/>
              </a:xfrm>
              <a:prstGeom prst="snip1Rect">
                <a:avLst/>
              </a:prstGeom>
              <a:noFill/>
              <a:ln>
                <a:solidFill>
                  <a:schemeClr val="tx2">
                    <a:lumMod val="60000"/>
                    <a:lumOff val="4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hangingPunct="1">
                  <a:defRPr/>
                </a:pPr>
                <a:endParaRPr lang="es-ES"/>
              </a:p>
            </p:txBody>
          </p:sp>
          <p:cxnSp>
            <p:nvCxnSpPr>
              <p:cNvPr id="108" name="107 Conector recto"/>
              <p:cNvCxnSpPr>
                <a:endCxn id="10254" idx="2"/>
              </p:cNvCxnSpPr>
              <p:nvPr/>
            </p:nvCxnSpPr>
            <p:spPr>
              <a:xfrm flipV="1">
                <a:off x="3921125" y="4315242"/>
                <a:ext cx="650876" cy="215483"/>
              </a:xfrm>
              <a:prstGeom prst="line">
                <a:avLst/>
              </a:prstGeom>
              <a:ln w="28575">
                <a:solidFill>
                  <a:schemeClr val="tx2">
                    <a:lumMod val="60000"/>
                    <a:lumOff val="4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6" name="29 Grupo"/>
          <p:cNvGrpSpPr>
            <a:grpSpLocks/>
          </p:cNvGrpSpPr>
          <p:nvPr/>
        </p:nvGrpSpPr>
        <p:grpSpPr bwMode="auto">
          <a:xfrm>
            <a:off x="6096002" y="4315243"/>
            <a:ext cx="3532187" cy="801271"/>
            <a:chOff x="4572001" y="4315242"/>
            <a:chExt cx="3532187" cy="801271"/>
          </a:xfrm>
        </p:grpSpPr>
        <p:sp>
          <p:nvSpPr>
            <p:cNvPr id="81" name="80 CuadroTexto"/>
            <p:cNvSpPr txBox="1"/>
            <p:nvPr/>
          </p:nvSpPr>
          <p:spPr>
            <a:xfrm>
              <a:off x="5165725" y="4516438"/>
              <a:ext cx="2938463" cy="600075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eaLnBrk="1" hangingPunct="1">
                <a:defRPr/>
              </a:pPr>
              <a:r>
                <a:rPr lang="es-MX" sz="1200" b="1" dirty="0">
                  <a:solidFill>
                    <a:schemeClr val="accent1">
                      <a:lumMod val="75000"/>
                    </a:schemeClr>
                  </a:solidFill>
                  <a:latin typeface="Tahoma" panose="020B0604030504040204" pitchFamily="34" charset="0"/>
                </a:rPr>
                <a:t>POR RECOMENDACION TERCEROS</a:t>
              </a:r>
            </a:p>
            <a:p>
              <a:pPr eaLnBrk="1" hangingPunct="1">
                <a:defRPr/>
              </a:pPr>
              <a:r>
                <a:rPr lang="es-MX" sz="1050" dirty="0">
                  <a:solidFill>
                    <a:schemeClr val="accent1">
                      <a:lumMod val="75000"/>
                    </a:schemeClr>
                  </a:solidFill>
                  <a:latin typeface="Tahoma" panose="020B0604030504040204" pitchFamily="34" charset="0"/>
                </a:rPr>
                <a:t>Profesores y/o personas que hayan realizado diplomados</a:t>
              </a:r>
              <a:endParaRPr lang="es-ES" sz="1050" dirty="0">
                <a:solidFill>
                  <a:schemeClr val="accent1">
                    <a:lumMod val="75000"/>
                  </a:schemeClr>
                </a:solidFill>
                <a:latin typeface="Tahoma" panose="020B0604030504040204" pitchFamily="34" charset="0"/>
              </a:endParaRPr>
            </a:p>
          </p:txBody>
        </p:sp>
        <p:grpSp>
          <p:nvGrpSpPr>
            <p:cNvPr id="28692" name="27 Grupo"/>
            <p:cNvGrpSpPr>
              <a:grpSpLocks/>
            </p:cNvGrpSpPr>
            <p:nvPr/>
          </p:nvGrpSpPr>
          <p:grpSpPr bwMode="auto">
            <a:xfrm>
              <a:off x="4572001" y="4315242"/>
              <a:ext cx="3449637" cy="769521"/>
              <a:chOff x="4572001" y="4315242"/>
              <a:chExt cx="3449637" cy="769521"/>
            </a:xfrm>
          </p:grpSpPr>
          <p:sp>
            <p:nvSpPr>
              <p:cNvPr id="106" name="105 Recortar rectángulo de esquina sencilla"/>
              <p:cNvSpPr/>
              <p:nvPr/>
            </p:nvSpPr>
            <p:spPr>
              <a:xfrm flipH="1">
                <a:off x="5126038" y="4530725"/>
                <a:ext cx="2895600" cy="554038"/>
              </a:xfrm>
              <a:prstGeom prst="snip1Rect">
                <a:avLst/>
              </a:prstGeom>
              <a:noFill/>
              <a:ln>
                <a:solidFill>
                  <a:schemeClr val="tx2">
                    <a:lumMod val="60000"/>
                    <a:lumOff val="4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hangingPunct="1">
                  <a:defRPr/>
                </a:pPr>
                <a:endParaRPr lang="es-ES"/>
              </a:p>
            </p:txBody>
          </p:sp>
          <p:cxnSp>
            <p:nvCxnSpPr>
              <p:cNvPr id="113" name="112 Conector recto"/>
              <p:cNvCxnSpPr>
                <a:stCxn id="10254" idx="2"/>
              </p:cNvCxnSpPr>
              <p:nvPr/>
            </p:nvCxnSpPr>
            <p:spPr>
              <a:xfrm>
                <a:off x="4572001" y="4315242"/>
                <a:ext cx="595312" cy="242471"/>
              </a:xfrm>
              <a:prstGeom prst="line">
                <a:avLst/>
              </a:prstGeom>
              <a:ln w="28575">
                <a:solidFill>
                  <a:schemeClr val="tx2">
                    <a:lumMod val="60000"/>
                    <a:lumOff val="4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25" name="24 Botón de acción: Hacia atrás o Anterior">
            <a:hlinkClick r:id="" action="ppaction://noaction" highlightClick="1"/>
          </p:cNvPr>
          <p:cNvSpPr/>
          <p:nvPr/>
        </p:nvSpPr>
        <p:spPr>
          <a:xfrm>
            <a:off x="9971088" y="6300788"/>
            <a:ext cx="303212" cy="303212"/>
          </a:xfrm>
          <a:prstGeom prst="actionButtonBackPrevious">
            <a:avLst/>
          </a:prstGeom>
          <a:solidFill>
            <a:srgbClr val="3D6AA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447621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3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1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18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23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1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28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0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02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02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1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48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0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102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102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2" grpId="0"/>
      <p:bldP spid="73" grpId="0"/>
      <p:bldP spid="74" grpId="0"/>
      <p:bldP spid="10254" grpId="0" animBg="1"/>
      <p:bldP spid="10257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1847851" y="620713"/>
            <a:ext cx="8569325" cy="595312"/>
          </a:xfrm>
        </p:spPr>
        <p:txBody>
          <a:bodyPr>
            <a:normAutofit fontScale="90000"/>
          </a:bodyPr>
          <a:lstStyle/>
          <a:p>
            <a:pPr eaLnBrk="1" hangingPunct="1">
              <a:lnSpc>
                <a:spcPct val="90000"/>
              </a:lnSpc>
            </a:pPr>
            <a:r>
              <a:rPr lang="es-CL" sz="3800" dirty="0">
                <a:solidFill>
                  <a:srgbClr val="000000"/>
                </a:solidFill>
                <a:latin typeface="Calibri" charset="0"/>
                <a:cs typeface="Arial" charset="0"/>
              </a:rPr>
              <a:t>Pasos para</a:t>
            </a:r>
            <a:r>
              <a:rPr lang="es-ES" sz="3800" dirty="0">
                <a:solidFill>
                  <a:srgbClr val="000000"/>
                </a:solidFill>
                <a:latin typeface="Calibri" charset="0"/>
                <a:cs typeface="Arial" charset="0"/>
              </a:rPr>
              <a:t> la </a:t>
            </a:r>
            <a:r>
              <a:rPr lang="es-CL" sz="3800" dirty="0">
                <a:solidFill>
                  <a:srgbClr val="000000"/>
                </a:solidFill>
                <a:latin typeface="Calibri" charset="0"/>
                <a:cs typeface="Arial" charset="0"/>
              </a:rPr>
              <a:t>Codificación</a:t>
            </a:r>
            <a:r>
              <a:rPr lang="es-ES" sz="3800" dirty="0">
                <a:solidFill>
                  <a:srgbClr val="000000"/>
                </a:solidFill>
                <a:latin typeface="Calibri" charset="0"/>
                <a:cs typeface="Arial" charset="0"/>
              </a:rPr>
              <a:t> </a:t>
            </a:r>
            <a:r>
              <a:rPr lang="es-CL" sz="3800" dirty="0">
                <a:solidFill>
                  <a:srgbClr val="000000"/>
                </a:solidFill>
                <a:latin typeface="Calibri" charset="0"/>
                <a:cs typeface="Arial" charset="0"/>
              </a:rPr>
              <a:t>Selectiva</a:t>
            </a:r>
            <a:r>
              <a:rPr lang="es-ES" sz="3800" dirty="0">
                <a:solidFill>
                  <a:srgbClr val="000000"/>
                </a:solidFill>
                <a:latin typeface="Calibri" charset="0"/>
                <a:cs typeface="Arial" charset="0"/>
              </a:rPr>
              <a:t>:</a:t>
            </a:r>
            <a:endParaRPr lang="es-ES" sz="3800" dirty="0">
              <a:solidFill>
                <a:srgbClr val="000000"/>
              </a:solidFill>
              <a:latin typeface="Calibri" charset="0"/>
              <a:cs typeface="Times New Roman" charset="0"/>
            </a:endParaRPr>
          </a:p>
        </p:txBody>
      </p:sp>
      <p:sp>
        <p:nvSpPr>
          <p:cNvPr id="422915" name="Rectangle 3"/>
          <p:cNvSpPr>
            <a:spLocks noChangeArrowheads="1"/>
          </p:cNvSpPr>
          <p:nvPr/>
        </p:nvSpPr>
        <p:spPr bwMode="auto">
          <a:xfrm>
            <a:off x="2209800" y="1916114"/>
            <a:ext cx="7772400" cy="44084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just">
              <a:spcBef>
                <a:spcPct val="60000"/>
              </a:spcBef>
              <a:buClr>
                <a:srgbClr val="333399"/>
              </a:buClr>
              <a:buFont typeface="Wingdings" charset="0"/>
              <a:buNone/>
            </a:pPr>
            <a:r>
              <a:rPr lang="es-ES" sz="2200" dirty="0">
                <a:solidFill>
                  <a:srgbClr val="A50021"/>
                </a:solidFill>
                <a:latin typeface="Verdana" charset="0"/>
                <a:cs typeface="Arial" charset="0"/>
              </a:rPr>
              <a:t>(1) </a:t>
            </a:r>
            <a:r>
              <a:rPr lang="es-ES" sz="2200" dirty="0">
                <a:solidFill>
                  <a:srgbClr val="333399"/>
                </a:solidFill>
                <a:latin typeface="Verdana" charset="0"/>
                <a:cs typeface="Arial" charset="0"/>
              </a:rPr>
              <a:t>Desarrollar un relato acerca del fenómeno central implicado en los hallazgos de </a:t>
            </a:r>
            <a:r>
              <a:rPr lang="es-CL" sz="2200" dirty="0">
                <a:solidFill>
                  <a:srgbClr val="333399"/>
                </a:solidFill>
                <a:latin typeface="Verdana" charset="0"/>
                <a:cs typeface="Arial" charset="0"/>
              </a:rPr>
              <a:t>la</a:t>
            </a:r>
            <a:r>
              <a:rPr lang="es-ES" sz="2200" dirty="0">
                <a:solidFill>
                  <a:srgbClr val="333399"/>
                </a:solidFill>
                <a:latin typeface="Verdana" charset="0"/>
                <a:cs typeface="Arial" charset="0"/>
              </a:rPr>
              <a:t> investigación.</a:t>
            </a:r>
            <a:r>
              <a:rPr lang="es-ES" sz="2200" dirty="0">
                <a:solidFill>
                  <a:srgbClr val="A50021"/>
                </a:solidFill>
                <a:latin typeface="Verdana" charset="0"/>
                <a:cs typeface="Arial" charset="0"/>
              </a:rPr>
              <a:t> </a:t>
            </a:r>
            <a:r>
              <a:rPr lang="es-ES" sz="2200" dirty="0">
                <a:solidFill>
                  <a:srgbClr val="000000"/>
                </a:solidFill>
                <a:latin typeface="Verdana" charset="0"/>
                <a:cs typeface="Arial" charset="0"/>
              </a:rPr>
              <a:t>No importa que este relato sea inicialmente descriptivo y poco detallado, ya que sólo deberá circunscribir el fenómeno central.</a:t>
            </a:r>
            <a:endParaRPr lang="es-ES" sz="2200" dirty="0">
              <a:solidFill>
                <a:srgbClr val="000000"/>
              </a:solidFill>
              <a:latin typeface="Verdana" charset="0"/>
              <a:cs typeface="Times New Roman" charset="0"/>
            </a:endParaRPr>
          </a:p>
          <a:p>
            <a:pPr algn="just">
              <a:spcBef>
                <a:spcPct val="60000"/>
              </a:spcBef>
              <a:buClr>
                <a:srgbClr val="333399"/>
              </a:buClr>
              <a:buFont typeface="Wingdings" charset="0"/>
              <a:buNone/>
            </a:pPr>
            <a:r>
              <a:rPr lang="es-ES" sz="2200" dirty="0">
                <a:solidFill>
                  <a:srgbClr val="A50021"/>
                </a:solidFill>
                <a:latin typeface="Verdana" charset="0"/>
                <a:cs typeface="Times New Roman" charset="0"/>
              </a:rPr>
              <a:t>(2)  </a:t>
            </a:r>
            <a:r>
              <a:rPr lang="es-ES" sz="2200" dirty="0">
                <a:solidFill>
                  <a:srgbClr val="333399"/>
                </a:solidFill>
                <a:latin typeface="Verdana" charset="0"/>
                <a:cs typeface="Times New Roman" charset="0"/>
              </a:rPr>
              <a:t>Construir un argumento central, lo que implica dar una explicación conceptual al relato escrito previamente.</a:t>
            </a:r>
            <a:r>
              <a:rPr lang="es-ES" sz="2200" dirty="0">
                <a:solidFill>
                  <a:srgbClr val="A50021"/>
                </a:solidFill>
                <a:latin typeface="Verdana" charset="0"/>
                <a:cs typeface="Times New Roman" charset="0"/>
              </a:rPr>
              <a:t> </a:t>
            </a:r>
            <a:r>
              <a:rPr lang="es-ES" sz="2200" dirty="0">
                <a:solidFill>
                  <a:srgbClr val="000000"/>
                </a:solidFill>
                <a:latin typeface="Verdana" charset="0"/>
                <a:cs typeface="Times New Roman" charset="0"/>
              </a:rPr>
              <a:t>Es decir, señalar “qué es lo que está ocurriendo aquí”</a:t>
            </a:r>
            <a:r>
              <a:rPr lang="es-CL" sz="2200" dirty="0">
                <a:solidFill>
                  <a:srgbClr val="000000"/>
                </a:solidFill>
                <a:latin typeface="Verdana" charset="0"/>
                <a:cs typeface="Times New Roman" charset="0"/>
              </a:rPr>
              <a:t>,</a:t>
            </a:r>
            <a:r>
              <a:rPr lang="es-ES" sz="2200" dirty="0">
                <a:solidFill>
                  <a:srgbClr val="000000"/>
                </a:solidFill>
                <a:latin typeface="Verdana" charset="0"/>
                <a:cs typeface="Times New Roman" charset="0"/>
              </a:rPr>
              <a:t> acuñando para ello un concepto central.</a:t>
            </a:r>
            <a:r>
              <a:rPr lang="es-CL" sz="2200" dirty="0">
                <a:solidFill>
                  <a:srgbClr val="000000"/>
                </a:solidFill>
                <a:latin typeface="Verdana" charset="0"/>
                <a:cs typeface="Times New Roman" charset="0"/>
              </a:rPr>
              <a:t> Este concepto puede ser original o tomado parcial o totalmente de la literatura.</a:t>
            </a:r>
            <a:endParaRPr lang="es-CL" sz="2200" dirty="0">
              <a:solidFill>
                <a:srgbClr val="000000"/>
              </a:solidFill>
              <a:latin typeface="Verdana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399269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29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29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2915" grpId="0" build="p" autoUpdateAnimBg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3939" name="Rectangle 3"/>
          <p:cNvSpPr>
            <a:spLocks noChangeArrowheads="1"/>
          </p:cNvSpPr>
          <p:nvPr/>
        </p:nvSpPr>
        <p:spPr bwMode="auto">
          <a:xfrm>
            <a:off x="2209800" y="1773238"/>
            <a:ext cx="7772400" cy="4627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just">
              <a:spcBef>
                <a:spcPct val="60000"/>
              </a:spcBef>
              <a:buClr>
                <a:srgbClr val="333399"/>
              </a:buClr>
              <a:buFont typeface="Wingdings" charset="0"/>
              <a:buNone/>
            </a:pPr>
            <a:r>
              <a:rPr lang="es-ES" sz="2200" dirty="0">
                <a:solidFill>
                  <a:srgbClr val="A50021"/>
                </a:solidFill>
                <a:latin typeface="Verdana" charset="0"/>
                <a:cs typeface="Arial" charset="0"/>
              </a:rPr>
              <a:t>(3) </a:t>
            </a:r>
            <a:r>
              <a:rPr lang="es-ES" sz="2200" dirty="0">
                <a:solidFill>
                  <a:srgbClr val="333399"/>
                </a:solidFill>
                <a:latin typeface="Verdana" charset="0"/>
                <a:cs typeface="Arial" charset="0"/>
              </a:rPr>
              <a:t>Relacionar las categorías subsidiarias con la categoría central.</a:t>
            </a:r>
            <a:r>
              <a:rPr lang="es-ES" sz="2200" dirty="0">
                <a:solidFill>
                  <a:srgbClr val="A50021"/>
                </a:solidFill>
                <a:latin typeface="Verdana" charset="0"/>
                <a:cs typeface="Arial" charset="0"/>
              </a:rPr>
              <a:t> </a:t>
            </a:r>
            <a:r>
              <a:rPr lang="es-ES" sz="2200" dirty="0">
                <a:solidFill>
                  <a:srgbClr val="000000"/>
                </a:solidFill>
                <a:latin typeface="Verdana" charset="0"/>
                <a:cs typeface="Arial" charset="0"/>
              </a:rPr>
              <a:t>La tarea de establecer relaciones no deberá ser teórica ni permanecer en el nivel hipotético.</a:t>
            </a:r>
            <a:endParaRPr lang="es-ES" sz="2200" dirty="0">
              <a:solidFill>
                <a:srgbClr val="000000"/>
              </a:solidFill>
              <a:latin typeface="Verdana" charset="0"/>
              <a:cs typeface="Times New Roman" charset="0"/>
            </a:endParaRPr>
          </a:p>
          <a:p>
            <a:pPr algn="just">
              <a:spcBef>
                <a:spcPct val="60000"/>
              </a:spcBef>
              <a:buClr>
                <a:srgbClr val="333399"/>
              </a:buClr>
              <a:buFont typeface="Wingdings" charset="0"/>
              <a:buNone/>
            </a:pPr>
            <a:r>
              <a:rPr lang="es-ES" sz="2200" dirty="0">
                <a:solidFill>
                  <a:srgbClr val="A50021"/>
                </a:solidFill>
                <a:latin typeface="Verdana" charset="0"/>
                <a:cs typeface="Arial" charset="0"/>
              </a:rPr>
              <a:t>(4) </a:t>
            </a:r>
            <a:r>
              <a:rPr lang="es-ES" sz="2200" dirty="0">
                <a:solidFill>
                  <a:srgbClr val="333399"/>
                </a:solidFill>
                <a:latin typeface="Verdana" charset="0"/>
                <a:cs typeface="Arial" charset="0"/>
              </a:rPr>
              <a:t>Validar las relaciones establecidas a través de la contrastación con los datos.</a:t>
            </a:r>
            <a:r>
              <a:rPr lang="es-CL" sz="2200" dirty="0">
                <a:solidFill>
                  <a:srgbClr val="A50021"/>
                </a:solidFill>
                <a:latin typeface="Verdana" charset="0"/>
                <a:cs typeface="Arial" charset="0"/>
              </a:rPr>
              <a:t> </a:t>
            </a:r>
            <a:r>
              <a:rPr lang="es-CL" sz="2200" dirty="0">
                <a:solidFill>
                  <a:srgbClr val="000000"/>
                </a:solidFill>
                <a:latin typeface="Verdana" charset="0"/>
                <a:cs typeface="Arial" charset="0"/>
              </a:rPr>
              <a:t>Muchas veces significa volver a los datos ya analizados, pero puede llevar además a nueva recolección.</a:t>
            </a:r>
            <a:endParaRPr lang="es-ES" sz="2200" dirty="0">
              <a:solidFill>
                <a:srgbClr val="000000"/>
              </a:solidFill>
              <a:latin typeface="Verdana" charset="0"/>
              <a:cs typeface="Times New Roman" charset="0"/>
            </a:endParaRPr>
          </a:p>
          <a:p>
            <a:pPr algn="just">
              <a:spcBef>
                <a:spcPct val="60000"/>
              </a:spcBef>
              <a:buClr>
                <a:srgbClr val="333399"/>
              </a:buClr>
              <a:buFont typeface="Wingdings" charset="0"/>
              <a:buNone/>
            </a:pPr>
            <a:r>
              <a:rPr lang="es-ES" sz="2200" dirty="0">
                <a:solidFill>
                  <a:srgbClr val="A50021"/>
                </a:solidFill>
                <a:latin typeface="Verdana" charset="0"/>
                <a:cs typeface="Times New Roman" charset="0"/>
              </a:rPr>
              <a:t>(5) </a:t>
            </a:r>
            <a:r>
              <a:rPr lang="es-ES" sz="2200" dirty="0">
                <a:solidFill>
                  <a:srgbClr val="333399"/>
                </a:solidFill>
                <a:latin typeface="Verdana" charset="0"/>
                <a:cs typeface="Times New Roman" charset="0"/>
              </a:rPr>
              <a:t>Completar las categorías que requieran de mayor desarrollo o precisión.</a:t>
            </a:r>
            <a:r>
              <a:rPr lang="es-ES" sz="2200" dirty="0">
                <a:solidFill>
                  <a:srgbClr val="A50021"/>
                </a:solidFill>
                <a:latin typeface="Verdana" charset="0"/>
                <a:cs typeface="Times New Roman" charset="0"/>
              </a:rPr>
              <a:t> </a:t>
            </a:r>
            <a:r>
              <a:rPr lang="es-ES" sz="2200" dirty="0">
                <a:solidFill>
                  <a:srgbClr val="000000"/>
                </a:solidFill>
                <a:latin typeface="Verdana" charset="0"/>
                <a:cs typeface="Times New Roman" charset="0"/>
              </a:rPr>
              <a:t>Esto lleva a revisar datos ya analizados o a recolectar nuevos datos.</a:t>
            </a:r>
            <a:r>
              <a:rPr lang="es-ES" sz="2400" dirty="0">
                <a:solidFill>
                  <a:srgbClr val="000000"/>
                </a:solidFill>
                <a:latin typeface="Arial" charset="0"/>
                <a:cs typeface="Times New Roman" charset="0"/>
              </a:rPr>
              <a:t> </a:t>
            </a:r>
            <a:endParaRPr lang="es-CL" sz="2400" dirty="0">
              <a:solidFill>
                <a:srgbClr val="000000"/>
              </a:solidFill>
              <a:latin typeface="Arial" charset="0"/>
              <a:cs typeface="Times New Roman" charset="0"/>
            </a:endParaRPr>
          </a:p>
        </p:txBody>
      </p:sp>
      <p:sp>
        <p:nvSpPr>
          <p:cNvPr id="35843" name="Rectangle 9"/>
          <p:cNvSpPr>
            <a:spLocks noGrp="1" noChangeArrowheads="1"/>
          </p:cNvSpPr>
          <p:nvPr>
            <p:ph type="title"/>
          </p:nvPr>
        </p:nvSpPr>
        <p:spPr>
          <a:xfrm>
            <a:off x="1847851" y="620713"/>
            <a:ext cx="8569325" cy="595312"/>
          </a:xfrm>
          <a:noFill/>
        </p:spPr>
        <p:txBody>
          <a:bodyPr>
            <a:normAutofit fontScale="90000"/>
          </a:bodyPr>
          <a:lstStyle/>
          <a:p>
            <a:pPr eaLnBrk="1" hangingPunct="1">
              <a:lnSpc>
                <a:spcPct val="90000"/>
              </a:lnSpc>
            </a:pPr>
            <a:r>
              <a:rPr lang="es-CL" sz="3800" dirty="0">
                <a:solidFill>
                  <a:srgbClr val="000000"/>
                </a:solidFill>
                <a:latin typeface="Calibri" charset="0"/>
              </a:rPr>
              <a:t>Pasos para</a:t>
            </a:r>
            <a:r>
              <a:rPr lang="es-ES" sz="3800" dirty="0">
                <a:solidFill>
                  <a:srgbClr val="000000"/>
                </a:solidFill>
                <a:latin typeface="Calibri" charset="0"/>
              </a:rPr>
              <a:t> la </a:t>
            </a:r>
            <a:r>
              <a:rPr lang="es-CL" sz="3800" dirty="0">
                <a:solidFill>
                  <a:srgbClr val="000000"/>
                </a:solidFill>
                <a:latin typeface="Calibri" charset="0"/>
              </a:rPr>
              <a:t>Codificación</a:t>
            </a:r>
            <a:r>
              <a:rPr lang="es-ES" sz="3800" dirty="0">
                <a:solidFill>
                  <a:srgbClr val="000000"/>
                </a:solidFill>
                <a:latin typeface="Calibri" charset="0"/>
              </a:rPr>
              <a:t> </a:t>
            </a:r>
            <a:r>
              <a:rPr lang="es-CL" sz="3800" dirty="0">
                <a:solidFill>
                  <a:srgbClr val="000000"/>
                </a:solidFill>
                <a:latin typeface="Calibri" charset="0"/>
              </a:rPr>
              <a:t>Selectiva</a:t>
            </a:r>
            <a:r>
              <a:rPr lang="es-ES" sz="3800" dirty="0">
                <a:solidFill>
                  <a:srgbClr val="000000"/>
                </a:solidFill>
                <a:latin typeface="Calibri" charset="0"/>
              </a:rPr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27057241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39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39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39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3939" grpId="0" build="p" autoUpdateAnimBg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152400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s-ES" dirty="0"/>
          </a:p>
        </p:txBody>
      </p:sp>
      <p:grpSp>
        <p:nvGrpSpPr>
          <p:cNvPr id="3" name="88 Grupo"/>
          <p:cNvGrpSpPr>
            <a:grpSpLocks/>
          </p:cNvGrpSpPr>
          <p:nvPr/>
        </p:nvGrpSpPr>
        <p:grpSpPr bwMode="auto">
          <a:xfrm>
            <a:off x="1916114" y="423863"/>
            <a:ext cx="8399579" cy="6121400"/>
            <a:chOff x="392113" y="423863"/>
            <a:chExt cx="8399579" cy="6121400"/>
          </a:xfrm>
        </p:grpSpPr>
        <p:sp>
          <p:nvSpPr>
            <p:cNvPr id="113" name="112 Rectángulo"/>
            <p:cNvSpPr/>
            <p:nvPr/>
          </p:nvSpPr>
          <p:spPr>
            <a:xfrm>
              <a:off x="392113" y="609600"/>
              <a:ext cx="8359775" cy="5935663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s-ES"/>
            </a:p>
          </p:txBody>
        </p:sp>
        <p:sp>
          <p:nvSpPr>
            <p:cNvPr id="37988" name="83 CuadroTexto"/>
            <p:cNvSpPr txBox="1">
              <a:spLocks noChangeArrowheads="1"/>
            </p:cNvSpPr>
            <p:nvPr/>
          </p:nvSpPr>
          <p:spPr bwMode="auto">
            <a:xfrm>
              <a:off x="6678613" y="423863"/>
              <a:ext cx="2113079" cy="2462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5pPr>
              <a:lvl6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6pPr>
              <a:lvl7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7pPr>
              <a:lvl8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8pPr>
              <a:lvl9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s-MX" sz="1000" b="1">
                  <a:solidFill>
                    <a:srgbClr val="3D6AA1"/>
                  </a:solidFill>
                  <a:latin typeface="Tahoma" charset="0"/>
                </a:rPr>
                <a:t>AUGE EDUCACION CONTINUA</a:t>
              </a:r>
              <a:endParaRPr lang="es-ES" sz="1000" b="1">
                <a:solidFill>
                  <a:srgbClr val="3D6AA1"/>
                </a:solidFill>
                <a:latin typeface="Tahoma" charset="0"/>
              </a:endParaRPr>
            </a:p>
          </p:txBody>
        </p:sp>
      </p:grpSp>
      <p:sp>
        <p:nvSpPr>
          <p:cNvPr id="5" name="4 Rectángulo"/>
          <p:cNvSpPr/>
          <p:nvPr/>
        </p:nvSpPr>
        <p:spPr>
          <a:xfrm>
            <a:off x="1690689" y="406401"/>
            <a:ext cx="8810625" cy="6342063"/>
          </a:xfrm>
          <a:prstGeom prst="rect">
            <a:avLst/>
          </a:prstGeom>
          <a:noFill/>
          <a:ln w="28575">
            <a:solidFill>
              <a:srgbClr val="3D6AA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s-ES"/>
          </a:p>
        </p:txBody>
      </p:sp>
      <p:sp>
        <p:nvSpPr>
          <p:cNvPr id="37893" name="4 CuadroTexto"/>
          <p:cNvSpPr txBox="1">
            <a:spLocks noChangeArrowheads="1"/>
          </p:cNvSpPr>
          <p:nvPr/>
        </p:nvSpPr>
        <p:spPr bwMode="auto">
          <a:xfrm>
            <a:off x="1635125" y="41275"/>
            <a:ext cx="28956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1pPr>
            <a:lvl2pPr>
              <a:defRPr sz="28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>
              <a:defRPr sz="20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>
              <a:defRPr sz="20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eaLnBrk="1" hangingPunct="1"/>
            <a:r>
              <a:rPr lang="es-MX" sz="1800" b="1">
                <a:solidFill>
                  <a:srgbClr val="0070C0"/>
                </a:solidFill>
                <a:latin typeface="Tahoma" charset="0"/>
                <a:cs typeface="Arial" charset="0"/>
              </a:rPr>
              <a:t>Codificación selectiva</a:t>
            </a:r>
            <a:endParaRPr lang="es-ES" sz="1800" b="1">
              <a:solidFill>
                <a:srgbClr val="0070C0"/>
              </a:solidFill>
              <a:latin typeface="Tahoma" charset="0"/>
              <a:cs typeface="Arial" charset="0"/>
            </a:endParaRPr>
          </a:p>
        </p:txBody>
      </p:sp>
      <p:sp>
        <p:nvSpPr>
          <p:cNvPr id="14342" name="69 CuadroTexto"/>
          <p:cNvSpPr txBox="1">
            <a:spLocks noChangeArrowheads="1"/>
          </p:cNvSpPr>
          <p:nvPr/>
        </p:nvSpPr>
        <p:spPr bwMode="auto">
          <a:xfrm>
            <a:off x="4862513" y="715963"/>
            <a:ext cx="2508250" cy="476250"/>
          </a:xfrm>
          <a:prstGeom prst="rect">
            <a:avLst/>
          </a:prstGeom>
          <a:solidFill>
            <a:srgbClr val="3D6AA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1pPr>
            <a:lvl2pPr>
              <a:defRPr sz="28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>
              <a:defRPr sz="20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>
              <a:defRPr sz="20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s-MX" sz="1600" b="1">
                <a:solidFill>
                  <a:schemeClr val="bg1"/>
                </a:solidFill>
                <a:latin typeface="Tahoma" charset="0"/>
              </a:rPr>
              <a:t>“QUERER” ESTUDIAR</a:t>
            </a:r>
          </a:p>
          <a:p>
            <a:pPr algn="ctr" eaLnBrk="1" hangingPunct="1"/>
            <a:r>
              <a:rPr lang="es-MX" sz="800">
                <a:solidFill>
                  <a:schemeClr val="bg1"/>
                </a:solidFill>
                <a:latin typeface="Tahoma" charset="0"/>
              </a:rPr>
              <a:t>El gusto por estudiar</a:t>
            </a:r>
            <a:endParaRPr lang="es-ES" sz="800">
              <a:solidFill>
                <a:schemeClr val="bg1"/>
              </a:solidFill>
              <a:latin typeface="Tahoma" charset="0"/>
            </a:endParaRPr>
          </a:p>
        </p:txBody>
      </p:sp>
      <p:sp>
        <p:nvSpPr>
          <p:cNvPr id="14343" name="69 CuadroTexto"/>
          <p:cNvSpPr txBox="1">
            <a:spLocks noChangeArrowheads="1"/>
          </p:cNvSpPr>
          <p:nvPr/>
        </p:nvSpPr>
        <p:spPr bwMode="auto">
          <a:xfrm>
            <a:off x="4327526" y="2662239"/>
            <a:ext cx="3535363" cy="460375"/>
          </a:xfrm>
          <a:prstGeom prst="rect">
            <a:avLst/>
          </a:prstGeom>
          <a:solidFill>
            <a:srgbClr val="3D6AA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1pPr>
            <a:lvl2pPr>
              <a:defRPr sz="28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>
              <a:defRPr sz="20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>
              <a:defRPr sz="20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s-MX" sz="1600" b="1">
                <a:solidFill>
                  <a:schemeClr val="bg1"/>
                </a:solidFill>
                <a:latin typeface="Tahoma" charset="0"/>
              </a:rPr>
              <a:t>EVALUACION DE ALTERNATIVAS</a:t>
            </a:r>
          </a:p>
          <a:p>
            <a:pPr algn="ctr" eaLnBrk="1" hangingPunct="1"/>
            <a:r>
              <a:rPr lang="es-MX" sz="800">
                <a:solidFill>
                  <a:schemeClr val="bg1"/>
                </a:solidFill>
                <a:latin typeface="Tahoma" charset="0"/>
              </a:rPr>
              <a:t>De acuerdo a los intereses personales</a:t>
            </a:r>
            <a:endParaRPr lang="es-ES" sz="800">
              <a:solidFill>
                <a:schemeClr val="bg1"/>
              </a:solidFill>
              <a:latin typeface="Tahoma" charset="0"/>
            </a:endParaRPr>
          </a:p>
        </p:txBody>
      </p:sp>
      <p:sp>
        <p:nvSpPr>
          <p:cNvPr id="14344" name="69 CuadroTexto"/>
          <p:cNvSpPr txBox="1">
            <a:spLocks noChangeArrowheads="1"/>
          </p:cNvSpPr>
          <p:nvPr/>
        </p:nvSpPr>
        <p:spPr bwMode="auto">
          <a:xfrm>
            <a:off x="4510089" y="4192589"/>
            <a:ext cx="3163887" cy="338137"/>
          </a:xfrm>
          <a:prstGeom prst="rect">
            <a:avLst/>
          </a:prstGeom>
          <a:solidFill>
            <a:srgbClr val="3D6AA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1pPr>
            <a:lvl2pPr>
              <a:defRPr sz="28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>
              <a:defRPr sz="20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>
              <a:defRPr sz="20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s-MX" sz="1600" b="1">
                <a:solidFill>
                  <a:schemeClr val="bg1"/>
                </a:solidFill>
                <a:latin typeface="Tahoma" charset="0"/>
              </a:rPr>
              <a:t>ELECCION DEL DIPLOMADO</a:t>
            </a:r>
            <a:endParaRPr lang="es-ES" sz="1600" b="1">
              <a:solidFill>
                <a:schemeClr val="bg1"/>
              </a:solidFill>
              <a:latin typeface="Tahoma" charset="0"/>
            </a:endParaRPr>
          </a:p>
        </p:txBody>
      </p:sp>
      <p:sp>
        <p:nvSpPr>
          <p:cNvPr id="14345" name="78 CuadroTexto"/>
          <p:cNvSpPr txBox="1">
            <a:spLocks noChangeArrowheads="1"/>
          </p:cNvSpPr>
          <p:nvPr/>
        </p:nvSpPr>
        <p:spPr bwMode="auto">
          <a:xfrm>
            <a:off x="5995988" y="6146801"/>
            <a:ext cx="2366962" cy="33972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1pPr>
            <a:lvl2pPr>
              <a:defRPr sz="28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>
              <a:defRPr sz="20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>
              <a:defRPr sz="20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s-MX" sz="1600" b="1">
                <a:solidFill>
                  <a:srgbClr val="4383D1"/>
                </a:solidFill>
                <a:latin typeface="Tahoma" charset="0"/>
              </a:rPr>
              <a:t>“QUERER” ESTUDIAR</a:t>
            </a:r>
            <a:endParaRPr lang="es-ES" sz="1200">
              <a:solidFill>
                <a:srgbClr val="4383D1"/>
              </a:solidFill>
              <a:latin typeface="Tahoma" charset="0"/>
            </a:endParaRPr>
          </a:p>
        </p:txBody>
      </p:sp>
      <p:sp>
        <p:nvSpPr>
          <p:cNvPr id="11" name="10 Flecha a la derecha con bandas"/>
          <p:cNvSpPr/>
          <p:nvPr/>
        </p:nvSpPr>
        <p:spPr>
          <a:xfrm rot="5400000">
            <a:off x="6975476" y="5694363"/>
            <a:ext cx="381000" cy="485775"/>
          </a:xfrm>
          <a:prstGeom prst="stripedRightArrow">
            <a:avLst>
              <a:gd name="adj1" fmla="val 50000"/>
              <a:gd name="adj2" fmla="val 50000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s-ES"/>
          </a:p>
        </p:txBody>
      </p:sp>
      <p:cxnSp>
        <p:nvCxnSpPr>
          <p:cNvPr id="16" name="15 Conector recto"/>
          <p:cNvCxnSpPr/>
          <p:nvPr/>
        </p:nvCxnSpPr>
        <p:spPr>
          <a:xfrm rot="5400000" flipH="1" flipV="1">
            <a:off x="-192881" y="3499645"/>
            <a:ext cx="5286375" cy="23813"/>
          </a:xfrm>
          <a:prstGeom prst="line">
            <a:avLst/>
          </a:prstGeom>
          <a:ln w="190500">
            <a:solidFill>
              <a:schemeClr val="tx2">
                <a:lumMod val="40000"/>
                <a:lumOff val="60000"/>
              </a:schemeClr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16 Rectángulo"/>
          <p:cNvSpPr/>
          <p:nvPr/>
        </p:nvSpPr>
        <p:spPr>
          <a:xfrm>
            <a:off x="9609139" y="919163"/>
            <a:ext cx="280987" cy="4767262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s-ES"/>
          </a:p>
        </p:txBody>
      </p:sp>
      <p:sp>
        <p:nvSpPr>
          <p:cNvPr id="18" name="17 CuadroTexto"/>
          <p:cNvSpPr txBox="1"/>
          <p:nvPr/>
        </p:nvSpPr>
        <p:spPr>
          <a:xfrm rot="16200000">
            <a:off x="8394700" y="3252788"/>
            <a:ext cx="2700338" cy="277812"/>
          </a:xfrm>
          <a:prstGeom prst="rect">
            <a:avLst/>
          </a:prstGeom>
          <a:noFill/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s-MX" sz="1200" i="1">
                <a:solidFill>
                  <a:srgbClr val="376092"/>
                </a:solidFill>
              </a:rPr>
              <a:t>Los tiempos varían según la persona</a:t>
            </a:r>
            <a:endParaRPr lang="es-ES" sz="1200" i="1">
              <a:solidFill>
                <a:srgbClr val="376092"/>
              </a:solidFill>
            </a:endParaRPr>
          </a:p>
        </p:txBody>
      </p:sp>
      <p:sp>
        <p:nvSpPr>
          <p:cNvPr id="20" name="19 CuadroTexto"/>
          <p:cNvSpPr txBox="1"/>
          <p:nvPr/>
        </p:nvSpPr>
        <p:spPr>
          <a:xfrm rot="16200000">
            <a:off x="-29369" y="3237707"/>
            <a:ext cx="4586287" cy="260350"/>
          </a:xfrm>
          <a:prstGeom prst="rect">
            <a:avLst/>
          </a:prstGeom>
          <a:noFill/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s-MX" sz="1100" i="1">
                <a:solidFill>
                  <a:srgbClr val="376092"/>
                </a:solidFill>
              </a:rPr>
              <a:t>La toma de decisión es personal por la valoración de los aspectos</a:t>
            </a:r>
            <a:endParaRPr lang="es-ES" sz="1100" i="1">
              <a:solidFill>
                <a:srgbClr val="376092"/>
              </a:solidFill>
            </a:endParaRPr>
          </a:p>
        </p:txBody>
      </p:sp>
      <p:grpSp>
        <p:nvGrpSpPr>
          <p:cNvPr id="4" name="90 Grupo"/>
          <p:cNvGrpSpPr>
            <a:grpSpLocks/>
          </p:cNvGrpSpPr>
          <p:nvPr/>
        </p:nvGrpSpPr>
        <p:grpSpPr bwMode="auto">
          <a:xfrm>
            <a:off x="4771223" y="1290638"/>
            <a:ext cx="1029502" cy="261610"/>
            <a:chOff x="3247223" y="1290638"/>
            <a:chExt cx="1029502" cy="261610"/>
          </a:xfrm>
        </p:grpSpPr>
        <p:sp>
          <p:nvSpPr>
            <p:cNvPr id="23" name="22 CuadroTexto"/>
            <p:cNvSpPr txBox="1"/>
            <p:nvPr/>
          </p:nvSpPr>
          <p:spPr>
            <a:xfrm>
              <a:off x="3247223" y="1290638"/>
              <a:ext cx="870752" cy="261610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algn="r" eaLnBrk="1" hangingPunct="1">
                <a:defRPr/>
              </a:pPr>
              <a:r>
                <a:rPr lang="es-MX" sz="1100" b="1" dirty="0">
                  <a:solidFill>
                    <a:schemeClr val="accent1">
                      <a:lumMod val="75000"/>
                    </a:schemeClr>
                  </a:solidFill>
                  <a:latin typeface="Tahoma" panose="020B0604030504040204" pitchFamily="34" charset="0"/>
                </a:rPr>
                <a:t>Laborales</a:t>
              </a:r>
            </a:p>
          </p:txBody>
        </p:sp>
        <p:sp>
          <p:nvSpPr>
            <p:cNvPr id="25" name="24 Llamada de flecha a la derecha"/>
            <p:cNvSpPr/>
            <p:nvPr/>
          </p:nvSpPr>
          <p:spPr>
            <a:xfrm>
              <a:off x="3305175" y="1317625"/>
              <a:ext cx="971550" cy="187325"/>
            </a:xfrm>
            <a:prstGeom prst="rightArrowCallout">
              <a:avLst>
                <a:gd name="adj1" fmla="val 25000"/>
                <a:gd name="adj2" fmla="val 25000"/>
                <a:gd name="adj3" fmla="val 25000"/>
                <a:gd name="adj4" fmla="val 79296"/>
              </a:avLst>
            </a:prstGeom>
            <a:noFill/>
            <a:ln w="3175">
              <a:solidFill>
                <a:srgbClr val="4383D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s-ES"/>
            </a:p>
          </p:txBody>
        </p:sp>
      </p:grpSp>
      <p:grpSp>
        <p:nvGrpSpPr>
          <p:cNvPr id="6" name="92 Grupo"/>
          <p:cNvGrpSpPr>
            <a:grpSpLocks/>
          </p:cNvGrpSpPr>
          <p:nvPr/>
        </p:nvGrpSpPr>
        <p:grpSpPr bwMode="auto">
          <a:xfrm>
            <a:off x="4448176" y="1595438"/>
            <a:ext cx="1495425" cy="261610"/>
            <a:chOff x="2924175" y="1595438"/>
            <a:chExt cx="1495425" cy="261610"/>
          </a:xfrm>
        </p:grpSpPr>
        <p:sp>
          <p:nvSpPr>
            <p:cNvPr id="22" name="21 CuadroTexto"/>
            <p:cNvSpPr txBox="1"/>
            <p:nvPr/>
          </p:nvSpPr>
          <p:spPr>
            <a:xfrm>
              <a:off x="2924175" y="1595438"/>
              <a:ext cx="1321196" cy="261610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s-MX" sz="1100" b="1">
                  <a:solidFill>
                    <a:srgbClr val="376092"/>
                  </a:solidFill>
                </a:rPr>
                <a:t>Tema de interés</a:t>
              </a:r>
            </a:p>
          </p:txBody>
        </p:sp>
        <p:sp>
          <p:nvSpPr>
            <p:cNvPr id="26" name="25 Llamada de flecha a la derecha"/>
            <p:cNvSpPr/>
            <p:nvPr/>
          </p:nvSpPr>
          <p:spPr>
            <a:xfrm rot="10800000" flipH="1">
              <a:off x="3016250" y="1617663"/>
              <a:ext cx="1403350" cy="201612"/>
            </a:xfrm>
            <a:prstGeom prst="rightArrowCallout">
              <a:avLst>
                <a:gd name="adj1" fmla="val 25000"/>
                <a:gd name="adj2" fmla="val 25000"/>
                <a:gd name="adj3" fmla="val 25000"/>
                <a:gd name="adj4" fmla="val 80839"/>
              </a:avLst>
            </a:prstGeom>
            <a:noFill/>
            <a:ln w="3175">
              <a:solidFill>
                <a:srgbClr val="4383D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s-ES"/>
            </a:p>
          </p:txBody>
        </p:sp>
      </p:grpSp>
      <p:grpSp>
        <p:nvGrpSpPr>
          <p:cNvPr id="8" name="93 Grupo"/>
          <p:cNvGrpSpPr>
            <a:grpSpLocks/>
          </p:cNvGrpSpPr>
          <p:nvPr/>
        </p:nvGrpSpPr>
        <p:grpSpPr bwMode="auto">
          <a:xfrm>
            <a:off x="6302376" y="1409701"/>
            <a:ext cx="2346325" cy="430887"/>
            <a:chOff x="4778375" y="1409700"/>
            <a:chExt cx="2346325" cy="430887"/>
          </a:xfrm>
        </p:grpSpPr>
        <p:sp>
          <p:nvSpPr>
            <p:cNvPr id="24" name="23 CuadroTexto"/>
            <p:cNvSpPr txBox="1"/>
            <p:nvPr/>
          </p:nvSpPr>
          <p:spPr>
            <a:xfrm>
              <a:off x="5037138" y="1409700"/>
              <a:ext cx="2087562" cy="430887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eaLnBrk="1" hangingPunct="1">
                <a:defRPr/>
              </a:pPr>
              <a:r>
                <a:rPr lang="es-MX" sz="1100" b="1" dirty="0">
                  <a:solidFill>
                    <a:schemeClr val="accent1">
                      <a:lumMod val="75000"/>
                    </a:schemeClr>
                  </a:solidFill>
                  <a:latin typeface="Tahoma" panose="020B0604030504040204" pitchFamily="34" charset="0"/>
                </a:rPr>
                <a:t>Oferta publicitaria de cursos</a:t>
              </a:r>
              <a:endParaRPr lang="es-ES" sz="800" dirty="0">
                <a:solidFill>
                  <a:schemeClr val="accent1">
                    <a:lumMod val="75000"/>
                  </a:schemeClr>
                </a:solidFill>
                <a:latin typeface="Tahoma" panose="020B0604030504040204" pitchFamily="34" charset="0"/>
              </a:endParaRPr>
            </a:p>
          </p:txBody>
        </p:sp>
        <p:sp>
          <p:nvSpPr>
            <p:cNvPr id="27" name="26 Llamada de flecha a la derecha"/>
            <p:cNvSpPr/>
            <p:nvPr/>
          </p:nvSpPr>
          <p:spPr>
            <a:xfrm rot="10800000">
              <a:off x="4778375" y="1439863"/>
              <a:ext cx="2260600" cy="238125"/>
            </a:xfrm>
            <a:prstGeom prst="rightArrowCallout">
              <a:avLst>
                <a:gd name="adj1" fmla="val 25000"/>
                <a:gd name="adj2" fmla="val 25000"/>
                <a:gd name="adj3" fmla="val 25000"/>
                <a:gd name="adj4" fmla="val 85894"/>
              </a:avLst>
            </a:prstGeom>
            <a:noFill/>
            <a:ln w="3175">
              <a:solidFill>
                <a:srgbClr val="4383D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s-ES"/>
            </a:p>
          </p:txBody>
        </p:sp>
      </p:grpSp>
      <p:sp>
        <p:nvSpPr>
          <p:cNvPr id="31" name="30 Flecha a la derecha con bandas"/>
          <p:cNvSpPr/>
          <p:nvPr/>
        </p:nvSpPr>
        <p:spPr>
          <a:xfrm rot="5400000">
            <a:off x="5944395" y="2251870"/>
            <a:ext cx="284163" cy="485775"/>
          </a:xfrm>
          <a:prstGeom prst="stripedRightArrow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s-ES"/>
          </a:p>
        </p:txBody>
      </p:sp>
      <p:grpSp>
        <p:nvGrpSpPr>
          <p:cNvPr id="9" name="73 Grupo"/>
          <p:cNvGrpSpPr>
            <a:grpSpLocks/>
          </p:cNvGrpSpPr>
          <p:nvPr/>
        </p:nvGrpSpPr>
        <p:grpSpPr bwMode="auto">
          <a:xfrm>
            <a:off x="8191500" y="4095750"/>
            <a:ext cx="725488" cy="539750"/>
            <a:chOff x="3783013" y="1981200"/>
            <a:chExt cx="1473200" cy="976312"/>
          </a:xfrm>
        </p:grpSpPr>
        <p:sp>
          <p:nvSpPr>
            <p:cNvPr id="37961" name="Rectangle 33"/>
            <p:cNvSpPr>
              <a:spLocks noChangeArrowheads="1"/>
            </p:cNvSpPr>
            <p:nvPr/>
          </p:nvSpPr>
          <p:spPr bwMode="auto">
            <a:xfrm>
              <a:off x="4495801" y="2139950"/>
              <a:ext cx="69850" cy="735012"/>
            </a:xfrm>
            <a:prstGeom prst="rect">
              <a:avLst/>
            </a:prstGeom>
            <a:solidFill>
              <a:srgbClr val="00007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hangingPunct="1"/>
              <a:endParaRPr lang="es-ES_tradnl"/>
            </a:p>
          </p:txBody>
        </p:sp>
        <p:sp>
          <p:nvSpPr>
            <p:cNvPr id="37962" name="Freeform 34"/>
            <p:cNvSpPr>
              <a:spLocks/>
            </p:cNvSpPr>
            <p:nvPr/>
          </p:nvSpPr>
          <p:spPr bwMode="auto">
            <a:xfrm>
              <a:off x="4213226" y="2790825"/>
              <a:ext cx="646113" cy="166687"/>
            </a:xfrm>
            <a:custGeom>
              <a:avLst/>
              <a:gdLst>
                <a:gd name="T0" fmla="*/ 2147483646 w 813"/>
                <a:gd name="T1" fmla="*/ 2147483646 h 209"/>
                <a:gd name="T2" fmla="*/ 2147483646 w 813"/>
                <a:gd name="T3" fmla="*/ 2147483646 h 209"/>
                <a:gd name="T4" fmla="*/ 2147483646 w 813"/>
                <a:gd name="T5" fmla="*/ 2147483646 h 209"/>
                <a:gd name="T6" fmla="*/ 2147483646 w 813"/>
                <a:gd name="T7" fmla="*/ 2147483646 h 209"/>
                <a:gd name="T8" fmla="*/ 2147483646 w 813"/>
                <a:gd name="T9" fmla="*/ 2147483646 h 209"/>
                <a:gd name="T10" fmla="*/ 2147483646 w 813"/>
                <a:gd name="T11" fmla="*/ 2147483646 h 209"/>
                <a:gd name="T12" fmla="*/ 2147483646 w 813"/>
                <a:gd name="T13" fmla="*/ 2147483646 h 209"/>
                <a:gd name="T14" fmla="*/ 2147483646 w 813"/>
                <a:gd name="T15" fmla="*/ 2147483646 h 209"/>
                <a:gd name="T16" fmla="*/ 2147483646 w 813"/>
                <a:gd name="T17" fmla="*/ 2147483646 h 209"/>
                <a:gd name="T18" fmla="*/ 2147483646 w 813"/>
                <a:gd name="T19" fmla="*/ 2147483646 h 209"/>
                <a:gd name="T20" fmla="*/ 2147483646 w 813"/>
                <a:gd name="T21" fmla="*/ 2147483646 h 209"/>
                <a:gd name="T22" fmla="*/ 2147483646 w 813"/>
                <a:gd name="T23" fmla="*/ 2147483646 h 209"/>
                <a:gd name="T24" fmla="*/ 2147483646 w 813"/>
                <a:gd name="T25" fmla="*/ 2147483646 h 209"/>
                <a:gd name="T26" fmla="*/ 2147483646 w 813"/>
                <a:gd name="T27" fmla="*/ 2147483646 h 209"/>
                <a:gd name="T28" fmla="*/ 2147483646 w 813"/>
                <a:gd name="T29" fmla="*/ 2147483646 h 209"/>
                <a:gd name="T30" fmla="*/ 2147483646 w 813"/>
                <a:gd name="T31" fmla="*/ 2147483646 h 209"/>
                <a:gd name="T32" fmla="*/ 2147483646 w 813"/>
                <a:gd name="T33" fmla="*/ 0 h 209"/>
                <a:gd name="T34" fmla="*/ 2147483646 w 813"/>
                <a:gd name="T35" fmla="*/ 2147483646 h 209"/>
                <a:gd name="T36" fmla="*/ 2147483646 w 813"/>
                <a:gd name="T37" fmla="*/ 2147483646 h 209"/>
                <a:gd name="T38" fmla="*/ 2147483646 w 813"/>
                <a:gd name="T39" fmla="*/ 2147483646 h 209"/>
                <a:gd name="T40" fmla="*/ 2147483646 w 813"/>
                <a:gd name="T41" fmla="*/ 2147483646 h 209"/>
                <a:gd name="T42" fmla="*/ 2147483646 w 813"/>
                <a:gd name="T43" fmla="*/ 2147483646 h 209"/>
                <a:gd name="T44" fmla="*/ 2147483646 w 813"/>
                <a:gd name="T45" fmla="*/ 2147483646 h 209"/>
                <a:gd name="T46" fmla="*/ 2147483646 w 813"/>
                <a:gd name="T47" fmla="*/ 2147483646 h 209"/>
                <a:gd name="T48" fmla="*/ 2147483646 w 813"/>
                <a:gd name="T49" fmla="*/ 2147483646 h 209"/>
                <a:gd name="T50" fmla="*/ 2147483646 w 813"/>
                <a:gd name="T51" fmla="*/ 2147483646 h 209"/>
                <a:gd name="T52" fmla="*/ 2147483646 w 813"/>
                <a:gd name="T53" fmla="*/ 2147483646 h 209"/>
                <a:gd name="T54" fmla="*/ 2147483646 w 813"/>
                <a:gd name="T55" fmla="*/ 2147483646 h 209"/>
                <a:gd name="T56" fmla="*/ 2147483646 w 813"/>
                <a:gd name="T57" fmla="*/ 2147483646 h 209"/>
                <a:gd name="T58" fmla="*/ 2147483646 w 813"/>
                <a:gd name="T59" fmla="*/ 2147483646 h 209"/>
                <a:gd name="T60" fmla="*/ 2147483646 w 813"/>
                <a:gd name="T61" fmla="*/ 2147483646 h 209"/>
                <a:gd name="T62" fmla="*/ 2147483646 w 813"/>
                <a:gd name="T63" fmla="*/ 2147483646 h 209"/>
                <a:gd name="T64" fmla="*/ 0 w 813"/>
                <a:gd name="T65" fmla="*/ 2147483646 h 209"/>
                <a:gd name="T66" fmla="*/ 2147483646 w 813"/>
                <a:gd name="T67" fmla="*/ 2147483646 h 209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w 813"/>
                <a:gd name="T103" fmla="*/ 0 h 209"/>
                <a:gd name="T104" fmla="*/ 813 w 813"/>
                <a:gd name="T105" fmla="*/ 209 h 209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T102" t="T103" r="T104" b="T105"/>
              <a:pathLst>
                <a:path w="813" h="209">
                  <a:moveTo>
                    <a:pt x="813" y="209"/>
                  </a:moveTo>
                  <a:lnTo>
                    <a:pt x="808" y="187"/>
                  </a:lnTo>
                  <a:lnTo>
                    <a:pt x="800" y="167"/>
                  </a:lnTo>
                  <a:lnTo>
                    <a:pt x="788" y="147"/>
                  </a:lnTo>
                  <a:lnTo>
                    <a:pt x="773" y="127"/>
                  </a:lnTo>
                  <a:lnTo>
                    <a:pt x="755" y="109"/>
                  </a:lnTo>
                  <a:lnTo>
                    <a:pt x="734" y="92"/>
                  </a:lnTo>
                  <a:lnTo>
                    <a:pt x="711" y="76"/>
                  </a:lnTo>
                  <a:lnTo>
                    <a:pt x="685" y="61"/>
                  </a:lnTo>
                  <a:lnTo>
                    <a:pt x="656" y="47"/>
                  </a:lnTo>
                  <a:lnTo>
                    <a:pt x="626" y="35"/>
                  </a:lnTo>
                  <a:lnTo>
                    <a:pt x="592" y="25"/>
                  </a:lnTo>
                  <a:lnTo>
                    <a:pt x="559" y="16"/>
                  </a:lnTo>
                  <a:lnTo>
                    <a:pt x="522" y="9"/>
                  </a:lnTo>
                  <a:lnTo>
                    <a:pt x="485" y="4"/>
                  </a:lnTo>
                  <a:lnTo>
                    <a:pt x="446" y="1"/>
                  </a:lnTo>
                  <a:lnTo>
                    <a:pt x="407" y="0"/>
                  </a:lnTo>
                  <a:lnTo>
                    <a:pt x="366" y="1"/>
                  </a:lnTo>
                  <a:lnTo>
                    <a:pt x="328" y="4"/>
                  </a:lnTo>
                  <a:lnTo>
                    <a:pt x="290" y="9"/>
                  </a:lnTo>
                  <a:lnTo>
                    <a:pt x="255" y="16"/>
                  </a:lnTo>
                  <a:lnTo>
                    <a:pt x="220" y="25"/>
                  </a:lnTo>
                  <a:lnTo>
                    <a:pt x="188" y="35"/>
                  </a:lnTo>
                  <a:lnTo>
                    <a:pt x="157" y="47"/>
                  </a:lnTo>
                  <a:lnTo>
                    <a:pt x="128" y="61"/>
                  </a:lnTo>
                  <a:lnTo>
                    <a:pt x="103" y="76"/>
                  </a:lnTo>
                  <a:lnTo>
                    <a:pt x="78" y="92"/>
                  </a:lnTo>
                  <a:lnTo>
                    <a:pt x="58" y="109"/>
                  </a:lnTo>
                  <a:lnTo>
                    <a:pt x="39" y="127"/>
                  </a:lnTo>
                  <a:lnTo>
                    <a:pt x="24" y="147"/>
                  </a:lnTo>
                  <a:lnTo>
                    <a:pt x="13" y="167"/>
                  </a:lnTo>
                  <a:lnTo>
                    <a:pt x="5" y="187"/>
                  </a:lnTo>
                  <a:lnTo>
                    <a:pt x="0" y="209"/>
                  </a:lnTo>
                  <a:lnTo>
                    <a:pt x="813" y="209"/>
                  </a:lnTo>
                  <a:close/>
                </a:path>
              </a:pathLst>
            </a:custGeom>
            <a:solidFill>
              <a:srgbClr val="00007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s-ES"/>
            </a:p>
          </p:txBody>
        </p:sp>
        <p:sp>
          <p:nvSpPr>
            <p:cNvPr id="37963" name="Freeform 35"/>
            <p:cNvSpPr>
              <a:spLocks/>
            </p:cNvSpPr>
            <p:nvPr/>
          </p:nvSpPr>
          <p:spPr bwMode="auto">
            <a:xfrm>
              <a:off x="4079876" y="2225675"/>
              <a:ext cx="136525" cy="325437"/>
            </a:xfrm>
            <a:custGeom>
              <a:avLst/>
              <a:gdLst>
                <a:gd name="T0" fmla="*/ 2147483646 w 170"/>
                <a:gd name="T1" fmla="*/ 2147483646 h 411"/>
                <a:gd name="T2" fmla="*/ 2147483646 w 170"/>
                <a:gd name="T3" fmla="*/ 0 h 411"/>
                <a:gd name="T4" fmla="*/ 0 w 170"/>
                <a:gd name="T5" fmla="*/ 2147483646 h 411"/>
                <a:gd name="T6" fmla="*/ 2147483646 w 170"/>
                <a:gd name="T7" fmla="*/ 2147483646 h 411"/>
                <a:gd name="T8" fmla="*/ 2147483646 w 170"/>
                <a:gd name="T9" fmla="*/ 2147483646 h 41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0"/>
                <a:gd name="T16" fmla="*/ 0 h 411"/>
                <a:gd name="T17" fmla="*/ 170 w 170"/>
                <a:gd name="T18" fmla="*/ 411 h 41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0" h="411">
                  <a:moveTo>
                    <a:pt x="170" y="405"/>
                  </a:moveTo>
                  <a:lnTo>
                    <a:pt x="15" y="0"/>
                  </a:lnTo>
                  <a:lnTo>
                    <a:pt x="0" y="5"/>
                  </a:lnTo>
                  <a:lnTo>
                    <a:pt x="155" y="411"/>
                  </a:lnTo>
                  <a:lnTo>
                    <a:pt x="170" y="405"/>
                  </a:lnTo>
                  <a:close/>
                </a:path>
              </a:pathLst>
            </a:custGeom>
            <a:solidFill>
              <a:srgbClr val="00007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s-ES"/>
            </a:p>
          </p:txBody>
        </p:sp>
        <p:sp>
          <p:nvSpPr>
            <p:cNvPr id="37964" name="Freeform 36"/>
            <p:cNvSpPr>
              <a:spLocks/>
            </p:cNvSpPr>
            <p:nvPr/>
          </p:nvSpPr>
          <p:spPr bwMode="auto">
            <a:xfrm>
              <a:off x="4008438" y="2224088"/>
              <a:ext cx="46038" cy="350837"/>
            </a:xfrm>
            <a:custGeom>
              <a:avLst/>
              <a:gdLst>
                <a:gd name="T0" fmla="*/ 2147483646 w 57"/>
                <a:gd name="T1" fmla="*/ 0 h 444"/>
                <a:gd name="T2" fmla="*/ 0 w 57"/>
                <a:gd name="T3" fmla="*/ 2147483646 h 444"/>
                <a:gd name="T4" fmla="*/ 2147483646 w 57"/>
                <a:gd name="T5" fmla="*/ 2147483646 h 444"/>
                <a:gd name="T6" fmla="*/ 2147483646 w 57"/>
                <a:gd name="T7" fmla="*/ 2147483646 h 444"/>
                <a:gd name="T8" fmla="*/ 2147483646 w 57"/>
                <a:gd name="T9" fmla="*/ 0 h 44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7"/>
                <a:gd name="T16" fmla="*/ 0 h 444"/>
                <a:gd name="T17" fmla="*/ 57 w 57"/>
                <a:gd name="T18" fmla="*/ 444 h 44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7" h="444">
                  <a:moveTo>
                    <a:pt x="41" y="0"/>
                  </a:moveTo>
                  <a:lnTo>
                    <a:pt x="0" y="443"/>
                  </a:lnTo>
                  <a:lnTo>
                    <a:pt x="16" y="444"/>
                  </a:lnTo>
                  <a:lnTo>
                    <a:pt x="57" y="1"/>
                  </a:lnTo>
                  <a:lnTo>
                    <a:pt x="41" y="0"/>
                  </a:lnTo>
                  <a:close/>
                </a:path>
              </a:pathLst>
            </a:custGeom>
            <a:solidFill>
              <a:srgbClr val="00007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s-ES"/>
            </a:p>
          </p:txBody>
        </p:sp>
        <p:sp>
          <p:nvSpPr>
            <p:cNvPr id="37965" name="Freeform 37"/>
            <p:cNvSpPr>
              <a:spLocks/>
            </p:cNvSpPr>
            <p:nvPr/>
          </p:nvSpPr>
          <p:spPr bwMode="auto">
            <a:xfrm>
              <a:off x="3814763" y="2233613"/>
              <a:ext cx="201613" cy="328612"/>
            </a:xfrm>
            <a:custGeom>
              <a:avLst/>
              <a:gdLst>
                <a:gd name="T0" fmla="*/ 2147483646 w 254"/>
                <a:gd name="T1" fmla="*/ 0 h 413"/>
                <a:gd name="T2" fmla="*/ 0 w 254"/>
                <a:gd name="T3" fmla="*/ 2147483646 h 413"/>
                <a:gd name="T4" fmla="*/ 2147483646 w 254"/>
                <a:gd name="T5" fmla="*/ 2147483646 h 413"/>
                <a:gd name="T6" fmla="*/ 2147483646 w 254"/>
                <a:gd name="T7" fmla="*/ 2147483646 h 413"/>
                <a:gd name="T8" fmla="*/ 2147483646 w 254"/>
                <a:gd name="T9" fmla="*/ 0 h 41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54"/>
                <a:gd name="T16" fmla="*/ 0 h 413"/>
                <a:gd name="T17" fmla="*/ 254 w 254"/>
                <a:gd name="T18" fmla="*/ 413 h 41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54" h="413">
                  <a:moveTo>
                    <a:pt x="240" y="0"/>
                  </a:moveTo>
                  <a:lnTo>
                    <a:pt x="0" y="405"/>
                  </a:lnTo>
                  <a:lnTo>
                    <a:pt x="14" y="413"/>
                  </a:lnTo>
                  <a:lnTo>
                    <a:pt x="254" y="8"/>
                  </a:lnTo>
                  <a:lnTo>
                    <a:pt x="240" y="0"/>
                  </a:lnTo>
                  <a:close/>
                </a:path>
              </a:pathLst>
            </a:custGeom>
            <a:solidFill>
              <a:srgbClr val="00007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s-ES"/>
            </a:p>
          </p:txBody>
        </p:sp>
        <p:sp>
          <p:nvSpPr>
            <p:cNvPr id="37966" name="Freeform 38"/>
            <p:cNvSpPr>
              <a:spLocks/>
            </p:cNvSpPr>
            <p:nvPr/>
          </p:nvSpPr>
          <p:spPr bwMode="auto">
            <a:xfrm>
              <a:off x="3913188" y="2051050"/>
              <a:ext cx="1181100" cy="207962"/>
            </a:xfrm>
            <a:custGeom>
              <a:avLst/>
              <a:gdLst>
                <a:gd name="T0" fmla="*/ 2147483646 w 1489"/>
                <a:gd name="T1" fmla="*/ 0 h 262"/>
                <a:gd name="T2" fmla="*/ 2147483646 w 1489"/>
                <a:gd name="T3" fmla="*/ 2147483646 h 262"/>
                <a:gd name="T4" fmla="*/ 2147483646 w 1489"/>
                <a:gd name="T5" fmla="*/ 2147483646 h 262"/>
                <a:gd name="T6" fmla="*/ 0 w 1489"/>
                <a:gd name="T7" fmla="*/ 2147483646 h 262"/>
                <a:gd name="T8" fmla="*/ 2147483646 w 1489"/>
                <a:gd name="T9" fmla="*/ 0 h 26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489"/>
                <a:gd name="T16" fmla="*/ 0 h 262"/>
                <a:gd name="T17" fmla="*/ 1489 w 1489"/>
                <a:gd name="T18" fmla="*/ 262 h 26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489" h="262">
                  <a:moveTo>
                    <a:pt x="1481" y="0"/>
                  </a:moveTo>
                  <a:lnTo>
                    <a:pt x="1489" y="55"/>
                  </a:lnTo>
                  <a:lnTo>
                    <a:pt x="7" y="262"/>
                  </a:lnTo>
                  <a:lnTo>
                    <a:pt x="0" y="207"/>
                  </a:lnTo>
                  <a:lnTo>
                    <a:pt x="1481" y="0"/>
                  </a:lnTo>
                  <a:close/>
                </a:path>
              </a:pathLst>
            </a:custGeom>
            <a:solidFill>
              <a:srgbClr val="00007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s-ES"/>
            </a:p>
          </p:txBody>
        </p:sp>
        <p:sp>
          <p:nvSpPr>
            <p:cNvPr id="37967" name="Freeform 39"/>
            <p:cNvSpPr>
              <a:spLocks/>
            </p:cNvSpPr>
            <p:nvPr/>
          </p:nvSpPr>
          <p:spPr bwMode="auto">
            <a:xfrm>
              <a:off x="4470401" y="1981200"/>
              <a:ext cx="127000" cy="125412"/>
            </a:xfrm>
            <a:custGeom>
              <a:avLst/>
              <a:gdLst>
                <a:gd name="T0" fmla="*/ 2147483646 w 159"/>
                <a:gd name="T1" fmla="*/ 2147483646 h 158"/>
                <a:gd name="T2" fmla="*/ 2147483646 w 159"/>
                <a:gd name="T3" fmla="*/ 2147483646 h 158"/>
                <a:gd name="T4" fmla="*/ 2147483646 w 159"/>
                <a:gd name="T5" fmla="*/ 2147483646 h 158"/>
                <a:gd name="T6" fmla="*/ 2147483646 w 159"/>
                <a:gd name="T7" fmla="*/ 2147483646 h 158"/>
                <a:gd name="T8" fmla="*/ 2147483646 w 159"/>
                <a:gd name="T9" fmla="*/ 2147483646 h 158"/>
                <a:gd name="T10" fmla="*/ 2147483646 w 159"/>
                <a:gd name="T11" fmla="*/ 2147483646 h 158"/>
                <a:gd name="T12" fmla="*/ 2147483646 w 159"/>
                <a:gd name="T13" fmla="*/ 2147483646 h 158"/>
                <a:gd name="T14" fmla="*/ 2147483646 w 159"/>
                <a:gd name="T15" fmla="*/ 2147483646 h 158"/>
                <a:gd name="T16" fmla="*/ 2147483646 w 159"/>
                <a:gd name="T17" fmla="*/ 2147483646 h 158"/>
                <a:gd name="T18" fmla="*/ 2147483646 w 159"/>
                <a:gd name="T19" fmla="*/ 2147483646 h 158"/>
                <a:gd name="T20" fmla="*/ 2147483646 w 159"/>
                <a:gd name="T21" fmla="*/ 2147483646 h 158"/>
                <a:gd name="T22" fmla="*/ 2147483646 w 159"/>
                <a:gd name="T23" fmla="*/ 2147483646 h 158"/>
                <a:gd name="T24" fmla="*/ 2147483646 w 159"/>
                <a:gd name="T25" fmla="*/ 2147483646 h 158"/>
                <a:gd name="T26" fmla="*/ 2147483646 w 159"/>
                <a:gd name="T27" fmla="*/ 2147483646 h 158"/>
                <a:gd name="T28" fmla="*/ 2147483646 w 159"/>
                <a:gd name="T29" fmla="*/ 2147483646 h 158"/>
                <a:gd name="T30" fmla="*/ 2147483646 w 159"/>
                <a:gd name="T31" fmla="*/ 2147483646 h 158"/>
                <a:gd name="T32" fmla="*/ 2147483646 w 159"/>
                <a:gd name="T33" fmla="*/ 0 h 158"/>
                <a:gd name="T34" fmla="*/ 2147483646 w 159"/>
                <a:gd name="T35" fmla="*/ 2147483646 h 158"/>
                <a:gd name="T36" fmla="*/ 2147483646 w 159"/>
                <a:gd name="T37" fmla="*/ 2147483646 h 158"/>
                <a:gd name="T38" fmla="*/ 2147483646 w 159"/>
                <a:gd name="T39" fmla="*/ 2147483646 h 158"/>
                <a:gd name="T40" fmla="*/ 2147483646 w 159"/>
                <a:gd name="T41" fmla="*/ 2147483646 h 158"/>
                <a:gd name="T42" fmla="*/ 2147483646 w 159"/>
                <a:gd name="T43" fmla="*/ 2147483646 h 158"/>
                <a:gd name="T44" fmla="*/ 2147483646 w 159"/>
                <a:gd name="T45" fmla="*/ 2147483646 h 158"/>
                <a:gd name="T46" fmla="*/ 2147483646 w 159"/>
                <a:gd name="T47" fmla="*/ 2147483646 h 158"/>
                <a:gd name="T48" fmla="*/ 0 w 159"/>
                <a:gd name="T49" fmla="*/ 2147483646 h 158"/>
                <a:gd name="T50" fmla="*/ 2147483646 w 159"/>
                <a:gd name="T51" fmla="*/ 2147483646 h 158"/>
                <a:gd name="T52" fmla="*/ 2147483646 w 159"/>
                <a:gd name="T53" fmla="*/ 2147483646 h 158"/>
                <a:gd name="T54" fmla="*/ 2147483646 w 159"/>
                <a:gd name="T55" fmla="*/ 2147483646 h 158"/>
                <a:gd name="T56" fmla="*/ 2147483646 w 159"/>
                <a:gd name="T57" fmla="*/ 2147483646 h 158"/>
                <a:gd name="T58" fmla="*/ 2147483646 w 159"/>
                <a:gd name="T59" fmla="*/ 2147483646 h 158"/>
                <a:gd name="T60" fmla="*/ 2147483646 w 159"/>
                <a:gd name="T61" fmla="*/ 2147483646 h 158"/>
                <a:gd name="T62" fmla="*/ 2147483646 w 159"/>
                <a:gd name="T63" fmla="*/ 2147483646 h 158"/>
                <a:gd name="T64" fmla="*/ 2147483646 w 159"/>
                <a:gd name="T65" fmla="*/ 2147483646 h 158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159"/>
                <a:gd name="T100" fmla="*/ 0 h 158"/>
                <a:gd name="T101" fmla="*/ 159 w 159"/>
                <a:gd name="T102" fmla="*/ 158 h 158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159" h="158">
                  <a:moveTo>
                    <a:pt x="79" y="158"/>
                  </a:moveTo>
                  <a:lnTo>
                    <a:pt x="95" y="157"/>
                  </a:lnTo>
                  <a:lnTo>
                    <a:pt x="110" y="152"/>
                  </a:lnTo>
                  <a:lnTo>
                    <a:pt x="124" y="144"/>
                  </a:lnTo>
                  <a:lnTo>
                    <a:pt x="136" y="135"/>
                  </a:lnTo>
                  <a:lnTo>
                    <a:pt x="145" y="123"/>
                  </a:lnTo>
                  <a:lnTo>
                    <a:pt x="153" y="109"/>
                  </a:lnTo>
                  <a:lnTo>
                    <a:pt x="158" y="94"/>
                  </a:lnTo>
                  <a:lnTo>
                    <a:pt x="159" y="78"/>
                  </a:lnTo>
                  <a:lnTo>
                    <a:pt x="158" y="62"/>
                  </a:lnTo>
                  <a:lnTo>
                    <a:pt x="153" y="48"/>
                  </a:lnTo>
                  <a:lnTo>
                    <a:pt x="145" y="35"/>
                  </a:lnTo>
                  <a:lnTo>
                    <a:pt x="136" y="23"/>
                  </a:lnTo>
                  <a:lnTo>
                    <a:pt x="124" y="14"/>
                  </a:lnTo>
                  <a:lnTo>
                    <a:pt x="110" y="6"/>
                  </a:lnTo>
                  <a:lnTo>
                    <a:pt x="95" y="1"/>
                  </a:lnTo>
                  <a:lnTo>
                    <a:pt x="79" y="0"/>
                  </a:lnTo>
                  <a:lnTo>
                    <a:pt x="63" y="1"/>
                  </a:lnTo>
                  <a:lnTo>
                    <a:pt x="48" y="6"/>
                  </a:lnTo>
                  <a:lnTo>
                    <a:pt x="34" y="14"/>
                  </a:lnTo>
                  <a:lnTo>
                    <a:pt x="23" y="23"/>
                  </a:lnTo>
                  <a:lnTo>
                    <a:pt x="14" y="35"/>
                  </a:lnTo>
                  <a:lnTo>
                    <a:pt x="6" y="48"/>
                  </a:lnTo>
                  <a:lnTo>
                    <a:pt x="1" y="62"/>
                  </a:lnTo>
                  <a:lnTo>
                    <a:pt x="0" y="78"/>
                  </a:lnTo>
                  <a:lnTo>
                    <a:pt x="1" y="94"/>
                  </a:lnTo>
                  <a:lnTo>
                    <a:pt x="6" y="109"/>
                  </a:lnTo>
                  <a:lnTo>
                    <a:pt x="14" y="123"/>
                  </a:lnTo>
                  <a:lnTo>
                    <a:pt x="23" y="135"/>
                  </a:lnTo>
                  <a:lnTo>
                    <a:pt x="34" y="144"/>
                  </a:lnTo>
                  <a:lnTo>
                    <a:pt x="48" y="152"/>
                  </a:lnTo>
                  <a:lnTo>
                    <a:pt x="63" y="157"/>
                  </a:lnTo>
                  <a:lnTo>
                    <a:pt x="79" y="158"/>
                  </a:lnTo>
                  <a:close/>
                </a:path>
              </a:pathLst>
            </a:custGeom>
            <a:solidFill>
              <a:srgbClr val="00007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s-ES"/>
            </a:p>
          </p:txBody>
        </p:sp>
        <p:sp>
          <p:nvSpPr>
            <p:cNvPr id="37968" name="Freeform 40"/>
            <p:cNvSpPr>
              <a:spLocks/>
            </p:cNvSpPr>
            <p:nvPr/>
          </p:nvSpPr>
          <p:spPr bwMode="auto">
            <a:xfrm>
              <a:off x="4818063" y="2109788"/>
              <a:ext cx="138113" cy="330200"/>
            </a:xfrm>
            <a:custGeom>
              <a:avLst/>
              <a:gdLst>
                <a:gd name="T0" fmla="*/ 2147483646 w 175"/>
                <a:gd name="T1" fmla="*/ 2147483646 h 417"/>
                <a:gd name="T2" fmla="*/ 2147483646 w 175"/>
                <a:gd name="T3" fmla="*/ 0 h 417"/>
                <a:gd name="T4" fmla="*/ 2147483646 w 175"/>
                <a:gd name="T5" fmla="*/ 2147483646 h 417"/>
                <a:gd name="T6" fmla="*/ 0 w 175"/>
                <a:gd name="T7" fmla="*/ 2147483646 h 417"/>
                <a:gd name="T8" fmla="*/ 2147483646 w 175"/>
                <a:gd name="T9" fmla="*/ 2147483646 h 4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5"/>
                <a:gd name="T16" fmla="*/ 0 h 417"/>
                <a:gd name="T17" fmla="*/ 175 w 175"/>
                <a:gd name="T18" fmla="*/ 417 h 4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5" h="417">
                  <a:moveTo>
                    <a:pt x="15" y="417"/>
                  </a:moveTo>
                  <a:lnTo>
                    <a:pt x="175" y="0"/>
                  </a:lnTo>
                  <a:lnTo>
                    <a:pt x="155" y="6"/>
                  </a:lnTo>
                  <a:lnTo>
                    <a:pt x="0" y="412"/>
                  </a:lnTo>
                  <a:lnTo>
                    <a:pt x="15" y="417"/>
                  </a:lnTo>
                  <a:close/>
                </a:path>
              </a:pathLst>
            </a:custGeom>
            <a:solidFill>
              <a:srgbClr val="00007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s-ES"/>
            </a:p>
          </p:txBody>
        </p:sp>
        <p:sp>
          <p:nvSpPr>
            <p:cNvPr id="37969" name="Freeform 41"/>
            <p:cNvSpPr>
              <a:spLocks/>
            </p:cNvSpPr>
            <p:nvPr/>
          </p:nvSpPr>
          <p:spPr bwMode="auto">
            <a:xfrm>
              <a:off x="4978401" y="2103438"/>
              <a:ext cx="47625" cy="350837"/>
            </a:xfrm>
            <a:custGeom>
              <a:avLst/>
              <a:gdLst>
                <a:gd name="T0" fmla="*/ 0 w 58"/>
                <a:gd name="T1" fmla="*/ 2147483646 h 444"/>
                <a:gd name="T2" fmla="*/ 2147483646 w 58"/>
                <a:gd name="T3" fmla="*/ 2147483646 h 444"/>
                <a:gd name="T4" fmla="*/ 2147483646 w 58"/>
                <a:gd name="T5" fmla="*/ 2147483646 h 444"/>
                <a:gd name="T6" fmla="*/ 2147483646 w 58"/>
                <a:gd name="T7" fmla="*/ 0 h 444"/>
                <a:gd name="T8" fmla="*/ 0 w 58"/>
                <a:gd name="T9" fmla="*/ 2147483646 h 44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8"/>
                <a:gd name="T16" fmla="*/ 0 h 444"/>
                <a:gd name="T17" fmla="*/ 58 w 58"/>
                <a:gd name="T18" fmla="*/ 444 h 44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8" h="444">
                  <a:moveTo>
                    <a:pt x="0" y="1"/>
                  </a:moveTo>
                  <a:lnTo>
                    <a:pt x="42" y="444"/>
                  </a:lnTo>
                  <a:lnTo>
                    <a:pt x="58" y="443"/>
                  </a:lnTo>
                  <a:lnTo>
                    <a:pt x="16" y="0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00007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s-ES"/>
            </a:p>
          </p:txBody>
        </p:sp>
        <p:sp>
          <p:nvSpPr>
            <p:cNvPr id="37970" name="Freeform 42"/>
            <p:cNvSpPr>
              <a:spLocks/>
            </p:cNvSpPr>
            <p:nvPr/>
          </p:nvSpPr>
          <p:spPr bwMode="auto">
            <a:xfrm>
              <a:off x="5005388" y="2090738"/>
              <a:ext cx="214313" cy="350837"/>
            </a:xfrm>
            <a:custGeom>
              <a:avLst/>
              <a:gdLst>
                <a:gd name="T0" fmla="*/ 0 w 270"/>
                <a:gd name="T1" fmla="*/ 2147483646 h 441"/>
                <a:gd name="T2" fmla="*/ 2147483646 w 270"/>
                <a:gd name="T3" fmla="*/ 2147483646 h 441"/>
                <a:gd name="T4" fmla="*/ 2147483646 w 270"/>
                <a:gd name="T5" fmla="*/ 2147483646 h 441"/>
                <a:gd name="T6" fmla="*/ 2147483646 w 270"/>
                <a:gd name="T7" fmla="*/ 0 h 441"/>
                <a:gd name="T8" fmla="*/ 0 w 270"/>
                <a:gd name="T9" fmla="*/ 2147483646 h 44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70"/>
                <a:gd name="T16" fmla="*/ 0 h 441"/>
                <a:gd name="T17" fmla="*/ 270 w 270"/>
                <a:gd name="T18" fmla="*/ 441 h 44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70" h="441">
                  <a:moveTo>
                    <a:pt x="0" y="8"/>
                  </a:moveTo>
                  <a:lnTo>
                    <a:pt x="256" y="441"/>
                  </a:lnTo>
                  <a:lnTo>
                    <a:pt x="270" y="433"/>
                  </a:lnTo>
                  <a:lnTo>
                    <a:pt x="14" y="0"/>
                  </a:lnTo>
                  <a:lnTo>
                    <a:pt x="0" y="8"/>
                  </a:lnTo>
                  <a:close/>
                </a:path>
              </a:pathLst>
            </a:custGeom>
            <a:solidFill>
              <a:srgbClr val="00007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s-ES"/>
            </a:p>
          </p:txBody>
        </p:sp>
        <p:sp>
          <p:nvSpPr>
            <p:cNvPr id="37971" name="Freeform 43"/>
            <p:cNvSpPr>
              <a:spLocks/>
            </p:cNvSpPr>
            <p:nvPr/>
          </p:nvSpPr>
          <p:spPr bwMode="auto">
            <a:xfrm>
              <a:off x="3783013" y="2544763"/>
              <a:ext cx="465138" cy="239712"/>
            </a:xfrm>
            <a:custGeom>
              <a:avLst/>
              <a:gdLst>
                <a:gd name="T0" fmla="*/ 0 w 587"/>
                <a:gd name="T1" fmla="*/ 0 h 301"/>
                <a:gd name="T2" fmla="*/ 0 w 587"/>
                <a:gd name="T3" fmla="*/ 2147483646 h 301"/>
                <a:gd name="T4" fmla="*/ 0 w 587"/>
                <a:gd name="T5" fmla="*/ 2147483646 h 301"/>
                <a:gd name="T6" fmla="*/ 0 w 587"/>
                <a:gd name="T7" fmla="*/ 2147483646 h 301"/>
                <a:gd name="T8" fmla="*/ 0 w 587"/>
                <a:gd name="T9" fmla="*/ 2147483646 h 301"/>
                <a:gd name="T10" fmla="*/ 2147483646 w 587"/>
                <a:gd name="T11" fmla="*/ 2147483646 h 301"/>
                <a:gd name="T12" fmla="*/ 2147483646 w 587"/>
                <a:gd name="T13" fmla="*/ 2147483646 h 301"/>
                <a:gd name="T14" fmla="*/ 2147483646 w 587"/>
                <a:gd name="T15" fmla="*/ 2147483646 h 301"/>
                <a:gd name="T16" fmla="*/ 2147483646 w 587"/>
                <a:gd name="T17" fmla="*/ 2147483646 h 301"/>
                <a:gd name="T18" fmla="*/ 2147483646 w 587"/>
                <a:gd name="T19" fmla="*/ 2147483646 h 301"/>
                <a:gd name="T20" fmla="*/ 2147483646 w 587"/>
                <a:gd name="T21" fmla="*/ 2147483646 h 301"/>
                <a:gd name="T22" fmla="*/ 2147483646 w 587"/>
                <a:gd name="T23" fmla="*/ 2147483646 h 301"/>
                <a:gd name="T24" fmla="*/ 2147483646 w 587"/>
                <a:gd name="T25" fmla="*/ 2147483646 h 301"/>
                <a:gd name="T26" fmla="*/ 2147483646 w 587"/>
                <a:gd name="T27" fmla="*/ 2147483646 h 301"/>
                <a:gd name="T28" fmla="*/ 2147483646 w 587"/>
                <a:gd name="T29" fmla="*/ 2147483646 h 301"/>
                <a:gd name="T30" fmla="*/ 2147483646 w 587"/>
                <a:gd name="T31" fmla="*/ 2147483646 h 301"/>
                <a:gd name="T32" fmla="*/ 2147483646 w 587"/>
                <a:gd name="T33" fmla="*/ 2147483646 h 301"/>
                <a:gd name="T34" fmla="*/ 2147483646 w 587"/>
                <a:gd name="T35" fmla="*/ 2147483646 h 301"/>
                <a:gd name="T36" fmla="*/ 2147483646 w 587"/>
                <a:gd name="T37" fmla="*/ 2147483646 h 301"/>
                <a:gd name="T38" fmla="*/ 2147483646 w 587"/>
                <a:gd name="T39" fmla="*/ 2147483646 h 301"/>
                <a:gd name="T40" fmla="*/ 2147483646 w 587"/>
                <a:gd name="T41" fmla="*/ 2147483646 h 301"/>
                <a:gd name="T42" fmla="*/ 2147483646 w 587"/>
                <a:gd name="T43" fmla="*/ 2147483646 h 301"/>
                <a:gd name="T44" fmla="*/ 2147483646 w 587"/>
                <a:gd name="T45" fmla="*/ 2147483646 h 301"/>
                <a:gd name="T46" fmla="*/ 2147483646 w 587"/>
                <a:gd name="T47" fmla="*/ 2147483646 h 301"/>
                <a:gd name="T48" fmla="*/ 2147483646 w 587"/>
                <a:gd name="T49" fmla="*/ 2147483646 h 301"/>
                <a:gd name="T50" fmla="*/ 2147483646 w 587"/>
                <a:gd name="T51" fmla="*/ 2147483646 h 301"/>
                <a:gd name="T52" fmla="*/ 2147483646 w 587"/>
                <a:gd name="T53" fmla="*/ 2147483646 h 301"/>
                <a:gd name="T54" fmla="*/ 2147483646 w 587"/>
                <a:gd name="T55" fmla="*/ 2147483646 h 301"/>
                <a:gd name="T56" fmla="*/ 2147483646 w 587"/>
                <a:gd name="T57" fmla="*/ 2147483646 h 301"/>
                <a:gd name="T58" fmla="*/ 2147483646 w 587"/>
                <a:gd name="T59" fmla="*/ 2147483646 h 301"/>
                <a:gd name="T60" fmla="*/ 2147483646 w 587"/>
                <a:gd name="T61" fmla="*/ 2147483646 h 301"/>
                <a:gd name="T62" fmla="*/ 2147483646 w 587"/>
                <a:gd name="T63" fmla="*/ 2147483646 h 301"/>
                <a:gd name="T64" fmla="*/ 2147483646 w 587"/>
                <a:gd name="T65" fmla="*/ 2147483646 h 301"/>
                <a:gd name="T66" fmla="*/ 2147483646 w 587"/>
                <a:gd name="T67" fmla="*/ 2147483646 h 301"/>
                <a:gd name="T68" fmla="*/ 2147483646 w 587"/>
                <a:gd name="T69" fmla="*/ 2147483646 h 301"/>
                <a:gd name="T70" fmla="*/ 2147483646 w 587"/>
                <a:gd name="T71" fmla="*/ 2147483646 h 301"/>
                <a:gd name="T72" fmla="*/ 2147483646 w 587"/>
                <a:gd name="T73" fmla="*/ 2147483646 h 301"/>
                <a:gd name="T74" fmla="*/ 2147483646 w 587"/>
                <a:gd name="T75" fmla="*/ 2147483646 h 301"/>
                <a:gd name="T76" fmla="*/ 2147483646 w 587"/>
                <a:gd name="T77" fmla="*/ 2147483646 h 301"/>
                <a:gd name="T78" fmla="*/ 2147483646 w 587"/>
                <a:gd name="T79" fmla="*/ 2147483646 h 301"/>
                <a:gd name="T80" fmla="*/ 2147483646 w 587"/>
                <a:gd name="T81" fmla="*/ 0 h 301"/>
                <a:gd name="T82" fmla="*/ 0 w 587"/>
                <a:gd name="T83" fmla="*/ 0 h 301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w 587"/>
                <a:gd name="T127" fmla="*/ 0 h 301"/>
                <a:gd name="T128" fmla="*/ 587 w 587"/>
                <a:gd name="T129" fmla="*/ 301 h 301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T126" t="T127" r="T128" b="T129"/>
              <a:pathLst>
                <a:path w="587" h="301">
                  <a:moveTo>
                    <a:pt x="0" y="0"/>
                  </a:moveTo>
                  <a:lnTo>
                    <a:pt x="0" y="2"/>
                  </a:lnTo>
                  <a:lnTo>
                    <a:pt x="0" y="3"/>
                  </a:lnTo>
                  <a:lnTo>
                    <a:pt x="0" y="5"/>
                  </a:lnTo>
                  <a:lnTo>
                    <a:pt x="0" y="8"/>
                  </a:lnTo>
                  <a:lnTo>
                    <a:pt x="1" y="38"/>
                  </a:lnTo>
                  <a:lnTo>
                    <a:pt x="6" y="66"/>
                  </a:lnTo>
                  <a:lnTo>
                    <a:pt x="13" y="95"/>
                  </a:lnTo>
                  <a:lnTo>
                    <a:pt x="23" y="122"/>
                  </a:lnTo>
                  <a:lnTo>
                    <a:pt x="36" y="148"/>
                  </a:lnTo>
                  <a:lnTo>
                    <a:pt x="51" y="172"/>
                  </a:lnTo>
                  <a:lnTo>
                    <a:pt x="67" y="194"/>
                  </a:lnTo>
                  <a:lnTo>
                    <a:pt x="86" y="215"/>
                  </a:lnTo>
                  <a:lnTo>
                    <a:pt x="107" y="235"/>
                  </a:lnTo>
                  <a:lnTo>
                    <a:pt x="129" y="251"/>
                  </a:lnTo>
                  <a:lnTo>
                    <a:pt x="153" y="266"/>
                  </a:lnTo>
                  <a:lnTo>
                    <a:pt x="180" y="278"/>
                  </a:lnTo>
                  <a:lnTo>
                    <a:pt x="206" y="289"/>
                  </a:lnTo>
                  <a:lnTo>
                    <a:pt x="235" y="296"/>
                  </a:lnTo>
                  <a:lnTo>
                    <a:pt x="264" y="300"/>
                  </a:lnTo>
                  <a:lnTo>
                    <a:pt x="294" y="301"/>
                  </a:lnTo>
                  <a:lnTo>
                    <a:pt x="324" y="300"/>
                  </a:lnTo>
                  <a:lnTo>
                    <a:pt x="353" y="296"/>
                  </a:lnTo>
                  <a:lnTo>
                    <a:pt x="380" y="289"/>
                  </a:lnTo>
                  <a:lnTo>
                    <a:pt x="408" y="278"/>
                  </a:lnTo>
                  <a:lnTo>
                    <a:pt x="433" y="266"/>
                  </a:lnTo>
                  <a:lnTo>
                    <a:pt x="458" y="251"/>
                  </a:lnTo>
                  <a:lnTo>
                    <a:pt x="480" y="235"/>
                  </a:lnTo>
                  <a:lnTo>
                    <a:pt x="501" y="215"/>
                  </a:lnTo>
                  <a:lnTo>
                    <a:pt x="520" y="194"/>
                  </a:lnTo>
                  <a:lnTo>
                    <a:pt x="537" y="172"/>
                  </a:lnTo>
                  <a:lnTo>
                    <a:pt x="551" y="148"/>
                  </a:lnTo>
                  <a:lnTo>
                    <a:pt x="564" y="122"/>
                  </a:lnTo>
                  <a:lnTo>
                    <a:pt x="574" y="95"/>
                  </a:lnTo>
                  <a:lnTo>
                    <a:pt x="581" y="66"/>
                  </a:lnTo>
                  <a:lnTo>
                    <a:pt x="586" y="38"/>
                  </a:lnTo>
                  <a:lnTo>
                    <a:pt x="587" y="8"/>
                  </a:lnTo>
                  <a:lnTo>
                    <a:pt x="587" y="5"/>
                  </a:lnTo>
                  <a:lnTo>
                    <a:pt x="587" y="3"/>
                  </a:lnTo>
                  <a:lnTo>
                    <a:pt x="587" y="2"/>
                  </a:lnTo>
                  <a:lnTo>
                    <a:pt x="58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7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s-ES"/>
            </a:p>
          </p:txBody>
        </p:sp>
        <p:sp>
          <p:nvSpPr>
            <p:cNvPr id="37972" name="Freeform 44"/>
            <p:cNvSpPr>
              <a:spLocks/>
            </p:cNvSpPr>
            <p:nvPr/>
          </p:nvSpPr>
          <p:spPr bwMode="auto">
            <a:xfrm>
              <a:off x="3925888" y="2586038"/>
              <a:ext cx="274638" cy="28575"/>
            </a:xfrm>
            <a:custGeom>
              <a:avLst/>
              <a:gdLst>
                <a:gd name="T0" fmla="*/ 2147483646 w 347"/>
                <a:gd name="T1" fmla="*/ 2147483646 h 37"/>
                <a:gd name="T2" fmla="*/ 2147483646 w 347"/>
                <a:gd name="T3" fmla="*/ 2147483646 h 37"/>
                <a:gd name="T4" fmla="*/ 2147483646 w 347"/>
                <a:gd name="T5" fmla="*/ 2147483646 h 37"/>
                <a:gd name="T6" fmla="*/ 2147483646 w 347"/>
                <a:gd name="T7" fmla="*/ 2147483646 h 37"/>
                <a:gd name="T8" fmla="*/ 2147483646 w 347"/>
                <a:gd name="T9" fmla="*/ 0 h 37"/>
                <a:gd name="T10" fmla="*/ 0 w 347"/>
                <a:gd name="T11" fmla="*/ 2147483646 h 37"/>
                <a:gd name="T12" fmla="*/ 2147483646 w 347"/>
                <a:gd name="T13" fmla="*/ 2147483646 h 37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347"/>
                <a:gd name="T22" fmla="*/ 0 h 37"/>
                <a:gd name="T23" fmla="*/ 347 w 347"/>
                <a:gd name="T24" fmla="*/ 37 h 37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347" h="37">
                  <a:moveTo>
                    <a:pt x="336" y="37"/>
                  </a:moveTo>
                  <a:lnTo>
                    <a:pt x="340" y="28"/>
                  </a:lnTo>
                  <a:lnTo>
                    <a:pt x="342" y="19"/>
                  </a:lnTo>
                  <a:lnTo>
                    <a:pt x="344" y="10"/>
                  </a:lnTo>
                  <a:lnTo>
                    <a:pt x="347" y="0"/>
                  </a:lnTo>
                  <a:lnTo>
                    <a:pt x="0" y="25"/>
                  </a:lnTo>
                  <a:lnTo>
                    <a:pt x="336" y="37"/>
                  </a:lnTo>
                  <a:close/>
                </a:path>
              </a:pathLst>
            </a:custGeom>
            <a:solidFill>
              <a:srgbClr val="282B7C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s-ES"/>
            </a:p>
          </p:txBody>
        </p:sp>
        <p:sp>
          <p:nvSpPr>
            <p:cNvPr id="37973" name="Freeform 45"/>
            <p:cNvSpPr>
              <a:spLocks/>
            </p:cNvSpPr>
            <p:nvPr/>
          </p:nvSpPr>
          <p:spPr bwMode="auto">
            <a:xfrm>
              <a:off x="3927476" y="2638425"/>
              <a:ext cx="255588" cy="26987"/>
            </a:xfrm>
            <a:custGeom>
              <a:avLst/>
              <a:gdLst>
                <a:gd name="T0" fmla="*/ 2147483646 w 322"/>
                <a:gd name="T1" fmla="*/ 2147483646 h 34"/>
                <a:gd name="T2" fmla="*/ 2147483646 w 322"/>
                <a:gd name="T3" fmla="*/ 2147483646 h 34"/>
                <a:gd name="T4" fmla="*/ 2147483646 w 322"/>
                <a:gd name="T5" fmla="*/ 2147483646 h 34"/>
                <a:gd name="T6" fmla="*/ 2147483646 w 322"/>
                <a:gd name="T7" fmla="*/ 2147483646 h 34"/>
                <a:gd name="T8" fmla="*/ 2147483646 w 322"/>
                <a:gd name="T9" fmla="*/ 0 h 34"/>
                <a:gd name="T10" fmla="*/ 0 w 322"/>
                <a:gd name="T11" fmla="*/ 2147483646 h 34"/>
                <a:gd name="T12" fmla="*/ 2147483646 w 322"/>
                <a:gd name="T13" fmla="*/ 2147483646 h 34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322"/>
                <a:gd name="T22" fmla="*/ 0 h 34"/>
                <a:gd name="T23" fmla="*/ 322 w 322"/>
                <a:gd name="T24" fmla="*/ 34 h 34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322" h="34">
                  <a:moveTo>
                    <a:pt x="303" y="34"/>
                  </a:moveTo>
                  <a:lnTo>
                    <a:pt x="308" y="26"/>
                  </a:lnTo>
                  <a:lnTo>
                    <a:pt x="314" y="18"/>
                  </a:lnTo>
                  <a:lnTo>
                    <a:pt x="318" y="8"/>
                  </a:lnTo>
                  <a:lnTo>
                    <a:pt x="322" y="0"/>
                  </a:lnTo>
                  <a:lnTo>
                    <a:pt x="0" y="23"/>
                  </a:lnTo>
                  <a:lnTo>
                    <a:pt x="303" y="34"/>
                  </a:lnTo>
                  <a:close/>
                </a:path>
              </a:pathLst>
            </a:custGeom>
            <a:solidFill>
              <a:srgbClr val="282B7C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s-ES"/>
            </a:p>
          </p:txBody>
        </p:sp>
        <p:sp>
          <p:nvSpPr>
            <p:cNvPr id="37974" name="Freeform 46"/>
            <p:cNvSpPr>
              <a:spLocks/>
            </p:cNvSpPr>
            <p:nvPr/>
          </p:nvSpPr>
          <p:spPr bwMode="auto">
            <a:xfrm>
              <a:off x="3935413" y="2692400"/>
              <a:ext cx="212725" cy="22225"/>
            </a:xfrm>
            <a:custGeom>
              <a:avLst/>
              <a:gdLst>
                <a:gd name="T0" fmla="*/ 2147483646 w 267"/>
                <a:gd name="T1" fmla="*/ 2147483646 h 28"/>
                <a:gd name="T2" fmla="*/ 2147483646 w 267"/>
                <a:gd name="T3" fmla="*/ 2147483646 h 28"/>
                <a:gd name="T4" fmla="*/ 2147483646 w 267"/>
                <a:gd name="T5" fmla="*/ 2147483646 h 28"/>
                <a:gd name="T6" fmla="*/ 2147483646 w 267"/>
                <a:gd name="T7" fmla="*/ 2147483646 h 28"/>
                <a:gd name="T8" fmla="*/ 2147483646 w 267"/>
                <a:gd name="T9" fmla="*/ 0 h 28"/>
                <a:gd name="T10" fmla="*/ 0 w 267"/>
                <a:gd name="T11" fmla="*/ 2147483646 h 28"/>
                <a:gd name="T12" fmla="*/ 2147483646 w 267"/>
                <a:gd name="T13" fmla="*/ 2147483646 h 2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267"/>
                <a:gd name="T22" fmla="*/ 0 h 28"/>
                <a:gd name="T23" fmla="*/ 267 w 267"/>
                <a:gd name="T24" fmla="*/ 28 h 28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267" h="28">
                  <a:moveTo>
                    <a:pt x="239" y="28"/>
                  </a:moveTo>
                  <a:lnTo>
                    <a:pt x="246" y="22"/>
                  </a:lnTo>
                  <a:lnTo>
                    <a:pt x="253" y="15"/>
                  </a:lnTo>
                  <a:lnTo>
                    <a:pt x="260" y="8"/>
                  </a:lnTo>
                  <a:lnTo>
                    <a:pt x="267" y="0"/>
                  </a:lnTo>
                  <a:lnTo>
                    <a:pt x="0" y="20"/>
                  </a:lnTo>
                  <a:lnTo>
                    <a:pt x="239" y="28"/>
                  </a:lnTo>
                  <a:close/>
                </a:path>
              </a:pathLst>
            </a:custGeom>
            <a:solidFill>
              <a:srgbClr val="282B7C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s-ES"/>
            </a:p>
          </p:txBody>
        </p:sp>
        <p:sp>
          <p:nvSpPr>
            <p:cNvPr id="37975" name="Freeform 47"/>
            <p:cNvSpPr>
              <a:spLocks/>
            </p:cNvSpPr>
            <p:nvPr/>
          </p:nvSpPr>
          <p:spPr bwMode="auto">
            <a:xfrm>
              <a:off x="4789488" y="2416175"/>
              <a:ext cx="466725" cy="238125"/>
            </a:xfrm>
            <a:custGeom>
              <a:avLst/>
              <a:gdLst>
                <a:gd name="T0" fmla="*/ 2147483646 w 589"/>
                <a:gd name="T1" fmla="*/ 0 h 302"/>
                <a:gd name="T2" fmla="*/ 2147483646 w 589"/>
                <a:gd name="T3" fmla="*/ 2147483646 h 302"/>
                <a:gd name="T4" fmla="*/ 2147483646 w 589"/>
                <a:gd name="T5" fmla="*/ 2147483646 h 302"/>
                <a:gd name="T6" fmla="*/ 0 w 589"/>
                <a:gd name="T7" fmla="*/ 2147483646 h 302"/>
                <a:gd name="T8" fmla="*/ 0 w 589"/>
                <a:gd name="T9" fmla="*/ 2147483646 h 302"/>
                <a:gd name="T10" fmla="*/ 2147483646 w 589"/>
                <a:gd name="T11" fmla="*/ 2147483646 h 302"/>
                <a:gd name="T12" fmla="*/ 2147483646 w 589"/>
                <a:gd name="T13" fmla="*/ 2147483646 h 302"/>
                <a:gd name="T14" fmla="*/ 2147483646 w 589"/>
                <a:gd name="T15" fmla="*/ 2147483646 h 302"/>
                <a:gd name="T16" fmla="*/ 2147483646 w 589"/>
                <a:gd name="T17" fmla="*/ 2147483646 h 302"/>
                <a:gd name="T18" fmla="*/ 2147483646 w 589"/>
                <a:gd name="T19" fmla="*/ 2147483646 h 302"/>
                <a:gd name="T20" fmla="*/ 2147483646 w 589"/>
                <a:gd name="T21" fmla="*/ 2147483646 h 302"/>
                <a:gd name="T22" fmla="*/ 2147483646 w 589"/>
                <a:gd name="T23" fmla="*/ 2147483646 h 302"/>
                <a:gd name="T24" fmla="*/ 2147483646 w 589"/>
                <a:gd name="T25" fmla="*/ 2147483646 h 302"/>
                <a:gd name="T26" fmla="*/ 2147483646 w 589"/>
                <a:gd name="T27" fmla="*/ 2147483646 h 302"/>
                <a:gd name="T28" fmla="*/ 2147483646 w 589"/>
                <a:gd name="T29" fmla="*/ 2147483646 h 302"/>
                <a:gd name="T30" fmla="*/ 2147483646 w 589"/>
                <a:gd name="T31" fmla="*/ 2147483646 h 302"/>
                <a:gd name="T32" fmla="*/ 2147483646 w 589"/>
                <a:gd name="T33" fmla="*/ 2147483646 h 302"/>
                <a:gd name="T34" fmla="*/ 2147483646 w 589"/>
                <a:gd name="T35" fmla="*/ 2147483646 h 302"/>
                <a:gd name="T36" fmla="*/ 2147483646 w 589"/>
                <a:gd name="T37" fmla="*/ 2147483646 h 302"/>
                <a:gd name="T38" fmla="*/ 2147483646 w 589"/>
                <a:gd name="T39" fmla="*/ 2147483646 h 302"/>
                <a:gd name="T40" fmla="*/ 2147483646 w 589"/>
                <a:gd name="T41" fmla="*/ 2147483646 h 302"/>
                <a:gd name="T42" fmla="*/ 2147483646 w 589"/>
                <a:gd name="T43" fmla="*/ 2147483646 h 302"/>
                <a:gd name="T44" fmla="*/ 2147483646 w 589"/>
                <a:gd name="T45" fmla="*/ 2147483646 h 302"/>
                <a:gd name="T46" fmla="*/ 2147483646 w 589"/>
                <a:gd name="T47" fmla="*/ 2147483646 h 302"/>
                <a:gd name="T48" fmla="*/ 2147483646 w 589"/>
                <a:gd name="T49" fmla="*/ 2147483646 h 302"/>
                <a:gd name="T50" fmla="*/ 2147483646 w 589"/>
                <a:gd name="T51" fmla="*/ 2147483646 h 302"/>
                <a:gd name="T52" fmla="*/ 2147483646 w 589"/>
                <a:gd name="T53" fmla="*/ 2147483646 h 302"/>
                <a:gd name="T54" fmla="*/ 2147483646 w 589"/>
                <a:gd name="T55" fmla="*/ 2147483646 h 302"/>
                <a:gd name="T56" fmla="*/ 2147483646 w 589"/>
                <a:gd name="T57" fmla="*/ 2147483646 h 302"/>
                <a:gd name="T58" fmla="*/ 2147483646 w 589"/>
                <a:gd name="T59" fmla="*/ 2147483646 h 302"/>
                <a:gd name="T60" fmla="*/ 2147483646 w 589"/>
                <a:gd name="T61" fmla="*/ 2147483646 h 302"/>
                <a:gd name="T62" fmla="*/ 2147483646 w 589"/>
                <a:gd name="T63" fmla="*/ 2147483646 h 302"/>
                <a:gd name="T64" fmla="*/ 2147483646 w 589"/>
                <a:gd name="T65" fmla="*/ 2147483646 h 302"/>
                <a:gd name="T66" fmla="*/ 2147483646 w 589"/>
                <a:gd name="T67" fmla="*/ 2147483646 h 302"/>
                <a:gd name="T68" fmla="*/ 2147483646 w 589"/>
                <a:gd name="T69" fmla="*/ 2147483646 h 302"/>
                <a:gd name="T70" fmla="*/ 2147483646 w 589"/>
                <a:gd name="T71" fmla="*/ 2147483646 h 302"/>
                <a:gd name="T72" fmla="*/ 2147483646 w 589"/>
                <a:gd name="T73" fmla="*/ 2147483646 h 302"/>
                <a:gd name="T74" fmla="*/ 2147483646 w 589"/>
                <a:gd name="T75" fmla="*/ 2147483646 h 302"/>
                <a:gd name="T76" fmla="*/ 2147483646 w 589"/>
                <a:gd name="T77" fmla="*/ 2147483646 h 302"/>
                <a:gd name="T78" fmla="*/ 2147483646 w 589"/>
                <a:gd name="T79" fmla="*/ 2147483646 h 302"/>
                <a:gd name="T80" fmla="*/ 2147483646 w 589"/>
                <a:gd name="T81" fmla="*/ 0 h 302"/>
                <a:gd name="T82" fmla="*/ 2147483646 w 589"/>
                <a:gd name="T83" fmla="*/ 0 h 302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w 589"/>
                <a:gd name="T127" fmla="*/ 0 h 302"/>
                <a:gd name="T128" fmla="*/ 589 w 589"/>
                <a:gd name="T129" fmla="*/ 302 h 302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T126" t="T127" r="T128" b="T129"/>
              <a:pathLst>
                <a:path w="589" h="302">
                  <a:moveTo>
                    <a:pt x="1" y="0"/>
                  </a:moveTo>
                  <a:lnTo>
                    <a:pt x="1" y="2"/>
                  </a:lnTo>
                  <a:lnTo>
                    <a:pt x="1" y="5"/>
                  </a:lnTo>
                  <a:lnTo>
                    <a:pt x="0" y="6"/>
                  </a:lnTo>
                  <a:lnTo>
                    <a:pt x="0" y="8"/>
                  </a:lnTo>
                  <a:lnTo>
                    <a:pt x="1" y="38"/>
                  </a:lnTo>
                  <a:lnTo>
                    <a:pt x="6" y="67"/>
                  </a:lnTo>
                  <a:lnTo>
                    <a:pt x="14" y="96"/>
                  </a:lnTo>
                  <a:lnTo>
                    <a:pt x="23" y="122"/>
                  </a:lnTo>
                  <a:lnTo>
                    <a:pt x="36" y="149"/>
                  </a:lnTo>
                  <a:lnTo>
                    <a:pt x="51" y="173"/>
                  </a:lnTo>
                  <a:lnTo>
                    <a:pt x="68" y="195"/>
                  </a:lnTo>
                  <a:lnTo>
                    <a:pt x="86" y="216"/>
                  </a:lnTo>
                  <a:lnTo>
                    <a:pt x="107" y="235"/>
                  </a:lnTo>
                  <a:lnTo>
                    <a:pt x="130" y="251"/>
                  </a:lnTo>
                  <a:lnTo>
                    <a:pt x="154" y="266"/>
                  </a:lnTo>
                  <a:lnTo>
                    <a:pt x="181" y="279"/>
                  </a:lnTo>
                  <a:lnTo>
                    <a:pt x="207" y="289"/>
                  </a:lnTo>
                  <a:lnTo>
                    <a:pt x="236" y="296"/>
                  </a:lnTo>
                  <a:lnTo>
                    <a:pt x="265" y="301"/>
                  </a:lnTo>
                  <a:lnTo>
                    <a:pt x="295" y="302"/>
                  </a:lnTo>
                  <a:lnTo>
                    <a:pt x="325" y="301"/>
                  </a:lnTo>
                  <a:lnTo>
                    <a:pt x="354" y="296"/>
                  </a:lnTo>
                  <a:lnTo>
                    <a:pt x="383" y="289"/>
                  </a:lnTo>
                  <a:lnTo>
                    <a:pt x="409" y="279"/>
                  </a:lnTo>
                  <a:lnTo>
                    <a:pt x="436" y="266"/>
                  </a:lnTo>
                  <a:lnTo>
                    <a:pt x="460" y="251"/>
                  </a:lnTo>
                  <a:lnTo>
                    <a:pt x="482" y="235"/>
                  </a:lnTo>
                  <a:lnTo>
                    <a:pt x="502" y="216"/>
                  </a:lnTo>
                  <a:lnTo>
                    <a:pt x="522" y="195"/>
                  </a:lnTo>
                  <a:lnTo>
                    <a:pt x="538" y="173"/>
                  </a:lnTo>
                  <a:lnTo>
                    <a:pt x="553" y="149"/>
                  </a:lnTo>
                  <a:lnTo>
                    <a:pt x="566" y="122"/>
                  </a:lnTo>
                  <a:lnTo>
                    <a:pt x="576" y="96"/>
                  </a:lnTo>
                  <a:lnTo>
                    <a:pt x="583" y="67"/>
                  </a:lnTo>
                  <a:lnTo>
                    <a:pt x="588" y="38"/>
                  </a:lnTo>
                  <a:lnTo>
                    <a:pt x="589" y="8"/>
                  </a:lnTo>
                  <a:lnTo>
                    <a:pt x="589" y="6"/>
                  </a:lnTo>
                  <a:lnTo>
                    <a:pt x="589" y="5"/>
                  </a:lnTo>
                  <a:lnTo>
                    <a:pt x="589" y="2"/>
                  </a:lnTo>
                  <a:lnTo>
                    <a:pt x="589" y="0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00007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s-ES"/>
            </a:p>
          </p:txBody>
        </p:sp>
        <p:sp>
          <p:nvSpPr>
            <p:cNvPr id="37976" name="Freeform 48"/>
            <p:cNvSpPr>
              <a:spLocks/>
            </p:cNvSpPr>
            <p:nvPr/>
          </p:nvSpPr>
          <p:spPr bwMode="auto">
            <a:xfrm>
              <a:off x="4930776" y="2468563"/>
              <a:ext cx="276225" cy="28575"/>
            </a:xfrm>
            <a:custGeom>
              <a:avLst/>
              <a:gdLst>
                <a:gd name="T0" fmla="*/ 2147483646 w 349"/>
                <a:gd name="T1" fmla="*/ 2147483646 h 36"/>
                <a:gd name="T2" fmla="*/ 2147483646 w 349"/>
                <a:gd name="T3" fmla="*/ 2147483646 h 36"/>
                <a:gd name="T4" fmla="*/ 2147483646 w 349"/>
                <a:gd name="T5" fmla="*/ 2147483646 h 36"/>
                <a:gd name="T6" fmla="*/ 2147483646 w 349"/>
                <a:gd name="T7" fmla="*/ 2147483646 h 36"/>
                <a:gd name="T8" fmla="*/ 2147483646 w 349"/>
                <a:gd name="T9" fmla="*/ 0 h 36"/>
                <a:gd name="T10" fmla="*/ 0 w 349"/>
                <a:gd name="T11" fmla="*/ 2147483646 h 36"/>
                <a:gd name="T12" fmla="*/ 2147483646 w 349"/>
                <a:gd name="T13" fmla="*/ 2147483646 h 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349"/>
                <a:gd name="T22" fmla="*/ 0 h 36"/>
                <a:gd name="T23" fmla="*/ 349 w 349"/>
                <a:gd name="T24" fmla="*/ 36 h 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349" h="36">
                  <a:moveTo>
                    <a:pt x="338" y="36"/>
                  </a:moveTo>
                  <a:lnTo>
                    <a:pt x="342" y="26"/>
                  </a:lnTo>
                  <a:lnTo>
                    <a:pt x="344" y="18"/>
                  </a:lnTo>
                  <a:lnTo>
                    <a:pt x="346" y="9"/>
                  </a:lnTo>
                  <a:lnTo>
                    <a:pt x="349" y="0"/>
                  </a:lnTo>
                  <a:lnTo>
                    <a:pt x="0" y="24"/>
                  </a:lnTo>
                  <a:lnTo>
                    <a:pt x="338" y="36"/>
                  </a:lnTo>
                  <a:close/>
                </a:path>
              </a:pathLst>
            </a:custGeom>
            <a:solidFill>
              <a:srgbClr val="282B7C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s-ES"/>
            </a:p>
          </p:txBody>
        </p:sp>
        <p:sp>
          <p:nvSpPr>
            <p:cNvPr id="37977" name="Freeform 49"/>
            <p:cNvSpPr>
              <a:spLocks/>
            </p:cNvSpPr>
            <p:nvPr/>
          </p:nvSpPr>
          <p:spPr bwMode="auto">
            <a:xfrm>
              <a:off x="4932363" y="2520950"/>
              <a:ext cx="257175" cy="26987"/>
            </a:xfrm>
            <a:custGeom>
              <a:avLst/>
              <a:gdLst>
                <a:gd name="T0" fmla="*/ 2147483646 w 324"/>
                <a:gd name="T1" fmla="*/ 2147483646 h 33"/>
                <a:gd name="T2" fmla="*/ 2147483646 w 324"/>
                <a:gd name="T3" fmla="*/ 2147483646 h 33"/>
                <a:gd name="T4" fmla="*/ 2147483646 w 324"/>
                <a:gd name="T5" fmla="*/ 2147483646 h 33"/>
                <a:gd name="T6" fmla="*/ 2147483646 w 324"/>
                <a:gd name="T7" fmla="*/ 2147483646 h 33"/>
                <a:gd name="T8" fmla="*/ 2147483646 w 324"/>
                <a:gd name="T9" fmla="*/ 0 h 33"/>
                <a:gd name="T10" fmla="*/ 0 w 324"/>
                <a:gd name="T11" fmla="*/ 2147483646 h 33"/>
                <a:gd name="T12" fmla="*/ 2147483646 w 324"/>
                <a:gd name="T13" fmla="*/ 2147483646 h 33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324"/>
                <a:gd name="T22" fmla="*/ 0 h 33"/>
                <a:gd name="T23" fmla="*/ 324 w 324"/>
                <a:gd name="T24" fmla="*/ 33 h 33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324" h="33">
                  <a:moveTo>
                    <a:pt x="305" y="33"/>
                  </a:moveTo>
                  <a:lnTo>
                    <a:pt x="310" y="25"/>
                  </a:lnTo>
                  <a:lnTo>
                    <a:pt x="314" y="16"/>
                  </a:lnTo>
                  <a:lnTo>
                    <a:pt x="319" y="8"/>
                  </a:lnTo>
                  <a:lnTo>
                    <a:pt x="324" y="0"/>
                  </a:lnTo>
                  <a:lnTo>
                    <a:pt x="0" y="22"/>
                  </a:lnTo>
                  <a:lnTo>
                    <a:pt x="305" y="33"/>
                  </a:lnTo>
                  <a:close/>
                </a:path>
              </a:pathLst>
            </a:custGeom>
            <a:solidFill>
              <a:srgbClr val="282B7C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s-ES"/>
            </a:p>
          </p:txBody>
        </p:sp>
        <p:sp>
          <p:nvSpPr>
            <p:cNvPr id="37978" name="Freeform 50"/>
            <p:cNvSpPr>
              <a:spLocks/>
            </p:cNvSpPr>
            <p:nvPr/>
          </p:nvSpPr>
          <p:spPr bwMode="auto">
            <a:xfrm>
              <a:off x="4941888" y="2574925"/>
              <a:ext cx="211138" cy="22225"/>
            </a:xfrm>
            <a:custGeom>
              <a:avLst/>
              <a:gdLst>
                <a:gd name="T0" fmla="*/ 2147483646 w 268"/>
                <a:gd name="T1" fmla="*/ 2147483646 h 27"/>
                <a:gd name="T2" fmla="*/ 2147483646 w 268"/>
                <a:gd name="T3" fmla="*/ 2147483646 h 27"/>
                <a:gd name="T4" fmla="*/ 2147483646 w 268"/>
                <a:gd name="T5" fmla="*/ 2147483646 h 27"/>
                <a:gd name="T6" fmla="*/ 2147483646 w 268"/>
                <a:gd name="T7" fmla="*/ 2147483646 h 27"/>
                <a:gd name="T8" fmla="*/ 2147483646 w 268"/>
                <a:gd name="T9" fmla="*/ 0 h 27"/>
                <a:gd name="T10" fmla="*/ 0 w 268"/>
                <a:gd name="T11" fmla="*/ 2147483646 h 27"/>
                <a:gd name="T12" fmla="*/ 2147483646 w 268"/>
                <a:gd name="T13" fmla="*/ 2147483646 h 27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268"/>
                <a:gd name="T22" fmla="*/ 0 h 27"/>
                <a:gd name="T23" fmla="*/ 268 w 268"/>
                <a:gd name="T24" fmla="*/ 27 h 27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268" h="27">
                  <a:moveTo>
                    <a:pt x="240" y="27"/>
                  </a:moveTo>
                  <a:lnTo>
                    <a:pt x="248" y="20"/>
                  </a:lnTo>
                  <a:lnTo>
                    <a:pt x="255" y="14"/>
                  </a:lnTo>
                  <a:lnTo>
                    <a:pt x="262" y="7"/>
                  </a:lnTo>
                  <a:lnTo>
                    <a:pt x="268" y="0"/>
                  </a:lnTo>
                  <a:lnTo>
                    <a:pt x="0" y="18"/>
                  </a:lnTo>
                  <a:lnTo>
                    <a:pt x="240" y="27"/>
                  </a:lnTo>
                  <a:close/>
                </a:path>
              </a:pathLst>
            </a:custGeom>
            <a:solidFill>
              <a:srgbClr val="282B7C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s-ES"/>
            </a:p>
          </p:txBody>
        </p:sp>
        <p:sp>
          <p:nvSpPr>
            <p:cNvPr id="37979" name="Freeform 51"/>
            <p:cNvSpPr>
              <a:spLocks/>
            </p:cNvSpPr>
            <p:nvPr/>
          </p:nvSpPr>
          <p:spPr bwMode="auto">
            <a:xfrm>
              <a:off x="4425951" y="2844800"/>
              <a:ext cx="314325" cy="22225"/>
            </a:xfrm>
            <a:custGeom>
              <a:avLst/>
              <a:gdLst>
                <a:gd name="T0" fmla="*/ 2147483646 w 396"/>
                <a:gd name="T1" fmla="*/ 2147483646 h 28"/>
                <a:gd name="T2" fmla="*/ 2147483646 w 396"/>
                <a:gd name="T3" fmla="*/ 2147483646 h 28"/>
                <a:gd name="T4" fmla="*/ 2147483646 w 396"/>
                <a:gd name="T5" fmla="*/ 2147483646 h 28"/>
                <a:gd name="T6" fmla="*/ 2147483646 w 396"/>
                <a:gd name="T7" fmla="*/ 2147483646 h 28"/>
                <a:gd name="T8" fmla="*/ 2147483646 w 396"/>
                <a:gd name="T9" fmla="*/ 2147483646 h 28"/>
                <a:gd name="T10" fmla="*/ 2147483646 w 396"/>
                <a:gd name="T11" fmla="*/ 2147483646 h 28"/>
                <a:gd name="T12" fmla="*/ 2147483646 w 396"/>
                <a:gd name="T13" fmla="*/ 2147483646 h 28"/>
                <a:gd name="T14" fmla="*/ 2147483646 w 396"/>
                <a:gd name="T15" fmla="*/ 2147483646 h 28"/>
                <a:gd name="T16" fmla="*/ 2147483646 w 396"/>
                <a:gd name="T17" fmla="*/ 0 h 28"/>
                <a:gd name="T18" fmla="*/ 0 w 396"/>
                <a:gd name="T19" fmla="*/ 2147483646 h 28"/>
                <a:gd name="T20" fmla="*/ 2147483646 w 396"/>
                <a:gd name="T21" fmla="*/ 2147483646 h 28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396"/>
                <a:gd name="T34" fmla="*/ 0 h 28"/>
                <a:gd name="T35" fmla="*/ 396 w 396"/>
                <a:gd name="T36" fmla="*/ 28 h 28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396" h="28">
                  <a:moveTo>
                    <a:pt x="396" y="28"/>
                  </a:moveTo>
                  <a:lnTo>
                    <a:pt x="390" y="25"/>
                  </a:lnTo>
                  <a:lnTo>
                    <a:pt x="383" y="21"/>
                  </a:lnTo>
                  <a:lnTo>
                    <a:pt x="377" y="18"/>
                  </a:lnTo>
                  <a:lnTo>
                    <a:pt x="370" y="14"/>
                  </a:lnTo>
                  <a:lnTo>
                    <a:pt x="365" y="11"/>
                  </a:lnTo>
                  <a:lnTo>
                    <a:pt x="358" y="7"/>
                  </a:lnTo>
                  <a:lnTo>
                    <a:pt x="351" y="4"/>
                  </a:lnTo>
                  <a:lnTo>
                    <a:pt x="344" y="0"/>
                  </a:lnTo>
                  <a:lnTo>
                    <a:pt x="0" y="15"/>
                  </a:lnTo>
                  <a:lnTo>
                    <a:pt x="396" y="28"/>
                  </a:lnTo>
                  <a:close/>
                </a:path>
              </a:pathLst>
            </a:custGeom>
            <a:solidFill>
              <a:srgbClr val="282B7C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s-ES"/>
            </a:p>
          </p:txBody>
        </p:sp>
        <p:sp>
          <p:nvSpPr>
            <p:cNvPr id="37980" name="Freeform 52"/>
            <p:cNvSpPr>
              <a:spLocks/>
            </p:cNvSpPr>
            <p:nvPr/>
          </p:nvSpPr>
          <p:spPr bwMode="auto">
            <a:xfrm>
              <a:off x="4456113" y="2894013"/>
              <a:ext cx="338138" cy="23812"/>
            </a:xfrm>
            <a:custGeom>
              <a:avLst/>
              <a:gdLst>
                <a:gd name="T0" fmla="*/ 2147483646 w 427"/>
                <a:gd name="T1" fmla="*/ 2147483646 h 31"/>
                <a:gd name="T2" fmla="*/ 2147483646 w 427"/>
                <a:gd name="T3" fmla="*/ 2147483646 h 31"/>
                <a:gd name="T4" fmla="*/ 2147483646 w 427"/>
                <a:gd name="T5" fmla="*/ 2147483646 h 31"/>
                <a:gd name="T6" fmla="*/ 2147483646 w 427"/>
                <a:gd name="T7" fmla="*/ 2147483646 h 31"/>
                <a:gd name="T8" fmla="*/ 2147483646 w 427"/>
                <a:gd name="T9" fmla="*/ 0 h 31"/>
                <a:gd name="T10" fmla="*/ 0 w 427"/>
                <a:gd name="T11" fmla="*/ 2147483646 h 31"/>
                <a:gd name="T12" fmla="*/ 2147483646 w 427"/>
                <a:gd name="T13" fmla="*/ 2147483646 h 31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427"/>
                <a:gd name="T22" fmla="*/ 0 h 31"/>
                <a:gd name="T23" fmla="*/ 427 w 427"/>
                <a:gd name="T24" fmla="*/ 31 h 31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427" h="31">
                  <a:moveTo>
                    <a:pt x="427" y="31"/>
                  </a:moveTo>
                  <a:lnTo>
                    <a:pt x="421" y="23"/>
                  </a:lnTo>
                  <a:lnTo>
                    <a:pt x="415" y="15"/>
                  </a:lnTo>
                  <a:lnTo>
                    <a:pt x="408" y="7"/>
                  </a:lnTo>
                  <a:lnTo>
                    <a:pt x="400" y="0"/>
                  </a:lnTo>
                  <a:lnTo>
                    <a:pt x="0" y="16"/>
                  </a:lnTo>
                  <a:lnTo>
                    <a:pt x="427" y="31"/>
                  </a:lnTo>
                  <a:close/>
                </a:path>
              </a:pathLst>
            </a:custGeom>
            <a:solidFill>
              <a:srgbClr val="282B7C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s-ES"/>
            </a:p>
          </p:txBody>
        </p:sp>
      </p:grpSp>
      <p:sp>
        <p:nvSpPr>
          <p:cNvPr id="28" name="69 CuadroTexto"/>
          <p:cNvSpPr txBox="1">
            <a:spLocks noChangeArrowheads="1"/>
          </p:cNvSpPr>
          <p:nvPr/>
        </p:nvSpPr>
        <p:spPr bwMode="auto">
          <a:xfrm>
            <a:off x="5021263" y="2111376"/>
            <a:ext cx="2133600" cy="276225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s-MX" sz="1200" b="1">
                <a:solidFill>
                  <a:schemeClr val="bg1"/>
                </a:solidFill>
              </a:rPr>
              <a:t>Búsqueda de información</a:t>
            </a:r>
            <a:endParaRPr lang="es-ES" sz="1200" b="1">
              <a:solidFill>
                <a:schemeClr val="bg1"/>
              </a:solidFill>
            </a:endParaRPr>
          </a:p>
        </p:txBody>
      </p:sp>
      <p:sp>
        <p:nvSpPr>
          <p:cNvPr id="78" name="77 Rectángulo"/>
          <p:cNvSpPr/>
          <p:nvPr/>
        </p:nvSpPr>
        <p:spPr>
          <a:xfrm>
            <a:off x="4248150" y="3160713"/>
            <a:ext cx="3690938" cy="97155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9050">
            <a:noFill/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s-ES"/>
          </a:p>
        </p:txBody>
      </p:sp>
      <p:sp>
        <p:nvSpPr>
          <p:cNvPr id="65" name="64 Flecha a la derecha con bandas"/>
          <p:cNvSpPr/>
          <p:nvPr/>
        </p:nvSpPr>
        <p:spPr>
          <a:xfrm rot="5400000">
            <a:off x="5657851" y="3403601"/>
            <a:ext cx="876300" cy="485775"/>
          </a:xfrm>
          <a:prstGeom prst="stripedRightArrow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s-ES"/>
          </a:p>
        </p:txBody>
      </p:sp>
      <p:grpSp>
        <p:nvGrpSpPr>
          <p:cNvPr id="10" name="97 Grupo"/>
          <p:cNvGrpSpPr>
            <a:grpSpLocks/>
          </p:cNvGrpSpPr>
          <p:nvPr/>
        </p:nvGrpSpPr>
        <p:grpSpPr bwMode="auto">
          <a:xfrm>
            <a:off x="4505325" y="3224213"/>
            <a:ext cx="1123950" cy="261610"/>
            <a:chOff x="2981325" y="3224213"/>
            <a:chExt cx="1123950" cy="261610"/>
          </a:xfrm>
        </p:grpSpPr>
        <p:sp>
          <p:nvSpPr>
            <p:cNvPr id="58" name="57 CuadroTexto"/>
            <p:cNvSpPr txBox="1"/>
            <p:nvPr/>
          </p:nvSpPr>
          <p:spPr>
            <a:xfrm>
              <a:off x="3019870" y="3224213"/>
              <a:ext cx="906018" cy="261610"/>
            </a:xfrm>
            <a:prstGeom prst="rect">
              <a:avLst/>
            </a:prstGeom>
            <a:noFill/>
            <a:ln>
              <a:noFill/>
            </a:ln>
          </p:spPr>
          <p:txBody>
            <a:bodyPr wrap="none">
              <a:spAutoFit/>
            </a:bodyPr>
            <a:lstStyle/>
            <a:p>
              <a:pPr algn="r" eaLnBrk="1" hangingPunct="1">
                <a:defRPr/>
              </a:pPr>
              <a:r>
                <a:rPr lang="es-MX" sz="1100" b="1" dirty="0">
                  <a:solidFill>
                    <a:schemeClr val="accent1">
                      <a:lumMod val="75000"/>
                    </a:schemeClr>
                  </a:solidFill>
                  <a:latin typeface="Tahoma" panose="020B0604030504040204" pitchFamily="34" charset="0"/>
                </a:rPr>
                <a:t>Contenido</a:t>
              </a:r>
            </a:p>
          </p:txBody>
        </p:sp>
        <p:sp>
          <p:nvSpPr>
            <p:cNvPr id="68" name="67 Llamada de flecha a la derecha"/>
            <p:cNvSpPr/>
            <p:nvPr/>
          </p:nvSpPr>
          <p:spPr>
            <a:xfrm>
              <a:off x="2981325" y="3240088"/>
              <a:ext cx="1123950" cy="234950"/>
            </a:xfrm>
            <a:prstGeom prst="rightArrowCallout">
              <a:avLst>
                <a:gd name="adj1" fmla="val 25000"/>
                <a:gd name="adj2" fmla="val 25000"/>
                <a:gd name="adj3" fmla="val 25000"/>
                <a:gd name="adj4" fmla="val 83533"/>
              </a:avLst>
            </a:prstGeom>
            <a:noFill/>
            <a:ln w="3175">
              <a:solidFill>
                <a:srgbClr val="4383D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s-ES"/>
            </a:p>
          </p:txBody>
        </p:sp>
      </p:grpSp>
      <p:grpSp>
        <p:nvGrpSpPr>
          <p:cNvPr id="12" name="99 Grupo"/>
          <p:cNvGrpSpPr>
            <a:grpSpLocks/>
          </p:cNvGrpSpPr>
          <p:nvPr/>
        </p:nvGrpSpPr>
        <p:grpSpPr bwMode="auto">
          <a:xfrm>
            <a:off x="4648201" y="3500438"/>
            <a:ext cx="862013" cy="261610"/>
            <a:chOff x="3124200" y="3500438"/>
            <a:chExt cx="862013" cy="261610"/>
          </a:xfrm>
        </p:grpSpPr>
        <p:sp>
          <p:nvSpPr>
            <p:cNvPr id="63" name="62 CuadroTexto"/>
            <p:cNvSpPr txBox="1"/>
            <p:nvPr/>
          </p:nvSpPr>
          <p:spPr>
            <a:xfrm>
              <a:off x="3167046" y="3500438"/>
              <a:ext cx="625492" cy="261610"/>
            </a:xfrm>
            <a:prstGeom prst="rect">
              <a:avLst/>
            </a:prstGeom>
            <a:noFill/>
            <a:ln>
              <a:noFill/>
            </a:ln>
          </p:spPr>
          <p:txBody>
            <a:bodyPr wrap="none">
              <a:spAutoFit/>
            </a:bodyPr>
            <a:lstStyle/>
            <a:p>
              <a:pPr algn="r" eaLnBrk="1" hangingPunct="1">
                <a:defRPr/>
              </a:pPr>
              <a:r>
                <a:rPr lang="es-MX" sz="1100" b="1" dirty="0">
                  <a:solidFill>
                    <a:schemeClr val="accent1">
                      <a:lumMod val="75000"/>
                    </a:schemeClr>
                  </a:solidFill>
                  <a:latin typeface="Tahoma" panose="020B0604030504040204" pitchFamily="34" charset="0"/>
                </a:rPr>
                <a:t>Precio</a:t>
              </a:r>
            </a:p>
          </p:txBody>
        </p:sp>
        <p:sp>
          <p:nvSpPr>
            <p:cNvPr id="71" name="70 Llamada de flecha a la derecha"/>
            <p:cNvSpPr/>
            <p:nvPr/>
          </p:nvSpPr>
          <p:spPr>
            <a:xfrm>
              <a:off x="3124200" y="3516313"/>
              <a:ext cx="862013" cy="234950"/>
            </a:xfrm>
            <a:prstGeom prst="rightArrowCallout">
              <a:avLst>
                <a:gd name="adj1" fmla="val 25000"/>
                <a:gd name="adj2" fmla="val 25000"/>
                <a:gd name="adj3" fmla="val 25000"/>
                <a:gd name="adj4" fmla="val 79296"/>
              </a:avLst>
            </a:prstGeom>
            <a:noFill/>
            <a:ln w="3175">
              <a:solidFill>
                <a:srgbClr val="4383D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s-ES"/>
            </a:p>
          </p:txBody>
        </p:sp>
      </p:grpSp>
      <p:grpSp>
        <p:nvGrpSpPr>
          <p:cNvPr id="13" name="101 Grupo"/>
          <p:cNvGrpSpPr>
            <a:grpSpLocks/>
          </p:cNvGrpSpPr>
          <p:nvPr/>
        </p:nvGrpSpPr>
        <p:grpSpPr bwMode="auto">
          <a:xfrm>
            <a:off x="4400550" y="3802064"/>
            <a:ext cx="1333500" cy="261937"/>
            <a:chOff x="2876550" y="3802063"/>
            <a:chExt cx="1333500" cy="261937"/>
          </a:xfrm>
        </p:grpSpPr>
        <p:sp>
          <p:nvSpPr>
            <p:cNvPr id="64" name="63 CuadroTexto"/>
            <p:cNvSpPr txBox="1"/>
            <p:nvPr/>
          </p:nvSpPr>
          <p:spPr>
            <a:xfrm>
              <a:off x="2989263" y="3802063"/>
              <a:ext cx="871537" cy="261937"/>
            </a:xfrm>
            <a:prstGeom prst="rect">
              <a:avLst/>
            </a:prstGeom>
            <a:noFill/>
            <a:ln>
              <a:noFill/>
            </a:ln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s-MX" sz="1100" b="1">
                  <a:solidFill>
                    <a:srgbClr val="376092"/>
                  </a:solidFill>
                </a:rPr>
                <a:t>Duración</a:t>
              </a:r>
            </a:p>
          </p:txBody>
        </p:sp>
        <p:sp>
          <p:nvSpPr>
            <p:cNvPr id="72" name="71 Llamada de flecha a la derecha"/>
            <p:cNvSpPr/>
            <p:nvPr/>
          </p:nvSpPr>
          <p:spPr>
            <a:xfrm>
              <a:off x="2876550" y="3802063"/>
              <a:ext cx="1333500" cy="234950"/>
            </a:xfrm>
            <a:prstGeom prst="rightArrowCallout">
              <a:avLst>
                <a:gd name="adj1" fmla="val 25000"/>
                <a:gd name="adj2" fmla="val 25000"/>
                <a:gd name="adj3" fmla="val 25000"/>
                <a:gd name="adj4" fmla="val 83582"/>
              </a:avLst>
            </a:prstGeom>
            <a:noFill/>
            <a:ln w="3175">
              <a:solidFill>
                <a:srgbClr val="4383D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s-ES"/>
            </a:p>
          </p:txBody>
        </p:sp>
      </p:grpSp>
      <p:grpSp>
        <p:nvGrpSpPr>
          <p:cNvPr id="14" name="102 Grupo"/>
          <p:cNvGrpSpPr>
            <a:grpSpLocks/>
          </p:cNvGrpSpPr>
          <p:nvPr/>
        </p:nvGrpSpPr>
        <p:grpSpPr bwMode="auto">
          <a:xfrm>
            <a:off x="6515100" y="3319463"/>
            <a:ext cx="1030288" cy="215444"/>
            <a:chOff x="4991100" y="3319463"/>
            <a:chExt cx="1030288" cy="215444"/>
          </a:xfrm>
        </p:grpSpPr>
        <p:sp>
          <p:nvSpPr>
            <p:cNvPr id="73" name="72 Llamada de flecha a la derecha"/>
            <p:cNvSpPr/>
            <p:nvPr/>
          </p:nvSpPr>
          <p:spPr>
            <a:xfrm rot="10800000">
              <a:off x="4991100" y="3322638"/>
              <a:ext cx="990600" cy="171450"/>
            </a:xfrm>
            <a:prstGeom prst="rightArrowCallout">
              <a:avLst>
                <a:gd name="adj1" fmla="val 25000"/>
                <a:gd name="adj2" fmla="val 25000"/>
                <a:gd name="adj3" fmla="val 25000"/>
                <a:gd name="adj4" fmla="val 80839"/>
              </a:avLst>
            </a:prstGeom>
            <a:noFill/>
            <a:ln w="3175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s-ES"/>
            </a:p>
          </p:txBody>
        </p:sp>
        <p:sp>
          <p:nvSpPr>
            <p:cNvPr id="74" name="73 CuadroTexto"/>
            <p:cNvSpPr txBox="1"/>
            <p:nvPr/>
          </p:nvSpPr>
          <p:spPr>
            <a:xfrm>
              <a:off x="5157048" y="3319463"/>
              <a:ext cx="864340" cy="215444"/>
            </a:xfrm>
            <a:prstGeom prst="rect">
              <a:avLst/>
            </a:prstGeom>
            <a:noFill/>
            <a:ln>
              <a:noFill/>
            </a:ln>
          </p:spPr>
          <p:txBody>
            <a:bodyPr wrap="none">
              <a:spAutoFit/>
            </a:bodyPr>
            <a:lstStyle/>
            <a:p>
              <a:pPr algn="r" eaLnBrk="1" hangingPunct="1">
                <a:defRPr/>
              </a:pPr>
              <a:r>
                <a:rPr lang="es-MX" sz="800" dirty="0">
                  <a:solidFill>
                    <a:schemeClr val="accent1">
                      <a:lumMod val="75000"/>
                    </a:schemeClr>
                  </a:solidFill>
                  <a:latin typeface="Tahoma" panose="020B0604030504040204" pitchFamily="34" charset="0"/>
                </a:rPr>
                <a:t>Infraestructura</a:t>
              </a:r>
            </a:p>
          </p:txBody>
        </p:sp>
      </p:grpSp>
      <p:grpSp>
        <p:nvGrpSpPr>
          <p:cNvPr id="19" name="104 Grupo"/>
          <p:cNvGrpSpPr>
            <a:grpSpLocks/>
          </p:cNvGrpSpPr>
          <p:nvPr/>
        </p:nvGrpSpPr>
        <p:grpSpPr bwMode="auto">
          <a:xfrm>
            <a:off x="6438900" y="3652838"/>
            <a:ext cx="1296988" cy="214312"/>
            <a:chOff x="4914900" y="3652838"/>
            <a:chExt cx="1296988" cy="214312"/>
          </a:xfrm>
        </p:grpSpPr>
        <p:sp>
          <p:nvSpPr>
            <p:cNvPr id="75" name="74 Llamada de flecha a la derecha"/>
            <p:cNvSpPr/>
            <p:nvPr/>
          </p:nvSpPr>
          <p:spPr>
            <a:xfrm rot="10800000">
              <a:off x="4914900" y="3656013"/>
              <a:ext cx="1247775" cy="171450"/>
            </a:xfrm>
            <a:prstGeom prst="rightArrowCallout">
              <a:avLst>
                <a:gd name="adj1" fmla="val 25000"/>
                <a:gd name="adj2" fmla="val 25000"/>
                <a:gd name="adj3" fmla="val 25000"/>
                <a:gd name="adj4" fmla="val 89564"/>
              </a:avLst>
            </a:prstGeom>
            <a:noFill/>
            <a:ln w="3175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s-ES"/>
            </a:p>
          </p:txBody>
        </p:sp>
        <p:sp>
          <p:nvSpPr>
            <p:cNvPr id="76" name="75 CuadroTexto"/>
            <p:cNvSpPr txBox="1"/>
            <p:nvPr/>
          </p:nvSpPr>
          <p:spPr>
            <a:xfrm>
              <a:off x="5013325" y="3652838"/>
              <a:ext cx="1198563" cy="214312"/>
            </a:xfrm>
            <a:prstGeom prst="rect">
              <a:avLst/>
            </a:prstGeom>
            <a:noFill/>
            <a:ln>
              <a:noFill/>
            </a:ln>
          </p:spPr>
          <p:txBody>
            <a:bodyPr wrap="none">
              <a:spAutoFit/>
            </a:bodyPr>
            <a:lstStyle/>
            <a:p>
              <a:pPr algn="r" eaLnBrk="1" hangingPunct="1">
                <a:defRPr/>
              </a:pPr>
              <a:r>
                <a:rPr lang="es-MX" sz="800" dirty="0">
                  <a:solidFill>
                    <a:schemeClr val="accent1">
                      <a:lumMod val="75000"/>
                    </a:schemeClr>
                  </a:solidFill>
                  <a:latin typeface="Tahoma" panose="020B0604030504040204" pitchFamily="34" charset="0"/>
                </a:rPr>
                <a:t>Referencia profesores</a:t>
              </a:r>
            </a:p>
          </p:txBody>
        </p:sp>
      </p:grpSp>
      <p:grpSp>
        <p:nvGrpSpPr>
          <p:cNvPr id="21" name="105 Grupo"/>
          <p:cNvGrpSpPr>
            <a:grpSpLocks/>
          </p:cNvGrpSpPr>
          <p:nvPr/>
        </p:nvGrpSpPr>
        <p:grpSpPr bwMode="auto">
          <a:xfrm>
            <a:off x="7772401" y="4257675"/>
            <a:ext cx="360363" cy="198438"/>
            <a:chOff x="6248400" y="4257675"/>
            <a:chExt cx="360363" cy="198438"/>
          </a:xfrm>
        </p:grpSpPr>
        <p:sp>
          <p:nvSpPr>
            <p:cNvPr id="79" name="78 Cheurón"/>
            <p:cNvSpPr/>
            <p:nvPr/>
          </p:nvSpPr>
          <p:spPr>
            <a:xfrm flipV="1">
              <a:off x="6410325" y="4257675"/>
              <a:ext cx="198438" cy="198438"/>
            </a:xfrm>
            <a:prstGeom prst="chevron">
              <a:avLst/>
            </a:prstGeom>
            <a:solidFill>
              <a:schemeClr val="tx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s-ES">
                <a:solidFill>
                  <a:schemeClr val="tx1"/>
                </a:solidFill>
              </a:endParaRPr>
            </a:p>
          </p:txBody>
        </p:sp>
        <p:sp>
          <p:nvSpPr>
            <p:cNvPr id="81" name="80 Cheurón"/>
            <p:cNvSpPr/>
            <p:nvPr/>
          </p:nvSpPr>
          <p:spPr>
            <a:xfrm flipV="1">
              <a:off x="6248400" y="4257675"/>
              <a:ext cx="198438" cy="198438"/>
            </a:xfrm>
            <a:prstGeom prst="chevron">
              <a:avLst/>
            </a:prstGeom>
            <a:solidFill>
              <a:schemeClr val="tx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s-ES">
                <a:solidFill>
                  <a:schemeClr val="tx1"/>
                </a:solidFill>
              </a:endParaRPr>
            </a:p>
          </p:txBody>
        </p:sp>
      </p:grpSp>
      <p:grpSp>
        <p:nvGrpSpPr>
          <p:cNvPr id="32" name="107 Grupo"/>
          <p:cNvGrpSpPr>
            <a:grpSpLocks/>
          </p:cNvGrpSpPr>
          <p:nvPr/>
        </p:nvGrpSpPr>
        <p:grpSpPr bwMode="auto">
          <a:xfrm>
            <a:off x="8458200" y="3570288"/>
            <a:ext cx="198438" cy="419100"/>
            <a:chOff x="6934200" y="3570288"/>
            <a:chExt cx="198438" cy="419100"/>
          </a:xfrm>
        </p:grpSpPr>
        <p:sp>
          <p:nvSpPr>
            <p:cNvPr id="82" name="81 Cheurón"/>
            <p:cNvSpPr/>
            <p:nvPr/>
          </p:nvSpPr>
          <p:spPr>
            <a:xfrm rot="16200000" flipH="1">
              <a:off x="6933406" y="3790157"/>
              <a:ext cx="200025" cy="198438"/>
            </a:xfrm>
            <a:prstGeom prst="chevron">
              <a:avLst/>
            </a:prstGeom>
            <a:solidFill>
              <a:schemeClr val="accent1">
                <a:lumMod val="20000"/>
                <a:lumOff val="80000"/>
              </a:schemeClr>
            </a:solidFill>
            <a:ln w="12700">
              <a:solidFill>
                <a:srgbClr val="4383D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s-ES">
                <a:solidFill>
                  <a:schemeClr val="tx1"/>
                </a:solidFill>
              </a:endParaRPr>
            </a:p>
          </p:txBody>
        </p:sp>
        <p:sp>
          <p:nvSpPr>
            <p:cNvPr id="83" name="82 Cheurón"/>
            <p:cNvSpPr/>
            <p:nvPr/>
          </p:nvSpPr>
          <p:spPr>
            <a:xfrm rot="16200000" flipH="1">
              <a:off x="6934200" y="3570288"/>
              <a:ext cx="198437" cy="198438"/>
            </a:xfrm>
            <a:prstGeom prst="chevron">
              <a:avLst/>
            </a:prstGeom>
            <a:solidFill>
              <a:schemeClr val="accent1">
                <a:lumMod val="20000"/>
                <a:lumOff val="80000"/>
              </a:schemeClr>
            </a:solidFill>
            <a:ln w="12700">
              <a:solidFill>
                <a:srgbClr val="4383D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s-ES">
                <a:solidFill>
                  <a:schemeClr val="tx1"/>
                </a:solidFill>
              </a:endParaRPr>
            </a:p>
          </p:txBody>
        </p:sp>
      </p:grpSp>
      <p:grpSp>
        <p:nvGrpSpPr>
          <p:cNvPr id="33" name="106 Grupo"/>
          <p:cNvGrpSpPr>
            <a:grpSpLocks/>
          </p:cNvGrpSpPr>
          <p:nvPr/>
        </p:nvGrpSpPr>
        <p:grpSpPr bwMode="auto">
          <a:xfrm>
            <a:off x="8029576" y="3341689"/>
            <a:ext cx="627063" cy="200025"/>
            <a:chOff x="6505575" y="3341688"/>
            <a:chExt cx="627063" cy="200025"/>
          </a:xfrm>
        </p:grpSpPr>
        <p:sp>
          <p:nvSpPr>
            <p:cNvPr id="84" name="83 Cheurón"/>
            <p:cNvSpPr/>
            <p:nvPr/>
          </p:nvSpPr>
          <p:spPr>
            <a:xfrm flipV="1">
              <a:off x="6715125" y="3341688"/>
              <a:ext cx="198438" cy="200025"/>
            </a:xfrm>
            <a:prstGeom prst="chevron">
              <a:avLst/>
            </a:prstGeom>
            <a:solidFill>
              <a:schemeClr val="accent1">
                <a:lumMod val="20000"/>
                <a:lumOff val="80000"/>
              </a:schemeClr>
            </a:solidFill>
            <a:ln w="12700">
              <a:solidFill>
                <a:srgbClr val="4383D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s-ES">
                <a:solidFill>
                  <a:schemeClr val="tx1"/>
                </a:solidFill>
              </a:endParaRPr>
            </a:p>
          </p:txBody>
        </p:sp>
        <p:sp>
          <p:nvSpPr>
            <p:cNvPr id="85" name="84 Cheurón"/>
            <p:cNvSpPr/>
            <p:nvPr/>
          </p:nvSpPr>
          <p:spPr>
            <a:xfrm flipV="1">
              <a:off x="6934200" y="3341688"/>
              <a:ext cx="198438" cy="200025"/>
            </a:xfrm>
            <a:prstGeom prst="chevron">
              <a:avLst/>
            </a:prstGeom>
            <a:solidFill>
              <a:schemeClr val="accent1">
                <a:lumMod val="20000"/>
                <a:lumOff val="80000"/>
              </a:schemeClr>
            </a:solidFill>
            <a:ln w="12700">
              <a:solidFill>
                <a:srgbClr val="4383D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s-ES">
                <a:solidFill>
                  <a:schemeClr val="tx1"/>
                </a:solidFill>
              </a:endParaRPr>
            </a:p>
          </p:txBody>
        </p:sp>
        <p:sp>
          <p:nvSpPr>
            <p:cNvPr id="86" name="85 Cheurón"/>
            <p:cNvSpPr/>
            <p:nvPr/>
          </p:nvSpPr>
          <p:spPr>
            <a:xfrm flipV="1">
              <a:off x="6505575" y="3341688"/>
              <a:ext cx="198438" cy="200025"/>
            </a:xfrm>
            <a:prstGeom prst="chevron">
              <a:avLst/>
            </a:prstGeom>
            <a:solidFill>
              <a:schemeClr val="accent1">
                <a:lumMod val="20000"/>
                <a:lumOff val="80000"/>
              </a:schemeClr>
            </a:solidFill>
            <a:ln w="12700">
              <a:solidFill>
                <a:srgbClr val="4383D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s-ES">
                <a:solidFill>
                  <a:schemeClr val="tx1"/>
                </a:solidFill>
              </a:endParaRPr>
            </a:p>
          </p:txBody>
        </p:sp>
      </p:grpSp>
      <p:sp>
        <p:nvSpPr>
          <p:cNvPr id="88" name="87 CuadroTexto"/>
          <p:cNvSpPr txBox="1"/>
          <p:nvPr/>
        </p:nvSpPr>
        <p:spPr>
          <a:xfrm>
            <a:off x="4046539" y="4740276"/>
            <a:ext cx="1565275" cy="354013"/>
          </a:xfrm>
          <a:prstGeom prst="rect">
            <a:avLst/>
          </a:prstGeom>
          <a:noFill/>
          <a:ln>
            <a:solidFill>
              <a:srgbClr val="4383D1"/>
            </a:solidFill>
          </a:ln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es-MX" sz="1000" b="1" dirty="0" err="1">
                <a:solidFill>
                  <a:schemeClr val="accent1">
                    <a:lumMod val="75000"/>
                  </a:schemeClr>
                </a:solidFill>
                <a:latin typeface="Tahoma" panose="020B0604030504040204" pitchFamily="34" charset="0"/>
              </a:rPr>
              <a:t>Obstaculizadores</a:t>
            </a:r>
            <a:endParaRPr lang="es-MX" sz="1000" b="1" dirty="0">
              <a:solidFill>
                <a:schemeClr val="accent1">
                  <a:lumMod val="75000"/>
                </a:schemeClr>
              </a:solidFill>
              <a:latin typeface="Tahoma" panose="020B0604030504040204" pitchFamily="34" charset="0"/>
            </a:endParaRPr>
          </a:p>
          <a:p>
            <a:pPr algn="ctr" eaLnBrk="1" hangingPunct="1">
              <a:defRPr/>
            </a:pPr>
            <a:r>
              <a:rPr lang="es-MX" sz="700" dirty="0" err="1">
                <a:solidFill>
                  <a:schemeClr val="accent1">
                    <a:lumMod val="75000"/>
                  </a:schemeClr>
                </a:solidFill>
                <a:latin typeface="Tahoma" panose="020B0604030504040204" pitchFamily="34" charset="0"/>
              </a:rPr>
              <a:t>Hipotetizados</a:t>
            </a:r>
            <a:r>
              <a:rPr lang="es-MX" sz="700" dirty="0">
                <a:solidFill>
                  <a:schemeClr val="accent1">
                    <a:lumMod val="75000"/>
                  </a:schemeClr>
                </a:solidFill>
                <a:latin typeface="Tahoma" panose="020B0604030504040204" pitchFamily="34" charset="0"/>
              </a:rPr>
              <a:t>/Reales</a:t>
            </a:r>
            <a:endParaRPr lang="es-MX" sz="900" dirty="0">
              <a:solidFill>
                <a:schemeClr val="accent1">
                  <a:lumMod val="75000"/>
                </a:schemeClr>
              </a:solidFill>
              <a:latin typeface="Tahoma" panose="020B0604030504040204" pitchFamily="34" charset="0"/>
            </a:endParaRPr>
          </a:p>
        </p:txBody>
      </p:sp>
      <p:cxnSp>
        <p:nvCxnSpPr>
          <p:cNvPr id="90" name="89 Conector recto"/>
          <p:cNvCxnSpPr>
            <a:stCxn id="87" idx="0"/>
            <a:endCxn id="14344" idx="2"/>
          </p:cNvCxnSpPr>
          <p:nvPr/>
        </p:nvCxnSpPr>
        <p:spPr>
          <a:xfrm rot="16200000" flipV="1">
            <a:off x="6563519" y="4060032"/>
            <a:ext cx="119063" cy="106045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91 Conector recto"/>
          <p:cNvCxnSpPr>
            <a:stCxn id="88" idx="0"/>
            <a:endCxn id="14344" idx="2"/>
          </p:cNvCxnSpPr>
          <p:nvPr/>
        </p:nvCxnSpPr>
        <p:spPr>
          <a:xfrm rot="5400000" flipH="1" flipV="1">
            <a:off x="5356225" y="4003675"/>
            <a:ext cx="209550" cy="126365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7" name="86 CuadroTexto"/>
          <p:cNvSpPr txBox="1"/>
          <p:nvPr/>
        </p:nvSpPr>
        <p:spPr>
          <a:xfrm>
            <a:off x="6176964" y="4649788"/>
            <a:ext cx="1952625" cy="508000"/>
          </a:xfrm>
          <a:prstGeom prst="rect">
            <a:avLst/>
          </a:prstGeom>
          <a:noFill/>
          <a:ln>
            <a:solidFill>
              <a:srgbClr val="4383D1"/>
            </a:solidFill>
          </a:ln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s-MX" sz="1000" b="1">
                <a:solidFill>
                  <a:srgbClr val="376092"/>
                </a:solidFill>
              </a:rPr>
              <a:t>Otros aspectos ha considerar</a:t>
            </a:r>
          </a:p>
          <a:p>
            <a:pPr algn="ctr" eaLnBrk="1" hangingPunct="1"/>
            <a:r>
              <a:rPr lang="es-MX" sz="700">
                <a:solidFill>
                  <a:srgbClr val="376092"/>
                </a:solidFill>
              </a:rPr>
              <a:t>Cercanía casa de estudio / Clases Lun a Vie</a:t>
            </a:r>
          </a:p>
        </p:txBody>
      </p:sp>
      <p:grpSp>
        <p:nvGrpSpPr>
          <p:cNvPr id="34" name="108 Grupo"/>
          <p:cNvGrpSpPr>
            <a:grpSpLocks/>
          </p:cNvGrpSpPr>
          <p:nvPr/>
        </p:nvGrpSpPr>
        <p:grpSpPr bwMode="auto">
          <a:xfrm>
            <a:off x="8204200" y="4929189"/>
            <a:ext cx="381000" cy="200025"/>
            <a:chOff x="6679910" y="4929188"/>
            <a:chExt cx="381000" cy="200025"/>
          </a:xfrm>
        </p:grpSpPr>
        <p:sp>
          <p:nvSpPr>
            <p:cNvPr id="96" name="95 Cheurón"/>
            <p:cNvSpPr/>
            <p:nvPr/>
          </p:nvSpPr>
          <p:spPr>
            <a:xfrm flipV="1">
              <a:off x="6679910" y="4929188"/>
              <a:ext cx="200025" cy="200025"/>
            </a:xfrm>
            <a:prstGeom prst="chevron">
              <a:avLst/>
            </a:prstGeom>
            <a:noFill/>
            <a:ln w="12700">
              <a:solidFill>
                <a:srgbClr val="4383D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s-ES">
                <a:solidFill>
                  <a:schemeClr val="tx1"/>
                </a:solidFill>
              </a:endParaRPr>
            </a:p>
          </p:txBody>
        </p:sp>
        <p:sp>
          <p:nvSpPr>
            <p:cNvPr id="97" name="96 Cheurón"/>
            <p:cNvSpPr/>
            <p:nvPr/>
          </p:nvSpPr>
          <p:spPr>
            <a:xfrm flipV="1">
              <a:off x="6860885" y="4929188"/>
              <a:ext cx="200025" cy="200025"/>
            </a:xfrm>
            <a:prstGeom prst="chevron">
              <a:avLst/>
            </a:prstGeom>
            <a:noFill/>
            <a:ln w="12700">
              <a:solidFill>
                <a:srgbClr val="4383D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s-ES">
                <a:solidFill>
                  <a:schemeClr val="tx1"/>
                </a:solidFill>
              </a:endParaRPr>
            </a:p>
          </p:txBody>
        </p:sp>
      </p:grpSp>
      <p:sp>
        <p:nvSpPr>
          <p:cNvPr id="99" name="98 Cheurón"/>
          <p:cNvSpPr/>
          <p:nvPr/>
        </p:nvSpPr>
        <p:spPr>
          <a:xfrm rot="5400000" flipH="1" flipV="1">
            <a:off x="8443120" y="4717258"/>
            <a:ext cx="200025" cy="198437"/>
          </a:xfrm>
          <a:prstGeom prst="chevron">
            <a:avLst/>
          </a:prstGeom>
          <a:noFill/>
          <a:ln w="12700">
            <a:solidFill>
              <a:srgbClr val="4383D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s-ES">
              <a:solidFill>
                <a:schemeClr val="tx1"/>
              </a:solidFill>
            </a:endParaRPr>
          </a:p>
        </p:txBody>
      </p:sp>
      <p:sp>
        <p:nvSpPr>
          <p:cNvPr id="14389" name="20 CuadroTexto"/>
          <p:cNvSpPr txBox="1">
            <a:spLocks noChangeArrowheads="1"/>
          </p:cNvSpPr>
          <p:nvPr/>
        </p:nvSpPr>
        <p:spPr bwMode="auto">
          <a:xfrm rot="-5400000">
            <a:off x="2205226" y="3684687"/>
            <a:ext cx="1898277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1pPr>
            <a:lvl2pPr>
              <a:defRPr sz="28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>
              <a:defRPr sz="20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>
              <a:defRPr sz="20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eaLnBrk="1" hangingPunct="1"/>
            <a:r>
              <a:rPr lang="es-MX" sz="1400" b="1" i="1">
                <a:solidFill>
                  <a:schemeClr val="bg1"/>
                </a:solidFill>
                <a:latin typeface="Tahoma" charset="0"/>
              </a:rPr>
              <a:t>Influencia de la UC</a:t>
            </a:r>
            <a:endParaRPr lang="es-ES" sz="1400" b="1" i="1">
              <a:solidFill>
                <a:schemeClr val="bg1"/>
              </a:solidFill>
              <a:latin typeface="Tahoma" charset="0"/>
            </a:endParaRPr>
          </a:p>
        </p:txBody>
      </p:sp>
      <p:sp>
        <p:nvSpPr>
          <p:cNvPr id="104" name="103 Rectángulo"/>
          <p:cNvSpPr/>
          <p:nvPr/>
        </p:nvSpPr>
        <p:spPr>
          <a:xfrm>
            <a:off x="3000376" y="2046288"/>
            <a:ext cx="6181725" cy="3783012"/>
          </a:xfrm>
          <a:prstGeom prst="rect">
            <a:avLst/>
          </a:prstGeom>
          <a:noFill/>
          <a:ln w="53975">
            <a:solidFill>
              <a:schemeClr val="bg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s-ES"/>
          </a:p>
        </p:txBody>
      </p:sp>
      <p:sp>
        <p:nvSpPr>
          <p:cNvPr id="7" name="6 Flecha a la derecha con bandas"/>
          <p:cNvSpPr/>
          <p:nvPr/>
        </p:nvSpPr>
        <p:spPr>
          <a:xfrm rot="5400000">
            <a:off x="5657851" y="1423988"/>
            <a:ext cx="876300" cy="485775"/>
          </a:xfrm>
          <a:prstGeom prst="stripedRightArrow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s-ES"/>
          </a:p>
        </p:txBody>
      </p:sp>
      <p:cxnSp>
        <p:nvCxnSpPr>
          <p:cNvPr id="112" name="111 Conector recto"/>
          <p:cNvCxnSpPr/>
          <p:nvPr/>
        </p:nvCxnSpPr>
        <p:spPr>
          <a:xfrm flipV="1">
            <a:off x="8566150" y="933450"/>
            <a:ext cx="1322388" cy="0"/>
          </a:xfrm>
          <a:prstGeom prst="line">
            <a:avLst/>
          </a:prstGeom>
          <a:ln w="76200"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2" name="121 CuadroTexto"/>
          <p:cNvSpPr txBox="1"/>
          <p:nvPr/>
        </p:nvSpPr>
        <p:spPr>
          <a:xfrm>
            <a:off x="5961063" y="5454650"/>
            <a:ext cx="2411412" cy="400110"/>
          </a:xfrm>
          <a:prstGeom prst="rect">
            <a:avLst/>
          </a:prstGeom>
          <a:noFill/>
          <a:ln>
            <a:solidFill>
              <a:srgbClr val="4383D1"/>
            </a:solidFill>
          </a:ln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s-MX" sz="1000" b="1">
                <a:solidFill>
                  <a:srgbClr val="376092"/>
                </a:solidFill>
              </a:rPr>
              <a:t>Postulación sólo diplomado elegido</a:t>
            </a:r>
            <a:endParaRPr lang="es-MX" sz="1100" b="1">
              <a:solidFill>
                <a:srgbClr val="376092"/>
              </a:solidFill>
            </a:endParaRPr>
          </a:p>
        </p:txBody>
      </p:sp>
      <p:grpSp>
        <p:nvGrpSpPr>
          <p:cNvPr id="35" name="94 Grupo"/>
          <p:cNvGrpSpPr>
            <a:grpSpLocks/>
          </p:cNvGrpSpPr>
          <p:nvPr/>
        </p:nvGrpSpPr>
        <p:grpSpPr bwMode="auto">
          <a:xfrm>
            <a:off x="7154864" y="2097089"/>
            <a:ext cx="1920875" cy="589379"/>
            <a:chOff x="5630863" y="2097088"/>
            <a:chExt cx="1920875" cy="589379"/>
          </a:xfrm>
        </p:grpSpPr>
        <p:sp>
          <p:nvSpPr>
            <p:cNvPr id="29" name="28 CuadroTexto"/>
            <p:cNvSpPr txBox="1"/>
            <p:nvPr/>
          </p:nvSpPr>
          <p:spPr>
            <a:xfrm>
              <a:off x="5764213" y="2097088"/>
              <a:ext cx="814387" cy="214312"/>
            </a:xfrm>
            <a:prstGeom prst="rect">
              <a:avLst/>
            </a:prstGeom>
            <a:noFill/>
            <a:ln>
              <a:solidFill>
                <a:srgbClr val="4383D1"/>
              </a:solidFill>
            </a:ln>
          </p:spPr>
          <p:txBody>
            <a:bodyPr>
              <a:spAutoFit/>
            </a:bodyPr>
            <a:lstStyle/>
            <a:p>
              <a:pPr algn="r" eaLnBrk="1" hangingPunct="1">
                <a:defRPr/>
              </a:pPr>
              <a:r>
                <a:rPr lang="es-MX" sz="800" b="1" dirty="0">
                  <a:solidFill>
                    <a:schemeClr val="accent1">
                      <a:lumMod val="75000"/>
                    </a:schemeClr>
                  </a:solidFill>
                  <a:latin typeface="Tahoma" panose="020B0604030504040204" pitchFamily="34" charset="0"/>
                </a:rPr>
                <a:t>Por internet</a:t>
              </a:r>
            </a:p>
          </p:txBody>
        </p:sp>
        <p:sp>
          <p:nvSpPr>
            <p:cNvPr id="30" name="29 CuadroTexto"/>
            <p:cNvSpPr txBox="1"/>
            <p:nvPr/>
          </p:nvSpPr>
          <p:spPr>
            <a:xfrm>
              <a:off x="5757863" y="2347913"/>
              <a:ext cx="1793875" cy="338554"/>
            </a:xfrm>
            <a:prstGeom prst="rect">
              <a:avLst/>
            </a:prstGeom>
            <a:noFill/>
            <a:ln>
              <a:solidFill>
                <a:srgbClr val="4383D1"/>
              </a:solidFill>
            </a:ln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algn="r" eaLnBrk="1" hangingPunct="1"/>
              <a:r>
                <a:rPr lang="es-MX" sz="800" b="1">
                  <a:solidFill>
                    <a:srgbClr val="376092"/>
                  </a:solidFill>
                </a:rPr>
                <a:t>Por  recomendación de terceros</a:t>
              </a:r>
            </a:p>
          </p:txBody>
        </p:sp>
        <p:cxnSp>
          <p:nvCxnSpPr>
            <p:cNvPr id="130" name="129 Conector recto"/>
            <p:cNvCxnSpPr>
              <a:stCxn id="28" idx="3"/>
              <a:endCxn id="29" idx="1"/>
            </p:cNvCxnSpPr>
            <p:nvPr/>
          </p:nvCxnSpPr>
          <p:spPr>
            <a:xfrm flipV="1">
              <a:off x="5630863" y="2203450"/>
              <a:ext cx="133350" cy="46038"/>
            </a:xfrm>
            <a:prstGeom prst="line">
              <a:avLst/>
            </a:prstGeom>
            <a:ln>
              <a:solidFill>
                <a:srgbClr val="4383D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4" name="133 Conector recto"/>
            <p:cNvCxnSpPr>
              <a:stCxn id="28" idx="3"/>
              <a:endCxn id="30" idx="1"/>
            </p:cNvCxnSpPr>
            <p:nvPr/>
          </p:nvCxnSpPr>
          <p:spPr>
            <a:xfrm>
              <a:off x="5630863" y="2249488"/>
              <a:ext cx="127000" cy="267702"/>
            </a:xfrm>
            <a:prstGeom prst="line">
              <a:avLst/>
            </a:prstGeom>
            <a:ln>
              <a:solidFill>
                <a:srgbClr val="4383D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36" name="135 Conector recto"/>
          <p:cNvCxnSpPr/>
          <p:nvPr/>
        </p:nvCxnSpPr>
        <p:spPr>
          <a:xfrm rot="10800000" flipV="1">
            <a:off x="3648075" y="4878389"/>
            <a:ext cx="400050" cy="793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8" name="137 Conector recto"/>
          <p:cNvCxnSpPr/>
          <p:nvPr/>
        </p:nvCxnSpPr>
        <p:spPr>
          <a:xfrm rot="5400000" flipH="1" flipV="1">
            <a:off x="2376488" y="3586163"/>
            <a:ext cx="2571750" cy="2857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9" name="138 Conector recto"/>
          <p:cNvCxnSpPr/>
          <p:nvPr/>
        </p:nvCxnSpPr>
        <p:spPr>
          <a:xfrm rot="10800000">
            <a:off x="3676650" y="2314575"/>
            <a:ext cx="1238250" cy="1588"/>
          </a:xfrm>
          <a:prstGeom prst="line">
            <a:avLst/>
          </a:prstGeom>
          <a:ln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3" name="142 Conector recto de flecha"/>
          <p:cNvCxnSpPr/>
          <p:nvPr/>
        </p:nvCxnSpPr>
        <p:spPr>
          <a:xfrm rot="5400000">
            <a:off x="7068345" y="5309395"/>
            <a:ext cx="200025" cy="158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4" name="143 Conector recto"/>
          <p:cNvCxnSpPr/>
          <p:nvPr/>
        </p:nvCxnSpPr>
        <p:spPr>
          <a:xfrm flipV="1">
            <a:off x="8566150" y="5676900"/>
            <a:ext cx="1322388" cy="0"/>
          </a:xfrm>
          <a:prstGeom prst="line">
            <a:avLst/>
          </a:prstGeom>
          <a:ln w="76200"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14 CuadroTexto"/>
          <p:cNvSpPr txBox="1"/>
          <p:nvPr/>
        </p:nvSpPr>
        <p:spPr>
          <a:xfrm>
            <a:off x="9197976" y="5653089"/>
            <a:ext cx="1067921" cy="276999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s-MX" sz="1200" b="1" i="1" dirty="0">
                <a:solidFill>
                  <a:schemeClr val="accent1">
                    <a:lumMod val="75000"/>
                  </a:schemeClr>
                </a:solidFill>
                <a:latin typeface="Tahoma" panose="020B0604030504040204" pitchFamily="34" charset="0"/>
              </a:rPr>
              <a:t>Fin proceso</a:t>
            </a:r>
            <a:endParaRPr lang="es-ES" sz="1200" b="1" i="1" dirty="0">
              <a:solidFill>
                <a:schemeClr val="accent1">
                  <a:lumMod val="75000"/>
                </a:schemeClr>
              </a:solidFill>
              <a:latin typeface="Tahoma" panose="020B0604030504040204" pitchFamily="34" charset="0"/>
            </a:endParaRPr>
          </a:p>
        </p:txBody>
      </p:sp>
      <p:sp>
        <p:nvSpPr>
          <p:cNvPr id="101" name="100 CuadroTexto"/>
          <p:cNvSpPr txBox="1"/>
          <p:nvPr/>
        </p:nvSpPr>
        <p:spPr>
          <a:xfrm>
            <a:off x="8926513" y="644526"/>
            <a:ext cx="1274708" cy="276999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s-MX" sz="1200" b="1" i="1" dirty="0">
                <a:solidFill>
                  <a:schemeClr val="accent1">
                    <a:lumMod val="75000"/>
                  </a:schemeClr>
                </a:solidFill>
                <a:latin typeface="Tahoma" panose="020B0604030504040204" pitchFamily="34" charset="0"/>
              </a:rPr>
              <a:t>Inicio proceso</a:t>
            </a:r>
            <a:endParaRPr lang="es-ES" sz="1200" b="1" i="1" dirty="0">
              <a:solidFill>
                <a:schemeClr val="accent1">
                  <a:lumMod val="75000"/>
                </a:schemeClr>
              </a:solidFill>
              <a:latin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251527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43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43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1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2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1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2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3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5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43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1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48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0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143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143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1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5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1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6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1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6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1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7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 nodeType="clickPar">
                      <p:stCondLst>
                        <p:cond delay="indefinite"/>
                      </p:stCondLst>
                      <p:childTnLst>
                        <p:par>
                          <p:cTn id="7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6" presetID="1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7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 nodeType="clickPar">
                      <p:stCondLst>
                        <p:cond delay="indefinite"/>
                      </p:stCondLst>
                      <p:childTnLst>
                        <p:par>
                          <p:cTn id="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1" presetID="1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83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85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143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143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 nodeType="clickPar">
                      <p:stCondLst>
                        <p:cond delay="indefinite"/>
                      </p:stCondLst>
                      <p:childTnLst>
                        <p:par>
                          <p:cTn id="9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1" presetID="1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9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5" presetID="3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8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 nodeType="clickPar">
                      <p:stCondLst>
                        <p:cond delay="indefinite"/>
                      </p:stCondLst>
                      <p:childTnLst>
                        <p:par>
                          <p:cTn id="10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5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7" presetID="1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09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1" presetID="1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13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 nodeType="clickPar">
                      <p:stCondLst>
                        <p:cond delay="indefinite"/>
                      </p:stCondLst>
                      <p:childTnLst>
                        <p:par>
                          <p:cTn id="1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8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2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2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 nodeType="clickPar">
                      <p:stCondLst>
                        <p:cond delay="indefinite"/>
                      </p:stCondLst>
                      <p:childTnLst>
                        <p:par>
                          <p:cTn id="1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5" presetID="1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127" dur="500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29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31" dur="5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3" presetID="1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35" dur="500"/>
                                        <p:tgtEl>
                                          <p:spTgt spid="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 nodeType="clickPar">
                      <p:stCondLst>
                        <p:cond delay="indefinite"/>
                      </p:stCondLst>
                      <p:childTnLst>
                        <p:par>
                          <p:cTn id="1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8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0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4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4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46" presetID="1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48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9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50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52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 nodeType="clickPar">
                      <p:stCondLst>
                        <p:cond delay="indefinite"/>
                      </p:stCondLst>
                      <p:childTnLst>
                        <p:par>
                          <p:cTn id="1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5" presetID="1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57" dur="500"/>
                                        <p:tgtEl>
                                          <p:spTgt spid="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59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1" dur="5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2" dur="5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 nodeType="clickPar">
                      <p:stCondLst>
                        <p:cond delay="indefinite"/>
                      </p:stCondLst>
                      <p:childTnLst>
                        <p:par>
                          <p:cTn id="1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7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69" presetID="1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71" dur="5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73" presetID="1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7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6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77" presetID="1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179" dur="500"/>
                                        <p:tgtEl>
                                          <p:spTgt spid="1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8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4" fill="hold" nodeType="clickPar">
                      <p:stCondLst>
                        <p:cond delay="indefinite"/>
                      </p:stCondLst>
                      <p:childTnLst>
                        <p:par>
                          <p:cTn id="18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9" fill="hold" nodeType="clickPar">
                      <p:stCondLst>
                        <p:cond delay="indefinite"/>
                      </p:stCondLst>
                      <p:childTnLst>
                        <p:par>
                          <p:cTn id="19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1" presetID="1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9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9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8" fill="hold" nodeType="clickPar">
                      <p:stCondLst>
                        <p:cond delay="indefinite"/>
                      </p:stCondLst>
                      <p:childTnLst>
                        <p:par>
                          <p:cTn id="1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0" presetID="1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20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04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6" dur="500" fill="hold"/>
                                        <p:tgtEl>
                                          <p:spTgt spid="143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7" dur="500" fill="hold"/>
                                        <p:tgtEl>
                                          <p:spTgt spid="143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8" fill="hold" nodeType="clickPar">
                      <p:stCondLst>
                        <p:cond delay="indefinite"/>
                      </p:stCondLst>
                      <p:childTnLst>
                        <p:par>
                          <p:cTn id="20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13" presetID="19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5" dur="500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6" dur="500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42" grpId="0" animBg="1"/>
      <p:bldP spid="14343" grpId="0" animBg="1"/>
      <p:bldP spid="14344" grpId="0" animBg="1"/>
      <p:bldP spid="14345" grpId="0" animBg="1"/>
      <p:bldP spid="17" grpId="0" animBg="1"/>
      <p:bldP spid="18" grpId="0"/>
      <p:bldP spid="20" grpId="0"/>
      <p:bldP spid="28" grpId="0" animBg="1"/>
      <p:bldP spid="78" grpId="0" animBg="1"/>
      <p:bldP spid="88" grpId="0" animBg="1"/>
      <p:bldP spid="87" grpId="0" animBg="1"/>
      <p:bldP spid="99" grpId="0" animBg="1"/>
      <p:bldP spid="14389" grpId="0"/>
      <p:bldP spid="104" grpId="0" animBg="1"/>
      <p:bldP spid="122" grpId="0" animBg="1"/>
      <p:bldP spid="15" grpId="0"/>
      <p:bldP spid="10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>
                <a:solidFill>
                  <a:srgbClr val="000000">
                    <a:lumMod val="75000"/>
                    <a:lumOff val="25000"/>
                  </a:srgbClr>
                </a:solidFill>
              </a:rPr>
              <a:t>Análisis de datos </a:t>
            </a:r>
            <a:r>
              <a:rPr lang="es-ES" sz="3600" dirty="0">
                <a:solidFill>
                  <a:srgbClr val="000000">
                    <a:lumMod val="75000"/>
                    <a:lumOff val="25000"/>
                  </a:srgbClr>
                </a:solidFill>
              </a:rPr>
              <a:t>(</a:t>
            </a:r>
            <a:r>
              <a:rPr lang="es-ES" sz="3600" dirty="0" err="1">
                <a:solidFill>
                  <a:srgbClr val="000000">
                    <a:lumMod val="75000"/>
                    <a:lumOff val="25000"/>
                  </a:srgbClr>
                </a:solidFill>
              </a:rPr>
              <a:t>Hdez</a:t>
            </a:r>
            <a:r>
              <a:rPr lang="es-ES" sz="3600" dirty="0">
                <a:solidFill>
                  <a:srgbClr val="000000">
                    <a:lumMod val="75000"/>
                    <a:lumOff val="25000"/>
                  </a:srgbClr>
                </a:solidFill>
              </a:rPr>
              <a:t>, </a:t>
            </a:r>
            <a:r>
              <a:rPr lang="es-ES" sz="3600" dirty="0" err="1">
                <a:solidFill>
                  <a:srgbClr val="000000">
                    <a:lumMod val="75000"/>
                    <a:lumOff val="25000"/>
                  </a:srgbClr>
                </a:solidFill>
              </a:rPr>
              <a:t>Fdez</a:t>
            </a:r>
            <a:r>
              <a:rPr lang="es-ES" sz="3600" dirty="0">
                <a:solidFill>
                  <a:srgbClr val="000000">
                    <a:lumMod val="75000"/>
                    <a:lumOff val="25000"/>
                  </a:srgbClr>
                </a:solidFill>
              </a:rPr>
              <a:t>, Baptista)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1845734"/>
            <a:ext cx="9052560" cy="4470399"/>
          </a:xfrm>
        </p:spPr>
        <p:txBody>
          <a:bodyPr>
            <a:normAutofit fontScale="85000" lnSpcReduction="20000"/>
          </a:bodyPr>
          <a:lstStyle/>
          <a:p>
            <a:pPr marL="457200" indent="-457200">
              <a:buFont typeface="+mj-lt"/>
              <a:buAutoNum type="alphaUcPeriod"/>
            </a:pPr>
            <a:r>
              <a:rPr lang="es-ES" dirty="0">
                <a:cs typeface="Rockwell"/>
              </a:rPr>
              <a:t>Propósitos de análisis cualitativo son: (a partir de diversos autores)</a:t>
            </a:r>
          </a:p>
          <a:p>
            <a:pPr>
              <a:buFont typeface="Wingdings" charset="2"/>
              <a:buChar char="ü"/>
            </a:pPr>
            <a:r>
              <a:rPr lang="es-ES" dirty="0">
                <a:cs typeface="Rockwell"/>
              </a:rPr>
              <a:t>Darle estructura a los datos organizando unidades, categorías, temas y patrones</a:t>
            </a:r>
          </a:p>
          <a:p>
            <a:pPr>
              <a:buFont typeface="Wingdings" charset="2"/>
              <a:buChar char="ü"/>
            </a:pPr>
            <a:r>
              <a:rPr lang="es-ES" dirty="0">
                <a:cs typeface="Rockwell"/>
              </a:rPr>
              <a:t>Describir experiencias de personas estudiadas desde su perspectiva</a:t>
            </a:r>
          </a:p>
          <a:p>
            <a:pPr>
              <a:buFont typeface="Wingdings" charset="2"/>
              <a:buChar char="ü"/>
            </a:pPr>
            <a:r>
              <a:rPr lang="es-ES" dirty="0">
                <a:cs typeface="Rockwell"/>
              </a:rPr>
              <a:t>Comprender en profundidad el contexto que rodea los datos</a:t>
            </a:r>
          </a:p>
          <a:p>
            <a:pPr>
              <a:buFont typeface="Wingdings" charset="2"/>
              <a:buChar char="ü"/>
            </a:pPr>
            <a:r>
              <a:rPr lang="es-ES" dirty="0">
                <a:cs typeface="Rockwell"/>
              </a:rPr>
              <a:t>Interpretar y evaluar unidades, categorías, temas y patrones</a:t>
            </a:r>
          </a:p>
          <a:p>
            <a:pPr>
              <a:buFont typeface="Wingdings" charset="2"/>
              <a:buChar char="ü"/>
            </a:pPr>
            <a:r>
              <a:rPr lang="es-ES" dirty="0">
                <a:cs typeface="Rockwell"/>
              </a:rPr>
              <a:t>Explicar ambientes, situaciones, hechos y fenómenos</a:t>
            </a:r>
          </a:p>
          <a:p>
            <a:pPr>
              <a:buFont typeface="Wingdings" charset="2"/>
              <a:buChar char="ü"/>
            </a:pPr>
            <a:r>
              <a:rPr lang="es-ES" dirty="0">
                <a:cs typeface="Rockwell"/>
              </a:rPr>
              <a:t>Reconstruir historias</a:t>
            </a:r>
          </a:p>
          <a:p>
            <a:pPr>
              <a:buFont typeface="Wingdings" charset="2"/>
              <a:buChar char="ü"/>
            </a:pPr>
            <a:r>
              <a:rPr lang="es-ES" dirty="0">
                <a:cs typeface="Rockwell"/>
              </a:rPr>
              <a:t>Encontrar sentido a los datos en el marco del planteamiento del problema</a:t>
            </a:r>
          </a:p>
          <a:p>
            <a:pPr>
              <a:buFont typeface="Wingdings" charset="2"/>
              <a:buChar char="ü"/>
            </a:pPr>
            <a:r>
              <a:rPr lang="es-ES" dirty="0">
                <a:cs typeface="Rockwell"/>
              </a:rPr>
              <a:t>Relacionar resultados del análisis con la teoría fundamentada o construir teorías</a:t>
            </a:r>
          </a:p>
          <a:p>
            <a:pPr>
              <a:buFont typeface="Wingdings" charset="2"/>
              <a:buChar char="ü"/>
            </a:pP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8352024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>
                <a:solidFill>
                  <a:srgbClr val="000000">
                    <a:lumMod val="75000"/>
                    <a:lumOff val="25000"/>
                  </a:srgbClr>
                </a:solidFill>
              </a:rPr>
              <a:t>Análisis de datos </a:t>
            </a:r>
            <a:r>
              <a:rPr lang="es-ES" sz="4000" dirty="0">
                <a:solidFill>
                  <a:srgbClr val="000000">
                    <a:lumMod val="75000"/>
                    <a:lumOff val="25000"/>
                  </a:srgbClr>
                </a:solidFill>
              </a:rPr>
              <a:t>(</a:t>
            </a:r>
            <a:r>
              <a:rPr lang="es-ES" sz="4000" dirty="0" err="1">
                <a:solidFill>
                  <a:srgbClr val="000000">
                    <a:lumMod val="75000"/>
                    <a:lumOff val="25000"/>
                  </a:srgbClr>
                </a:solidFill>
              </a:rPr>
              <a:t>Hdez</a:t>
            </a:r>
            <a:r>
              <a:rPr lang="es-ES" sz="4000" dirty="0">
                <a:solidFill>
                  <a:srgbClr val="000000">
                    <a:lumMod val="75000"/>
                    <a:lumOff val="25000"/>
                  </a:srgbClr>
                </a:solidFill>
              </a:rPr>
              <a:t>, </a:t>
            </a:r>
            <a:r>
              <a:rPr lang="es-ES" sz="4000" dirty="0" err="1">
                <a:solidFill>
                  <a:srgbClr val="000000">
                    <a:lumMod val="75000"/>
                    <a:lumOff val="25000"/>
                  </a:srgbClr>
                </a:solidFill>
              </a:rPr>
              <a:t>Fdez</a:t>
            </a:r>
            <a:r>
              <a:rPr lang="es-ES" sz="4000" dirty="0">
                <a:solidFill>
                  <a:srgbClr val="000000">
                    <a:lumMod val="75000"/>
                    <a:lumOff val="25000"/>
                  </a:srgbClr>
                </a:solidFill>
              </a:rPr>
              <a:t>, Baptista)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1845734"/>
            <a:ext cx="9203267" cy="4334933"/>
          </a:xfrm>
        </p:spPr>
        <p:txBody>
          <a:bodyPr>
            <a:normAutofit fontScale="92500" lnSpcReduction="20000"/>
          </a:bodyPr>
          <a:lstStyle/>
          <a:p>
            <a:pPr marL="457200" indent="-457200">
              <a:buFont typeface="+mj-lt"/>
              <a:buAutoNum type="alphaUcPeriod" startAt="2"/>
            </a:pPr>
            <a:r>
              <a:rPr lang="es-ES" dirty="0">
                <a:cs typeface="Rockwell"/>
              </a:rPr>
              <a:t>Logro de estos propósitos es paulatino. Debemos organizar y evaluar grandes volúmenes de información para que interpretación permita responder al problema de investigación </a:t>
            </a:r>
          </a:p>
          <a:p>
            <a:pPr marL="457200" indent="-457200">
              <a:buFont typeface="+mj-lt"/>
              <a:buAutoNum type="alphaUcPeriod" startAt="2"/>
            </a:pPr>
            <a:r>
              <a:rPr lang="es-ES" dirty="0">
                <a:cs typeface="Rockwell"/>
              </a:rPr>
              <a:t>Las impresiones, percepciones, sentimientos y experiencias del investigador(a) se agregan al final del análisis (anotaciones)</a:t>
            </a:r>
          </a:p>
          <a:p>
            <a:pPr marL="457200" indent="-457200">
              <a:buFont typeface="+mj-lt"/>
              <a:buAutoNum type="alphaUcPeriod" startAt="2"/>
            </a:pPr>
            <a:r>
              <a:rPr lang="es-ES" dirty="0">
                <a:cs typeface="Rockwell"/>
              </a:rPr>
              <a:t>Interpretación de datos puede diferir entre investigadores, distintas perspectivas</a:t>
            </a:r>
          </a:p>
          <a:p>
            <a:pPr marL="457200" indent="-457200">
              <a:buFont typeface="+mj-lt"/>
              <a:buAutoNum type="alphaUcPeriod" startAt="2"/>
            </a:pPr>
            <a:r>
              <a:rPr lang="es-ES" dirty="0">
                <a:cs typeface="Rockwell"/>
              </a:rPr>
              <a:t>El análisis involucra diversas perspectivas, es sistemático y contextual</a:t>
            </a:r>
          </a:p>
          <a:p>
            <a:pPr marL="457200" indent="-457200">
              <a:buFont typeface="+mj-lt"/>
              <a:buAutoNum type="alphaUcPeriod" startAt="2"/>
            </a:pPr>
            <a:r>
              <a:rPr lang="es-ES" dirty="0">
                <a:cs typeface="Rockwell"/>
              </a:rPr>
              <a:t>No es análisis paso a paso, involucra estudiar pieza por pieza</a:t>
            </a:r>
          </a:p>
          <a:p>
            <a:pPr marL="457200" indent="-457200">
              <a:buFont typeface="+mj-lt"/>
              <a:buAutoNum type="alphaUcPeriod" startAt="2"/>
            </a:pPr>
            <a:r>
              <a:rPr lang="es-ES" dirty="0">
                <a:cs typeface="Rockwell"/>
              </a:rPr>
              <a:t>Es un camino con rumbo, pero no lineal, es recursivo, ir de los primeros datos a los últimos y viceversa</a:t>
            </a:r>
          </a:p>
          <a:p>
            <a:pPr marL="457200" indent="-457200">
              <a:buFont typeface="+mj-lt"/>
              <a:buAutoNum type="alphaUcPeriod" startAt="2"/>
            </a:pP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3786924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>
                <a:solidFill>
                  <a:srgbClr val="000000">
                    <a:lumMod val="75000"/>
                    <a:lumOff val="25000"/>
                  </a:srgbClr>
                </a:solidFill>
              </a:rPr>
              <a:t>Análisis de datos </a:t>
            </a:r>
            <a:r>
              <a:rPr lang="es-ES" sz="4000" dirty="0">
                <a:solidFill>
                  <a:srgbClr val="000000">
                    <a:lumMod val="75000"/>
                    <a:lumOff val="25000"/>
                  </a:srgbClr>
                </a:solidFill>
              </a:rPr>
              <a:t>(</a:t>
            </a:r>
            <a:r>
              <a:rPr lang="es-ES" sz="4000" dirty="0" err="1">
                <a:solidFill>
                  <a:srgbClr val="000000">
                    <a:lumMod val="75000"/>
                    <a:lumOff val="25000"/>
                  </a:srgbClr>
                </a:solidFill>
              </a:rPr>
              <a:t>Hdez</a:t>
            </a:r>
            <a:r>
              <a:rPr lang="es-ES" sz="4000" dirty="0">
                <a:solidFill>
                  <a:srgbClr val="000000">
                    <a:lumMod val="75000"/>
                    <a:lumOff val="25000"/>
                  </a:srgbClr>
                </a:solidFill>
              </a:rPr>
              <a:t>, </a:t>
            </a:r>
            <a:r>
              <a:rPr lang="es-ES" sz="4000" dirty="0" err="1">
                <a:solidFill>
                  <a:srgbClr val="000000">
                    <a:lumMod val="75000"/>
                    <a:lumOff val="25000"/>
                  </a:srgbClr>
                </a:solidFill>
              </a:rPr>
              <a:t>Fdez</a:t>
            </a:r>
            <a:r>
              <a:rPr lang="es-ES" sz="4000" dirty="0">
                <a:solidFill>
                  <a:srgbClr val="000000">
                    <a:lumMod val="75000"/>
                    <a:lumOff val="25000"/>
                  </a:srgbClr>
                </a:solidFill>
              </a:rPr>
              <a:t>, Baptista)</a:t>
            </a:r>
            <a:endParaRPr lang="es-ES" sz="4000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457200" indent="-457200">
              <a:buFont typeface="+mj-lt"/>
              <a:buAutoNum type="alphaUcPeriod" startAt="8"/>
            </a:pPr>
            <a:r>
              <a:rPr lang="es-ES" dirty="0">
                <a:cs typeface="Rockwell"/>
              </a:rPr>
              <a:t>Investigador construye análisis más que seguir conjunto de reglas. Interacción entre recolección y análisis permite flexibilidad en interpretación. El análisis puede variar según los resultados</a:t>
            </a:r>
          </a:p>
          <a:p>
            <a:pPr marL="457200" indent="-457200">
              <a:buFont typeface="+mj-lt"/>
              <a:buAutoNum type="alphaUcPeriod" startAt="8"/>
            </a:pPr>
            <a:r>
              <a:rPr lang="es-ES" dirty="0">
                <a:cs typeface="Rockwell"/>
              </a:rPr>
              <a:t>Investigador(a) analiza cada dato, deduce similitudes y diferencias</a:t>
            </a:r>
          </a:p>
          <a:p>
            <a:pPr marL="457200" indent="-457200">
              <a:buFont typeface="+mj-lt"/>
              <a:buAutoNum type="alphaUcPeriod" startAt="8"/>
            </a:pPr>
            <a:r>
              <a:rPr lang="es-ES" dirty="0">
                <a:cs typeface="Rockwell"/>
              </a:rPr>
              <a:t>Los segmentos de datos son organizados en sistema de categorías</a:t>
            </a:r>
          </a:p>
          <a:p>
            <a:pPr marL="457200" indent="-457200">
              <a:buFont typeface="+mj-lt"/>
              <a:buAutoNum type="alphaUcPeriod" startAt="8"/>
            </a:pPr>
            <a:r>
              <a:rPr lang="es-ES" dirty="0">
                <a:cs typeface="Rockwell"/>
              </a:rPr>
              <a:t>Los resultados del análisis son síntesis de “alto orden” que emergen como descripciones, expresiones, temas, patrones, hipótesis y teoría</a:t>
            </a:r>
          </a:p>
          <a:p>
            <a:pPr marL="457200" indent="-457200">
              <a:buFont typeface="+mj-lt"/>
              <a:buAutoNum type="alphaUcPeriod" startAt="8"/>
            </a:pPr>
            <a:r>
              <a:rPr lang="es-ES" dirty="0">
                <a:cs typeface="Rockwell"/>
              </a:rPr>
              <a:t>En análisis surgen diversos acontecimientos de acuerdo al marco referencial seleccionado. Acontecimientos como etnografía, TF, fenomenología, feminismo, análisis de discurso, análisis conversacional, semióticos etc.</a:t>
            </a:r>
          </a:p>
        </p:txBody>
      </p:sp>
    </p:spTree>
    <p:extLst>
      <p:ext uri="{BB962C8B-B14F-4D97-AF65-F5344CB8AC3E}">
        <p14:creationId xmlns:p14="http://schemas.microsoft.com/office/powerpoint/2010/main" val="40993362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Cara</a:t>
            </a:r>
            <a:r>
              <a:rPr lang="es-ES" dirty="0" err="1"/>
              <a:t>cterísticas</a:t>
            </a:r>
            <a:r>
              <a:rPr lang="es-ES" dirty="0"/>
              <a:t> diseños</a:t>
            </a:r>
          </a:p>
        </p:txBody>
      </p:sp>
      <p:graphicFrame>
        <p:nvGraphicFramePr>
          <p:cNvPr id="5" name="Marcador de contenido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5121156"/>
              </p:ext>
            </p:extLst>
          </p:nvPr>
        </p:nvGraphicFramePr>
        <p:xfrm>
          <a:off x="838200" y="1600201"/>
          <a:ext cx="10058400" cy="451484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7785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78054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68159">
                <a:tc>
                  <a:txBody>
                    <a:bodyPr/>
                    <a:lstStyle/>
                    <a:p>
                      <a:r>
                        <a:rPr lang="es-ES" sz="2000" b="1" dirty="0"/>
                        <a:t>Diseño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2000" dirty="0"/>
                        <a:t>Estrategia de análisis de datos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08055">
                <a:tc>
                  <a:txBody>
                    <a:bodyPr/>
                    <a:lstStyle/>
                    <a:p>
                      <a:r>
                        <a:rPr lang="es-ES" sz="2000" b="1" dirty="0"/>
                        <a:t>TF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2000" dirty="0"/>
                        <a:t>Codificación abierta,</a:t>
                      </a:r>
                      <a:r>
                        <a:rPr lang="es-ES" sz="2000" baseline="0" dirty="0"/>
                        <a:t> axial y selectiva (en primero y segundos planos)</a:t>
                      </a:r>
                      <a:endParaRPr lang="es-E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68159">
                <a:tc>
                  <a:txBody>
                    <a:bodyPr/>
                    <a:lstStyle/>
                    <a:p>
                      <a:r>
                        <a:rPr lang="es-ES" sz="2000" b="1" dirty="0"/>
                        <a:t>Etnográfico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2000" dirty="0"/>
                        <a:t>Triangulación (integración de evidencias)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154365">
                <a:tc>
                  <a:txBody>
                    <a:bodyPr/>
                    <a:lstStyle/>
                    <a:p>
                      <a:r>
                        <a:rPr lang="es-ES" sz="2000" b="1" dirty="0"/>
                        <a:t>Narrativo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2000" dirty="0"/>
                        <a:t>Cronología de eventos e historias, ensamblaje de elementos que integran la historia, recuento de la historia por</a:t>
                      </a:r>
                      <a:r>
                        <a:rPr lang="es-ES" sz="2000" baseline="0" dirty="0"/>
                        <a:t> parte del investigador</a:t>
                      </a:r>
                      <a:endParaRPr lang="es-E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08055">
                <a:tc>
                  <a:txBody>
                    <a:bodyPr/>
                    <a:lstStyle/>
                    <a:p>
                      <a:r>
                        <a:rPr lang="es-ES" sz="2000" b="1" dirty="0"/>
                        <a:t>Fenomenológico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2000" dirty="0"/>
                        <a:t>Unidades de significado, categorías, descripciones del fenómeno y experiencias compartidas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08055">
                <a:tc>
                  <a:txBody>
                    <a:bodyPr/>
                    <a:lstStyle/>
                    <a:p>
                      <a:r>
                        <a:rPr lang="es-ES" sz="2000" b="1" dirty="0"/>
                        <a:t>IAP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2000" dirty="0"/>
                        <a:t>Involucrar a la comunidad en las decisiones sobre cómo analizar los datos y el análisis mismo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777029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Análisis de datos 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1956570"/>
            <a:ext cx="9052560" cy="4023360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s-ES" b="1" dirty="0"/>
              <a:t>Codificación abierta</a:t>
            </a:r>
          </a:p>
          <a:p>
            <a:pPr marL="0" indent="0">
              <a:buNone/>
            </a:pPr>
            <a:r>
              <a:rPr lang="es-ES" dirty="0"/>
              <a:t>Se busca codificar las unidades (datos en bruto) en categorías</a:t>
            </a:r>
          </a:p>
          <a:p>
            <a:pPr marL="0" indent="0">
              <a:buNone/>
            </a:pPr>
            <a:r>
              <a:rPr lang="es-ES" dirty="0"/>
              <a:t>Se comparan segmentos en búsqueda de categorías</a:t>
            </a:r>
          </a:p>
          <a:p>
            <a:pPr marL="0" indent="0">
              <a:buNone/>
            </a:pPr>
            <a:r>
              <a:rPr lang="es-ES" dirty="0"/>
              <a:t>Se comparan categorías entre si para agruparlas en temas y buscar relaciones</a:t>
            </a:r>
          </a:p>
          <a:p>
            <a:pPr marL="0" indent="0">
              <a:buNone/>
            </a:pPr>
            <a:r>
              <a:rPr lang="es-ES" dirty="0"/>
              <a:t>Procedimiento:</a:t>
            </a:r>
          </a:p>
          <a:p>
            <a:r>
              <a:rPr lang="es-ES" dirty="0"/>
              <a:t>Seleccionar unidad de contenido (segmento)</a:t>
            </a:r>
          </a:p>
          <a:p>
            <a:r>
              <a:rPr lang="es-ES" dirty="0"/>
              <a:t>Buscar unidades de significado</a:t>
            </a:r>
          </a:p>
          <a:p>
            <a:r>
              <a:rPr lang="es-ES" dirty="0"/>
              <a:t>Inducción de categorías</a:t>
            </a:r>
          </a:p>
          <a:p>
            <a:r>
              <a:rPr lang="es-ES" dirty="0"/>
              <a:t>Asignar códigos a categorías</a:t>
            </a:r>
          </a:p>
          <a:p>
            <a:pPr marL="0" indent="0">
              <a:buNone/>
            </a:pP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3364792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962401" y="2588281"/>
            <a:ext cx="5147733" cy="2559452"/>
          </a:xfrm>
        </p:spPr>
        <p:txBody>
          <a:bodyPr>
            <a:normAutofit/>
          </a:bodyPr>
          <a:lstStyle/>
          <a:p>
            <a:r>
              <a:rPr lang="es-ES" dirty="0"/>
              <a:t>Ejemplo de codificación del texto</a:t>
            </a:r>
          </a:p>
        </p:txBody>
      </p:sp>
    </p:spTree>
    <p:extLst>
      <p:ext uri="{BB962C8B-B14F-4D97-AF65-F5344CB8AC3E}">
        <p14:creationId xmlns:p14="http://schemas.microsoft.com/office/powerpoint/2010/main" val="63505778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22" name="Picture 5" descr="Example of coding text by writing between the line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45107" y="1249775"/>
            <a:ext cx="6723063" cy="4376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9224377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106</TotalTime>
  <Words>1765</Words>
  <Application>Microsoft Office PowerPoint</Application>
  <PresentationFormat>Panorámica</PresentationFormat>
  <Paragraphs>176</Paragraphs>
  <Slides>26</Slides>
  <Notes>3</Notes>
  <HiddenSlides>0</HiddenSlides>
  <MMClips>0</MMClips>
  <ScaleCrop>false</ScaleCrop>
  <HeadingPairs>
    <vt:vector size="6" baseType="variant">
      <vt:variant>
        <vt:lpstr>Fuentes usadas</vt:lpstr>
      </vt:variant>
      <vt:variant>
        <vt:i4>10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26</vt:i4>
      </vt:variant>
    </vt:vector>
  </HeadingPairs>
  <TitlesOfParts>
    <vt:vector size="37" baseType="lpstr">
      <vt:lpstr>Arial</vt:lpstr>
      <vt:lpstr>Calibri</vt:lpstr>
      <vt:lpstr>Calibri Light</vt:lpstr>
      <vt:lpstr>Constantia</vt:lpstr>
      <vt:lpstr>Rockwell</vt:lpstr>
      <vt:lpstr>Tahoma</vt:lpstr>
      <vt:lpstr>Times New Roman</vt:lpstr>
      <vt:lpstr>Verdana</vt:lpstr>
      <vt:lpstr>Wingdings</vt:lpstr>
      <vt:lpstr>Wingdings 2</vt:lpstr>
      <vt:lpstr>Tema de Office</vt:lpstr>
      <vt:lpstr>El análisis de datos cualitativos</vt:lpstr>
      <vt:lpstr>Análisis de datos (Hdez, Fdez, Baptista)</vt:lpstr>
      <vt:lpstr>Análisis de datos (Hdez, Fdez, Baptista)</vt:lpstr>
      <vt:lpstr>Análisis de datos (Hdez, Fdez, Baptista)</vt:lpstr>
      <vt:lpstr>Análisis de datos (Hdez, Fdez, Baptista)</vt:lpstr>
      <vt:lpstr>Características diseños</vt:lpstr>
      <vt:lpstr>Análisis de datos </vt:lpstr>
      <vt:lpstr>Ejemplo de codificación del texto</vt:lpstr>
      <vt:lpstr>Presentación de PowerPoint</vt:lpstr>
      <vt:lpstr>Presentación de PowerPoint</vt:lpstr>
      <vt:lpstr>Análisis fenomenológico</vt:lpstr>
      <vt:lpstr>Análisis fenomenológico</vt:lpstr>
      <vt:lpstr>Momento fenomenológico</vt:lpstr>
      <vt:lpstr>Reducción fenomenológica</vt:lpstr>
      <vt:lpstr>Fuente: Martínez, (1989)</vt:lpstr>
      <vt:lpstr>Análisis de contenido</vt:lpstr>
      <vt:lpstr>Análisis de contenido</vt:lpstr>
      <vt:lpstr>Procedimiento de análisis de contenido</vt:lpstr>
      <vt:lpstr>    Las citas, los tópicos y las categorías  </vt:lpstr>
      <vt:lpstr>Análisis de contenido</vt:lpstr>
      <vt:lpstr>Análisis de contenido</vt:lpstr>
      <vt:lpstr>TF: Codificación Axial </vt:lpstr>
      <vt:lpstr>Presentación de PowerPoint</vt:lpstr>
      <vt:lpstr>Pasos para la Codificación Selectiva:</vt:lpstr>
      <vt:lpstr>Pasos para la Codificación Selectiva: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 análisis de datos cualitativos</dc:title>
  <dc:creator>P O</dc:creator>
  <cp:lastModifiedBy>P O</cp:lastModifiedBy>
  <cp:revision>5</cp:revision>
  <dcterms:created xsi:type="dcterms:W3CDTF">2020-11-24T12:53:33Z</dcterms:created>
  <dcterms:modified xsi:type="dcterms:W3CDTF">2020-11-24T14:39:44Z</dcterms:modified>
</cp:coreProperties>
</file>