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93" r:id="rId14"/>
    <p:sldId id="294" r:id="rId15"/>
    <p:sldId id="295"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B638F-1455-2640-913C-3D00B25E24F1}" type="datetimeFigureOut">
              <a:rPr lang="es-ES" smtClean="0"/>
              <a:t>17/11/2020</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7F70F6-1B6E-5746-9BE4-F86E8DD37E04}" type="slidenum">
              <a:rPr lang="es-ES" smtClean="0"/>
              <a:t>‹Nº›</a:t>
            </a:fld>
            <a:endParaRPr lang="es-ES"/>
          </a:p>
        </p:txBody>
      </p:sp>
    </p:spTree>
    <p:extLst>
      <p:ext uri="{BB962C8B-B14F-4D97-AF65-F5344CB8AC3E}">
        <p14:creationId xmlns:p14="http://schemas.microsoft.com/office/powerpoint/2010/main" val="41125840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93C6F75B-B6BD-4A0D-A48E-C5F1442C02F3}" type="slidenum">
              <a:rPr lang="es-CL" smtClean="0"/>
              <a:t>1</a:t>
            </a:fld>
            <a:endParaRPr lang="es-CL"/>
          </a:p>
        </p:txBody>
      </p:sp>
      <p:sp>
        <p:nvSpPr>
          <p:cNvPr id="5" name="Marcador de encabezado 4"/>
          <p:cNvSpPr>
            <a:spLocks noGrp="1"/>
          </p:cNvSpPr>
          <p:nvPr>
            <p:ph type="hdr" sz="quarter" idx="11"/>
          </p:nvPr>
        </p:nvSpPr>
        <p:spPr/>
        <p:txBody>
          <a:bodyPr/>
          <a:lstStyle/>
          <a:p>
            <a:r>
              <a:rPr lang="es-CL"/>
              <a:t>Prof. Fabián Urrutia Velásquez</a:t>
            </a:r>
          </a:p>
        </p:txBody>
      </p:sp>
      <p:sp>
        <p:nvSpPr>
          <p:cNvPr id="6" name="Marcador de fecha 5"/>
          <p:cNvSpPr>
            <a:spLocks noGrp="1"/>
          </p:cNvSpPr>
          <p:nvPr>
            <p:ph type="dt" idx="12"/>
          </p:nvPr>
        </p:nvSpPr>
        <p:spPr/>
        <p:txBody>
          <a:bodyPr/>
          <a:lstStyle/>
          <a:p>
            <a:fld id="{718B0100-5AB3-4A9E-849A-C9184ED6A429}" type="datetime1">
              <a:rPr lang="es-CL" smtClean="0"/>
              <a:t>17-11-2020</a:t>
            </a:fld>
            <a:endParaRPr lang="es-CL"/>
          </a:p>
        </p:txBody>
      </p:sp>
    </p:spTree>
    <p:extLst>
      <p:ext uri="{BB962C8B-B14F-4D97-AF65-F5344CB8AC3E}">
        <p14:creationId xmlns:p14="http://schemas.microsoft.com/office/powerpoint/2010/main" val="1992234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3BDC8EE2-9103-EE43-B1B8-21C8B220449D}" type="datetimeFigureOut">
              <a:rPr lang="es-ES" smtClean="0"/>
              <a:t>17/11/2020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243143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DC8EE2-9103-EE43-B1B8-21C8B220449D}" type="datetimeFigureOut">
              <a:rPr lang="es-ES" smtClean="0"/>
              <a:t>17/11/2020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342784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DC8EE2-9103-EE43-B1B8-21C8B220449D}" type="datetimeFigureOut">
              <a:rPr lang="es-ES" smtClean="0"/>
              <a:t>17/11/2020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26153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3BDC8EE2-9103-EE43-B1B8-21C8B220449D}" type="datetimeFigureOut">
              <a:rPr lang="es-ES" smtClean="0"/>
              <a:t>17/11/2020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421905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3BDC8EE2-9103-EE43-B1B8-21C8B220449D}" type="datetimeFigureOut">
              <a:rPr lang="es-ES" smtClean="0"/>
              <a:t>17/11/2020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140254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3BDC8EE2-9103-EE43-B1B8-21C8B220449D}" type="datetimeFigureOut">
              <a:rPr lang="es-ES" smtClean="0"/>
              <a:t>17/11/2020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262148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3BDC8EE2-9103-EE43-B1B8-21C8B220449D}" type="datetimeFigureOut">
              <a:rPr lang="es-ES" smtClean="0"/>
              <a:t>17/11/2020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258636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3BDC8EE2-9103-EE43-B1B8-21C8B220449D}" type="datetimeFigureOut">
              <a:rPr lang="es-ES" smtClean="0"/>
              <a:t>17/11/2020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85367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BDC8EE2-9103-EE43-B1B8-21C8B220449D}" type="datetimeFigureOut">
              <a:rPr lang="es-ES" smtClean="0"/>
              <a:t>17/11/2020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421703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DC8EE2-9103-EE43-B1B8-21C8B220449D}" type="datetimeFigureOut">
              <a:rPr lang="es-ES" smtClean="0"/>
              <a:t>17/11/2020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143092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3BDC8EE2-9103-EE43-B1B8-21C8B220449D}" type="datetimeFigureOut">
              <a:rPr lang="es-ES" smtClean="0"/>
              <a:t>17/11/2020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713D9D1-FF09-2443-B4FA-21B429596DED}" type="slidenum">
              <a:rPr lang="es-ES" smtClean="0"/>
              <a:t>‹Nº›</a:t>
            </a:fld>
            <a:endParaRPr lang="es-ES"/>
          </a:p>
        </p:txBody>
      </p:sp>
    </p:spTree>
    <p:extLst>
      <p:ext uri="{BB962C8B-B14F-4D97-AF65-F5344CB8AC3E}">
        <p14:creationId xmlns:p14="http://schemas.microsoft.com/office/powerpoint/2010/main" val="207695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C8EE2-9103-EE43-B1B8-21C8B220449D}" type="datetimeFigureOut">
              <a:rPr lang="es-ES" smtClean="0"/>
              <a:t>17/11/2020</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3D9D1-FF09-2443-B4FA-21B429596DED}" type="slidenum">
              <a:rPr lang="es-ES" smtClean="0"/>
              <a:t>‹Nº›</a:t>
            </a:fld>
            <a:endParaRPr lang="es-ES"/>
          </a:p>
        </p:txBody>
      </p:sp>
    </p:spTree>
    <p:extLst>
      <p:ext uri="{BB962C8B-B14F-4D97-AF65-F5344CB8AC3E}">
        <p14:creationId xmlns:p14="http://schemas.microsoft.com/office/powerpoint/2010/main" val="3829529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ctr"/>
            <a:r>
              <a:rPr lang="es-CL" sz="6600" dirty="0"/>
              <a:t>Uso básico de SPSS</a:t>
            </a:r>
            <a:br>
              <a:rPr lang="es-CL" sz="6600" dirty="0"/>
            </a:br>
            <a:r>
              <a:rPr lang="es-CL" sz="3200" dirty="0"/>
              <a:t>(Statistical Package for Social Science)</a:t>
            </a:r>
          </a:p>
        </p:txBody>
      </p:sp>
    </p:spTree>
    <p:extLst>
      <p:ext uri="{BB962C8B-B14F-4D97-AF65-F5344CB8AC3E}">
        <p14:creationId xmlns:p14="http://schemas.microsoft.com/office/powerpoint/2010/main" val="335415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 t="-434" r="-270" b="8697"/>
          <a:stretch/>
        </p:blipFill>
        <p:spPr>
          <a:xfrm>
            <a:off x="1408527" y="1917593"/>
            <a:ext cx="6372665" cy="4370665"/>
          </a:xfrm>
          <a:prstGeom prst="rect">
            <a:avLst/>
          </a:prstGeom>
          <a:ln w="3175">
            <a:solidFill>
              <a:schemeClr val="tx1"/>
            </a:solidFill>
          </a:ln>
        </p:spPr>
      </p:pic>
      <p:sp>
        <p:nvSpPr>
          <p:cNvPr id="3" name="Título 2"/>
          <p:cNvSpPr>
            <a:spLocks noGrp="1"/>
          </p:cNvSpPr>
          <p:nvPr>
            <p:ph type="title"/>
          </p:nvPr>
        </p:nvSpPr>
        <p:spPr/>
        <p:txBody>
          <a:bodyPr/>
          <a:lstStyle/>
          <a:p>
            <a:r>
              <a:rPr lang="es-CL" dirty="0"/>
              <a:t>Vista de datos</a:t>
            </a:r>
          </a:p>
        </p:txBody>
      </p:sp>
    </p:spTree>
    <p:extLst>
      <p:ext uri="{BB962C8B-B14F-4D97-AF65-F5344CB8AC3E}">
        <p14:creationId xmlns:p14="http://schemas.microsoft.com/office/powerpoint/2010/main" val="79593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 t="1244" r="7449" b="70704"/>
          <a:stretch/>
        </p:blipFill>
        <p:spPr>
          <a:xfrm>
            <a:off x="260719" y="2039816"/>
            <a:ext cx="8668282" cy="1969477"/>
          </a:xfrm>
          <a:prstGeom prst="rect">
            <a:avLst/>
          </a:prstGeom>
          <a:ln w="3175">
            <a:solidFill>
              <a:schemeClr val="tx1"/>
            </a:solidFill>
          </a:ln>
        </p:spPr>
      </p:pic>
      <p:sp>
        <p:nvSpPr>
          <p:cNvPr id="3" name="Título 2"/>
          <p:cNvSpPr>
            <a:spLocks noGrp="1"/>
          </p:cNvSpPr>
          <p:nvPr>
            <p:ph type="title"/>
          </p:nvPr>
        </p:nvSpPr>
        <p:spPr/>
        <p:txBody>
          <a:bodyPr/>
          <a:lstStyle/>
          <a:p>
            <a:r>
              <a:rPr lang="es-CL" dirty="0"/>
              <a:t>Vista de datos</a:t>
            </a:r>
          </a:p>
        </p:txBody>
      </p:sp>
      <p:sp>
        <p:nvSpPr>
          <p:cNvPr id="4" name="CuadroTexto 3"/>
          <p:cNvSpPr txBox="1"/>
          <p:nvPr/>
        </p:nvSpPr>
        <p:spPr>
          <a:xfrm>
            <a:off x="822960" y="4768948"/>
            <a:ext cx="7543800" cy="1477328"/>
          </a:xfrm>
          <a:prstGeom prst="rect">
            <a:avLst/>
          </a:prstGeom>
          <a:noFill/>
        </p:spPr>
        <p:txBody>
          <a:bodyPr wrap="square" rtlCol="0">
            <a:spAutoFit/>
          </a:bodyPr>
          <a:lstStyle/>
          <a:p>
            <a:r>
              <a:rPr lang="es-CL" dirty="0"/>
              <a:t>En la vista de datos, por ejemplo, deben ingresarse las respuestas que cada persona da a la encuesta.</a:t>
            </a:r>
          </a:p>
          <a:p>
            <a:r>
              <a:rPr lang="es-CL" b="1" dirty="0"/>
              <a:t>Cada fila representa a un caso</a:t>
            </a:r>
            <a:r>
              <a:rPr lang="es-CL" dirty="0"/>
              <a:t>.</a:t>
            </a:r>
          </a:p>
          <a:p>
            <a:r>
              <a:rPr lang="es-CL" dirty="0"/>
              <a:t>En este caso, la variable </a:t>
            </a:r>
            <a:r>
              <a:rPr lang="es-CL" u="sng" dirty="0"/>
              <a:t>folio</a:t>
            </a:r>
            <a:r>
              <a:rPr lang="es-CL" dirty="0"/>
              <a:t> representa el código identificador de la encuesta, algo así como su RUT.</a:t>
            </a:r>
          </a:p>
        </p:txBody>
      </p:sp>
    </p:spTree>
    <p:extLst>
      <p:ext uri="{BB962C8B-B14F-4D97-AF65-F5344CB8AC3E}">
        <p14:creationId xmlns:p14="http://schemas.microsoft.com/office/powerpoint/2010/main" val="405342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Vista de datos</a:t>
            </a:r>
          </a:p>
        </p:txBody>
      </p:sp>
      <p:sp>
        <p:nvSpPr>
          <p:cNvPr id="4" name="CuadroTexto 3"/>
          <p:cNvSpPr txBox="1"/>
          <p:nvPr/>
        </p:nvSpPr>
        <p:spPr>
          <a:xfrm>
            <a:off x="822960" y="4768949"/>
            <a:ext cx="7543800" cy="646331"/>
          </a:xfrm>
          <a:prstGeom prst="rect">
            <a:avLst/>
          </a:prstGeom>
          <a:noFill/>
        </p:spPr>
        <p:txBody>
          <a:bodyPr wrap="square" rtlCol="0">
            <a:spAutoFit/>
          </a:bodyPr>
          <a:lstStyle/>
          <a:p>
            <a:r>
              <a:rPr lang="es-CL" dirty="0"/>
              <a:t>Si se selecciona la opción “Etiquetas de valor”, se pueden ver las etiquetas (que se asignan en el menú “valores” de la vista de variables)</a:t>
            </a:r>
          </a:p>
        </p:txBody>
      </p:sp>
      <p:pic>
        <p:nvPicPr>
          <p:cNvPr id="5" name="Imagen 4"/>
          <p:cNvPicPr>
            <a:picLocks noChangeAspect="1"/>
          </p:cNvPicPr>
          <p:nvPr/>
        </p:nvPicPr>
        <p:blipFill rotWithShape="1">
          <a:blip r:embed="rId2"/>
          <a:srcRect l="114" t="-615" r="21767" b="68419"/>
          <a:stretch/>
        </p:blipFill>
        <p:spPr>
          <a:xfrm>
            <a:off x="1023424" y="2149677"/>
            <a:ext cx="7142872" cy="2206955"/>
          </a:xfrm>
          <a:prstGeom prst="rect">
            <a:avLst/>
          </a:prstGeom>
          <a:ln w="3175">
            <a:solidFill>
              <a:schemeClr val="tx1"/>
            </a:solidFill>
          </a:ln>
        </p:spPr>
      </p:pic>
      <p:sp>
        <p:nvSpPr>
          <p:cNvPr id="6" name="Elipse 5"/>
          <p:cNvSpPr/>
          <p:nvPr/>
        </p:nvSpPr>
        <p:spPr>
          <a:xfrm>
            <a:off x="5676314" y="2489981"/>
            <a:ext cx="527539" cy="661182"/>
          </a:xfrm>
          <a:prstGeom prst="ellipse">
            <a:avLst/>
          </a:prstGeom>
          <a:solidFill>
            <a:schemeClr val="accent1">
              <a:alpha val="28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7723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Análisis de datos. Estadísticos descriptivos</a:t>
            </a:r>
          </a:p>
        </p:txBody>
      </p:sp>
      <p:pic>
        <p:nvPicPr>
          <p:cNvPr id="6" name="Imagen 5" descr="Captura de pantalla 2018-04-09 a la(s) 19.33.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974" y="1929001"/>
            <a:ext cx="4551731" cy="2918074"/>
          </a:xfrm>
          <a:prstGeom prst="rect">
            <a:avLst/>
          </a:prstGeom>
        </p:spPr>
      </p:pic>
      <p:sp>
        <p:nvSpPr>
          <p:cNvPr id="7" name="CuadroTexto 6"/>
          <p:cNvSpPr txBox="1"/>
          <p:nvPr/>
        </p:nvSpPr>
        <p:spPr>
          <a:xfrm>
            <a:off x="4376822" y="5272602"/>
            <a:ext cx="3954814" cy="1477328"/>
          </a:xfrm>
          <a:prstGeom prst="rect">
            <a:avLst/>
          </a:prstGeom>
          <a:noFill/>
        </p:spPr>
        <p:txBody>
          <a:bodyPr wrap="square" rtlCol="0">
            <a:spAutoFit/>
          </a:bodyPr>
          <a:lstStyle/>
          <a:p>
            <a:r>
              <a:rPr lang="es-ES" dirty="0"/>
              <a:t>El análisis descriptivo de frecuencias se utiliza para variables categóricas, no obstante en algunos casos de variables numéricas con pocas opciones de respuesta</a:t>
            </a:r>
          </a:p>
        </p:txBody>
      </p:sp>
      <p:pic>
        <p:nvPicPr>
          <p:cNvPr id="8" name="Imagen 7" descr="Captura de pantalla 2018-04-09 a la(s) 19.3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21" y="1819422"/>
            <a:ext cx="3483325" cy="4398603"/>
          </a:xfrm>
          <a:prstGeom prst="rect">
            <a:avLst/>
          </a:prstGeom>
        </p:spPr>
      </p:pic>
    </p:spTree>
    <p:extLst>
      <p:ext uri="{BB962C8B-B14F-4D97-AF65-F5344CB8AC3E}">
        <p14:creationId xmlns:p14="http://schemas.microsoft.com/office/powerpoint/2010/main" val="182662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Análisis de datos. Estadísticos descriptivos</a:t>
            </a:r>
          </a:p>
        </p:txBody>
      </p:sp>
      <p:pic>
        <p:nvPicPr>
          <p:cNvPr id="3" name="Imagen 2" descr="Captura de pantalla 2018-04-09 a la(s) 19.39.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21" y="1819422"/>
            <a:ext cx="3483325" cy="4398603"/>
          </a:xfrm>
          <a:prstGeom prst="rect">
            <a:avLst/>
          </a:prstGeom>
        </p:spPr>
      </p:pic>
      <p:pic>
        <p:nvPicPr>
          <p:cNvPr id="4" name="Imagen 3" descr="Captura de pantalla 2018-04-09 a la(s) 19.39.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617" y="1871688"/>
            <a:ext cx="4779236" cy="2911488"/>
          </a:xfrm>
          <a:prstGeom prst="rect">
            <a:avLst/>
          </a:prstGeom>
        </p:spPr>
      </p:pic>
      <p:sp>
        <p:nvSpPr>
          <p:cNvPr id="5" name="CuadroTexto 4"/>
          <p:cNvSpPr txBox="1"/>
          <p:nvPr/>
        </p:nvSpPr>
        <p:spPr>
          <a:xfrm>
            <a:off x="4159788" y="5047551"/>
            <a:ext cx="4449166" cy="1477328"/>
          </a:xfrm>
          <a:prstGeom prst="rect">
            <a:avLst/>
          </a:prstGeom>
          <a:noFill/>
        </p:spPr>
        <p:txBody>
          <a:bodyPr wrap="square" rtlCol="0">
            <a:spAutoFit/>
          </a:bodyPr>
          <a:lstStyle/>
          <a:p>
            <a:r>
              <a:rPr lang="es-ES" dirty="0"/>
              <a:t>El análisis descriptivo dentro de los estadísticos descriptivos se utiliza para variables cuantitativas. Usualmente en la tabla aparecen el mínimo- máximo, la media y el desviación </a:t>
            </a:r>
            <a:r>
              <a:rPr lang="es-ES" dirty="0" err="1"/>
              <a:t>standard</a:t>
            </a:r>
            <a:endParaRPr lang="es-ES" dirty="0"/>
          </a:p>
        </p:txBody>
      </p:sp>
    </p:spTree>
    <p:extLst>
      <p:ext uri="{BB962C8B-B14F-4D97-AF65-F5344CB8AC3E}">
        <p14:creationId xmlns:p14="http://schemas.microsoft.com/office/powerpoint/2010/main" val="1533248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Análisis de datos. Tablas de contingencia </a:t>
            </a:r>
            <a:r>
              <a:rPr lang="es-ES" i="1" dirty="0"/>
              <a:t>(</a:t>
            </a:r>
            <a:r>
              <a:rPr lang="es-ES" i="1" dirty="0" err="1"/>
              <a:t>Crosstabs</a:t>
            </a:r>
            <a:r>
              <a:rPr lang="es-ES" i="1" dirty="0"/>
              <a:t>)</a:t>
            </a:r>
            <a:endParaRPr lang="es-ES" dirty="0"/>
          </a:p>
        </p:txBody>
      </p:sp>
      <p:pic>
        <p:nvPicPr>
          <p:cNvPr id="3" name="Imagen 2" descr="Captura de pantalla 2018-04-09 a la(s) 19.39.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21" y="1819422"/>
            <a:ext cx="3483325" cy="4398603"/>
          </a:xfrm>
          <a:prstGeom prst="rect">
            <a:avLst/>
          </a:prstGeom>
        </p:spPr>
      </p:pic>
      <p:pic>
        <p:nvPicPr>
          <p:cNvPr id="4" name="Imagen 3" descr="Captura de pantalla 2018-04-11 a la(s) 17.15.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7731" y="1952396"/>
            <a:ext cx="3959336" cy="2999030"/>
          </a:xfrm>
          <a:prstGeom prst="rect">
            <a:avLst/>
          </a:prstGeom>
        </p:spPr>
      </p:pic>
      <p:sp>
        <p:nvSpPr>
          <p:cNvPr id="5" name="CuadroTexto 4"/>
          <p:cNvSpPr txBox="1"/>
          <p:nvPr/>
        </p:nvSpPr>
        <p:spPr>
          <a:xfrm>
            <a:off x="4412994" y="5144001"/>
            <a:ext cx="3978929" cy="1200329"/>
          </a:xfrm>
          <a:prstGeom prst="rect">
            <a:avLst/>
          </a:prstGeom>
          <a:noFill/>
        </p:spPr>
        <p:txBody>
          <a:bodyPr wrap="square" rtlCol="0">
            <a:spAutoFit/>
          </a:bodyPr>
          <a:lstStyle/>
          <a:p>
            <a:r>
              <a:rPr lang="es-ES" dirty="0"/>
              <a:t>Las tablas de contingencia o tablas cruzadas son parte de los estadísticos descriptivos y permite realizar análisis </a:t>
            </a:r>
            <a:r>
              <a:rPr lang="es-ES" dirty="0" err="1"/>
              <a:t>bivariado</a:t>
            </a:r>
            <a:r>
              <a:rPr lang="es-ES" dirty="0"/>
              <a:t> al cruzar dos variables </a:t>
            </a:r>
          </a:p>
        </p:txBody>
      </p:sp>
    </p:spTree>
    <p:extLst>
      <p:ext uri="{BB962C8B-B14F-4D97-AF65-F5344CB8AC3E}">
        <p14:creationId xmlns:p14="http://schemas.microsoft.com/office/powerpoint/2010/main" val="294628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Digitar variables en SPSS</a:t>
            </a:r>
          </a:p>
        </p:txBody>
      </p:sp>
      <p:sp>
        <p:nvSpPr>
          <p:cNvPr id="3" name="Subtítulo 2"/>
          <p:cNvSpPr>
            <a:spLocks noGrp="1"/>
          </p:cNvSpPr>
          <p:nvPr>
            <p:ph type="subTitle" idx="1"/>
          </p:nvPr>
        </p:nvSpPr>
        <p:spPr/>
        <p:txBody>
          <a:bodyPr/>
          <a:lstStyle/>
          <a:p>
            <a:r>
              <a:rPr lang="es-ES" dirty="0"/>
              <a:t>Ejemplo</a:t>
            </a:r>
          </a:p>
        </p:txBody>
      </p:sp>
    </p:spTree>
    <p:extLst>
      <p:ext uri="{BB962C8B-B14F-4D97-AF65-F5344CB8AC3E}">
        <p14:creationId xmlns:p14="http://schemas.microsoft.com/office/powerpoint/2010/main" val="229446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Variables a codificar</a:t>
            </a:r>
          </a:p>
        </p:txBody>
      </p:sp>
      <p:sp>
        <p:nvSpPr>
          <p:cNvPr id="3" name="Marcador de contenido 2"/>
          <p:cNvSpPr>
            <a:spLocks noGrp="1"/>
          </p:cNvSpPr>
          <p:nvPr>
            <p:ph idx="1"/>
          </p:nvPr>
        </p:nvSpPr>
        <p:spPr>
          <a:xfrm>
            <a:off x="482941" y="1845735"/>
            <a:ext cx="8157194" cy="4200576"/>
          </a:xfrm>
        </p:spPr>
        <p:txBody>
          <a:bodyPr>
            <a:normAutofit fontScale="92500" lnSpcReduction="20000"/>
          </a:bodyPr>
          <a:lstStyle/>
          <a:p>
            <a:pPr>
              <a:buFont typeface="Arial"/>
              <a:buChar char="•"/>
            </a:pPr>
            <a:r>
              <a:rPr lang="es-ES" sz="2400" dirty="0"/>
              <a:t>Pregunta 1: ¿Cuál es su nombre?</a:t>
            </a:r>
          </a:p>
          <a:p>
            <a:pPr>
              <a:buFont typeface="Arial"/>
              <a:buChar char="•"/>
            </a:pPr>
            <a:r>
              <a:rPr lang="es-ES" sz="2400" dirty="0"/>
              <a:t>Pregunta 2:  ¿Cuan de acuerdo está usted con las siguientes afirmaciones...?</a:t>
            </a:r>
          </a:p>
          <a:p>
            <a:pPr>
              <a:buFont typeface="Arial"/>
              <a:buChar char="•"/>
            </a:pPr>
            <a:r>
              <a:rPr lang="es-ES" dirty="0"/>
              <a:t>Categorías de respuesta:</a:t>
            </a:r>
          </a:p>
          <a:p>
            <a:pPr marL="342870" indent="-342870">
              <a:buFont typeface="+mj-lt"/>
              <a:buAutoNum type="arabicPeriod"/>
            </a:pPr>
            <a:r>
              <a:rPr lang="es-ES" dirty="0"/>
              <a:t>Muy en desacuerdo</a:t>
            </a:r>
          </a:p>
          <a:p>
            <a:pPr marL="342870" indent="-342870">
              <a:buFont typeface="+mj-lt"/>
              <a:buAutoNum type="arabicPeriod"/>
            </a:pPr>
            <a:r>
              <a:rPr lang="es-ES" dirty="0"/>
              <a:t>En desacuerdo</a:t>
            </a:r>
          </a:p>
          <a:p>
            <a:pPr marL="342870" indent="-342870">
              <a:buFont typeface="+mj-lt"/>
              <a:buAutoNum type="arabicPeriod"/>
            </a:pPr>
            <a:r>
              <a:rPr lang="es-ES" dirty="0"/>
              <a:t>Ni de acuerdo ni en desacuerdo</a:t>
            </a:r>
          </a:p>
          <a:p>
            <a:pPr marL="342870" indent="-342870">
              <a:buFont typeface="+mj-lt"/>
              <a:buAutoNum type="arabicPeriod"/>
            </a:pPr>
            <a:r>
              <a:rPr lang="es-ES" dirty="0"/>
              <a:t>De acuerdo</a:t>
            </a:r>
          </a:p>
          <a:p>
            <a:pPr marL="342870" indent="-342870">
              <a:buFont typeface="+mj-lt"/>
              <a:buAutoNum type="arabicPeriod"/>
            </a:pPr>
            <a:r>
              <a:rPr lang="es-ES" dirty="0"/>
              <a:t>Muy de acuerdo</a:t>
            </a:r>
          </a:p>
          <a:p>
            <a:pPr marL="342870" indent="-342870">
              <a:buFont typeface="+mj-lt"/>
              <a:buAutoNum type="arabicPeriod"/>
            </a:pPr>
            <a:r>
              <a:rPr lang="es-ES" dirty="0"/>
              <a:t>No sabe/no responde</a:t>
            </a:r>
          </a:p>
          <a:p>
            <a:pPr>
              <a:buFont typeface="Arial"/>
              <a:buChar char="•"/>
            </a:pPr>
            <a:endParaRPr lang="es-ES" sz="2400" dirty="0"/>
          </a:p>
        </p:txBody>
      </p:sp>
    </p:spTree>
    <p:extLst>
      <p:ext uri="{BB962C8B-B14F-4D97-AF65-F5344CB8AC3E}">
        <p14:creationId xmlns:p14="http://schemas.microsoft.com/office/powerpoint/2010/main" val="122253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Paso 1: insertar nombre y tipo de variable</a:t>
            </a:r>
          </a:p>
        </p:txBody>
      </p:sp>
      <p:pic>
        <p:nvPicPr>
          <p:cNvPr id="4" name="Imagen 3" descr="Captura de pantalla 2018-04-13 a la(s) 19.5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319" y="2060395"/>
            <a:ext cx="7705725" cy="2501900"/>
          </a:xfrm>
          <a:prstGeom prst="rect">
            <a:avLst/>
          </a:prstGeom>
          <a:ln>
            <a:solidFill>
              <a:schemeClr val="tx1"/>
            </a:solidFill>
          </a:ln>
        </p:spPr>
      </p:pic>
      <p:sp>
        <p:nvSpPr>
          <p:cNvPr id="5" name="CuadroTexto 4"/>
          <p:cNvSpPr txBox="1"/>
          <p:nvPr/>
        </p:nvSpPr>
        <p:spPr>
          <a:xfrm>
            <a:off x="1071513" y="5148464"/>
            <a:ext cx="6241986" cy="346243"/>
          </a:xfrm>
          <a:prstGeom prst="rect">
            <a:avLst/>
          </a:prstGeom>
          <a:noFill/>
        </p:spPr>
        <p:txBody>
          <a:bodyPr wrap="square" lIns="68574" tIns="34287" rIns="68574" bIns="34287" rtlCol="0">
            <a:spAutoFit/>
          </a:bodyPr>
          <a:lstStyle/>
          <a:p>
            <a:r>
              <a:rPr lang="es-ES" sz="1800" dirty="0"/>
              <a:t>En el nombre se asigna un identificador, en este caso P1.</a:t>
            </a:r>
          </a:p>
        </p:txBody>
      </p:sp>
      <p:sp>
        <p:nvSpPr>
          <p:cNvPr id="6" name="Elipse 5"/>
          <p:cNvSpPr/>
          <p:nvPr/>
        </p:nvSpPr>
        <p:spPr>
          <a:xfrm>
            <a:off x="784984" y="3130879"/>
            <a:ext cx="289138" cy="385568"/>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389166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8-04-13 a la(s) 19.5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520" y="838009"/>
            <a:ext cx="6438900" cy="5600700"/>
          </a:xfrm>
          <a:prstGeom prst="rect">
            <a:avLst/>
          </a:prstGeom>
          <a:ln>
            <a:solidFill>
              <a:schemeClr val="tx1"/>
            </a:solidFill>
          </a:ln>
        </p:spPr>
      </p:pic>
      <p:sp>
        <p:nvSpPr>
          <p:cNvPr id="5" name="CuadroTexto 4"/>
          <p:cNvSpPr txBox="1"/>
          <p:nvPr/>
        </p:nvSpPr>
        <p:spPr>
          <a:xfrm>
            <a:off x="103231" y="2238509"/>
            <a:ext cx="2313106" cy="3393231"/>
          </a:xfrm>
          <a:prstGeom prst="rect">
            <a:avLst/>
          </a:prstGeom>
          <a:noFill/>
        </p:spPr>
        <p:txBody>
          <a:bodyPr wrap="square" lIns="68574" tIns="34287" rIns="68574" bIns="34287" rtlCol="0">
            <a:spAutoFit/>
          </a:bodyPr>
          <a:lstStyle/>
          <a:p>
            <a:r>
              <a:rPr lang="es-ES" dirty="0"/>
              <a:t>Para las variables como el nombre (a las cuales no se le puede asignar un valor a la categoría) hay que seleccionar el tipo “cadena”. Los caracteres son la cantidad de letras. Se debe asignar un valor suficiente de letras para escribir el nombre completo. </a:t>
            </a:r>
          </a:p>
        </p:txBody>
      </p:sp>
      <p:sp>
        <p:nvSpPr>
          <p:cNvPr id="6" name="Elipse 5"/>
          <p:cNvSpPr/>
          <p:nvPr/>
        </p:nvSpPr>
        <p:spPr>
          <a:xfrm>
            <a:off x="3380629" y="4339387"/>
            <a:ext cx="289138" cy="385568"/>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
        <p:nvSpPr>
          <p:cNvPr id="7" name="Elipse 6"/>
          <p:cNvSpPr/>
          <p:nvPr/>
        </p:nvSpPr>
        <p:spPr>
          <a:xfrm>
            <a:off x="7216194" y="2210544"/>
            <a:ext cx="685800" cy="914400"/>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Tree>
    <p:extLst>
      <p:ext uri="{BB962C8B-B14F-4D97-AF65-F5344CB8AC3E}">
        <p14:creationId xmlns:p14="http://schemas.microsoft.com/office/powerpoint/2010/main" val="316933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r="176" b="5143"/>
          <a:stretch/>
        </p:blipFill>
        <p:spPr>
          <a:xfrm>
            <a:off x="2938315" y="1944715"/>
            <a:ext cx="5428445" cy="3866892"/>
          </a:xfrm>
          <a:prstGeom prst="rect">
            <a:avLst/>
          </a:prstGeom>
          <a:ln w="3175">
            <a:solidFill>
              <a:schemeClr val="tx1"/>
            </a:solidFill>
          </a:ln>
        </p:spPr>
      </p:pic>
      <p:sp>
        <p:nvSpPr>
          <p:cNvPr id="6" name="Título 5"/>
          <p:cNvSpPr>
            <a:spLocks noGrp="1"/>
          </p:cNvSpPr>
          <p:nvPr>
            <p:ph type="title"/>
          </p:nvPr>
        </p:nvSpPr>
        <p:spPr/>
        <p:txBody>
          <a:bodyPr/>
          <a:lstStyle/>
          <a:p>
            <a:r>
              <a:rPr lang="es-CL" dirty="0"/>
              <a:t>Al abrir el programa</a:t>
            </a:r>
          </a:p>
        </p:txBody>
      </p:sp>
      <p:sp>
        <p:nvSpPr>
          <p:cNvPr id="8" name="CuadroTexto 7"/>
          <p:cNvSpPr txBox="1"/>
          <p:nvPr/>
        </p:nvSpPr>
        <p:spPr>
          <a:xfrm>
            <a:off x="666482" y="2678805"/>
            <a:ext cx="2057400" cy="2031325"/>
          </a:xfrm>
          <a:prstGeom prst="rect">
            <a:avLst/>
          </a:prstGeom>
          <a:noFill/>
        </p:spPr>
        <p:txBody>
          <a:bodyPr wrap="square" rtlCol="0">
            <a:spAutoFit/>
          </a:bodyPr>
          <a:lstStyle/>
          <a:p>
            <a:r>
              <a:rPr lang="es-CL" dirty="0"/>
              <a:t>Al abrir el programa, se puede cargar inmediatamente una base de datos o abrir el programa en blanco</a:t>
            </a:r>
          </a:p>
        </p:txBody>
      </p:sp>
    </p:spTree>
    <p:extLst>
      <p:ext uri="{BB962C8B-B14F-4D97-AF65-F5344CB8AC3E}">
        <p14:creationId xmlns:p14="http://schemas.microsoft.com/office/powerpoint/2010/main" val="375210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 2: agregar la etiqueta</a:t>
            </a:r>
          </a:p>
        </p:txBody>
      </p:sp>
      <p:pic>
        <p:nvPicPr>
          <p:cNvPr id="5" name="Imagen 4" descr="Captura de pantalla 2018-04-13 a la(s) 19.51.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46" y="2461355"/>
            <a:ext cx="8239125" cy="1790700"/>
          </a:xfrm>
          <a:prstGeom prst="rect">
            <a:avLst/>
          </a:prstGeom>
          <a:ln>
            <a:solidFill>
              <a:schemeClr val="tx1"/>
            </a:solidFill>
          </a:ln>
        </p:spPr>
      </p:pic>
      <p:sp>
        <p:nvSpPr>
          <p:cNvPr id="6" name="CuadroTexto 5"/>
          <p:cNvSpPr txBox="1"/>
          <p:nvPr/>
        </p:nvSpPr>
        <p:spPr>
          <a:xfrm>
            <a:off x="663317" y="4377326"/>
            <a:ext cx="2891384" cy="1177239"/>
          </a:xfrm>
          <a:prstGeom prst="rect">
            <a:avLst/>
          </a:prstGeom>
          <a:noFill/>
        </p:spPr>
        <p:txBody>
          <a:bodyPr wrap="square" lIns="68574" tIns="34287" rIns="68574" bIns="34287" rtlCol="0">
            <a:spAutoFit/>
          </a:bodyPr>
          <a:lstStyle/>
          <a:p>
            <a:r>
              <a:rPr lang="es-ES" sz="1800" dirty="0"/>
              <a:t>La etiqueta usualmente corresponde al nombre de la pregunta. En este caso ¿cuál es su nombre?</a:t>
            </a:r>
          </a:p>
        </p:txBody>
      </p:sp>
      <p:sp>
        <p:nvSpPr>
          <p:cNvPr id="7" name="Elipse 6"/>
          <p:cNvSpPr/>
          <p:nvPr/>
        </p:nvSpPr>
        <p:spPr>
          <a:xfrm>
            <a:off x="4473141" y="3291482"/>
            <a:ext cx="624560" cy="769205"/>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
        <p:nvSpPr>
          <p:cNvPr id="8" name="Flecha doblada hacia arriba 7"/>
          <p:cNvSpPr/>
          <p:nvPr/>
        </p:nvSpPr>
        <p:spPr>
          <a:xfrm rot="5400000">
            <a:off x="4605920" y="4545006"/>
            <a:ext cx="822960" cy="617220"/>
          </a:xfrm>
          <a:prstGeom prst="bentUpArrow">
            <a:avLst>
              <a:gd name="adj1" fmla="val 11222"/>
              <a:gd name="adj2" fmla="val 15354"/>
              <a:gd name="adj3" fmla="val 50000"/>
            </a:avLst>
          </a:prstGeom>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
        <p:nvSpPr>
          <p:cNvPr id="10" name="CuadroTexto 9"/>
          <p:cNvSpPr txBox="1"/>
          <p:nvPr/>
        </p:nvSpPr>
        <p:spPr>
          <a:xfrm>
            <a:off x="5680719" y="4558773"/>
            <a:ext cx="2925400" cy="992573"/>
          </a:xfrm>
          <a:prstGeom prst="rect">
            <a:avLst/>
          </a:prstGeom>
          <a:noFill/>
        </p:spPr>
        <p:txBody>
          <a:bodyPr wrap="square" lIns="68574" tIns="34287" rIns="68574" bIns="34287" rtlCol="0">
            <a:spAutoFit/>
          </a:bodyPr>
          <a:lstStyle/>
          <a:p>
            <a:r>
              <a:rPr lang="es-ES" sz="1500" dirty="0"/>
              <a:t>No se asignan valores ya que no es una variable con categorías ni tampoco numérica. Es una variable de identificación</a:t>
            </a:r>
          </a:p>
        </p:txBody>
      </p:sp>
      <p:sp>
        <p:nvSpPr>
          <p:cNvPr id="11" name="Elipse 10"/>
          <p:cNvSpPr/>
          <p:nvPr/>
        </p:nvSpPr>
        <p:spPr>
          <a:xfrm>
            <a:off x="3139112" y="3130487"/>
            <a:ext cx="1093594" cy="733428"/>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Tree>
    <p:extLst>
      <p:ext uri="{BB962C8B-B14F-4D97-AF65-F5344CB8AC3E}">
        <p14:creationId xmlns:p14="http://schemas.microsoft.com/office/powerpoint/2010/main" val="520219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a:xfrm>
            <a:off x="561269" y="2018561"/>
            <a:ext cx="2772326" cy="4150520"/>
          </a:xfrm>
        </p:spPr>
        <p:txBody>
          <a:bodyPr>
            <a:normAutofit fontScale="62500" lnSpcReduction="20000"/>
          </a:bodyPr>
          <a:lstStyle/>
          <a:p>
            <a:pPr>
              <a:buFont typeface="Arial"/>
              <a:buChar char="•"/>
            </a:pPr>
            <a:r>
              <a:rPr lang="es-ES" dirty="0"/>
              <a:t>Pregunta 29:  ¿Cuan de acuerdo está usted con las siguientes afirmaciones...?</a:t>
            </a:r>
          </a:p>
          <a:p>
            <a:pPr>
              <a:buFont typeface="Arial"/>
              <a:buChar char="•"/>
            </a:pPr>
            <a:r>
              <a:rPr lang="es-ES" dirty="0"/>
              <a:t>Categorías de respuesta:</a:t>
            </a:r>
          </a:p>
          <a:p>
            <a:pPr marL="342870" indent="-342870">
              <a:buFont typeface="+mj-lt"/>
              <a:buAutoNum type="arabicPeriod"/>
            </a:pPr>
            <a:r>
              <a:rPr lang="es-ES" dirty="0"/>
              <a:t>Muy en desacuerdo</a:t>
            </a:r>
          </a:p>
          <a:p>
            <a:pPr marL="342870" indent="-342870">
              <a:buFont typeface="+mj-lt"/>
              <a:buAutoNum type="arabicPeriod"/>
            </a:pPr>
            <a:r>
              <a:rPr lang="es-ES" dirty="0"/>
              <a:t>En desacuerdo</a:t>
            </a:r>
          </a:p>
          <a:p>
            <a:pPr marL="342870" indent="-342870">
              <a:buFont typeface="+mj-lt"/>
              <a:buAutoNum type="arabicPeriod"/>
            </a:pPr>
            <a:r>
              <a:rPr lang="es-ES" dirty="0"/>
              <a:t>Ni de acuerdo ni en desacuerdo</a:t>
            </a:r>
          </a:p>
          <a:p>
            <a:pPr marL="342870" indent="-342870">
              <a:buFont typeface="+mj-lt"/>
              <a:buAutoNum type="arabicPeriod"/>
            </a:pPr>
            <a:r>
              <a:rPr lang="es-ES" dirty="0"/>
              <a:t>De acuerdo</a:t>
            </a:r>
          </a:p>
          <a:p>
            <a:pPr marL="342870" indent="-342870">
              <a:buFont typeface="+mj-lt"/>
              <a:buAutoNum type="arabicPeriod"/>
            </a:pPr>
            <a:r>
              <a:rPr lang="es-ES" dirty="0"/>
              <a:t>Muy de acuerdo</a:t>
            </a:r>
          </a:p>
          <a:p>
            <a:pPr marL="342870" indent="-342870">
              <a:buFont typeface="+mj-lt"/>
              <a:buAutoNum type="arabicPeriod"/>
            </a:pPr>
            <a:r>
              <a:rPr lang="es-ES" dirty="0"/>
              <a:t>No sabe/no responde</a:t>
            </a:r>
          </a:p>
          <a:p>
            <a:pPr marL="342870" indent="-342870">
              <a:buFont typeface="+mj-lt"/>
              <a:buAutoNum type="arabicPeriod"/>
            </a:pPr>
            <a:endParaRPr lang="es-ES" dirty="0"/>
          </a:p>
          <a:p>
            <a:endParaRPr lang="es-ES" dirty="0"/>
          </a:p>
        </p:txBody>
      </p:sp>
      <p:pic>
        <p:nvPicPr>
          <p:cNvPr id="4" name="Imagen 3" descr="Captura de pantalla 2018-04-13 a la(s) 20.16.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638" y="756368"/>
            <a:ext cx="5459871" cy="5870488"/>
          </a:xfrm>
          <a:prstGeom prst="rect">
            <a:avLst/>
          </a:prstGeom>
          <a:ln>
            <a:solidFill>
              <a:schemeClr val="tx1"/>
            </a:solidFill>
          </a:ln>
        </p:spPr>
      </p:pic>
    </p:spTree>
    <p:extLst>
      <p:ext uri="{BB962C8B-B14F-4D97-AF65-F5344CB8AC3E}">
        <p14:creationId xmlns:p14="http://schemas.microsoft.com/office/powerpoint/2010/main" val="205679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Paso 1: Insertar nombre y tipo de variable</a:t>
            </a:r>
          </a:p>
        </p:txBody>
      </p:sp>
      <p:pic>
        <p:nvPicPr>
          <p:cNvPr id="4" name="Imagen 3" descr="Captura de pantalla 2018-04-13 a la(s) 19.53.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725" y="1779134"/>
            <a:ext cx="4709582" cy="2235305"/>
          </a:xfrm>
          <a:prstGeom prst="rect">
            <a:avLst/>
          </a:prstGeom>
          <a:ln>
            <a:solidFill>
              <a:schemeClr val="tx1"/>
            </a:solidFill>
          </a:ln>
        </p:spPr>
      </p:pic>
      <p:sp>
        <p:nvSpPr>
          <p:cNvPr id="6" name="CuadroTexto 5"/>
          <p:cNvSpPr txBox="1"/>
          <p:nvPr/>
        </p:nvSpPr>
        <p:spPr>
          <a:xfrm>
            <a:off x="527253" y="1927837"/>
            <a:ext cx="3044457" cy="3116232"/>
          </a:xfrm>
          <a:prstGeom prst="rect">
            <a:avLst/>
          </a:prstGeom>
          <a:noFill/>
        </p:spPr>
        <p:txBody>
          <a:bodyPr wrap="square" lIns="68574" tIns="34287" rIns="68574" bIns="34287" rtlCol="0">
            <a:spAutoFit/>
          </a:bodyPr>
          <a:lstStyle/>
          <a:p>
            <a:r>
              <a:rPr lang="es-ES" dirty="0"/>
              <a:t>Cuando tenemos una pregunta con la misma base pero en diferentes escenarios como en este caso “¿cuan de acuerdo está usted con las siguientes afirmaciones….?” se consideran todas como preguntas aisladas o por separado. Es bueno asignar un identificador que permita reconocer la variable.</a:t>
            </a:r>
          </a:p>
        </p:txBody>
      </p:sp>
      <p:sp>
        <p:nvSpPr>
          <p:cNvPr id="7" name="Elipse 6"/>
          <p:cNvSpPr/>
          <p:nvPr/>
        </p:nvSpPr>
        <p:spPr>
          <a:xfrm>
            <a:off x="3605727" y="3084543"/>
            <a:ext cx="629301" cy="703093"/>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
        <p:nvSpPr>
          <p:cNvPr id="8" name="CuadroTexto 7"/>
          <p:cNvSpPr txBox="1"/>
          <p:nvPr/>
        </p:nvSpPr>
        <p:spPr>
          <a:xfrm>
            <a:off x="5323547" y="4059799"/>
            <a:ext cx="4578517" cy="346243"/>
          </a:xfrm>
          <a:prstGeom prst="rect">
            <a:avLst/>
          </a:prstGeom>
          <a:noFill/>
        </p:spPr>
        <p:txBody>
          <a:bodyPr wrap="none" lIns="68574" tIns="34287" rIns="68574" bIns="34287" rtlCol="0">
            <a:spAutoFit/>
          </a:bodyPr>
          <a:lstStyle/>
          <a:p>
            <a:r>
              <a:rPr lang="es-ES" dirty="0"/>
              <a:t>Por defecto el tipo de variable será “Numérico”</a:t>
            </a:r>
          </a:p>
        </p:txBody>
      </p:sp>
      <p:sp>
        <p:nvSpPr>
          <p:cNvPr id="9" name="Flecha doblada hacia arriba 8"/>
          <p:cNvSpPr/>
          <p:nvPr/>
        </p:nvSpPr>
        <p:spPr>
          <a:xfrm rot="5400000">
            <a:off x="4571078" y="3692882"/>
            <a:ext cx="703093" cy="529716"/>
          </a:xfrm>
          <a:prstGeom prst="bentUpArrow">
            <a:avLst>
              <a:gd name="adj1" fmla="val 11222"/>
              <a:gd name="adj2" fmla="val 15354"/>
              <a:gd name="adj3" fmla="val 50000"/>
            </a:avLst>
          </a:prstGeom>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pic>
        <p:nvPicPr>
          <p:cNvPr id="10" name="Imagen 9" descr="Captura de pantalla 2018-04-13 a la(s) 19.53.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00" y="4445368"/>
            <a:ext cx="3505487" cy="1818885"/>
          </a:xfrm>
          <a:prstGeom prst="rect">
            <a:avLst/>
          </a:prstGeom>
          <a:ln>
            <a:solidFill>
              <a:schemeClr val="tx1"/>
            </a:solidFill>
          </a:ln>
        </p:spPr>
      </p:pic>
      <p:sp>
        <p:nvSpPr>
          <p:cNvPr id="11" name="CuadroTexto 10"/>
          <p:cNvSpPr txBox="1"/>
          <p:nvPr/>
        </p:nvSpPr>
        <p:spPr>
          <a:xfrm>
            <a:off x="3979906" y="5329906"/>
            <a:ext cx="4643221" cy="900240"/>
          </a:xfrm>
          <a:prstGeom prst="rect">
            <a:avLst/>
          </a:prstGeom>
          <a:noFill/>
        </p:spPr>
        <p:txBody>
          <a:bodyPr wrap="square" lIns="68574" tIns="34287" rIns="68574" bIns="34287" rtlCol="0">
            <a:spAutoFit/>
          </a:bodyPr>
          <a:lstStyle/>
          <a:p>
            <a:r>
              <a:rPr lang="es-ES" dirty="0"/>
              <a:t>Los decimales aparecen por defecto en 2. Para el caso de variables categóricas se deben quitar los decimales (poner 0)</a:t>
            </a:r>
          </a:p>
        </p:txBody>
      </p:sp>
    </p:spTree>
    <p:extLst>
      <p:ext uri="{BB962C8B-B14F-4D97-AF65-F5344CB8AC3E}">
        <p14:creationId xmlns:p14="http://schemas.microsoft.com/office/powerpoint/2010/main" val="214041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 2: agregar la etiqueta</a:t>
            </a:r>
          </a:p>
        </p:txBody>
      </p:sp>
      <p:sp>
        <p:nvSpPr>
          <p:cNvPr id="6" name="Marcador de contenido 5"/>
          <p:cNvSpPr>
            <a:spLocks noGrp="1"/>
          </p:cNvSpPr>
          <p:nvPr>
            <p:ph idx="1"/>
          </p:nvPr>
        </p:nvSpPr>
        <p:spPr>
          <a:xfrm>
            <a:off x="1003481" y="3932337"/>
            <a:ext cx="6344035" cy="1510972"/>
          </a:xfrm>
        </p:spPr>
        <p:txBody>
          <a:bodyPr>
            <a:normAutofit/>
          </a:bodyPr>
          <a:lstStyle/>
          <a:p>
            <a:r>
              <a:rPr lang="es-ES" sz="2100" dirty="0"/>
              <a:t>Se agrega la etiqueta en la cual ponemos la base común de todas las preguntas y la primera variante. </a:t>
            </a:r>
          </a:p>
        </p:txBody>
      </p:sp>
      <p:pic>
        <p:nvPicPr>
          <p:cNvPr id="9" name="Imagen 8" descr="Captura de pantalla 2018-04-13 a la(s) 19.55.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97" y="2003617"/>
            <a:ext cx="8572500" cy="1701800"/>
          </a:xfrm>
          <a:prstGeom prst="rect">
            <a:avLst/>
          </a:prstGeom>
          <a:ln>
            <a:solidFill>
              <a:schemeClr val="tx1"/>
            </a:solidFill>
          </a:ln>
        </p:spPr>
      </p:pic>
      <p:sp>
        <p:nvSpPr>
          <p:cNvPr id="11" name="Rectángulo 10"/>
          <p:cNvSpPr/>
          <p:nvPr/>
        </p:nvSpPr>
        <p:spPr>
          <a:xfrm>
            <a:off x="2441466" y="3273598"/>
            <a:ext cx="5647780" cy="482989"/>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249326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733" y="-143108"/>
            <a:ext cx="7543800" cy="1450757"/>
          </a:xfrm>
        </p:spPr>
        <p:txBody>
          <a:bodyPr/>
          <a:lstStyle/>
          <a:p>
            <a:r>
              <a:rPr lang="es-ES" dirty="0"/>
              <a:t>Paso 3: Asignar valores</a:t>
            </a:r>
          </a:p>
        </p:txBody>
      </p:sp>
      <p:pic>
        <p:nvPicPr>
          <p:cNvPr id="4" name="Imagen 3" descr="Captura de pantalla 2018-04-13 a la(s) 19.55.5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127" y="1595537"/>
            <a:ext cx="5381394" cy="4640835"/>
          </a:xfrm>
          <a:prstGeom prst="rect">
            <a:avLst/>
          </a:prstGeom>
          <a:ln>
            <a:solidFill>
              <a:schemeClr val="tx1"/>
            </a:solidFill>
          </a:ln>
        </p:spPr>
      </p:pic>
      <p:sp>
        <p:nvSpPr>
          <p:cNvPr id="5" name="Elipse 4"/>
          <p:cNvSpPr/>
          <p:nvPr/>
        </p:nvSpPr>
        <p:spPr>
          <a:xfrm>
            <a:off x="6245799" y="2285935"/>
            <a:ext cx="243000" cy="340207"/>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
        <p:nvSpPr>
          <p:cNvPr id="6" name="CuadroTexto 5"/>
          <p:cNvSpPr txBox="1"/>
          <p:nvPr/>
        </p:nvSpPr>
        <p:spPr>
          <a:xfrm>
            <a:off x="6814821" y="1878292"/>
            <a:ext cx="1904930" cy="2008236"/>
          </a:xfrm>
          <a:prstGeom prst="rect">
            <a:avLst/>
          </a:prstGeom>
          <a:noFill/>
        </p:spPr>
        <p:txBody>
          <a:bodyPr wrap="square" lIns="68574" tIns="34287" rIns="68574" bIns="34287" rtlCol="0">
            <a:spAutoFit/>
          </a:bodyPr>
          <a:lstStyle/>
          <a:p>
            <a:r>
              <a:rPr lang="es-ES" sz="1800" dirty="0"/>
              <a:t>Al hacer </a:t>
            </a:r>
            <a:r>
              <a:rPr lang="es-ES" sz="1800" dirty="0" err="1"/>
              <a:t>click</a:t>
            </a:r>
            <a:r>
              <a:rPr lang="es-ES" sz="1800" dirty="0"/>
              <a:t> en la parte derecha de los “valores” de cada variable se despliega la ventana “Etiquetas de valor”</a:t>
            </a:r>
          </a:p>
        </p:txBody>
      </p:sp>
    </p:spTree>
    <p:extLst>
      <p:ext uri="{BB962C8B-B14F-4D97-AF65-F5344CB8AC3E}">
        <p14:creationId xmlns:p14="http://schemas.microsoft.com/office/powerpoint/2010/main" val="896037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546" y="0"/>
            <a:ext cx="7543800" cy="1450757"/>
          </a:xfrm>
        </p:spPr>
        <p:txBody>
          <a:bodyPr/>
          <a:lstStyle/>
          <a:p>
            <a:r>
              <a:rPr lang="es-ES" dirty="0"/>
              <a:t>Paso 3: asignar valores</a:t>
            </a:r>
          </a:p>
        </p:txBody>
      </p:sp>
      <p:sp>
        <p:nvSpPr>
          <p:cNvPr id="3" name="Marcador de contenido 2"/>
          <p:cNvSpPr>
            <a:spLocks noGrp="1"/>
          </p:cNvSpPr>
          <p:nvPr>
            <p:ph idx="1"/>
          </p:nvPr>
        </p:nvSpPr>
        <p:spPr>
          <a:xfrm>
            <a:off x="822962" y="1845735"/>
            <a:ext cx="2249075" cy="4023360"/>
          </a:xfrm>
        </p:spPr>
        <p:txBody>
          <a:bodyPr>
            <a:normAutofit fontScale="85000" lnSpcReduction="20000"/>
          </a:bodyPr>
          <a:lstStyle/>
          <a:p>
            <a:r>
              <a:rPr lang="es-ES" dirty="0"/>
              <a:t>En la casilla </a:t>
            </a:r>
            <a:r>
              <a:rPr lang="es-ES" b="1" dirty="0"/>
              <a:t>valor</a:t>
            </a:r>
            <a:r>
              <a:rPr lang="es-ES" dirty="0"/>
              <a:t> se asigna un número a la categoría</a:t>
            </a:r>
          </a:p>
          <a:p>
            <a:r>
              <a:rPr lang="es-ES" dirty="0"/>
              <a:t>En la casilla </a:t>
            </a:r>
            <a:r>
              <a:rPr lang="es-ES" b="1" dirty="0"/>
              <a:t>etiqueta </a:t>
            </a:r>
            <a:r>
              <a:rPr lang="es-ES" dirty="0"/>
              <a:t>se asigna la categoría relacionada al valor.</a:t>
            </a:r>
          </a:p>
          <a:p>
            <a:pPr marL="0" indent="0">
              <a:buNone/>
            </a:pPr>
            <a:endParaRPr lang="es-ES" b="1" dirty="0"/>
          </a:p>
        </p:txBody>
      </p:sp>
      <p:pic>
        <p:nvPicPr>
          <p:cNvPr id="4" name="Imagen 3" descr="Captura de pantalla 2018-04-13 a la(s) 19.56.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146" y="1871940"/>
            <a:ext cx="5315405" cy="4481325"/>
          </a:xfrm>
          <a:prstGeom prst="rect">
            <a:avLst/>
          </a:prstGeom>
          <a:ln>
            <a:solidFill>
              <a:schemeClr val="tx1"/>
            </a:solidFill>
          </a:ln>
        </p:spPr>
      </p:pic>
    </p:spTree>
    <p:extLst>
      <p:ext uri="{BB962C8B-B14F-4D97-AF65-F5344CB8AC3E}">
        <p14:creationId xmlns:p14="http://schemas.microsoft.com/office/powerpoint/2010/main" val="77082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9545" y="-214273"/>
            <a:ext cx="7543800" cy="1450757"/>
          </a:xfrm>
        </p:spPr>
        <p:txBody>
          <a:bodyPr/>
          <a:lstStyle/>
          <a:p>
            <a:r>
              <a:rPr lang="es-ES" dirty="0"/>
              <a:t>Paso 3: asignar valores</a:t>
            </a:r>
          </a:p>
        </p:txBody>
      </p:sp>
      <p:sp>
        <p:nvSpPr>
          <p:cNvPr id="3" name="Marcador de contenido 2"/>
          <p:cNvSpPr>
            <a:spLocks noGrp="1"/>
          </p:cNvSpPr>
          <p:nvPr>
            <p:ph idx="1"/>
          </p:nvPr>
        </p:nvSpPr>
        <p:spPr>
          <a:xfrm>
            <a:off x="822960" y="1845734"/>
            <a:ext cx="2477130" cy="4433127"/>
          </a:xfrm>
        </p:spPr>
        <p:txBody>
          <a:bodyPr>
            <a:noAutofit/>
          </a:bodyPr>
          <a:lstStyle/>
          <a:p>
            <a:r>
              <a:rPr lang="es-ES" sz="1800" dirty="0"/>
              <a:t>Se agregan todas las categorías de respuesta que aparecen en la pregunta asociadas a un valor. En el caso de variables ordinales como esta se agregan valores que van de menos a más asociados al transito entre el “Muy en desacuerdo” y el “Muy de acuerdo”</a:t>
            </a:r>
          </a:p>
        </p:txBody>
      </p:sp>
      <p:pic>
        <p:nvPicPr>
          <p:cNvPr id="5" name="Imagen 4" descr="Captura de pantalla 2018-04-13 a la(s) 19.57.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721" y="1806737"/>
            <a:ext cx="4970905" cy="4586160"/>
          </a:xfrm>
          <a:prstGeom prst="rect">
            <a:avLst/>
          </a:prstGeom>
          <a:ln>
            <a:solidFill>
              <a:schemeClr val="tx1"/>
            </a:solidFill>
          </a:ln>
        </p:spPr>
      </p:pic>
    </p:spTree>
    <p:extLst>
      <p:ext uri="{BB962C8B-B14F-4D97-AF65-F5344CB8AC3E}">
        <p14:creationId xmlns:p14="http://schemas.microsoft.com/office/powerpoint/2010/main" val="2415642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 3: asignar valores</a:t>
            </a:r>
          </a:p>
        </p:txBody>
      </p:sp>
      <p:pic>
        <p:nvPicPr>
          <p:cNvPr id="4" name="Imagen 3" descr="Captura de pantalla 2018-04-13 a la(s) 19.57.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897" y="1930235"/>
            <a:ext cx="8562975" cy="2387600"/>
          </a:xfrm>
          <a:prstGeom prst="rect">
            <a:avLst/>
          </a:prstGeom>
          <a:ln>
            <a:solidFill>
              <a:schemeClr val="tx1"/>
            </a:solidFill>
          </a:ln>
        </p:spPr>
      </p:pic>
    </p:spTree>
    <p:extLst>
      <p:ext uri="{BB962C8B-B14F-4D97-AF65-F5344CB8AC3E}">
        <p14:creationId xmlns:p14="http://schemas.microsoft.com/office/powerpoint/2010/main" val="309060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Paso 4: asignar medida a la variable</a:t>
            </a:r>
          </a:p>
        </p:txBody>
      </p:sp>
      <p:sp>
        <p:nvSpPr>
          <p:cNvPr id="3" name="Marcador de contenido 2"/>
          <p:cNvSpPr>
            <a:spLocks noGrp="1"/>
          </p:cNvSpPr>
          <p:nvPr>
            <p:ph idx="1"/>
          </p:nvPr>
        </p:nvSpPr>
        <p:spPr>
          <a:xfrm>
            <a:off x="822960" y="1824627"/>
            <a:ext cx="3362520" cy="4044468"/>
          </a:xfrm>
        </p:spPr>
        <p:txBody>
          <a:bodyPr>
            <a:normAutofit/>
          </a:bodyPr>
          <a:lstStyle/>
          <a:p>
            <a:r>
              <a:rPr lang="es-ES" sz="2100" dirty="0"/>
              <a:t>Se asigna la medida a la variable dependiendo del caso. Para variables cuantitativas se selecciona medida de escala, y para variables categóricas o cualitativas se seleccionan medida ordinales o nominales según corresponda el caso</a:t>
            </a:r>
          </a:p>
        </p:txBody>
      </p:sp>
      <p:pic>
        <p:nvPicPr>
          <p:cNvPr id="4" name="Imagen 3" descr="Captura de pantalla 2018-04-13 a la(s) 19.57.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861" y="2153231"/>
            <a:ext cx="4267200" cy="2819400"/>
          </a:xfrm>
          <a:prstGeom prst="rect">
            <a:avLst/>
          </a:prstGeom>
          <a:ln>
            <a:solidFill>
              <a:schemeClr val="tx1"/>
            </a:solidFill>
          </a:ln>
        </p:spPr>
      </p:pic>
      <p:sp>
        <p:nvSpPr>
          <p:cNvPr id="6" name="Rectángulo 5"/>
          <p:cNvSpPr/>
          <p:nvPr/>
        </p:nvSpPr>
        <p:spPr>
          <a:xfrm>
            <a:off x="7619657" y="3363036"/>
            <a:ext cx="979359" cy="178885"/>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334285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Agregando las variaciones de la pregunta</a:t>
            </a:r>
          </a:p>
        </p:txBody>
      </p:sp>
      <p:sp>
        <p:nvSpPr>
          <p:cNvPr id="3" name="Marcador de contenido 2"/>
          <p:cNvSpPr>
            <a:spLocks noGrp="1"/>
          </p:cNvSpPr>
          <p:nvPr>
            <p:ph idx="1"/>
          </p:nvPr>
        </p:nvSpPr>
        <p:spPr>
          <a:xfrm>
            <a:off x="254886" y="1845735"/>
            <a:ext cx="1596385" cy="4023360"/>
          </a:xfrm>
        </p:spPr>
        <p:txBody>
          <a:bodyPr>
            <a:normAutofit lnSpcReduction="10000"/>
          </a:bodyPr>
          <a:lstStyle/>
          <a:p>
            <a:r>
              <a:rPr lang="es-ES" sz="1800" dirty="0"/>
              <a:t>Se agregan todas las preguntas. Se recomienda copiar y pegar la base de la pregunta en cada casilla de etiqueta, permitiendo ahorrar tiempo.</a:t>
            </a:r>
          </a:p>
        </p:txBody>
      </p:sp>
      <p:pic>
        <p:nvPicPr>
          <p:cNvPr id="4" name="Imagen 3" descr="Captura de pantalla 2018-04-13 a la(s) 20.12.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006" y="1871854"/>
            <a:ext cx="7037845" cy="4256037"/>
          </a:xfrm>
          <a:prstGeom prst="rect">
            <a:avLst/>
          </a:prstGeom>
          <a:ln>
            <a:solidFill>
              <a:schemeClr val="tx1"/>
            </a:solidFill>
          </a:ln>
        </p:spPr>
      </p:pic>
      <p:sp>
        <p:nvSpPr>
          <p:cNvPr id="7" name="Rectángulo 6"/>
          <p:cNvSpPr/>
          <p:nvPr/>
        </p:nvSpPr>
        <p:spPr>
          <a:xfrm>
            <a:off x="3608571" y="2253951"/>
            <a:ext cx="2079390" cy="268327"/>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3950455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22993" b="5143"/>
          <a:stretch/>
        </p:blipFill>
        <p:spPr>
          <a:xfrm>
            <a:off x="2097968" y="1969180"/>
            <a:ext cx="4993784" cy="4611270"/>
          </a:xfrm>
          <a:prstGeom prst="rect">
            <a:avLst/>
          </a:prstGeom>
          <a:ln w="3175">
            <a:solidFill>
              <a:schemeClr val="tx1"/>
            </a:solidFill>
          </a:ln>
        </p:spPr>
      </p:pic>
      <p:sp>
        <p:nvSpPr>
          <p:cNvPr id="3" name="Título 2"/>
          <p:cNvSpPr>
            <a:spLocks noGrp="1"/>
          </p:cNvSpPr>
          <p:nvPr>
            <p:ph type="title"/>
          </p:nvPr>
        </p:nvSpPr>
        <p:spPr/>
        <p:txBody>
          <a:bodyPr>
            <a:normAutofit fontScale="90000"/>
          </a:bodyPr>
          <a:lstStyle/>
          <a:p>
            <a:r>
              <a:rPr lang="es-CL" dirty="0"/>
              <a:t>Vista de variables. Ejemplo: Casen 2015</a:t>
            </a:r>
          </a:p>
        </p:txBody>
      </p:sp>
    </p:spTree>
    <p:extLst>
      <p:ext uri="{BB962C8B-B14F-4D97-AF65-F5344CB8AC3E}">
        <p14:creationId xmlns:p14="http://schemas.microsoft.com/office/powerpoint/2010/main" val="2191769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Copiar valores</a:t>
            </a:r>
          </a:p>
        </p:txBody>
      </p:sp>
      <p:sp>
        <p:nvSpPr>
          <p:cNvPr id="3" name="Marcador de contenido 2"/>
          <p:cNvSpPr>
            <a:spLocks noGrp="1"/>
          </p:cNvSpPr>
          <p:nvPr>
            <p:ph idx="1"/>
          </p:nvPr>
        </p:nvSpPr>
        <p:spPr>
          <a:xfrm>
            <a:off x="6653456" y="2128730"/>
            <a:ext cx="2200445" cy="3953357"/>
          </a:xfrm>
        </p:spPr>
        <p:txBody>
          <a:bodyPr>
            <a:normAutofit fontScale="47500" lnSpcReduction="20000"/>
          </a:bodyPr>
          <a:lstStyle/>
          <a:p>
            <a:r>
              <a:rPr lang="es-ES" dirty="0"/>
              <a:t>Al presentar todas las preguntas las mismas categorías de respuesta es posible copiar (</a:t>
            </a:r>
            <a:r>
              <a:rPr lang="es-ES" dirty="0" err="1"/>
              <a:t>Ctrl+c</a:t>
            </a:r>
            <a:r>
              <a:rPr lang="es-ES" dirty="0"/>
              <a:t>) los valores ingresados en la primera pregunta y pegarlos en las siguientes preguntas (</a:t>
            </a:r>
            <a:r>
              <a:rPr lang="es-ES" dirty="0" err="1"/>
              <a:t>Ctrl+v</a:t>
            </a:r>
            <a:r>
              <a:rPr lang="es-ES" dirty="0"/>
              <a:t>). De esta forma evitamos asignar los mismos valores para cada pregunta</a:t>
            </a:r>
          </a:p>
        </p:txBody>
      </p:sp>
      <p:pic>
        <p:nvPicPr>
          <p:cNvPr id="4" name="Imagen 3" descr="Captura de pantalla 2018-04-13 a la(s) 20.13.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80" y="2128175"/>
            <a:ext cx="6071966" cy="3413511"/>
          </a:xfrm>
          <a:prstGeom prst="rect">
            <a:avLst/>
          </a:prstGeom>
          <a:ln>
            <a:solidFill>
              <a:schemeClr val="tx1"/>
            </a:solidFill>
          </a:ln>
        </p:spPr>
      </p:pic>
      <p:sp>
        <p:nvSpPr>
          <p:cNvPr id="5" name="Rectángulo 4"/>
          <p:cNvSpPr/>
          <p:nvPr/>
        </p:nvSpPr>
        <p:spPr>
          <a:xfrm>
            <a:off x="5674547" y="2325505"/>
            <a:ext cx="670751" cy="286216"/>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72561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566" y="1"/>
            <a:ext cx="6971155" cy="1806351"/>
          </a:xfrm>
        </p:spPr>
        <p:txBody>
          <a:bodyPr>
            <a:normAutofit/>
          </a:bodyPr>
          <a:lstStyle/>
          <a:p>
            <a:r>
              <a:rPr lang="es-ES" dirty="0"/>
              <a:t>Paso 4: asignar la medida a las variables</a:t>
            </a:r>
          </a:p>
        </p:txBody>
      </p:sp>
      <p:pic>
        <p:nvPicPr>
          <p:cNvPr id="4" name="Imagen 3" descr="Captura de pantalla 2018-04-13 a la(s) 20.14.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2031" y="1699405"/>
            <a:ext cx="3463765" cy="4675605"/>
          </a:xfrm>
          <a:prstGeom prst="rect">
            <a:avLst/>
          </a:prstGeom>
          <a:ln>
            <a:solidFill>
              <a:schemeClr val="tx1"/>
            </a:solidFill>
          </a:ln>
        </p:spPr>
      </p:pic>
      <p:sp>
        <p:nvSpPr>
          <p:cNvPr id="5" name="Rectángulo 4"/>
          <p:cNvSpPr/>
          <p:nvPr/>
        </p:nvSpPr>
        <p:spPr>
          <a:xfrm>
            <a:off x="6989215" y="1699408"/>
            <a:ext cx="845146" cy="4490011"/>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166695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 5: asignar valores perdidos</a:t>
            </a:r>
          </a:p>
        </p:txBody>
      </p:sp>
      <p:sp>
        <p:nvSpPr>
          <p:cNvPr id="3" name="Marcador de contenido 2"/>
          <p:cNvSpPr>
            <a:spLocks noGrp="1"/>
          </p:cNvSpPr>
          <p:nvPr>
            <p:ph idx="1"/>
          </p:nvPr>
        </p:nvSpPr>
        <p:spPr>
          <a:xfrm>
            <a:off x="822961" y="1845735"/>
            <a:ext cx="3738140" cy="4023360"/>
          </a:xfrm>
        </p:spPr>
        <p:txBody>
          <a:bodyPr>
            <a:normAutofit/>
          </a:bodyPr>
          <a:lstStyle/>
          <a:p>
            <a:r>
              <a:rPr lang="es-ES" sz="1800" dirty="0"/>
              <a:t>Cuando queremos eliminar del análisis las categorías que no reportan información sobre la muestra o población de estudio lo hacemos </a:t>
            </a:r>
            <a:r>
              <a:rPr lang="es-ES" sz="1800" dirty="0" err="1"/>
              <a:t>clickeando</a:t>
            </a:r>
            <a:r>
              <a:rPr lang="es-ES" sz="1800" dirty="0"/>
              <a:t> a la derecha de la opción “perdidos” de cada variable. En este caso eliminaremos el 9 que corresponde a la categoría “no sabe/no contesta”.</a:t>
            </a:r>
          </a:p>
        </p:txBody>
      </p:sp>
      <p:pic>
        <p:nvPicPr>
          <p:cNvPr id="4" name="Imagen 3" descr="Captura de pantalla 2018-04-13 a la(s) 20.14.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7458" y="1788850"/>
            <a:ext cx="3165939" cy="4500189"/>
          </a:xfrm>
          <a:prstGeom prst="rect">
            <a:avLst/>
          </a:prstGeom>
          <a:ln>
            <a:solidFill>
              <a:schemeClr val="tx1"/>
            </a:solidFill>
          </a:ln>
        </p:spPr>
      </p:pic>
      <p:sp>
        <p:nvSpPr>
          <p:cNvPr id="5" name="Elipse 4"/>
          <p:cNvSpPr/>
          <p:nvPr/>
        </p:nvSpPr>
        <p:spPr>
          <a:xfrm>
            <a:off x="6460439" y="2214382"/>
            <a:ext cx="243000" cy="340207"/>
          </a:xfrm>
          <a:prstGeom prst="ellipse">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s-ES"/>
          </a:p>
        </p:txBody>
      </p:sp>
    </p:spTree>
    <p:extLst>
      <p:ext uri="{BB962C8B-B14F-4D97-AF65-F5344CB8AC3E}">
        <p14:creationId xmlns:p14="http://schemas.microsoft.com/office/powerpoint/2010/main" val="156174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 5: valores perdidos</a:t>
            </a:r>
          </a:p>
        </p:txBody>
      </p:sp>
      <p:sp>
        <p:nvSpPr>
          <p:cNvPr id="3" name="Marcador de contenido 2"/>
          <p:cNvSpPr>
            <a:spLocks noGrp="1"/>
          </p:cNvSpPr>
          <p:nvPr>
            <p:ph idx="1"/>
          </p:nvPr>
        </p:nvSpPr>
        <p:spPr>
          <a:xfrm>
            <a:off x="822960" y="1914069"/>
            <a:ext cx="2638110" cy="3955025"/>
          </a:xfrm>
        </p:spPr>
        <p:txBody>
          <a:bodyPr>
            <a:normAutofit/>
          </a:bodyPr>
          <a:lstStyle/>
          <a:p>
            <a:r>
              <a:rPr lang="es-ES" sz="2400" dirty="0"/>
              <a:t>Se copian los perdidos para todas la preguntas a través del procedimiento indicado anteriormente.</a:t>
            </a:r>
          </a:p>
        </p:txBody>
      </p:sp>
      <p:pic>
        <p:nvPicPr>
          <p:cNvPr id="4" name="Imagen 3" descr="Captura de pantalla 2018-04-13 a la(s) 20.15.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496" y="1842516"/>
            <a:ext cx="3074776" cy="4261531"/>
          </a:xfrm>
          <a:prstGeom prst="rect">
            <a:avLst/>
          </a:prstGeom>
          <a:ln>
            <a:solidFill>
              <a:schemeClr val="tx1"/>
            </a:solidFill>
          </a:ln>
        </p:spPr>
      </p:pic>
      <p:sp>
        <p:nvSpPr>
          <p:cNvPr id="5" name="Rectángulo 4"/>
          <p:cNvSpPr/>
          <p:nvPr/>
        </p:nvSpPr>
        <p:spPr>
          <a:xfrm>
            <a:off x="4990381" y="2325505"/>
            <a:ext cx="496354" cy="3559808"/>
          </a:xfrm>
          <a:prstGeom prst="rect">
            <a:avLst/>
          </a:prstGeom>
          <a:gradFill flip="none" rotWithShape="1">
            <a:gsLst>
              <a:gs pos="0">
                <a:schemeClr val="accent1">
                  <a:shade val="85000"/>
                  <a:satMod val="130000"/>
                  <a:alpha val="0"/>
                </a:schemeClr>
              </a:gs>
              <a:gs pos="34000">
                <a:schemeClr val="accent1">
                  <a:shade val="87000"/>
                  <a:satMod val="125000"/>
                  <a:alpha val="0"/>
                </a:schemeClr>
              </a:gs>
              <a:gs pos="70000">
                <a:schemeClr val="accent1">
                  <a:tint val="100000"/>
                  <a:shade val="90000"/>
                  <a:satMod val="130000"/>
                  <a:alpha val="0"/>
                </a:schemeClr>
              </a:gs>
              <a:gs pos="100000">
                <a:schemeClr val="accent1">
                  <a:tint val="100000"/>
                  <a:shade val="100000"/>
                  <a:satMod val="110000"/>
                  <a:alpha val="0"/>
                </a:schemeClr>
              </a:gs>
            </a:gsLst>
            <a:path path="circle">
              <a:fillToRect l="100000" t="100000" r="100000" b="100000"/>
            </a:path>
            <a:tileRect/>
          </a:gradFill>
          <a:ln/>
        </p:spPr>
        <p:style>
          <a:lnRef idx="1">
            <a:schemeClr val="accent1"/>
          </a:lnRef>
          <a:fillRef idx="3">
            <a:schemeClr val="accent1"/>
          </a:fillRef>
          <a:effectRef idx="2">
            <a:schemeClr val="accent1"/>
          </a:effectRef>
          <a:fontRef idx="minor">
            <a:schemeClr val="lt1"/>
          </a:fontRef>
        </p:style>
        <p:txBody>
          <a:bodyPr lIns="68574" tIns="34287" rIns="68574" bIns="34287"/>
          <a:lstStyle/>
          <a:p>
            <a:endParaRPr lang="es-ES"/>
          </a:p>
        </p:txBody>
      </p:sp>
    </p:spTree>
    <p:extLst>
      <p:ext uri="{BB962C8B-B14F-4D97-AF65-F5344CB8AC3E}">
        <p14:creationId xmlns:p14="http://schemas.microsoft.com/office/powerpoint/2010/main" val="287443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23320" b="72156"/>
          <a:stretch/>
        </p:blipFill>
        <p:spPr>
          <a:xfrm>
            <a:off x="618250" y="1930543"/>
            <a:ext cx="7953219" cy="2164939"/>
          </a:xfrm>
          <a:prstGeom prst="rect">
            <a:avLst/>
          </a:prstGeom>
          <a:ln w="3175">
            <a:solidFill>
              <a:schemeClr val="tx1"/>
            </a:solidFill>
          </a:ln>
        </p:spPr>
      </p:pic>
      <p:sp>
        <p:nvSpPr>
          <p:cNvPr id="3" name="Título 2"/>
          <p:cNvSpPr>
            <a:spLocks noGrp="1"/>
          </p:cNvSpPr>
          <p:nvPr>
            <p:ph type="title"/>
          </p:nvPr>
        </p:nvSpPr>
        <p:spPr/>
        <p:txBody>
          <a:bodyPr>
            <a:normAutofit fontScale="90000"/>
          </a:bodyPr>
          <a:lstStyle/>
          <a:p>
            <a:r>
              <a:rPr lang="es-CL" dirty="0"/>
              <a:t>Vista de variables. Ejemplo: Casen 2015</a:t>
            </a:r>
          </a:p>
        </p:txBody>
      </p:sp>
      <p:sp>
        <p:nvSpPr>
          <p:cNvPr id="4" name="CuadroTexto 3"/>
          <p:cNvSpPr txBox="1"/>
          <p:nvPr/>
        </p:nvSpPr>
        <p:spPr>
          <a:xfrm>
            <a:off x="1284669" y="4790942"/>
            <a:ext cx="6558566" cy="1323439"/>
          </a:xfrm>
          <a:prstGeom prst="rect">
            <a:avLst/>
          </a:prstGeom>
          <a:noFill/>
        </p:spPr>
        <p:txBody>
          <a:bodyPr wrap="square" rtlCol="0">
            <a:spAutoFit/>
          </a:bodyPr>
          <a:lstStyle/>
          <a:p>
            <a:r>
              <a:rPr lang="es-CL" sz="2000" dirty="0"/>
              <a:t>Acá se deben especificar las características de las </a:t>
            </a:r>
            <a:r>
              <a:rPr lang="es-CL" sz="2000" b="1" dirty="0"/>
              <a:t>variables</a:t>
            </a:r>
            <a:r>
              <a:rPr lang="es-CL" sz="2000" dirty="0"/>
              <a:t>. Las principales características que debe ser aclaradas son: Nombre; Tipo; Decimales; Etiqueta; Valores; Perdidos; Medida.</a:t>
            </a:r>
          </a:p>
        </p:txBody>
      </p:sp>
    </p:spTree>
    <p:extLst>
      <p:ext uri="{BB962C8B-B14F-4D97-AF65-F5344CB8AC3E}">
        <p14:creationId xmlns:p14="http://schemas.microsoft.com/office/powerpoint/2010/main" val="360443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 r="62551" b="65004"/>
          <a:stretch/>
        </p:blipFill>
        <p:spPr>
          <a:xfrm>
            <a:off x="548677" y="1887687"/>
            <a:ext cx="5345228" cy="3744478"/>
          </a:xfrm>
          <a:prstGeom prst="rect">
            <a:avLst/>
          </a:prstGeom>
          <a:ln w="3175">
            <a:solidFill>
              <a:schemeClr val="tx1"/>
            </a:solidFill>
          </a:ln>
        </p:spPr>
      </p:pic>
      <p:sp>
        <p:nvSpPr>
          <p:cNvPr id="3" name="Título 2"/>
          <p:cNvSpPr>
            <a:spLocks noGrp="1"/>
          </p:cNvSpPr>
          <p:nvPr>
            <p:ph type="title"/>
          </p:nvPr>
        </p:nvSpPr>
        <p:spPr/>
        <p:txBody>
          <a:bodyPr>
            <a:normAutofit fontScale="90000"/>
          </a:bodyPr>
          <a:lstStyle/>
          <a:p>
            <a:r>
              <a:rPr lang="es-CL" dirty="0"/>
              <a:t>Vista de variables. Nombre y etiqueta</a:t>
            </a:r>
          </a:p>
        </p:txBody>
      </p:sp>
      <p:sp>
        <p:nvSpPr>
          <p:cNvPr id="4" name="CuadroTexto 3"/>
          <p:cNvSpPr txBox="1"/>
          <p:nvPr/>
        </p:nvSpPr>
        <p:spPr>
          <a:xfrm>
            <a:off x="5886486" y="1887688"/>
            <a:ext cx="3257514" cy="4524316"/>
          </a:xfrm>
          <a:prstGeom prst="rect">
            <a:avLst/>
          </a:prstGeom>
          <a:noFill/>
        </p:spPr>
        <p:txBody>
          <a:bodyPr wrap="square" rtlCol="0">
            <a:spAutoFit/>
          </a:bodyPr>
          <a:lstStyle/>
          <a:p>
            <a:r>
              <a:rPr lang="es-CL" dirty="0"/>
              <a:t>El </a:t>
            </a:r>
            <a:r>
              <a:rPr lang="es-CL" b="1" dirty="0"/>
              <a:t>nombre</a:t>
            </a:r>
            <a:r>
              <a:rPr lang="es-CL" dirty="0"/>
              <a:t> debe ser corto y debe permitir identificar y diferenciar rápidamente a cada variable. En las ediciones antiguas de SPSS, sólo se podían poner nombres de un máximo de 8 caracteres.</a:t>
            </a:r>
          </a:p>
          <a:p>
            <a:r>
              <a:rPr lang="es-CL" dirty="0"/>
              <a:t>La </a:t>
            </a:r>
            <a:r>
              <a:rPr lang="es-CL" b="1" dirty="0"/>
              <a:t>etiqueta</a:t>
            </a:r>
            <a:r>
              <a:rPr lang="es-CL" dirty="0"/>
              <a:t> es el nombre completo de la variable, por ejemplo, el nombre de la pregunta que aparece directamente en la encuesta. Poner este nombre es especialmente útil al momento de generar tablas o gráficos.</a:t>
            </a:r>
          </a:p>
          <a:p>
            <a:r>
              <a:rPr lang="es-CL" dirty="0"/>
              <a:t>*No necesariamente la etiqueta y el nombre deben ser distintos.</a:t>
            </a:r>
          </a:p>
        </p:txBody>
      </p:sp>
      <p:sp>
        <p:nvSpPr>
          <p:cNvPr id="5" name="Elipse 4"/>
          <p:cNvSpPr/>
          <p:nvPr/>
        </p:nvSpPr>
        <p:spPr>
          <a:xfrm>
            <a:off x="1140495" y="3048306"/>
            <a:ext cx="1387197" cy="2570617"/>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Elipse 5"/>
          <p:cNvSpPr/>
          <p:nvPr/>
        </p:nvSpPr>
        <p:spPr>
          <a:xfrm>
            <a:off x="4441874" y="3048305"/>
            <a:ext cx="1452031" cy="2434858"/>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458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Vista de variables. Tipo y decimales</a:t>
            </a:r>
          </a:p>
        </p:txBody>
      </p:sp>
      <p:sp>
        <p:nvSpPr>
          <p:cNvPr id="4" name="CuadroTexto 3"/>
          <p:cNvSpPr txBox="1"/>
          <p:nvPr/>
        </p:nvSpPr>
        <p:spPr>
          <a:xfrm>
            <a:off x="4302189" y="1982541"/>
            <a:ext cx="3220510" cy="3785652"/>
          </a:xfrm>
          <a:prstGeom prst="rect">
            <a:avLst/>
          </a:prstGeom>
          <a:noFill/>
        </p:spPr>
        <p:txBody>
          <a:bodyPr wrap="square" rtlCol="0">
            <a:spAutoFit/>
          </a:bodyPr>
          <a:lstStyle/>
          <a:p>
            <a:r>
              <a:rPr lang="es-CL" sz="2000" dirty="0"/>
              <a:t>Se debe seleccionar el </a:t>
            </a:r>
            <a:r>
              <a:rPr lang="es-CL" sz="2000" b="1" dirty="0"/>
              <a:t>tipo</a:t>
            </a:r>
            <a:r>
              <a:rPr lang="es-CL" sz="2000" dirty="0"/>
              <a:t> de variable. Lo más importante es saber que el tipo “numérico” se refiere a que la variables se registran como números y el tipo “cadena” significa que se registran como letras.</a:t>
            </a:r>
          </a:p>
          <a:p>
            <a:r>
              <a:rPr lang="es-CL" sz="2000" dirty="0"/>
              <a:t>Los </a:t>
            </a:r>
            <a:r>
              <a:rPr lang="es-CL" sz="2000" b="1" dirty="0"/>
              <a:t>decimales</a:t>
            </a:r>
            <a:r>
              <a:rPr lang="es-CL" sz="2000" dirty="0"/>
              <a:t> también se pueden cambiar en este menú o directamente en la columna de los decimales.</a:t>
            </a:r>
          </a:p>
        </p:txBody>
      </p:sp>
      <p:pic>
        <p:nvPicPr>
          <p:cNvPr id="5" name="Imagen 4"/>
          <p:cNvPicPr>
            <a:picLocks noChangeAspect="1"/>
          </p:cNvPicPr>
          <p:nvPr/>
        </p:nvPicPr>
        <p:blipFill rotWithShape="1">
          <a:blip r:embed="rId2"/>
          <a:srcRect t="10647" r="60308" b="34352"/>
          <a:stretch/>
        </p:blipFill>
        <p:spPr>
          <a:xfrm>
            <a:off x="485336" y="2036462"/>
            <a:ext cx="3629465" cy="3770142"/>
          </a:xfrm>
          <a:prstGeom prst="rect">
            <a:avLst/>
          </a:prstGeom>
          <a:ln w="3175">
            <a:solidFill>
              <a:schemeClr val="tx1"/>
            </a:solidFill>
          </a:ln>
        </p:spPr>
      </p:pic>
      <p:pic>
        <p:nvPicPr>
          <p:cNvPr id="6" name="Imagen 5"/>
          <p:cNvPicPr>
            <a:picLocks noChangeAspect="1"/>
          </p:cNvPicPr>
          <p:nvPr/>
        </p:nvPicPr>
        <p:blipFill rotWithShape="1">
          <a:blip r:embed="rId3"/>
          <a:srcRect l="27486" t="6316" r="61474" b="77319"/>
          <a:stretch/>
        </p:blipFill>
        <p:spPr>
          <a:xfrm>
            <a:off x="7203649" y="4681188"/>
            <a:ext cx="1012874" cy="1125416"/>
          </a:xfrm>
          <a:prstGeom prst="rect">
            <a:avLst/>
          </a:prstGeom>
          <a:ln w="3175">
            <a:solidFill>
              <a:schemeClr val="tx1"/>
            </a:solidFill>
          </a:ln>
        </p:spPr>
      </p:pic>
      <p:sp>
        <p:nvSpPr>
          <p:cNvPr id="8" name="Flecha doblada hacia arriba 7"/>
          <p:cNvSpPr/>
          <p:nvPr/>
        </p:nvSpPr>
        <p:spPr>
          <a:xfrm rot="5400000">
            <a:off x="6154616" y="5056689"/>
            <a:ext cx="731520" cy="53808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3135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Vista de variables. Valores</a:t>
            </a:r>
          </a:p>
        </p:txBody>
      </p:sp>
      <p:sp>
        <p:nvSpPr>
          <p:cNvPr id="4" name="CuadroTexto 3"/>
          <p:cNvSpPr txBox="1"/>
          <p:nvPr/>
        </p:nvSpPr>
        <p:spPr>
          <a:xfrm>
            <a:off x="4682017" y="1982542"/>
            <a:ext cx="3843005" cy="1631216"/>
          </a:xfrm>
          <a:prstGeom prst="rect">
            <a:avLst/>
          </a:prstGeom>
          <a:noFill/>
        </p:spPr>
        <p:txBody>
          <a:bodyPr wrap="square" rtlCol="0">
            <a:spAutoFit/>
          </a:bodyPr>
          <a:lstStyle/>
          <a:p>
            <a:r>
              <a:rPr lang="es-CL" sz="2000" dirty="0"/>
              <a:t>En la vista de </a:t>
            </a:r>
            <a:r>
              <a:rPr lang="es-CL" sz="2000" b="1" dirty="0"/>
              <a:t>valores</a:t>
            </a:r>
            <a:r>
              <a:rPr lang="es-CL" sz="2000" dirty="0"/>
              <a:t> se le asigna nombres a los valores de la variable. En el ejemplo, se colocan los nombres de las regiones para la variable </a:t>
            </a:r>
            <a:r>
              <a:rPr lang="es-CL" sz="2000" b="1" dirty="0"/>
              <a:t>región</a:t>
            </a:r>
            <a:r>
              <a:rPr lang="es-CL" sz="2000" dirty="0"/>
              <a:t>.</a:t>
            </a:r>
          </a:p>
        </p:txBody>
      </p:sp>
      <p:pic>
        <p:nvPicPr>
          <p:cNvPr id="2" name="Imagen 1"/>
          <p:cNvPicPr>
            <a:picLocks noChangeAspect="1"/>
          </p:cNvPicPr>
          <p:nvPr/>
        </p:nvPicPr>
        <p:blipFill rotWithShape="1">
          <a:blip r:embed="rId2"/>
          <a:srcRect l="30462" t="25834" r="31923" b="33325"/>
          <a:stretch/>
        </p:blipFill>
        <p:spPr>
          <a:xfrm>
            <a:off x="292108" y="1982542"/>
            <a:ext cx="4197245" cy="3416163"/>
          </a:xfrm>
          <a:prstGeom prst="rect">
            <a:avLst/>
          </a:prstGeom>
          <a:ln w="3175">
            <a:solidFill>
              <a:schemeClr val="tx1"/>
            </a:solidFill>
          </a:ln>
        </p:spPr>
      </p:pic>
      <p:sp>
        <p:nvSpPr>
          <p:cNvPr id="7" name="CuadroTexto 6"/>
          <p:cNvSpPr txBox="1"/>
          <p:nvPr/>
        </p:nvSpPr>
        <p:spPr>
          <a:xfrm>
            <a:off x="4895557" y="3727938"/>
            <a:ext cx="3471203" cy="2031325"/>
          </a:xfrm>
          <a:prstGeom prst="rect">
            <a:avLst/>
          </a:prstGeom>
          <a:solidFill>
            <a:schemeClr val="accent1">
              <a:lumMod val="20000"/>
              <a:lumOff val="80000"/>
            </a:schemeClr>
          </a:solidFill>
          <a:ln w="3175">
            <a:solidFill>
              <a:schemeClr val="tx1"/>
            </a:solidFill>
          </a:ln>
        </p:spPr>
        <p:txBody>
          <a:bodyPr wrap="square" rtlCol="0">
            <a:spAutoFit/>
          </a:bodyPr>
          <a:lstStyle/>
          <a:p>
            <a:r>
              <a:rPr lang="es-CL" b="1" dirty="0"/>
              <a:t>¿Por qué es necesario hacer esto?</a:t>
            </a:r>
          </a:p>
          <a:p>
            <a:r>
              <a:rPr lang="es-CL" dirty="0"/>
              <a:t>Esto se hace porque en la </a:t>
            </a:r>
            <a:r>
              <a:rPr lang="es-CL" u="sng" dirty="0"/>
              <a:t>vista de datos</a:t>
            </a:r>
            <a:r>
              <a:rPr lang="es-CL" dirty="0"/>
              <a:t> se deben ingresar siempre (o casi siempre) números. Recordar que SPSS es un software </a:t>
            </a:r>
            <a:r>
              <a:rPr lang="es-CL" i="1" dirty="0"/>
              <a:t>estadístico</a:t>
            </a:r>
            <a:r>
              <a:rPr lang="es-CL" dirty="0"/>
              <a:t>, que está orientado al trabajo con números.</a:t>
            </a:r>
          </a:p>
        </p:txBody>
      </p:sp>
    </p:spTree>
    <p:extLst>
      <p:ext uri="{BB962C8B-B14F-4D97-AF65-F5344CB8AC3E}">
        <p14:creationId xmlns:p14="http://schemas.microsoft.com/office/powerpoint/2010/main" val="428988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Vista de variables. Perdidos</a:t>
            </a:r>
          </a:p>
        </p:txBody>
      </p:sp>
      <p:sp>
        <p:nvSpPr>
          <p:cNvPr id="4" name="CuadroTexto 3"/>
          <p:cNvSpPr txBox="1"/>
          <p:nvPr/>
        </p:nvSpPr>
        <p:spPr>
          <a:xfrm>
            <a:off x="3613638" y="2030776"/>
            <a:ext cx="4845329" cy="1323439"/>
          </a:xfrm>
          <a:prstGeom prst="rect">
            <a:avLst/>
          </a:prstGeom>
          <a:noFill/>
        </p:spPr>
        <p:txBody>
          <a:bodyPr wrap="square" rtlCol="0">
            <a:spAutoFit/>
          </a:bodyPr>
          <a:lstStyle/>
          <a:p>
            <a:r>
              <a:rPr lang="es-CL" sz="2000" dirty="0"/>
              <a:t>En la vista de datos </a:t>
            </a:r>
            <a:r>
              <a:rPr lang="es-CL" sz="2000" b="1" dirty="0"/>
              <a:t>perdidos </a:t>
            </a:r>
            <a:r>
              <a:rPr lang="es-CL" sz="2000" dirty="0"/>
              <a:t>se asignan ciertos valores como perdidos. Un dato perdido, es un dato que no se utilizará para los distintos cálculos estadísticos.</a:t>
            </a:r>
          </a:p>
        </p:txBody>
      </p:sp>
      <p:sp>
        <p:nvSpPr>
          <p:cNvPr id="7" name="CuadroTexto 6"/>
          <p:cNvSpPr txBox="1"/>
          <p:nvPr/>
        </p:nvSpPr>
        <p:spPr>
          <a:xfrm>
            <a:off x="3661118" y="3072788"/>
            <a:ext cx="2070476" cy="4801315"/>
          </a:xfrm>
          <a:prstGeom prst="rect">
            <a:avLst/>
          </a:prstGeom>
          <a:solidFill>
            <a:schemeClr val="accent1">
              <a:lumMod val="20000"/>
              <a:lumOff val="80000"/>
            </a:schemeClr>
          </a:solidFill>
          <a:ln w="3175">
            <a:solidFill>
              <a:schemeClr val="tx1"/>
            </a:solidFill>
          </a:ln>
        </p:spPr>
        <p:txBody>
          <a:bodyPr wrap="square" rtlCol="0">
            <a:spAutoFit/>
          </a:bodyPr>
          <a:lstStyle/>
          <a:p>
            <a:r>
              <a:rPr lang="es-CL" b="1" dirty="0"/>
              <a:t>¿Por qué es necesario hacer esto?</a:t>
            </a:r>
          </a:p>
          <a:p>
            <a:r>
              <a:rPr lang="es-CL" dirty="0"/>
              <a:t>En términos generales, un dato se marca como perdido cuando una personas </a:t>
            </a:r>
            <a:r>
              <a:rPr lang="es-CL" u="sng" dirty="0"/>
              <a:t>no responde</a:t>
            </a:r>
            <a:r>
              <a:rPr lang="es-CL" dirty="0"/>
              <a:t> la pregunta señalada o cuando no es posible acceder a esa información.</a:t>
            </a:r>
          </a:p>
          <a:p>
            <a:r>
              <a:rPr lang="es-CL" dirty="0"/>
              <a:t>Generalmente, esto también se advierte en la vista de valores</a:t>
            </a:r>
          </a:p>
        </p:txBody>
      </p:sp>
      <p:pic>
        <p:nvPicPr>
          <p:cNvPr id="5" name="Imagen 4"/>
          <p:cNvPicPr>
            <a:picLocks noChangeAspect="1"/>
          </p:cNvPicPr>
          <p:nvPr/>
        </p:nvPicPr>
        <p:blipFill rotWithShape="1">
          <a:blip r:embed="rId2"/>
          <a:srcRect l="38654" t="31170" r="38847" b="37430"/>
          <a:stretch/>
        </p:blipFill>
        <p:spPr>
          <a:xfrm>
            <a:off x="379828" y="1982541"/>
            <a:ext cx="3217985" cy="3366506"/>
          </a:xfrm>
          <a:prstGeom prst="rect">
            <a:avLst/>
          </a:prstGeom>
          <a:ln w="3175">
            <a:solidFill>
              <a:schemeClr val="tx1"/>
            </a:solidFill>
          </a:ln>
        </p:spPr>
      </p:pic>
      <p:pic>
        <p:nvPicPr>
          <p:cNvPr id="6" name="Imagen 5"/>
          <p:cNvPicPr>
            <a:picLocks noChangeAspect="1"/>
          </p:cNvPicPr>
          <p:nvPr/>
        </p:nvPicPr>
        <p:blipFill rotWithShape="1">
          <a:blip r:embed="rId3"/>
          <a:srcRect l="32769" t="27886" r="33308" b="34146"/>
          <a:stretch/>
        </p:blipFill>
        <p:spPr>
          <a:xfrm>
            <a:off x="5794899" y="3213464"/>
            <a:ext cx="3010901" cy="2526154"/>
          </a:xfrm>
          <a:prstGeom prst="rect">
            <a:avLst/>
          </a:prstGeom>
          <a:ln w="3175">
            <a:solidFill>
              <a:schemeClr val="tx1"/>
            </a:solidFill>
          </a:ln>
        </p:spPr>
      </p:pic>
    </p:spTree>
    <p:extLst>
      <p:ext uri="{BB962C8B-B14F-4D97-AF65-F5344CB8AC3E}">
        <p14:creationId xmlns:p14="http://schemas.microsoft.com/office/powerpoint/2010/main" val="296104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Vista de variables. Medida</a:t>
            </a:r>
          </a:p>
        </p:txBody>
      </p:sp>
      <p:sp>
        <p:nvSpPr>
          <p:cNvPr id="4" name="CuadroTexto 3"/>
          <p:cNvSpPr txBox="1"/>
          <p:nvPr/>
        </p:nvSpPr>
        <p:spPr>
          <a:xfrm>
            <a:off x="3639171" y="1997612"/>
            <a:ext cx="4105094" cy="4154983"/>
          </a:xfrm>
          <a:prstGeom prst="rect">
            <a:avLst/>
          </a:prstGeom>
          <a:noFill/>
        </p:spPr>
        <p:txBody>
          <a:bodyPr wrap="square" rtlCol="0">
            <a:spAutoFit/>
          </a:bodyPr>
          <a:lstStyle/>
          <a:p>
            <a:r>
              <a:rPr lang="es-CL" sz="2400" dirty="0"/>
              <a:t>En </a:t>
            </a:r>
            <a:r>
              <a:rPr lang="es-CL" sz="2400" b="1" dirty="0"/>
              <a:t>medida</a:t>
            </a:r>
            <a:r>
              <a:rPr lang="es-CL" sz="2400" dirty="0"/>
              <a:t> se debe indicar el tipo de variable según su nivel de medición (revisar clases Unidad I).</a:t>
            </a:r>
          </a:p>
          <a:p>
            <a:r>
              <a:rPr lang="es-CL" sz="2400" dirty="0"/>
              <a:t>En SPSS hay solo 3 posibilidades:</a:t>
            </a:r>
          </a:p>
          <a:p>
            <a:pPr marL="285750" indent="-285750">
              <a:buFont typeface="Arial" panose="020B0604020202020204" pitchFamily="34" charset="0"/>
              <a:buChar char="•"/>
            </a:pPr>
            <a:r>
              <a:rPr lang="es-CL" sz="2400" dirty="0"/>
              <a:t>Escala: variables cuantitativas, sin otra especificación.</a:t>
            </a:r>
          </a:p>
          <a:p>
            <a:pPr marL="285750" indent="-285750">
              <a:buFont typeface="Arial" panose="020B0604020202020204" pitchFamily="34" charset="0"/>
              <a:buChar char="•"/>
            </a:pPr>
            <a:r>
              <a:rPr lang="es-CL" sz="2400" dirty="0"/>
              <a:t>Ordinal.</a:t>
            </a:r>
          </a:p>
          <a:p>
            <a:pPr marL="285750" indent="-285750">
              <a:buFont typeface="Arial" panose="020B0604020202020204" pitchFamily="34" charset="0"/>
              <a:buChar char="•"/>
            </a:pPr>
            <a:r>
              <a:rPr lang="es-CL" sz="2400" dirty="0"/>
              <a:t>Nominal.</a:t>
            </a:r>
          </a:p>
        </p:txBody>
      </p:sp>
      <p:pic>
        <p:nvPicPr>
          <p:cNvPr id="7" name="Imagen 6"/>
          <p:cNvPicPr>
            <a:picLocks noChangeAspect="1"/>
          </p:cNvPicPr>
          <p:nvPr/>
        </p:nvPicPr>
        <p:blipFill rotWithShape="1">
          <a:blip r:embed="rId2"/>
          <a:srcRect l="66115" t="12905" r="21423" b="70677"/>
          <a:stretch/>
        </p:blipFill>
        <p:spPr>
          <a:xfrm>
            <a:off x="464234" y="1997614"/>
            <a:ext cx="2658794" cy="2625969"/>
          </a:xfrm>
          <a:prstGeom prst="rect">
            <a:avLst/>
          </a:prstGeom>
          <a:ln w="3175">
            <a:solidFill>
              <a:schemeClr val="tx1"/>
            </a:solidFill>
          </a:ln>
        </p:spPr>
      </p:pic>
    </p:spTree>
    <p:extLst>
      <p:ext uri="{BB962C8B-B14F-4D97-AF65-F5344CB8AC3E}">
        <p14:creationId xmlns:p14="http://schemas.microsoft.com/office/powerpoint/2010/main" val="36073034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1305</Words>
  <Application>Microsoft Office PowerPoint</Application>
  <PresentationFormat>Presentación en pantalla (4:3)</PresentationFormat>
  <Paragraphs>95</Paragraphs>
  <Slides>33</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33</vt:i4>
      </vt:variant>
    </vt:vector>
  </HeadingPairs>
  <TitlesOfParts>
    <vt:vector size="36" baseType="lpstr">
      <vt:lpstr>Arial</vt:lpstr>
      <vt:lpstr>Calibri</vt:lpstr>
      <vt:lpstr>Tema de Office</vt:lpstr>
      <vt:lpstr>Uso básico de SPSS (Statistical Package for Social Science)</vt:lpstr>
      <vt:lpstr>Al abrir el programa</vt:lpstr>
      <vt:lpstr>Vista de variables. Ejemplo: Casen 2015</vt:lpstr>
      <vt:lpstr>Vista de variables. Ejemplo: Casen 2015</vt:lpstr>
      <vt:lpstr>Vista de variables. Nombre y etiqueta</vt:lpstr>
      <vt:lpstr>Vista de variables. Tipo y decimales</vt:lpstr>
      <vt:lpstr>Vista de variables. Valores</vt:lpstr>
      <vt:lpstr>Vista de variables. Perdidos</vt:lpstr>
      <vt:lpstr>Vista de variables. Medida</vt:lpstr>
      <vt:lpstr>Vista de datos</vt:lpstr>
      <vt:lpstr>Vista de datos</vt:lpstr>
      <vt:lpstr>Vista de datos</vt:lpstr>
      <vt:lpstr>Análisis de datos. Estadísticos descriptivos</vt:lpstr>
      <vt:lpstr>Análisis de datos. Estadísticos descriptivos</vt:lpstr>
      <vt:lpstr>Análisis de datos. Tablas de contingencia (Crosstabs)</vt:lpstr>
      <vt:lpstr>Digitar variables en SPSS</vt:lpstr>
      <vt:lpstr>Variables a codificar</vt:lpstr>
      <vt:lpstr>Paso 1: insertar nombre y tipo de variable</vt:lpstr>
      <vt:lpstr>Presentación de PowerPoint</vt:lpstr>
      <vt:lpstr>Paso 2: agregar la etiqueta</vt:lpstr>
      <vt:lpstr>Presentación de PowerPoint</vt:lpstr>
      <vt:lpstr>Paso 1: Insertar nombre y tipo de variable</vt:lpstr>
      <vt:lpstr>Paso 2: agregar la etiqueta</vt:lpstr>
      <vt:lpstr>Paso 3: Asignar valores</vt:lpstr>
      <vt:lpstr>Paso 3: asignar valores</vt:lpstr>
      <vt:lpstr>Paso 3: asignar valores</vt:lpstr>
      <vt:lpstr>Paso 3: asignar valores</vt:lpstr>
      <vt:lpstr>Paso 4: asignar medida a la variable</vt:lpstr>
      <vt:lpstr>Agregando las variaciones de la pregunta</vt:lpstr>
      <vt:lpstr>Copiar valores</vt:lpstr>
      <vt:lpstr>Paso 4: asignar la medida a las variables</vt:lpstr>
      <vt:lpstr>Paso 5: asignar valores perdidos</vt:lpstr>
      <vt:lpstr>Paso 5: valores perdidos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básico de SPSS (Statistical Package for Social Science)</dc:title>
  <dc:creator>User</dc:creator>
  <cp:lastModifiedBy>P O</cp:lastModifiedBy>
  <cp:revision>8</cp:revision>
  <dcterms:created xsi:type="dcterms:W3CDTF">2018-11-17T19:44:38Z</dcterms:created>
  <dcterms:modified xsi:type="dcterms:W3CDTF">2020-11-17T04:17:45Z</dcterms:modified>
</cp:coreProperties>
</file>