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9"/>
  </p:notesMasterIdLst>
  <p:sldIdLst>
    <p:sldId id="256" r:id="rId2"/>
    <p:sldId id="257" r:id="rId3"/>
    <p:sldId id="296" r:id="rId4"/>
    <p:sldId id="258" r:id="rId5"/>
    <p:sldId id="259" r:id="rId6"/>
    <p:sldId id="297" r:id="rId7"/>
    <p:sldId id="298" r:id="rId8"/>
    <p:sldId id="299" r:id="rId9"/>
    <p:sldId id="300" r:id="rId10"/>
    <p:sldId id="301" r:id="rId11"/>
    <p:sldId id="260" r:id="rId12"/>
    <p:sldId id="261" r:id="rId13"/>
    <p:sldId id="262" r:id="rId14"/>
    <p:sldId id="302" r:id="rId15"/>
    <p:sldId id="303" r:id="rId16"/>
    <p:sldId id="306" r:id="rId17"/>
    <p:sldId id="305" r:id="rId18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43" autoAdjust="0"/>
  </p:normalViewPr>
  <p:slideViewPr>
    <p:cSldViewPr>
      <p:cViewPr varScale="1">
        <p:scale>
          <a:sx n="120" d="100"/>
          <a:sy n="120" d="100"/>
        </p:scale>
        <p:origin x="25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DD133-3466-4EB6-8E6C-991124CF27F4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390F3-3C21-4FF0-834F-ED810223A83B}" type="slidenum">
              <a:rPr lang="es-ES_tradnl" smtClean="0"/>
              <a:pPr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91275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390F3-3C21-4FF0-834F-ED810223A83B}" type="slidenum">
              <a:rPr lang="es-ES_tradnl" smtClean="0"/>
              <a:pPr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8409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marca de agu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ción con marca de agu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ción con imagen"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18B2C355-94A2-4CF5-88E3-9FA5A87CCBCC}" type="datetimeFigureOut">
              <a:rPr lang="es-ES_tradnl" smtClean="0"/>
              <a:pPr/>
              <a:t>25/1/21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3A13D27A-D856-44A1-8343-B097A6CB9284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  <p:sldLayoutId id="2147483822" r:id="rId18"/>
    <p:sldLayoutId id="2147483823" r:id="rId19"/>
    <p:sldLayoutId id="2147483824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es-ES" dirty="0" smtClean="0"/>
              <a:t>Reflexiones generales sobre la escritura académico-investigativa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373216"/>
            <a:ext cx="6477000" cy="1174088"/>
          </a:xfrm>
        </p:spPr>
        <p:txBody>
          <a:bodyPr/>
          <a:lstStyle/>
          <a:p>
            <a:pPr algn="r"/>
            <a:r>
              <a:rPr lang="es-CL" dirty="0" smtClean="0"/>
              <a:t>José Manuel Graus</a:t>
            </a:r>
          </a:p>
          <a:p>
            <a:pPr algn="r"/>
            <a:r>
              <a:rPr lang="es-CL" smtClean="0"/>
              <a:t>Rodolfo Morrison</a:t>
            </a: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b="1" dirty="0" smtClean="0"/>
              <a:t>Algunos prejuicios:</a:t>
            </a:r>
            <a:endParaRPr lang="es-ES_tradnl" b="1" dirty="0" smtClean="0"/>
          </a:p>
          <a:p>
            <a:r>
              <a:rPr lang="es-ES" dirty="0" smtClean="0"/>
              <a:t>Para escribir hay que estar inspirados</a:t>
            </a:r>
            <a:endParaRPr lang="es-ES_tradnl" dirty="0" smtClean="0"/>
          </a:p>
          <a:p>
            <a:r>
              <a:rPr lang="es-ES" dirty="0" smtClean="0"/>
              <a:t>Redactar en un lenguaje complicado y oscuro (técnica del calamar)</a:t>
            </a:r>
            <a:endParaRPr lang="es-ES_tradnl" dirty="0" smtClean="0"/>
          </a:p>
          <a:p>
            <a:r>
              <a:rPr lang="es-ES" dirty="0" smtClean="0"/>
              <a:t>Ser extensos</a:t>
            </a:r>
            <a:endParaRPr lang="es-ES_tradnl" dirty="0" smtClean="0"/>
          </a:p>
          <a:p>
            <a:r>
              <a:rPr lang="es-ES" dirty="0" smtClean="0"/>
              <a:t>Redactar es una actividad espontánea</a:t>
            </a:r>
            <a:endParaRPr lang="es-ES_tradnl" dirty="0" smtClean="0"/>
          </a:p>
          <a:p>
            <a:r>
              <a:rPr lang="es-ES" dirty="0" smtClean="0"/>
              <a:t>Los borradores son una pérdida de tiempo</a:t>
            </a:r>
            <a:endParaRPr lang="es-ES_tradnl" dirty="0" smtClean="0"/>
          </a:p>
          <a:p>
            <a:r>
              <a:rPr lang="es-ES" dirty="0" smtClean="0"/>
              <a:t>La revisión es opcional</a:t>
            </a:r>
            <a:endParaRPr lang="es-ES_tradnl" dirty="0" smtClean="0"/>
          </a:p>
          <a:p>
            <a:r>
              <a:rPr lang="es-ES" dirty="0" smtClean="0"/>
              <a:t>La ortografía la corrige el computador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908720"/>
            <a:ext cx="7313613" cy="868362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5. Algunas </a:t>
            </a:r>
            <a:r>
              <a:rPr lang="es-ES" b="1" dirty="0" smtClean="0"/>
              <a:t>recomendaciones de estilo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Así como la redacción literaria emplea recursos literarios tales como metáforas, eufemismos (¿ironías?), contrasentido, suspenso y vocabulario florido, la redacción científica se caracteriza por lenguaje </a:t>
            </a:r>
            <a:r>
              <a:rPr lang="es-ES_tradnl" b="1" dirty="0" smtClean="0"/>
              <a:t>preciso, claro y conciso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735138"/>
            <a:ext cx="7313613" cy="457418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800"/>
              </a:spcBef>
            </a:pPr>
            <a:r>
              <a:rPr lang="es-ES_tradnl" b="1" dirty="0" smtClean="0"/>
              <a:t>Precisión</a:t>
            </a:r>
            <a:r>
              <a:rPr lang="es-ES_tradnl" dirty="0" smtClean="0"/>
              <a:t> significa usar las palabras que comunican exactamente, sin lugar a dudas.</a:t>
            </a:r>
          </a:p>
          <a:p>
            <a:pPr>
              <a:spcBef>
                <a:spcPts val="800"/>
              </a:spcBef>
            </a:pPr>
            <a:r>
              <a:rPr lang="es-ES_tradnl" dirty="0" smtClean="0"/>
              <a:t> Ejemplos de frases imprecisas:</a:t>
            </a:r>
          </a:p>
          <a:p>
            <a:pPr>
              <a:spcBef>
                <a:spcPts val="800"/>
              </a:spcBef>
            </a:pPr>
            <a:r>
              <a:rPr lang="es-ES_tradnl" dirty="0" smtClean="0"/>
              <a:t> </a:t>
            </a:r>
            <a:r>
              <a:rPr lang="es-ES_tradnl" i="1" dirty="0" smtClean="0"/>
              <a:t>El plancton se distribuyó mejor en ambas bahías.</a:t>
            </a:r>
            <a:endParaRPr lang="es-ES_tradnl" dirty="0" smtClean="0"/>
          </a:p>
          <a:p>
            <a:pPr>
              <a:spcBef>
                <a:spcPts val="800"/>
              </a:spcBef>
              <a:buNone/>
            </a:pPr>
            <a:r>
              <a:rPr lang="es-ES_tradnl" dirty="0" smtClean="0"/>
              <a:t>El autor de esta oración sabe exactamente qué significa "mejor", pero ¿lo sabe el lector? Mejor puede significar rápidamente, uniformemente, según se esperaba, o varias otras cosas.</a:t>
            </a:r>
          </a:p>
          <a:p>
            <a:pPr>
              <a:spcBef>
                <a:spcPts val="800"/>
              </a:spcBef>
            </a:pPr>
            <a:r>
              <a:rPr lang="es-ES_tradnl" i="1" dirty="0" smtClean="0"/>
              <a:t>El propósito de este trabajo fue determinar la flora intestinal de las palomas</a:t>
            </a:r>
            <a:r>
              <a:rPr lang="es-ES_tradnl" dirty="0" smtClean="0"/>
              <a:t>.</a:t>
            </a:r>
          </a:p>
          <a:p>
            <a:pPr>
              <a:spcBef>
                <a:spcPts val="800"/>
              </a:spcBef>
              <a:buNone/>
            </a:pPr>
            <a:r>
              <a:rPr lang="es-ES_tradnl" dirty="0" smtClean="0"/>
              <a:t>¿Qué significa determinar? ¿Describir, identificar, cuantificar?</a:t>
            </a:r>
          </a:p>
          <a:p>
            <a:pPr>
              <a:spcBef>
                <a:spcPts val="800"/>
              </a:spcBef>
            </a:pPr>
            <a:r>
              <a:rPr lang="es-ES_tradnl" dirty="0" smtClean="0"/>
              <a:t>·  </a:t>
            </a:r>
            <a:r>
              <a:rPr lang="es-ES_tradnl" i="1" dirty="0" smtClean="0"/>
              <a:t>Las larvas recién nacidas son de color miel</a:t>
            </a:r>
            <a:r>
              <a:rPr lang="es-ES_tradnl" dirty="0" smtClean="0"/>
              <a:t>.</a:t>
            </a:r>
          </a:p>
          <a:p>
            <a:pPr>
              <a:spcBef>
                <a:spcPts val="800"/>
              </a:spcBef>
              <a:buNone/>
            </a:pPr>
            <a:r>
              <a:rPr lang="es-ES_tradnl" dirty="0" smtClean="0"/>
              <a:t>El color de la miel varía y seguramente no significará lo mismo para todos los lectores.</a:t>
            </a:r>
          </a:p>
          <a:p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b="1" dirty="0" smtClean="0"/>
              <a:t>Claridad </a:t>
            </a:r>
            <a:r>
              <a:rPr lang="es-ES_tradnl" dirty="0" smtClean="0"/>
              <a:t>significa que el texto se lee y se entiende fácilmente. Lenguaje sencillo y orden lógico de las oraciones.</a:t>
            </a:r>
            <a:endParaRPr lang="es-ES" dirty="0" smtClean="0"/>
          </a:p>
          <a:p>
            <a:r>
              <a:rPr lang="es-ES_tradnl" dirty="0" smtClean="0"/>
              <a:t>Ejemplo de redacción confusa:</a:t>
            </a:r>
          </a:p>
          <a:p>
            <a:pPr>
              <a:buNone/>
            </a:pPr>
            <a:r>
              <a:rPr lang="es-ES_tradnl" i="1" dirty="0" smtClean="0"/>
              <a:t>El propósito de este proyecto fue determinar las condiciones óptimas para obtener variables de respuesta de la ecuación conocida (empleado como modelo base) y la obtención de las mismas a través de las curvas de pronóstico, a través de los datos y la función de la pérdida normalizada. Para la simulación del proceso y la optimización y los resultados obtenidos se utilizó un programa de diseño por ordenador.</a:t>
            </a:r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b="1" dirty="0" smtClean="0"/>
              <a:t>Concisión o brevedad</a:t>
            </a:r>
            <a:r>
              <a:rPr lang="es-ES_tradnl" dirty="0" smtClean="0"/>
              <a:t>: sólo información pertinente usando el menor número posible de palabras, evitando muletillas, repeticiones…</a:t>
            </a:r>
          </a:p>
          <a:p>
            <a:pPr>
              <a:buNone/>
            </a:pPr>
            <a:r>
              <a:rPr lang="es-ES_tradnl" dirty="0" smtClean="0"/>
              <a:t> </a:t>
            </a:r>
          </a:p>
          <a:p>
            <a:pPr>
              <a:buNone/>
            </a:pP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b="1" dirty="0" smtClean="0"/>
              <a:t>¿Evitar la primera persona?</a:t>
            </a:r>
            <a:endParaRPr lang="es-ES_tradnl" dirty="0" smtClean="0"/>
          </a:p>
          <a:p>
            <a:r>
              <a:rPr lang="es-ES_tradnl" dirty="0" smtClean="0"/>
              <a:t>Preocupación por la subjetividad</a:t>
            </a:r>
          </a:p>
          <a:p>
            <a:r>
              <a:rPr lang="es-ES_tradnl" dirty="0" smtClean="0"/>
              <a:t>El lenguaje es un instrumento. “Debe ser neutro”</a:t>
            </a:r>
            <a:endParaRPr lang="es-ES" dirty="0" smtClean="0"/>
          </a:p>
          <a:p>
            <a:r>
              <a:rPr lang="es-ES" dirty="0" smtClean="0"/>
              <a:t>Toda enunciación siempre supone un sujeto (de forma directa ¨yo, nosotros” o impersonal)</a:t>
            </a:r>
          </a:p>
          <a:p>
            <a:r>
              <a:rPr lang="es-ES" dirty="0" smtClean="0"/>
              <a:t>El escritor tiene que tomar la decisión (adecuación al contexto, intención, fines que persigue)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es el plagio?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Copiar en lo sustancial obras ajenas, dándolas como propias (Definición RAE)</a:t>
            </a:r>
            <a:endParaRPr lang="es-ES" dirty="0" smtClean="0"/>
          </a:p>
          <a:p>
            <a:r>
              <a:rPr lang="es-ES" dirty="0" smtClean="0"/>
              <a:t>Si hacemos una referencia a una idea y no decimos la fuente: PLAGIO</a:t>
            </a:r>
          </a:p>
          <a:p>
            <a:r>
              <a:rPr lang="es-ES" dirty="0" smtClean="0"/>
              <a:t>Textuales/paráfrasis/Ideas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1537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Bibliografía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s-ES_tradnl" dirty="0" smtClean="0"/>
              <a:t>Sánchez, A. (2011). </a:t>
            </a:r>
            <a:r>
              <a:rPr lang="es-ES_tradnl" i="1" dirty="0" smtClean="0"/>
              <a:t>Manual de redacción académica e investigativa: cómo escribir, evaluar y publicar artículos</a:t>
            </a:r>
            <a:r>
              <a:rPr lang="es-ES_tradnl" dirty="0" smtClean="0"/>
              <a:t>. </a:t>
            </a:r>
            <a:r>
              <a:rPr lang="es-CL" dirty="0" smtClean="0"/>
              <a:t>Medellín: Católica del Norte Fundación Universitaria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345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Í</a:t>
            </a:r>
            <a:r>
              <a:rPr lang="es-ES" dirty="0" err="1" smtClean="0"/>
              <a:t>ndice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s-ES" dirty="0" smtClean="0"/>
              <a:t>Escribir, ¿inspiración o trabajo?</a:t>
            </a:r>
          </a:p>
          <a:p>
            <a:pPr>
              <a:buFont typeface="+mj-lt"/>
              <a:buAutoNum type="arabicPeriod"/>
            </a:pPr>
            <a:r>
              <a:rPr lang="es-ES" dirty="0" smtClean="0"/>
              <a:t>La escritura en el ámbito académico</a:t>
            </a:r>
          </a:p>
          <a:p>
            <a:pPr>
              <a:buFont typeface="+mj-lt"/>
              <a:buAutoNum type="arabicPeriod"/>
            </a:pPr>
            <a:r>
              <a:rPr lang="es-ES" dirty="0" smtClean="0"/>
              <a:t>Bloqueos a la hora de escribir</a:t>
            </a:r>
          </a:p>
          <a:p>
            <a:pPr>
              <a:buFont typeface="+mj-lt"/>
              <a:buAutoNum type="arabicPeriod"/>
            </a:pPr>
            <a:r>
              <a:rPr lang="es-ES" dirty="0" smtClean="0"/>
              <a:t>Apuntes sobre el proceso de composición textual</a:t>
            </a:r>
          </a:p>
          <a:p>
            <a:pPr>
              <a:buFont typeface="+mj-lt"/>
              <a:buAutoNum type="arabicPeriod"/>
            </a:pPr>
            <a:r>
              <a:rPr lang="es-ES" dirty="0" smtClean="0"/>
              <a:t>Algunas recomendaciones de estilo para narrar la ciencia</a:t>
            </a:r>
          </a:p>
          <a:p>
            <a:endParaRPr lang="es-ES_tradnl" b="1" dirty="0" smtClean="0"/>
          </a:p>
          <a:p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1. Escribir</a:t>
            </a:r>
            <a:r>
              <a:rPr lang="es-ES" b="1" dirty="0" smtClean="0"/>
              <a:t>: ¿inspiración o trabajo?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i="1" dirty="0" smtClean="0"/>
              <a:t>“El escritor no es un pararrayos en medio de una tormenta”</a:t>
            </a:r>
            <a:endParaRPr lang="es-ES_tradnl" dirty="0" smtClean="0"/>
          </a:p>
          <a:p>
            <a:r>
              <a:rPr lang="es-ES" i="1" dirty="0" smtClean="0"/>
              <a:t>“La inspiración llega cuando se trabaja”</a:t>
            </a:r>
            <a:endParaRPr lang="es-ES_tradnl" dirty="0" smtClean="0"/>
          </a:p>
          <a:p>
            <a:r>
              <a:rPr lang="es-ES" i="1" dirty="0" smtClean="0"/>
              <a:t>“La inspiración es una recompensa del esfuerzo cotidiano”</a:t>
            </a:r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735138"/>
            <a:ext cx="7313613" cy="4718198"/>
          </a:xfrm>
        </p:spPr>
        <p:txBody>
          <a:bodyPr>
            <a:normAutofit fontScale="92500" lnSpcReduction="10000"/>
          </a:bodyPr>
          <a:lstStyle/>
          <a:p>
            <a:pPr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s-ES" b="1" dirty="0" smtClean="0"/>
              <a:t>Escribir implica:</a:t>
            </a:r>
            <a:endParaRPr lang="es-ES_tradnl" b="1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Establecer objetivos claros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Planificar el texto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Identificar el contexto y el perfil del lector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Estudiar el lenguaje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Buscar información pertinente y confiable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Leer comprensivamente 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Tomar notas de manera organizada 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Desarrollar ideas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Revisar una y otra vez el texto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Editar</a:t>
            </a:r>
            <a:endParaRPr lang="es-ES_tradnl" dirty="0" smtClean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r>
              <a:rPr lang="es-ES" dirty="0" smtClean="0"/>
              <a:t>Corregir (palabras, expresiones, puntuación, estilo, tono…)</a:t>
            </a:r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i="1" dirty="0" smtClean="0"/>
              <a:t>“Quienes no reparan en cómo expresan las ideas, terminarán por olvidar las ideas mismas” (Álex Grijelmo, 2001) –Periodista y académico.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2. La </a:t>
            </a:r>
            <a:r>
              <a:rPr lang="es-ES" b="1" dirty="0" smtClean="0"/>
              <a:t>escritura en el ámbito académico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investigación y la publicación son dos actividades estrechamente relacionadas.</a:t>
            </a:r>
            <a:endParaRPr lang="es-ES_tradnl" dirty="0" smtClean="0"/>
          </a:p>
          <a:p>
            <a:r>
              <a:rPr lang="es-ES" dirty="0" smtClean="0"/>
              <a:t>La ciencia se construye a partir de prácticas discursivas</a:t>
            </a:r>
            <a:endParaRPr lang="es-ES_tradnl" dirty="0" smtClean="0"/>
          </a:p>
          <a:p>
            <a:r>
              <a:rPr lang="es-ES" dirty="0" smtClean="0"/>
              <a:t>PRODUCCIÓN del conocimiento =&gt; DIVULGACIÓN (Importancia de las reglas de la escritura y la adecuación)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3. Bloqueos </a:t>
            </a:r>
            <a:r>
              <a:rPr lang="es-ES" b="1" dirty="0" smtClean="0"/>
              <a:t>a la hora de escribir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7467600" cy="533096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200"/>
              </a:spcBef>
              <a:buNone/>
            </a:pPr>
            <a:r>
              <a:rPr lang="es-ES" b="1" dirty="0" smtClean="0"/>
              <a:t>Errores más comunes:</a:t>
            </a:r>
            <a:endParaRPr lang="es-ES_tradnl" b="1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Frases enrevesadas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Párrafos infinitos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Camuflaje o pérdida de la idea principal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Mala utilización de palabras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Rodeos interminables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Verbos comodines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Tono inadecuado 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No cumplir con las convenciones que se nos exigen (ensayo, informe, artículo, resumen…)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Ambigüedad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No pensar en el lector</a:t>
            </a:r>
            <a:endParaRPr lang="es-ES_tradnl" dirty="0" smtClean="0"/>
          </a:p>
          <a:p>
            <a:pPr>
              <a:spcBef>
                <a:spcPts val="200"/>
              </a:spcBef>
            </a:pPr>
            <a:r>
              <a:rPr lang="es-ES" dirty="0" smtClean="0"/>
              <a:t>Castillo de citas sin posicionar nuestro pensamiento…</a:t>
            </a:r>
          </a:p>
          <a:p>
            <a:pPr>
              <a:spcBef>
                <a:spcPts val="200"/>
              </a:spcBef>
              <a:buNone/>
            </a:pPr>
            <a:endParaRPr lang="es-ES" dirty="0" smtClean="0"/>
          </a:p>
          <a:p>
            <a:pPr>
              <a:spcBef>
                <a:spcPts val="200"/>
              </a:spcBef>
              <a:buNone/>
            </a:pPr>
            <a:r>
              <a:rPr lang="es-ES" dirty="0" smtClean="0"/>
              <a:t>Ahí empiezan los bloqueos, y queremos desaparecer.</a:t>
            </a:r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dirty="0" smtClean="0"/>
              <a:t>¿Por qué es tan fácil bloquearse?</a:t>
            </a:r>
            <a:endParaRPr lang="es-ES_tradnl" b="1" dirty="0" smtClean="0"/>
          </a:p>
          <a:p>
            <a:r>
              <a:rPr lang="es-ES" dirty="0" smtClean="0"/>
              <a:t>Aversión a la escritura (desde la infancia)</a:t>
            </a:r>
            <a:endParaRPr lang="es-ES_tradnl" dirty="0" smtClean="0"/>
          </a:p>
          <a:p>
            <a:r>
              <a:rPr lang="es-ES" dirty="0" smtClean="0"/>
              <a:t>Temor a la autoexpresión</a:t>
            </a:r>
            <a:endParaRPr lang="es-ES_tradnl" dirty="0" smtClean="0"/>
          </a:p>
          <a:p>
            <a:r>
              <a:rPr lang="es-ES" dirty="0" smtClean="0"/>
              <a:t>Idea de ESCRITURA como “PRODUCTO FINAL” y no como un PROCESO con ETAPAS.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4. Apuntes </a:t>
            </a:r>
            <a:r>
              <a:rPr lang="es-ES" b="1" dirty="0" smtClean="0"/>
              <a:t>sobre el proceso de composición textual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b="1" dirty="0" smtClean="0"/>
              <a:t>Escribir bien no es solo utilizar una ortografía básica.</a:t>
            </a:r>
          </a:p>
          <a:p>
            <a:pPr>
              <a:buNone/>
            </a:pPr>
            <a:endParaRPr lang="es-ES_tradnl" b="1" dirty="0" smtClean="0"/>
          </a:p>
          <a:p>
            <a:r>
              <a:rPr lang="es-ES" dirty="0" smtClean="0"/>
              <a:t>Coherencia</a:t>
            </a:r>
            <a:endParaRPr lang="es-ES_tradnl" dirty="0" smtClean="0"/>
          </a:p>
          <a:p>
            <a:r>
              <a:rPr lang="es-ES" dirty="0" smtClean="0"/>
              <a:t>Cohesión</a:t>
            </a:r>
            <a:endParaRPr lang="es-ES_tradnl" dirty="0" smtClean="0"/>
          </a:p>
          <a:p>
            <a:r>
              <a:rPr lang="es-ES" dirty="0" smtClean="0"/>
              <a:t>Desarrollo de ideas</a:t>
            </a:r>
            <a:endParaRPr lang="es-ES_tradnl" dirty="0" smtClean="0"/>
          </a:p>
          <a:p>
            <a:r>
              <a:rPr lang="es-ES" dirty="0" smtClean="0"/>
              <a:t>Intención comunicativa</a:t>
            </a:r>
            <a:endParaRPr lang="es-ES_tradnl" dirty="0" smtClean="0"/>
          </a:p>
          <a:p>
            <a:r>
              <a:rPr lang="es-ES" dirty="0" smtClean="0"/>
              <a:t>Destinatario</a:t>
            </a:r>
            <a:endParaRPr lang="es-ES_tradnl" dirty="0" smtClean="0"/>
          </a:p>
          <a:p>
            <a:r>
              <a:rPr lang="es-ES" dirty="0" smtClean="0"/>
              <a:t>Adecuación al género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intero">
  <a:themeElements>
    <a:clrScheme name="Tintero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Tintero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inter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Tintero.thmx</Template>
  <TotalTime>814</TotalTime>
  <Words>698</Words>
  <Application>Microsoft Macintosh PowerPoint</Application>
  <PresentationFormat>Presentación en pantalla (4:3)</PresentationFormat>
  <Paragraphs>94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Calibri</vt:lpstr>
      <vt:lpstr>Goudy Old Style</vt:lpstr>
      <vt:lpstr>Impact</vt:lpstr>
      <vt:lpstr>Rockwell</vt:lpstr>
      <vt:lpstr>Tintero</vt:lpstr>
      <vt:lpstr>Reflexiones generales sobre la escritura académico-investigativa</vt:lpstr>
      <vt:lpstr>Índice</vt:lpstr>
      <vt:lpstr>1. Escribir: ¿inspiración o trabajo? </vt:lpstr>
      <vt:lpstr>Presentación de PowerPoint</vt:lpstr>
      <vt:lpstr> </vt:lpstr>
      <vt:lpstr>2. La escritura en el ámbito académico </vt:lpstr>
      <vt:lpstr>3. Bloqueos a la hora de escribir </vt:lpstr>
      <vt:lpstr>Presentación de PowerPoint</vt:lpstr>
      <vt:lpstr>4. Apuntes sobre el proceso de composición textual </vt:lpstr>
      <vt:lpstr>Presentación de PowerPoint</vt:lpstr>
      <vt:lpstr>5. Algunas recomendaciones de estilo  </vt:lpstr>
      <vt:lpstr>Presentación de PowerPoint</vt:lpstr>
      <vt:lpstr>Presentación de PowerPoint</vt:lpstr>
      <vt:lpstr>Presentación de PowerPoint</vt:lpstr>
      <vt:lpstr>Presentación de PowerPoint</vt:lpstr>
      <vt:lpstr>¿Qué es el plagio?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REDACCIÓN DE TEXTOS ACADÉMICOS</dc:title>
  <dc:creator>jose manuel graus ramirez</dc:creator>
  <cp:lastModifiedBy>Revisor</cp:lastModifiedBy>
  <cp:revision>16</cp:revision>
  <dcterms:created xsi:type="dcterms:W3CDTF">2013-11-22T03:55:11Z</dcterms:created>
  <dcterms:modified xsi:type="dcterms:W3CDTF">2021-01-26T00:42:22Z</dcterms:modified>
</cp:coreProperties>
</file>