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71" r:id="rId4"/>
    <p:sldId id="257" r:id="rId5"/>
    <p:sldId id="268" r:id="rId6"/>
    <p:sldId id="261" r:id="rId7"/>
    <p:sldId id="259" r:id="rId8"/>
    <p:sldId id="264" r:id="rId9"/>
    <p:sldId id="263" r:id="rId10"/>
    <p:sldId id="266" r:id="rId11"/>
    <p:sldId id="265" r:id="rId12"/>
    <p:sldId id="270" r:id="rId13"/>
    <p:sldId id="269" r:id="rId14"/>
    <p:sldId id="272" r:id="rId15"/>
    <p:sldId id="267" r:id="rId16"/>
    <p:sldId id="262" r:id="rId17"/>
    <p:sldId id="260" r:id="rId18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6"/>
    <p:restoredTop sz="94643"/>
  </p:normalViewPr>
  <p:slideViewPr>
    <p:cSldViewPr>
      <p:cViewPr varScale="1">
        <p:scale>
          <a:sx n="120" d="100"/>
          <a:sy n="120" d="100"/>
        </p:scale>
        <p:origin x="256" y="1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viewProps" Target="viewProps.xml"/><Relationship Id="rId21" Type="http://schemas.openxmlformats.org/officeDocument/2006/relationships/theme" Target="theme/theme1.xml"/><Relationship Id="rId22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7A847CFC-816F-41D0-AAC0-9BF4FEBC753E}" type="datetimeFigureOut">
              <a:rPr lang="es-ES" smtClean="0"/>
              <a:pPr/>
              <a:t>25/1/21</a:t>
            </a:fld>
            <a:endParaRPr lang="es-ES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s-ES"/>
          </a:p>
        </p:txBody>
      </p:sp>
      <p:sp>
        <p:nvSpPr>
          <p:cNvPr id="10" name="9 Rectángulo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Rectángulo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13 Rectángulo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18 Rectángulo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Conector recto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17 Conector recto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19 Conector recto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15 Conector recto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14 Conector recto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21 Conector recto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26 Rectángulo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20 Elipse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Elipse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23 Elipse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25 Elipse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24 Elipse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132FADFE-3B8F-471C-ABF0-DBC7717ECBBC}" type="slidenum">
              <a:rPr lang="es-ES" smtClean="0"/>
              <a:pPr/>
              <a:t>‹Nr.›</a:t>
            </a:fld>
            <a:endParaRPr lang="es-E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25/1/21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‹Nr.›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25/1/21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‹Nr.›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8" name="7 Marcador de contenido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7A847CFC-816F-41D0-AAC0-9BF4FEBC753E}" type="datetimeFigureOut">
              <a:rPr lang="es-ES" smtClean="0"/>
              <a:pPr/>
              <a:t>25/1/21</a:t>
            </a:fld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132FADFE-3B8F-471C-ABF0-DBC7717ECBBC}" type="slidenum">
              <a:rPr lang="es-ES" smtClean="0"/>
              <a:pPr/>
              <a:t>‹Nr.›</a:t>
            </a:fld>
            <a:endParaRPr lang="es-ES"/>
          </a:p>
        </p:txBody>
      </p:sp>
      <p:sp>
        <p:nvSpPr>
          <p:cNvPr id="10" name="9 Marcador de pie de página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7A847CFC-816F-41D0-AAC0-9BF4FEBC753E}" type="datetimeFigureOut">
              <a:rPr lang="es-ES" smtClean="0"/>
              <a:pPr/>
              <a:t>25/1/21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s-ES"/>
          </a:p>
        </p:txBody>
      </p:sp>
      <p:sp>
        <p:nvSpPr>
          <p:cNvPr id="9" name="8 Rectángulo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Rectángulo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Rectángulo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Rectángulo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Conector recto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13 Conector recto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14 Conector recto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15 Conector recto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16 Conector recto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17 Rectángulo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18 Elipse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19 Elipse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20 Elipse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21 Elipse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Elipse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25 Conector recto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132FADFE-3B8F-471C-ABF0-DBC7717ECBBC}" type="slidenum">
              <a:rPr lang="es-ES" smtClean="0"/>
              <a:pPr/>
              <a:t>‹Nr.›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25/1/21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‹Nr.›</a:t>
            </a:fld>
            <a:endParaRPr lang="es-ES"/>
          </a:p>
        </p:txBody>
      </p:sp>
      <p:sp>
        <p:nvSpPr>
          <p:cNvPr id="9" name="8 Marcador de contenido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25/1/21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‹Nr.›</a:t>
            </a:fld>
            <a:endParaRPr lang="es-E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3" name="12 Marcador de contenido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2" name="11 Marcador de texto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14" name="13 Marcador de texto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6" name="5 Marcador de fecha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7A847CFC-816F-41D0-AAC0-9BF4FEBC753E}" type="datetimeFigureOut">
              <a:rPr lang="es-ES" smtClean="0"/>
              <a:pPr/>
              <a:t>25/1/21</a:t>
            </a:fld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132FADFE-3B8F-471C-ABF0-DBC7717ECBBC}" type="slidenum">
              <a:rPr lang="es-ES" smtClean="0"/>
              <a:pPr/>
              <a:t>‹Nr.›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25/1/21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‹Nr.›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Conector recto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8" name="7 Conector recto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10 Conector recto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Rectángulo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Conector recto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13 Elipse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17 Marcador de contenido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21" name="20 Marcador de fecha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7A847CFC-816F-41D0-AAC0-9BF4FEBC753E}" type="datetimeFigureOut">
              <a:rPr lang="es-ES" smtClean="0"/>
              <a:pPr/>
              <a:t>25/1/21</a:t>
            </a:fld>
            <a:endParaRPr lang="es-ES"/>
          </a:p>
        </p:txBody>
      </p:sp>
      <p:sp>
        <p:nvSpPr>
          <p:cNvPr id="22" name="21 Marcador de número de diapositiva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132FADFE-3B8F-471C-ABF0-DBC7717ECBBC}" type="slidenum">
              <a:rPr lang="es-ES" smtClean="0"/>
              <a:pPr/>
              <a:t>‹Nr.›</a:t>
            </a:fld>
            <a:endParaRPr lang="es-ES"/>
          </a:p>
        </p:txBody>
      </p:sp>
      <p:sp>
        <p:nvSpPr>
          <p:cNvPr id="23" name="22 Marcador de pie de página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s-E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12 Elipse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10" name="9 Conector recto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10 Rectángulo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Conector recto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18 Conector recto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19 Conector recto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16 Marcador de fecha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7A847CFC-816F-41D0-AAC0-9BF4FEBC753E}" type="datetimeFigureOut">
              <a:rPr lang="es-ES" smtClean="0"/>
              <a:pPr/>
              <a:t>25/1/21</a:t>
            </a:fld>
            <a:endParaRPr lang="es-ES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132FADFE-3B8F-471C-ABF0-DBC7717ECBBC}" type="slidenum">
              <a:rPr lang="es-ES" smtClean="0"/>
              <a:pPr/>
              <a:t>‹Nr.›</a:t>
            </a:fld>
            <a:endParaRPr lang="es-ES"/>
          </a:p>
        </p:txBody>
      </p:sp>
      <p:sp>
        <p:nvSpPr>
          <p:cNvPr id="21" name="20 Marcador de pie de página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15 Conector recto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7A847CFC-816F-41D0-AAC0-9BF4FEBC753E}" type="datetimeFigureOut">
              <a:rPr lang="es-ES" smtClean="0"/>
              <a:pPr/>
              <a:t>25/1/21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s-ES"/>
          </a:p>
        </p:txBody>
      </p:sp>
      <p:sp>
        <p:nvSpPr>
          <p:cNvPr id="7" name="6 Conector recto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9 Rectángulo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Conector recto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Elipse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132FADFE-3B8F-471C-ABF0-DBC7717ECBBC}" type="slidenum">
              <a:rPr lang="es-ES" smtClean="0"/>
              <a:pPr/>
              <a:t>‹Nr.›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4" Type="http://schemas.openxmlformats.org/officeDocument/2006/relationships/image" Target="../media/image4.png"/><Relationship Id="rId5" Type="http://schemas.openxmlformats.org/officeDocument/2006/relationships/image" Target="../media/image5.png"/><Relationship Id="rId6" Type="http://schemas.openxmlformats.org/officeDocument/2006/relationships/image" Target="../media/image6.png"/><Relationship Id="rId7" Type="http://schemas.openxmlformats.org/officeDocument/2006/relationships/image" Target="../media/image7.jpeg"/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ip-science.thomsonreuters.com/cgi-bin/jrnlst/jloptions.cgi?PC=SS" TargetMode="External"/><Relationship Id="rId4" Type="http://schemas.openxmlformats.org/officeDocument/2006/relationships/hyperlink" Target="http://ip-science.thomsonreuters.com/cgi-bin/jrnlst/jloptions.cgi?PC=H" TargetMode="External"/><Relationship Id="rId1" Type="http://schemas.openxmlformats.org/officeDocument/2006/relationships/slideLayout" Target="../slideLayouts/slideLayout2.xml"/><Relationship Id="rId2" Type="http://schemas.openxmlformats.org/officeDocument/2006/relationships/hyperlink" Target="http://ip-science.thomsonreuters.com/cgi-bin/jrnlst/jloptions.cgi?PC=K" TargetMode="Externa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2.png"/><Relationship Id="rId3" Type="http://schemas.openxmlformats.org/officeDocument/2006/relationships/image" Target="../media/image13.jpe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4.png"/><Relationship Id="rId3" Type="http://schemas.openxmlformats.org/officeDocument/2006/relationships/image" Target="../media/image15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4" Type="http://schemas.openxmlformats.org/officeDocument/2006/relationships/image" Target="../media/image18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6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revistaterapiaocupacional.uchile.cl/" TargetMode="External"/><Relationship Id="rId4" Type="http://schemas.openxmlformats.org/officeDocument/2006/relationships/hyperlink" Target="http://www.cptopr.org/revistacptopr.html" TargetMode="External"/><Relationship Id="rId5" Type="http://schemas.openxmlformats.org/officeDocument/2006/relationships/hyperlink" Target="https://www.revistaocupacionhumana.org/" TargetMode="External"/><Relationship Id="rId6" Type="http://schemas.openxmlformats.org/officeDocument/2006/relationships/hyperlink" Target="https://revistas.ufrj.br/" TargetMode="External"/><Relationship Id="rId7" Type="http://schemas.openxmlformats.org/officeDocument/2006/relationships/hyperlink" Target="http://www.terapeutas-ocupacionales.es/coptocyl/retocyl1/retocyl-num-9" TargetMode="External"/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revista.terapia-ocupacional.org.ar/" TargetMode="Externa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uchile.cl/bibliotecas" TargetMode="External"/><Relationship Id="rId3" Type="http://schemas.openxmlformats.org/officeDocument/2006/relationships/hyperlink" Target="http://jcr.clarivate.com/JCRLandingPageAction.action" TargetMode="Externa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://mjl.clarivate.com/publist_sciex.pdf" TargetMode="External"/><Relationship Id="rId4" Type="http://schemas.openxmlformats.org/officeDocument/2006/relationships/hyperlink" Target="https://www.scimagojr.com/" TargetMode="External"/><Relationship Id="rId5" Type="http://schemas.openxmlformats.org/officeDocument/2006/relationships/hyperlink" Target="https://www.conicyt.cl/fondecyt/grupos-de-estudios/sociologia-y-ciencias-de-la-informacion/criterios-de-evaluacion-curricular-concurso-regular-2020-sociologia-y-ciencias-de-la-informacion/" TargetMode="External"/><Relationship Id="rId1" Type="http://schemas.openxmlformats.org/officeDocument/2006/relationships/slideLayout" Target="../slideLayouts/slideLayout2.xml"/><Relationship Id="rId2" Type="http://schemas.openxmlformats.org/officeDocument/2006/relationships/hyperlink" Target="https://guiastematicas.bibliotecas.uc.cl/editoresUC/editoresuc/revistasindizadas_webofscience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4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1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¿Dónde publicar?</a:t>
            </a:r>
            <a:endParaRPr lang="es-CL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Dr. </a:t>
            </a:r>
            <a:r>
              <a:rPr lang="es-ES" smtClean="0"/>
              <a:t>Rodolfo Morrison J.</a:t>
            </a:r>
            <a:endParaRPr lang="es-ES" dirty="0" smtClean="0"/>
          </a:p>
          <a:p>
            <a:r>
              <a:rPr lang="es-ES" dirty="0" smtClean="0"/>
              <a:t>Coordinación de Investigación</a:t>
            </a:r>
            <a:endParaRPr lang="es-CL" dirty="0"/>
          </a:p>
        </p:txBody>
      </p:sp>
      <p:sp>
        <p:nvSpPr>
          <p:cNvPr id="12290" name="AutoShape 2" descr="Resultado de imagen para journal of occupational therapy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CL"/>
          </a:p>
        </p:txBody>
      </p:sp>
      <p:pic>
        <p:nvPicPr>
          <p:cNvPr id="12291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19980997">
            <a:off x="6294034" y="3305972"/>
            <a:ext cx="2004045" cy="26755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292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011030">
            <a:off x="3933077" y="393866"/>
            <a:ext cx="1758239" cy="23108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294" name="AutoShape 6" descr="Resultado de imagen para journal of occupational therapy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CL"/>
          </a:p>
        </p:txBody>
      </p:sp>
      <p:pic>
        <p:nvPicPr>
          <p:cNvPr id="12295" name="Picture 7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580112" y="260648"/>
            <a:ext cx="1876425" cy="243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297" name="AutoShape 9" descr="Resultado de imagen para journal of occupational therapy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CL"/>
          </a:p>
        </p:txBody>
      </p:sp>
      <p:pic>
        <p:nvPicPr>
          <p:cNvPr id="12298" name="Picture 10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020272" y="404664"/>
            <a:ext cx="1876425" cy="242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299" name="Picture 11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 rot="251240">
            <a:off x="7091881" y="2125379"/>
            <a:ext cx="1857375" cy="245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Imagen 3" descr="logo dept TO.jpg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9749" y="292799"/>
            <a:ext cx="3562088" cy="1481692"/>
          </a:xfrm>
          <a:prstGeom prst="rect">
            <a:avLst/>
          </a:prstGeom>
          <a:ln>
            <a:solidFill>
              <a:schemeClr val="bg1">
                <a:lumMod val="85000"/>
              </a:schemeClr>
            </a:solidFill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s-CL" dirty="0" err="1" smtClean="0"/>
              <a:t>Emerging</a:t>
            </a:r>
            <a:r>
              <a:rPr lang="es-CL" dirty="0" smtClean="0"/>
              <a:t> </a:t>
            </a:r>
            <a:r>
              <a:rPr lang="es-CL" dirty="0" err="1" smtClean="0"/>
              <a:t>Source</a:t>
            </a:r>
            <a:r>
              <a:rPr lang="es-CL" dirty="0" smtClean="0"/>
              <a:t> </a:t>
            </a:r>
            <a:r>
              <a:rPr lang="es-CL" dirty="0" err="1" smtClean="0"/>
              <a:t>Citation</a:t>
            </a:r>
            <a:r>
              <a:rPr lang="es-CL" dirty="0" smtClean="0"/>
              <a:t> </a:t>
            </a:r>
            <a:r>
              <a:rPr lang="es-CL" dirty="0" err="1" smtClean="0"/>
              <a:t>Index</a:t>
            </a:r>
            <a:r>
              <a:rPr lang="es-CL" dirty="0" smtClean="0"/>
              <a:t> (ESCI) consiste en una base de datos dónde están todas las revistas que en la práctica están siendo evaluadas para entrar a formar parte de las bases de datos de Web of </a:t>
            </a:r>
            <a:r>
              <a:rPr lang="es-CL" dirty="0" err="1" smtClean="0"/>
              <a:t>Science</a:t>
            </a:r>
            <a:r>
              <a:rPr lang="es-CL" dirty="0" smtClean="0"/>
              <a:t> </a:t>
            </a:r>
            <a:r>
              <a:rPr lang="es-CL" dirty="0" err="1" smtClean="0"/>
              <a:t>Core</a:t>
            </a:r>
            <a:r>
              <a:rPr lang="es-CL" dirty="0" smtClean="0"/>
              <a:t> </a:t>
            </a:r>
            <a:r>
              <a:rPr lang="es-CL" dirty="0" err="1" smtClean="0"/>
              <a:t>Collections</a:t>
            </a:r>
            <a:r>
              <a:rPr lang="es-CL" dirty="0" smtClean="0"/>
              <a:t> (</a:t>
            </a:r>
            <a:r>
              <a:rPr lang="es-CL" dirty="0" err="1" smtClean="0">
                <a:hlinkClick r:id="rId2"/>
              </a:rPr>
              <a:t>Science</a:t>
            </a:r>
            <a:r>
              <a:rPr lang="es-CL" dirty="0" smtClean="0">
                <a:hlinkClick r:id="rId2"/>
              </a:rPr>
              <a:t> </a:t>
            </a:r>
            <a:r>
              <a:rPr lang="es-CL" dirty="0" err="1" smtClean="0">
                <a:hlinkClick r:id="rId2"/>
              </a:rPr>
              <a:t>Citation</a:t>
            </a:r>
            <a:r>
              <a:rPr lang="es-CL" dirty="0" smtClean="0">
                <a:hlinkClick r:id="rId2"/>
              </a:rPr>
              <a:t> </a:t>
            </a:r>
            <a:r>
              <a:rPr lang="es-CL" dirty="0" err="1" smtClean="0">
                <a:hlinkClick r:id="rId2"/>
              </a:rPr>
              <a:t>Index</a:t>
            </a:r>
            <a:r>
              <a:rPr lang="es-CL" dirty="0" smtClean="0">
                <a:hlinkClick r:id="rId2"/>
              </a:rPr>
              <a:t>,</a:t>
            </a:r>
            <a:r>
              <a:rPr lang="es-CL" dirty="0" smtClean="0"/>
              <a:t> </a:t>
            </a:r>
            <a:r>
              <a:rPr lang="es-CL" dirty="0" smtClean="0">
                <a:hlinkClick r:id="rId3"/>
              </a:rPr>
              <a:t>Social </a:t>
            </a:r>
            <a:r>
              <a:rPr lang="es-CL" dirty="0" err="1" smtClean="0">
                <a:hlinkClick r:id="rId3"/>
              </a:rPr>
              <a:t>Science</a:t>
            </a:r>
            <a:r>
              <a:rPr lang="es-CL" dirty="0" smtClean="0">
                <a:hlinkClick r:id="rId3"/>
              </a:rPr>
              <a:t> </a:t>
            </a:r>
            <a:r>
              <a:rPr lang="es-CL" dirty="0" err="1" smtClean="0">
                <a:hlinkClick r:id="rId3"/>
              </a:rPr>
              <a:t>Citation</a:t>
            </a:r>
            <a:r>
              <a:rPr lang="es-CL" dirty="0" smtClean="0">
                <a:hlinkClick r:id="rId3"/>
              </a:rPr>
              <a:t> </a:t>
            </a:r>
            <a:r>
              <a:rPr lang="es-CL" dirty="0" err="1" smtClean="0">
                <a:hlinkClick r:id="rId3"/>
              </a:rPr>
              <a:t>Index</a:t>
            </a:r>
            <a:r>
              <a:rPr lang="es-CL" dirty="0" smtClean="0"/>
              <a:t> y </a:t>
            </a:r>
            <a:r>
              <a:rPr lang="es-CL" dirty="0" err="1" smtClean="0">
                <a:hlinkClick r:id="rId4"/>
              </a:rPr>
              <a:t>Arts</a:t>
            </a:r>
            <a:r>
              <a:rPr lang="es-CL" dirty="0" smtClean="0">
                <a:hlinkClick r:id="rId4"/>
              </a:rPr>
              <a:t> &amp; </a:t>
            </a:r>
            <a:r>
              <a:rPr lang="es-CL" dirty="0" err="1" smtClean="0">
                <a:hlinkClick r:id="rId4"/>
              </a:rPr>
              <a:t>Humanities</a:t>
            </a:r>
            <a:r>
              <a:rPr lang="es-CL" dirty="0" smtClean="0">
                <a:hlinkClick r:id="rId4"/>
              </a:rPr>
              <a:t> </a:t>
            </a:r>
            <a:r>
              <a:rPr lang="es-CL" dirty="0" err="1" smtClean="0">
                <a:hlinkClick r:id="rId4"/>
              </a:rPr>
              <a:t>Citation</a:t>
            </a:r>
            <a:r>
              <a:rPr lang="es-CL" dirty="0" smtClean="0">
                <a:hlinkClick r:id="rId4"/>
              </a:rPr>
              <a:t> </a:t>
            </a:r>
            <a:r>
              <a:rPr lang="es-CL" dirty="0" err="1" smtClean="0">
                <a:hlinkClick r:id="rId4"/>
              </a:rPr>
              <a:t>Index</a:t>
            </a:r>
            <a:r>
              <a:rPr lang="es-CL" dirty="0" smtClean="0"/>
              <a:t>)</a:t>
            </a:r>
            <a:endParaRPr lang="es-CL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Revistas ESCI</a:t>
            </a:r>
            <a:endParaRPr lang="es-CL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s-CL" dirty="0" err="1" smtClean="0"/>
              <a:t>Journal</a:t>
            </a:r>
            <a:r>
              <a:rPr lang="es-CL" dirty="0" smtClean="0"/>
              <a:t> of </a:t>
            </a:r>
            <a:r>
              <a:rPr lang="es-CL" dirty="0" err="1" smtClean="0"/>
              <a:t>Occupational</a:t>
            </a:r>
            <a:r>
              <a:rPr lang="es-CL" dirty="0" smtClean="0"/>
              <a:t> </a:t>
            </a:r>
            <a:r>
              <a:rPr lang="es-CL" dirty="0" err="1" smtClean="0"/>
              <a:t>Science</a:t>
            </a:r>
            <a:r>
              <a:rPr lang="es-CL" dirty="0" smtClean="0"/>
              <a:t>. </a:t>
            </a:r>
          </a:p>
          <a:p>
            <a:pPr lvl="1"/>
            <a:r>
              <a:rPr lang="es-CL" b="1" dirty="0" smtClean="0"/>
              <a:t>Ahora publica en Español.</a:t>
            </a:r>
          </a:p>
          <a:p>
            <a:r>
              <a:rPr lang="es-ES" dirty="0" err="1" smtClean="0"/>
              <a:t>Cadernos</a:t>
            </a:r>
            <a:r>
              <a:rPr lang="es-ES" dirty="0" smtClean="0"/>
              <a:t> Brasileiros de Terapia Ocupacional. </a:t>
            </a:r>
          </a:p>
          <a:p>
            <a:pPr lvl="1"/>
            <a:r>
              <a:rPr lang="es-ES" b="1" dirty="0" smtClean="0"/>
              <a:t>Publica en Español</a:t>
            </a:r>
            <a:r>
              <a:rPr lang="es-ES" dirty="0" smtClean="0"/>
              <a:t>. </a:t>
            </a:r>
            <a:endParaRPr lang="es-CL" dirty="0" smtClean="0"/>
          </a:p>
          <a:p>
            <a:endParaRPr lang="es-CL" dirty="0"/>
          </a:p>
        </p:txBody>
      </p:sp>
      <p:pic>
        <p:nvPicPr>
          <p:cNvPr id="3073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21383269">
            <a:off x="4170075" y="3337939"/>
            <a:ext cx="2400367" cy="33177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5" name="Picture 3" descr="Resultado de imagen para journal of occupational science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536635">
            <a:off x="6527569" y="3434930"/>
            <a:ext cx="2171021" cy="309486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Revistas TO </a:t>
            </a:r>
            <a:r>
              <a:rPr lang="es-ES" dirty="0" err="1" smtClean="0"/>
              <a:t>Scopus</a:t>
            </a:r>
            <a:endParaRPr lang="es-CL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Indian Journal of Physiotherapy and Occupational Therapy</a:t>
            </a:r>
          </a:p>
          <a:p>
            <a:r>
              <a:rPr lang="en-US" dirty="0" smtClean="0"/>
              <a:t>Occupational Therapy in Health Care</a:t>
            </a:r>
          </a:p>
          <a:p>
            <a:r>
              <a:rPr lang="es-CL" dirty="0" err="1" smtClean="0"/>
              <a:t>Occupational</a:t>
            </a:r>
            <a:r>
              <a:rPr lang="es-CL" dirty="0" smtClean="0"/>
              <a:t> </a:t>
            </a:r>
            <a:r>
              <a:rPr lang="es-CL" dirty="0" err="1" smtClean="0"/>
              <a:t>therapy</a:t>
            </a:r>
            <a:r>
              <a:rPr lang="es-CL" dirty="0" smtClean="0"/>
              <a:t> and </a:t>
            </a:r>
            <a:r>
              <a:rPr lang="es-CL" dirty="0" err="1" smtClean="0"/>
              <a:t>rehabilitation</a:t>
            </a:r>
            <a:endParaRPr lang="es-CL" dirty="0" smtClean="0"/>
          </a:p>
          <a:p>
            <a:r>
              <a:rPr lang="en-US" dirty="0" smtClean="0"/>
              <a:t>Physical and Occupational Therapy in Geriatrics</a:t>
            </a:r>
          </a:p>
          <a:p>
            <a:r>
              <a:rPr lang="en-US" dirty="0" smtClean="0"/>
              <a:t>Journal of Occupational Therapy, Schools, and Early Intervention</a:t>
            </a:r>
            <a:endParaRPr lang="es-CL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Revistas TO </a:t>
            </a:r>
            <a:r>
              <a:rPr lang="es-ES" dirty="0" err="1" smtClean="0"/>
              <a:t>Scielo</a:t>
            </a:r>
            <a:endParaRPr lang="es-CL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643192" cy="1108720"/>
          </a:xfrm>
        </p:spPr>
        <p:txBody>
          <a:bodyPr>
            <a:normAutofit fontScale="92500" lnSpcReduction="20000"/>
          </a:bodyPr>
          <a:lstStyle/>
          <a:p>
            <a:r>
              <a:rPr lang="es-ES" dirty="0" err="1" smtClean="0"/>
              <a:t>Cadernos</a:t>
            </a:r>
            <a:r>
              <a:rPr lang="es-ES" dirty="0" smtClean="0"/>
              <a:t> Brasileiros de Terapia Ocupacional</a:t>
            </a:r>
          </a:p>
          <a:p>
            <a:r>
              <a:rPr lang="en-US" dirty="0" smtClean="0"/>
              <a:t>South African Journal of Occupational Therapy</a:t>
            </a:r>
          </a:p>
          <a:p>
            <a:r>
              <a:rPr lang="es-CL" dirty="0"/>
              <a:t>TOG. Terapia Ocupacional Galicia</a:t>
            </a:r>
          </a:p>
          <a:p>
            <a:endParaRPr lang="en-US" dirty="0" smtClean="0"/>
          </a:p>
          <a:p>
            <a:endParaRPr lang="es-CL" dirty="0"/>
          </a:p>
        </p:txBody>
      </p:sp>
      <p:sp>
        <p:nvSpPr>
          <p:cNvPr id="38914" name="AutoShape 2" descr="Resultado de imagen para South African Journal of Occupational Therapy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CL"/>
          </a:p>
        </p:txBody>
      </p:sp>
      <p:pic>
        <p:nvPicPr>
          <p:cNvPr id="3891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3568" y="2780928"/>
            <a:ext cx="5410200" cy="847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8916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860032" y="3861048"/>
            <a:ext cx="3228975" cy="1419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Revistas TO </a:t>
            </a:r>
            <a:r>
              <a:rPr lang="es-ES" dirty="0" err="1" smtClean="0"/>
              <a:t>Latindex</a:t>
            </a:r>
            <a:endParaRPr lang="es-CL" dirty="0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2044824"/>
          </a:xfrm>
        </p:spPr>
        <p:txBody>
          <a:bodyPr>
            <a:normAutofit/>
          </a:bodyPr>
          <a:lstStyle/>
          <a:p>
            <a:r>
              <a:rPr lang="es-CL" dirty="0" smtClean="0"/>
              <a:t>Revista de estudiantes de terapia ocupacional</a:t>
            </a:r>
          </a:p>
          <a:p>
            <a:r>
              <a:rPr lang="es-CL" dirty="0" smtClean="0"/>
              <a:t>Revista de Terapia Ocupacional da </a:t>
            </a:r>
            <a:r>
              <a:rPr lang="es-CL" dirty="0" err="1" smtClean="0"/>
              <a:t>Universidade</a:t>
            </a:r>
            <a:r>
              <a:rPr lang="es-CL" dirty="0" smtClean="0"/>
              <a:t> de São Paulo</a:t>
            </a:r>
          </a:p>
        </p:txBody>
      </p:sp>
      <p:sp>
        <p:nvSpPr>
          <p:cNvPr id="40962" name="AutoShape 2" descr="Resultado de imagen para revista tog galicia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CL"/>
          </a:p>
        </p:txBody>
      </p:sp>
      <p:pic>
        <p:nvPicPr>
          <p:cNvPr id="40963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5576" y="3645024"/>
            <a:ext cx="1800225" cy="2543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0964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87215">
            <a:off x="2432664" y="3763835"/>
            <a:ext cx="1857375" cy="2466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0965" name="Picture 5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499992" y="4221088"/>
            <a:ext cx="398145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Otras revistas disciplinares</a:t>
            </a:r>
            <a:endParaRPr lang="es-CL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s-CL" dirty="0" smtClean="0"/>
              <a:t>Revista Argentina de Terapia Ocupacional </a:t>
            </a:r>
            <a:r>
              <a:rPr lang="es-CL" dirty="0" smtClean="0">
                <a:hlinkClick r:id="rId2"/>
              </a:rPr>
              <a:t>http://www.revista.terapia-ocupacional.org.ar</a:t>
            </a:r>
            <a:r>
              <a:rPr lang="es-CL" dirty="0" smtClean="0"/>
              <a:t> </a:t>
            </a:r>
          </a:p>
          <a:p>
            <a:r>
              <a:rPr lang="es-CL" dirty="0" smtClean="0"/>
              <a:t>Revista Chilena de Terapia Ocupacional </a:t>
            </a:r>
            <a:r>
              <a:rPr lang="es-CL" dirty="0" smtClean="0">
                <a:hlinkClick r:id="rId3"/>
              </a:rPr>
              <a:t>http://www.revistaterapiaocupacional.uchile.cl</a:t>
            </a:r>
            <a:r>
              <a:rPr lang="es-CL" dirty="0" smtClean="0"/>
              <a:t> </a:t>
            </a:r>
          </a:p>
          <a:p>
            <a:r>
              <a:rPr lang="es-CL" dirty="0" smtClean="0"/>
              <a:t>Revista del Colegio de Profesionales de Terapia Ocupacional de Puerto Rico </a:t>
            </a:r>
            <a:r>
              <a:rPr lang="es-CL" dirty="0" smtClean="0">
                <a:hlinkClick r:id="rId4"/>
              </a:rPr>
              <a:t>http://www.cptopr.org/revistacptopr.html</a:t>
            </a:r>
            <a:r>
              <a:rPr lang="es-CL" dirty="0" smtClean="0"/>
              <a:t> </a:t>
            </a:r>
          </a:p>
          <a:p>
            <a:r>
              <a:rPr lang="es-CL" dirty="0" smtClean="0"/>
              <a:t>Revista Colombiana de Terapia Ocupacional </a:t>
            </a:r>
            <a:r>
              <a:rPr lang="es-CL" dirty="0" smtClean="0">
                <a:hlinkClick r:id="rId5"/>
              </a:rPr>
              <a:t>https://www.revistaocupacionhumana.org</a:t>
            </a:r>
            <a:r>
              <a:rPr lang="es-CL" dirty="0" smtClean="0"/>
              <a:t> </a:t>
            </a:r>
          </a:p>
          <a:p>
            <a:r>
              <a:rPr lang="es-CL" dirty="0" smtClean="0"/>
              <a:t>Revista Interinstitucional Brasileira de Terapia Ocupacional </a:t>
            </a:r>
            <a:r>
              <a:rPr lang="es-CL" dirty="0" smtClean="0">
                <a:hlinkClick r:id="rId6"/>
              </a:rPr>
              <a:t>https://revistas.ufrj.br</a:t>
            </a:r>
            <a:r>
              <a:rPr lang="es-CL" dirty="0" smtClean="0"/>
              <a:t> </a:t>
            </a:r>
          </a:p>
          <a:p>
            <a:r>
              <a:rPr lang="es-ES" dirty="0" smtClean="0"/>
              <a:t>Revista de Terapia Ocupacional de Castilla y León </a:t>
            </a:r>
            <a:r>
              <a:rPr lang="es-CL" dirty="0" smtClean="0">
                <a:hlinkClick r:id="rId7"/>
              </a:rPr>
              <a:t>http://www.terapeutas-ocupacionales.es/coptocyl/retocyl1/retocyl-num-9</a:t>
            </a:r>
            <a:endParaRPr lang="es-CL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Recursos</a:t>
            </a:r>
            <a:endParaRPr lang="es-CL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s-ES" dirty="0" smtClean="0"/>
              <a:t>Acceder desde biblioteca U de Chile:</a:t>
            </a:r>
          </a:p>
          <a:p>
            <a:r>
              <a:rPr lang="es-CL" dirty="0" smtClean="0">
                <a:hlinkClick r:id="rId2"/>
              </a:rPr>
              <a:t>http://www.uchile.cl/bibliotecas</a:t>
            </a:r>
            <a:endParaRPr lang="es-CL" dirty="0" smtClean="0"/>
          </a:p>
          <a:p>
            <a:r>
              <a:rPr lang="es-ES" dirty="0" err="1" smtClean="0"/>
              <a:t>Journal</a:t>
            </a:r>
            <a:r>
              <a:rPr lang="es-ES" dirty="0" smtClean="0"/>
              <a:t> </a:t>
            </a:r>
            <a:r>
              <a:rPr lang="es-ES" dirty="0" err="1" smtClean="0"/>
              <a:t>citation</a:t>
            </a:r>
            <a:r>
              <a:rPr lang="es-ES" dirty="0" smtClean="0"/>
              <a:t> </a:t>
            </a:r>
            <a:r>
              <a:rPr lang="es-ES" dirty="0" err="1" smtClean="0"/>
              <a:t>report</a:t>
            </a:r>
            <a:r>
              <a:rPr lang="es-ES" dirty="0" smtClean="0"/>
              <a:t>: </a:t>
            </a:r>
            <a:r>
              <a:rPr lang="es-CL" dirty="0" smtClean="0">
                <a:hlinkClick r:id="rId3"/>
              </a:rPr>
              <a:t>http://jcr.clarivate.com/JCRLandingPageAction.action#</a:t>
            </a:r>
            <a:endParaRPr lang="es-CL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Recursos</a:t>
            </a:r>
            <a:endParaRPr lang="es-CL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s-ES" dirty="0" smtClean="0"/>
              <a:t>Revistas UC en WOS: </a:t>
            </a:r>
            <a:r>
              <a:rPr lang="es-CL" dirty="0" smtClean="0">
                <a:hlinkClick r:id="rId2"/>
              </a:rPr>
              <a:t>https://guiastematicas.bibliotecas.uc.cl/editoresUC/editoresuc/revistasindizadas_webofscience</a:t>
            </a:r>
            <a:endParaRPr lang="es-CL" dirty="0" smtClean="0"/>
          </a:p>
          <a:p>
            <a:r>
              <a:rPr lang="es-ES" dirty="0" smtClean="0"/>
              <a:t>Total de revistas 2017: </a:t>
            </a:r>
            <a:r>
              <a:rPr lang="es-CL" dirty="0" smtClean="0">
                <a:hlinkClick r:id="rId3"/>
              </a:rPr>
              <a:t>http://mjl.clarivate.com/publist_sciex.pdf</a:t>
            </a:r>
            <a:endParaRPr lang="es-CL" dirty="0" smtClean="0"/>
          </a:p>
          <a:p>
            <a:r>
              <a:rPr lang="es-ES" dirty="0" smtClean="0"/>
              <a:t>Ranking de revistas SIMAGO: </a:t>
            </a:r>
            <a:r>
              <a:rPr lang="es-CL" dirty="0" smtClean="0">
                <a:hlinkClick r:id="rId4"/>
              </a:rPr>
              <a:t>https://www.scimagojr.com/</a:t>
            </a:r>
            <a:endParaRPr lang="es-CL" dirty="0" smtClean="0"/>
          </a:p>
          <a:p>
            <a:r>
              <a:rPr lang="es-ES" dirty="0" smtClean="0"/>
              <a:t>Criterios </a:t>
            </a:r>
            <a:r>
              <a:rPr lang="es-ES" dirty="0" err="1" smtClean="0"/>
              <a:t>Conicyt</a:t>
            </a:r>
            <a:r>
              <a:rPr lang="es-ES" dirty="0" smtClean="0"/>
              <a:t>, ejemplo: </a:t>
            </a:r>
            <a:r>
              <a:rPr lang="es-CL" smtClean="0">
                <a:hlinkClick r:id="rId5"/>
              </a:rPr>
              <a:t>https://www.conicyt.cl/fondecyt/grupos-de-estudios/sociologia-y-ciencias-de-la-informacion/criterios-de-evaluacion-curricular-concurso-regular-2020-sociologia-y-ciencias-de-la-informacion/</a:t>
            </a:r>
            <a:endParaRPr lang="es-CL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¿Qué veremos hoy?</a:t>
            </a:r>
            <a:endParaRPr lang="es-CL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762872" cy="4873752"/>
          </a:xfrm>
        </p:spPr>
        <p:txBody>
          <a:bodyPr/>
          <a:lstStyle/>
          <a:p>
            <a:r>
              <a:rPr lang="es-ES" dirty="0" smtClean="0"/>
              <a:t>WOS</a:t>
            </a:r>
          </a:p>
          <a:p>
            <a:r>
              <a:rPr lang="es-ES" dirty="0" err="1" smtClean="0"/>
              <a:t>Emerging</a:t>
            </a:r>
            <a:r>
              <a:rPr lang="es-ES" dirty="0" smtClean="0"/>
              <a:t> </a:t>
            </a:r>
            <a:r>
              <a:rPr lang="es-ES" dirty="0" err="1" smtClean="0"/>
              <a:t>Source</a:t>
            </a:r>
            <a:r>
              <a:rPr lang="es-ES" dirty="0" smtClean="0"/>
              <a:t> </a:t>
            </a:r>
            <a:r>
              <a:rPr lang="es-ES" dirty="0" err="1" smtClean="0"/>
              <a:t>Citation</a:t>
            </a:r>
            <a:r>
              <a:rPr lang="es-ES" dirty="0" smtClean="0"/>
              <a:t> </a:t>
            </a:r>
            <a:r>
              <a:rPr lang="es-ES" dirty="0" err="1" smtClean="0"/>
              <a:t>Index</a:t>
            </a:r>
            <a:endParaRPr lang="es-ES" dirty="0" smtClean="0"/>
          </a:p>
          <a:p>
            <a:r>
              <a:rPr lang="es-ES" dirty="0" smtClean="0"/>
              <a:t>Revistas WOS en Español</a:t>
            </a:r>
          </a:p>
          <a:p>
            <a:r>
              <a:rPr lang="es-ES" dirty="0" smtClean="0"/>
              <a:t>Revistas de TO</a:t>
            </a:r>
            <a:endParaRPr lang="es-CL" dirty="0"/>
          </a:p>
        </p:txBody>
      </p:sp>
      <p:sp>
        <p:nvSpPr>
          <p:cNvPr id="10242" name="AutoShape 2" descr="Resultado de imagen para revistas de terapia ocupacional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CL"/>
          </a:p>
        </p:txBody>
      </p:sp>
      <p:pic>
        <p:nvPicPr>
          <p:cNvPr id="10243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748214">
            <a:off x="6901364" y="1442588"/>
            <a:ext cx="1876425" cy="243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45" name="AutoShape 5" descr="Resultado de imagen para revistas de terapia ocupacional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CL"/>
          </a:p>
        </p:txBody>
      </p:sp>
      <p:pic>
        <p:nvPicPr>
          <p:cNvPr id="10246" name="Picture 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21405428">
            <a:off x="5362578" y="1461389"/>
            <a:ext cx="1790700" cy="2543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48" name="AutoShape 8" descr="Resultado de imagen para revistas de terapia ocupacional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CL"/>
          </a:p>
        </p:txBody>
      </p:sp>
      <p:pic>
        <p:nvPicPr>
          <p:cNvPr id="10249" name="Picture 9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 rot="494313">
            <a:off x="6580895" y="3720677"/>
            <a:ext cx="2209800" cy="2066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Introducción</a:t>
            </a:r>
            <a:endParaRPr lang="es-CL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s-ES" dirty="0" smtClean="0"/>
              <a:t>Por </a:t>
            </a:r>
            <a:r>
              <a:rPr lang="es-ES" dirty="0" err="1" smtClean="0"/>
              <a:t>Conicyt</a:t>
            </a:r>
            <a:r>
              <a:rPr lang="es-ES" dirty="0" smtClean="0"/>
              <a:t> las bases de datos que otorgan mayor puntaje en a postulación a becas y proyectos son</a:t>
            </a:r>
          </a:p>
          <a:p>
            <a:pPr lvl="1"/>
            <a:r>
              <a:rPr lang="es-ES" dirty="0" smtClean="0"/>
              <a:t>WOS</a:t>
            </a:r>
          </a:p>
          <a:p>
            <a:pPr lvl="1"/>
            <a:r>
              <a:rPr lang="es-ES" dirty="0" err="1" smtClean="0"/>
              <a:t>Scopus</a:t>
            </a:r>
            <a:endParaRPr lang="es-ES" dirty="0" smtClean="0"/>
          </a:p>
          <a:p>
            <a:pPr lvl="1"/>
            <a:r>
              <a:rPr lang="es-ES" dirty="0" err="1" smtClean="0"/>
              <a:t>Scielo</a:t>
            </a:r>
            <a:endParaRPr lang="es-ES" dirty="0" smtClean="0"/>
          </a:p>
          <a:p>
            <a:pPr lvl="1"/>
            <a:r>
              <a:rPr lang="es-ES" dirty="0" err="1" smtClean="0"/>
              <a:t>Latindex</a:t>
            </a:r>
            <a:endParaRPr lang="es-ES" dirty="0" smtClean="0"/>
          </a:p>
          <a:p>
            <a:r>
              <a:rPr lang="es-ES" dirty="0" smtClean="0"/>
              <a:t>En ese orden de relevancia</a:t>
            </a:r>
            <a:endParaRPr lang="es-CL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¿</a:t>
            </a:r>
            <a:r>
              <a:rPr lang="en-US" dirty="0" err="1" smtClean="0"/>
              <a:t>Qué</a:t>
            </a:r>
            <a:r>
              <a:rPr lang="en-US" dirty="0" smtClean="0"/>
              <a:t> </a:t>
            </a:r>
            <a:r>
              <a:rPr lang="en-US" dirty="0" err="1" smtClean="0"/>
              <a:t>es</a:t>
            </a:r>
            <a:r>
              <a:rPr lang="en-US" dirty="0" smtClean="0"/>
              <a:t> Web of Science?</a:t>
            </a:r>
            <a:endParaRPr lang="es-CL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s-CL" dirty="0" smtClean="0"/>
              <a:t>Web of </a:t>
            </a:r>
            <a:r>
              <a:rPr lang="es-CL" dirty="0" err="1" smtClean="0"/>
              <a:t>Science</a:t>
            </a:r>
            <a:r>
              <a:rPr lang="es-CL" dirty="0" smtClean="0"/>
              <a:t> (</a:t>
            </a:r>
            <a:r>
              <a:rPr lang="es-CL" dirty="0" err="1" smtClean="0"/>
              <a:t>WoS</a:t>
            </a:r>
            <a:r>
              <a:rPr lang="es-CL" dirty="0" smtClean="0"/>
              <a:t>) es una plataforma on-line que contiene </a:t>
            </a:r>
            <a:r>
              <a:rPr lang="es-CL" b="1" dirty="0" smtClean="0"/>
              <a:t>bases de datos de información bibliográfica</a:t>
            </a:r>
            <a:r>
              <a:rPr lang="es-CL" dirty="0" smtClean="0"/>
              <a:t> y recursos de análisis de la información que permiten evaluar y analizar el </a:t>
            </a:r>
            <a:r>
              <a:rPr lang="es-CL" b="1" dirty="0" smtClean="0"/>
              <a:t>rendimiento de la investigación</a:t>
            </a:r>
            <a:r>
              <a:rPr lang="es-CL" dirty="0" smtClean="0"/>
              <a:t>. Su finalidad no es proporcionar el texto completo de los documentos que alberga,  sino proporcionar herramientas de análisis que permitan valorar su calidad científica.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¿</a:t>
            </a:r>
            <a:r>
              <a:rPr lang="en-US" dirty="0" err="1" smtClean="0"/>
              <a:t>Qué</a:t>
            </a:r>
            <a:r>
              <a:rPr lang="en-US" dirty="0" smtClean="0"/>
              <a:t> </a:t>
            </a:r>
            <a:r>
              <a:rPr lang="en-US" dirty="0" err="1" smtClean="0"/>
              <a:t>es</a:t>
            </a:r>
            <a:r>
              <a:rPr lang="en-US" dirty="0" smtClean="0"/>
              <a:t> Web of Science?</a:t>
            </a:r>
            <a:endParaRPr lang="es-CL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s-CL" dirty="0" smtClean="0"/>
              <a:t>Permite acceder a diferentes bases de datos a través de una única interfaz de consulta,  pudiéndose acceder a una sola base de datos o a varias de forma simultanea: Búsquedas integradas.</a:t>
            </a:r>
          </a:p>
          <a:p>
            <a:r>
              <a:rPr lang="es-CL" dirty="0" smtClean="0"/>
              <a:t>Su contenido es multidisciplinar y proporciona información de alto nivel académico y científico.</a:t>
            </a:r>
          </a:p>
          <a:p>
            <a:endParaRPr lang="es-CL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¿Y la confusión con ISI</a:t>
            </a:r>
            <a:endParaRPr lang="es-CL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s-CL" dirty="0" smtClean="0"/>
              <a:t>Anteriormente era conocida como </a:t>
            </a:r>
            <a:r>
              <a:rPr lang="es-CL" b="1" dirty="0" smtClean="0"/>
              <a:t>ISI Web of </a:t>
            </a:r>
            <a:r>
              <a:rPr lang="es-CL" b="1" dirty="0" err="1" smtClean="0"/>
              <a:t>Knowledge</a:t>
            </a:r>
            <a:r>
              <a:rPr lang="es-CL" dirty="0" smtClean="0"/>
              <a:t>; primero fue propiedad del </a:t>
            </a:r>
            <a:r>
              <a:rPr lang="es-CL" dirty="0" err="1" smtClean="0"/>
              <a:t>Institut</a:t>
            </a:r>
            <a:r>
              <a:rPr lang="es-CL" dirty="0" smtClean="0"/>
              <a:t> of </a:t>
            </a:r>
            <a:r>
              <a:rPr lang="es-CL" dirty="0" err="1" smtClean="0"/>
              <a:t>Scientific</a:t>
            </a:r>
            <a:r>
              <a:rPr lang="es-CL" dirty="0" smtClean="0"/>
              <a:t> </a:t>
            </a:r>
            <a:r>
              <a:rPr lang="es-CL" dirty="0" err="1" smtClean="0"/>
              <a:t>Information</a:t>
            </a:r>
            <a:r>
              <a:rPr lang="es-CL" dirty="0" smtClean="0"/>
              <a:t> (ISI), y posteriormente la adquirió </a:t>
            </a:r>
            <a:r>
              <a:rPr lang="es-CL" dirty="0" err="1" smtClean="0"/>
              <a:t>Thomson</a:t>
            </a:r>
            <a:r>
              <a:rPr lang="es-CL" dirty="0" smtClean="0"/>
              <a:t> Reuters</a:t>
            </a:r>
            <a:endParaRPr lang="es-CL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s-CL" b="1" dirty="0" err="1" smtClean="0"/>
              <a:t>WoS</a:t>
            </a:r>
            <a:r>
              <a:rPr lang="es-CL" b="1" dirty="0" smtClean="0"/>
              <a:t> </a:t>
            </a:r>
            <a:r>
              <a:rPr lang="es-CL" dirty="0" smtClean="0"/>
              <a:t>Incorpora la colección de revistas científicas </a:t>
            </a:r>
            <a:r>
              <a:rPr lang="es-CL" b="1" dirty="0" err="1" smtClean="0"/>
              <a:t>Scielo</a:t>
            </a:r>
            <a:r>
              <a:rPr lang="es-CL" b="1" dirty="0" smtClean="0"/>
              <a:t> </a:t>
            </a:r>
            <a:r>
              <a:rPr lang="es-CL" b="1" dirty="0" err="1" smtClean="0"/>
              <a:t>Citation</a:t>
            </a:r>
            <a:r>
              <a:rPr lang="es-CL" b="1" dirty="0" smtClean="0"/>
              <a:t> </a:t>
            </a:r>
            <a:r>
              <a:rPr lang="es-CL" b="1" dirty="0" err="1" smtClean="0"/>
              <a:t>Index</a:t>
            </a:r>
            <a:r>
              <a:rPr lang="es-CL" dirty="0" smtClean="0"/>
              <a:t> y  el  índice </a:t>
            </a:r>
            <a:r>
              <a:rPr lang="es-CL" b="1" dirty="0" err="1" smtClean="0"/>
              <a:t>Emerging</a:t>
            </a:r>
            <a:r>
              <a:rPr lang="es-CL" b="1" dirty="0" smtClean="0"/>
              <a:t> </a:t>
            </a:r>
            <a:r>
              <a:rPr lang="es-CL" b="1" dirty="0" err="1" smtClean="0"/>
              <a:t>Source</a:t>
            </a:r>
            <a:r>
              <a:rPr lang="es-CL" b="1" dirty="0" smtClean="0"/>
              <a:t> </a:t>
            </a:r>
            <a:r>
              <a:rPr lang="es-CL" b="1" dirty="0" err="1" smtClean="0"/>
              <a:t>Citation</a:t>
            </a:r>
            <a:r>
              <a:rPr lang="es-CL" b="1" dirty="0" smtClean="0"/>
              <a:t> </a:t>
            </a:r>
            <a:r>
              <a:rPr lang="es-CL" b="1" dirty="0" err="1" smtClean="0"/>
              <a:t>Index</a:t>
            </a:r>
            <a:endParaRPr lang="es-CL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14532" y="3645024"/>
            <a:ext cx="4037643" cy="30243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Revistas WOS TO</a:t>
            </a:r>
            <a:endParaRPr lang="es-CL" dirty="0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sz="quarter" idx="1"/>
          </p:nvPr>
        </p:nvGraphicFramePr>
        <p:xfrm>
          <a:off x="457200" y="1600200"/>
          <a:ext cx="8075240" cy="483241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995120"/>
                <a:gridCol w="1080120"/>
              </a:tblGrid>
              <a:tr h="621297">
                <a:tc>
                  <a:txBody>
                    <a:bodyPr/>
                    <a:lstStyle/>
                    <a:p>
                      <a:pPr algn="l" fontAlgn="b"/>
                      <a:r>
                        <a:rPr lang="es-CL" sz="2800" b="0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Australian</a:t>
                      </a:r>
                      <a:r>
                        <a:rPr lang="es-CL" sz="2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lang="es-CL" sz="2800" b="0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Journal</a:t>
                      </a:r>
                      <a:r>
                        <a:rPr lang="es-CL" sz="2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of OT.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2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1.278</a:t>
                      </a:r>
                    </a:p>
                  </a:txBody>
                  <a:tcPr marL="9525" marR="9525" marT="9525" marB="0" anchor="b"/>
                </a:tc>
              </a:tr>
              <a:tr h="621297">
                <a:tc>
                  <a:txBody>
                    <a:bodyPr/>
                    <a:lstStyle/>
                    <a:p>
                      <a:pPr algn="l" fontAlgn="b"/>
                      <a:r>
                        <a:rPr lang="es-CL" sz="2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British </a:t>
                      </a:r>
                      <a:r>
                        <a:rPr lang="es-CL" sz="2800" b="0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Journal</a:t>
                      </a:r>
                      <a:r>
                        <a:rPr lang="es-CL" sz="2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of OT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2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0,897</a:t>
                      </a:r>
                    </a:p>
                  </a:txBody>
                  <a:tcPr marL="9525" marR="9525" marT="9525" marB="0" anchor="b"/>
                </a:tc>
              </a:tr>
              <a:tr h="621297">
                <a:tc>
                  <a:txBody>
                    <a:bodyPr/>
                    <a:lstStyle/>
                    <a:p>
                      <a:pPr algn="l" fontAlgn="b"/>
                      <a:r>
                        <a:rPr lang="es-CL" sz="2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Canadian Journal of OT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2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1.098</a:t>
                      </a:r>
                    </a:p>
                  </a:txBody>
                  <a:tcPr marL="9525" marR="9525" marT="9525" marB="0" anchor="b"/>
                </a:tc>
              </a:tr>
              <a:tr h="621297">
                <a:tc>
                  <a:txBody>
                    <a:bodyPr/>
                    <a:lstStyle/>
                    <a:p>
                      <a:pPr algn="l" fontAlgn="b"/>
                      <a:r>
                        <a:rPr lang="es-CL" sz="2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American Journal of OT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2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2,021</a:t>
                      </a:r>
                    </a:p>
                  </a:txBody>
                  <a:tcPr marL="9525" marR="9525" marT="9525" marB="0" anchor="b"/>
                </a:tc>
              </a:tr>
              <a:tr h="621297">
                <a:tc>
                  <a:txBody>
                    <a:bodyPr/>
                    <a:lstStyle/>
                    <a:p>
                      <a:pPr algn="l" fontAlgn="b"/>
                      <a:r>
                        <a:rPr lang="en-US" sz="2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HONG KONG JOURNAL OF OCCUPATIONAL THERAPY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2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0.360</a:t>
                      </a:r>
                    </a:p>
                  </a:txBody>
                  <a:tcPr marL="9525" marR="9525" marT="9525" marB="0" anchor="b"/>
                </a:tc>
              </a:tr>
              <a:tr h="621297">
                <a:tc>
                  <a:txBody>
                    <a:bodyPr/>
                    <a:lstStyle/>
                    <a:p>
                      <a:pPr algn="l" fontAlgn="b"/>
                      <a:r>
                        <a:rPr lang="es-CL" sz="2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OCCUPATIONAL THERAPY INTERNATIONAL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2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0,821</a:t>
                      </a:r>
                    </a:p>
                  </a:txBody>
                  <a:tcPr marL="9525" marR="9525" marT="9525" marB="0" anchor="b"/>
                </a:tc>
              </a:tr>
              <a:tr h="621297">
                <a:tc>
                  <a:txBody>
                    <a:bodyPr/>
                    <a:lstStyle/>
                    <a:p>
                      <a:pPr algn="l" fontAlgn="b"/>
                      <a:r>
                        <a:rPr lang="en-US" sz="2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SCANDINAVIAN JOURNAL OF OCCUPATIONAL THERAPY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2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1,125</a:t>
                      </a: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b="1" dirty="0" err="1" smtClean="0"/>
              <a:t>Emerging</a:t>
            </a:r>
            <a:r>
              <a:rPr lang="es-CL" b="1" dirty="0" smtClean="0"/>
              <a:t> </a:t>
            </a:r>
            <a:r>
              <a:rPr lang="es-CL" b="1" dirty="0" err="1" smtClean="0"/>
              <a:t>Sources</a:t>
            </a:r>
            <a:r>
              <a:rPr lang="es-CL" b="1" dirty="0" smtClean="0"/>
              <a:t> </a:t>
            </a:r>
            <a:r>
              <a:rPr lang="es-CL" b="1" dirty="0" err="1" smtClean="0"/>
              <a:t>Citation</a:t>
            </a:r>
            <a:r>
              <a:rPr lang="es-CL" b="1" dirty="0" smtClean="0"/>
              <a:t> </a:t>
            </a:r>
            <a:r>
              <a:rPr lang="es-CL" b="1" dirty="0" err="1" smtClean="0"/>
              <a:t>Index</a:t>
            </a:r>
            <a:endParaRPr lang="es-CL" b="1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s-CL" dirty="0" smtClean="0"/>
              <a:t>El </a:t>
            </a:r>
            <a:r>
              <a:rPr lang="es-CL" dirty="0" err="1" smtClean="0"/>
              <a:t>Emerging</a:t>
            </a:r>
            <a:r>
              <a:rPr lang="es-CL" dirty="0" smtClean="0"/>
              <a:t> </a:t>
            </a:r>
            <a:r>
              <a:rPr lang="es-CL" dirty="0" err="1" smtClean="0"/>
              <a:t>Sources</a:t>
            </a:r>
            <a:r>
              <a:rPr lang="es-CL" dirty="0" smtClean="0"/>
              <a:t> </a:t>
            </a:r>
            <a:r>
              <a:rPr lang="es-CL" dirty="0" err="1" smtClean="0"/>
              <a:t>Citation</a:t>
            </a:r>
            <a:r>
              <a:rPr lang="es-CL" dirty="0" smtClean="0"/>
              <a:t> </a:t>
            </a:r>
            <a:r>
              <a:rPr lang="es-CL" dirty="0" err="1" smtClean="0"/>
              <a:t>Index</a:t>
            </a:r>
            <a:r>
              <a:rPr lang="es-CL" dirty="0" smtClean="0"/>
              <a:t> (en español, Índice de Citas de Recursos Emergentes) es un índice de citas producido desde 2015 por </a:t>
            </a:r>
            <a:r>
              <a:rPr lang="es-CL" dirty="0" err="1" smtClean="0"/>
              <a:t>Thomson</a:t>
            </a:r>
            <a:r>
              <a:rPr lang="es-CL" dirty="0" smtClean="0"/>
              <a:t> Reuters, y luego por </a:t>
            </a:r>
            <a:r>
              <a:rPr lang="es-CL" dirty="0" err="1" smtClean="0"/>
              <a:t>Clarivate</a:t>
            </a:r>
            <a:r>
              <a:rPr lang="es-CL" dirty="0" smtClean="0"/>
              <a:t> </a:t>
            </a:r>
            <a:r>
              <a:rPr lang="es-CL" dirty="0" err="1" smtClean="0"/>
              <a:t>Analytics</a:t>
            </a:r>
            <a:r>
              <a:rPr lang="es-CL" dirty="0" smtClean="0"/>
              <a:t>. Es accesible a través de la Web of </a:t>
            </a:r>
            <a:r>
              <a:rPr lang="es-CL" dirty="0" err="1" smtClean="0"/>
              <a:t>Science</a:t>
            </a:r>
            <a:r>
              <a:rPr lang="es-CL" dirty="0" smtClean="0"/>
              <a:t>.</a:t>
            </a:r>
          </a:p>
          <a:p>
            <a:r>
              <a:rPr lang="es-CL" dirty="0" smtClean="0"/>
              <a:t>El índice incluye "publicaciones de alta calidad, revisadas por pares, de importancia regional y en campos científicos emergentes".</a:t>
            </a:r>
          </a:p>
          <a:p>
            <a:r>
              <a:rPr lang="es-CL" dirty="0" smtClean="0"/>
              <a:t>Junto con Science Citation Index Expanded (SCIE), Social Sciences Citation Index (SSCI) y Arts and Humanities Citation Index (AHCI), la  base de datos es considerada como una de las más importantes en la web.</a:t>
            </a:r>
            <a:endParaRPr lang="es-CL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irador">
  <a:themeElements>
    <a:clrScheme name="Mirador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Mirador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Mirador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95</TotalTime>
  <Words>537</Words>
  <Application>Microsoft Macintosh PowerPoint</Application>
  <PresentationFormat>Presentación en pantalla (4:3)</PresentationFormat>
  <Paragraphs>77</Paragraphs>
  <Slides>17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17</vt:i4>
      </vt:variant>
    </vt:vector>
  </HeadingPairs>
  <TitlesOfParts>
    <vt:vector size="22" baseType="lpstr">
      <vt:lpstr>Calibri</vt:lpstr>
      <vt:lpstr>Century Schoolbook</vt:lpstr>
      <vt:lpstr>Wingdings</vt:lpstr>
      <vt:lpstr>Wingdings 2</vt:lpstr>
      <vt:lpstr>Mirador</vt:lpstr>
      <vt:lpstr>¿Dónde publicar?</vt:lpstr>
      <vt:lpstr>¿Qué veremos hoy?</vt:lpstr>
      <vt:lpstr>Introducción</vt:lpstr>
      <vt:lpstr>¿Qué es Web of Science?</vt:lpstr>
      <vt:lpstr>¿Qué es Web of Science?</vt:lpstr>
      <vt:lpstr>¿Y la confusión con ISI</vt:lpstr>
      <vt:lpstr>Presentación de PowerPoint</vt:lpstr>
      <vt:lpstr>Revistas WOS TO</vt:lpstr>
      <vt:lpstr>Emerging Sources Citation Index</vt:lpstr>
      <vt:lpstr>Presentación de PowerPoint</vt:lpstr>
      <vt:lpstr>Revistas ESCI</vt:lpstr>
      <vt:lpstr>Revistas TO Scopus</vt:lpstr>
      <vt:lpstr>Revistas TO Scielo</vt:lpstr>
      <vt:lpstr>Revistas TO Latindex</vt:lpstr>
      <vt:lpstr>Otras revistas disciplinares</vt:lpstr>
      <vt:lpstr>Recursos</vt:lpstr>
      <vt:lpstr>Recursos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¿Dónde publicar?</dc:title>
  <dc:creator>Rodolfo</dc:creator>
  <cp:lastModifiedBy>Revisor</cp:lastModifiedBy>
  <cp:revision>16</cp:revision>
  <dcterms:created xsi:type="dcterms:W3CDTF">2019-06-27T18:55:12Z</dcterms:created>
  <dcterms:modified xsi:type="dcterms:W3CDTF">2021-01-26T00:43:29Z</dcterms:modified>
</cp:coreProperties>
</file>