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8" r:id="rId4"/>
    <p:sldId id="269" r:id="rId5"/>
    <p:sldId id="268" r:id="rId6"/>
    <p:sldId id="272" r:id="rId7"/>
    <p:sldId id="259" r:id="rId8"/>
    <p:sldId id="267" r:id="rId9"/>
    <p:sldId id="271" r:id="rId10"/>
    <p:sldId id="260" r:id="rId11"/>
    <p:sldId id="273" r:id="rId12"/>
    <p:sldId id="274" r:id="rId13"/>
    <p:sldId id="293" r:id="rId14"/>
    <p:sldId id="275" r:id="rId15"/>
    <p:sldId id="294" r:id="rId16"/>
    <p:sldId id="261" r:id="rId17"/>
    <p:sldId id="276" r:id="rId18"/>
    <p:sldId id="262" r:id="rId19"/>
    <p:sldId id="277" r:id="rId20"/>
    <p:sldId id="278" r:id="rId21"/>
    <p:sldId id="279" r:id="rId22"/>
    <p:sldId id="263" r:id="rId23"/>
    <p:sldId id="280" r:id="rId24"/>
    <p:sldId id="264" r:id="rId25"/>
    <p:sldId id="281" r:id="rId26"/>
    <p:sldId id="265" r:id="rId27"/>
    <p:sldId id="282" r:id="rId28"/>
    <p:sldId id="283" r:id="rId29"/>
    <p:sldId id="266" r:id="rId30"/>
    <p:sldId id="287" r:id="rId31"/>
    <p:sldId id="289" r:id="rId32"/>
    <p:sldId id="284" r:id="rId33"/>
    <p:sldId id="290" r:id="rId34"/>
    <p:sldId id="285" r:id="rId35"/>
    <p:sldId id="291" r:id="rId36"/>
    <p:sldId id="286" r:id="rId37"/>
    <p:sldId id="292" r:id="rId38"/>
    <p:sldId id="28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/>
    <p:restoredTop sz="94629"/>
  </p:normalViewPr>
  <p:slideViewPr>
    <p:cSldViewPr snapToGrid="0" snapToObjects="1">
      <p:cViewPr varScale="1">
        <p:scale>
          <a:sx n="84" d="100"/>
          <a:sy n="84" d="100"/>
        </p:scale>
        <p:origin x="42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F090F-E973-4C4B-B1A0-5F2F1C9BB3C8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8C3E0301-2F46-FE4C-9112-48BBFDCB529E}">
      <dgm:prSet phldrT="[Texto]" custT="1"/>
      <dgm:spPr/>
      <dgm:t>
        <a:bodyPr/>
        <a:lstStyle/>
        <a:p>
          <a:r>
            <a:rPr lang="es-ES_tradnl" sz="3200" b="1" dirty="0" smtClean="0"/>
            <a:t>Tratamiento no farmacológico</a:t>
          </a:r>
          <a:endParaRPr lang="es-ES_tradnl" sz="3200" b="1" dirty="0"/>
        </a:p>
      </dgm:t>
    </dgm:pt>
    <dgm:pt modelId="{F4F0B62C-94EA-D54A-BAED-287D12334BE1}" type="parTrans" cxnId="{C5A9D625-D4F6-FA46-9CE0-F4139ECB0E0A}">
      <dgm:prSet/>
      <dgm:spPr/>
      <dgm:t>
        <a:bodyPr/>
        <a:lstStyle/>
        <a:p>
          <a:endParaRPr lang="es-ES_tradnl"/>
        </a:p>
      </dgm:t>
    </dgm:pt>
    <dgm:pt modelId="{69676483-84FD-4C40-B6EE-AD38A20AF8D7}" type="sibTrans" cxnId="{C5A9D625-D4F6-FA46-9CE0-F4139ECB0E0A}">
      <dgm:prSet/>
      <dgm:spPr/>
      <dgm:t>
        <a:bodyPr/>
        <a:lstStyle/>
        <a:p>
          <a:endParaRPr lang="es-ES_tradnl"/>
        </a:p>
      </dgm:t>
    </dgm:pt>
    <dgm:pt modelId="{BF2A58E8-CC90-7F49-B130-0C0ED9635F87}">
      <dgm:prSet phldrT="[Texto]"/>
      <dgm:spPr/>
      <dgm:t>
        <a:bodyPr/>
        <a:lstStyle/>
        <a:p>
          <a:r>
            <a:rPr lang="es-ES_tradnl" dirty="0" smtClean="0"/>
            <a:t>Fototerapia</a:t>
          </a:r>
          <a:endParaRPr lang="es-ES_tradnl" dirty="0"/>
        </a:p>
      </dgm:t>
    </dgm:pt>
    <dgm:pt modelId="{4C46D3D4-E547-F64A-B247-99370FA62E2D}" type="parTrans" cxnId="{16E96ECD-3EB1-8244-BDE7-B9A6EA6A6B04}">
      <dgm:prSet/>
      <dgm:spPr/>
      <dgm:t>
        <a:bodyPr/>
        <a:lstStyle/>
        <a:p>
          <a:endParaRPr lang="es-ES_tradnl"/>
        </a:p>
      </dgm:t>
    </dgm:pt>
    <dgm:pt modelId="{D6B2A2C2-30F9-9947-A174-7DB8F0CAA13E}" type="sibTrans" cxnId="{16E96ECD-3EB1-8244-BDE7-B9A6EA6A6B04}">
      <dgm:prSet/>
      <dgm:spPr/>
      <dgm:t>
        <a:bodyPr/>
        <a:lstStyle/>
        <a:p>
          <a:endParaRPr lang="es-ES_tradnl"/>
        </a:p>
      </dgm:t>
    </dgm:pt>
    <dgm:pt modelId="{9A70F323-5F5E-EC4A-A637-CF60D4118E1D}">
      <dgm:prSet phldrT="[Texto]"/>
      <dgm:spPr/>
      <dgm:t>
        <a:bodyPr/>
        <a:lstStyle/>
        <a:p>
          <a:r>
            <a:rPr lang="es-ES_tradnl" dirty="0" smtClean="0"/>
            <a:t>Acupuntura</a:t>
          </a:r>
          <a:endParaRPr lang="es-ES_tradnl" dirty="0"/>
        </a:p>
      </dgm:t>
    </dgm:pt>
    <dgm:pt modelId="{A0F92743-766C-BE41-A7D4-6EE61725E82C}" type="parTrans" cxnId="{CD987945-DB21-9844-93C4-41D934B5079F}">
      <dgm:prSet/>
      <dgm:spPr/>
      <dgm:t>
        <a:bodyPr/>
        <a:lstStyle/>
        <a:p>
          <a:endParaRPr lang="es-ES_tradnl"/>
        </a:p>
      </dgm:t>
    </dgm:pt>
    <dgm:pt modelId="{56D107F2-5A6E-2F4D-B854-F7E98837EECC}" type="sibTrans" cxnId="{CD987945-DB21-9844-93C4-41D934B5079F}">
      <dgm:prSet/>
      <dgm:spPr/>
      <dgm:t>
        <a:bodyPr/>
        <a:lstStyle/>
        <a:p>
          <a:endParaRPr lang="es-ES_tradnl"/>
        </a:p>
      </dgm:t>
    </dgm:pt>
    <dgm:pt modelId="{02929EFB-060F-094E-AF1B-545A0B590422}">
      <dgm:prSet phldrT="[Texto]" custT="1"/>
      <dgm:spPr/>
      <dgm:t>
        <a:bodyPr/>
        <a:lstStyle/>
        <a:p>
          <a:r>
            <a:rPr lang="es-ES_tradnl" sz="3200" b="1" dirty="0" smtClean="0"/>
            <a:t>Tratamiento farmacológico tópico</a:t>
          </a:r>
          <a:endParaRPr lang="es-ES_tradnl" sz="3200" b="1" dirty="0"/>
        </a:p>
      </dgm:t>
    </dgm:pt>
    <dgm:pt modelId="{18D7DA30-23F1-3546-96A4-5F54505F3F56}" type="parTrans" cxnId="{EB6985C5-66A5-0F4C-BB8E-4752407A172B}">
      <dgm:prSet/>
      <dgm:spPr/>
      <dgm:t>
        <a:bodyPr/>
        <a:lstStyle/>
        <a:p>
          <a:endParaRPr lang="es-ES_tradnl"/>
        </a:p>
      </dgm:t>
    </dgm:pt>
    <dgm:pt modelId="{588038B6-3925-1547-BD20-F95990B40FD3}" type="sibTrans" cxnId="{EB6985C5-66A5-0F4C-BB8E-4752407A172B}">
      <dgm:prSet/>
      <dgm:spPr/>
      <dgm:t>
        <a:bodyPr/>
        <a:lstStyle/>
        <a:p>
          <a:endParaRPr lang="es-ES_tradnl"/>
        </a:p>
      </dgm:t>
    </dgm:pt>
    <dgm:pt modelId="{FDA775CD-BA14-7A40-B1E1-11E890BD58F0}">
      <dgm:prSet phldrT="[Texto]" custT="1"/>
      <dgm:spPr/>
      <dgm:t>
        <a:bodyPr/>
        <a:lstStyle/>
        <a:p>
          <a:r>
            <a:rPr lang="es-ES_tradnl" sz="3200" b="1" dirty="0" smtClean="0"/>
            <a:t>Tratamiento</a:t>
          </a:r>
          <a:r>
            <a:rPr lang="es-ES_tradnl" sz="3200" b="1" baseline="0" dirty="0" smtClean="0"/>
            <a:t> farmacológico sistémico</a:t>
          </a:r>
          <a:endParaRPr lang="es-ES_tradnl" sz="3200" b="1" dirty="0"/>
        </a:p>
      </dgm:t>
    </dgm:pt>
    <dgm:pt modelId="{414C281B-7F0D-0A4C-8DD5-B2268B475744}" type="parTrans" cxnId="{42993347-3E4B-1444-82BC-DE9E6670CDB4}">
      <dgm:prSet/>
      <dgm:spPr/>
      <dgm:t>
        <a:bodyPr/>
        <a:lstStyle/>
        <a:p>
          <a:endParaRPr lang="es-ES_tradnl"/>
        </a:p>
      </dgm:t>
    </dgm:pt>
    <dgm:pt modelId="{95FE6CDD-705A-7A45-8700-2629ED69A2FE}" type="sibTrans" cxnId="{42993347-3E4B-1444-82BC-DE9E6670CDB4}">
      <dgm:prSet/>
      <dgm:spPr/>
      <dgm:t>
        <a:bodyPr/>
        <a:lstStyle/>
        <a:p>
          <a:endParaRPr lang="es-ES_tradnl"/>
        </a:p>
      </dgm:t>
    </dgm:pt>
    <dgm:pt modelId="{CA8D5C23-31D3-8E4D-ABF0-1E048907D926}">
      <dgm:prSet phldrT="[Texto]"/>
      <dgm:spPr/>
      <dgm:t>
        <a:bodyPr/>
        <a:lstStyle/>
        <a:p>
          <a:r>
            <a:rPr lang="es-ES_tradnl" dirty="0" smtClean="0"/>
            <a:t>Estimulación cutánea de campo</a:t>
          </a:r>
          <a:endParaRPr lang="es-ES_tradnl" dirty="0"/>
        </a:p>
      </dgm:t>
    </dgm:pt>
    <dgm:pt modelId="{BEE71879-FAB1-894E-AC93-C85ACAE9A9BF}" type="parTrans" cxnId="{A42FEEA3-22A5-6546-839D-AE6BA529321F}">
      <dgm:prSet/>
      <dgm:spPr/>
      <dgm:t>
        <a:bodyPr/>
        <a:lstStyle/>
        <a:p>
          <a:endParaRPr lang="es-ES_tradnl"/>
        </a:p>
      </dgm:t>
    </dgm:pt>
    <dgm:pt modelId="{4BFB8E36-7ED5-C44E-824A-819EC004438D}" type="sibTrans" cxnId="{A42FEEA3-22A5-6546-839D-AE6BA529321F}">
      <dgm:prSet/>
      <dgm:spPr/>
      <dgm:t>
        <a:bodyPr/>
        <a:lstStyle/>
        <a:p>
          <a:endParaRPr lang="es-ES_tradnl"/>
        </a:p>
      </dgm:t>
    </dgm:pt>
    <dgm:pt modelId="{97F466C9-6780-624C-B077-DF8941FDCCFC}" type="pres">
      <dgm:prSet presAssocID="{129F090F-E973-4C4B-B1A0-5F2F1C9BB3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7D3DBDE-39A8-194B-88EF-E0633BFB5766}" type="pres">
      <dgm:prSet presAssocID="{8C3E0301-2F46-FE4C-9112-48BBFDCB529E}" presName="linNode" presStyleCnt="0"/>
      <dgm:spPr/>
    </dgm:pt>
    <dgm:pt modelId="{14EFDE47-1539-9B4A-85CD-BCBE5FFBCA2E}" type="pres">
      <dgm:prSet presAssocID="{8C3E0301-2F46-FE4C-9112-48BBFDCB529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71C7463-254C-AF48-A87B-EC49F8E637A3}" type="pres">
      <dgm:prSet presAssocID="{8C3E0301-2F46-FE4C-9112-48BBFDCB529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E3B32A0-8306-0040-A77B-F6FD4260BE3B}" type="pres">
      <dgm:prSet presAssocID="{69676483-84FD-4C40-B6EE-AD38A20AF8D7}" presName="sp" presStyleCnt="0"/>
      <dgm:spPr/>
    </dgm:pt>
    <dgm:pt modelId="{FE9313FD-C701-E648-BEAD-6DB55EC025AA}" type="pres">
      <dgm:prSet presAssocID="{02929EFB-060F-094E-AF1B-545A0B590422}" presName="linNode" presStyleCnt="0"/>
      <dgm:spPr/>
    </dgm:pt>
    <dgm:pt modelId="{AD16DF7E-2319-EB48-B468-EEA39C280C9B}" type="pres">
      <dgm:prSet presAssocID="{02929EFB-060F-094E-AF1B-545A0B59042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E41618B-F0B0-2C4B-90D6-0CF28DE32D0D}" type="pres">
      <dgm:prSet presAssocID="{588038B6-3925-1547-BD20-F95990B40FD3}" presName="sp" presStyleCnt="0"/>
      <dgm:spPr/>
    </dgm:pt>
    <dgm:pt modelId="{BF4A6518-4EF5-B747-9096-204A7E764834}" type="pres">
      <dgm:prSet presAssocID="{FDA775CD-BA14-7A40-B1E1-11E890BD58F0}" presName="linNode" presStyleCnt="0"/>
      <dgm:spPr/>
    </dgm:pt>
    <dgm:pt modelId="{37E49E5F-E341-9D46-9E33-9273A405214F}" type="pres">
      <dgm:prSet presAssocID="{FDA775CD-BA14-7A40-B1E1-11E890BD58F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2993347-3E4B-1444-82BC-DE9E6670CDB4}" srcId="{129F090F-E973-4C4B-B1A0-5F2F1C9BB3C8}" destId="{FDA775CD-BA14-7A40-B1E1-11E890BD58F0}" srcOrd="2" destOrd="0" parTransId="{414C281B-7F0D-0A4C-8DD5-B2268B475744}" sibTransId="{95FE6CDD-705A-7A45-8700-2629ED69A2FE}"/>
    <dgm:cxn modelId="{16E96ECD-3EB1-8244-BDE7-B9A6EA6A6B04}" srcId="{8C3E0301-2F46-FE4C-9112-48BBFDCB529E}" destId="{BF2A58E8-CC90-7F49-B130-0C0ED9635F87}" srcOrd="0" destOrd="0" parTransId="{4C46D3D4-E547-F64A-B247-99370FA62E2D}" sibTransId="{D6B2A2C2-30F9-9947-A174-7DB8F0CAA13E}"/>
    <dgm:cxn modelId="{5DF02F96-BED8-484A-9ED2-C823E7C7D579}" type="presOf" srcId="{BF2A58E8-CC90-7F49-B130-0C0ED9635F87}" destId="{E71C7463-254C-AF48-A87B-EC49F8E637A3}" srcOrd="0" destOrd="0" presId="urn:microsoft.com/office/officeart/2005/8/layout/vList5"/>
    <dgm:cxn modelId="{B028754F-B8FF-8F4F-AA47-2F80E2D603B3}" type="presOf" srcId="{129F090F-E973-4C4B-B1A0-5F2F1C9BB3C8}" destId="{97F466C9-6780-624C-B077-DF8941FDCCFC}" srcOrd="0" destOrd="0" presId="urn:microsoft.com/office/officeart/2005/8/layout/vList5"/>
    <dgm:cxn modelId="{EB3483BC-29F3-B641-96B1-AEC5981D0F46}" type="presOf" srcId="{8C3E0301-2F46-FE4C-9112-48BBFDCB529E}" destId="{14EFDE47-1539-9B4A-85CD-BCBE5FFBCA2E}" srcOrd="0" destOrd="0" presId="urn:microsoft.com/office/officeart/2005/8/layout/vList5"/>
    <dgm:cxn modelId="{E0AC8F76-32D8-7B43-91B8-EEAABD7F1F44}" type="presOf" srcId="{02929EFB-060F-094E-AF1B-545A0B590422}" destId="{AD16DF7E-2319-EB48-B468-EEA39C280C9B}" srcOrd="0" destOrd="0" presId="urn:microsoft.com/office/officeart/2005/8/layout/vList5"/>
    <dgm:cxn modelId="{EB6985C5-66A5-0F4C-BB8E-4752407A172B}" srcId="{129F090F-E973-4C4B-B1A0-5F2F1C9BB3C8}" destId="{02929EFB-060F-094E-AF1B-545A0B590422}" srcOrd="1" destOrd="0" parTransId="{18D7DA30-23F1-3546-96A4-5F54505F3F56}" sibTransId="{588038B6-3925-1547-BD20-F95990B40FD3}"/>
    <dgm:cxn modelId="{7D245FF9-0502-1944-B575-9FBFEF542F9E}" type="presOf" srcId="{CA8D5C23-31D3-8E4D-ABF0-1E048907D926}" destId="{E71C7463-254C-AF48-A87B-EC49F8E637A3}" srcOrd="0" destOrd="2" presId="urn:microsoft.com/office/officeart/2005/8/layout/vList5"/>
    <dgm:cxn modelId="{4D626464-3230-5F4E-8AF0-982DF45D5387}" type="presOf" srcId="{9A70F323-5F5E-EC4A-A637-CF60D4118E1D}" destId="{E71C7463-254C-AF48-A87B-EC49F8E637A3}" srcOrd="0" destOrd="1" presId="urn:microsoft.com/office/officeart/2005/8/layout/vList5"/>
    <dgm:cxn modelId="{A42FEEA3-22A5-6546-839D-AE6BA529321F}" srcId="{8C3E0301-2F46-FE4C-9112-48BBFDCB529E}" destId="{CA8D5C23-31D3-8E4D-ABF0-1E048907D926}" srcOrd="2" destOrd="0" parTransId="{BEE71879-FAB1-894E-AC93-C85ACAE9A9BF}" sibTransId="{4BFB8E36-7ED5-C44E-824A-819EC004438D}"/>
    <dgm:cxn modelId="{BD4C20BD-8ADB-AC4E-95DB-69C4D8764663}" type="presOf" srcId="{FDA775CD-BA14-7A40-B1E1-11E890BD58F0}" destId="{37E49E5F-E341-9D46-9E33-9273A405214F}" srcOrd="0" destOrd="0" presId="urn:microsoft.com/office/officeart/2005/8/layout/vList5"/>
    <dgm:cxn modelId="{CD987945-DB21-9844-93C4-41D934B5079F}" srcId="{8C3E0301-2F46-FE4C-9112-48BBFDCB529E}" destId="{9A70F323-5F5E-EC4A-A637-CF60D4118E1D}" srcOrd="1" destOrd="0" parTransId="{A0F92743-766C-BE41-A7D4-6EE61725E82C}" sibTransId="{56D107F2-5A6E-2F4D-B854-F7E98837EECC}"/>
    <dgm:cxn modelId="{C5A9D625-D4F6-FA46-9CE0-F4139ECB0E0A}" srcId="{129F090F-E973-4C4B-B1A0-5F2F1C9BB3C8}" destId="{8C3E0301-2F46-FE4C-9112-48BBFDCB529E}" srcOrd="0" destOrd="0" parTransId="{F4F0B62C-94EA-D54A-BAED-287D12334BE1}" sibTransId="{69676483-84FD-4C40-B6EE-AD38A20AF8D7}"/>
    <dgm:cxn modelId="{47110C06-64E8-1242-96B9-74E5BCA22D48}" type="presParOf" srcId="{97F466C9-6780-624C-B077-DF8941FDCCFC}" destId="{F7D3DBDE-39A8-194B-88EF-E0633BFB5766}" srcOrd="0" destOrd="0" presId="urn:microsoft.com/office/officeart/2005/8/layout/vList5"/>
    <dgm:cxn modelId="{22590652-4E8C-CD4D-A90D-E8CEE2FA1AAF}" type="presParOf" srcId="{F7D3DBDE-39A8-194B-88EF-E0633BFB5766}" destId="{14EFDE47-1539-9B4A-85CD-BCBE5FFBCA2E}" srcOrd="0" destOrd="0" presId="urn:microsoft.com/office/officeart/2005/8/layout/vList5"/>
    <dgm:cxn modelId="{27BAE1B7-A1C6-CD46-AC98-EFF10D08EAF7}" type="presParOf" srcId="{F7D3DBDE-39A8-194B-88EF-E0633BFB5766}" destId="{E71C7463-254C-AF48-A87B-EC49F8E637A3}" srcOrd="1" destOrd="0" presId="urn:microsoft.com/office/officeart/2005/8/layout/vList5"/>
    <dgm:cxn modelId="{DAE924BE-3032-1B43-8A76-38FDD4371E65}" type="presParOf" srcId="{97F466C9-6780-624C-B077-DF8941FDCCFC}" destId="{8E3B32A0-8306-0040-A77B-F6FD4260BE3B}" srcOrd="1" destOrd="0" presId="urn:microsoft.com/office/officeart/2005/8/layout/vList5"/>
    <dgm:cxn modelId="{75B6CD5D-E26B-D04A-B724-052B9DEB01E0}" type="presParOf" srcId="{97F466C9-6780-624C-B077-DF8941FDCCFC}" destId="{FE9313FD-C701-E648-BEAD-6DB55EC025AA}" srcOrd="2" destOrd="0" presId="urn:microsoft.com/office/officeart/2005/8/layout/vList5"/>
    <dgm:cxn modelId="{F426CB43-54C0-E243-8189-EB3B0D3E7A7D}" type="presParOf" srcId="{FE9313FD-C701-E648-BEAD-6DB55EC025AA}" destId="{AD16DF7E-2319-EB48-B468-EEA39C280C9B}" srcOrd="0" destOrd="0" presId="urn:microsoft.com/office/officeart/2005/8/layout/vList5"/>
    <dgm:cxn modelId="{026D21BC-07C4-9940-93AD-B157FE33370B}" type="presParOf" srcId="{97F466C9-6780-624C-B077-DF8941FDCCFC}" destId="{8E41618B-F0B0-2C4B-90D6-0CF28DE32D0D}" srcOrd="3" destOrd="0" presId="urn:microsoft.com/office/officeart/2005/8/layout/vList5"/>
    <dgm:cxn modelId="{B544437D-9DBD-974E-869A-5FC806CCD15F}" type="presParOf" srcId="{97F466C9-6780-624C-B077-DF8941FDCCFC}" destId="{BF4A6518-4EF5-B747-9096-204A7E764834}" srcOrd="4" destOrd="0" presId="urn:microsoft.com/office/officeart/2005/8/layout/vList5"/>
    <dgm:cxn modelId="{37952C4A-CEA7-BB43-AEBD-3F28905723E6}" type="presParOf" srcId="{BF4A6518-4EF5-B747-9096-204A7E764834}" destId="{37E49E5F-E341-9D46-9E33-9273A405214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9800" y="2916162"/>
            <a:ext cx="9144000" cy="1641490"/>
          </a:xfrm>
        </p:spPr>
        <p:txBody>
          <a:bodyPr anchor="ctr">
            <a:noAutofit/>
          </a:bodyPr>
          <a:lstStyle/>
          <a:p>
            <a:r>
              <a:rPr lang="es-ES_tradnl" b="1" dirty="0" smtClean="0"/>
              <a:t>Prurito</a:t>
            </a:r>
            <a:endParaRPr lang="es-ES_tradnl" b="1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209800" y="4557652"/>
            <a:ext cx="9144000" cy="122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b="1" dirty="0"/>
              <a:t>Residente</a:t>
            </a:r>
            <a:r>
              <a:rPr lang="es-CL" sz="2000" dirty="0"/>
              <a:t>: Dra. Renatta de Grazia </a:t>
            </a:r>
            <a:r>
              <a:rPr lang="es-CL" sz="2000" dirty="0" smtClean="0"/>
              <a:t>Kunstmann</a:t>
            </a:r>
            <a:endParaRPr lang="es-ES_tradnl" sz="2000" dirty="0"/>
          </a:p>
          <a:p>
            <a:r>
              <a:rPr lang="es-CL" sz="2000" b="1" dirty="0" smtClean="0"/>
              <a:t>Tutor</a:t>
            </a:r>
            <a:r>
              <a:rPr lang="es-CL" sz="2000" dirty="0" smtClean="0"/>
              <a:t>: </a:t>
            </a:r>
            <a:r>
              <a:rPr lang="es-CL" sz="2000" dirty="0"/>
              <a:t>Dr. Miguel </a:t>
            </a:r>
            <a:r>
              <a:rPr lang="es-CL" sz="2000" dirty="0" smtClean="0"/>
              <a:t>Espinoza</a:t>
            </a:r>
            <a:endParaRPr lang="es-ES_tradnl" sz="2000" dirty="0"/>
          </a:p>
          <a:p>
            <a:r>
              <a:rPr lang="es-CL" sz="2000" dirty="0" smtClean="0"/>
              <a:t>Octubre 2017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5126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s-CL" b="1" dirty="0">
                <a:effectLst/>
              </a:rPr>
              <a:t>Tratamiento</a:t>
            </a:r>
            <a:r>
              <a:rPr lang="es-ES_tradnl" dirty="0">
                <a:effectLst/>
              </a:rPr>
              <a:t> 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29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276897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20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Tratamiento farmacológico tópico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s-ES_tradnl" b="1" dirty="0" err="1" smtClean="0">
                <a:solidFill>
                  <a:srgbClr val="FFFF00"/>
                </a:solidFill>
              </a:rPr>
              <a:t>Capsaicina</a:t>
            </a:r>
            <a:r>
              <a:rPr lang="es-ES_tradnl" dirty="0" smtClean="0"/>
              <a:t> (prurito localizado </a:t>
            </a:r>
            <a:r>
              <a:rPr lang="es-ES_tradnl" dirty="0" err="1" smtClean="0"/>
              <a:t>neuropático</a:t>
            </a:r>
            <a:r>
              <a:rPr lang="es-ES_tradnl" dirty="0" smtClean="0"/>
              <a:t>, parche </a:t>
            </a:r>
            <a:r>
              <a:rPr lang="es-ES_tradnl" dirty="0" err="1" smtClean="0"/>
              <a:t>transdérmico</a:t>
            </a:r>
            <a:r>
              <a:rPr lang="es-ES_tradnl" dirty="0" smtClean="0"/>
              <a:t>).</a:t>
            </a:r>
          </a:p>
          <a:p>
            <a:pPr>
              <a:buClr>
                <a:schemeClr val="tx1"/>
              </a:buClr>
            </a:pPr>
            <a:endParaRPr lang="es-ES_tradnl" dirty="0" smtClean="0"/>
          </a:p>
          <a:p>
            <a:pPr>
              <a:buClr>
                <a:schemeClr val="tx1"/>
              </a:buClr>
            </a:pPr>
            <a:r>
              <a:rPr lang="es-ES_tradnl" b="1" dirty="0" err="1" smtClean="0">
                <a:solidFill>
                  <a:srgbClr val="FFFF00"/>
                </a:solidFill>
              </a:rPr>
              <a:t>Doxepina</a:t>
            </a:r>
            <a:r>
              <a:rPr lang="es-ES_tradnl" dirty="0" smtClean="0"/>
              <a:t> (antidepresivo tricíclico, anti H1 y H2, anticolinérgico, DA, absorción percutánea, DCA).</a:t>
            </a:r>
          </a:p>
          <a:p>
            <a:pPr>
              <a:buClr>
                <a:schemeClr val="tx1"/>
              </a:buClr>
            </a:pPr>
            <a:endParaRPr lang="es-ES_tradnl" dirty="0" smtClean="0"/>
          </a:p>
          <a:p>
            <a:pPr>
              <a:buClr>
                <a:schemeClr val="tx1"/>
              </a:buClr>
            </a:pPr>
            <a:r>
              <a:rPr lang="es-ES_tradnl" b="1" dirty="0" smtClean="0">
                <a:solidFill>
                  <a:srgbClr val="FFFF00"/>
                </a:solidFill>
              </a:rPr>
              <a:t>Mentol</a:t>
            </a:r>
            <a:r>
              <a:rPr lang="es-ES_tradnl" b="1" dirty="0" smtClean="0"/>
              <a:t> </a:t>
            </a:r>
            <a:r>
              <a:rPr lang="es-ES_tradnl" dirty="0" smtClean="0"/>
              <a:t>(prurito ⬇ baños fríos).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7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Tratamiento farmacológico tópico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s-ES_tradnl" b="1" dirty="0" err="1">
                <a:solidFill>
                  <a:srgbClr val="FFFF00"/>
                </a:solidFill>
              </a:rPr>
              <a:t>Pramoxina</a:t>
            </a:r>
            <a:r>
              <a:rPr lang="es-ES_tradnl" dirty="0"/>
              <a:t> (anestésico</a:t>
            </a:r>
            <a:r>
              <a:rPr lang="es-ES_tradnl" dirty="0" smtClean="0"/>
              <a:t>).</a:t>
            </a:r>
          </a:p>
          <a:p>
            <a:pPr>
              <a:buClr>
                <a:schemeClr val="tx1"/>
              </a:buClr>
            </a:pPr>
            <a:endParaRPr lang="es-ES_tradnl" dirty="0"/>
          </a:p>
          <a:p>
            <a:pPr>
              <a:buClr>
                <a:schemeClr val="tx1"/>
              </a:buClr>
            </a:pPr>
            <a:r>
              <a:rPr lang="es-ES_tradnl" b="1" dirty="0">
                <a:solidFill>
                  <a:srgbClr val="FFFF00"/>
                </a:solidFill>
              </a:rPr>
              <a:t>Inhibidores tópicos de la </a:t>
            </a:r>
            <a:r>
              <a:rPr lang="es-ES_tradnl" b="1" dirty="0" err="1">
                <a:solidFill>
                  <a:srgbClr val="FFFF00"/>
                </a:solidFill>
              </a:rPr>
              <a:t>calcineurina</a:t>
            </a:r>
            <a:r>
              <a:rPr lang="es-ES_tradnl" dirty="0">
                <a:solidFill>
                  <a:srgbClr val="FFFF00"/>
                </a:solidFill>
              </a:rPr>
              <a:t> </a:t>
            </a:r>
            <a:r>
              <a:rPr lang="es-ES_tradnl" dirty="0"/>
              <a:t>(prurito relacionado a inflamación en DA</a:t>
            </a:r>
            <a:r>
              <a:rPr lang="es-ES_tradnl" dirty="0" smtClean="0"/>
              <a:t>).</a:t>
            </a:r>
          </a:p>
          <a:p>
            <a:pPr>
              <a:buClr>
                <a:schemeClr val="tx1"/>
              </a:buClr>
            </a:pPr>
            <a:endParaRPr lang="es-ES_tradnl" dirty="0"/>
          </a:p>
          <a:p>
            <a:pPr>
              <a:buClr>
                <a:schemeClr val="tx1"/>
              </a:buClr>
            </a:pPr>
            <a:r>
              <a:rPr lang="es-ES_tradnl" b="1" dirty="0">
                <a:solidFill>
                  <a:srgbClr val="FFFF00"/>
                </a:solidFill>
              </a:rPr>
              <a:t>Reparadores de barrera </a:t>
            </a:r>
            <a:r>
              <a:rPr lang="es-ES_tradnl" dirty="0"/>
              <a:t>(⬇ </a:t>
            </a:r>
            <a:r>
              <a:rPr lang="es-ES_tradnl" dirty="0" err="1"/>
              <a:t>microfisuras</a:t>
            </a:r>
            <a:r>
              <a:rPr lang="es-ES_tradnl" dirty="0"/>
              <a:t>). </a:t>
            </a:r>
          </a:p>
          <a:p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705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Tratamiento farmacológico sistémico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s-ES_tradnl" b="1" dirty="0" smtClean="0">
                <a:solidFill>
                  <a:srgbClr val="FFFF00"/>
                </a:solidFill>
              </a:rPr>
              <a:t>Antihistamínicos</a:t>
            </a:r>
            <a:r>
              <a:rPr lang="es-ES_tradnl" dirty="0" smtClean="0"/>
              <a:t> (</a:t>
            </a:r>
            <a:r>
              <a:rPr lang="es-ES_tradnl" dirty="0" err="1" smtClean="0"/>
              <a:t>doxepina</a:t>
            </a:r>
            <a:r>
              <a:rPr lang="es-ES_tradnl" dirty="0" smtClean="0"/>
              <a:t>).</a:t>
            </a:r>
          </a:p>
          <a:p>
            <a:pPr>
              <a:buClr>
                <a:schemeClr val="tx1"/>
              </a:buClr>
            </a:pPr>
            <a:endParaRPr lang="es-ES_tradnl" dirty="0" smtClean="0"/>
          </a:p>
          <a:p>
            <a:pPr>
              <a:buClr>
                <a:schemeClr val="tx1"/>
              </a:buClr>
            </a:pPr>
            <a:r>
              <a:rPr lang="es-ES_tradnl" b="1" dirty="0" err="1" smtClean="0">
                <a:solidFill>
                  <a:srgbClr val="FFFF00"/>
                </a:solidFill>
              </a:rPr>
              <a:t>Naloxona</a:t>
            </a:r>
            <a:r>
              <a:rPr lang="es-ES_tradnl" b="1" dirty="0" smtClean="0">
                <a:solidFill>
                  <a:srgbClr val="FFFF00"/>
                </a:solidFill>
              </a:rPr>
              <a:t> y </a:t>
            </a:r>
            <a:r>
              <a:rPr lang="es-ES_tradnl" b="1" dirty="0" err="1" smtClean="0">
                <a:solidFill>
                  <a:srgbClr val="FFFF00"/>
                </a:solidFill>
              </a:rPr>
              <a:t>naltrexona</a:t>
            </a:r>
            <a:r>
              <a:rPr lang="es-ES_tradnl" b="1" dirty="0" smtClean="0">
                <a:solidFill>
                  <a:srgbClr val="FFFF00"/>
                </a:solidFill>
              </a:rPr>
              <a:t> </a:t>
            </a:r>
            <a:r>
              <a:rPr lang="es-ES_tradnl" dirty="0" smtClean="0"/>
              <a:t>(antagonistas de </a:t>
            </a:r>
            <a:r>
              <a:rPr lang="es-CL" dirty="0" smtClean="0"/>
              <a:t>receptor opioide </a:t>
            </a:r>
            <a:r>
              <a:rPr lang="es-CL" dirty="0" smtClean="0">
                <a:sym typeface="Symbol" charset="2"/>
              </a:rPr>
              <a:t>).</a:t>
            </a:r>
          </a:p>
          <a:p>
            <a:pPr>
              <a:buClr>
                <a:schemeClr val="tx1"/>
              </a:buClr>
            </a:pPr>
            <a:endParaRPr lang="es-CL" dirty="0" smtClean="0">
              <a:sym typeface="Symbol" charset="2"/>
            </a:endParaRPr>
          </a:p>
          <a:p>
            <a:pPr>
              <a:buClr>
                <a:schemeClr val="tx1"/>
              </a:buClr>
            </a:pPr>
            <a:r>
              <a:rPr lang="es-CL" b="1" dirty="0" smtClean="0">
                <a:solidFill>
                  <a:srgbClr val="FFFF00"/>
                </a:solidFill>
              </a:rPr>
              <a:t>Mirtazapina</a:t>
            </a:r>
            <a:r>
              <a:rPr lang="es-CL" dirty="0" smtClean="0"/>
              <a:t> (</a:t>
            </a:r>
            <a:r>
              <a:rPr lang="es-ES_tradnl" dirty="0" smtClean="0"/>
              <a:t>⬇ percepción central, prurito nocturno</a:t>
            </a:r>
            <a:r>
              <a:rPr lang="es-CL" dirty="0" smtClean="0"/>
              <a:t>).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84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/>
              <a:t>Tratamiento farmacológico sistémico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s-CL" b="1" dirty="0">
                <a:solidFill>
                  <a:srgbClr val="FFFF00"/>
                </a:solidFill>
              </a:rPr>
              <a:t>Paroxetina</a:t>
            </a:r>
            <a:r>
              <a:rPr lang="es-CL" dirty="0"/>
              <a:t> (inhibidor selectivo de recaptura de serotonina</a:t>
            </a:r>
            <a:r>
              <a:rPr lang="es-CL" dirty="0" smtClean="0"/>
              <a:t>).</a:t>
            </a:r>
          </a:p>
          <a:p>
            <a:pPr>
              <a:buClr>
                <a:schemeClr val="tx1"/>
              </a:buClr>
            </a:pPr>
            <a:endParaRPr lang="es-CL" dirty="0"/>
          </a:p>
          <a:p>
            <a:pPr>
              <a:buClr>
                <a:schemeClr val="tx1"/>
              </a:buClr>
            </a:pPr>
            <a:r>
              <a:rPr lang="es-CL" b="1" dirty="0">
                <a:solidFill>
                  <a:srgbClr val="FFFF00"/>
                </a:solidFill>
              </a:rPr>
              <a:t>Talidomida</a:t>
            </a:r>
            <a:r>
              <a:rPr lang="es-CL" dirty="0"/>
              <a:t> (vías neuropáticas aferentes y </a:t>
            </a:r>
            <a:r>
              <a:rPr lang="es-ES_tradnl" dirty="0"/>
              <a:t>⬇ </a:t>
            </a:r>
            <a:r>
              <a:rPr lang="es-CL" dirty="0"/>
              <a:t>TNF</a:t>
            </a:r>
            <a:r>
              <a:rPr lang="es-CL" dirty="0">
                <a:sym typeface="Symbol" charset="2"/>
              </a:rPr>
              <a:t>, prurigo nodular, prurigo actínico y prurito en ancianos, teratogenicidad y neuropatía </a:t>
            </a:r>
            <a:r>
              <a:rPr lang="es-CL" dirty="0" smtClean="0">
                <a:sym typeface="Symbol" charset="2"/>
              </a:rPr>
              <a:t>periférica</a:t>
            </a:r>
            <a:r>
              <a:rPr lang="es-ES_tradnl" dirty="0" smtClean="0">
                <a:sym typeface="Symbol" charset="2"/>
              </a:rPr>
              <a:t>).</a:t>
            </a:r>
          </a:p>
          <a:p>
            <a:pPr>
              <a:buClr>
                <a:schemeClr val="tx1"/>
              </a:buClr>
            </a:pPr>
            <a:endParaRPr lang="es-ES_tradnl" dirty="0">
              <a:sym typeface="Symbol" charset="2"/>
            </a:endParaRPr>
          </a:p>
          <a:p>
            <a:pPr>
              <a:buClr>
                <a:schemeClr val="tx1"/>
              </a:buClr>
            </a:pPr>
            <a:r>
              <a:rPr lang="es-ES_tradnl" b="1" dirty="0" err="1">
                <a:solidFill>
                  <a:srgbClr val="FFFF00"/>
                </a:solidFill>
                <a:sym typeface="Symbol" charset="2"/>
              </a:rPr>
              <a:t>Gabapentina</a:t>
            </a:r>
            <a:r>
              <a:rPr lang="es-ES_tradnl" b="1" dirty="0">
                <a:solidFill>
                  <a:srgbClr val="FFFF00"/>
                </a:solidFill>
                <a:sym typeface="Symbol" charset="2"/>
              </a:rPr>
              <a:t> y </a:t>
            </a:r>
            <a:r>
              <a:rPr lang="es-ES_tradnl" b="1" dirty="0" err="1">
                <a:solidFill>
                  <a:srgbClr val="FFFF00"/>
                </a:solidFill>
                <a:sym typeface="Symbol" charset="2"/>
              </a:rPr>
              <a:t>pregabalina</a:t>
            </a:r>
            <a:r>
              <a:rPr lang="es-ES_tradnl" b="1" dirty="0">
                <a:solidFill>
                  <a:srgbClr val="FFFF00"/>
                </a:solidFill>
                <a:sym typeface="Symbol" charset="2"/>
              </a:rPr>
              <a:t> </a:t>
            </a:r>
            <a:r>
              <a:rPr lang="es-ES_tradnl" dirty="0">
                <a:sym typeface="Symbol" charset="2"/>
              </a:rPr>
              <a:t>(análogos GABA, </a:t>
            </a:r>
            <a:r>
              <a:rPr lang="es-ES_tradnl" dirty="0"/>
              <a:t>⬇ percepción central, prurito </a:t>
            </a:r>
            <a:r>
              <a:rPr lang="es-ES_tradnl" dirty="0" err="1"/>
              <a:t>neuropático</a:t>
            </a:r>
            <a:r>
              <a:rPr lang="es-ES_tradnl" dirty="0"/>
              <a:t> y post-quemadura y neuralgia post-herpética)</a:t>
            </a:r>
            <a:r>
              <a:rPr lang="es-ES_tradnl" dirty="0">
                <a:sym typeface="Symbol" charset="2"/>
              </a:rPr>
              <a:t>.</a:t>
            </a:r>
          </a:p>
          <a:p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5846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s-CL" sz="5400" b="1" dirty="0">
                <a:effectLst/>
              </a:rPr>
              <a:t>Dermatosis como </a:t>
            </a:r>
            <a:r>
              <a:rPr lang="es-CL" sz="5400" b="1" dirty="0" smtClean="0">
                <a:effectLst/>
              </a:rPr>
              <a:t>resultado </a:t>
            </a:r>
            <a:r>
              <a:rPr lang="es-CL" sz="5400" b="1" dirty="0">
                <a:effectLst/>
              </a:rPr>
              <a:t>del prurito</a:t>
            </a:r>
            <a:r>
              <a:rPr lang="es-ES_tradnl" sz="5400" dirty="0">
                <a:effectLst/>
              </a:rPr>
              <a:t> </a:t>
            </a:r>
            <a:endParaRPr lang="es-ES_tradnl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18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Prurigo nodular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618"/>
          <a:stretch/>
        </p:blipFill>
        <p:spPr>
          <a:xfrm>
            <a:off x="838200" y="1359242"/>
            <a:ext cx="2819735" cy="4324437"/>
          </a:xfrm>
        </p:spPr>
      </p:pic>
      <p:sp>
        <p:nvSpPr>
          <p:cNvPr id="5" name="Rectángulo 4"/>
          <p:cNvSpPr/>
          <p:nvPr/>
        </p:nvSpPr>
        <p:spPr>
          <a:xfrm>
            <a:off x="1461878" y="5833418"/>
            <a:ext cx="1572377" cy="84437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Signo de la mariposa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31492" y="1603204"/>
            <a:ext cx="6522308" cy="43513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charset="0"/>
              <a:buChar char="•"/>
            </a:pPr>
            <a:r>
              <a:rPr lang="es-CL" sz="2400" dirty="0"/>
              <a:t>M</a:t>
            </a:r>
            <a:r>
              <a:rPr lang="es-CL" sz="2400" dirty="0" smtClean="0"/>
              <a:t>últiples </a:t>
            </a:r>
            <a:r>
              <a:rPr lang="es-CL" sz="2400" dirty="0"/>
              <a:t>pápulo-nódulos, </a:t>
            </a:r>
            <a:r>
              <a:rPr lang="es-CL" sz="2400" dirty="0" smtClean="0"/>
              <a:t>con escama y costra central.</a:t>
            </a:r>
          </a:p>
          <a:p>
            <a:pPr marL="285750" indent="-285750">
              <a:buFont typeface="Arial" charset="0"/>
              <a:buChar char="•"/>
            </a:pPr>
            <a:endParaRPr lang="es-CL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s-CL" sz="2400" dirty="0" smtClean="0"/>
              <a:t>Superficie </a:t>
            </a:r>
            <a:r>
              <a:rPr lang="es-CL" sz="2400" dirty="0"/>
              <a:t>extensora de extremidades, dorso alto y </a:t>
            </a:r>
            <a:r>
              <a:rPr lang="es-CL" sz="2400" dirty="0" smtClean="0"/>
              <a:t>glúteos </a:t>
            </a:r>
            <a:r>
              <a:rPr lang="es-CL" sz="2400" dirty="0" smtClean="0">
                <a:sym typeface="Wingdings"/>
              </a:rPr>
              <a:t> </a:t>
            </a:r>
            <a:r>
              <a:rPr lang="es-CL" sz="2400" dirty="0" smtClean="0"/>
              <a:t>extenderse. </a:t>
            </a:r>
          </a:p>
          <a:p>
            <a:pPr marL="285750" indent="-285750">
              <a:buFont typeface="Arial" charset="0"/>
              <a:buChar char="•"/>
            </a:pPr>
            <a:endParaRPr lang="es-CL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s-CL" sz="2400" dirty="0" smtClean="0"/>
              <a:t>Indagar área </a:t>
            </a:r>
            <a:r>
              <a:rPr lang="es-CL" sz="2400" dirty="0"/>
              <a:t>psicosocial. </a:t>
            </a:r>
            <a:endParaRPr lang="es-CL" sz="2400" dirty="0" smtClean="0"/>
          </a:p>
          <a:p>
            <a:pPr marL="285750" indent="-285750">
              <a:buFont typeface="Arial" charset="0"/>
              <a:buChar char="•"/>
            </a:pPr>
            <a:endParaRPr lang="es-CL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s-CL" sz="2400" dirty="0" smtClean="0"/>
              <a:t>Tratamiento: corticoides </a:t>
            </a:r>
            <a:r>
              <a:rPr lang="es-CL" sz="2400" dirty="0"/>
              <a:t>tópicos </a:t>
            </a:r>
            <a:r>
              <a:rPr lang="es-CL" sz="2400" dirty="0" smtClean="0"/>
              <a:t>o intralesionales, fototerapia y </a:t>
            </a:r>
            <a:r>
              <a:rPr lang="es-CL" sz="2400" dirty="0"/>
              <a:t>talidomida.</a:t>
            </a:r>
            <a:r>
              <a:rPr lang="es-ES_tradn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37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s-CL" sz="6000" b="1" dirty="0">
                <a:effectLst/>
              </a:rPr>
              <a:t>Prurito en enfermedades sistémicas</a:t>
            </a:r>
            <a:r>
              <a:rPr lang="es-ES_tradnl" sz="6000" dirty="0">
                <a:effectLst/>
              </a:rPr>
              <a:t> </a:t>
            </a:r>
            <a:endParaRPr lang="es-ES_tradnl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77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Prurito </a:t>
            </a:r>
            <a:r>
              <a:rPr lang="es-ES_tradnl" dirty="0" err="1" smtClean="0"/>
              <a:t>colestásico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CL" dirty="0"/>
              <a:t>C</a:t>
            </a:r>
            <a:r>
              <a:rPr lang="es-CL" dirty="0" smtClean="0"/>
              <a:t>ualquier </a:t>
            </a:r>
            <a:r>
              <a:rPr lang="es-CL" dirty="0"/>
              <a:t>enfermedad </a:t>
            </a:r>
            <a:r>
              <a:rPr lang="es-CL" dirty="0" smtClean="0"/>
              <a:t>hepática, etiología desconocida</a:t>
            </a:r>
            <a:r>
              <a:rPr lang="es-CL" dirty="0"/>
              <a:t>. </a:t>
            </a:r>
            <a:endParaRPr lang="es-CL" dirty="0" smtClean="0"/>
          </a:p>
          <a:p>
            <a:pPr lvl="0"/>
            <a:endParaRPr lang="es-CL" dirty="0" smtClean="0"/>
          </a:p>
          <a:p>
            <a:pPr lvl="0"/>
            <a:r>
              <a:rPr lang="es-CL" dirty="0" smtClean="0"/>
              <a:t>Generalizado</a:t>
            </a:r>
            <a:r>
              <a:rPr lang="es-CL" dirty="0"/>
              <a:t>, migratorio, no se alivia con </a:t>
            </a:r>
            <a:r>
              <a:rPr lang="es-CL" dirty="0" smtClean="0"/>
              <a:t>rascado </a:t>
            </a:r>
            <a:r>
              <a:rPr lang="es-CL" dirty="0"/>
              <a:t>y </a:t>
            </a:r>
            <a:r>
              <a:rPr lang="es-CL" dirty="0" smtClean="0"/>
              <a:t>&gt;noche.</a:t>
            </a:r>
          </a:p>
          <a:p>
            <a:pPr lvl="0"/>
            <a:endParaRPr lang="es-CL" dirty="0" smtClean="0"/>
          </a:p>
          <a:p>
            <a:pPr lvl="0"/>
            <a:r>
              <a:rPr lang="es-CL" dirty="0" smtClean="0"/>
              <a:t>&gt;manos</a:t>
            </a:r>
            <a:r>
              <a:rPr lang="es-CL" dirty="0"/>
              <a:t>, pies y regiones corporales presionadas por </a:t>
            </a:r>
            <a:r>
              <a:rPr lang="es-CL" dirty="0" smtClean="0"/>
              <a:t>ropa</a:t>
            </a:r>
            <a:r>
              <a:rPr lang="es-CL" dirty="0"/>
              <a:t>. </a:t>
            </a:r>
            <a:endParaRPr lang="es-CL" dirty="0" smtClean="0"/>
          </a:p>
          <a:p>
            <a:pPr lvl="0"/>
            <a:endParaRPr lang="es-CL" dirty="0" smtClean="0"/>
          </a:p>
          <a:p>
            <a:pPr lvl="0"/>
            <a:r>
              <a:rPr lang="es-CL" dirty="0"/>
              <a:t>T</a:t>
            </a:r>
            <a:r>
              <a:rPr lang="es-CL" dirty="0" smtClean="0"/>
              <a:t>ratamiento de enfermedad </a:t>
            </a:r>
            <a:r>
              <a:rPr lang="es-CL" dirty="0"/>
              <a:t>hepática </a:t>
            </a:r>
            <a:r>
              <a:rPr lang="es-CL" dirty="0" smtClean="0"/>
              <a:t>subyacente, histamina no involucrada.</a:t>
            </a:r>
          </a:p>
          <a:p>
            <a:pPr lvl="0"/>
            <a:endParaRPr lang="es-CL" dirty="0" smtClean="0"/>
          </a:p>
          <a:p>
            <a:pPr lvl="0"/>
            <a:r>
              <a:rPr lang="es-CL" dirty="0"/>
              <a:t>C</a:t>
            </a:r>
            <a:r>
              <a:rPr lang="es-CL" dirty="0" smtClean="0"/>
              <a:t>olestiramina</a:t>
            </a:r>
            <a:r>
              <a:rPr lang="es-CL" dirty="0"/>
              <a:t>, ácido ursodesoxicólico (ursodiol), rifampicina, naloxona/naltrexona, propofol y talidomida.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6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“</a:t>
            </a:r>
            <a:r>
              <a:rPr lang="es-CL" b="1" dirty="0" smtClean="0"/>
              <a:t>Sensación </a:t>
            </a:r>
            <a:r>
              <a:rPr lang="es-CL" b="1" dirty="0"/>
              <a:t>cutánea desagradable que provoca el deseo de </a:t>
            </a:r>
            <a:r>
              <a:rPr lang="es-CL" b="1" dirty="0" smtClean="0"/>
              <a:t>rascarse</a:t>
            </a:r>
            <a:r>
              <a:rPr lang="es-CL" dirty="0" smtClean="0"/>
              <a:t>”.</a:t>
            </a:r>
          </a:p>
          <a:p>
            <a:endParaRPr lang="es-CL" dirty="0" smtClean="0"/>
          </a:p>
          <a:p>
            <a:r>
              <a:rPr lang="es-CL" dirty="0"/>
              <a:t>P</a:t>
            </a:r>
            <a:r>
              <a:rPr lang="es-CL" dirty="0" smtClean="0"/>
              <a:t>rurito </a:t>
            </a:r>
            <a:r>
              <a:rPr lang="es-CL" dirty="0"/>
              <a:t>percibido puede variar enormemente en </a:t>
            </a:r>
            <a:r>
              <a:rPr lang="es-CL" dirty="0" smtClean="0"/>
              <a:t>calidad.</a:t>
            </a:r>
          </a:p>
          <a:p>
            <a:endParaRPr lang="es-CL" dirty="0" smtClean="0"/>
          </a:p>
          <a:p>
            <a:r>
              <a:rPr lang="es-CL" dirty="0"/>
              <a:t>I</a:t>
            </a:r>
            <a:r>
              <a:rPr lang="es-CL" dirty="0" smtClean="0"/>
              <a:t>mpacto negativo </a:t>
            </a:r>
            <a:r>
              <a:rPr lang="es-CL" dirty="0"/>
              <a:t>en la calidad de </a:t>
            </a:r>
            <a:r>
              <a:rPr lang="es-CL" dirty="0" smtClean="0"/>
              <a:t>vida</a:t>
            </a:r>
            <a:r>
              <a:rPr lang="es-ES_tradnl" dirty="0" smtClean="0"/>
              <a:t>. 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216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Prurito renal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CL" b="1" dirty="0"/>
              <a:t>E</a:t>
            </a:r>
            <a:r>
              <a:rPr lang="es-CL" b="1" dirty="0" smtClean="0"/>
              <a:t>nfermedad </a:t>
            </a:r>
            <a:r>
              <a:rPr lang="es-CL" b="1" dirty="0"/>
              <a:t>renal </a:t>
            </a:r>
            <a:r>
              <a:rPr lang="es-CL" b="1" dirty="0" smtClean="0"/>
              <a:t>crónica</a:t>
            </a:r>
            <a:r>
              <a:rPr lang="es-CL" dirty="0" smtClean="0"/>
              <a:t>, etiología poco comprendida</a:t>
            </a:r>
            <a:r>
              <a:rPr lang="es-CL" dirty="0"/>
              <a:t>. </a:t>
            </a:r>
            <a:endParaRPr lang="es-CL" dirty="0" smtClean="0"/>
          </a:p>
          <a:p>
            <a:pPr lvl="0"/>
            <a:endParaRPr lang="es-CL" dirty="0" smtClean="0"/>
          </a:p>
          <a:p>
            <a:pPr lvl="0"/>
            <a:r>
              <a:rPr lang="es-CL" dirty="0" smtClean="0"/>
              <a:t>Hemodiálisis &gt; diálisis peritoneal. </a:t>
            </a:r>
          </a:p>
          <a:p>
            <a:pPr lvl="0"/>
            <a:endParaRPr lang="es-CL" dirty="0" smtClean="0"/>
          </a:p>
          <a:p>
            <a:pPr lvl="0"/>
            <a:r>
              <a:rPr lang="es-CL" dirty="0" smtClean="0"/>
              <a:t>Localizado </a:t>
            </a:r>
            <a:r>
              <a:rPr lang="es-CL" dirty="0"/>
              <a:t>o </a:t>
            </a:r>
            <a:r>
              <a:rPr lang="es-CL" dirty="0" smtClean="0"/>
              <a:t>generalizado, en </a:t>
            </a:r>
            <a:r>
              <a:rPr lang="es-CL" dirty="0"/>
              <a:t>la noche después de dos días sin diálisis, </a:t>
            </a:r>
            <a:r>
              <a:rPr lang="es-CL" dirty="0" smtClean="0"/>
              <a:t>alto </a:t>
            </a:r>
            <a:r>
              <a:rPr lang="es-CL" dirty="0"/>
              <a:t>durante la diálisis y disminuye durante </a:t>
            </a:r>
            <a:r>
              <a:rPr lang="es-CL" dirty="0" smtClean="0"/>
              <a:t>día siguiente. </a:t>
            </a:r>
          </a:p>
          <a:p>
            <a:pPr lvl="0"/>
            <a:endParaRPr lang="es-CL" dirty="0" smtClean="0"/>
          </a:p>
          <a:p>
            <a:pPr lvl="0"/>
            <a:r>
              <a:rPr lang="es-CL" dirty="0" smtClean="0"/>
              <a:t>Prurito </a:t>
            </a:r>
            <a:r>
              <a:rPr lang="es-CL" dirty="0"/>
              <a:t>no se correlaciona con la xerosis. </a:t>
            </a:r>
            <a:endParaRPr lang="es-CL" dirty="0" smtClean="0"/>
          </a:p>
          <a:p>
            <a:pPr lvl="0"/>
            <a:endParaRPr lang="es-CL" dirty="0" smtClean="0"/>
          </a:p>
          <a:p>
            <a:pPr lvl="0"/>
            <a:r>
              <a:rPr lang="es-CL" dirty="0" smtClean="0"/>
              <a:t>Trasplante </a:t>
            </a:r>
            <a:r>
              <a:rPr lang="es-CL" dirty="0"/>
              <a:t>renal </a:t>
            </a:r>
            <a:r>
              <a:rPr lang="es-CL" dirty="0" smtClean="0"/>
              <a:t>tratamiento </a:t>
            </a:r>
            <a:r>
              <a:rPr lang="es-CL" dirty="0"/>
              <a:t>más efectivo. 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972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Prurito en enfermedad </a:t>
            </a:r>
            <a:r>
              <a:rPr lang="es-ES_tradnl" dirty="0" err="1" smtClean="0"/>
              <a:t>tiroídea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L" dirty="0"/>
              <a:t>G</a:t>
            </a:r>
            <a:r>
              <a:rPr lang="es-CL" dirty="0" smtClean="0"/>
              <a:t>eneralizado severo.</a:t>
            </a:r>
          </a:p>
          <a:p>
            <a:pPr lvl="0"/>
            <a:endParaRPr lang="es-CL" dirty="0" smtClean="0"/>
          </a:p>
          <a:p>
            <a:pPr lvl="0"/>
            <a:r>
              <a:rPr lang="es-CL" b="1" dirty="0" smtClean="0"/>
              <a:t>Hipertiroidismo</a:t>
            </a:r>
            <a:r>
              <a:rPr lang="es-CL" dirty="0"/>
              <a:t> </a:t>
            </a:r>
            <a:r>
              <a:rPr lang="es-CL" dirty="0" smtClean="0"/>
              <a:t>&gt; </a:t>
            </a:r>
            <a:r>
              <a:rPr lang="es-CL" b="1" dirty="0" smtClean="0"/>
              <a:t>hipotiroidismo</a:t>
            </a:r>
            <a:r>
              <a:rPr lang="es-CL" dirty="0" smtClean="0"/>
              <a:t>.</a:t>
            </a:r>
          </a:p>
          <a:p>
            <a:pPr lvl="0"/>
            <a:endParaRPr lang="es-CL" dirty="0" smtClean="0"/>
          </a:p>
          <a:p>
            <a:pPr lvl="0"/>
            <a:r>
              <a:rPr lang="es-CL" dirty="0"/>
              <a:t>E</a:t>
            </a:r>
            <a:r>
              <a:rPr lang="es-CL" dirty="0" smtClean="0"/>
              <a:t>fecto </a:t>
            </a:r>
            <a:r>
              <a:rPr lang="es-CL" dirty="0"/>
              <a:t>directo de </a:t>
            </a:r>
            <a:r>
              <a:rPr lang="es-CL" dirty="0" smtClean="0"/>
              <a:t>hormona </a:t>
            </a:r>
            <a:r>
              <a:rPr lang="es-CL" dirty="0"/>
              <a:t>tiroídea en la piel. 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75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s-CL" b="1" dirty="0">
                <a:effectLst/>
              </a:rPr>
              <a:t>Prurito en embarazo</a:t>
            </a:r>
            <a:r>
              <a:rPr lang="es-ES_tradnl" dirty="0">
                <a:effectLst/>
              </a:rPr>
              <a:t> 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94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78" y="135924"/>
            <a:ext cx="4756066" cy="532434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35" y="2279070"/>
            <a:ext cx="2713157" cy="22712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1737"/>
          <a:stretch/>
        </p:blipFill>
        <p:spPr>
          <a:xfrm>
            <a:off x="207204" y="4217427"/>
            <a:ext cx="3302427" cy="227124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339988" y="809602"/>
            <a:ext cx="1491049" cy="1176767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</a:rPr>
              <a:t>Penfigoide</a:t>
            </a:r>
            <a:r>
              <a:rPr lang="es-ES" b="1" dirty="0" smtClean="0">
                <a:solidFill>
                  <a:schemeClr val="tx1"/>
                </a:solidFill>
              </a:rPr>
              <a:t> gestacional </a:t>
            </a:r>
            <a:r>
              <a:rPr lang="es-ES" dirty="0" smtClean="0">
                <a:solidFill>
                  <a:schemeClr val="tx1"/>
                </a:solidFill>
              </a:rPr>
              <a:t>(compromete ombligo)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23033" y="3003466"/>
            <a:ext cx="2070767" cy="95846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Erupción polimorfa del embarazo </a:t>
            </a:r>
            <a:r>
              <a:rPr lang="es-ES" dirty="0" smtClean="0">
                <a:solidFill>
                  <a:schemeClr val="tx1"/>
                </a:solidFill>
              </a:rPr>
              <a:t>(respeta ombligo)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190215" y="5578785"/>
            <a:ext cx="4795838" cy="939736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Exacerbación durante el parto (⬆ corticoides).</a:t>
            </a:r>
          </a:p>
          <a:p>
            <a:pPr marL="285750" indent="-285750">
              <a:buFont typeface="Arial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L</a:t>
            </a:r>
            <a:r>
              <a:rPr lang="es-CL" dirty="0" smtClean="0">
                <a:solidFill>
                  <a:schemeClr val="tx1"/>
                </a:solidFill>
              </a:rPr>
              <a:t>esiones </a:t>
            </a:r>
            <a:r>
              <a:rPr lang="es-CL" dirty="0">
                <a:solidFill>
                  <a:schemeClr val="tx1"/>
                </a:solidFill>
              </a:rPr>
              <a:t>cutáneas </a:t>
            </a:r>
            <a:r>
              <a:rPr lang="es-CL" dirty="0" smtClean="0">
                <a:solidFill>
                  <a:schemeClr val="tx1"/>
                </a:solidFill>
              </a:rPr>
              <a:t>x paso </a:t>
            </a:r>
            <a:r>
              <a:rPr lang="es-CL" dirty="0">
                <a:solidFill>
                  <a:schemeClr val="tx1"/>
                </a:solidFill>
              </a:rPr>
              <a:t>de </a:t>
            </a:r>
            <a:r>
              <a:rPr lang="es-CL" dirty="0" smtClean="0">
                <a:solidFill>
                  <a:schemeClr val="tx1"/>
                </a:solidFill>
              </a:rPr>
              <a:t>Ac </a:t>
            </a:r>
            <a:r>
              <a:rPr lang="es-CL" dirty="0">
                <a:solidFill>
                  <a:schemeClr val="tx1"/>
                </a:solidFill>
              </a:rPr>
              <a:t>maternos. </a:t>
            </a:r>
            <a:endParaRPr lang="es-CL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s-CL" dirty="0" smtClean="0">
                <a:solidFill>
                  <a:schemeClr val="tx1"/>
                </a:solidFill>
              </a:rPr>
              <a:t>Madre riesgo </a:t>
            </a:r>
            <a:r>
              <a:rPr lang="es-CL" dirty="0">
                <a:solidFill>
                  <a:schemeClr val="tx1"/>
                </a:solidFill>
              </a:rPr>
              <a:t>de </a:t>
            </a:r>
            <a:r>
              <a:rPr lang="es-CL" dirty="0" smtClean="0">
                <a:solidFill>
                  <a:schemeClr val="tx1"/>
                </a:solidFill>
              </a:rPr>
              <a:t>enfermedades </a:t>
            </a:r>
            <a:r>
              <a:rPr lang="es-CL" dirty="0">
                <a:solidFill>
                  <a:schemeClr val="tx1"/>
                </a:solidFill>
              </a:rPr>
              <a:t>autoinmunes. 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4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s-CL" b="1" dirty="0">
                <a:effectLst/>
              </a:rPr>
              <a:t>Prurito en ancianos</a:t>
            </a:r>
            <a:r>
              <a:rPr lang="es-ES_tradnl" dirty="0">
                <a:effectLst/>
              </a:rPr>
              <a:t> 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&gt;</a:t>
            </a:r>
            <a:r>
              <a:rPr lang="es-CL" dirty="0" smtClean="0"/>
              <a:t>65 años.</a:t>
            </a:r>
          </a:p>
          <a:p>
            <a:endParaRPr lang="es-CL" dirty="0" smtClean="0"/>
          </a:p>
          <a:p>
            <a:r>
              <a:rPr lang="es-CL" dirty="0"/>
              <a:t>C</a:t>
            </a:r>
            <a:r>
              <a:rPr lang="es-CL" dirty="0" smtClean="0"/>
              <a:t>ondición </a:t>
            </a:r>
            <a:r>
              <a:rPr lang="es-CL" dirty="0"/>
              <a:t>crónica </a:t>
            </a:r>
            <a:r>
              <a:rPr lang="es-CL" dirty="0" smtClean="0"/>
              <a:t>(&gt;6 semanas). </a:t>
            </a:r>
          </a:p>
          <a:p>
            <a:endParaRPr lang="es-CL" dirty="0" smtClean="0"/>
          </a:p>
          <a:p>
            <a:r>
              <a:rPr lang="es-CL" dirty="0" smtClean="0"/>
              <a:t>Etiología multifactorial </a:t>
            </a:r>
            <a:r>
              <a:rPr lang="es-CL" dirty="0" smtClean="0">
                <a:sym typeface="Wingdings"/>
              </a:rPr>
              <a:t> </a:t>
            </a:r>
            <a:r>
              <a:rPr lang="es-CL" b="1" dirty="0" smtClean="0"/>
              <a:t>envejecimiento </a:t>
            </a:r>
            <a:r>
              <a:rPr lang="es-CL" b="1" dirty="0"/>
              <a:t>cutáneo</a:t>
            </a:r>
            <a:r>
              <a:rPr lang="es-CL" dirty="0"/>
              <a:t>, </a:t>
            </a:r>
            <a:r>
              <a:rPr lang="es-CL" dirty="0" smtClean="0"/>
              <a:t>xerosis, enfermedades </a:t>
            </a:r>
            <a:r>
              <a:rPr lang="es-CL" dirty="0"/>
              <a:t>dermatológicas, sistémicas, neurodegenerativas y </a:t>
            </a:r>
            <a:r>
              <a:rPr lang="es-CL" dirty="0" smtClean="0"/>
              <a:t>psicológicas y </a:t>
            </a:r>
            <a:r>
              <a:rPr lang="es-CL" b="1" dirty="0" smtClean="0"/>
              <a:t>polifarmacia</a:t>
            </a:r>
            <a:r>
              <a:rPr lang="es-CL" dirty="0" smtClean="0"/>
              <a:t>.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Curr Probl Dermatol 2016; 50:192-201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4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s-CL" sz="8800" b="1" dirty="0">
                <a:effectLst/>
              </a:rPr>
              <a:t>Síndromes disestésicos</a:t>
            </a:r>
            <a:r>
              <a:rPr lang="es-ES_tradnl" sz="8800" dirty="0">
                <a:effectLst/>
              </a:rPr>
              <a:t> </a:t>
            </a:r>
            <a:endParaRPr lang="es-ES_tradnl" sz="8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64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Síndrome anogenital disestésico</a:t>
            </a:r>
            <a:r>
              <a:rPr lang="es-ES_tradnl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CL" dirty="0" smtClean="0"/>
              <a:t>Examen </a:t>
            </a:r>
            <a:r>
              <a:rPr lang="es-CL" dirty="0"/>
              <a:t>físico normal o </a:t>
            </a:r>
            <a:r>
              <a:rPr lang="es-CL" dirty="0" smtClean="0"/>
              <a:t>hallazgos </a:t>
            </a:r>
            <a:r>
              <a:rPr lang="es-CL" dirty="0"/>
              <a:t>cutáneos inespecíficos. </a:t>
            </a:r>
            <a:endParaRPr lang="es-CL" dirty="0" smtClean="0"/>
          </a:p>
          <a:p>
            <a:pPr lvl="0"/>
            <a:r>
              <a:rPr lang="es-CL" dirty="0" smtClean="0"/>
              <a:t>Descartar </a:t>
            </a:r>
            <a:r>
              <a:rPr lang="es-CL" b="1" dirty="0"/>
              <a:t>causas secundarias de prurito y disestesia </a:t>
            </a:r>
            <a:r>
              <a:rPr lang="es-CL" b="1" dirty="0" smtClean="0"/>
              <a:t>anogenital</a:t>
            </a:r>
            <a:r>
              <a:rPr lang="es-CL" dirty="0"/>
              <a:t>.</a:t>
            </a:r>
            <a:endParaRPr lang="es-CL" dirty="0" smtClean="0"/>
          </a:p>
          <a:p>
            <a:pPr lvl="0"/>
            <a:r>
              <a:rPr lang="es-CL" dirty="0" smtClean="0"/>
              <a:t>Interconsulta </a:t>
            </a:r>
            <a:r>
              <a:rPr lang="es-CL" dirty="0"/>
              <a:t>a </a:t>
            </a:r>
            <a:r>
              <a:rPr lang="es-CL" dirty="0" smtClean="0"/>
              <a:t>Psiquiatría.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26292"/>
              </p:ext>
            </p:extLst>
          </p:nvPr>
        </p:nvGraphicFramePr>
        <p:xfrm>
          <a:off x="3099920" y="3345180"/>
          <a:ext cx="5992159" cy="29667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992159"/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0" dirty="0" smtClean="0"/>
                        <a:t>DCA (test de parche)</a:t>
                      </a:r>
                      <a:endParaRPr lang="es-ES_tradn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dirty="0" smtClean="0"/>
                        <a:t>Psoriasis</a:t>
                      </a:r>
                      <a:endParaRPr lang="es-ES_tradn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dirty="0" smtClean="0"/>
                        <a:t>Liquen escleroso y atrófico inicial</a:t>
                      </a:r>
                      <a:endParaRPr lang="es-ES_tradn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Dermografismo (fricción o presión) 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Incontinencia fecal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Radiculopatía lumbosacra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Enterobiasis (test de graham)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Infecciones (candidiasis, tiña cruris y</a:t>
                      </a:r>
                      <a:r>
                        <a:rPr lang="es-CL" b="0" baseline="0" dirty="0" smtClean="0"/>
                        <a:t> </a:t>
                      </a:r>
                      <a:r>
                        <a:rPr lang="es-CL" b="0" dirty="0" smtClean="0"/>
                        <a:t>estreptocócica perianal)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8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Síndrome de cuero cabelludo urente</a:t>
            </a:r>
            <a:r>
              <a:rPr lang="es-ES_tradnl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L" dirty="0"/>
              <a:t>A</a:t>
            </a:r>
            <a:r>
              <a:rPr lang="es-CL" dirty="0" smtClean="0"/>
              <a:t>usencia </a:t>
            </a:r>
            <a:r>
              <a:rPr lang="es-CL" dirty="0"/>
              <a:t>de cualquier lesión cutánea específica. </a:t>
            </a:r>
            <a:endParaRPr lang="es-CL" dirty="0" smtClean="0"/>
          </a:p>
          <a:p>
            <a:pPr lvl="0"/>
            <a:r>
              <a:rPr lang="es-CL" dirty="0" smtClean="0"/>
              <a:t>Depresión </a:t>
            </a:r>
            <a:r>
              <a:rPr lang="es-CL" dirty="0"/>
              <a:t>y </a:t>
            </a:r>
            <a:r>
              <a:rPr lang="es-CL" dirty="0" smtClean="0"/>
              <a:t>ansiedad, ocasionalmente </a:t>
            </a:r>
            <a:r>
              <a:rPr lang="es-CL" b="1" dirty="0" smtClean="0"/>
              <a:t>trastornos </a:t>
            </a:r>
            <a:r>
              <a:rPr lang="es-CL" b="1" dirty="0"/>
              <a:t>neurológicos </a:t>
            </a:r>
            <a:r>
              <a:rPr lang="es-CL" b="1" dirty="0" smtClean="0"/>
              <a:t>primarios</a:t>
            </a:r>
            <a:r>
              <a:rPr lang="es-CL" dirty="0"/>
              <a:t> </a:t>
            </a:r>
            <a:r>
              <a:rPr lang="es-CL" dirty="0" smtClean="0"/>
              <a:t>(esclerosis múltiple). </a:t>
            </a:r>
          </a:p>
          <a:p>
            <a:pPr lvl="0"/>
            <a:r>
              <a:rPr lang="es-CL" dirty="0" smtClean="0"/>
              <a:t>Exclusión </a:t>
            </a:r>
            <a:r>
              <a:rPr lang="es-CL" dirty="0"/>
              <a:t>de </a:t>
            </a:r>
            <a:r>
              <a:rPr lang="es-CL" b="1" dirty="0"/>
              <a:t>causas </a:t>
            </a:r>
            <a:r>
              <a:rPr lang="es-CL" b="1" dirty="0" smtClean="0"/>
              <a:t>secundarias</a:t>
            </a:r>
            <a:r>
              <a:rPr lang="es-CL" dirty="0" smtClean="0"/>
              <a:t>.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302329"/>
              </p:ext>
            </p:extLst>
          </p:nvPr>
        </p:nvGraphicFramePr>
        <p:xfrm>
          <a:off x="3099920" y="3736936"/>
          <a:ext cx="5992159" cy="2595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992159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Dermatitis seborreica</a:t>
                      </a:r>
                      <a:endParaRPr lang="es-ES_tradn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DCA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DCI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Foliculitis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Liquen plano pilaris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Lupus eritematoso discoide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Dermatomiositis</a:t>
                      </a:r>
                      <a:endParaRPr lang="es-ES_tradnl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3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s-CL" sz="4800" b="1" dirty="0">
                <a:effectLst/>
              </a:rPr>
              <a:t>Etiologías neurológicas de prurito y disestesia</a:t>
            </a:r>
            <a:r>
              <a:rPr lang="es-ES_tradnl" sz="4800" dirty="0">
                <a:effectLst/>
              </a:rPr>
              <a:t> </a:t>
            </a:r>
            <a:endParaRPr lang="es-ES_tradnl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66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s-CL" b="1" dirty="0">
                <a:effectLst/>
              </a:rPr>
              <a:t>Fisiología del prurito</a:t>
            </a:r>
            <a:r>
              <a:rPr lang="es-ES_tradnl" dirty="0">
                <a:effectLst/>
              </a:rPr>
              <a:t> 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61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Prurito braquioradial</a:t>
            </a:r>
            <a:r>
              <a:rPr lang="es-ES_tradnl" dirty="0"/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3204"/>
            <a:ext cx="3374856" cy="4351338"/>
          </a:xfrm>
        </p:spPr>
      </p:pic>
      <p:sp>
        <p:nvSpPr>
          <p:cNvPr id="5" name="Rectángulo 4"/>
          <p:cNvSpPr/>
          <p:nvPr/>
        </p:nvSpPr>
        <p:spPr>
          <a:xfrm>
            <a:off x="1285103" y="5511114"/>
            <a:ext cx="1000897" cy="222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831492" y="1603204"/>
            <a:ext cx="6522308" cy="43513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A</a:t>
            </a:r>
            <a:r>
              <a:rPr lang="es-CL" sz="2400" b="1" dirty="0" smtClean="0"/>
              <a:t>specto </a:t>
            </a:r>
            <a:r>
              <a:rPr lang="es-CL" sz="2400" b="1" dirty="0"/>
              <a:t>dorsolateral del antebrazo y codo</a:t>
            </a:r>
            <a:r>
              <a:rPr lang="es-CL" sz="2400" dirty="0"/>
              <a:t>; a veces </a:t>
            </a:r>
            <a:r>
              <a:rPr lang="es-CL" sz="2400" b="1" dirty="0" smtClean="0"/>
              <a:t>hombro</a:t>
            </a:r>
            <a:r>
              <a:rPr lang="es-CL" sz="2400" dirty="0" smtClean="0"/>
              <a:t>.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F</a:t>
            </a:r>
            <a:r>
              <a:rPr lang="es-CL" sz="2400" b="1" dirty="0" smtClean="0"/>
              <a:t>otodaño </a:t>
            </a:r>
            <a:r>
              <a:rPr lang="es-CL" sz="2400" b="1" dirty="0"/>
              <a:t>cutáneo</a:t>
            </a:r>
            <a:r>
              <a:rPr lang="es-CL" sz="2400" dirty="0"/>
              <a:t> y </a:t>
            </a:r>
            <a:r>
              <a:rPr lang="es-CL" sz="2400" b="1" dirty="0"/>
              <a:t>enfermedad degenerativa de columna </a:t>
            </a:r>
            <a:r>
              <a:rPr lang="es-CL" sz="2400" b="1" dirty="0" smtClean="0"/>
              <a:t>cervical</a:t>
            </a:r>
            <a:r>
              <a:rPr lang="es-CL" sz="2400" dirty="0" smtClean="0"/>
              <a:t>.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dirty="0"/>
              <a:t>D</a:t>
            </a:r>
            <a:r>
              <a:rPr lang="es-CL" sz="2400" dirty="0" smtClean="0"/>
              <a:t>esencadenantes </a:t>
            </a:r>
            <a:r>
              <a:rPr lang="es-CL" sz="2400" dirty="0" smtClean="0">
                <a:sym typeface="Wingdings"/>
              </a:rPr>
              <a:t> </a:t>
            </a:r>
            <a:r>
              <a:rPr lang="es-CL" sz="2400" dirty="0" smtClean="0"/>
              <a:t>exposición </a:t>
            </a:r>
            <a:r>
              <a:rPr lang="es-CL" sz="2400" dirty="0"/>
              <a:t>a R</a:t>
            </a:r>
            <a:r>
              <a:rPr lang="es-CL" sz="2400" dirty="0" smtClean="0"/>
              <a:t>UV </a:t>
            </a:r>
            <a:r>
              <a:rPr lang="es-CL" sz="2400" dirty="0"/>
              <a:t>y calor. </a:t>
            </a: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dirty="0" smtClean="0"/>
              <a:t>“</a:t>
            </a:r>
            <a:r>
              <a:rPr lang="es-CL" sz="2400" b="1" dirty="0"/>
              <a:t>S</a:t>
            </a:r>
            <a:r>
              <a:rPr lang="es-CL" sz="2400" b="1" dirty="0" smtClean="0"/>
              <a:t>igno </a:t>
            </a:r>
            <a:r>
              <a:rPr lang="es-CL" sz="2400" b="1" dirty="0"/>
              <a:t>del cubo de hielo</a:t>
            </a:r>
            <a:r>
              <a:rPr lang="es-CL" sz="2400" dirty="0" smtClean="0"/>
              <a:t>”. 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dirty="0" smtClean="0"/>
              <a:t>Tratamiento: agregar </a:t>
            </a:r>
            <a:r>
              <a:rPr lang="es-CL" sz="2400" dirty="0"/>
              <a:t>fotoprotección.</a:t>
            </a:r>
            <a:endParaRPr lang="es-ES_tradnl" sz="2400" dirty="0"/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58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Prurito braquioradial</a:t>
            </a:r>
            <a:r>
              <a:rPr lang="es-ES_tradnl" dirty="0"/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7" y="2210594"/>
            <a:ext cx="5029200" cy="3581400"/>
          </a:xfrm>
        </p:spPr>
      </p:pic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09054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Notalgia parestésica</a:t>
            </a:r>
            <a:r>
              <a:rPr lang="es-ES_tradnl" dirty="0"/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374856" cy="4351338"/>
          </a:xfrm>
        </p:spPr>
      </p:pic>
      <p:sp>
        <p:nvSpPr>
          <p:cNvPr id="5" name="Rectángulo 4"/>
          <p:cNvSpPr/>
          <p:nvPr/>
        </p:nvSpPr>
        <p:spPr>
          <a:xfrm>
            <a:off x="2607276" y="5424616"/>
            <a:ext cx="988540" cy="197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31492" y="1603204"/>
            <a:ext cx="6522308" cy="43513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Arial" charset="0"/>
              <a:buChar char="•"/>
            </a:pPr>
            <a:r>
              <a:rPr lang="es-CL" sz="2400" dirty="0"/>
              <a:t>1</a:t>
            </a:r>
            <a:r>
              <a:rPr lang="es-CL" sz="2400" dirty="0" smtClean="0"/>
              <a:t>0</a:t>
            </a:r>
            <a:r>
              <a:rPr lang="es-CL" sz="2400" dirty="0"/>
              <a:t>% de </a:t>
            </a:r>
            <a:r>
              <a:rPr lang="es-CL" sz="2400" dirty="0" smtClean="0"/>
              <a:t>población adulta.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A</a:t>
            </a:r>
            <a:r>
              <a:rPr lang="es-CL" sz="2400" b="1" dirty="0" smtClean="0"/>
              <a:t>trapamiento </a:t>
            </a:r>
            <a:r>
              <a:rPr lang="es-CL" sz="2400" b="1" dirty="0"/>
              <a:t>de </a:t>
            </a:r>
            <a:r>
              <a:rPr lang="es-CL" sz="2400" b="1" dirty="0" smtClean="0"/>
              <a:t>raíz </a:t>
            </a:r>
            <a:r>
              <a:rPr lang="es-CL" sz="2400" b="1" dirty="0"/>
              <a:t>nerviosa sensitiva</a:t>
            </a:r>
            <a:r>
              <a:rPr lang="es-CL" sz="2400" dirty="0"/>
              <a:t> </a:t>
            </a:r>
            <a:r>
              <a:rPr lang="es-CL" sz="2400" dirty="0" smtClean="0"/>
              <a:t>debido </a:t>
            </a:r>
            <a:r>
              <a:rPr lang="es-CL" sz="2400" dirty="0"/>
              <a:t>a artrosis </a:t>
            </a:r>
            <a:r>
              <a:rPr lang="es-CL" sz="2400" dirty="0" smtClean="0"/>
              <a:t>o irritación muscular/tejido </a:t>
            </a:r>
            <a:r>
              <a:rPr lang="es-CL" sz="2400" dirty="0"/>
              <a:t>conectivo. </a:t>
            </a: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B</a:t>
            </a:r>
            <a:r>
              <a:rPr lang="es-CL" sz="2400" b="1" dirty="0" smtClean="0"/>
              <a:t>orde </a:t>
            </a:r>
            <a:r>
              <a:rPr lang="es-CL" sz="2400" b="1" dirty="0"/>
              <a:t>escapular medial</a:t>
            </a:r>
            <a:r>
              <a:rPr lang="es-CL" sz="2400" dirty="0"/>
              <a:t>. </a:t>
            </a: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P</a:t>
            </a:r>
            <a:r>
              <a:rPr lang="es-CL" sz="2400" b="1" dirty="0" smtClean="0"/>
              <a:t>arche </a:t>
            </a:r>
            <a:r>
              <a:rPr lang="es-CL" sz="2400" b="1" dirty="0"/>
              <a:t>de </a:t>
            </a:r>
            <a:r>
              <a:rPr lang="es-CL" sz="2400" b="1" dirty="0" smtClean="0"/>
              <a:t>hiperpigmentación</a:t>
            </a:r>
            <a:r>
              <a:rPr lang="es-CL" sz="2400" dirty="0" smtClean="0"/>
              <a:t>. 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dirty="0"/>
              <a:t>D</a:t>
            </a:r>
            <a:r>
              <a:rPr lang="es-CL" sz="2400" dirty="0" smtClean="0"/>
              <a:t>iagnóstico diferencial: </a:t>
            </a:r>
            <a:r>
              <a:rPr lang="es-CL" sz="2400" b="1" dirty="0" smtClean="0"/>
              <a:t>amiloidosis macular</a:t>
            </a:r>
            <a:r>
              <a:rPr lang="es-CL" sz="2400" dirty="0" smtClean="0"/>
              <a:t>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5916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Notalgia parestésica</a:t>
            </a:r>
            <a:r>
              <a:rPr lang="es-ES_tradnl" dirty="0"/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60" y="1430208"/>
            <a:ext cx="2535079" cy="4993339"/>
          </a:xfrm>
        </p:spPr>
      </p:pic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67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Meralgia parestésica</a:t>
            </a:r>
            <a:r>
              <a:rPr lang="es-ES_tradnl" dirty="0"/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374856" cy="4351338"/>
          </a:xfrm>
        </p:spPr>
      </p:pic>
      <p:sp>
        <p:nvSpPr>
          <p:cNvPr id="5" name="Rectángulo 4"/>
          <p:cNvSpPr/>
          <p:nvPr/>
        </p:nvSpPr>
        <p:spPr>
          <a:xfrm>
            <a:off x="2607276" y="5622324"/>
            <a:ext cx="1000897" cy="172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31492" y="1603204"/>
            <a:ext cx="6522308" cy="43513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A</a:t>
            </a:r>
            <a:r>
              <a:rPr lang="es-CL" sz="2400" b="1" dirty="0" smtClean="0"/>
              <a:t>trapamiento </a:t>
            </a:r>
            <a:r>
              <a:rPr lang="es-CL" sz="2400" b="1" dirty="0"/>
              <a:t>del nervio cutáneo femoral lateral</a:t>
            </a:r>
            <a:r>
              <a:rPr lang="es-CL" sz="2400" dirty="0"/>
              <a:t> (</a:t>
            </a:r>
            <a:r>
              <a:rPr lang="es-CL" sz="2400" dirty="0" smtClean="0"/>
              <a:t>ligamento inguinal). 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R</a:t>
            </a:r>
            <a:r>
              <a:rPr lang="es-CL" sz="2400" b="1" dirty="0" smtClean="0"/>
              <a:t>egión </a:t>
            </a:r>
            <a:r>
              <a:rPr lang="es-CL" sz="2400" b="1" dirty="0"/>
              <a:t>antero-lateral del muslo</a:t>
            </a:r>
            <a:r>
              <a:rPr lang="es-CL" sz="2400" dirty="0"/>
              <a:t>. </a:t>
            </a: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dirty="0" smtClean="0"/>
              <a:t>Factores predisponentes: obesidad</a:t>
            </a:r>
            <a:r>
              <a:rPr lang="es-CL" sz="2400" dirty="0"/>
              <a:t>, embarazo, ropa </a:t>
            </a:r>
            <a:r>
              <a:rPr lang="es-CL" sz="2400" dirty="0" smtClean="0"/>
              <a:t>apretada, tumor </a:t>
            </a:r>
            <a:r>
              <a:rPr lang="es-CL" sz="2400" dirty="0"/>
              <a:t>o hemorragia. 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8652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Meralgia parestésica</a:t>
            </a:r>
            <a:r>
              <a:rPr lang="es-ES_tradnl" dirty="0"/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t="265" r="1"/>
          <a:stretch/>
        </p:blipFill>
        <p:spPr>
          <a:xfrm>
            <a:off x="3629518" y="2113005"/>
            <a:ext cx="4932963" cy="3761882"/>
          </a:xfrm>
        </p:spPr>
      </p:pic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62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Síndrome trófico trigeminal</a:t>
            </a:r>
            <a:r>
              <a:rPr lang="es-ES_tradnl" dirty="0"/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374856" cy="4351338"/>
          </a:xfrm>
        </p:spPr>
      </p:pic>
      <p:sp>
        <p:nvSpPr>
          <p:cNvPr id="5" name="Rectángulo 4"/>
          <p:cNvSpPr/>
          <p:nvPr/>
        </p:nvSpPr>
        <p:spPr>
          <a:xfrm>
            <a:off x="1285103" y="5424616"/>
            <a:ext cx="1260389" cy="185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31492" y="1603204"/>
            <a:ext cx="6522308" cy="43513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Arial" charset="0"/>
              <a:buChar char="•"/>
            </a:pPr>
            <a:r>
              <a:rPr lang="es-CL" sz="2400" dirty="0" smtClean="0"/>
              <a:t>“</a:t>
            </a:r>
            <a:r>
              <a:rPr lang="es-CL" sz="2400" b="1" dirty="0"/>
              <a:t>R</a:t>
            </a:r>
            <a:r>
              <a:rPr lang="es-CL" sz="2400" b="1" dirty="0" smtClean="0"/>
              <a:t>ascado </a:t>
            </a:r>
            <a:r>
              <a:rPr lang="es-CL" sz="2400" b="1" dirty="0"/>
              <a:t>indoloro</a:t>
            </a:r>
            <a:r>
              <a:rPr lang="es-CL" sz="2400" dirty="0"/>
              <a:t>” (</a:t>
            </a:r>
            <a:r>
              <a:rPr lang="es-CL" sz="2400" dirty="0" smtClean="0"/>
              <a:t>autolesionarse). 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A</a:t>
            </a:r>
            <a:r>
              <a:rPr lang="es-CL" sz="2400" b="1" dirty="0" smtClean="0"/>
              <a:t>trapamiento </a:t>
            </a:r>
            <a:r>
              <a:rPr lang="es-CL" sz="2400" b="1" dirty="0"/>
              <a:t>o daño de </a:t>
            </a:r>
            <a:r>
              <a:rPr lang="es-CL" sz="2400" b="1" dirty="0" smtClean="0"/>
              <a:t>porción </a:t>
            </a:r>
            <a:r>
              <a:rPr lang="es-CL" sz="2400" b="1" dirty="0"/>
              <a:t>sensitiva del nervio trigémino</a:t>
            </a:r>
            <a:r>
              <a:rPr lang="es-CL" sz="2400" dirty="0"/>
              <a:t>. </a:t>
            </a: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 smtClean="0"/>
              <a:t>Ala </a:t>
            </a:r>
            <a:r>
              <a:rPr lang="es-CL" sz="2400" b="1" dirty="0"/>
              <a:t>nasal, </a:t>
            </a:r>
            <a:r>
              <a:rPr lang="es-CL" sz="2400" b="1" dirty="0" smtClean="0"/>
              <a:t>respeta punta nasal</a:t>
            </a:r>
            <a:r>
              <a:rPr lang="es-CL" sz="2400" dirty="0"/>
              <a:t> </a:t>
            </a:r>
            <a:r>
              <a:rPr lang="es-CL" sz="2400" dirty="0" smtClean="0">
                <a:sym typeface="Wingdings"/>
              </a:rPr>
              <a:t> extenderse.</a:t>
            </a: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 smtClean="0"/>
              <a:t>Costra </a:t>
            </a:r>
            <a:r>
              <a:rPr lang="es-CL" sz="2400" b="1" dirty="0"/>
              <a:t>que aparece sobre una </a:t>
            </a:r>
            <a:r>
              <a:rPr lang="es-CL" sz="2400" b="1" dirty="0" smtClean="0"/>
              <a:t>úlcera</a:t>
            </a:r>
            <a:r>
              <a:rPr lang="es-CL" sz="2400" dirty="0" smtClean="0"/>
              <a:t>.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dirty="0" smtClean="0"/>
              <a:t>Factores </a:t>
            </a:r>
            <a:r>
              <a:rPr lang="es-CL" sz="2400" dirty="0"/>
              <a:t>de </a:t>
            </a:r>
            <a:r>
              <a:rPr lang="es-CL" sz="2400" dirty="0" smtClean="0"/>
              <a:t>iniciación: iatrogenia, </a:t>
            </a:r>
            <a:r>
              <a:rPr lang="es-CL" sz="2400" dirty="0"/>
              <a:t>infección </a:t>
            </a:r>
            <a:r>
              <a:rPr lang="es-CL" sz="2400" dirty="0" smtClean="0"/>
              <a:t>o </a:t>
            </a:r>
            <a:r>
              <a:rPr lang="es-CL" sz="2400" dirty="0"/>
              <a:t>tumores de </a:t>
            </a:r>
            <a:r>
              <a:rPr lang="es-CL" sz="2400" dirty="0" smtClean="0"/>
              <a:t>SNC.</a:t>
            </a:r>
            <a:endParaRPr lang="es-ES_tradnl" sz="2400" dirty="0"/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786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Síndrome trófico trigeminal</a:t>
            </a:r>
            <a:r>
              <a:rPr lang="es-ES_tradnl" dirty="0"/>
              <a:t>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52" y="2051329"/>
            <a:ext cx="4114800" cy="3479800"/>
          </a:xfrm>
        </p:spPr>
      </p:pic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38" y="2051329"/>
            <a:ext cx="4883668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6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Conclusiones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Desafio </a:t>
            </a:r>
            <a:r>
              <a:rPr lang="es-CL" dirty="0"/>
              <a:t>diagnóstico y </a:t>
            </a:r>
            <a:r>
              <a:rPr lang="es-CL" dirty="0" smtClean="0"/>
              <a:t>terapéutico.</a:t>
            </a:r>
          </a:p>
          <a:p>
            <a:r>
              <a:rPr lang="es-CL" dirty="0"/>
              <a:t>M</a:t>
            </a:r>
            <a:r>
              <a:rPr lang="es-CL" dirty="0" smtClean="0"/>
              <a:t>últiples causas.</a:t>
            </a:r>
          </a:p>
          <a:p>
            <a:r>
              <a:rPr lang="es-CL" dirty="0"/>
              <a:t>C</a:t>
            </a:r>
            <a:r>
              <a:rPr lang="es-CL" dirty="0" smtClean="0"/>
              <a:t>omplejidad </a:t>
            </a:r>
            <a:r>
              <a:rPr lang="es-CL"/>
              <a:t>y </a:t>
            </a:r>
            <a:r>
              <a:rPr lang="es-CL" smtClean="0"/>
              <a:t>multidimensionalidad. </a:t>
            </a:r>
            <a:endParaRPr lang="es-CL" dirty="0" smtClean="0"/>
          </a:p>
          <a:p>
            <a:r>
              <a:rPr lang="es-CL" dirty="0" smtClean="0"/>
              <a:t>Estrategias </a:t>
            </a:r>
            <a:r>
              <a:rPr lang="es-CL" dirty="0"/>
              <a:t>terapeuticas combinadas, incluyendo </a:t>
            </a:r>
            <a:r>
              <a:rPr lang="es-CL" b="1" dirty="0" smtClean="0"/>
              <a:t>siempre medidas </a:t>
            </a:r>
            <a:r>
              <a:rPr lang="es-CL" b="1" dirty="0"/>
              <a:t>generales</a:t>
            </a:r>
            <a:r>
              <a:rPr lang="es-CL" dirty="0"/>
              <a:t>. </a:t>
            </a:r>
            <a:endParaRPr lang="es-CL" dirty="0" smtClean="0"/>
          </a:p>
          <a:p>
            <a:r>
              <a:rPr lang="es-CL" dirty="0" smtClean="0"/>
              <a:t>Historia </a:t>
            </a:r>
            <a:r>
              <a:rPr lang="es-CL" dirty="0"/>
              <a:t>y exámen físico </a:t>
            </a:r>
            <a:r>
              <a:rPr lang="es-CL" dirty="0" smtClean="0"/>
              <a:t>completos, seguir </a:t>
            </a:r>
            <a:r>
              <a:rPr lang="es-CL" dirty="0"/>
              <a:t>de a</a:t>
            </a:r>
            <a:r>
              <a:rPr lang="es-CL" dirty="0" smtClean="0"/>
              <a:t>lgoritmo </a:t>
            </a:r>
            <a:r>
              <a:rPr lang="es-CL" dirty="0"/>
              <a:t>de enfrentamiento. </a:t>
            </a:r>
            <a:endParaRPr lang="es-CL" dirty="0" smtClean="0"/>
          </a:p>
          <a:p>
            <a:r>
              <a:rPr lang="es-CL" dirty="0"/>
              <a:t>I</a:t>
            </a:r>
            <a:r>
              <a:rPr lang="es-CL" dirty="0" smtClean="0"/>
              <a:t>dentificar cuadros </a:t>
            </a:r>
            <a:r>
              <a:rPr lang="es-CL" dirty="0"/>
              <a:t>disestésicos </a:t>
            </a:r>
            <a:r>
              <a:rPr lang="es-CL" dirty="0" smtClean="0"/>
              <a:t>(distribuciones anatómicas).       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662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4398"/>
            <a:ext cx="7083682" cy="4328917"/>
          </a:xfrm>
        </p:spPr>
      </p:pic>
      <p:sp>
        <p:nvSpPr>
          <p:cNvPr id="6" name="Rectángulo redondeado 5"/>
          <p:cNvSpPr/>
          <p:nvPr/>
        </p:nvSpPr>
        <p:spPr>
          <a:xfrm>
            <a:off x="462949" y="4856205"/>
            <a:ext cx="7834184" cy="1307110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5486400" y="5425175"/>
            <a:ext cx="2137719" cy="123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5486400" y="5663219"/>
            <a:ext cx="2137719" cy="123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7656856" y="3101546"/>
            <a:ext cx="1313291" cy="23236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9002883" y="2075935"/>
            <a:ext cx="2155267" cy="197708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(+) Estímulos </a:t>
            </a:r>
            <a:r>
              <a:rPr lang="es-CL" sz="2400" dirty="0">
                <a:solidFill>
                  <a:schemeClr val="tx1"/>
                </a:solidFill>
              </a:rPr>
              <a:t>térmicos y </a:t>
            </a:r>
            <a:r>
              <a:rPr lang="es-CL" sz="2400" dirty="0" smtClean="0">
                <a:solidFill>
                  <a:schemeClr val="tx1"/>
                </a:solidFill>
              </a:rPr>
              <a:t>pruritogénicos. </a:t>
            </a:r>
          </a:p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(-) Estímulos mecánicos.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002883" y="4832411"/>
            <a:ext cx="2155267" cy="121024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(+) </a:t>
            </a:r>
            <a:r>
              <a:rPr lang="es-CL" sz="2400" smtClean="0">
                <a:solidFill>
                  <a:schemeClr val="tx1"/>
                </a:solidFill>
              </a:rPr>
              <a:t>Estímulos mecánicos y pruritogénicos.</a:t>
            </a:r>
            <a:endParaRPr lang="es-ES_tradnl" sz="2400" dirty="0">
              <a:solidFill>
                <a:schemeClr val="tx1"/>
              </a:solidFill>
            </a:endParaRPr>
          </a:p>
        </p:txBody>
      </p:sp>
      <p:cxnSp>
        <p:nvCxnSpPr>
          <p:cNvPr id="27" name="Conector recto de flecha 26"/>
          <p:cNvCxnSpPr>
            <a:endCxn id="19" idx="1"/>
          </p:cNvCxnSpPr>
          <p:nvPr/>
        </p:nvCxnSpPr>
        <p:spPr>
          <a:xfrm flipV="1">
            <a:off x="7624119" y="5437532"/>
            <a:ext cx="1378764" cy="2142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174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63" y="160182"/>
            <a:ext cx="3942274" cy="6127992"/>
          </a:xfrm>
        </p:spPr>
      </p:pic>
      <p:sp>
        <p:nvSpPr>
          <p:cNvPr id="5" name="Rectángulo 4"/>
          <p:cNvSpPr/>
          <p:nvPr/>
        </p:nvSpPr>
        <p:spPr>
          <a:xfrm>
            <a:off x="1008481" y="1293081"/>
            <a:ext cx="2946101" cy="82790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M</a:t>
            </a:r>
            <a:r>
              <a:rPr lang="es-CL" sz="2400" dirty="0" smtClean="0">
                <a:solidFill>
                  <a:schemeClr val="tx1"/>
                </a:solidFill>
              </a:rPr>
              <a:t>ultidimensionalidad </a:t>
            </a:r>
            <a:r>
              <a:rPr lang="es-CL" sz="2400" dirty="0">
                <a:solidFill>
                  <a:schemeClr val="tx1"/>
                </a:solidFill>
              </a:rPr>
              <a:t>del </a:t>
            </a:r>
            <a:r>
              <a:rPr lang="es-CL" sz="2400" dirty="0" smtClean="0">
                <a:solidFill>
                  <a:schemeClr val="tx1"/>
                </a:solidFill>
              </a:rPr>
              <a:t>prurito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237418" y="1276735"/>
            <a:ext cx="2946101" cy="82790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P</a:t>
            </a:r>
            <a:r>
              <a:rPr lang="es-CL" sz="2400" dirty="0" smtClean="0">
                <a:solidFill>
                  <a:schemeClr val="tx1"/>
                </a:solidFill>
              </a:rPr>
              <a:t>rocesamiento </a:t>
            </a:r>
            <a:r>
              <a:rPr lang="es-CL" sz="2400" dirty="0">
                <a:solidFill>
                  <a:schemeClr val="tx1"/>
                </a:solidFill>
              </a:rPr>
              <a:t>emocional y afectivo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86249" y="3657601"/>
            <a:ext cx="2586773" cy="150773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Terminaciones nerviosas libres (estrato granuloso) / Queratinocitos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81804" y="5460271"/>
            <a:ext cx="2199455" cy="82790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D</a:t>
            </a:r>
            <a:r>
              <a:rPr lang="es-CL" sz="2400" dirty="0" smtClean="0">
                <a:solidFill>
                  <a:schemeClr val="tx1"/>
                </a:solidFill>
              </a:rPr>
              <a:t>isfunción </a:t>
            </a:r>
            <a:r>
              <a:rPr lang="es-CL" sz="2400" dirty="0">
                <a:solidFill>
                  <a:schemeClr val="tx1"/>
                </a:solidFill>
              </a:rPr>
              <a:t>de la barrera cutánea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475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91623"/>
              </p:ext>
            </p:extLst>
          </p:nvPr>
        </p:nvGraphicFramePr>
        <p:xfrm>
          <a:off x="8528222" y="2530961"/>
          <a:ext cx="2825578" cy="3477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5578"/>
              </a:tblGrid>
              <a:tr h="43463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/>
                        <a:t>Receptores</a:t>
                      </a:r>
                      <a:endParaRPr lang="es-ES_tradnl" sz="2000" b="1" dirty="0"/>
                    </a:p>
                  </a:txBody>
                  <a:tcPr anchor="ctr"/>
                </a:tc>
              </a:tr>
              <a:tr h="43463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PAR-2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3463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PAR-4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3463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TLR-7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3463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GRPR (ratones)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3463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TRPV1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3463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TRPM8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3463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TRPA1</a:t>
                      </a:r>
                      <a:endParaRPr lang="es-ES_tradnl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670438"/>
              </p:ext>
            </p:extLst>
          </p:nvPr>
        </p:nvGraphicFramePr>
        <p:xfrm>
          <a:off x="838200" y="2530961"/>
          <a:ext cx="2825578" cy="2293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5578"/>
              </a:tblGrid>
              <a:tr h="458765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/>
                        <a:t>Mediadores</a:t>
                      </a:r>
                      <a:r>
                        <a:rPr lang="es-ES_tradnl" sz="2000" b="1" baseline="0" dirty="0" smtClean="0"/>
                        <a:t> 1</a:t>
                      </a:r>
                      <a:r>
                        <a:rPr lang="es-ES_tradnl" sz="2000" b="1" baseline="30000" dirty="0" smtClean="0"/>
                        <a:t>rios</a:t>
                      </a:r>
                      <a:endParaRPr lang="es-ES_tradnl" sz="2000" b="1" baseline="30000" dirty="0"/>
                    </a:p>
                  </a:txBody>
                  <a:tcPr anchor="ctr"/>
                </a:tc>
              </a:tr>
              <a:tr h="458765">
                <a:tc>
                  <a:txBody>
                    <a:bodyPr/>
                    <a:lstStyle/>
                    <a:p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Histamina</a:t>
                      </a:r>
                      <a:endParaRPr lang="es-ES_tradnl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8765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Triptasa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58765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Catepsina</a:t>
                      </a:r>
                      <a:r>
                        <a:rPr lang="es-ES_tradnl" sz="2000" dirty="0" smtClean="0"/>
                        <a:t> S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58765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Interleuquina</a:t>
                      </a:r>
                      <a:r>
                        <a:rPr lang="es-ES_tradnl" sz="2000" dirty="0" smtClean="0"/>
                        <a:t> 31</a:t>
                      </a:r>
                      <a:endParaRPr lang="es-ES_tradnl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142412"/>
              </p:ext>
            </p:extLst>
          </p:nvPr>
        </p:nvGraphicFramePr>
        <p:xfrm>
          <a:off x="4683211" y="2530961"/>
          <a:ext cx="2825578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5578"/>
              </a:tblGrid>
              <a:tr h="191885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/>
                        <a:t>Mediadores</a:t>
                      </a:r>
                      <a:r>
                        <a:rPr lang="es-ES_tradnl" sz="2000" b="1" baseline="0" dirty="0" smtClean="0"/>
                        <a:t> 2</a:t>
                      </a:r>
                      <a:r>
                        <a:rPr lang="es-ES_tradnl" sz="2000" b="1" baseline="30000" dirty="0" smtClean="0"/>
                        <a:t>rios</a:t>
                      </a:r>
                      <a:endParaRPr lang="es-ES_tradnl" sz="2000" b="1" baseline="30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Prostaglandinas E1 y E2</a:t>
                      </a:r>
                      <a:endParaRPr lang="es-ES_tradnl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Sustancia P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Péptidos opioides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Factor de crecimiento nervioso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Interleuquina</a:t>
                      </a:r>
                      <a:r>
                        <a:rPr lang="es-ES_tradnl" sz="2000" dirty="0" smtClean="0"/>
                        <a:t> 2</a:t>
                      </a:r>
                      <a:endParaRPr lang="es-ES_tradnl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39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s-CL" b="1" dirty="0" smtClean="0">
                <a:effectLst/>
              </a:rPr>
              <a:t>Enfrentamiento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75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 descr="../../../../Desktop/Captura%20de%20pantalla%202017-10-23%20a%20las%200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178" r="4079" b="11977"/>
          <a:stretch/>
        </p:blipFill>
        <p:spPr bwMode="auto">
          <a:xfrm>
            <a:off x="2752294" y="365125"/>
            <a:ext cx="6969211" cy="54246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ector recto 5"/>
          <p:cNvCxnSpPr/>
          <p:nvPr/>
        </p:nvCxnSpPr>
        <p:spPr>
          <a:xfrm>
            <a:off x="2940908" y="1309816"/>
            <a:ext cx="10873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064476" y="2199503"/>
            <a:ext cx="10997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8464378" y="1089046"/>
            <a:ext cx="1124465" cy="73657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Lesiones cutáneas inespecíficas</a:t>
            </a:r>
            <a:endParaRPr lang="es-ES_tradnl" sz="1400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379479" y="1941762"/>
            <a:ext cx="1155358" cy="49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smtClean="0">
                <a:solidFill>
                  <a:srgbClr val="FF0000"/>
                </a:solidFill>
              </a:rPr>
              <a:t>Prurito generalizado</a:t>
            </a:r>
            <a:endParaRPr lang="es-ES_tradnl" sz="1400" dirty="0">
              <a:solidFill>
                <a:srgbClr val="FF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48931" y="1941762"/>
            <a:ext cx="1124465" cy="49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smtClean="0">
                <a:solidFill>
                  <a:srgbClr val="FF0000"/>
                </a:solidFill>
              </a:rPr>
              <a:t>Prurito localizado</a:t>
            </a:r>
            <a:endParaRPr lang="es-ES_tradnl" sz="1400" dirty="0">
              <a:solidFill>
                <a:srgbClr val="FF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511278" y="4001294"/>
            <a:ext cx="1124465" cy="49933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Síndromes </a:t>
            </a:r>
            <a:r>
              <a:rPr lang="es-ES" sz="1400" dirty="0" err="1" smtClean="0">
                <a:solidFill>
                  <a:srgbClr val="FF0000"/>
                </a:solidFill>
              </a:rPr>
              <a:t>disestésicos</a:t>
            </a:r>
            <a:endParaRPr lang="es-ES_tradnl" sz="1400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416888" y="4905633"/>
            <a:ext cx="50289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_tradnl" sz="1200" b="1" dirty="0" smtClean="0">
                <a:solidFill>
                  <a:schemeClr val="bg1"/>
                </a:solidFill>
              </a:rPr>
              <a:t>LDH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N Engl J Med 2013; </a:t>
            </a:r>
            <a:r>
              <a:rPr lang="es-CL" dirty="0" smtClean="0"/>
              <a:t>368:1625-34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953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Exámenes adicionales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EPSD.</a:t>
            </a:r>
          </a:p>
          <a:p>
            <a:r>
              <a:rPr lang="es-CL" dirty="0"/>
              <a:t>S</a:t>
            </a:r>
            <a:r>
              <a:rPr lang="es-CL" dirty="0" smtClean="0"/>
              <a:t>creening </a:t>
            </a:r>
            <a:r>
              <a:rPr lang="es-CL" dirty="0"/>
              <a:t>hepático </a:t>
            </a:r>
            <a:r>
              <a:rPr lang="es-CL" dirty="0" smtClean="0"/>
              <a:t>viral.</a:t>
            </a:r>
          </a:p>
          <a:p>
            <a:r>
              <a:rPr lang="es-CL" dirty="0"/>
              <a:t>T</a:t>
            </a:r>
            <a:r>
              <a:rPr lang="es-CL" dirty="0" smtClean="0"/>
              <a:t>est </a:t>
            </a:r>
            <a:r>
              <a:rPr lang="es-CL" dirty="0"/>
              <a:t>de </a:t>
            </a:r>
            <a:r>
              <a:rPr lang="es-CL" dirty="0" smtClean="0"/>
              <a:t>Guayaco o EDA/colonoscopía total.</a:t>
            </a:r>
          </a:p>
          <a:p>
            <a:r>
              <a:rPr lang="es-CL" dirty="0"/>
              <a:t>S</a:t>
            </a:r>
            <a:r>
              <a:rPr lang="es-CL" dirty="0" smtClean="0"/>
              <a:t>creening </a:t>
            </a:r>
            <a:r>
              <a:rPr lang="es-CL" dirty="0"/>
              <a:t>de </a:t>
            </a:r>
            <a:r>
              <a:rPr lang="es-CL" dirty="0" smtClean="0"/>
              <a:t>neoplasias.</a:t>
            </a:r>
          </a:p>
          <a:p>
            <a:endParaRPr lang="es-CL" dirty="0" smtClean="0"/>
          </a:p>
          <a:p>
            <a:pPr lvl="0"/>
            <a:r>
              <a:rPr lang="es-CL" dirty="0"/>
              <a:t>Biopsias cutáneas para </a:t>
            </a:r>
            <a:r>
              <a:rPr lang="es-CL" dirty="0" smtClean="0"/>
              <a:t>HE </a:t>
            </a:r>
            <a:r>
              <a:rPr lang="es-CL" dirty="0"/>
              <a:t>e </a:t>
            </a:r>
            <a:r>
              <a:rPr lang="es-CL" dirty="0" smtClean="0"/>
              <a:t>IFD.</a:t>
            </a:r>
            <a:endParaRPr lang="es-ES_tradnl" dirty="0"/>
          </a:p>
          <a:p>
            <a:pPr lvl="0"/>
            <a:r>
              <a:rPr lang="es-CL" dirty="0" smtClean="0"/>
              <a:t>Calcio/fósforo/albúmina</a:t>
            </a:r>
            <a:r>
              <a:rPr lang="es-CL" dirty="0"/>
              <a:t>, hemoglobina glicosilada, </a:t>
            </a:r>
            <a:r>
              <a:rPr lang="es-CL" dirty="0" smtClean="0"/>
              <a:t>PTGO.</a:t>
            </a:r>
            <a:endParaRPr lang="es-ES_tradnl" dirty="0"/>
          </a:p>
          <a:p>
            <a:pPr lvl="0"/>
            <a:r>
              <a:rPr lang="es-CL" dirty="0"/>
              <a:t>Cinética del hierro. </a:t>
            </a:r>
            <a:endParaRPr lang="es-ES_tradnl" dirty="0"/>
          </a:p>
          <a:p>
            <a:pPr lvl="0"/>
            <a:r>
              <a:rPr lang="es-CL" dirty="0"/>
              <a:t>Anticuerpos antiendomisio y antitransglutaminasa. 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Profundidad</Template>
  <TotalTime>499</TotalTime>
  <Words>1178</Words>
  <Application>Microsoft Office PowerPoint</Application>
  <PresentationFormat>Panorámica</PresentationFormat>
  <Paragraphs>231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Arial</vt:lpstr>
      <vt:lpstr>Corbel</vt:lpstr>
      <vt:lpstr>Symbol</vt:lpstr>
      <vt:lpstr>Wingdings</vt:lpstr>
      <vt:lpstr>TF10001006</vt:lpstr>
      <vt:lpstr>Prurito</vt:lpstr>
      <vt:lpstr>Presentación de PowerPoint</vt:lpstr>
      <vt:lpstr>Fisiología del prurito </vt:lpstr>
      <vt:lpstr>Presentación de PowerPoint</vt:lpstr>
      <vt:lpstr>Presentación de PowerPoint</vt:lpstr>
      <vt:lpstr>Presentación de PowerPoint</vt:lpstr>
      <vt:lpstr>Enfrentamiento</vt:lpstr>
      <vt:lpstr>Presentación de PowerPoint</vt:lpstr>
      <vt:lpstr>Exámenes adicionales</vt:lpstr>
      <vt:lpstr>Tratamiento </vt:lpstr>
      <vt:lpstr>Presentación de PowerPoint</vt:lpstr>
      <vt:lpstr>Tratamiento farmacológico tópico</vt:lpstr>
      <vt:lpstr>Tratamiento farmacológico tópico</vt:lpstr>
      <vt:lpstr>Tratamiento farmacológico sistémico</vt:lpstr>
      <vt:lpstr>Tratamiento farmacológico sistémico</vt:lpstr>
      <vt:lpstr>Dermatosis como resultado del prurito </vt:lpstr>
      <vt:lpstr>Prurigo nodular</vt:lpstr>
      <vt:lpstr>Prurito en enfermedades sistémicas </vt:lpstr>
      <vt:lpstr>Prurito colestásico</vt:lpstr>
      <vt:lpstr>Prurito renal</vt:lpstr>
      <vt:lpstr>Prurito en enfermedad tiroídea</vt:lpstr>
      <vt:lpstr>Prurito en embarazo </vt:lpstr>
      <vt:lpstr>Presentación de PowerPoint</vt:lpstr>
      <vt:lpstr>Prurito en ancianos </vt:lpstr>
      <vt:lpstr>Presentación de PowerPoint</vt:lpstr>
      <vt:lpstr>Síndromes disestésicos </vt:lpstr>
      <vt:lpstr>Síndrome anogenital disestésico </vt:lpstr>
      <vt:lpstr>Síndrome de cuero cabelludo urente </vt:lpstr>
      <vt:lpstr>Etiologías neurológicas de prurito y disestesia </vt:lpstr>
      <vt:lpstr>Prurito braquioradial </vt:lpstr>
      <vt:lpstr>Prurito braquioradial </vt:lpstr>
      <vt:lpstr>Notalgia parestésica </vt:lpstr>
      <vt:lpstr>Notalgia parestésica </vt:lpstr>
      <vt:lpstr>Meralgia parestésica </vt:lpstr>
      <vt:lpstr>Meralgia parestésica </vt:lpstr>
      <vt:lpstr>Síndrome trófico trigeminal </vt:lpstr>
      <vt:lpstr>Síndrome trófico trigeminal </vt:lpstr>
      <vt:lpstr>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Prurito</dc:title>
  <dc:creator>Usuario de Microsoft Office</dc:creator>
  <cp:lastModifiedBy>Windows User</cp:lastModifiedBy>
  <cp:revision>107</cp:revision>
  <dcterms:created xsi:type="dcterms:W3CDTF">2017-10-23T23:04:25Z</dcterms:created>
  <dcterms:modified xsi:type="dcterms:W3CDTF">2021-12-04T03:12:57Z</dcterms:modified>
</cp:coreProperties>
</file>