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73" r:id="rId4"/>
    <p:sldId id="272" r:id="rId5"/>
    <p:sldId id="274" r:id="rId6"/>
    <p:sldId id="269" r:id="rId7"/>
    <p:sldId id="270" r:id="rId8"/>
    <p:sldId id="275" r:id="rId9"/>
    <p:sldId id="267" r:id="rId10"/>
    <p:sldId id="266" r:id="rId11"/>
    <p:sldId id="282" r:id="rId12"/>
    <p:sldId id="276" r:id="rId13"/>
    <p:sldId id="313" r:id="rId14"/>
    <p:sldId id="278" r:id="rId15"/>
    <p:sldId id="279" r:id="rId16"/>
    <p:sldId id="281" r:id="rId17"/>
    <p:sldId id="280" r:id="rId18"/>
    <p:sldId id="283" r:id="rId19"/>
    <p:sldId id="263" r:id="rId20"/>
    <p:sldId id="265" r:id="rId21"/>
    <p:sldId id="260" r:id="rId22"/>
    <p:sldId id="262" r:id="rId23"/>
    <p:sldId id="261" r:id="rId24"/>
    <p:sldId id="285" r:id="rId25"/>
    <p:sldId id="286" r:id="rId26"/>
    <p:sldId id="289" r:id="rId27"/>
    <p:sldId id="290" r:id="rId28"/>
    <p:sldId id="291" r:id="rId29"/>
    <p:sldId id="292" r:id="rId30"/>
    <p:sldId id="304" r:id="rId31"/>
    <p:sldId id="303" r:id="rId32"/>
    <p:sldId id="296" r:id="rId33"/>
    <p:sldId id="305" r:id="rId34"/>
    <p:sldId id="298" r:id="rId35"/>
    <p:sldId id="299" r:id="rId36"/>
    <p:sldId id="301" r:id="rId37"/>
    <p:sldId id="306" r:id="rId38"/>
    <p:sldId id="307" r:id="rId39"/>
    <p:sldId id="309" r:id="rId40"/>
    <p:sldId id="310" r:id="rId41"/>
    <p:sldId id="312" r:id="rId42"/>
  </p:sldIdLst>
  <p:sldSz cx="9144000" cy="6858000" type="screen4x3"/>
  <p:notesSz cx="6761163" cy="9942513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05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6B6FC-EE07-460D-9EEF-AC5A3F9BA134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23587-5ED5-4152-9983-C188246868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7782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587-5ED5-4152-9983-C18824686805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944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fld id="{B023D92C-888B-4879-8121-00943F5A6220}" type="slidenum">
              <a:rPr lang="es-ES" altLang="es-CL">
                <a:latin typeface="Arial" charset="0"/>
              </a:rPr>
              <a:pPr eaLnBrk="1" hangingPunct="1"/>
              <a:t>31</a:t>
            </a:fld>
            <a:endParaRPr lang="es-ES" altLang="es-CL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52475"/>
            <a:ext cx="4951413" cy="37147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489" y="4722694"/>
            <a:ext cx="4958186" cy="44741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CL" altLang="es-CL" smtClean="0"/>
              <a:t>Glomerulonefritis Ig G y C3 no lo puse falta espacio</a:t>
            </a:r>
          </a:p>
          <a:p>
            <a:pPr eaLnBrk="1" hangingPunct="1"/>
            <a:r>
              <a:rPr lang="es-CL" altLang="es-CL" smtClean="0"/>
              <a:t>Compromiso cutaneo 67-100%</a:t>
            </a:r>
            <a:endParaRPr lang="es-ES" altLang="es-CL" smtClean="0"/>
          </a:p>
        </p:txBody>
      </p:sp>
    </p:spTree>
    <p:extLst>
      <p:ext uri="{BB962C8B-B14F-4D97-AF65-F5344CB8AC3E}">
        <p14:creationId xmlns:p14="http://schemas.microsoft.com/office/powerpoint/2010/main" val="62881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B23587-5ED5-4152-9983-C18824686805}" type="slidenum">
              <a:rPr lang="es-CL" smtClean="0"/>
              <a:t>35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556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769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909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86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242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89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378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0631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526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7814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576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116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B5BC1-41DA-42F3-9AF6-10E675ED992C}" type="datetimeFigureOut">
              <a:rPr lang="es-CL" smtClean="0"/>
              <a:t>21-12-2021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28BC3-6A4E-4B0E-BF8A-B77A24F3301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0228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jcm10112283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dermnetnz.org/common/image.php?path=/vascular/img/livedo2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hyperlink" Target="http://www.dermnetnz.org/common/image.php?path=/vascular/img/livedo3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340769"/>
            <a:ext cx="7772400" cy="225968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 smtClean="0"/>
              <a:t>Púrpuras</a:t>
            </a:r>
            <a:br>
              <a:rPr lang="es-MX" dirty="0" smtClean="0"/>
            </a:br>
            <a:r>
              <a:rPr lang="es-MX" sz="2200" dirty="0"/>
              <a:t>RAE.:8. f. </a:t>
            </a:r>
            <a:r>
              <a:rPr lang="es-MX" sz="2200" dirty="0" err="1"/>
              <a:t>Med</a:t>
            </a:r>
            <a:r>
              <a:rPr lang="es-MX" sz="2200" dirty="0"/>
              <a:t>. Estado morboso, caracterizado por hemorragias, petequias o equimosis.</a:t>
            </a:r>
            <a:br>
              <a:rPr lang="es-MX" sz="2200" dirty="0"/>
            </a:br>
            <a:r>
              <a:rPr lang="es-MX" sz="2200" dirty="0"/>
              <a:t/>
            </a:r>
            <a:br>
              <a:rPr lang="es-MX" sz="2200" dirty="0"/>
            </a:br>
            <a:r>
              <a:rPr lang="es-MX" sz="2200" dirty="0" smtClean="0"/>
              <a:t> 9</a:t>
            </a:r>
            <a:r>
              <a:rPr lang="es-MX" sz="2200" dirty="0"/>
              <a:t>. </a:t>
            </a:r>
            <a:r>
              <a:rPr lang="es-MX" sz="2200" dirty="0" err="1"/>
              <a:t>adj</a:t>
            </a:r>
            <a:r>
              <a:rPr lang="es-MX" sz="2200" dirty="0"/>
              <a:t>. Dicho de un color: Rojo oscuro que tira a violeta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s-MX" dirty="0" smtClean="0"/>
          </a:p>
          <a:p>
            <a:endParaRPr lang="es-MX" dirty="0"/>
          </a:p>
          <a:p>
            <a:r>
              <a:rPr lang="es-MX" b="1" dirty="0" smtClean="0">
                <a:solidFill>
                  <a:schemeClr val="tx1"/>
                </a:solidFill>
              </a:rPr>
              <a:t>Dr. Iván Jara Padilla</a:t>
            </a:r>
          </a:p>
          <a:p>
            <a:r>
              <a:rPr lang="es-MX" b="1" dirty="0" smtClean="0">
                <a:solidFill>
                  <a:schemeClr val="tx1"/>
                </a:solidFill>
              </a:rPr>
              <a:t>Dermatología CSM.</a:t>
            </a:r>
            <a:endParaRPr lang="es-C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Diagnostico diferencial de equimosis</a:t>
            </a:r>
            <a:endParaRPr lang="es-CL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533400" y="1668204"/>
            <a:ext cx="4038600" cy="4525963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s-MX" sz="2400" dirty="0" smtClean="0"/>
          </a:p>
          <a:p>
            <a:pPr marL="0" indent="0">
              <a:buNone/>
            </a:pPr>
            <a:r>
              <a:rPr lang="es-MX" sz="2400" dirty="0" smtClean="0"/>
              <a:t>1.- Uso anticoagulantes : AAS.</a:t>
            </a:r>
          </a:p>
          <a:p>
            <a:pPr marL="0" indent="0">
              <a:buNone/>
            </a:pPr>
            <a:r>
              <a:rPr lang="es-MX" sz="2400" dirty="0" smtClean="0"/>
              <a:t>2.- </a:t>
            </a:r>
            <a:r>
              <a:rPr lang="es-MX" sz="2400" dirty="0" smtClean="0">
                <a:cs typeface="Calibri"/>
              </a:rPr>
              <a:t>↓ de vitamina K</a:t>
            </a:r>
          </a:p>
          <a:p>
            <a:pPr marL="0" indent="0">
              <a:buNone/>
            </a:pPr>
            <a:r>
              <a:rPr lang="es-MX" sz="2400" dirty="0" smtClean="0">
                <a:cs typeface="Calibri"/>
              </a:rPr>
              <a:t>3.- Insuficiencia hepática</a:t>
            </a:r>
          </a:p>
          <a:p>
            <a:pPr marL="0" indent="0">
              <a:buNone/>
            </a:pPr>
            <a:r>
              <a:rPr lang="es-MX" sz="2400" dirty="0" smtClean="0">
                <a:cs typeface="Calibri"/>
              </a:rPr>
              <a:t>4.- Terapia </a:t>
            </a:r>
            <a:r>
              <a:rPr lang="es-MX" sz="2400" dirty="0" err="1" smtClean="0">
                <a:cs typeface="Calibri"/>
              </a:rPr>
              <a:t>esteroidal</a:t>
            </a:r>
            <a:endParaRPr lang="es-MX" sz="2400" dirty="0" smtClean="0">
              <a:cs typeface="Calibri"/>
            </a:endParaRPr>
          </a:p>
          <a:p>
            <a:pPr marL="0" indent="0">
              <a:buNone/>
            </a:pPr>
            <a:r>
              <a:rPr lang="es-MX" sz="2400" dirty="0">
                <a:cs typeface="Calibri"/>
              </a:rPr>
              <a:t>5</a:t>
            </a:r>
            <a:r>
              <a:rPr lang="es-MX" sz="2400" dirty="0" smtClean="0">
                <a:cs typeface="Calibri"/>
              </a:rPr>
              <a:t>.- Defectos plaquetarios</a:t>
            </a:r>
          </a:p>
          <a:p>
            <a:pPr marL="0" indent="0">
              <a:buNone/>
            </a:pPr>
            <a:r>
              <a:rPr lang="es-MX" sz="2400" dirty="0" smtClean="0">
                <a:cs typeface="Calibri"/>
              </a:rPr>
              <a:t>6.- </a:t>
            </a:r>
            <a:r>
              <a:rPr lang="es-MX" sz="2400" dirty="0" err="1" smtClean="0">
                <a:cs typeface="Calibri"/>
              </a:rPr>
              <a:t>Amiloidosis</a:t>
            </a:r>
            <a:r>
              <a:rPr lang="es-MX" sz="2400" dirty="0" smtClean="0">
                <a:cs typeface="Calibri"/>
              </a:rPr>
              <a:t> sistémica</a:t>
            </a:r>
          </a:p>
          <a:p>
            <a:pPr marL="0" indent="0">
              <a:buNone/>
            </a:pPr>
            <a:r>
              <a:rPr lang="es-MX" sz="2400" dirty="0" smtClean="0">
                <a:cs typeface="Calibri"/>
              </a:rPr>
              <a:t>7.- Punturas venosas</a:t>
            </a:r>
          </a:p>
          <a:p>
            <a:pPr marL="0" indent="0">
              <a:buNone/>
            </a:pPr>
            <a:r>
              <a:rPr lang="es-MX" sz="2400" dirty="0" smtClean="0">
                <a:cs typeface="Calibri"/>
              </a:rPr>
              <a:t>8.- Trauma</a:t>
            </a:r>
          </a:p>
          <a:p>
            <a:endParaRPr lang="es-C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81" y="3140968"/>
            <a:ext cx="3456384" cy="195974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69160"/>
            <a:ext cx="6011402" cy="1495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98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Púrpuras pigmentarias</a:t>
            </a:r>
            <a:endParaRPr lang="es-CL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400" dirty="0" smtClean="0"/>
              <a:t>Púrpura de </a:t>
            </a:r>
            <a:r>
              <a:rPr lang="es-MX" sz="2400" dirty="0" err="1" smtClean="0"/>
              <a:t>Schamberg</a:t>
            </a:r>
            <a:r>
              <a:rPr lang="es-MX" sz="2400" dirty="0" smtClean="0"/>
              <a:t>  </a:t>
            </a:r>
          </a:p>
          <a:p>
            <a:r>
              <a:rPr lang="es-CL" sz="2400" dirty="0"/>
              <a:t>Púrpura anular </a:t>
            </a:r>
            <a:r>
              <a:rPr lang="es-CL" sz="2400" dirty="0" err="1"/>
              <a:t>telangiectoide</a:t>
            </a:r>
            <a:r>
              <a:rPr lang="es-CL" sz="2400" dirty="0"/>
              <a:t> de </a:t>
            </a:r>
            <a:r>
              <a:rPr lang="es-CL" sz="2400" dirty="0" err="1" smtClean="0"/>
              <a:t>Majocchi</a:t>
            </a:r>
            <a:endParaRPr lang="es-CL" sz="2400" dirty="0" smtClean="0"/>
          </a:p>
          <a:p>
            <a:r>
              <a:rPr lang="es-CL" sz="2400" dirty="0"/>
              <a:t>Dermatosis </a:t>
            </a:r>
            <a:r>
              <a:rPr lang="es-CL" sz="2400" dirty="0" err="1"/>
              <a:t>purpúrica</a:t>
            </a:r>
            <a:r>
              <a:rPr lang="es-CL" sz="2400" dirty="0"/>
              <a:t> pigmentada </a:t>
            </a:r>
            <a:r>
              <a:rPr lang="es-CL" sz="2400" dirty="0" err="1"/>
              <a:t>liquenoide</a:t>
            </a:r>
            <a:r>
              <a:rPr lang="es-CL" sz="2400" dirty="0"/>
              <a:t> de </a:t>
            </a:r>
            <a:r>
              <a:rPr lang="es-CL" sz="2400" dirty="0" err="1"/>
              <a:t>Gougerot</a:t>
            </a:r>
            <a:r>
              <a:rPr lang="es-CL" sz="2400" dirty="0"/>
              <a:t> y </a:t>
            </a:r>
            <a:r>
              <a:rPr lang="es-CL" sz="2400" dirty="0" err="1" smtClean="0"/>
              <a:t>Blum</a:t>
            </a:r>
            <a:endParaRPr lang="es-CL" sz="2400" dirty="0" smtClean="0"/>
          </a:p>
          <a:p>
            <a:r>
              <a:rPr lang="es-CL" sz="2400" dirty="0"/>
              <a:t>Púrpura de tipo </a:t>
            </a:r>
            <a:r>
              <a:rPr lang="es-CL" sz="2400" dirty="0" err="1"/>
              <a:t>eccematoide</a:t>
            </a:r>
            <a:r>
              <a:rPr lang="es-CL" sz="2400" dirty="0"/>
              <a:t> de </a:t>
            </a:r>
            <a:r>
              <a:rPr lang="es-CL" sz="2400" dirty="0" err="1"/>
              <a:t>Doucas</a:t>
            </a:r>
            <a:r>
              <a:rPr lang="es-CL" sz="2400" dirty="0"/>
              <a:t> y </a:t>
            </a:r>
            <a:r>
              <a:rPr lang="es-CL" sz="2400" dirty="0" err="1" smtClean="0"/>
              <a:t>Kapetanakis</a:t>
            </a:r>
            <a:endParaRPr lang="es-CL" sz="2400" dirty="0" smtClean="0"/>
          </a:p>
          <a:p>
            <a:r>
              <a:rPr lang="es-CL" sz="2400" dirty="0"/>
              <a:t>Púrpura pigmentada granulomatosa</a:t>
            </a:r>
            <a:endParaRPr lang="es-CL" sz="2400" dirty="0" smtClean="0"/>
          </a:p>
          <a:p>
            <a:endParaRPr lang="es-MX" sz="2400" dirty="0" smtClean="0"/>
          </a:p>
          <a:p>
            <a:r>
              <a:rPr lang="es-MX" sz="2400" dirty="0" smtClean="0"/>
              <a:t>AP.: </a:t>
            </a:r>
            <a:r>
              <a:rPr lang="es-MX" sz="2400" dirty="0" err="1" smtClean="0"/>
              <a:t>capilaritis</a:t>
            </a:r>
            <a:r>
              <a:rPr lang="es-MX" sz="2400" dirty="0" smtClean="0"/>
              <a:t>,  </a:t>
            </a:r>
            <a:r>
              <a:rPr lang="es-MX" sz="2400" dirty="0" err="1" smtClean="0"/>
              <a:t>extravasacion</a:t>
            </a:r>
            <a:r>
              <a:rPr lang="es-MX" sz="2400" dirty="0" smtClean="0"/>
              <a:t> GR,  depósitos hemosiderina, </a:t>
            </a:r>
            <a:r>
              <a:rPr lang="es-CL" sz="2400" dirty="0" smtClean="0"/>
              <a:t>infiltración </a:t>
            </a:r>
            <a:r>
              <a:rPr lang="es-CL" sz="2400" dirty="0"/>
              <a:t>linfocitaria </a:t>
            </a:r>
            <a:r>
              <a:rPr lang="es-CL" sz="2400" dirty="0" err="1"/>
              <a:t>perivascular</a:t>
            </a:r>
            <a:r>
              <a:rPr lang="es-CL" sz="2400" dirty="0"/>
              <a:t> </a:t>
            </a:r>
            <a:r>
              <a:rPr lang="es-CL" sz="2400" dirty="0" smtClean="0"/>
              <a:t>superficial</a:t>
            </a:r>
          </a:p>
          <a:p>
            <a:r>
              <a:rPr lang="es-MX" sz="2400" dirty="0" err="1" smtClean="0"/>
              <a:t>Trat</a:t>
            </a:r>
            <a:r>
              <a:rPr lang="es-MX" sz="2400" dirty="0" smtClean="0"/>
              <a:t>.: </a:t>
            </a:r>
            <a:r>
              <a:rPr lang="es-MX" sz="2400" dirty="0" err="1" smtClean="0"/>
              <a:t>obs</a:t>
            </a:r>
            <a:r>
              <a:rPr lang="es-MX" sz="2400" dirty="0" smtClean="0"/>
              <a:t> humectar, esteroides tópicos de mediana potencia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5704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Púrpura de </a:t>
            </a:r>
            <a:r>
              <a:rPr lang="es-MX" dirty="0" err="1" smtClean="0"/>
              <a:t>Schamberg</a:t>
            </a:r>
            <a:endParaRPr lang="es-CL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es-CL" dirty="0" smtClean="0"/>
          </a:p>
          <a:p>
            <a:r>
              <a:rPr lang="es-CL" dirty="0" smtClean="0"/>
              <a:t>Más </a:t>
            </a:r>
            <a:r>
              <a:rPr lang="es-CL" dirty="0"/>
              <a:t>común de dermatosis </a:t>
            </a:r>
            <a:r>
              <a:rPr lang="es-CL" dirty="0" err="1" smtClean="0"/>
              <a:t>purpúricas</a:t>
            </a:r>
            <a:r>
              <a:rPr lang="es-CL" dirty="0" smtClean="0"/>
              <a:t>  pigmentadas</a:t>
            </a:r>
          </a:p>
          <a:p>
            <a:r>
              <a:rPr lang="es-CL" dirty="0"/>
              <a:t>P</a:t>
            </a:r>
            <a:r>
              <a:rPr lang="es-CL" dirty="0" smtClean="0"/>
              <a:t>úrpura </a:t>
            </a:r>
            <a:r>
              <a:rPr lang="es-CL" dirty="0"/>
              <a:t>pigmentaria </a:t>
            </a:r>
            <a:r>
              <a:rPr lang="es-CL" dirty="0" smtClean="0"/>
              <a:t>progresiva</a:t>
            </a:r>
          </a:p>
          <a:p>
            <a:r>
              <a:rPr lang="es-CL" dirty="0"/>
              <a:t>L</a:t>
            </a:r>
            <a:r>
              <a:rPr lang="es-CL" dirty="0" smtClean="0"/>
              <a:t>esiones </a:t>
            </a:r>
            <a:r>
              <a:rPr lang="es-CL" dirty="0"/>
              <a:t>puntiformes parecen granos de pimienta de C</a:t>
            </a:r>
            <a:r>
              <a:rPr lang="es-CL" dirty="0" smtClean="0"/>
              <a:t>ayena </a:t>
            </a:r>
          </a:p>
          <a:p>
            <a:r>
              <a:rPr lang="es-CL" dirty="0"/>
              <a:t>L</a:t>
            </a:r>
            <a:r>
              <a:rPr lang="es-CL" dirty="0" smtClean="0"/>
              <a:t>ocalización </a:t>
            </a:r>
            <a:r>
              <a:rPr lang="es-CL" dirty="0"/>
              <a:t>más frecuente </a:t>
            </a:r>
            <a:r>
              <a:rPr lang="es-CL" dirty="0" smtClean="0"/>
              <a:t> </a:t>
            </a:r>
            <a:r>
              <a:rPr lang="es-CL" dirty="0"/>
              <a:t>extremidades </a:t>
            </a:r>
            <a:r>
              <a:rPr lang="es-CL" dirty="0" smtClean="0"/>
              <a:t>inferiores</a:t>
            </a:r>
          </a:p>
          <a:p>
            <a:r>
              <a:rPr lang="es-CL" dirty="0" smtClean="0"/>
              <a:t>Generalmente asintomática y/o  </a:t>
            </a:r>
            <a:r>
              <a:rPr lang="es-CL" dirty="0"/>
              <a:t>prurito </a:t>
            </a:r>
            <a:r>
              <a:rPr lang="es-CL" dirty="0" smtClean="0"/>
              <a:t>leve</a:t>
            </a:r>
          </a:p>
          <a:p>
            <a:r>
              <a:rPr lang="es-CL" dirty="0"/>
              <a:t>C</a:t>
            </a:r>
            <a:r>
              <a:rPr lang="es-CL" dirty="0" smtClean="0"/>
              <a:t>urso  </a:t>
            </a:r>
            <a:r>
              <a:rPr lang="es-CL" dirty="0"/>
              <a:t>crónico, con numerosas exacerbaciones y remisiones.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61" y="1844824"/>
            <a:ext cx="4038600" cy="268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08" y="4653136"/>
            <a:ext cx="22764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23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CL" dirty="0"/>
              <a:t>Púrpura de </a:t>
            </a:r>
            <a:r>
              <a:rPr lang="es-CL" dirty="0" err="1"/>
              <a:t>Schamberg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2" y="1340768"/>
            <a:ext cx="8180716" cy="503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19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Medicamentos</a:t>
            </a:r>
            <a:r>
              <a:rPr lang="en-US" dirty="0" smtClean="0"/>
              <a:t> </a:t>
            </a:r>
            <a:r>
              <a:rPr lang="en-US" dirty="0" err="1" smtClean="0"/>
              <a:t>inductores</a:t>
            </a:r>
            <a:r>
              <a:rPr lang="en-US" dirty="0" smtClean="0"/>
              <a:t> de PP.</a:t>
            </a:r>
            <a:r>
              <a:rPr lang="en-US" dirty="0"/>
              <a:t/>
            </a:r>
            <a:br>
              <a:rPr lang="en-US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3400" y="1423317"/>
            <a:ext cx="4038600" cy="45259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endParaRPr lang="es-CL" sz="3800" b="1" dirty="0" smtClean="0"/>
          </a:p>
          <a:p>
            <a:r>
              <a:rPr lang="es-CL" sz="3800" b="1" dirty="0" err="1" smtClean="0"/>
              <a:t>Analgesic</a:t>
            </a:r>
            <a:r>
              <a:rPr lang="es-CL" sz="3800" b="1" dirty="0" smtClean="0"/>
              <a:t> </a:t>
            </a:r>
            <a:r>
              <a:rPr lang="es-CL" sz="3800" b="1" dirty="0" err="1"/>
              <a:t>drugs</a:t>
            </a:r>
            <a:endParaRPr lang="es-CL" sz="3800" b="1" dirty="0"/>
          </a:p>
          <a:p>
            <a:pPr marL="0" indent="0">
              <a:buNone/>
            </a:pPr>
            <a:r>
              <a:rPr lang="es-CL" sz="3800" dirty="0" smtClean="0"/>
              <a:t>       AINES</a:t>
            </a:r>
          </a:p>
          <a:p>
            <a:pPr marL="0" indent="0">
              <a:buNone/>
            </a:pPr>
            <a:r>
              <a:rPr lang="es-CL" sz="3800" dirty="0"/>
              <a:t> </a:t>
            </a:r>
            <a:r>
              <a:rPr lang="es-CL" sz="3800" dirty="0" smtClean="0"/>
              <a:t>      </a:t>
            </a:r>
            <a:r>
              <a:rPr lang="es-CL" sz="3800" dirty="0" err="1" smtClean="0"/>
              <a:t>Acetaminophen</a:t>
            </a:r>
            <a:endParaRPr lang="es-CL" sz="3800" dirty="0"/>
          </a:p>
          <a:p>
            <a:pPr marL="0" indent="0">
              <a:buNone/>
            </a:pPr>
            <a:r>
              <a:rPr lang="es-CL" sz="3800" dirty="0" smtClean="0"/>
              <a:t>       </a:t>
            </a:r>
            <a:r>
              <a:rPr lang="es-CL" sz="3800" dirty="0" err="1" smtClean="0"/>
              <a:t>Aspirin</a:t>
            </a:r>
            <a:r>
              <a:rPr lang="es-MX" sz="3800" dirty="0" smtClean="0"/>
              <a:t>       </a:t>
            </a:r>
            <a:endParaRPr lang="es-CL" sz="3800" dirty="0"/>
          </a:p>
          <a:p>
            <a:r>
              <a:rPr lang="es-CL" sz="3800" b="1" dirty="0"/>
              <a:t>Oral </a:t>
            </a:r>
            <a:r>
              <a:rPr lang="es-CL" sz="3800" b="1" dirty="0" err="1"/>
              <a:t>antidiabetic</a:t>
            </a:r>
            <a:r>
              <a:rPr lang="es-CL" sz="3800" b="1" dirty="0"/>
              <a:t> </a:t>
            </a:r>
            <a:r>
              <a:rPr lang="es-CL" sz="3800" b="1" dirty="0" err="1"/>
              <a:t>agents</a:t>
            </a:r>
            <a:endParaRPr lang="es-CL" sz="3800" b="1" dirty="0"/>
          </a:p>
          <a:p>
            <a:pPr marL="0" indent="0">
              <a:buNone/>
            </a:pPr>
            <a:r>
              <a:rPr lang="es-CL" sz="3800" dirty="0" smtClean="0"/>
              <a:t>       </a:t>
            </a:r>
            <a:r>
              <a:rPr lang="es-CL" sz="3800" dirty="0" err="1" smtClean="0"/>
              <a:t>Glipizide</a:t>
            </a:r>
            <a:endParaRPr lang="es-CL" sz="3800" dirty="0"/>
          </a:p>
          <a:p>
            <a:pPr marL="0" indent="0">
              <a:buNone/>
            </a:pPr>
            <a:r>
              <a:rPr lang="es-CL" sz="3800" dirty="0" smtClean="0"/>
              <a:t>       </a:t>
            </a:r>
            <a:r>
              <a:rPr lang="es-CL" sz="3800" dirty="0" err="1" smtClean="0"/>
              <a:t>Glybuzolo</a:t>
            </a:r>
            <a:endParaRPr lang="es-CL" sz="3800" dirty="0"/>
          </a:p>
          <a:p>
            <a:r>
              <a:rPr lang="es-CL" sz="3800" b="1" dirty="0" err="1"/>
              <a:t>Antibiotics</a:t>
            </a:r>
            <a:endParaRPr lang="es-CL" sz="3800" b="1" dirty="0"/>
          </a:p>
          <a:p>
            <a:pPr marL="0" indent="0">
              <a:buNone/>
            </a:pPr>
            <a:r>
              <a:rPr lang="es-CL" sz="3800" dirty="0" smtClean="0"/>
              <a:t>      </a:t>
            </a:r>
            <a:r>
              <a:rPr lang="es-CL" sz="3800" dirty="0" err="1" smtClean="0"/>
              <a:t>Pefloxacin</a:t>
            </a:r>
            <a:endParaRPr lang="es-CL" sz="3800" dirty="0" smtClean="0"/>
          </a:p>
          <a:p>
            <a:pPr marL="0" indent="0">
              <a:buNone/>
            </a:pPr>
            <a:r>
              <a:rPr lang="es-MX" sz="3800" dirty="0"/>
              <a:t> </a:t>
            </a:r>
            <a:r>
              <a:rPr lang="es-MX" sz="3800" dirty="0" smtClean="0"/>
              <a:t>      </a:t>
            </a:r>
            <a:r>
              <a:rPr lang="es-MX" sz="3800" dirty="0" err="1" smtClean="0"/>
              <a:t>Ampicilin</a:t>
            </a:r>
            <a:endParaRPr lang="es-CL" sz="3800" dirty="0"/>
          </a:p>
          <a:p>
            <a:r>
              <a:rPr lang="es-CL" sz="3800" b="1" dirty="0" err="1" smtClean="0"/>
              <a:t>Neurological</a:t>
            </a:r>
            <a:r>
              <a:rPr lang="es-CL" sz="3800" b="1" dirty="0" smtClean="0"/>
              <a:t> </a:t>
            </a:r>
            <a:r>
              <a:rPr lang="es-CL" sz="3800" b="1" dirty="0" err="1"/>
              <a:t>medications</a:t>
            </a:r>
            <a:endParaRPr lang="es-CL" sz="3800" b="1" dirty="0"/>
          </a:p>
          <a:p>
            <a:pPr marL="0" indent="0">
              <a:buNone/>
            </a:pPr>
            <a:r>
              <a:rPr lang="es-CL" sz="3800" dirty="0" smtClean="0"/>
              <a:t>      </a:t>
            </a:r>
            <a:r>
              <a:rPr lang="es-CL" sz="3800" dirty="0" err="1" smtClean="0"/>
              <a:t>Lorazepam</a:t>
            </a:r>
            <a:endParaRPr lang="es-CL" sz="3800" dirty="0"/>
          </a:p>
          <a:p>
            <a:pPr marL="0" indent="0">
              <a:buNone/>
            </a:pPr>
            <a:r>
              <a:rPr lang="es-CL" sz="3800" dirty="0" smtClean="0"/>
              <a:t>      </a:t>
            </a:r>
            <a:r>
              <a:rPr lang="es-CL" sz="3800" dirty="0" err="1" smtClean="0"/>
              <a:t>Meprobamate</a:t>
            </a:r>
            <a:endParaRPr lang="es-CL" sz="3800" dirty="0"/>
          </a:p>
          <a:p>
            <a:pPr marL="0" indent="0">
              <a:buNone/>
            </a:pPr>
            <a:r>
              <a:rPr lang="es-CL" sz="3800" dirty="0" smtClean="0"/>
              <a:t>      </a:t>
            </a:r>
            <a:r>
              <a:rPr lang="es-CL" sz="3800" dirty="0" err="1" smtClean="0"/>
              <a:t>Carbromal</a:t>
            </a:r>
            <a:endParaRPr lang="es-CL" sz="3800" dirty="0"/>
          </a:p>
          <a:p>
            <a:pPr marL="0" indent="0">
              <a:buNone/>
            </a:pPr>
            <a:r>
              <a:rPr lang="es-CL" sz="3800" dirty="0" smtClean="0"/>
              <a:t>      </a:t>
            </a:r>
            <a:r>
              <a:rPr lang="es-CL" sz="3800" dirty="0" err="1" smtClean="0"/>
              <a:t>Chlordiazepoxide</a:t>
            </a:r>
            <a:endParaRPr lang="es-CL" sz="3800" dirty="0" smtClean="0"/>
          </a:p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00484" y="1412776"/>
            <a:ext cx="4075972" cy="4536504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endParaRPr lang="es-CL" sz="3800" dirty="0"/>
          </a:p>
          <a:p>
            <a:r>
              <a:rPr lang="es-CL" sz="3800" b="1" dirty="0"/>
              <a:t>Cardiovascular </a:t>
            </a:r>
            <a:r>
              <a:rPr lang="es-CL" sz="3800" b="1" dirty="0" err="1"/>
              <a:t>medications</a:t>
            </a:r>
            <a:endParaRPr lang="es-CL" sz="3800" b="1" dirty="0"/>
          </a:p>
          <a:p>
            <a:pPr marL="0" indent="0">
              <a:buNone/>
            </a:pPr>
            <a:r>
              <a:rPr lang="es-CL" sz="3800" dirty="0" smtClean="0"/>
              <a:t>       </a:t>
            </a:r>
            <a:r>
              <a:rPr lang="es-CL" sz="3800" dirty="0" err="1" smtClean="0"/>
              <a:t>Hydralazine</a:t>
            </a:r>
            <a:endParaRPr lang="es-CL" sz="3800" dirty="0"/>
          </a:p>
          <a:p>
            <a:pPr marL="0" indent="0">
              <a:buNone/>
            </a:pPr>
            <a:r>
              <a:rPr lang="es-CL" sz="3800" dirty="0" smtClean="0"/>
              <a:t>       </a:t>
            </a:r>
            <a:r>
              <a:rPr lang="es-CL" sz="3800" dirty="0" err="1" smtClean="0"/>
              <a:t>Dipyridamole</a:t>
            </a:r>
            <a:endParaRPr lang="es-CL" sz="3800" dirty="0"/>
          </a:p>
          <a:p>
            <a:pPr marL="0" indent="0">
              <a:buNone/>
            </a:pPr>
            <a:r>
              <a:rPr lang="es-CL" sz="3800" dirty="0" smtClean="0"/>
              <a:t>       </a:t>
            </a:r>
            <a:r>
              <a:rPr lang="es-CL" sz="3800" dirty="0" err="1" smtClean="0"/>
              <a:t>Reserpine</a:t>
            </a:r>
            <a:endParaRPr lang="es-CL" sz="3800" dirty="0"/>
          </a:p>
          <a:p>
            <a:r>
              <a:rPr lang="es-CL" sz="3800" b="1" dirty="0" err="1"/>
              <a:t>Others</a:t>
            </a:r>
            <a:endParaRPr lang="es-CL" sz="3800" b="1" dirty="0"/>
          </a:p>
          <a:p>
            <a:pPr marL="0" indent="0">
              <a:buNone/>
            </a:pPr>
            <a:r>
              <a:rPr lang="es-CL" sz="3800" dirty="0" smtClean="0"/>
              <a:t>       </a:t>
            </a:r>
            <a:r>
              <a:rPr lang="es-CL" sz="3800" dirty="0" err="1" smtClean="0"/>
              <a:t>Thiamine</a:t>
            </a:r>
            <a:endParaRPr lang="es-CL" sz="3800" dirty="0"/>
          </a:p>
          <a:p>
            <a:pPr marL="0" indent="0">
              <a:buNone/>
            </a:pPr>
            <a:r>
              <a:rPr lang="es-CL" sz="3800" dirty="0" smtClean="0"/>
              <a:t>       </a:t>
            </a:r>
            <a:r>
              <a:rPr lang="es-CL" sz="3800" dirty="0" err="1" smtClean="0"/>
              <a:t>Interferon</a:t>
            </a:r>
            <a:r>
              <a:rPr lang="es-CL" sz="3800" dirty="0" smtClean="0"/>
              <a:t>-alfa</a:t>
            </a:r>
            <a:endParaRPr lang="es-CL" sz="3800" dirty="0"/>
          </a:p>
          <a:p>
            <a:pPr marL="0" indent="0">
              <a:buNone/>
            </a:pPr>
            <a:r>
              <a:rPr lang="es-CL" sz="3800" dirty="0" smtClean="0"/>
              <a:t>       </a:t>
            </a:r>
            <a:r>
              <a:rPr lang="es-CL" sz="3800" dirty="0" err="1" smtClean="0"/>
              <a:t>Medroxyprogesterone</a:t>
            </a:r>
            <a:r>
              <a:rPr lang="es-CL" sz="3800" dirty="0" smtClean="0"/>
              <a:t> </a:t>
            </a:r>
            <a:r>
              <a:rPr lang="es-CL" sz="3800" dirty="0" err="1" smtClean="0"/>
              <a:t>acetate</a:t>
            </a:r>
            <a:endParaRPr lang="es-CL" sz="3800" dirty="0" smtClean="0"/>
          </a:p>
          <a:p>
            <a:pPr marL="0" indent="0">
              <a:buNone/>
            </a:pPr>
            <a:r>
              <a:rPr lang="es-MX" sz="3800" dirty="0" smtClean="0"/>
              <a:t>       Furosemida</a:t>
            </a:r>
          </a:p>
          <a:p>
            <a:r>
              <a:rPr lang="es-MX" sz="3800" b="1" dirty="0" smtClean="0"/>
              <a:t>Vitaminas, suplementos y bebidas</a:t>
            </a:r>
          </a:p>
          <a:p>
            <a:pPr marL="0" indent="0">
              <a:buNone/>
            </a:pPr>
            <a:r>
              <a:rPr lang="es-MX" sz="3800" dirty="0"/>
              <a:t> </a:t>
            </a:r>
            <a:r>
              <a:rPr lang="es-MX" sz="3800" dirty="0" smtClean="0"/>
              <a:t>      </a:t>
            </a:r>
            <a:r>
              <a:rPr lang="es-MX" sz="3800" dirty="0" err="1" smtClean="0"/>
              <a:t>Vit</a:t>
            </a:r>
            <a:r>
              <a:rPr lang="es-MX" sz="3800" dirty="0" smtClean="0"/>
              <a:t> B1</a:t>
            </a:r>
          </a:p>
          <a:p>
            <a:pPr marL="0" indent="0">
              <a:buNone/>
            </a:pPr>
            <a:r>
              <a:rPr lang="es-MX" sz="3800" dirty="0"/>
              <a:t> </a:t>
            </a:r>
            <a:r>
              <a:rPr lang="es-MX" sz="3800" dirty="0" smtClean="0"/>
              <a:t>      Bebidas energéticas</a:t>
            </a:r>
          </a:p>
          <a:p>
            <a:pPr marL="0" indent="0">
              <a:buNone/>
            </a:pPr>
            <a:r>
              <a:rPr lang="es-MX" sz="3800" dirty="0"/>
              <a:t> </a:t>
            </a:r>
            <a:r>
              <a:rPr lang="es-MX" sz="3800" dirty="0" smtClean="0"/>
              <a:t>      Bebidas Cola</a:t>
            </a:r>
          </a:p>
          <a:p>
            <a:pPr marL="0" indent="0">
              <a:buNone/>
            </a:pPr>
            <a:r>
              <a:rPr lang="es-MX" sz="3800" dirty="0"/>
              <a:t> </a:t>
            </a:r>
            <a:r>
              <a:rPr lang="es-MX" sz="3800" dirty="0" smtClean="0"/>
              <a:t>      Suplementos creatina</a:t>
            </a:r>
            <a:endParaRPr lang="es-CL" sz="3800" dirty="0"/>
          </a:p>
          <a:p>
            <a:endParaRPr lang="es-CL" dirty="0"/>
          </a:p>
        </p:txBody>
      </p:sp>
      <p:sp>
        <p:nvSpPr>
          <p:cNvPr id="5" name="4 Rectángulo"/>
          <p:cNvSpPr/>
          <p:nvPr/>
        </p:nvSpPr>
        <p:spPr>
          <a:xfrm>
            <a:off x="1979712" y="5949280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Pigmented Purpuric Dermatoses: A Complete Narrative </a:t>
            </a:r>
            <a:r>
              <a:rPr lang="en-US" dirty="0" smtClean="0"/>
              <a:t>Review</a:t>
            </a:r>
          </a:p>
          <a:p>
            <a:r>
              <a:rPr lang="sv-SE" i="1" dirty="0"/>
              <a:t>J. Clin. Med.</a:t>
            </a:r>
            <a:r>
              <a:rPr lang="sv-SE" dirty="0"/>
              <a:t> </a:t>
            </a:r>
            <a:r>
              <a:rPr lang="sv-SE" b="1" dirty="0"/>
              <a:t>2021</a:t>
            </a:r>
            <a:r>
              <a:rPr lang="sv-SE" dirty="0"/>
              <a:t>, </a:t>
            </a:r>
            <a:r>
              <a:rPr lang="sv-SE" i="1" dirty="0"/>
              <a:t>10</a:t>
            </a:r>
            <a:r>
              <a:rPr lang="sv-SE" dirty="0"/>
              <a:t>(11), 2283; </a:t>
            </a:r>
            <a:r>
              <a:rPr lang="sv-SE" b="1" dirty="0">
                <a:hlinkClick r:id="rId2"/>
              </a:rPr>
              <a:t>https://doi.org/10.3390/jcm10112283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24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Púrpura </a:t>
            </a:r>
            <a:r>
              <a:rPr lang="es-CL" dirty="0"/>
              <a:t>anular </a:t>
            </a:r>
            <a:r>
              <a:rPr lang="es-CL" dirty="0" err="1"/>
              <a:t>telangiectoide</a:t>
            </a:r>
            <a:r>
              <a:rPr lang="es-CL" dirty="0"/>
              <a:t> de </a:t>
            </a:r>
            <a:r>
              <a:rPr lang="es-CL" dirty="0" err="1"/>
              <a:t>Majocchi</a:t>
            </a:r>
            <a:r>
              <a:rPr lang="es-CL" dirty="0"/>
              <a:t>. </a:t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476872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s-CL" sz="2400" dirty="0" smtClean="0"/>
              <a:t>máculas </a:t>
            </a:r>
            <a:r>
              <a:rPr lang="es-CL" sz="2400" dirty="0"/>
              <a:t>anulares, </a:t>
            </a:r>
            <a:r>
              <a:rPr lang="es-CL" sz="2400" dirty="0" err="1"/>
              <a:t>purpúricas</a:t>
            </a:r>
            <a:r>
              <a:rPr lang="es-CL" sz="2400" dirty="0"/>
              <a:t>, </a:t>
            </a:r>
            <a:r>
              <a:rPr lang="es-CL" sz="2400" dirty="0" err="1"/>
              <a:t>telangiectásicas</a:t>
            </a:r>
            <a:r>
              <a:rPr lang="es-CL" sz="2400" dirty="0"/>
              <a:t> e </a:t>
            </a:r>
            <a:r>
              <a:rPr lang="es-CL" sz="2400" dirty="0" err="1"/>
              <a:t>hiperpigmentadas</a:t>
            </a:r>
            <a:r>
              <a:rPr lang="es-CL" sz="2400" dirty="0"/>
              <a:t>. </a:t>
            </a:r>
          </a:p>
          <a:p>
            <a:r>
              <a:rPr lang="es-CL" sz="2400" dirty="0" smtClean="0"/>
              <a:t>extremidades </a:t>
            </a:r>
            <a:r>
              <a:rPr lang="es-CL" sz="2400" dirty="0"/>
              <a:t>inferiores. </a:t>
            </a:r>
          </a:p>
          <a:p>
            <a:r>
              <a:rPr lang="es-CL" sz="2400" dirty="0" smtClean="0"/>
              <a:t>curso </a:t>
            </a:r>
            <a:r>
              <a:rPr lang="es-CL" sz="2400" dirty="0"/>
              <a:t>crónico, caracterizado por recaídas y remisiones.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/>
          <a:stretch/>
        </p:blipFill>
        <p:spPr bwMode="auto">
          <a:xfrm>
            <a:off x="1331640" y="4077072"/>
            <a:ext cx="2338040" cy="252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2785" r="19745" b="9943"/>
          <a:stretch/>
        </p:blipFill>
        <p:spPr bwMode="auto">
          <a:xfrm>
            <a:off x="4636870" y="2348880"/>
            <a:ext cx="4412608" cy="38884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Liquen </a:t>
            </a:r>
            <a:r>
              <a:rPr lang="es-MX" dirty="0" err="1" smtClean="0"/>
              <a:t>aureus</a:t>
            </a:r>
            <a:endParaRPr lang="es-CL" dirty="0"/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endParaRPr lang="es-MX" sz="2400" dirty="0" smtClean="0"/>
          </a:p>
          <a:p>
            <a:r>
              <a:rPr lang="es-MX" sz="2400" dirty="0" smtClean="0"/>
              <a:t>LA. es poco frecuente</a:t>
            </a:r>
          </a:p>
          <a:p>
            <a:r>
              <a:rPr lang="es-MX" sz="2400" dirty="0" smtClean="0"/>
              <a:t>Máculas y pápulas de color variable: dorado, café claro </a:t>
            </a:r>
            <a:r>
              <a:rPr lang="es-MX" sz="2400" dirty="0" smtClean="0">
                <a:sym typeface="Symbol"/>
              </a:rPr>
              <a:t> oscuro  // tipo de piel</a:t>
            </a:r>
            <a:endParaRPr lang="es-MX" sz="2400" dirty="0" smtClean="0"/>
          </a:p>
          <a:p>
            <a:r>
              <a:rPr lang="es-MX" sz="2400" dirty="0" smtClean="0"/>
              <a:t>En hombres y miembros inferiores</a:t>
            </a:r>
          </a:p>
          <a:p>
            <a:r>
              <a:rPr lang="es-MX" sz="2400" dirty="0" smtClean="0"/>
              <a:t>Compromete </a:t>
            </a:r>
            <a:r>
              <a:rPr lang="es-MX" sz="2400" dirty="0" err="1" smtClean="0"/>
              <a:t>lineas</a:t>
            </a:r>
            <a:r>
              <a:rPr lang="es-MX" sz="2400" dirty="0" smtClean="0"/>
              <a:t> de </a:t>
            </a:r>
            <a:r>
              <a:rPr lang="es-MX" sz="2400" dirty="0" err="1" smtClean="0"/>
              <a:t>Blaschko</a:t>
            </a:r>
            <a:r>
              <a:rPr lang="es-MX" sz="2400" dirty="0" smtClean="0"/>
              <a:t>, </a:t>
            </a:r>
            <a:r>
              <a:rPr lang="es-MX" sz="2400" dirty="0" err="1" smtClean="0"/>
              <a:t>zosteriforne</a:t>
            </a:r>
            <a:r>
              <a:rPr lang="es-MX" sz="2400" dirty="0" smtClean="0"/>
              <a:t> , vena</a:t>
            </a:r>
          </a:p>
          <a:p>
            <a:r>
              <a:rPr lang="es-MX" sz="2400" dirty="0" smtClean="0"/>
              <a:t>Prurito o asintomático</a:t>
            </a:r>
          </a:p>
          <a:p>
            <a:r>
              <a:rPr lang="es-CL" sz="2400" dirty="0" err="1"/>
              <a:t>D</a:t>
            </a:r>
            <a:r>
              <a:rPr lang="es-CL" sz="2400" dirty="0" err="1" smtClean="0"/>
              <a:t>ermatoscopia</a:t>
            </a:r>
            <a:r>
              <a:rPr lang="es-CL" sz="2400" dirty="0" smtClean="0"/>
              <a:t>  </a:t>
            </a:r>
            <a:r>
              <a:rPr lang="es-CL" sz="2400" dirty="0"/>
              <a:t>suele visualizarse un fondo dorado, ocre con moteado eritematoso o </a:t>
            </a:r>
            <a:r>
              <a:rPr lang="es-CL" sz="2400" dirty="0" smtClean="0"/>
              <a:t>rojizo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5260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24" y="39302"/>
            <a:ext cx="4000336" cy="3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02"/>
            <a:ext cx="5755832" cy="663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2976"/>
            <a:ext cx="37191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46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DD. púrpuras pigmentarias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endParaRPr lang="es-MX" sz="2800" dirty="0" smtClean="0"/>
          </a:p>
          <a:p>
            <a:r>
              <a:rPr lang="es-MX" sz="2800" dirty="0" smtClean="0"/>
              <a:t>Pigmentación aguda / crónica por estasis</a:t>
            </a:r>
          </a:p>
          <a:p>
            <a:r>
              <a:rPr lang="es-MX" sz="2800" dirty="0" smtClean="0"/>
              <a:t>Insuficiencia venosa inicial</a:t>
            </a:r>
          </a:p>
          <a:p>
            <a:r>
              <a:rPr lang="es-MX" sz="2800" dirty="0" smtClean="0"/>
              <a:t>RAM.</a:t>
            </a:r>
          </a:p>
          <a:p>
            <a:r>
              <a:rPr lang="es-MX" sz="2800" dirty="0" smtClean="0"/>
              <a:t>Vasculitis </a:t>
            </a:r>
            <a:r>
              <a:rPr lang="es-MX" sz="2800" dirty="0" err="1" smtClean="0"/>
              <a:t>leucocitoclástica</a:t>
            </a:r>
            <a:r>
              <a:rPr lang="es-MX" sz="2800" dirty="0" smtClean="0"/>
              <a:t> inicial o tardía</a:t>
            </a:r>
          </a:p>
          <a:p>
            <a:r>
              <a:rPr lang="es-MX" sz="2800" dirty="0" smtClean="0"/>
              <a:t>Sarcoma de Kaposi</a:t>
            </a:r>
          </a:p>
          <a:p>
            <a:r>
              <a:rPr lang="es-MX" sz="2800" dirty="0" smtClean="0"/>
              <a:t>Policitemia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123277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Purpura </a:t>
            </a:r>
            <a:r>
              <a:rPr lang="es-MX" dirty="0" err="1" smtClean="0"/>
              <a:t>retiforme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endParaRPr lang="es-CL" sz="2400" dirty="0" smtClean="0"/>
          </a:p>
          <a:p>
            <a:endParaRPr lang="es-CL" sz="2400" dirty="0"/>
          </a:p>
          <a:p>
            <a:r>
              <a:rPr lang="es-CL" sz="2400" dirty="0" smtClean="0"/>
              <a:t>La púrpura </a:t>
            </a:r>
            <a:r>
              <a:rPr lang="es-CL" sz="2400" dirty="0" err="1" smtClean="0"/>
              <a:t>retiforme</a:t>
            </a:r>
            <a:r>
              <a:rPr lang="es-CL" sz="2400" dirty="0" smtClean="0"/>
              <a:t> es un cuadro clínico con una morfología específica dentro del espectro de las erupciones reticuladas de origen vascular, pudiendo presentarse en numerosos trastornos. </a:t>
            </a:r>
          </a:p>
          <a:p>
            <a:r>
              <a:rPr lang="es-CL" sz="2400" dirty="0" smtClean="0"/>
              <a:t>El término “púrpura </a:t>
            </a:r>
            <a:r>
              <a:rPr lang="es-CL" sz="2400" dirty="0" err="1" smtClean="0"/>
              <a:t>retiforme</a:t>
            </a:r>
            <a:r>
              <a:rPr lang="es-CL" sz="2400" dirty="0" smtClean="0"/>
              <a:t>” describe lesiones hemorrágicas que adoptan una morfología en red o ramificada. Dado que se produce una extravasación hemática, son lesiones que no blanquean a la </a:t>
            </a:r>
            <a:r>
              <a:rPr lang="es-CL" sz="2400" dirty="0" err="1" smtClean="0"/>
              <a:t>vitropresión</a:t>
            </a:r>
            <a:r>
              <a:rPr lang="es-CL" sz="2400" dirty="0" smtClean="0"/>
              <a:t>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0563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Púrpuras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s-MX" dirty="0" smtClean="0"/>
              <a:t>Hemorragia en piel o mucosas  / no palpables</a:t>
            </a:r>
          </a:p>
          <a:p>
            <a:r>
              <a:rPr lang="es-MX" dirty="0" smtClean="0"/>
              <a:t>Petequias: son lesiones de 1 a 4 mm</a:t>
            </a:r>
          </a:p>
          <a:p>
            <a:r>
              <a:rPr lang="es-MX" dirty="0" smtClean="0"/>
              <a:t>Equimosis: lesiones mas grandes</a:t>
            </a:r>
          </a:p>
          <a:p>
            <a:r>
              <a:rPr lang="es-MX" dirty="0" err="1" smtClean="0"/>
              <a:t>Víbices</a:t>
            </a:r>
            <a:r>
              <a:rPr lang="es-MX" dirty="0" smtClean="0"/>
              <a:t>: equimosis lineales</a:t>
            </a:r>
          </a:p>
          <a:p>
            <a:r>
              <a:rPr lang="es-MX" dirty="0" smtClean="0"/>
              <a:t>No desaparecen </a:t>
            </a:r>
            <a:r>
              <a:rPr lang="es-MX" dirty="0" err="1" smtClean="0"/>
              <a:t>vitropresión</a:t>
            </a:r>
            <a:endParaRPr lang="es-C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8115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10" y="3429000"/>
            <a:ext cx="28003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98" y="5078990"/>
            <a:ext cx="4462362" cy="15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94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Púrpura </a:t>
            </a:r>
            <a:r>
              <a:rPr lang="es-MX" dirty="0" err="1" smtClean="0"/>
              <a:t>retiforme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endParaRPr lang="es-CL" sz="2400" dirty="0" smtClean="0"/>
          </a:p>
          <a:p>
            <a:r>
              <a:rPr lang="es-CL" sz="2400" dirty="0" smtClean="0"/>
              <a:t>La púrpura </a:t>
            </a:r>
            <a:r>
              <a:rPr lang="es-CL" sz="2400" dirty="0" err="1" smtClean="0"/>
              <a:t>retiforme</a:t>
            </a:r>
            <a:r>
              <a:rPr lang="es-CL" sz="2400" dirty="0" smtClean="0"/>
              <a:t> se presenta como placas o parches dolorosos de color rojo oscuro o violeta con ramificación periférica y púrpura central, necrosis y / o ulceración. </a:t>
            </a:r>
          </a:p>
          <a:p>
            <a:r>
              <a:rPr lang="es-MX" sz="2400" dirty="0" smtClean="0"/>
              <a:t>Tamaño:</a:t>
            </a:r>
            <a:r>
              <a:rPr lang="es-CL" sz="2400" dirty="0"/>
              <a:t> </a:t>
            </a:r>
            <a:r>
              <a:rPr lang="es-CL" sz="2400" dirty="0" smtClean="0"/>
              <a:t>pequeños </a:t>
            </a:r>
            <a:r>
              <a:rPr lang="es-CL" sz="2400" dirty="0"/>
              <a:t>(1-2 cm) a grandes (&gt; 10 cm</a:t>
            </a:r>
            <a:r>
              <a:rPr lang="es-CL" sz="2400" dirty="0" smtClean="0"/>
              <a:t>)</a:t>
            </a:r>
          </a:p>
          <a:p>
            <a:r>
              <a:rPr lang="es-CL" sz="2400" dirty="0" smtClean="0"/>
              <a:t>Pueden </a:t>
            </a:r>
            <a:r>
              <a:rPr lang="es-CL" sz="2400" dirty="0"/>
              <a:t>ser únicos o múltiples, localizados o </a:t>
            </a:r>
            <a:r>
              <a:rPr lang="es-CL" sz="2400" dirty="0" smtClean="0"/>
              <a:t>diseminados</a:t>
            </a:r>
          </a:p>
          <a:p>
            <a:r>
              <a:rPr lang="es-MX" sz="2400" dirty="0" smtClean="0"/>
              <a:t>Zonas periféricas de purpura puede observarse una red semeja </a:t>
            </a:r>
            <a:r>
              <a:rPr lang="es-MX" sz="2400" dirty="0" err="1" smtClean="0"/>
              <a:t>livedo</a:t>
            </a:r>
            <a:r>
              <a:rPr lang="es-MX" sz="2400" dirty="0" smtClean="0"/>
              <a:t> </a:t>
            </a:r>
            <a:r>
              <a:rPr lang="es-MX" sz="2400" dirty="0" err="1" smtClean="0"/>
              <a:t>reticularis</a:t>
            </a:r>
            <a:r>
              <a:rPr lang="es-MX" sz="2400" dirty="0" smtClean="0"/>
              <a:t>  y/o  pueden ser las lesiones iniciales de la purpura </a:t>
            </a:r>
            <a:r>
              <a:rPr lang="es-MX" sz="2400" dirty="0" err="1" smtClean="0"/>
              <a:t>retiforme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06642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Púrpura </a:t>
            </a:r>
            <a:r>
              <a:rPr lang="es-MX" dirty="0" err="1" smtClean="0"/>
              <a:t>retiforme</a:t>
            </a:r>
            <a:endParaRPr lang="es-C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449761"/>
            <a:ext cx="7104619" cy="48595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115616" y="6211669"/>
            <a:ext cx="698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 smtClean="0"/>
              <a:t>Retiform</a:t>
            </a:r>
            <a:r>
              <a:rPr lang="en-US" sz="1400" dirty="0" smtClean="0"/>
              <a:t> purpura as a dermatological sign of covid‐19 coagulopathy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45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err="1" smtClean="0"/>
              <a:t>Calcifilaxis</a:t>
            </a:r>
            <a:endParaRPr lang="es-C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9" y="1613562"/>
            <a:ext cx="4035902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038600" cy="254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0422"/>
            <a:ext cx="4032448" cy="272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932040" y="6237312"/>
            <a:ext cx="114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Calcifilaxis</a:t>
            </a:r>
            <a:endParaRPr lang="es-CL" dirty="0"/>
          </a:p>
        </p:txBody>
      </p:sp>
      <p:sp>
        <p:nvSpPr>
          <p:cNvPr id="6" name="5 CuadroTexto"/>
          <p:cNvSpPr txBox="1"/>
          <p:nvPr/>
        </p:nvSpPr>
        <p:spPr>
          <a:xfrm>
            <a:off x="6732240" y="6141267"/>
            <a:ext cx="2105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Ectima gangrenosos </a:t>
            </a:r>
          </a:p>
          <a:p>
            <a:r>
              <a:rPr lang="es-MX" dirty="0" smtClean="0"/>
              <a:t>por </a:t>
            </a:r>
            <a:r>
              <a:rPr lang="es-MX" dirty="0" err="1" smtClean="0"/>
              <a:t>pseudomonas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170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18" y="2502769"/>
            <a:ext cx="3171877" cy="229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Purpura </a:t>
            </a:r>
            <a:r>
              <a:rPr lang="es-MX" dirty="0" err="1" smtClean="0"/>
              <a:t>retiforme</a:t>
            </a:r>
            <a:endParaRPr lang="es-C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2" y="1534099"/>
            <a:ext cx="4038600" cy="353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07504" y="3032347"/>
            <a:ext cx="22378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dirty="0" smtClean="0"/>
              <a:t>Deficiencia </a:t>
            </a:r>
            <a:r>
              <a:rPr lang="es-MX" dirty="0" err="1" smtClean="0"/>
              <a:t>proteina</a:t>
            </a:r>
            <a:r>
              <a:rPr lang="es-MX" dirty="0" smtClean="0"/>
              <a:t> C</a:t>
            </a:r>
            <a:endParaRPr lang="es-CL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99" y="4834791"/>
            <a:ext cx="2600324" cy="1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788024" y="4293096"/>
            <a:ext cx="183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S. </a:t>
            </a:r>
            <a:r>
              <a:rPr lang="es-MX" dirty="0" err="1" smtClean="0"/>
              <a:t>antifosfolipidos</a:t>
            </a:r>
            <a:endParaRPr lang="es-CL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11817" r="21532"/>
          <a:stretch/>
        </p:blipFill>
        <p:spPr bwMode="auto">
          <a:xfrm>
            <a:off x="4578474" y="1529194"/>
            <a:ext cx="2256910" cy="424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817369" y="4797706"/>
            <a:ext cx="2308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S. </a:t>
            </a:r>
            <a:r>
              <a:rPr lang="es-MX" dirty="0" err="1" smtClean="0"/>
              <a:t>antifosfolípidos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3400170" y="6011996"/>
            <a:ext cx="23566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dirty="0" smtClean="0"/>
              <a:t>Arteritis de la temporal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99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s-CL" b="0" dirty="0" err="1" smtClean="0">
                <a:latin typeface="+mj-lt"/>
              </a:rPr>
              <a:t>Livedo</a:t>
            </a:r>
            <a:r>
              <a:rPr lang="es-CL" b="0" dirty="0" smtClean="0">
                <a:latin typeface="+mj-lt"/>
              </a:rPr>
              <a:t> </a:t>
            </a:r>
            <a:r>
              <a:rPr lang="es-CL" b="0" dirty="0" err="1" smtClean="0">
                <a:latin typeface="+mj-lt"/>
              </a:rPr>
              <a:t>reticularis</a:t>
            </a:r>
            <a:endParaRPr lang="es-ES" b="0" dirty="0" smtClean="0">
              <a:latin typeface="+mj-lt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484313"/>
            <a:ext cx="4536504" cy="4852987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anchor="ctr" anchorCtr="1"/>
          <a:lstStyle/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000" dirty="0" err="1" smtClean="0"/>
              <a:t>Livedo</a:t>
            </a:r>
            <a:r>
              <a:rPr lang="es-ES_tradnl" sz="2000" dirty="0" smtClean="0"/>
              <a:t> significa azulado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endParaRPr lang="es-ES_tradnl" sz="2000" dirty="0" smtClean="0"/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000" dirty="0" smtClean="0"/>
              <a:t>Expresión semiológica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es-ES_tradnl" sz="2000" dirty="0" smtClean="0"/>
              <a:t>                distintiva y única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endParaRPr lang="es-ES_tradnl" sz="2000" dirty="0" smtClean="0"/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000" dirty="0" smtClean="0"/>
              <a:t>Color azulado - rojizo</a:t>
            </a:r>
            <a:r>
              <a:rPr lang="es-ES_tradnl" sz="2000" dirty="0" smtClean="0">
                <a:sym typeface="Wingdings" pitchFamily="2" charset="2"/>
              </a:rPr>
              <a:t>  azul intenso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endParaRPr lang="es-ES_tradnl" sz="2000" dirty="0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000" dirty="0" smtClean="0"/>
              <a:t>Disposición en forma de red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endParaRPr lang="es-ES_tradnl" sz="2000" dirty="0" smtClean="0"/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000" dirty="0" smtClean="0"/>
              <a:t>Localizado – Generalizado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endParaRPr lang="es-ES_tradnl" sz="2000" dirty="0" smtClean="0"/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000" dirty="0" smtClean="0"/>
              <a:t>No es posible distinguir clínicamente 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es-ES" sz="2000" dirty="0" smtClean="0"/>
              <a:t>     un </a:t>
            </a:r>
            <a:r>
              <a:rPr lang="es-ES" sz="2000" dirty="0" err="1" smtClean="0"/>
              <a:t>livedo</a:t>
            </a:r>
            <a:r>
              <a:rPr lang="es-ES" sz="2000" dirty="0" smtClean="0"/>
              <a:t> normal de otro patológico</a:t>
            </a:r>
          </a:p>
        </p:txBody>
      </p:sp>
      <p:pic>
        <p:nvPicPr>
          <p:cNvPr id="4100" name="Picture 5" descr="d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7043" y="2060848"/>
            <a:ext cx="4423469" cy="33176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5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s-CL" dirty="0" err="1" smtClean="0">
                <a:latin typeface="+mj-lt"/>
              </a:rPr>
              <a:t>Livedo</a:t>
            </a:r>
            <a:r>
              <a:rPr lang="es-CL" dirty="0" smtClean="0">
                <a:latin typeface="+mj-lt"/>
              </a:rPr>
              <a:t> </a:t>
            </a:r>
            <a:r>
              <a:rPr lang="es-CL" dirty="0" err="1" smtClean="0">
                <a:latin typeface="+mj-lt"/>
              </a:rPr>
              <a:t>reticularis</a:t>
            </a:r>
            <a:endParaRPr lang="es-ES" dirty="0" smtClean="0"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4244975" cy="45259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 anchor="ctr" anchorCtr="1">
            <a:normAutofit/>
          </a:bodyPr>
          <a:lstStyle/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400" dirty="0" smtClean="0"/>
              <a:t>Mas frecuente en mujeres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es-ES_tradnl" sz="2400" dirty="0" smtClean="0"/>
              <a:t> 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400" dirty="0" smtClean="0"/>
              <a:t>Puede asociarse a: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es-ES_tradnl" sz="2400" dirty="0" smtClean="0"/>
              <a:t>     púrpuras, úlceras, nódulos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es-ES_tradnl" sz="2400" dirty="0" smtClean="0"/>
              <a:t>     cutáneos, necrosis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endParaRPr lang="es-ES_tradnl" sz="2400" dirty="0" smtClean="0"/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400" dirty="0" smtClean="0"/>
              <a:t>Mas pronunciado con frío,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es-ES_tradnl" sz="2400" dirty="0" smtClean="0"/>
              <a:t>    </a:t>
            </a:r>
            <a:r>
              <a:rPr lang="es-ES_tradnl" sz="2400" dirty="0" smtClean="0">
                <a:sym typeface="Wingdings" pitchFamily="2" charset="2"/>
              </a:rPr>
              <a:t></a:t>
            </a:r>
            <a:r>
              <a:rPr lang="es-ES_tradnl" sz="2400" dirty="0" smtClean="0"/>
              <a:t> su intensidad con el calor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endParaRPr lang="es-ES_tradnl" sz="2400" dirty="0" smtClean="0"/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400" dirty="0" smtClean="0"/>
              <a:t>No es un diagnóstico</a:t>
            </a:r>
            <a:endParaRPr lang="es-ES" sz="2400" dirty="0" smtClean="0"/>
          </a:p>
        </p:txBody>
      </p:sp>
      <p:pic>
        <p:nvPicPr>
          <p:cNvPr id="5125" name="Picture 6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4613" y="1600200"/>
            <a:ext cx="302418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i="1" dirty="0" smtClean="0">
                <a:latin typeface="+mj-lt"/>
              </a:rPr>
              <a:t>LR.: </a:t>
            </a:r>
            <a:r>
              <a:rPr lang="es-ES" dirty="0" smtClean="0">
                <a:latin typeface="+mj-lt"/>
              </a:rPr>
              <a:t>Variedades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1875" y="1412875"/>
            <a:ext cx="7212013" cy="4525963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800" i="1" dirty="0" err="1" smtClean="0">
                <a:latin typeface="Arial" charset="0"/>
              </a:rPr>
              <a:t>Livedo</a:t>
            </a:r>
            <a:r>
              <a:rPr lang="es-ES" sz="2800" i="1" dirty="0" smtClean="0">
                <a:latin typeface="Arial" charset="0"/>
              </a:rPr>
              <a:t> </a:t>
            </a:r>
            <a:r>
              <a:rPr lang="es-ES" sz="2800" i="1" dirty="0" err="1" smtClean="0">
                <a:latin typeface="Arial" charset="0"/>
              </a:rPr>
              <a:t>reticularis</a:t>
            </a:r>
            <a:r>
              <a:rPr lang="es-ES" sz="2400" i="1" dirty="0" smtClean="0">
                <a:latin typeface="Arial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400" dirty="0" smtClean="0">
                <a:latin typeface="Arial" charset="0"/>
              </a:rPr>
              <a:t>               </a:t>
            </a:r>
            <a:r>
              <a:rPr lang="es-ES" sz="2000" dirty="0" smtClean="0">
                <a:latin typeface="Arial" charset="0"/>
              </a:rPr>
              <a:t>( red con círculos regulares y completos )</a:t>
            </a: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800" i="1" dirty="0" err="1" smtClean="0">
                <a:latin typeface="Arial" charset="0"/>
              </a:rPr>
              <a:t>Livedo</a:t>
            </a:r>
            <a:r>
              <a:rPr lang="es-ES" sz="2800" i="1" dirty="0" smtClean="0">
                <a:latin typeface="Arial" charset="0"/>
              </a:rPr>
              <a:t> </a:t>
            </a:r>
            <a:r>
              <a:rPr lang="es-ES" sz="2800" i="1" dirty="0" err="1" smtClean="0">
                <a:latin typeface="Arial" charset="0"/>
              </a:rPr>
              <a:t>racemosa</a:t>
            </a:r>
            <a:r>
              <a:rPr lang="es-ES" sz="2400" i="1" dirty="0" smtClean="0">
                <a:latin typeface="Arial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400" dirty="0" smtClean="0">
                <a:latin typeface="Arial" charset="0"/>
              </a:rPr>
              <a:t>               </a:t>
            </a:r>
            <a:r>
              <a:rPr lang="es-ES" sz="2000" dirty="0" smtClean="0">
                <a:latin typeface="Arial" charset="0"/>
              </a:rPr>
              <a:t>( red con círculos irregulares e incompletos 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000" dirty="0" smtClean="0">
                <a:latin typeface="Arial" charset="0"/>
              </a:rPr>
              <a:t>    </a:t>
            </a:r>
            <a:r>
              <a:rPr lang="es-ES" sz="2000" i="1" dirty="0" smtClean="0">
                <a:latin typeface="Arial" charset="0"/>
              </a:rPr>
              <a:t>               </a:t>
            </a:r>
            <a:r>
              <a:rPr lang="es-ES" sz="2000" dirty="0" smtClean="0">
                <a:latin typeface="Arial" charset="0"/>
              </a:rPr>
              <a:t>es siempre secundaria a un proceso orgánico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sz="2000" dirty="0" smtClean="0">
                <a:latin typeface="Arial" charset="0"/>
              </a:rPr>
              <a:t>                   y no funcional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es-ES" sz="2000" dirty="0" smtClean="0">
              <a:latin typeface="Arial" charset="0"/>
            </a:endParaRPr>
          </a:p>
          <a:p>
            <a:pPr eaLnBrk="1" hangingPunct="1">
              <a:defRPr/>
            </a:pPr>
            <a:endParaRPr lang="es-ES" dirty="0" smtClean="0">
              <a:latin typeface="Arial" charset="0"/>
            </a:endParaRPr>
          </a:p>
          <a:p>
            <a:pPr eaLnBrk="1" hangingPunct="1">
              <a:defRPr/>
            </a:pPr>
            <a:endParaRPr lang="es-ES" dirty="0" smtClean="0">
              <a:latin typeface="Arial" charset="0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005064"/>
            <a:ext cx="7380288" cy="2778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1482725" y="6308725"/>
            <a:ext cx="1504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s-ES" altLang="es-CL">
                <a:latin typeface="Arial" charset="0"/>
              </a:rPr>
              <a:t>L. Reticularis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511550" y="6308725"/>
            <a:ext cx="1924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s-ES" altLang="es-CL">
                <a:latin typeface="Arial" charset="0"/>
              </a:rPr>
              <a:t>Livedo racemosa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5778500" y="6308725"/>
            <a:ext cx="1962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s-ES" altLang="es-CL">
                <a:latin typeface="Arial" charset="0"/>
              </a:rPr>
              <a:t>Púrpura retiforme</a:t>
            </a:r>
          </a:p>
        </p:txBody>
      </p:sp>
    </p:spTree>
    <p:extLst>
      <p:ext uri="{BB962C8B-B14F-4D97-AF65-F5344CB8AC3E}">
        <p14:creationId xmlns:p14="http://schemas.microsoft.com/office/powerpoint/2010/main" val="18634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b="0" dirty="0" smtClean="0"/>
              <a:t>Clasificación</a:t>
            </a:r>
            <a:r>
              <a:rPr lang="es-ES_tradnl" b="0" i="1" dirty="0" smtClean="0"/>
              <a:t> </a:t>
            </a:r>
            <a:r>
              <a:rPr lang="es-ES_tradnl" b="0" dirty="0" err="1" smtClean="0"/>
              <a:t>Livedo</a:t>
            </a:r>
            <a:r>
              <a:rPr lang="es-ES_tradnl" b="0" dirty="0" smtClean="0"/>
              <a:t> </a:t>
            </a:r>
            <a:r>
              <a:rPr lang="es-ES_tradnl" b="0" dirty="0" err="1" smtClean="0"/>
              <a:t>Reticularis</a:t>
            </a:r>
            <a:r>
              <a:rPr lang="es-ES_tradnl" sz="4800" dirty="0" smtClean="0"/>
              <a:t> </a:t>
            </a:r>
            <a:endParaRPr lang="es-ES_tradnl" sz="2800" dirty="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  <a:ln>
            <a:solidFill>
              <a:schemeClr val="accent2">
                <a:lumMod val="50000"/>
              </a:schemeClr>
            </a:solidFill>
          </a:ln>
        </p:spPr>
        <p:txBody>
          <a:bodyPr anchor="ctr" anchorCtr="1">
            <a:normAutofit/>
          </a:bodyPr>
          <a:lstStyle/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800" dirty="0" smtClean="0"/>
              <a:t>1.- Fisiológico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800" dirty="0" smtClean="0"/>
              <a:t>2.- Secundario</a:t>
            </a:r>
          </a:p>
          <a:p>
            <a:pPr marL="0" indent="0" eaLnBrk="1" hangingPunct="1">
              <a:lnSpc>
                <a:spcPct val="90000"/>
              </a:lnSpc>
              <a:buSzPct val="50000"/>
              <a:buNone/>
              <a:defRPr/>
            </a:pPr>
            <a:r>
              <a:rPr lang="es-ES_tradnl" sz="2800" dirty="0"/>
              <a:t> </a:t>
            </a:r>
            <a:r>
              <a:rPr lang="es-ES_tradnl" sz="2800" dirty="0" smtClean="0"/>
              <a:t>    </a:t>
            </a:r>
            <a:r>
              <a:rPr lang="es-ES_tradnl" sz="2400" dirty="0" smtClean="0"/>
              <a:t>a.-</a:t>
            </a:r>
            <a:r>
              <a:rPr lang="es-ES_tradnl" sz="2400" dirty="0" smtClean="0">
                <a:sym typeface="Wingdings 2" pitchFamily="18" charset="2"/>
              </a:rPr>
              <a:t>  Obstrucción </a:t>
            </a:r>
            <a:r>
              <a:rPr lang="es-ES_tradnl" sz="2400" dirty="0" err="1" smtClean="0">
                <a:sym typeface="Wingdings 2" pitchFamily="18" charset="2"/>
              </a:rPr>
              <a:t>intravascular</a:t>
            </a:r>
            <a:endParaRPr lang="es-ES_tradnl" sz="2400" dirty="0" smtClean="0">
              <a:sym typeface="Wingdings 2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sz="2400" dirty="0" smtClean="0">
                <a:sym typeface="Wingdings 2" pitchFamily="18" charset="2"/>
              </a:rPr>
              <a:t>      b.- </a:t>
            </a:r>
            <a:r>
              <a:rPr lang="es-ES_tradnl" sz="2400" dirty="0" smtClean="0">
                <a:cs typeface="Tahoma" pitchFamily="34" charset="0"/>
              </a:rPr>
              <a:t> </a:t>
            </a:r>
            <a:r>
              <a:rPr lang="es-ES_tradnl" sz="2400" dirty="0" smtClean="0">
                <a:sym typeface="Wingdings 2" pitchFamily="18" charset="2"/>
              </a:rPr>
              <a:t>Enfermedades de la pared vascular</a:t>
            </a:r>
            <a:endParaRPr lang="es-ES_tradnl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dirty="0" smtClean="0"/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800" dirty="0" smtClean="0"/>
              <a:t>3.- Idiopático</a:t>
            </a:r>
          </a:p>
        </p:txBody>
      </p:sp>
    </p:spTree>
    <p:extLst>
      <p:ext uri="{BB962C8B-B14F-4D97-AF65-F5344CB8AC3E}">
        <p14:creationId xmlns:p14="http://schemas.microsoft.com/office/powerpoint/2010/main" val="42170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Rot="1" noChangeArrowheads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s-ES" sz="4000" dirty="0" smtClean="0">
                <a:latin typeface="Arial" charset="0"/>
              </a:rPr>
              <a:t>    </a:t>
            </a:r>
            <a:r>
              <a:rPr lang="es-ES" b="0" dirty="0" err="1" smtClean="0"/>
              <a:t>Livedo</a:t>
            </a:r>
            <a:r>
              <a:rPr lang="es-ES" b="0" dirty="0" smtClean="0"/>
              <a:t> </a:t>
            </a:r>
            <a:r>
              <a:rPr lang="es-ES" b="0" dirty="0" err="1" smtClean="0"/>
              <a:t>reticularis</a:t>
            </a:r>
            <a:r>
              <a:rPr lang="es-ES" dirty="0" smtClean="0"/>
              <a:t>              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93763" y="1709738"/>
            <a:ext cx="4038600" cy="4815606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s-ES" dirty="0" smtClean="0">
              <a:latin typeface="Arial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" dirty="0" smtClean="0"/>
              <a:t>      </a:t>
            </a:r>
            <a:r>
              <a:rPr lang="es-ES" sz="3200" dirty="0" smtClean="0"/>
              <a:t>FISIOLÓGICO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sz="3200" dirty="0" smtClean="0"/>
          </a:p>
          <a:p>
            <a:pPr eaLnBrk="1" hangingPunct="1">
              <a:lnSpc>
                <a:spcPct val="5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000" dirty="0" smtClean="0"/>
              <a:t>Siempre vasomotor</a:t>
            </a: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000" dirty="0" smtClean="0"/>
              <a:t>Pequeñas mallas cerradas</a:t>
            </a: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000" dirty="0" smtClean="0"/>
              <a:t>Extremidades</a:t>
            </a: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000" dirty="0" smtClean="0"/>
              <a:t>Zonas “</a:t>
            </a:r>
            <a:r>
              <a:rPr lang="es-ES" sz="2000" dirty="0" err="1" smtClean="0"/>
              <a:t>simpaticosensibles</a:t>
            </a:r>
            <a:r>
              <a:rPr lang="es-ES" sz="2000" dirty="0" smtClean="0"/>
              <a:t>”</a:t>
            </a: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000" dirty="0" smtClean="0"/>
              <a:t>Cambia con calor</a:t>
            </a: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000" dirty="0" smtClean="0"/>
              <a:t>No asociado a enfermedades</a:t>
            </a: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000" dirty="0" smtClean="0"/>
              <a:t>Signo clínico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sz="2000" dirty="0" smtClean="0"/>
          </a:p>
          <a:p>
            <a:pPr eaLnBrk="1" hangingPunct="1">
              <a:lnSpc>
                <a:spcPct val="30000"/>
              </a:lnSpc>
              <a:buFont typeface="Wingdings" pitchFamily="2" charset="2"/>
              <a:buNone/>
              <a:defRPr/>
            </a:pPr>
            <a:r>
              <a:rPr lang="es-ES" dirty="0" smtClean="0"/>
              <a:t>     Cutis  </a:t>
            </a:r>
            <a:r>
              <a:rPr lang="es-ES" dirty="0" err="1" smtClean="0"/>
              <a:t>marmorata</a:t>
            </a:r>
            <a:endParaRPr lang="es-ES" dirty="0" smtClean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989138"/>
            <a:ext cx="4100513" cy="4525962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2293" name="Picture 11" descr="Cutis marmorat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59238"/>
            <a:ext cx="338455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 descr="Cutis marmorat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09738"/>
            <a:ext cx="33845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48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648"/>
            <a:ext cx="8229600" cy="150306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 eaLnBrk="1" hangingPunct="1">
              <a:lnSpc>
                <a:spcPct val="50000"/>
              </a:lnSpc>
              <a:defRPr/>
            </a:pPr>
            <a:r>
              <a:rPr lang="es-ES" sz="4000" dirty="0" smtClean="0"/>
              <a:t>         </a:t>
            </a:r>
            <a:r>
              <a:rPr lang="es-ES" b="0" dirty="0" err="1" smtClean="0"/>
              <a:t>Livedo</a:t>
            </a:r>
            <a:r>
              <a:rPr lang="es-ES" b="0" dirty="0" smtClean="0"/>
              <a:t> </a:t>
            </a:r>
            <a:r>
              <a:rPr lang="es-ES" b="0" dirty="0" err="1" smtClean="0"/>
              <a:t>reticularis</a:t>
            </a:r>
            <a:r>
              <a:rPr lang="es-ES" b="0" dirty="0" smtClean="0"/>
              <a:t/>
            </a:r>
            <a:br>
              <a:rPr lang="es-ES" b="0" dirty="0" smtClean="0"/>
            </a:br>
            <a:r>
              <a:rPr lang="es-ES" sz="4800" b="0" dirty="0" smtClean="0"/>
              <a:t/>
            </a:r>
            <a:br>
              <a:rPr lang="es-ES" sz="4800" b="0" dirty="0" smtClean="0"/>
            </a:br>
            <a:r>
              <a:rPr lang="es-ES" sz="2800" dirty="0" smtClean="0"/>
              <a:t>            Patológico</a:t>
            </a:r>
            <a:r>
              <a:rPr lang="es-ES" sz="3600" dirty="0" smtClean="0"/>
              <a:t> </a:t>
            </a:r>
            <a:endParaRPr lang="es-ES" sz="4000" dirty="0" smtClean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2132856"/>
            <a:ext cx="4470400" cy="4525963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Presencia </a:t>
            </a:r>
            <a:r>
              <a:rPr lang="es-ES" sz="2400" dirty="0" err="1" smtClean="0"/>
              <a:t>livedo</a:t>
            </a:r>
            <a:r>
              <a:rPr lang="es-ES" sz="2400" dirty="0" smtClean="0"/>
              <a:t> </a:t>
            </a:r>
            <a:r>
              <a:rPr lang="es-ES" sz="2400" dirty="0" err="1" smtClean="0"/>
              <a:t>racemoso</a:t>
            </a:r>
            <a:endParaRPr lang="es-ES" sz="2400" dirty="0" smtClean="0"/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Zonas no </a:t>
            </a:r>
            <a:r>
              <a:rPr lang="es-ES" sz="2400" dirty="0" err="1" smtClean="0"/>
              <a:t>acrales</a:t>
            </a:r>
            <a:endParaRPr lang="es-ES" sz="2400" dirty="0" smtClean="0"/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Zonas del </a:t>
            </a:r>
            <a:r>
              <a:rPr lang="es-ES" sz="2400" dirty="0" err="1" smtClean="0"/>
              <a:t>livedo</a:t>
            </a:r>
            <a:r>
              <a:rPr lang="es-ES" sz="2400" dirty="0" smtClean="0"/>
              <a:t> con infiltración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Presencia de nódulos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Zonas necróticas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Anomalía sanguínea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Daño pared vascular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Signos asociados cutáneos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None/>
              <a:defRPr/>
            </a:pPr>
            <a:r>
              <a:rPr lang="es-ES" sz="2400" dirty="0" smtClean="0"/>
              <a:t>     y/o sistémicos</a:t>
            </a:r>
          </a:p>
          <a:p>
            <a:pPr eaLnBrk="1" hangingPunct="1">
              <a:defRPr/>
            </a:pPr>
            <a:endParaRPr lang="es-ES" sz="2400" dirty="0" smtClean="0">
              <a:latin typeface="Arial" charset="0"/>
            </a:endParaRP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2143125"/>
            <a:ext cx="4100512" cy="4525963"/>
          </a:xfrm>
        </p:spPr>
        <p:txBody>
          <a:bodyPr/>
          <a:lstStyle/>
          <a:p>
            <a:pPr eaLnBrk="1" hangingPunct="1">
              <a:defRPr/>
            </a:pPr>
            <a:endParaRPr lang="en-US" sz="2400" dirty="0" smtClean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2513"/>
            <a:ext cx="30892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652963"/>
            <a:ext cx="309562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4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323528" y="1484785"/>
            <a:ext cx="8568952" cy="211566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sz="2800" dirty="0" smtClean="0">
                <a:sym typeface="Symbol"/>
              </a:rPr>
              <a:t></a:t>
            </a:r>
            <a:r>
              <a:rPr lang="es-MX" sz="2800" dirty="0" smtClean="0"/>
              <a:t>Púrpura petequial</a:t>
            </a:r>
            <a:br>
              <a:rPr lang="es-MX" sz="2800" dirty="0" smtClean="0"/>
            </a:br>
            <a:r>
              <a:rPr lang="es-MX" sz="2800" dirty="0" smtClean="0"/>
              <a:t/>
            </a:r>
            <a:br>
              <a:rPr lang="es-MX" sz="2800" dirty="0" smtClean="0"/>
            </a:br>
            <a:r>
              <a:rPr lang="es-MX" sz="2800" dirty="0" smtClean="0">
                <a:sym typeface="Symbol"/>
              </a:rPr>
              <a:t></a:t>
            </a:r>
            <a:r>
              <a:rPr lang="es-MX" sz="2800" dirty="0" err="1" smtClean="0">
                <a:sym typeface="Symbol"/>
              </a:rPr>
              <a:t>Sindrome</a:t>
            </a:r>
            <a:r>
              <a:rPr lang="es-MX" sz="2800" dirty="0" smtClean="0"/>
              <a:t> </a:t>
            </a:r>
            <a:r>
              <a:rPr lang="es-MX" sz="2800" dirty="0" err="1" smtClean="0"/>
              <a:t>purpúrico</a:t>
            </a:r>
            <a:r>
              <a:rPr lang="es-MX" sz="2800" dirty="0" smtClean="0"/>
              <a:t> </a:t>
            </a:r>
            <a:r>
              <a:rPr lang="es-MX" sz="2800" dirty="0"/>
              <a:t> </a:t>
            </a:r>
            <a:r>
              <a:rPr lang="es-MX" sz="2800" dirty="0" smtClean="0"/>
              <a:t>(petequias) </a:t>
            </a:r>
            <a:endParaRPr lang="es-CL" sz="2800" dirty="0"/>
          </a:p>
        </p:txBody>
      </p:sp>
      <p:sp>
        <p:nvSpPr>
          <p:cNvPr id="6" name="5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34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b="0" dirty="0" smtClean="0"/>
              <a:t>Clasificación</a:t>
            </a:r>
            <a:r>
              <a:rPr lang="es-ES_tradnl" b="0" i="1" dirty="0" smtClean="0"/>
              <a:t> </a:t>
            </a:r>
            <a:r>
              <a:rPr lang="es-ES_tradnl" b="0" dirty="0" err="1" smtClean="0"/>
              <a:t>Livedo</a:t>
            </a:r>
            <a:r>
              <a:rPr lang="es-ES_tradnl" b="0" dirty="0" smtClean="0"/>
              <a:t> </a:t>
            </a:r>
            <a:r>
              <a:rPr lang="es-ES_tradnl" b="0" dirty="0" err="1" smtClean="0"/>
              <a:t>Reticularis</a:t>
            </a:r>
            <a:r>
              <a:rPr lang="es-ES_tradnl" sz="4800" dirty="0" smtClean="0"/>
              <a:t> </a:t>
            </a:r>
            <a:endParaRPr lang="es-ES_tradnl" sz="2800" dirty="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  <a:ln>
            <a:solidFill>
              <a:schemeClr val="accent2">
                <a:lumMod val="50000"/>
              </a:schemeClr>
            </a:solidFill>
          </a:ln>
        </p:spPr>
        <p:txBody>
          <a:bodyPr anchor="ctr" anchorCtr="1">
            <a:normAutofit/>
          </a:bodyPr>
          <a:lstStyle/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800" dirty="0" smtClean="0"/>
              <a:t>1.- Fisiológico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800" dirty="0" smtClean="0"/>
              <a:t>2.- Secundario</a:t>
            </a:r>
          </a:p>
          <a:p>
            <a:pPr marL="0" indent="0" eaLnBrk="1" hangingPunct="1">
              <a:lnSpc>
                <a:spcPct val="90000"/>
              </a:lnSpc>
              <a:buSzPct val="50000"/>
              <a:buNone/>
              <a:defRPr/>
            </a:pPr>
            <a:r>
              <a:rPr lang="es-ES_tradnl" sz="2800" dirty="0"/>
              <a:t> </a:t>
            </a:r>
            <a:r>
              <a:rPr lang="es-ES_tradnl" sz="2800" dirty="0" smtClean="0"/>
              <a:t>    </a:t>
            </a:r>
            <a:r>
              <a:rPr lang="es-ES_tradnl" sz="2400" dirty="0" smtClean="0"/>
              <a:t>a.-</a:t>
            </a:r>
            <a:r>
              <a:rPr lang="es-ES_tradnl" sz="2400" dirty="0" smtClean="0">
                <a:sym typeface="Wingdings 2" pitchFamily="18" charset="2"/>
              </a:rPr>
              <a:t>  </a:t>
            </a:r>
            <a:r>
              <a:rPr lang="es-ES_tradnl" sz="2400" u="sng" dirty="0" smtClean="0">
                <a:sym typeface="Wingdings 2" pitchFamily="18" charset="2"/>
              </a:rPr>
              <a:t>Obstrucción </a:t>
            </a:r>
            <a:r>
              <a:rPr lang="es-ES_tradnl" sz="2400" u="sng" dirty="0" err="1" smtClean="0">
                <a:sym typeface="Wingdings 2" pitchFamily="18" charset="2"/>
              </a:rPr>
              <a:t>intravascular</a:t>
            </a:r>
            <a:endParaRPr lang="es-ES_tradnl" sz="2400" u="sng" dirty="0" smtClean="0">
              <a:sym typeface="Wingdings 2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sz="2400" dirty="0" smtClean="0">
                <a:sym typeface="Wingdings 2" pitchFamily="18" charset="2"/>
              </a:rPr>
              <a:t>      b.- </a:t>
            </a:r>
            <a:r>
              <a:rPr lang="es-ES_tradnl" sz="2400" dirty="0" smtClean="0">
                <a:cs typeface="Tahoma" pitchFamily="34" charset="0"/>
              </a:rPr>
              <a:t> </a:t>
            </a:r>
            <a:r>
              <a:rPr lang="es-ES_tradnl" sz="2400" dirty="0" smtClean="0">
                <a:sym typeface="Wingdings 2" pitchFamily="18" charset="2"/>
              </a:rPr>
              <a:t>Enfermedades de la pared vascular</a:t>
            </a:r>
            <a:endParaRPr lang="es-ES_tradnl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dirty="0" smtClean="0"/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800" dirty="0" smtClean="0"/>
              <a:t>3.- Idiopático</a:t>
            </a:r>
          </a:p>
        </p:txBody>
      </p:sp>
    </p:spTree>
    <p:extLst>
      <p:ext uri="{BB962C8B-B14F-4D97-AF65-F5344CB8AC3E}">
        <p14:creationId xmlns:p14="http://schemas.microsoft.com/office/powerpoint/2010/main" val="17185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688032" y="269875"/>
            <a:ext cx="7772400" cy="1143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 anchor="ctr"/>
          <a:lstStyle/>
          <a:p>
            <a:pPr algn="ctr" defTabSz="762000" eaLnBrk="0" hangingPunct="0">
              <a:defRPr/>
            </a:pPr>
            <a:r>
              <a:rPr lang="es-E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ES" sz="4400" dirty="0">
                <a:solidFill>
                  <a:schemeClr val="tx1"/>
                </a:solidFill>
                <a:latin typeface="Arial" charset="0"/>
              </a:rPr>
              <a:t>C</a:t>
            </a:r>
            <a:r>
              <a:rPr lang="es-CL" sz="4400" dirty="0" err="1">
                <a:solidFill>
                  <a:schemeClr val="tx1"/>
                </a:solidFill>
                <a:latin typeface="Arial" charset="0"/>
              </a:rPr>
              <a:t>rioglobulinemia</a:t>
            </a:r>
            <a:r>
              <a:rPr lang="es-CL" sz="6000" dirty="0">
                <a:solidFill>
                  <a:schemeClr val="tx1"/>
                </a:solidFill>
                <a:latin typeface="Arial" charset="0"/>
              </a:rPr>
              <a:t> </a:t>
            </a:r>
            <a:endParaRPr lang="es-E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="ctr" anchorCtr="1"/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</a:pPr>
            <a:r>
              <a:rPr lang="es-CL" altLang="es-CL" sz="2400" dirty="0">
                <a:latin typeface="+mn-lt"/>
                <a:sym typeface="Wingdings" pitchFamily="2" charset="2"/>
              </a:rPr>
              <a:t></a:t>
            </a:r>
            <a:r>
              <a:rPr lang="es-CL" altLang="es-CL" sz="2400" dirty="0">
                <a:latin typeface="+mn-lt"/>
              </a:rPr>
              <a:t> viscosidad de la sangre </a:t>
            </a:r>
            <a:r>
              <a:rPr lang="es-CL" altLang="es-CL" sz="2400" dirty="0">
                <a:latin typeface="+mn-lt"/>
                <a:sym typeface="Symbol" pitchFamily="18" charset="2"/>
              </a:rPr>
              <a:t></a:t>
            </a:r>
            <a:r>
              <a:rPr lang="es-CL" altLang="es-CL" sz="2400" dirty="0">
                <a:latin typeface="+mn-lt"/>
              </a:rPr>
              <a:t> formación trombos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</a:pPr>
            <a:r>
              <a:rPr lang="es-CL" altLang="es-CL" sz="2400" i="1" u="sng" dirty="0">
                <a:latin typeface="+mn-lt"/>
              </a:rPr>
              <a:t>LR </a:t>
            </a:r>
            <a:r>
              <a:rPr lang="es-CL" altLang="es-CL" sz="2400" u="sng" dirty="0">
                <a:latin typeface="+mn-lt"/>
              </a:rPr>
              <a:t>en 19%, </a:t>
            </a:r>
            <a:r>
              <a:rPr lang="es-CL" altLang="es-CL" sz="2400" dirty="0">
                <a:latin typeface="+mn-lt"/>
              </a:rPr>
              <a:t>predominio extremidades inferiores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</a:pPr>
            <a:r>
              <a:rPr lang="es-CL" altLang="es-CL" sz="2400" dirty="0">
                <a:latin typeface="+mn-lt"/>
              </a:rPr>
              <a:t>Púrpura ( V. </a:t>
            </a:r>
            <a:r>
              <a:rPr lang="es-CL" altLang="es-CL" sz="2400" dirty="0" err="1">
                <a:latin typeface="+mn-lt"/>
              </a:rPr>
              <a:t>Leucocitoclastica</a:t>
            </a:r>
            <a:r>
              <a:rPr lang="es-CL" altLang="es-CL" sz="2400" dirty="0">
                <a:latin typeface="+mn-lt"/>
              </a:rPr>
              <a:t>), úlceras, necrosis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</a:pPr>
            <a:r>
              <a:rPr lang="es-ES" altLang="es-CL" sz="2400" dirty="0">
                <a:latin typeface="+mn-lt"/>
              </a:rPr>
              <a:t>Artralgia – artritis</a:t>
            </a:r>
            <a:r>
              <a:rPr lang="es-CL" altLang="es-CL" sz="2400" dirty="0">
                <a:latin typeface="+mn-lt"/>
              </a:rPr>
              <a:t>, g</a:t>
            </a:r>
            <a:r>
              <a:rPr lang="es-ES" altLang="es-CL" sz="2400" dirty="0" err="1">
                <a:latin typeface="+mn-lt"/>
              </a:rPr>
              <a:t>lomérulonefritis</a:t>
            </a:r>
            <a:endParaRPr lang="es-ES" altLang="es-CL" sz="2400" dirty="0">
              <a:latin typeface="+mn-lt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</a:pPr>
            <a:r>
              <a:rPr lang="es-CL" altLang="es-CL" sz="2400" dirty="0">
                <a:latin typeface="+mn-lt"/>
              </a:rPr>
              <a:t>Asociado M. múltiple, </a:t>
            </a:r>
            <a:r>
              <a:rPr lang="es-CL" altLang="es-CL" sz="2400" dirty="0" err="1">
                <a:latin typeface="+mn-lt"/>
              </a:rPr>
              <a:t>macroglobulinemia</a:t>
            </a:r>
            <a:r>
              <a:rPr lang="es-CL" altLang="es-CL" sz="2400" dirty="0">
                <a:latin typeface="+mn-lt"/>
              </a:rPr>
              <a:t>  </a:t>
            </a:r>
            <a:endParaRPr lang="es-ES" altLang="es-CL" sz="2400" dirty="0">
              <a:latin typeface="+mn-lt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</a:pPr>
            <a:r>
              <a:rPr lang="es-CL" altLang="es-CL" sz="2400" dirty="0">
                <a:latin typeface="+mn-lt"/>
              </a:rPr>
              <a:t> </a:t>
            </a:r>
            <a:r>
              <a:rPr lang="es-CL" altLang="es-CL" sz="2400" dirty="0" err="1">
                <a:latin typeface="+mn-lt"/>
              </a:rPr>
              <a:t>Lab</a:t>
            </a:r>
            <a:r>
              <a:rPr lang="es-CL" altLang="es-CL" sz="2400" dirty="0">
                <a:latin typeface="+mn-lt"/>
              </a:rPr>
              <a:t>.: </a:t>
            </a:r>
            <a:r>
              <a:rPr lang="es-ES" altLang="es-CL" sz="2400" dirty="0" err="1">
                <a:latin typeface="+mn-lt"/>
              </a:rPr>
              <a:t>Crioglobulinas</a:t>
            </a:r>
            <a:r>
              <a:rPr lang="es-ES" altLang="es-CL" sz="2400" dirty="0">
                <a:latin typeface="+mn-lt"/>
              </a:rPr>
              <a:t> </a:t>
            </a:r>
            <a:r>
              <a:rPr lang="es-CL" altLang="es-CL" sz="2400" dirty="0">
                <a:latin typeface="+mn-lt"/>
              </a:rPr>
              <a:t>(+),  F</a:t>
            </a:r>
            <a:r>
              <a:rPr lang="es-ES" altLang="es-CL" sz="2400" dirty="0">
                <a:latin typeface="+mn-lt"/>
              </a:rPr>
              <a:t>R. positivo</a:t>
            </a:r>
            <a:endParaRPr lang="es-CL" altLang="es-CL" sz="2400" dirty="0"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ct val="20000"/>
              </a:spcBef>
            </a:pPr>
            <a:r>
              <a:rPr lang="es-ES" altLang="es-CL" sz="2400" dirty="0">
                <a:latin typeface="+mn-lt"/>
              </a:rPr>
              <a:t>  </a:t>
            </a:r>
            <a:r>
              <a:rPr lang="es-CL" altLang="es-CL" sz="2400" dirty="0">
                <a:latin typeface="+mn-lt"/>
              </a:rPr>
              <a:t>           </a:t>
            </a:r>
            <a:r>
              <a:rPr lang="es-ES" altLang="es-CL" sz="2400" dirty="0">
                <a:latin typeface="+mn-lt"/>
              </a:rPr>
              <a:t> </a:t>
            </a:r>
            <a:r>
              <a:rPr lang="es-ES" altLang="es-CL" sz="2400" dirty="0" err="1">
                <a:latin typeface="+mn-lt"/>
              </a:rPr>
              <a:t>Hipocomplementemia</a:t>
            </a:r>
            <a:r>
              <a:rPr lang="es-ES" altLang="es-CL" sz="2400" dirty="0">
                <a:latin typeface="+mn-lt"/>
              </a:rPr>
              <a:t> sérica</a:t>
            </a:r>
          </a:p>
          <a:p>
            <a:pPr marL="0" indent="0">
              <a:lnSpc>
                <a:spcPct val="120000"/>
              </a:lnSpc>
              <a:spcBef>
                <a:spcPct val="20000"/>
              </a:spcBef>
            </a:pPr>
            <a:r>
              <a:rPr lang="es-CL" altLang="es-CL" sz="2400" dirty="0">
                <a:latin typeface="+mn-lt"/>
              </a:rPr>
              <a:t>              </a:t>
            </a:r>
            <a:r>
              <a:rPr lang="es-ES" altLang="es-CL" sz="2400" dirty="0">
                <a:latin typeface="+mn-lt"/>
              </a:rPr>
              <a:t>Búsqueda virus hepatitis</a:t>
            </a:r>
            <a:r>
              <a:rPr lang="es-CL" altLang="es-CL" sz="2400" dirty="0">
                <a:latin typeface="+mn-lt"/>
              </a:rPr>
              <a:t> B,</a:t>
            </a:r>
            <a:r>
              <a:rPr lang="es-ES" altLang="es-CL" sz="2400" dirty="0">
                <a:latin typeface="+mn-lt"/>
              </a:rPr>
              <a:t> C.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4572000" y="1516722"/>
            <a:ext cx="3168352" cy="46166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s-ES" altLang="es-CL" sz="2400" dirty="0">
                <a:latin typeface="+mn-lt"/>
              </a:rPr>
              <a:t>Obstrucción por </a:t>
            </a:r>
            <a:r>
              <a:rPr lang="es-ES" altLang="es-CL" sz="2400" dirty="0" err="1">
                <a:latin typeface="+mn-lt"/>
              </a:rPr>
              <a:t>éstasis</a:t>
            </a:r>
            <a:endParaRPr lang="es-ES" altLang="es-CL" sz="2400" dirty="0"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6815" y="404664"/>
            <a:ext cx="8675665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CL" b="0" dirty="0" smtClean="0"/>
              <a:t>Émbolo Cristales de Colesterol</a:t>
            </a:r>
            <a:endParaRPr lang="es-ES" b="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 anchor="ctr" anchorCtr="1"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s-CL" sz="2400" dirty="0" smtClean="0"/>
          </a:p>
          <a:p>
            <a:pPr eaLnBrk="1" hangingPunct="1">
              <a:lnSpc>
                <a:spcPct val="80000"/>
              </a:lnSpc>
              <a:buSzPct val="50000"/>
              <a:buFontTx/>
              <a:buChar char="•"/>
              <a:defRPr/>
            </a:pPr>
            <a:r>
              <a:rPr lang="es-CL" sz="2000" dirty="0" smtClean="0"/>
              <a:t>Piernas, pies, manos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000" i="1" u="sng" dirty="0" smtClean="0"/>
              <a:t>LR.</a:t>
            </a:r>
            <a:r>
              <a:rPr lang="es-CL" sz="2000" u="sng" dirty="0" smtClean="0"/>
              <a:t>    (74%)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000" dirty="0" smtClean="0"/>
              <a:t>Cianosis, gangrena, nódulos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None/>
              <a:defRPr/>
            </a:pPr>
            <a:endParaRPr lang="es-CL" sz="2000" dirty="0" smtClean="0"/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s-CL" sz="2000" dirty="0" smtClean="0">
                <a:sym typeface="Wingdings 2" pitchFamily="18" charset="2"/>
              </a:rPr>
              <a:t> </a:t>
            </a:r>
            <a:r>
              <a:rPr lang="es-CL" sz="2000" b="1" dirty="0" smtClean="0">
                <a:solidFill>
                  <a:schemeClr val="tx2"/>
                </a:solidFill>
                <a:sym typeface="Wingdings 2" pitchFamily="18" charset="2"/>
              </a:rPr>
              <a:t></a:t>
            </a:r>
            <a:r>
              <a:rPr lang="es-CL" sz="2000" dirty="0" smtClean="0">
                <a:sym typeface="Wingdings 2" pitchFamily="18" charset="2"/>
              </a:rPr>
              <a:t> </a:t>
            </a:r>
            <a:r>
              <a:rPr lang="es-CL" sz="2000" dirty="0" smtClean="0"/>
              <a:t>Pacientes con ATE.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s-CL" sz="2000" dirty="0" smtClean="0"/>
              <a:t> </a:t>
            </a:r>
            <a:r>
              <a:rPr lang="es-CL" sz="2000" b="1" dirty="0" smtClean="0">
                <a:solidFill>
                  <a:schemeClr val="tx2"/>
                </a:solidFill>
                <a:sym typeface="Wingdings 2" pitchFamily="18" charset="2"/>
              </a:rPr>
              <a:t> </a:t>
            </a:r>
            <a:r>
              <a:rPr lang="es-CL" sz="2000" dirty="0" smtClean="0"/>
              <a:t>Desintegración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s-CL" sz="2000" dirty="0" smtClean="0"/>
              <a:t>     espontánea placa AE.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s-CL" sz="2000" b="1" dirty="0" smtClean="0">
                <a:solidFill>
                  <a:schemeClr val="tx2"/>
                </a:solidFill>
              </a:rPr>
              <a:t> </a:t>
            </a:r>
            <a:r>
              <a:rPr lang="es-CL" sz="2000" b="1" dirty="0" smtClean="0">
                <a:solidFill>
                  <a:schemeClr val="tx2"/>
                </a:solidFill>
                <a:sym typeface="Wingdings 2" pitchFamily="18" charset="2"/>
              </a:rPr>
              <a:t></a:t>
            </a:r>
            <a:r>
              <a:rPr lang="es-CL" sz="2000" dirty="0" smtClean="0">
                <a:sym typeface="Wingdings 2" pitchFamily="18" charset="2"/>
              </a:rPr>
              <a:t> </a:t>
            </a:r>
            <a:r>
              <a:rPr lang="es-CL" sz="2000" dirty="0" smtClean="0"/>
              <a:t>Procedimiento vascular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s-CL" sz="2000" dirty="0" smtClean="0"/>
              <a:t>     invasivo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es-CL" sz="2000" dirty="0" smtClean="0"/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000" dirty="0" smtClean="0"/>
              <a:t>Múltiples secciones a la biopsia</a:t>
            </a:r>
            <a:endParaRPr lang="es-ES" sz="2000" dirty="0" smtClean="0"/>
          </a:p>
        </p:txBody>
      </p:sp>
      <p:pic>
        <p:nvPicPr>
          <p:cNvPr id="17412" name="Picture 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2975" y="2761406"/>
            <a:ext cx="4211637" cy="2427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4752975" y="5867400"/>
            <a:ext cx="40671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L" sz="1400" smtClean="0">
                <a:solidFill>
                  <a:srgbClr val="FFFFFF"/>
                </a:solidFill>
                <a:latin typeface="Arial" charset="0"/>
              </a:rPr>
              <a:t>Juegla A et al Cholesterol embolism: Still an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L" sz="1400" smtClean="0">
                <a:solidFill>
                  <a:srgbClr val="FFFFFF"/>
                </a:solidFill>
                <a:latin typeface="Arial" charset="0"/>
              </a:rPr>
              <a:t>unrecognized entity with a high mortality rate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L" sz="1400" smtClean="0">
                <a:solidFill>
                  <a:srgbClr val="FFFFFF"/>
                </a:solidFill>
                <a:latin typeface="Arial" charset="0"/>
              </a:rPr>
              <a:t>            J Am Acad Dermatol 2006;55:786-93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4853309" y="5264373"/>
            <a:ext cx="3967163" cy="396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L" sz="2000" dirty="0" smtClean="0">
                <a:latin typeface="Arial" charset="0"/>
              </a:rPr>
              <a:t>Piel primera manifestación clínica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5868144" y="1700213"/>
            <a:ext cx="2807521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L" sz="2000" dirty="0" smtClean="0">
                <a:latin typeface="Arial" charset="0"/>
              </a:rPr>
              <a:t>Enfermedad oclusiva</a:t>
            </a:r>
          </a:p>
        </p:txBody>
      </p:sp>
    </p:spTree>
    <p:extLst>
      <p:ext uri="{BB962C8B-B14F-4D97-AF65-F5344CB8AC3E}">
        <p14:creationId xmlns:p14="http://schemas.microsoft.com/office/powerpoint/2010/main" val="9594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b="0" dirty="0" smtClean="0"/>
              <a:t>Clasificación</a:t>
            </a:r>
            <a:r>
              <a:rPr lang="es-ES_tradnl" b="0" i="1" dirty="0" smtClean="0"/>
              <a:t> </a:t>
            </a:r>
            <a:r>
              <a:rPr lang="es-ES_tradnl" b="0" dirty="0" err="1" smtClean="0"/>
              <a:t>Livedo</a:t>
            </a:r>
            <a:r>
              <a:rPr lang="es-ES_tradnl" b="0" dirty="0" smtClean="0"/>
              <a:t> </a:t>
            </a:r>
            <a:r>
              <a:rPr lang="es-ES_tradnl" b="0" dirty="0" err="1" smtClean="0"/>
              <a:t>Reticularis</a:t>
            </a:r>
            <a:r>
              <a:rPr lang="es-ES_tradnl" sz="4800" dirty="0" smtClean="0"/>
              <a:t> </a:t>
            </a:r>
            <a:endParaRPr lang="es-ES_tradnl" sz="2800" dirty="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229600" cy="4525962"/>
          </a:xfrm>
          <a:ln>
            <a:solidFill>
              <a:schemeClr val="accent2">
                <a:lumMod val="50000"/>
              </a:schemeClr>
            </a:solidFill>
          </a:ln>
        </p:spPr>
        <p:txBody>
          <a:bodyPr anchor="ctr" anchorCtr="1">
            <a:normAutofit/>
          </a:bodyPr>
          <a:lstStyle/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800" dirty="0" smtClean="0"/>
              <a:t>1.- Fisiológico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800" dirty="0" smtClean="0"/>
              <a:t>2.- Secundario</a:t>
            </a:r>
          </a:p>
          <a:p>
            <a:pPr marL="0" indent="0" eaLnBrk="1" hangingPunct="1">
              <a:lnSpc>
                <a:spcPct val="90000"/>
              </a:lnSpc>
              <a:buSzPct val="50000"/>
              <a:buNone/>
              <a:defRPr/>
            </a:pPr>
            <a:r>
              <a:rPr lang="es-ES_tradnl" sz="2800" dirty="0"/>
              <a:t> </a:t>
            </a:r>
            <a:r>
              <a:rPr lang="es-ES_tradnl" sz="2800" dirty="0" smtClean="0"/>
              <a:t>    </a:t>
            </a:r>
            <a:r>
              <a:rPr lang="es-ES_tradnl" sz="2400" dirty="0" smtClean="0"/>
              <a:t>a.-</a:t>
            </a:r>
            <a:r>
              <a:rPr lang="es-ES_tradnl" sz="2400" dirty="0" smtClean="0">
                <a:sym typeface="Wingdings 2" pitchFamily="18" charset="2"/>
              </a:rPr>
              <a:t>  Obstrucción </a:t>
            </a:r>
            <a:r>
              <a:rPr lang="es-ES_tradnl" sz="2400" dirty="0" err="1" smtClean="0">
                <a:sym typeface="Wingdings 2" pitchFamily="18" charset="2"/>
              </a:rPr>
              <a:t>intravascular</a:t>
            </a:r>
            <a:endParaRPr lang="es-ES_tradnl" sz="2400" dirty="0" smtClean="0">
              <a:sym typeface="Wingdings 2" pitchFamily="18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sz="2400" dirty="0" smtClean="0">
                <a:sym typeface="Wingdings 2" pitchFamily="18" charset="2"/>
              </a:rPr>
              <a:t>      b.- </a:t>
            </a:r>
            <a:r>
              <a:rPr lang="es-ES_tradnl" sz="2400" dirty="0" smtClean="0">
                <a:cs typeface="Tahoma" pitchFamily="34" charset="0"/>
              </a:rPr>
              <a:t> </a:t>
            </a:r>
            <a:r>
              <a:rPr lang="es-ES_tradnl" sz="2400" u="sng" dirty="0" smtClean="0">
                <a:sym typeface="Wingdings 2" pitchFamily="18" charset="2"/>
              </a:rPr>
              <a:t>Enfermedades de la pared vascular</a:t>
            </a:r>
            <a:endParaRPr lang="es-ES_tradnl" sz="2400" u="sng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dirty="0" smtClean="0"/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800" dirty="0" smtClean="0"/>
              <a:t>3.- Idiopático</a:t>
            </a:r>
          </a:p>
        </p:txBody>
      </p:sp>
    </p:spTree>
    <p:extLst>
      <p:ext uri="{BB962C8B-B14F-4D97-AF65-F5344CB8AC3E}">
        <p14:creationId xmlns:p14="http://schemas.microsoft.com/office/powerpoint/2010/main" val="40992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Grp="1" noRot="1" noChangeArrowheads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4800" b="0" dirty="0" err="1" smtClean="0"/>
              <a:t>Poliarteritis</a:t>
            </a:r>
            <a:r>
              <a:rPr lang="es-ES" sz="4800" b="0" dirty="0" smtClean="0"/>
              <a:t> </a:t>
            </a:r>
            <a:r>
              <a:rPr lang="es-ES" sz="4800" b="0" dirty="0" err="1" smtClean="0"/>
              <a:t>nodosa</a:t>
            </a:r>
            <a:endParaRPr lang="es-ES" sz="4800" b="0" dirty="0" smtClean="0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00808"/>
            <a:ext cx="4038600" cy="4824536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400" u="sng" dirty="0" smtClean="0"/>
              <a:t>Vasculitis necrotizante</a:t>
            </a:r>
          </a:p>
          <a:p>
            <a:pPr eaLnBrk="1" hangingPunct="1">
              <a:buSzPct val="50000"/>
              <a:buFont typeface="Wingdings" pitchFamily="2" charset="2"/>
              <a:buNone/>
              <a:defRPr/>
            </a:pPr>
            <a:r>
              <a:rPr lang="es-ES" sz="2400" dirty="0"/>
              <a:t>	</a:t>
            </a:r>
            <a:r>
              <a:rPr lang="es-ES" sz="2400" dirty="0" smtClean="0"/>
              <a:t>sistémica 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Arteriolas mediano y</a:t>
            </a:r>
          </a:p>
          <a:p>
            <a:pPr eaLnBrk="1" hangingPunct="1">
              <a:buSzPct val="50000"/>
              <a:buFont typeface="Wingdings" pitchFamily="2" charset="2"/>
              <a:buNone/>
              <a:defRPr/>
            </a:pPr>
            <a:r>
              <a:rPr lang="es-ES" sz="2400" dirty="0" smtClean="0"/>
              <a:t>     pequeño tamaño</a:t>
            </a:r>
            <a:endParaRPr lang="es-CL" sz="2400" dirty="0" smtClean="0"/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400" dirty="0" smtClean="0"/>
              <a:t>Hombres de 50 años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400" dirty="0" smtClean="0"/>
              <a:t>CEG. (++++)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Fiebre                    </a:t>
            </a:r>
            <a:r>
              <a:rPr lang="es-CL" sz="2400" dirty="0" smtClean="0"/>
              <a:t>  (71%)   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400" dirty="0" smtClean="0"/>
              <a:t>M</a:t>
            </a:r>
            <a:r>
              <a:rPr lang="es-ES" sz="2400" dirty="0" err="1" smtClean="0"/>
              <a:t>ialgias</a:t>
            </a:r>
            <a:r>
              <a:rPr lang="es-CL" sz="2400" dirty="0" smtClean="0"/>
              <a:t>                  (70%)</a:t>
            </a:r>
            <a:r>
              <a:rPr lang="es-ES" sz="2400" dirty="0" smtClean="0"/>
              <a:t> 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Artralgias</a:t>
            </a:r>
            <a:r>
              <a:rPr lang="es-CL" sz="2400" dirty="0" smtClean="0"/>
              <a:t>                (65%)</a:t>
            </a:r>
            <a:r>
              <a:rPr lang="es-ES" sz="2400" dirty="0" smtClean="0"/>
              <a:t>  </a:t>
            </a:r>
            <a:endParaRPr lang="es-CL" sz="2400" dirty="0" smtClean="0"/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Neuritis m</a:t>
            </a:r>
            <a:r>
              <a:rPr lang="es-CL" sz="2400" dirty="0" smtClean="0"/>
              <a:t>ú</a:t>
            </a:r>
            <a:r>
              <a:rPr lang="es-ES" sz="2400" dirty="0" err="1" smtClean="0"/>
              <a:t>ltiples</a:t>
            </a:r>
            <a:r>
              <a:rPr lang="es-ES" sz="2400" dirty="0" smtClean="0"/>
              <a:t> (60%)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88024" y="1999381"/>
            <a:ext cx="4038600" cy="45259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600" dirty="0" smtClean="0"/>
              <a:t>Renal</a:t>
            </a:r>
            <a:r>
              <a:rPr lang="es-CL" sz="2600" dirty="0" smtClean="0"/>
              <a:t>:                   (60%)  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600" dirty="0" err="1" smtClean="0"/>
              <a:t>S.N.Periférico</a:t>
            </a:r>
            <a:r>
              <a:rPr lang="es-CL" sz="2600" dirty="0" smtClean="0"/>
              <a:t>:     (51%)</a:t>
            </a:r>
            <a:endParaRPr lang="es-ES" sz="2600" dirty="0" smtClean="0"/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" sz="2600" dirty="0" smtClean="0"/>
              <a:t>Piel                        (50%):</a:t>
            </a:r>
          </a:p>
          <a:p>
            <a:pPr eaLnBrk="1" hangingPunct="1">
              <a:buSzPct val="50000"/>
              <a:buFont typeface="Wingdings" pitchFamily="2" charset="2"/>
              <a:buNone/>
              <a:defRPr/>
            </a:pPr>
            <a:r>
              <a:rPr lang="es-ES" sz="2600" dirty="0" smtClean="0"/>
              <a:t>     nódulos, </a:t>
            </a:r>
            <a:r>
              <a:rPr lang="es-CL" sz="2600" dirty="0" smtClean="0"/>
              <a:t>ú</a:t>
            </a:r>
            <a:r>
              <a:rPr lang="es-ES" sz="2600" dirty="0" err="1" smtClean="0"/>
              <a:t>lceras</a:t>
            </a:r>
            <a:r>
              <a:rPr lang="es-ES" sz="2600" dirty="0" smtClean="0"/>
              <a:t>, </a:t>
            </a:r>
            <a:r>
              <a:rPr lang="es-CL" sz="2600" dirty="0" smtClean="0"/>
              <a:t>púrpuras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600" dirty="0" smtClean="0"/>
              <a:t>Gastrointestinal: (44%)  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600" dirty="0" smtClean="0"/>
              <a:t>Cardiaco:              (36%)</a:t>
            </a:r>
            <a:endParaRPr lang="es-ES" sz="2600" dirty="0" smtClean="0"/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600" u="sng" dirty="0" smtClean="0"/>
              <a:t>l</a:t>
            </a:r>
            <a:r>
              <a:rPr lang="es-CL" sz="2600" u="sng" dirty="0" smtClean="0"/>
              <a:t>i</a:t>
            </a:r>
            <a:r>
              <a:rPr lang="es-ES" sz="2600" u="sng" dirty="0" smtClean="0"/>
              <a:t>vedo </a:t>
            </a:r>
            <a:r>
              <a:rPr lang="es-ES" sz="2600" u="sng" dirty="0" err="1" smtClean="0"/>
              <a:t>reticularis</a:t>
            </a:r>
            <a:r>
              <a:rPr lang="es-ES" sz="2600" u="sng" dirty="0" smtClean="0"/>
              <a:t> /</a:t>
            </a:r>
          </a:p>
          <a:p>
            <a:pPr marL="0" indent="0">
              <a:lnSpc>
                <a:spcPct val="120000"/>
              </a:lnSpc>
              <a:buSzPct val="50000"/>
              <a:buNone/>
              <a:defRPr/>
            </a:pPr>
            <a:r>
              <a:rPr lang="es-ES" sz="2600" u="sng" dirty="0"/>
              <a:t> </a:t>
            </a:r>
            <a:r>
              <a:rPr lang="es-ES" sz="2600" u="sng" dirty="0" smtClean="0"/>
              <a:t>    </a:t>
            </a:r>
            <a:r>
              <a:rPr lang="es-ES" sz="2600" u="sng" dirty="0"/>
              <a:t> </a:t>
            </a:r>
            <a:r>
              <a:rPr lang="es-ES" sz="2600" u="sng" dirty="0" err="1"/>
              <a:t>racemosa</a:t>
            </a:r>
            <a:r>
              <a:rPr lang="es-ES" sz="2600" u="sng" dirty="0"/>
              <a:t>   </a:t>
            </a:r>
            <a:r>
              <a:rPr lang="es-ES" sz="2600" b="1" u="sng" dirty="0">
                <a:solidFill>
                  <a:schemeClr val="hlink"/>
                </a:solidFill>
              </a:rPr>
              <a:t>(30%)</a:t>
            </a:r>
            <a:endParaRPr lang="es-ES" sz="2600" u="sng" dirty="0" smtClean="0"/>
          </a:p>
          <a:p>
            <a:pPr eaLnBrk="1" hangingPunct="1">
              <a:lnSpc>
                <a:spcPct val="13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600" dirty="0" smtClean="0"/>
              <a:t>Etiología: Hepatitis B/C, </a:t>
            </a:r>
          </a:p>
          <a:p>
            <a:pPr eaLnBrk="1" hangingPunct="1">
              <a:lnSpc>
                <a:spcPct val="130000"/>
              </a:lnSpc>
              <a:buSzPct val="50000"/>
              <a:buFont typeface="Wingdings" pitchFamily="2" charset="2"/>
              <a:buNone/>
              <a:defRPr/>
            </a:pPr>
            <a:r>
              <a:rPr lang="es-ES" sz="2600" dirty="0" smtClean="0"/>
              <a:t>                     </a:t>
            </a:r>
            <a:r>
              <a:rPr lang="es-CL" sz="2600" dirty="0" smtClean="0"/>
              <a:t>c</a:t>
            </a:r>
            <a:r>
              <a:rPr lang="es-ES" sz="2600" dirty="0" err="1" smtClean="0"/>
              <a:t>olagenopat</a:t>
            </a:r>
            <a:r>
              <a:rPr lang="es-CL" sz="2600" dirty="0" smtClean="0"/>
              <a:t>í</a:t>
            </a:r>
            <a:r>
              <a:rPr lang="es-ES" sz="2600" dirty="0" smtClean="0"/>
              <a:t>as</a:t>
            </a:r>
            <a:r>
              <a:rPr lang="es-ES" sz="2000" dirty="0" smtClean="0">
                <a:latin typeface="Arial" charset="0"/>
              </a:rPr>
              <a:t>.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6243638" y="14017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s-CL" smtClean="0">
                <a:solidFill>
                  <a:srgbClr val="FFFFFF"/>
                </a:solidFill>
              </a:rPr>
              <a:t>o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5076825" y="1478112"/>
            <a:ext cx="2990850" cy="366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s-CL" dirty="0" err="1" smtClean="0">
                <a:latin typeface="Arial" charset="0"/>
              </a:rPr>
              <a:t>Enfermedad</a:t>
            </a:r>
            <a:r>
              <a:rPr lang="en-US" altLang="es-CL" dirty="0" smtClean="0">
                <a:latin typeface="Arial" charset="0"/>
              </a:rPr>
              <a:t> pared vascular</a:t>
            </a:r>
          </a:p>
        </p:txBody>
      </p:sp>
    </p:spTree>
    <p:extLst>
      <p:ext uri="{BB962C8B-B14F-4D97-AF65-F5344CB8AC3E}">
        <p14:creationId xmlns:p14="http://schemas.microsoft.com/office/powerpoint/2010/main" val="4806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Grp="1" noRot="1" noChangeArrowheads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b="0" dirty="0" smtClean="0"/>
              <a:t>PAN. cutánea</a:t>
            </a: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999381"/>
            <a:ext cx="4824413" cy="45259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eaLnBrk="1" hangingPunct="1">
              <a:buSzPct val="50000"/>
              <a:buFont typeface="Wingdings" pitchFamily="2" charset="2"/>
              <a:buChar char="§"/>
              <a:defRPr/>
            </a:pPr>
            <a:endParaRPr lang="es-CL" sz="2000" dirty="0" smtClean="0">
              <a:latin typeface="Arial" charset="0"/>
            </a:endParaRP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CL" sz="2400" dirty="0" smtClean="0"/>
              <a:t>Sólo manifestaciones cutáneas</a:t>
            </a:r>
          </a:p>
          <a:p>
            <a:pPr eaLnBrk="1" hangingPunct="1">
              <a:lnSpc>
                <a:spcPct val="14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400" i="1" u="sng" dirty="0" smtClean="0"/>
              <a:t>LR / LR</a:t>
            </a:r>
            <a:r>
              <a:rPr lang="es-CL" sz="2400" u="sng" dirty="0" smtClean="0"/>
              <a:t>   </a:t>
            </a:r>
            <a:r>
              <a:rPr lang="es-CL" sz="2400" u="sng" dirty="0" smtClean="0">
                <a:solidFill>
                  <a:schemeClr val="hlink"/>
                </a:solidFill>
              </a:rPr>
              <a:t>( 56% )</a:t>
            </a:r>
          </a:p>
          <a:p>
            <a:pPr eaLnBrk="1" hangingPunct="1">
              <a:lnSpc>
                <a:spcPct val="14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400" dirty="0" smtClean="0"/>
              <a:t>Nódulos (80%) recurrentes, </a:t>
            </a:r>
          </a:p>
          <a:p>
            <a:pPr eaLnBrk="1" hangingPunct="1">
              <a:buSzPct val="50000"/>
              <a:buFont typeface="Wingdings" pitchFamily="2" charset="2"/>
              <a:buNone/>
              <a:defRPr/>
            </a:pPr>
            <a:r>
              <a:rPr lang="es-CL" sz="2400" dirty="0" smtClean="0"/>
              <a:t>     de 0,5 - 2 cm., dolorosos,</a:t>
            </a:r>
          </a:p>
          <a:p>
            <a:pPr eaLnBrk="1" hangingPunct="1">
              <a:buSzPct val="50000"/>
              <a:buFont typeface="Wingdings" pitchFamily="2" charset="2"/>
              <a:buNone/>
              <a:defRPr/>
            </a:pPr>
            <a:r>
              <a:rPr lang="es-CL" sz="2400" dirty="0" smtClean="0"/>
              <a:t>     sobre vasos sanguíneos</a:t>
            </a:r>
          </a:p>
          <a:p>
            <a:pPr eaLnBrk="1" hangingPunct="1">
              <a:lnSpc>
                <a:spcPct val="14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400" dirty="0" smtClean="0"/>
              <a:t>Secundaria: infección </a:t>
            </a:r>
            <a:r>
              <a:rPr lang="es-CL" sz="2400" dirty="0" err="1" smtClean="0"/>
              <a:t>faringea</a:t>
            </a:r>
            <a:r>
              <a:rPr lang="es-CL" sz="2400" dirty="0" smtClean="0"/>
              <a:t>, TBC.,  Hepatitis B, Crohn</a:t>
            </a:r>
          </a:p>
          <a:p>
            <a:pPr eaLnBrk="1" hangingPunct="1">
              <a:lnSpc>
                <a:spcPct val="15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400" dirty="0" smtClean="0"/>
              <a:t>Buen pronóstico</a:t>
            </a:r>
            <a:endParaRPr lang="es-ES" sz="2400" dirty="0" smtClean="0"/>
          </a:p>
          <a:p>
            <a:pPr eaLnBrk="1" hangingPunct="1">
              <a:defRPr/>
            </a:pPr>
            <a:endParaRPr lang="es-ES" sz="2400" dirty="0" smtClean="0">
              <a:latin typeface="Arial" charset="0"/>
            </a:endParaRPr>
          </a:p>
        </p:txBody>
      </p:sp>
      <p:pic>
        <p:nvPicPr>
          <p:cNvPr id="20484" name="Picture 9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1811" y="1999382"/>
            <a:ext cx="3563937" cy="4525962"/>
          </a:xfr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5436096" y="1439069"/>
            <a:ext cx="2990850" cy="366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s-CL" dirty="0" err="1" smtClean="0">
                <a:latin typeface="Arial" charset="0"/>
              </a:rPr>
              <a:t>Enfermedad</a:t>
            </a:r>
            <a:r>
              <a:rPr lang="en-US" altLang="es-CL" dirty="0" smtClean="0">
                <a:latin typeface="Arial" charset="0"/>
              </a:rPr>
              <a:t> pared vascular</a:t>
            </a:r>
          </a:p>
        </p:txBody>
      </p:sp>
    </p:spTree>
    <p:extLst>
      <p:ext uri="{BB962C8B-B14F-4D97-AF65-F5344CB8AC3E}">
        <p14:creationId xmlns:p14="http://schemas.microsoft.com/office/powerpoint/2010/main" val="267746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143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ES_tradnl" b="0" dirty="0" smtClean="0"/>
              <a:t>Síndrome </a:t>
            </a:r>
            <a:r>
              <a:rPr lang="es-ES_tradnl" b="0" dirty="0" err="1" smtClean="0"/>
              <a:t>antifosfolípidos</a:t>
            </a:r>
            <a:endParaRPr lang="es-ES_tradnl" sz="3600" b="0" dirty="0" smtClean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2204888"/>
            <a:ext cx="8229600" cy="424844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 anchor="ctr" anchorCtr="1">
            <a:normAutofit/>
          </a:bodyPr>
          <a:lstStyle/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ES_tradnl" sz="2400" dirty="0" smtClean="0"/>
              <a:t>Episodios </a:t>
            </a:r>
            <a:r>
              <a:rPr lang="es-ES_tradnl" sz="2400" dirty="0" err="1" smtClean="0"/>
              <a:t>trombóticos</a:t>
            </a:r>
            <a:r>
              <a:rPr lang="es-ES_tradnl" sz="2400" dirty="0" smtClean="0"/>
              <a:t> a repetición 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es-ES_tradnl" sz="2400" dirty="0" smtClean="0"/>
              <a:t>     arteriales – venosos - pequeños vasos SNC.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400" dirty="0" smtClean="0"/>
              <a:t>Abortos a repetición.   VDRL. Falso (+)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400" dirty="0" err="1" smtClean="0"/>
              <a:t>Lab</a:t>
            </a:r>
            <a:r>
              <a:rPr lang="es-ES_tradnl" sz="2400" dirty="0" smtClean="0"/>
              <a:t>:  Ac.  </a:t>
            </a:r>
            <a:r>
              <a:rPr lang="es-ES_tradnl" sz="2400" dirty="0" err="1" smtClean="0"/>
              <a:t>Antifosfolípidos</a:t>
            </a:r>
            <a:r>
              <a:rPr lang="es-ES_tradnl" sz="2400" dirty="0" smtClean="0"/>
              <a:t>  (+)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400" dirty="0" smtClean="0"/>
              <a:t>Cutáneas: </a:t>
            </a:r>
            <a:r>
              <a:rPr lang="es-ES_tradnl" sz="2400" i="1" u="sng" dirty="0" smtClean="0"/>
              <a:t>LR.</a:t>
            </a:r>
            <a:r>
              <a:rPr lang="es-ES_tradnl" sz="2400" u="sng" dirty="0" smtClean="0"/>
              <a:t> generalizado y permanente </a:t>
            </a:r>
            <a:r>
              <a:rPr lang="es-ES_tradnl" sz="2400" u="sng" dirty="0" smtClean="0">
                <a:solidFill>
                  <a:schemeClr val="hlink"/>
                </a:solidFill>
              </a:rPr>
              <a:t>( 40% )</a:t>
            </a:r>
          </a:p>
          <a:p>
            <a:pPr eaLnBrk="1" hangingPunct="1">
              <a:buSzPct val="50000"/>
              <a:buFont typeface="Wingdings" pitchFamily="2" charset="2"/>
              <a:buNone/>
              <a:defRPr/>
            </a:pPr>
            <a:r>
              <a:rPr lang="es-ES_tradnl" sz="2400" dirty="0" smtClean="0"/>
              <a:t>                      púrpura, úlceras,  acrocianosis, gangrena digital</a:t>
            </a:r>
          </a:p>
          <a:p>
            <a:pPr eaLnBrk="1" hangingPunct="1">
              <a:lnSpc>
                <a:spcPct val="12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_tradnl" sz="2400" dirty="0" smtClean="0"/>
              <a:t>Muchos de estos pacientes tienen LES.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508625" y="1677194"/>
            <a:ext cx="2990850" cy="366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L" dirty="0" smtClean="0">
                <a:latin typeface="Arial" charset="0"/>
              </a:rPr>
              <a:t>Enfermedad pared vascular</a:t>
            </a:r>
          </a:p>
        </p:txBody>
      </p:sp>
    </p:spTree>
    <p:extLst>
      <p:ext uri="{BB962C8B-B14F-4D97-AF65-F5344CB8AC3E}">
        <p14:creationId xmlns:p14="http://schemas.microsoft.com/office/powerpoint/2010/main" val="4192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s-CL" b="0" dirty="0" err="1" smtClean="0"/>
              <a:t>Calcifilaxis</a:t>
            </a:r>
            <a:r>
              <a:rPr lang="es-CL" b="0" dirty="0" smtClean="0"/>
              <a:t> / </a:t>
            </a:r>
            <a:r>
              <a:rPr lang="es-CL" b="0" dirty="0" err="1" smtClean="0"/>
              <a:t>Arteropatía</a:t>
            </a:r>
            <a:r>
              <a:rPr lang="es-CL" b="0" dirty="0" smtClean="0"/>
              <a:t> cálcica</a:t>
            </a:r>
            <a:endParaRPr lang="es-ES" b="0" dirty="0" smtClean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628775"/>
            <a:ext cx="4824536" cy="4525963"/>
          </a:xfrm>
          <a:ln>
            <a:solidFill>
              <a:schemeClr val="accent2">
                <a:lumMod val="50000"/>
              </a:schemeClr>
            </a:solidFill>
          </a:ln>
        </p:spPr>
        <p:txBody>
          <a:bodyPr anchor="ctr" anchorCtr="1"/>
          <a:lstStyle/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000" dirty="0" smtClean="0">
                <a:latin typeface="Arial" charset="0"/>
              </a:rPr>
              <a:t>Falla renal crónica / diálisis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000" dirty="0" smtClean="0">
                <a:latin typeface="Arial" charset="0"/>
              </a:rPr>
              <a:t>Asociada con hiperparatiroidismo 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000" dirty="0" smtClean="0">
                <a:latin typeface="Arial" charset="0"/>
              </a:rPr>
              <a:t>Depósitos cálcicos capa media</a:t>
            </a:r>
          </a:p>
          <a:p>
            <a:pPr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000" dirty="0" err="1" smtClean="0">
                <a:latin typeface="Arial" charset="0"/>
              </a:rPr>
              <a:t>Livedo</a:t>
            </a:r>
            <a:r>
              <a:rPr lang="es-CL" sz="2000" dirty="0" smtClean="0">
                <a:latin typeface="Arial" charset="0"/>
              </a:rPr>
              <a:t> </a:t>
            </a:r>
            <a:r>
              <a:rPr lang="es-CL" sz="2000" dirty="0" err="1" smtClean="0">
                <a:latin typeface="Arial" charset="0"/>
              </a:rPr>
              <a:t>reticularis</a:t>
            </a:r>
            <a:r>
              <a:rPr lang="es-CL" sz="2000" dirty="0" smtClean="0">
                <a:latin typeface="Arial" charset="0"/>
              </a:rPr>
              <a:t> lesión inicial</a:t>
            </a:r>
            <a:r>
              <a:rPr lang="es-MX" sz="2000" dirty="0">
                <a:latin typeface="Arial" charset="0"/>
                <a:sym typeface="Symbol"/>
              </a:rPr>
              <a:t> </a:t>
            </a:r>
            <a:endParaRPr lang="es-CL" sz="2000" dirty="0" smtClean="0">
              <a:latin typeface="Arial" charset="0"/>
            </a:endParaRPr>
          </a:p>
          <a:p>
            <a:pPr marL="0" indent="0" eaLnBrk="1" hangingPunct="1">
              <a:lnSpc>
                <a:spcPct val="110000"/>
              </a:lnSpc>
              <a:buSzPct val="50000"/>
              <a:buNone/>
              <a:defRPr/>
            </a:pPr>
            <a:r>
              <a:rPr lang="es-MX" sz="2000" dirty="0" smtClean="0">
                <a:latin typeface="Arial" charset="0"/>
              </a:rPr>
              <a:t>     L. </a:t>
            </a:r>
            <a:r>
              <a:rPr lang="es-MX" sz="2000" dirty="0" err="1" smtClean="0">
                <a:latin typeface="Arial" charset="0"/>
              </a:rPr>
              <a:t>racemosa</a:t>
            </a:r>
            <a:r>
              <a:rPr lang="es-MX" sz="2000" dirty="0" smtClean="0">
                <a:latin typeface="Arial" charset="0"/>
              </a:rPr>
              <a:t> </a:t>
            </a:r>
            <a:r>
              <a:rPr lang="es-MX" sz="2000" dirty="0" smtClean="0">
                <a:latin typeface="Arial" charset="0"/>
                <a:sym typeface="Symbol"/>
              </a:rPr>
              <a:t> </a:t>
            </a:r>
            <a:r>
              <a:rPr lang="es-MX" sz="2000" dirty="0" err="1" smtClean="0">
                <a:latin typeface="Arial" charset="0"/>
                <a:sym typeface="Symbol"/>
              </a:rPr>
              <a:t>Púrp</a:t>
            </a:r>
            <a:r>
              <a:rPr lang="es-MX" sz="2000" dirty="0" smtClean="0">
                <a:latin typeface="Arial" charset="0"/>
                <a:sym typeface="Symbol"/>
              </a:rPr>
              <a:t>. </a:t>
            </a:r>
            <a:r>
              <a:rPr lang="es-MX" sz="2000" dirty="0" err="1" smtClean="0">
                <a:latin typeface="Arial" charset="0"/>
                <a:sym typeface="Symbol"/>
              </a:rPr>
              <a:t>retiforme</a:t>
            </a:r>
            <a:endParaRPr lang="es-CL" sz="2000" dirty="0" smtClean="0">
              <a:latin typeface="Arial" charset="0"/>
            </a:endParaRP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000" dirty="0" smtClean="0">
                <a:latin typeface="Arial" charset="0"/>
              </a:rPr>
              <a:t>Si existe una oclusión arterial 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None/>
              <a:defRPr/>
            </a:pPr>
            <a:r>
              <a:rPr lang="es-CL" sz="2000" dirty="0" smtClean="0">
                <a:latin typeface="Arial" charset="0"/>
              </a:rPr>
              <a:t>     completa:</a:t>
            </a:r>
          </a:p>
          <a:p>
            <a:pPr>
              <a:lnSpc>
                <a:spcPct val="110000"/>
              </a:lnSpc>
              <a:buSzPct val="50000"/>
              <a:defRPr/>
            </a:pPr>
            <a:r>
              <a:rPr lang="es-CL" sz="2000" dirty="0" smtClean="0">
                <a:latin typeface="Arial" charset="0"/>
              </a:rPr>
              <a:t>necrosis adiposa e infartos piel</a:t>
            </a:r>
          </a:p>
          <a:p>
            <a:pPr lvl="1" eaLnBrk="1" hangingPunct="1">
              <a:lnSpc>
                <a:spcPct val="110000"/>
              </a:lnSpc>
              <a:buSzPct val="50000"/>
              <a:buFont typeface="Wingdings" pitchFamily="2" charset="2"/>
              <a:buNone/>
              <a:defRPr/>
            </a:pPr>
            <a:r>
              <a:rPr lang="es-CL" sz="2000" dirty="0" smtClean="0">
                <a:latin typeface="Arial" charset="0"/>
              </a:rPr>
              <a:t>    hasta la amputación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CL" sz="2000" dirty="0" smtClean="0">
                <a:latin typeface="Arial" charset="0"/>
              </a:rPr>
              <a:t>Patogénesis inexplicada</a:t>
            </a:r>
            <a:endParaRPr lang="es-ES" sz="2000" dirty="0" smtClean="0">
              <a:latin typeface="Arial" charset="0"/>
            </a:endParaRPr>
          </a:p>
        </p:txBody>
      </p:sp>
      <p:pic>
        <p:nvPicPr>
          <p:cNvPr id="28676" name="Picture 4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852936"/>
            <a:ext cx="4038600" cy="2233613"/>
          </a:xfr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127250" y="6308725"/>
            <a:ext cx="694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s-ES" altLang="es-CL">
                <a:latin typeface="Arial" charset="0"/>
              </a:rPr>
              <a:t>Calciphylaxis: Natural history J Am Acad Dermatol 2007;56:569-79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5364163" y="1694136"/>
            <a:ext cx="2990850" cy="366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n-US" altLang="es-CL" dirty="0" err="1">
                <a:latin typeface="Arial" charset="0"/>
              </a:rPr>
              <a:t>Enfermedad</a:t>
            </a:r>
            <a:r>
              <a:rPr lang="en-US" altLang="es-CL" dirty="0">
                <a:latin typeface="Arial" charset="0"/>
              </a:rPr>
              <a:t> pared vascular</a:t>
            </a:r>
          </a:p>
        </p:txBody>
      </p:sp>
    </p:spTree>
    <p:extLst>
      <p:ext uri="{BB962C8B-B14F-4D97-AF65-F5344CB8AC3E}">
        <p14:creationId xmlns:p14="http://schemas.microsoft.com/office/powerpoint/2010/main" val="224062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CL" b="0" dirty="0" smtClean="0"/>
              <a:t>Que hacer frente a un </a:t>
            </a:r>
            <a:r>
              <a:rPr lang="es-CL" b="0" i="1" dirty="0" smtClean="0"/>
              <a:t>LR?</a:t>
            </a:r>
            <a:endParaRPr lang="es-ES" sz="6000" b="0" i="1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7116" y="2143125"/>
            <a:ext cx="7427292" cy="3230091"/>
          </a:xfrm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Confirmación clínica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Confirmar si es patológico o no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Confrontar el contexto de aparición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i="1" dirty="0" smtClean="0"/>
              <a:t>LR.</a:t>
            </a:r>
            <a:r>
              <a:rPr lang="es-ES" sz="2400" dirty="0" smtClean="0"/>
              <a:t>   generalizados: </a:t>
            </a:r>
            <a:r>
              <a:rPr lang="es-ES" sz="2400" dirty="0" err="1" smtClean="0"/>
              <a:t>Sneddon</a:t>
            </a:r>
            <a:r>
              <a:rPr lang="es-ES" sz="2400" dirty="0" smtClean="0"/>
              <a:t>, SAF, CIV</a:t>
            </a:r>
          </a:p>
          <a:p>
            <a:pPr eaLnBrk="1" hangingPunct="1"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es-ES" sz="2400" dirty="0" smtClean="0"/>
              <a:t>            extremidades: PAN., </a:t>
            </a:r>
            <a:r>
              <a:rPr lang="es-ES" sz="2400" dirty="0" err="1" smtClean="0"/>
              <a:t>criopat</a:t>
            </a:r>
            <a:r>
              <a:rPr lang="es-ES" sz="2400" dirty="0" err="1" smtClean="0">
                <a:cs typeface="Arial" charset="0"/>
              </a:rPr>
              <a:t>í</a:t>
            </a:r>
            <a:r>
              <a:rPr lang="es-ES" sz="2400" dirty="0" err="1" smtClean="0"/>
              <a:t>as</a:t>
            </a:r>
            <a:r>
              <a:rPr lang="es-ES" sz="2400" dirty="0" smtClean="0"/>
              <a:t>, émbolos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Discutir la validez de la biopsia cutánea</a:t>
            </a:r>
          </a:p>
          <a:p>
            <a:pPr eaLnBrk="1" hangingPunct="1">
              <a:lnSpc>
                <a:spcPct val="11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400" dirty="0" smtClean="0"/>
              <a:t>Decidir investigaciones apropiadas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851275" y="5667375"/>
            <a:ext cx="5292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s-ES" altLang="es-CL" dirty="0">
                <a:latin typeface="+mn-lt"/>
              </a:rPr>
              <a:t>Herrero C et al. </a:t>
            </a:r>
            <a:r>
              <a:rPr lang="es-ES" altLang="es-CL" i="1" dirty="0" err="1">
                <a:latin typeface="+mn-lt"/>
              </a:rPr>
              <a:t>Livedo</a:t>
            </a:r>
            <a:r>
              <a:rPr lang="es-ES" altLang="es-CL" i="1" dirty="0">
                <a:latin typeface="+mn-lt"/>
              </a:rPr>
              <a:t> </a:t>
            </a:r>
            <a:r>
              <a:rPr lang="es-ES" altLang="es-CL" i="1" dirty="0" err="1">
                <a:latin typeface="+mn-lt"/>
              </a:rPr>
              <a:t>reticularis</a:t>
            </a:r>
            <a:r>
              <a:rPr lang="es-ES" altLang="es-CL" i="1" dirty="0">
                <a:latin typeface="+mn-lt"/>
              </a:rPr>
              <a:t> </a:t>
            </a:r>
            <a:r>
              <a:rPr lang="es-ES" altLang="es-CL" dirty="0">
                <a:latin typeface="+mn-lt"/>
              </a:rPr>
              <a:t>de las piernas:</a:t>
            </a:r>
          </a:p>
          <a:p>
            <a:pPr eaLnBrk="1" hangingPunct="1"/>
            <a:r>
              <a:rPr lang="es-ES" altLang="es-CL" i="1" dirty="0">
                <a:latin typeface="+mn-lt"/>
              </a:rPr>
              <a:t>               Actas </a:t>
            </a:r>
            <a:r>
              <a:rPr lang="es-ES" altLang="es-CL" i="1" dirty="0" err="1">
                <a:latin typeface="+mn-lt"/>
              </a:rPr>
              <a:t>Dermosifiliogr</a:t>
            </a:r>
            <a:r>
              <a:rPr lang="es-ES" altLang="es-CL" i="1" dirty="0">
                <a:latin typeface="+mn-lt"/>
              </a:rPr>
              <a:t>. 2008;99:598-607</a:t>
            </a:r>
          </a:p>
        </p:txBody>
      </p:sp>
    </p:spTree>
    <p:extLst>
      <p:ext uri="{BB962C8B-B14F-4D97-AF65-F5344CB8AC3E}">
        <p14:creationId xmlns:p14="http://schemas.microsoft.com/office/powerpoint/2010/main" val="35381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4800" b="0" dirty="0" err="1" smtClean="0"/>
              <a:t>Livedo</a:t>
            </a:r>
            <a:r>
              <a:rPr lang="es-ES" sz="4800" b="0" dirty="0" smtClean="0"/>
              <a:t> </a:t>
            </a:r>
            <a:r>
              <a:rPr lang="es-ES" sz="4800" b="0" dirty="0" err="1" smtClean="0"/>
              <a:t>reticularis</a:t>
            </a:r>
            <a:r>
              <a:rPr lang="es-ES" sz="4800" b="0" dirty="0" smtClean="0"/>
              <a:t>:  biopsia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808"/>
            <a:ext cx="8362950" cy="4608512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SzPct val="50000"/>
              <a:buFont typeface="Wingdings" pitchFamily="2" charset="2"/>
              <a:buChar char="§"/>
              <a:defRPr/>
            </a:pPr>
            <a:endParaRPr lang="es-ES" sz="2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600" dirty="0" smtClean="0"/>
              <a:t>Múltiples punch (4 mm) en zonas </a:t>
            </a:r>
            <a:r>
              <a:rPr lang="es-ES" sz="2600" dirty="0" err="1" smtClean="0"/>
              <a:t>eritemato</a:t>
            </a:r>
            <a:r>
              <a:rPr lang="es-ES" sz="2600" dirty="0" smtClean="0"/>
              <a:t>-viol</a:t>
            </a:r>
            <a:r>
              <a:rPr lang="es-ES" sz="2600" dirty="0" smtClean="0">
                <a:cs typeface="Arial" charset="0"/>
              </a:rPr>
              <a:t>á</a:t>
            </a:r>
            <a:r>
              <a:rPr lang="es-ES" sz="2600" dirty="0" smtClean="0"/>
              <a:t>ceas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2600" dirty="0" smtClean="0"/>
              <a:t>    y zona pálida central </a:t>
            </a:r>
          </a:p>
          <a:p>
            <a:pPr eaLnBrk="1" hangingPunct="1">
              <a:lnSpc>
                <a:spcPct val="130000"/>
              </a:lnSpc>
              <a:buFont typeface="Wingdings" pitchFamily="2" charset="2"/>
              <a:buNone/>
              <a:defRPr/>
            </a:pPr>
            <a:r>
              <a:rPr lang="es-ES" sz="1800" dirty="0" smtClean="0"/>
              <a:t>                                          </a:t>
            </a:r>
            <a:r>
              <a:rPr lang="es-ES" sz="1400" dirty="0" err="1" smtClean="0"/>
              <a:t>The</a:t>
            </a:r>
            <a:r>
              <a:rPr lang="es-ES" sz="1400" dirty="0" smtClean="0"/>
              <a:t> </a:t>
            </a:r>
            <a:r>
              <a:rPr lang="es-ES" sz="1400" dirty="0" err="1" smtClean="0"/>
              <a:t>Histopathological</a:t>
            </a:r>
            <a:r>
              <a:rPr lang="es-ES" sz="1400" dirty="0" smtClean="0"/>
              <a:t> </a:t>
            </a:r>
            <a:r>
              <a:rPr lang="es-ES" sz="1400" dirty="0" err="1" smtClean="0"/>
              <a:t>characteristics</a:t>
            </a:r>
            <a:r>
              <a:rPr lang="es-ES" sz="1400" dirty="0" smtClean="0"/>
              <a:t> of  </a:t>
            </a:r>
            <a:r>
              <a:rPr lang="es-ES" sz="1400" dirty="0" err="1" smtClean="0"/>
              <a:t>livedo</a:t>
            </a:r>
            <a:r>
              <a:rPr lang="es-ES" sz="1400" dirty="0" smtClean="0"/>
              <a:t> </a:t>
            </a:r>
            <a:r>
              <a:rPr lang="es-ES" sz="1400" dirty="0" err="1" smtClean="0"/>
              <a:t>reticularis</a:t>
            </a:r>
            <a:r>
              <a:rPr lang="es-ES" sz="14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1400" dirty="0" smtClean="0"/>
              <a:t>                                                                                   J Cutan </a:t>
            </a:r>
            <a:r>
              <a:rPr lang="es-ES" sz="1400" dirty="0" err="1" smtClean="0"/>
              <a:t>Pathol</a:t>
            </a:r>
            <a:r>
              <a:rPr lang="es-ES" sz="1400" dirty="0" smtClean="0"/>
              <a:t> 2009; 36: 1275–1278.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s-ES" sz="1400" dirty="0" smtClean="0"/>
          </a:p>
          <a:p>
            <a:pPr eaLnBrk="1" hangingPunct="1">
              <a:lnSpc>
                <a:spcPct val="8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600" dirty="0" err="1" smtClean="0"/>
              <a:t>Livedo</a:t>
            </a:r>
            <a:r>
              <a:rPr lang="es-ES" sz="2600" dirty="0" smtClean="0"/>
              <a:t> </a:t>
            </a:r>
            <a:r>
              <a:rPr lang="es-ES" sz="2600" dirty="0" err="1" smtClean="0"/>
              <a:t>reticularis</a:t>
            </a:r>
            <a:r>
              <a:rPr lang="es-ES" sz="2600" dirty="0" smtClean="0"/>
              <a:t> con púrpura, necrosis o nódulos: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2600" dirty="0" smtClean="0"/>
              <a:t>           biopsia de nódulo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2600" dirty="0" smtClean="0"/>
              <a:t>           del borde de lesión necrótica o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2600" dirty="0" smtClean="0"/>
              <a:t>           de áreas del retículo </a:t>
            </a:r>
            <a:r>
              <a:rPr lang="es-ES" sz="2600" dirty="0" err="1" smtClean="0"/>
              <a:t>eritemato</a:t>
            </a:r>
            <a:r>
              <a:rPr lang="es-ES" sz="2600" dirty="0" smtClean="0"/>
              <a:t>-violáceo o </a:t>
            </a:r>
            <a:r>
              <a:rPr lang="es-ES" sz="2600" dirty="0" err="1" smtClean="0"/>
              <a:t>purpúrico</a:t>
            </a:r>
            <a:r>
              <a:rPr lang="es-ES" sz="2600" dirty="0" smtClean="0"/>
              <a:t>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2600" dirty="0" smtClean="0"/>
              <a:t>           llegando hasta la hipodermis.</a:t>
            </a:r>
          </a:p>
          <a:p>
            <a:pPr eaLnBrk="1" hangingPunct="1">
              <a:lnSpc>
                <a:spcPct val="80000"/>
              </a:lnSpc>
              <a:buSzPct val="50000"/>
              <a:buFont typeface="Wingdings" pitchFamily="2" charset="2"/>
              <a:buChar char="§"/>
              <a:defRPr/>
            </a:pPr>
            <a:r>
              <a:rPr lang="es-ES" sz="2600" dirty="0" smtClean="0"/>
              <a:t>Al menos 4 muestras</a:t>
            </a:r>
          </a:p>
          <a:p>
            <a:pPr eaLnBrk="1" hangingPunct="1">
              <a:lnSpc>
                <a:spcPct val="80000"/>
              </a:lnSpc>
              <a:defRPr/>
            </a:pPr>
            <a:endParaRPr lang="es-ES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1800" dirty="0" smtClean="0"/>
              <a:t>                                                      </a:t>
            </a:r>
            <a:r>
              <a:rPr lang="es-ES" sz="1400" dirty="0" smtClean="0"/>
              <a:t>Herrero C et al. </a:t>
            </a:r>
            <a:r>
              <a:rPr lang="es-ES" sz="1400" i="1" dirty="0" err="1" smtClean="0"/>
              <a:t>Livedo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reticularis</a:t>
            </a:r>
            <a:r>
              <a:rPr lang="es-ES" sz="1400" i="1" dirty="0" smtClean="0"/>
              <a:t> </a:t>
            </a:r>
            <a:r>
              <a:rPr lang="es-ES" sz="1400" dirty="0" smtClean="0"/>
              <a:t>de las piernas: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1400" i="1" dirty="0" smtClean="0"/>
              <a:t>                                                                                Actas </a:t>
            </a:r>
            <a:r>
              <a:rPr lang="es-ES" sz="1400" i="1" dirty="0" err="1" smtClean="0"/>
              <a:t>Dermosifiliogr</a:t>
            </a:r>
            <a:r>
              <a:rPr lang="es-ES" sz="1400" i="1" dirty="0" smtClean="0"/>
              <a:t>. 2008;99:598-607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1800" dirty="0" smtClean="0"/>
              <a:t>                                         </a:t>
            </a:r>
            <a:r>
              <a:rPr lang="es-ES" sz="1400" dirty="0" smtClean="0"/>
              <a:t>Rebollo. </a:t>
            </a:r>
            <a:r>
              <a:rPr lang="es-ES" sz="1400" i="1" dirty="0" err="1" smtClean="0"/>
              <a:t>LReticularis</a:t>
            </a:r>
            <a:r>
              <a:rPr lang="es-ES" sz="1400" dirty="0" smtClean="0"/>
              <a:t>.  </a:t>
            </a:r>
            <a:r>
              <a:rPr lang="es-ES" sz="1400" dirty="0" err="1" smtClean="0"/>
              <a:t>Med</a:t>
            </a:r>
            <a:r>
              <a:rPr lang="es-ES" sz="1400" dirty="0" smtClean="0"/>
              <a:t> </a:t>
            </a:r>
            <a:r>
              <a:rPr lang="es-ES" sz="1400" dirty="0" err="1" smtClean="0"/>
              <a:t>Clin</a:t>
            </a:r>
            <a:r>
              <a:rPr lang="es-ES" sz="1400" dirty="0" smtClean="0"/>
              <a:t> (</a:t>
            </a:r>
            <a:r>
              <a:rPr lang="es-ES" sz="1400" dirty="0" err="1" smtClean="0"/>
              <a:t>Barc</a:t>
            </a:r>
            <a:r>
              <a:rPr lang="es-ES" sz="1400" dirty="0" smtClean="0"/>
              <a:t>). 2008;130(5):177-8</a:t>
            </a:r>
          </a:p>
        </p:txBody>
      </p:sp>
    </p:spTree>
    <p:extLst>
      <p:ext uri="{BB962C8B-B14F-4D97-AF65-F5344CB8AC3E}">
        <p14:creationId xmlns:p14="http://schemas.microsoft.com/office/powerpoint/2010/main" val="32303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err="1" smtClean="0"/>
              <a:t>Bolognia</a:t>
            </a:r>
            <a:endParaRPr lang="es-CL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endParaRPr lang="es-MX" dirty="0" smtClean="0"/>
          </a:p>
          <a:p>
            <a:r>
              <a:rPr lang="es-MX" dirty="0" smtClean="0"/>
              <a:t>1.- Petequias &lt; 2mm</a:t>
            </a:r>
          </a:p>
          <a:p>
            <a:r>
              <a:rPr lang="es-MX" dirty="0" smtClean="0"/>
              <a:t>2.-  Púrpura macular     2 a 10 </a:t>
            </a:r>
            <a:r>
              <a:rPr lang="es-MX" dirty="0" err="1" smtClean="0"/>
              <a:t>mm.</a:t>
            </a:r>
            <a:endParaRPr lang="es-MX" dirty="0" smtClean="0"/>
          </a:p>
          <a:p>
            <a:r>
              <a:rPr lang="es-MX" dirty="0" smtClean="0"/>
              <a:t>3.-  Equimosis macular 2 a 10 </a:t>
            </a:r>
            <a:r>
              <a:rPr lang="es-MX" dirty="0" err="1" smtClean="0"/>
              <a:t>mm.</a:t>
            </a:r>
            <a:endParaRPr lang="es-MX" dirty="0" smtClean="0"/>
          </a:p>
          <a:p>
            <a:r>
              <a:rPr lang="es-MX" dirty="0" smtClean="0"/>
              <a:t>4.- Púrpura palpable</a:t>
            </a:r>
          </a:p>
          <a:p>
            <a:r>
              <a:rPr lang="es-MX" dirty="0" smtClean="0"/>
              <a:t>5.- Púrpura </a:t>
            </a:r>
            <a:r>
              <a:rPr lang="es-MX" dirty="0" err="1" smtClean="0"/>
              <a:t>retiforme</a:t>
            </a:r>
            <a:endParaRPr lang="es-MX" dirty="0" smtClean="0"/>
          </a:p>
          <a:p>
            <a:r>
              <a:rPr lang="es-MX" dirty="0" smtClean="0"/>
              <a:t>6.- Equimosis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89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7040" y="548680"/>
            <a:ext cx="867544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lang="es-CL" b="0" dirty="0" smtClean="0"/>
              <a:t>LR: diagnóstico diferencial</a:t>
            </a:r>
            <a:endParaRPr lang="es-ES" b="0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4865"/>
            <a:ext cx="8229600" cy="3672408"/>
          </a:xfrm>
          <a:ln>
            <a:solidFill>
              <a:schemeClr val="accent2">
                <a:lumMod val="50000"/>
              </a:schemeClr>
            </a:solidFill>
          </a:ln>
        </p:spPr>
        <p:txBody>
          <a:bodyPr anchor="ctr" anchorCtr="1">
            <a:normAutofit fontScale="92500" lnSpcReduction="10000"/>
          </a:bodyPr>
          <a:lstStyle/>
          <a:p>
            <a:pPr eaLnBrk="1" hangingPunct="1">
              <a:defRPr/>
            </a:pPr>
            <a:endParaRPr lang="es-CL" sz="2800" dirty="0" smtClean="0">
              <a:latin typeface="Arial" charset="0"/>
            </a:endParaRP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CL" sz="2800" dirty="0" smtClean="0"/>
              <a:t>Eritema ab </a:t>
            </a:r>
            <a:r>
              <a:rPr lang="es-CL" sz="2800" dirty="0" err="1" smtClean="0"/>
              <a:t>igne</a:t>
            </a:r>
            <a:endParaRPr lang="es-CL" sz="2800" dirty="0" smtClean="0"/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CL" sz="2800" dirty="0" smtClean="0"/>
              <a:t>Angioma serpiginoso</a:t>
            </a:r>
          </a:p>
          <a:p>
            <a:pPr eaLnBrk="1" hangingPunct="1">
              <a:buSzPct val="50000"/>
              <a:buFont typeface="Wingdings" pitchFamily="2" charset="2"/>
              <a:buChar char="§"/>
              <a:defRPr/>
            </a:pPr>
            <a:r>
              <a:rPr lang="es-CL" sz="2800" dirty="0" smtClean="0"/>
              <a:t>Dermatosis que pueden presentarse con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CL" sz="2800" dirty="0" smtClean="0"/>
              <a:t>    disposición </a:t>
            </a:r>
            <a:r>
              <a:rPr lang="es-CL" sz="2800" dirty="0" err="1" smtClean="0"/>
              <a:t>livedoide</a:t>
            </a:r>
            <a:r>
              <a:rPr lang="es-CL" sz="2800" dirty="0" smtClean="0"/>
              <a:t>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CL" sz="2800" dirty="0" smtClean="0"/>
              <a:t>              </a:t>
            </a:r>
            <a:r>
              <a:rPr lang="es-CL" sz="2400" dirty="0" smtClean="0"/>
              <a:t>psoriasis,  liquen plano, LES y LECD.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CL" sz="2400" dirty="0" smtClean="0"/>
              <a:t>                </a:t>
            </a:r>
            <a:r>
              <a:rPr lang="es-CL" sz="2400" dirty="0" err="1" smtClean="0"/>
              <a:t>tuberculides</a:t>
            </a:r>
            <a:r>
              <a:rPr lang="es-CL" sz="2400" dirty="0" smtClean="0"/>
              <a:t> , sífilis secundaria y </a:t>
            </a:r>
            <a:r>
              <a:rPr lang="es-CL" sz="2400" dirty="0" err="1" smtClean="0"/>
              <a:t>RAMs</a:t>
            </a:r>
            <a:r>
              <a:rPr lang="es-CL" sz="2400" dirty="0" smtClean="0">
                <a:latin typeface="Arial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CL" dirty="0" smtClean="0">
                <a:latin typeface="Arial" charset="0"/>
              </a:rPr>
              <a:t>   </a:t>
            </a:r>
            <a:endParaRPr lang="es-E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ctr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b="0" dirty="0" err="1" smtClean="0">
                <a:latin typeface="Arial" charset="0"/>
              </a:rPr>
              <a:t>Muchas</a:t>
            </a:r>
            <a:r>
              <a:rPr lang="en-US" b="0" dirty="0" smtClean="0">
                <a:latin typeface="Arial" charset="0"/>
              </a:rPr>
              <a:t> gracias</a:t>
            </a: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22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Dg. diferencial cuadro petequial</a:t>
            </a:r>
            <a:endParaRPr lang="es-CL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97152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dirty="0" smtClean="0">
                <a:latin typeface="Calibri"/>
                <a:cs typeface="Calibri"/>
              </a:rPr>
              <a:t>1.- ↓</a:t>
            </a:r>
            <a:r>
              <a:rPr lang="es-MX" sz="2400" dirty="0" smtClean="0"/>
              <a:t>Plaquetas &lt; 50.000 </a:t>
            </a:r>
          </a:p>
          <a:p>
            <a:pPr marL="0" indent="0">
              <a:buNone/>
            </a:pPr>
            <a:endParaRPr lang="es-MX" sz="2400" dirty="0"/>
          </a:p>
          <a:p>
            <a:pPr marL="0" indent="0">
              <a:buNone/>
            </a:pPr>
            <a:r>
              <a:rPr lang="es-MX" sz="2400" dirty="0" smtClean="0"/>
              <a:t>       CUADROS  CLINICOS</a:t>
            </a:r>
          </a:p>
          <a:p>
            <a:pPr marL="0" indent="0">
              <a:buNone/>
            </a:pPr>
            <a:endParaRPr lang="es-MX" sz="2400" dirty="0" smtClean="0"/>
          </a:p>
          <a:p>
            <a:r>
              <a:rPr lang="es-MX" sz="2400" dirty="0" smtClean="0"/>
              <a:t>PTI.</a:t>
            </a:r>
          </a:p>
          <a:p>
            <a:r>
              <a:rPr lang="es-MX" sz="2400" dirty="0" err="1" smtClean="0"/>
              <a:t>PúrpuraTrombótico</a:t>
            </a:r>
            <a:r>
              <a:rPr lang="es-MX" sz="2400" dirty="0" smtClean="0"/>
              <a:t> </a:t>
            </a:r>
            <a:r>
              <a:rPr lang="es-MX" sz="2400" dirty="0" err="1" smtClean="0"/>
              <a:t>trombocitopénico</a:t>
            </a:r>
            <a:endParaRPr lang="es-MX" sz="2400" dirty="0" smtClean="0"/>
          </a:p>
          <a:p>
            <a:r>
              <a:rPr lang="es-MX" sz="2400" dirty="0" smtClean="0"/>
              <a:t>Trombocitopenias: </a:t>
            </a:r>
          </a:p>
          <a:p>
            <a:pPr marL="0" indent="0">
              <a:buNone/>
            </a:pPr>
            <a:r>
              <a:rPr lang="es-MX" sz="2400" dirty="0"/>
              <a:t> </a:t>
            </a:r>
            <a:r>
              <a:rPr lang="es-MX" sz="2400" dirty="0" smtClean="0"/>
              <a:t>     </a:t>
            </a:r>
            <a:r>
              <a:rPr lang="es-MX" sz="2400" dirty="0" err="1" smtClean="0"/>
              <a:t>alt</a:t>
            </a:r>
            <a:r>
              <a:rPr lang="es-MX" sz="2400" dirty="0" smtClean="0"/>
              <a:t>. </a:t>
            </a:r>
            <a:r>
              <a:rPr lang="es-MX" sz="2400" dirty="0" err="1" smtClean="0"/>
              <a:t>M.ósea</a:t>
            </a:r>
            <a:r>
              <a:rPr lang="es-MX" sz="2400" dirty="0" smtClean="0"/>
              <a:t>,   quimio.</a:t>
            </a:r>
          </a:p>
          <a:p>
            <a:r>
              <a:rPr lang="es-MX" sz="2400" dirty="0" smtClean="0"/>
              <a:t>CIV.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997152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400" dirty="0" smtClean="0"/>
              <a:t>2.- Función </a:t>
            </a:r>
            <a:r>
              <a:rPr lang="es-MX" sz="2400" dirty="0"/>
              <a:t>plaquetaria anormal</a:t>
            </a:r>
          </a:p>
          <a:p>
            <a:pPr marL="0" indent="0">
              <a:buNone/>
            </a:pPr>
            <a:r>
              <a:rPr lang="es-MX" sz="2400" dirty="0" smtClean="0">
                <a:sym typeface="Symbol"/>
              </a:rPr>
              <a:t>      </a:t>
            </a:r>
            <a:r>
              <a:rPr lang="es-MX" sz="2400" dirty="0" smtClean="0">
                <a:latin typeface="Calibri"/>
                <a:cs typeface="Calibri"/>
                <a:sym typeface="Symbol"/>
              </a:rPr>
              <a:t>▪ </a:t>
            </a:r>
            <a:r>
              <a:rPr lang="es-MX" sz="2400" dirty="0">
                <a:sym typeface="Symbol"/>
              </a:rPr>
              <a:t>A</a:t>
            </a:r>
            <a:r>
              <a:rPr lang="es-MX" sz="2400" dirty="0" smtClean="0">
                <a:sym typeface="Symbol"/>
              </a:rPr>
              <a:t>dquiridas: I. Renal; </a:t>
            </a:r>
          </a:p>
          <a:p>
            <a:pPr marL="0" indent="0">
              <a:buNone/>
            </a:pPr>
            <a:r>
              <a:rPr lang="es-MX" sz="2400" dirty="0" smtClean="0">
                <a:sym typeface="Symbol"/>
              </a:rPr>
              <a:t>         hepática, medicamentos</a:t>
            </a:r>
          </a:p>
          <a:p>
            <a:pPr marL="0" indent="0">
              <a:buNone/>
            </a:pPr>
            <a:r>
              <a:rPr lang="es-MX" sz="2400" dirty="0" smtClean="0">
                <a:sym typeface="Symbol"/>
              </a:rPr>
              <a:t>      </a:t>
            </a:r>
            <a:r>
              <a:rPr lang="es-MX" sz="2400" dirty="0" smtClean="0">
                <a:latin typeface="Calibri"/>
                <a:cs typeface="Calibri"/>
                <a:sym typeface="Symbol"/>
              </a:rPr>
              <a:t>▪</a:t>
            </a:r>
            <a:r>
              <a:rPr lang="es-MX" sz="2400" dirty="0" smtClean="0">
                <a:sym typeface="Symbol"/>
              </a:rPr>
              <a:t> Defectos funcionales  </a:t>
            </a:r>
            <a:r>
              <a:rPr lang="es-MX" sz="2400" dirty="0" err="1" smtClean="0">
                <a:sym typeface="Symbol"/>
              </a:rPr>
              <a:t>cong</a:t>
            </a:r>
            <a:r>
              <a:rPr lang="es-MX" sz="2400" dirty="0" smtClean="0">
                <a:sym typeface="Symbol"/>
              </a:rPr>
              <a:t>. </a:t>
            </a:r>
          </a:p>
          <a:p>
            <a:pPr marL="0" indent="0">
              <a:buNone/>
            </a:pPr>
            <a:r>
              <a:rPr lang="es-MX" sz="2400" dirty="0" smtClean="0">
                <a:sym typeface="Symbol"/>
              </a:rPr>
              <a:t>3.-  Otras: </a:t>
            </a:r>
          </a:p>
          <a:p>
            <a:pPr marL="0" indent="0">
              <a:buNone/>
            </a:pPr>
            <a:r>
              <a:rPr lang="es-MX" sz="2400" dirty="0">
                <a:sym typeface="Symbol"/>
              </a:rPr>
              <a:t> </a:t>
            </a:r>
            <a:r>
              <a:rPr lang="es-MX" sz="2400" dirty="0" smtClean="0">
                <a:sym typeface="Symbol"/>
              </a:rPr>
              <a:t>      </a:t>
            </a:r>
            <a:r>
              <a:rPr lang="es-MX" sz="2400" dirty="0" smtClean="0">
                <a:latin typeface="Calibri"/>
                <a:cs typeface="Calibri"/>
                <a:sym typeface="Symbol"/>
              </a:rPr>
              <a:t>▪ F</a:t>
            </a:r>
            <a:r>
              <a:rPr lang="es-MX" sz="2400" dirty="0" smtClean="0">
                <a:sym typeface="Symbol"/>
              </a:rPr>
              <a:t>enómeno </a:t>
            </a:r>
            <a:r>
              <a:rPr lang="es-MX" sz="2400" dirty="0" err="1" smtClean="0">
                <a:sym typeface="Symbol"/>
              </a:rPr>
              <a:t>Valsalva</a:t>
            </a:r>
            <a:endParaRPr lang="es-MX" sz="2400" dirty="0" smtClean="0">
              <a:sym typeface="Symbol"/>
            </a:endParaRPr>
          </a:p>
          <a:p>
            <a:pPr marL="0" indent="0">
              <a:buNone/>
            </a:pPr>
            <a:r>
              <a:rPr lang="es-MX" sz="2400" dirty="0">
                <a:sym typeface="Symbol"/>
              </a:rPr>
              <a:t> </a:t>
            </a:r>
            <a:r>
              <a:rPr lang="es-MX" sz="2400" dirty="0" smtClean="0">
                <a:sym typeface="Symbol"/>
              </a:rPr>
              <a:t>         vómitos, tos: p. en cara</a:t>
            </a:r>
          </a:p>
          <a:p>
            <a:pPr marL="0" indent="0">
              <a:buNone/>
            </a:pPr>
            <a:r>
              <a:rPr lang="es-MX" sz="2400" dirty="0">
                <a:sym typeface="Symbol"/>
              </a:rPr>
              <a:t> </a:t>
            </a:r>
            <a:r>
              <a:rPr lang="es-MX" sz="2400" dirty="0" smtClean="0">
                <a:sym typeface="Symbol"/>
              </a:rPr>
              <a:t>         gravedad y estasis venoso </a:t>
            </a:r>
          </a:p>
          <a:p>
            <a:pPr marL="0" indent="0">
              <a:buNone/>
            </a:pPr>
            <a:r>
              <a:rPr lang="es-MX" sz="2400" dirty="0">
                <a:sym typeface="Symbol"/>
              </a:rPr>
              <a:t> </a:t>
            </a:r>
            <a:r>
              <a:rPr lang="es-MX" sz="2400" dirty="0" smtClean="0">
                <a:sym typeface="Symbol"/>
              </a:rPr>
              <a:t>         en personas mayores</a:t>
            </a:r>
          </a:p>
          <a:p>
            <a:pPr marL="0" indent="0">
              <a:buNone/>
            </a:pPr>
            <a:r>
              <a:rPr lang="es-MX" sz="2400" dirty="0">
                <a:sym typeface="Symbol"/>
              </a:rPr>
              <a:t> </a:t>
            </a:r>
            <a:r>
              <a:rPr lang="es-MX" sz="2400" dirty="0" smtClean="0">
                <a:sym typeface="Symbol"/>
              </a:rPr>
              <a:t>      </a:t>
            </a:r>
            <a:r>
              <a:rPr lang="es-MX" sz="2400" dirty="0" smtClean="0">
                <a:latin typeface="Calibri"/>
                <a:cs typeface="Calibri"/>
                <a:sym typeface="Symbol"/>
              </a:rPr>
              <a:t>▪ </a:t>
            </a:r>
            <a:r>
              <a:rPr lang="es-MX" sz="2400" dirty="0" smtClean="0">
                <a:sym typeface="Symbol"/>
              </a:rPr>
              <a:t> Púrpura de </a:t>
            </a:r>
            <a:r>
              <a:rPr lang="es-MX" sz="2400" dirty="0" err="1" smtClean="0">
                <a:sym typeface="Symbol"/>
              </a:rPr>
              <a:t>Waldestron</a:t>
            </a:r>
            <a:endParaRPr lang="es-MX" sz="2400" dirty="0" smtClean="0">
              <a:sym typeface="Symbol"/>
            </a:endParaRPr>
          </a:p>
          <a:p>
            <a:pPr marL="0" indent="0">
              <a:buNone/>
            </a:pPr>
            <a:r>
              <a:rPr lang="es-MX" sz="2400" dirty="0">
                <a:sym typeface="Symbol"/>
              </a:rPr>
              <a:t> </a:t>
            </a:r>
            <a:r>
              <a:rPr lang="es-MX" sz="2400" dirty="0" smtClean="0">
                <a:sym typeface="Symbol"/>
              </a:rPr>
              <a:t>       </a:t>
            </a:r>
            <a:r>
              <a:rPr lang="es-MX" sz="2400" dirty="0" smtClean="0">
                <a:latin typeface="Calibri"/>
                <a:cs typeface="Calibri"/>
                <a:sym typeface="Symbol"/>
              </a:rPr>
              <a:t>▪ </a:t>
            </a:r>
            <a:r>
              <a:rPr lang="es-MX" sz="2400" dirty="0" smtClean="0">
                <a:sym typeface="Symbol"/>
              </a:rPr>
              <a:t>Púrpuras pigmentarias</a:t>
            </a:r>
          </a:p>
          <a:p>
            <a:pPr marL="0" indent="0">
              <a:buNone/>
            </a:pPr>
            <a:r>
              <a:rPr lang="es-MX" sz="1800" dirty="0">
                <a:sym typeface="Symbol"/>
              </a:rPr>
              <a:t> </a:t>
            </a:r>
            <a:r>
              <a:rPr lang="es-MX" sz="1800" dirty="0" smtClean="0">
                <a:sym typeface="Symbol"/>
              </a:rPr>
              <a:t>   </a:t>
            </a:r>
          </a:p>
          <a:p>
            <a:pPr marL="0" indent="0">
              <a:buNone/>
            </a:pPr>
            <a:r>
              <a:rPr lang="es-MX" sz="1800" dirty="0">
                <a:sym typeface="Symbol"/>
              </a:rPr>
              <a:t> </a:t>
            </a:r>
            <a:r>
              <a:rPr lang="es-MX" sz="1800" dirty="0" smtClean="0">
                <a:sym typeface="Symbol"/>
              </a:rPr>
              <a:t>    </a:t>
            </a:r>
            <a:endParaRPr lang="es-CL" sz="1800" dirty="0"/>
          </a:p>
        </p:txBody>
      </p:sp>
    </p:spTree>
    <p:extLst>
      <p:ext uri="{BB962C8B-B14F-4D97-AF65-F5344CB8AC3E}">
        <p14:creationId xmlns:p14="http://schemas.microsoft.com/office/powerpoint/2010/main" val="294800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Púrpura </a:t>
            </a:r>
            <a:r>
              <a:rPr lang="es-MX" dirty="0" err="1" smtClean="0"/>
              <a:t>trombocitopénica</a:t>
            </a:r>
            <a:r>
              <a:rPr lang="es-MX" dirty="0" smtClean="0"/>
              <a:t> idiopática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37112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dirty="0" smtClean="0"/>
              <a:t>1.- PTI.: niños y adultos</a:t>
            </a:r>
          </a:p>
          <a:p>
            <a:r>
              <a:rPr lang="es-CL" sz="2600" dirty="0"/>
              <a:t>E</a:t>
            </a:r>
            <a:r>
              <a:rPr lang="es-CL" sz="2600" dirty="0" smtClean="0"/>
              <a:t>vento infeccioso </a:t>
            </a:r>
          </a:p>
          <a:p>
            <a:pPr marL="0" indent="0">
              <a:buNone/>
            </a:pPr>
            <a:r>
              <a:rPr lang="es-CL" sz="2600" dirty="0"/>
              <a:t> </a:t>
            </a:r>
            <a:r>
              <a:rPr lang="es-CL" sz="2600" dirty="0" smtClean="0"/>
              <a:t>    2-3 semanas antes </a:t>
            </a:r>
          </a:p>
          <a:p>
            <a:r>
              <a:rPr lang="es-CL" sz="2600" dirty="0" smtClean="0"/>
              <a:t>Sind. petequial+++++</a:t>
            </a:r>
          </a:p>
          <a:p>
            <a:r>
              <a:rPr lang="es-CL" sz="2600" dirty="0" smtClean="0"/>
              <a:t>Equimosis: múltiples</a:t>
            </a:r>
          </a:p>
          <a:p>
            <a:r>
              <a:rPr lang="es-CL" sz="2600" dirty="0"/>
              <a:t>S</a:t>
            </a:r>
            <a:r>
              <a:rPr lang="es-CL" sz="2600" dirty="0" smtClean="0"/>
              <a:t>angramientos espontáneos: nariz, boca</a:t>
            </a:r>
          </a:p>
          <a:p>
            <a:r>
              <a:rPr lang="es-CL" sz="2600" dirty="0" smtClean="0"/>
              <a:t>Mayor frecuencia niños</a:t>
            </a:r>
          </a:p>
          <a:p>
            <a:r>
              <a:rPr lang="es-CL" sz="2600" dirty="0" smtClean="0"/>
              <a:t>Etiología: autoinmune: </a:t>
            </a:r>
          </a:p>
          <a:p>
            <a:pPr marL="0" indent="0">
              <a:buNone/>
            </a:pPr>
            <a:r>
              <a:rPr lang="es-CL" sz="2600" dirty="0"/>
              <a:t> </a:t>
            </a:r>
            <a:r>
              <a:rPr lang="es-CL" sz="2600" dirty="0" smtClean="0"/>
              <a:t>      </a:t>
            </a:r>
            <a:r>
              <a:rPr lang="es-CL" sz="2600" dirty="0" err="1" smtClean="0"/>
              <a:t>ac</a:t>
            </a:r>
            <a:r>
              <a:rPr lang="es-CL" sz="2600" dirty="0" smtClean="0"/>
              <a:t>.  </a:t>
            </a:r>
            <a:r>
              <a:rPr lang="es-CL" sz="2600" dirty="0" err="1" smtClean="0"/>
              <a:t>antiplaquetas</a:t>
            </a:r>
            <a:endParaRPr lang="es-CL" sz="2600" dirty="0" smtClean="0"/>
          </a:p>
          <a:p>
            <a:r>
              <a:rPr lang="es-MX" sz="2600" dirty="0" err="1" smtClean="0"/>
              <a:t>Trat</a:t>
            </a:r>
            <a:r>
              <a:rPr lang="es-MX" sz="2600" dirty="0" smtClean="0"/>
              <a:t>.: </a:t>
            </a:r>
            <a:r>
              <a:rPr lang="es-MX" sz="2600" dirty="0" err="1" smtClean="0"/>
              <a:t>obs,esteroides</a:t>
            </a:r>
            <a:r>
              <a:rPr lang="es-MX" sz="2600" dirty="0" smtClean="0"/>
              <a:t> orales, </a:t>
            </a:r>
            <a:r>
              <a:rPr lang="es-MX" sz="2600" dirty="0" err="1" smtClean="0"/>
              <a:t>esplenectomias</a:t>
            </a:r>
            <a:r>
              <a:rPr lang="es-MX" sz="2600" dirty="0" smtClean="0"/>
              <a:t>, GG e/v</a:t>
            </a:r>
            <a:endParaRPr lang="es-CL" sz="2600" dirty="0" smtClean="0"/>
          </a:p>
          <a:p>
            <a:endParaRPr lang="es-C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504524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61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PTI.</a:t>
            </a:r>
            <a:endParaRPr lang="es-C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3986420" cy="3001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7358"/>
            <a:ext cx="3440938" cy="458791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1497" y="6175276"/>
            <a:ext cx="4316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Immune thrombocytopenic purpura after SARS-CoV-2 vaccine</a:t>
            </a:r>
            <a:endParaRPr lang="es-CL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99431"/>
            <a:ext cx="3810000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20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                          </a:t>
            </a:r>
            <a:r>
              <a:rPr lang="es-MX" dirty="0" err="1" smtClean="0"/>
              <a:t>Valsalva</a:t>
            </a:r>
            <a:endParaRPr lang="es-C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8" y="620688"/>
            <a:ext cx="4038600" cy="243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48000"/>
            <a:ext cx="3390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652120" y="5949280"/>
            <a:ext cx="265745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dirty="0" smtClean="0"/>
              <a:t>Insuficiencia venosa inicial</a:t>
            </a:r>
          </a:p>
          <a:p>
            <a:r>
              <a:rPr lang="es-MX" dirty="0" err="1" smtClean="0"/>
              <a:t>Stasis</a:t>
            </a:r>
            <a:r>
              <a:rPr lang="es-MX" dirty="0" smtClean="0"/>
              <a:t> dermatitis</a:t>
            </a:r>
            <a:endParaRPr lang="es-CL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830" y="2348880"/>
            <a:ext cx="480671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95536" y="620688"/>
            <a:ext cx="93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vómitos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539552" y="6410945"/>
            <a:ext cx="234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Caminar con las manos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605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Equimosis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Equimosis es hemorragia en la piel, </a:t>
            </a:r>
            <a:r>
              <a:rPr lang="es-MX" dirty="0" err="1" smtClean="0"/>
              <a:t>vitropresión</a:t>
            </a:r>
            <a:r>
              <a:rPr lang="es-MX" dirty="0" smtClean="0"/>
              <a:t> negativa, lesión macular</a:t>
            </a:r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49" y="2852937"/>
            <a:ext cx="5747461" cy="3528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00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7361</TotalTime>
  <Words>1567</Words>
  <Application>Microsoft Office PowerPoint</Application>
  <PresentationFormat>Presentación en pantalla (4:3)</PresentationFormat>
  <Paragraphs>375</Paragraphs>
  <Slides>41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9" baseType="lpstr">
      <vt:lpstr>Arial</vt:lpstr>
      <vt:lpstr>Calibri</vt:lpstr>
      <vt:lpstr>Garamond</vt:lpstr>
      <vt:lpstr>Symbol</vt:lpstr>
      <vt:lpstr>Tahoma</vt:lpstr>
      <vt:lpstr>Wingdings</vt:lpstr>
      <vt:lpstr>Wingdings 2</vt:lpstr>
      <vt:lpstr>Tema de Office</vt:lpstr>
      <vt:lpstr>Púrpuras RAE.:8. f. Med. Estado morboso, caracterizado por hemorragias, petequias o equimosis.   9. adj. Dicho de un color: Rojo oscuro que tira a violeta</vt:lpstr>
      <vt:lpstr>Púrpuras</vt:lpstr>
      <vt:lpstr>Púrpura petequial  Sindrome purpúrico  (petequias) </vt:lpstr>
      <vt:lpstr>Bolognia</vt:lpstr>
      <vt:lpstr>Dg. diferencial cuadro petequial</vt:lpstr>
      <vt:lpstr>Púrpura trombocitopénica idiopática</vt:lpstr>
      <vt:lpstr>PTI.</vt:lpstr>
      <vt:lpstr>                          Valsalva</vt:lpstr>
      <vt:lpstr>Equimosis</vt:lpstr>
      <vt:lpstr>Diagnostico diferencial de equimosis</vt:lpstr>
      <vt:lpstr>Púrpuras pigmentarias</vt:lpstr>
      <vt:lpstr>Púrpura de Schamberg</vt:lpstr>
      <vt:lpstr>Púrpura de Schamberg</vt:lpstr>
      <vt:lpstr> Medicamentos inductores de PP. </vt:lpstr>
      <vt:lpstr> Púrpura anular telangiectoide de Majocchi.  </vt:lpstr>
      <vt:lpstr>Liquen aureus</vt:lpstr>
      <vt:lpstr>Presentación de PowerPoint</vt:lpstr>
      <vt:lpstr>DD. púrpuras pigmentarias</vt:lpstr>
      <vt:lpstr>Purpura retiforme</vt:lpstr>
      <vt:lpstr>Púrpura retiforme</vt:lpstr>
      <vt:lpstr>Púrpura retiforme</vt:lpstr>
      <vt:lpstr>Calcifilaxis</vt:lpstr>
      <vt:lpstr>Purpura retiforme</vt:lpstr>
      <vt:lpstr>Livedo reticularis</vt:lpstr>
      <vt:lpstr>Livedo reticularis</vt:lpstr>
      <vt:lpstr>LR.: Variedades</vt:lpstr>
      <vt:lpstr>Clasificación Livedo Reticularis </vt:lpstr>
      <vt:lpstr>    Livedo reticularis                </vt:lpstr>
      <vt:lpstr>         Livedo reticularis              Patológico </vt:lpstr>
      <vt:lpstr>Clasificación Livedo Reticularis </vt:lpstr>
      <vt:lpstr>Presentación de PowerPoint</vt:lpstr>
      <vt:lpstr>Émbolo Cristales de Colesterol</vt:lpstr>
      <vt:lpstr>Clasificación Livedo Reticularis </vt:lpstr>
      <vt:lpstr>Poliarteritis nodosa</vt:lpstr>
      <vt:lpstr>PAN. cutánea</vt:lpstr>
      <vt:lpstr>Síndrome antifosfolípidos</vt:lpstr>
      <vt:lpstr>Calcifilaxis / Arteropatía cálcica</vt:lpstr>
      <vt:lpstr>Que hacer frente a un LR?</vt:lpstr>
      <vt:lpstr>Livedo reticularis:  biopsia</vt:lpstr>
      <vt:lpstr>LR: diagnóstico diferencial</vt:lpstr>
      <vt:lpstr>Muchas gracias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Púrpuras</dc:title>
  <dc:creator>Ivan</dc:creator>
  <cp:lastModifiedBy>Windows User</cp:lastModifiedBy>
  <cp:revision>61</cp:revision>
  <cp:lastPrinted>2021-12-07T22:09:43Z</cp:lastPrinted>
  <dcterms:created xsi:type="dcterms:W3CDTF">2021-12-04T02:20:27Z</dcterms:created>
  <dcterms:modified xsi:type="dcterms:W3CDTF">2021-12-22T00:22:07Z</dcterms:modified>
</cp:coreProperties>
</file>