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90" r:id="rId3"/>
    <p:sldId id="257" r:id="rId4"/>
    <p:sldId id="342" r:id="rId5"/>
    <p:sldId id="267" r:id="rId6"/>
    <p:sldId id="258" r:id="rId7"/>
    <p:sldId id="269" r:id="rId8"/>
    <p:sldId id="268" r:id="rId9"/>
    <p:sldId id="270" r:id="rId10"/>
    <p:sldId id="394" r:id="rId11"/>
    <p:sldId id="393" r:id="rId12"/>
    <p:sldId id="271" r:id="rId13"/>
    <p:sldId id="272" r:id="rId14"/>
    <p:sldId id="391" r:id="rId15"/>
    <p:sldId id="389" r:id="rId16"/>
    <p:sldId id="316" r:id="rId17"/>
    <p:sldId id="317" r:id="rId18"/>
    <p:sldId id="327" r:id="rId19"/>
    <p:sldId id="318" r:id="rId20"/>
    <p:sldId id="332" r:id="rId21"/>
    <p:sldId id="352" r:id="rId22"/>
    <p:sldId id="333" r:id="rId23"/>
    <p:sldId id="351" r:id="rId24"/>
    <p:sldId id="274" r:id="rId25"/>
    <p:sldId id="275" r:id="rId26"/>
    <p:sldId id="343" r:id="rId27"/>
    <p:sldId id="312" r:id="rId28"/>
    <p:sldId id="315" r:id="rId29"/>
    <p:sldId id="313" r:id="rId30"/>
    <p:sldId id="392" r:id="rId3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5"/>
    <p:restoredTop sz="86847" autoAdjust="0"/>
  </p:normalViewPr>
  <p:slideViewPr>
    <p:cSldViewPr snapToGrid="0" snapToObjects="1">
      <p:cViewPr varScale="1">
        <p:scale>
          <a:sx n="87" d="100"/>
          <a:sy n="87" d="100"/>
        </p:scale>
        <p:origin x="8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490DA-C48F-BB41-9F6A-8EF335F2532C}" type="datetimeFigureOut">
              <a:rPr lang="es-ES" smtClean="0"/>
              <a:t>2/11/20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EF48D-2C97-714E-A9DF-CC9C2731C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8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EF48D-2C97-714E-A9DF-CC9C2731C94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34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2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229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94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601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80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59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58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60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196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47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ABA6E-8134-7540-ACCA-477176B1ED9F}" type="datetimeFigureOut">
              <a:rPr lang="es-ES" smtClean="0"/>
              <a:t>2/11/20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83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ne.cl/" TargetMode="External"/><Relationship Id="rId3" Type="http://schemas.openxmlformats.org/officeDocument/2006/relationships/audio" Target="../media/media12.m4a"/><Relationship Id="rId7" Type="http://schemas.openxmlformats.org/officeDocument/2006/relationships/image" Target="../media/image12.tiff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hyperlink" Target="https://ine.cl/" TargetMode="Externa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hyperlink" Target="https://ine.cl/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hyperlink" Target="https://ine.cl/" TargetMode="External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Introducción a la Demografía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1002" y="3886200"/>
            <a:ext cx="7937198" cy="1752600"/>
          </a:xfrm>
        </p:spPr>
        <p:txBody>
          <a:bodyPr/>
          <a:lstStyle/>
          <a:p>
            <a:r>
              <a:rPr lang="es-ES" dirty="0"/>
              <a:t>Marcela Agustina Araya Bannout PhD MPH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0"/>
            <a:ext cx="4627147" cy="194205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A7DCBF-BBED-D041-8086-48C30EFF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4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63"/>
    </mc:Choice>
    <mc:Fallback xmlns="">
      <p:transition spd="slow" advTm="3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2FF82-C19D-074F-AEBC-54C58D16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1.3. Distribución de la población por diferentes variables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A40550-07AD-1541-890E-557D16168945}"/>
              </a:ext>
            </a:extLst>
          </p:cNvPr>
          <p:cNvSpPr/>
          <p:nvPr/>
        </p:nvSpPr>
        <p:spPr>
          <a:xfrm>
            <a:off x="457200" y="2003612"/>
            <a:ext cx="8229600" cy="4524315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/>
              <a:t>Zona (rural, urbana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/>
              <a:t>Nivel educacional </a:t>
            </a:r>
          </a:p>
          <a:p>
            <a:endParaRPr lang="es-ES_tradn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/>
              <a:t>Población económicamente activa (Trabajo)   </a:t>
            </a:r>
          </a:p>
          <a:p>
            <a:r>
              <a:rPr lang="es-ES_tradnl" sz="3200" dirty="0"/>
              <a:t>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/>
              <a:t>Estado civil</a:t>
            </a:r>
          </a:p>
          <a:p>
            <a:endParaRPr lang="es-ES_tradn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3200" dirty="0"/>
              <a:t>Pobreza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6B9B56-A5FA-A54B-91DF-0A41C1AFA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7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65"/>
    </mc:Choice>
    <mc:Fallback>
      <p:transition spd="slow" advTm="4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B9199-6624-2D4C-BA8F-7572C679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5974"/>
          </a:xfrm>
        </p:spPr>
        <p:txBody>
          <a:bodyPr>
            <a:normAutofit fontScale="90000"/>
          </a:bodyPr>
          <a:lstStyle/>
          <a:p>
            <a:r>
              <a:rPr lang="es-C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Lugar donde persona habita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3EC70D-3620-C345-9C95-7299F5FA6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82800"/>
            <a:ext cx="8511988" cy="12192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5EE4C2A-2FCD-914B-8E67-F2E588E98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3489732"/>
            <a:ext cx="3697941" cy="31396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D2D5F40-093A-CF4E-8BDC-3823E791E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317" y="3471176"/>
            <a:ext cx="4329953" cy="31582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68E751F-ECBA-FA43-9F42-C27E6895F2EB}"/>
              </a:ext>
            </a:extLst>
          </p:cNvPr>
          <p:cNvSpPr txBox="1"/>
          <p:nvPr/>
        </p:nvSpPr>
        <p:spPr>
          <a:xfrm>
            <a:off x="98239" y="1242368"/>
            <a:ext cx="7923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Permite clasificar a la población por ej. Según comuna, zona</a:t>
            </a:r>
          </a:p>
          <a:p>
            <a:r>
              <a:rPr lang="es-CL" sz="2400" dirty="0"/>
              <a:t>    (urbano/rural etc.)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B4DFC0-6A4B-584E-89B3-B52C36AE6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9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02"/>
    </mc:Choice>
    <mc:Fallback>
      <p:transition spd="slow" advTm="25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615" y="0"/>
            <a:ext cx="8732809" cy="1143000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Preguntas del Censo 2017 relacionadas con la distribución según nivel de educación </a:t>
            </a:r>
            <a:endParaRPr lang="es-E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27" y="1189077"/>
            <a:ext cx="3933851" cy="24003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476" y="1143000"/>
            <a:ext cx="4076700" cy="508672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74568" y="5470120"/>
            <a:ext cx="183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Nivel educacional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8615" y="1143000"/>
            <a:ext cx="8799789" cy="563231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05" y="3838735"/>
            <a:ext cx="3952773" cy="23909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C50CCE0-3CF4-254E-9BF3-7998F88437B1}"/>
              </a:ext>
            </a:extLst>
          </p:cNvPr>
          <p:cNvSpPr txBox="1"/>
          <p:nvPr/>
        </p:nvSpPr>
        <p:spPr>
          <a:xfrm>
            <a:off x="7375630" y="6452145"/>
            <a:ext cx="1495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hlinkClick r:id="rId8"/>
              </a:rPr>
              <a:t>https://ine.cl/</a:t>
            </a:r>
            <a:endParaRPr lang="es-ES" dirty="0"/>
          </a:p>
          <a:p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8DDB805-CCAD-7F48-A9F1-FF03A1183501}"/>
              </a:ext>
            </a:extLst>
          </p:cNvPr>
          <p:cNvSpPr txBox="1"/>
          <p:nvPr/>
        </p:nvSpPr>
        <p:spPr>
          <a:xfrm>
            <a:off x="138615" y="6379450"/>
            <a:ext cx="548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Araya BM. http://dx.doi.org/10.1016/j.puhe.2017.01.027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A63C8E5-7A0A-7B47-8F00-182B52E813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9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91"/>
    </mc:Choice>
    <mc:Fallback xmlns="">
      <p:transition spd="slow" advTm="9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361" y="1240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Preguntas del Censo 2017 relacionadas con la estructura de población</a:t>
            </a: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00" y="1267028"/>
            <a:ext cx="4887736" cy="513157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13648" y="1867164"/>
            <a:ext cx="344876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/>
              <a:t>Permite identificar </a:t>
            </a:r>
          </a:p>
          <a:p>
            <a:r>
              <a:rPr lang="es-ES" sz="3200" b="1" dirty="0"/>
              <a:t>a la población </a:t>
            </a:r>
          </a:p>
          <a:p>
            <a:r>
              <a:rPr lang="es-ES" sz="3200" b="1" dirty="0"/>
              <a:t>económicamente:</a:t>
            </a:r>
          </a:p>
          <a:p>
            <a:endParaRPr lang="es-ES" sz="3200" b="1" dirty="0"/>
          </a:p>
          <a:p>
            <a:pPr marL="285750" indent="-285750">
              <a:buFont typeface="Arial" charset="0"/>
              <a:buChar char="•"/>
            </a:pPr>
            <a:r>
              <a:rPr lang="es-ES" sz="3200" b="1" dirty="0"/>
              <a:t>ACTIVA</a:t>
            </a:r>
          </a:p>
          <a:p>
            <a:pPr marL="285750" indent="-285750">
              <a:buFont typeface="Arial" charset="0"/>
              <a:buChar char="•"/>
            </a:pPr>
            <a:r>
              <a:rPr lang="es-ES" sz="3200" b="1" dirty="0"/>
              <a:t>NO ACTIVA</a:t>
            </a:r>
          </a:p>
          <a:p>
            <a:pPr marL="285750" indent="-285750">
              <a:buFont typeface="Arial" charset="0"/>
              <a:buChar char="•"/>
            </a:pPr>
            <a:r>
              <a:rPr lang="es-ES" sz="3200" b="1" dirty="0"/>
              <a:t>INACTIVA</a:t>
            </a:r>
          </a:p>
          <a:p>
            <a:pPr marL="285750" indent="-285750">
              <a:buFont typeface="Arial" charset="0"/>
              <a:buChar char="•"/>
            </a:pPr>
            <a:r>
              <a:rPr lang="es-ES" sz="3200" b="1" dirty="0"/>
              <a:t>CESANTES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02362" y="1267028"/>
            <a:ext cx="8660052" cy="535531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0214E1-A666-4D48-B06B-4FE8A58A5F84}"/>
              </a:ext>
            </a:extLst>
          </p:cNvPr>
          <p:cNvSpPr txBox="1"/>
          <p:nvPr/>
        </p:nvSpPr>
        <p:spPr>
          <a:xfrm>
            <a:off x="6936167" y="5899037"/>
            <a:ext cx="1495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hlinkClick r:id="rId6"/>
              </a:rPr>
              <a:t>https://ine.cl/</a:t>
            </a:r>
            <a:endParaRPr lang="es-ES" dirty="0"/>
          </a:p>
          <a:p>
            <a:endParaRPr lang="es-CL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0E14EF-79D5-C941-AB57-88AD0BD37F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3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1"/>
    </mc:Choice>
    <mc:Fallback xmlns="">
      <p:transition spd="slow" advTm="36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39467-EE6E-3547-B1A1-FD1FC316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Encuesta de Caracterización Socieconómica Nacional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CCC5CB-459E-BC4E-B6CF-83124D0EA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9650"/>
            <a:ext cx="9144000" cy="493940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2F8859-D9CD-A441-A229-7CDBC8F1E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81"/>
    </mc:Choice>
    <mc:Fallback xmlns="">
      <p:transition spd="slow" advTm="6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07373"/>
            <a:ext cx="8229600" cy="462781"/>
          </a:xfrm>
        </p:spPr>
        <p:txBody>
          <a:bodyPr>
            <a:noAutofit/>
          </a:bodyPr>
          <a:lstStyle/>
          <a:p>
            <a:r>
              <a:rPr lang="es-ES_tradn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Población económicamente activa según encuesta CASEN*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06" y="1327355"/>
            <a:ext cx="8750565" cy="5073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430557C-F30F-DC41-ABD0-F7932012A1C3}"/>
              </a:ext>
            </a:extLst>
          </p:cNvPr>
          <p:cNvSpPr txBox="1"/>
          <p:nvPr/>
        </p:nvSpPr>
        <p:spPr>
          <a:xfrm>
            <a:off x="201706" y="6508376"/>
            <a:ext cx="527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*Encuesta de Caracterización Socieconómica Nacional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0E1968-74AE-EC4E-90F7-8351E3F9A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6"/>
    </mc:Choice>
    <mc:Fallback xmlns="">
      <p:transition spd="slow" advTm="36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0512"/>
            <a:ext cx="9144000" cy="897531"/>
          </a:xfrm>
        </p:spPr>
        <p:txBody>
          <a:bodyPr>
            <a:noAutofit/>
          </a:bodyPr>
          <a:lstStyle/>
          <a:p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Variables para identificar a la población económicamente activa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22274"/>
            <a:ext cx="8229600" cy="3986551"/>
          </a:xfrm>
          <a:ln w="5715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s-ES_tradnl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_tradnl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Ocupados</a:t>
            </a:r>
            <a:r>
              <a:rPr lang="es-ES_tradnl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_tradnl" sz="2800" dirty="0"/>
              <a:t>≥ 12 años</a:t>
            </a:r>
          </a:p>
          <a:p>
            <a:pPr marL="0" indent="0">
              <a:buNone/>
            </a:pPr>
            <a:endParaRPr lang="es-ES_tradnl" sz="2800" dirty="0"/>
          </a:p>
          <a:p>
            <a:pPr marL="0" indent="0" algn="just">
              <a:buNone/>
            </a:pPr>
            <a:r>
              <a:rPr lang="es-ES_tradnl" sz="2400" dirty="0"/>
              <a:t>Realizaron </a:t>
            </a:r>
            <a:r>
              <a:rPr lang="es-ES_tradnl" sz="2400" dirty="0">
                <a:solidFill>
                  <a:schemeClr val="accent1"/>
                </a:solidFill>
              </a:rPr>
              <a:t>algún trabajo </a:t>
            </a:r>
            <a:r>
              <a:rPr lang="es-ES_tradnl" sz="2400" dirty="0"/>
              <a:t>(actividad productiva con remuneración en dinero o especies), al </a:t>
            </a:r>
            <a:r>
              <a:rPr lang="es-ES_tradnl" sz="2400" dirty="0">
                <a:solidFill>
                  <a:schemeClr val="accent1"/>
                </a:solidFill>
              </a:rPr>
              <a:t>menos 1 hora</a:t>
            </a:r>
            <a:r>
              <a:rPr lang="es-ES_tradnl" sz="2400" dirty="0"/>
              <a:t>, excluyendo los quehaceres del hogar propio  o realizaron actividades informales u ocasionales al menos 1 hora </a:t>
            </a:r>
            <a:r>
              <a:rPr lang="es-ES_tradnl" sz="2400" dirty="0">
                <a:solidFill>
                  <a:schemeClr val="accent1"/>
                </a:solidFill>
              </a:rPr>
              <a:t>durante la semana pasada </a:t>
            </a:r>
            <a:r>
              <a:rPr lang="es-ES_tradnl" sz="2400" dirty="0"/>
              <a:t>por un sueldo o salario.  (por su propia cuenta en su empresa o negocio, como aprendiz o realizando una práctica remunerada, para la empresa o negocio de un familiar, o de venta de productos (que no sean bienes del hogar).</a:t>
            </a:r>
            <a:endParaRPr lang="es-ES_tradnl" sz="2400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7200" y="5717287"/>
            <a:ext cx="805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i="1" dirty="0"/>
              <a:t>*Incluye ausencias temporales por </a:t>
            </a:r>
            <a:r>
              <a:rPr lang="es-ES_tradnl" sz="2400" i="1" dirty="0">
                <a:solidFill>
                  <a:schemeClr val="accent1"/>
                </a:solidFill>
              </a:rPr>
              <a:t>licencias médicas, embarazo, vacaciones </a:t>
            </a:r>
            <a:r>
              <a:rPr lang="es-ES_tradnl" sz="2400" i="1" dirty="0" err="1">
                <a:solidFill>
                  <a:schemeClr val="accent1"/>
                </a:solidFill>
              </a:rPr>
              <a:t>etc</a:t>
            </a:r>
            <a:r>
              <a:rPr lang="es-ES_tradnl" sz="2400" i="1" dirty="0">
                <a:solidFill>
                  <a:schemeClr val="accent1"/>
                </a:solidFill>
              </a:rPr>
              <a:t>).</a:t>
            </a:r>
            <a:endParaRPr lang="es-ES_tradnl" dirty="0">
              <a:solidFill>
                <a:schemeClr val="accent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36DEDA-249A-7849-99E1-D7CB72EE0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8"/>
    </mc:Choice>
    <mc:Fallback xmlns="">
      <p:transition spd="slow" advTm="28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532" y="274638"/>
            <a:ext cx="8997468" cy="1143000"/>
          </a:xfrm>
        </p:spPr>
        <p:txBody>
          <a:bodyPr>
            <a:noAutofit/>
          </a:bodyPr>
          <a:lstStyle/>
          <a:p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Variables para identificar a la población económicamente inactiva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_tradnl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Desocupados:</a:t>
            </a:r>
            <a:r>
              <a:rPr lang="es-ES_tradn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s-ES_tradnl" dirty="0"/>
              <a:t>≥ 12 años o más que:</a:t>
            </a:r>
          </a:p>
          <a:p>
            <a:pPr marL="0" indent="0" algn="just">
              <a:buNone/>
            </a:pPr>
            <a:r>
              <a:rPr lang="es-ES_tradnl" dirty="0"/>
              <a:t>Han </a:t>
            </a:r>
            <a:r>
              <a:rPr lang="es-ES_tradnl" dirty="0">
                <a:solidFill>
                  <a:schemeClr val="accent1"/>
                </a:solidFill>
              </a:rPr>
              <a:t>buscado trabajo </a:t>
            </a:r>
            <a:r>
              <a:rPr lang="es-ES_tradnl" dirty="0"/>
              <a:t>en las </a:t>
            </a:r>
            <a:r>
              <a:rPr lang="es-ES_tradnl" dirty="0">
                <a:solidFill>
                  <a:schemeClr val="accent1"/>
                </a:solidFill>
              </a:rPr>
              <a:t>últimas cuatro semanas</a:t>
            </a:r>
            <a:r>
              <a:rPr lang="es-ES_tradnl" dirty="0"/>
              <a:t>, es decir, han tomado medidas concretas para buscar un empleo remunerado o iniciar un trabajo por cuenta</a:t>
            </a:r>
          </a:p>
          <a:p>
            <a:pPr marL="0" indent="0" algn="just">
              <a:buNone/>
            </a:pPr>
            <a:endParaRPr lang="es-ES_tradnl" dirty="0"/>
          </a:p>
          <a:p>
            <a:pPr marL="0" indent="0" algn="just">
              <a:buNone/>
            </a:pPr>
            <a:r>
              <a:rPr lang="es-ES_tradnl" sz="3000" dirty="0"/>
              <a:t>*</a:t>
            </a:r>
            <a:r>
              <a:rPr lang="es-ES_tradnl" sz="2400" i="1" dirty="0"/>
              <a:t>También se consideran desocupados a personas que no buscaron trabajo pero </a:t>
            </a:r>
            <a:r>
              <a:rPr lang="es-ES_tradnl" sz="2400" i="1" dirty="0">
                <a:solidFill>
                  <a:schemeClr val="accent1"/>
                </a:solidFill>
              </a:rPr>
              <a:t>empezarán pronto a trabajar</a:t>
            </a:r>
            <a:r>
              <a:rPr lang="es-ES_tradnl" sz="2400" i="1" dirty="0"/>
              <a:t> o iniciarán una actividad por cuenta propia.</a:t>
            </a:r>
          </a:p>
          <a:p>
            <a:pPr marL="0" indent="0">
              <a:buNone/>
            </a:pPr>
            <a:endParaRPr lang="es-ES_tradn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194EED-151B-AC40-B06B-236E3AE8E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1"/>
    </mc:Choice>
    <mc:Fallback xmlns="">
      <p:transition spd="slow" advTm="1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Variables para identificar a la población económicamente no activa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5495" y="1600200"/>
            <a:ext cx="8646458" cy="4525963"/>
          </a:xfrm>
          <a:ln w="762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s-ES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Inactivos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s-ES" dirty="0"/>
              <a:t>≥</a:t>
            </a:r>
            <a:r>
              <a:rPr lang="es-ES_tradnl" dirty="0"/>
              <a:t> 12 años o más que: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accent1"/>
                </a:solidFill>
              </a:rPr>
              <a:t>No trabajaron </a:t>
            </a:r>
            <a:r>
              <a:rPr lang="es-ES_tradnl" dirty="0"/>
              <a:t>la </a:t>
            </a:r>
            <a:r>
              <a:rPr lang="es-ES_tradnl" dirty="0">
                <a:solidFill>
                  <a:schemeClr val="accent1"/>
                </a:solidFill>
              </a:rPr>
              <a:t>semana pasada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/>
              <a:t>y </a:t>
            </a:r>
            <a:r>
              <a:rPr lang="es-ES_tradnl" dirty="0">
                <a:solidFill>
                  <a:schemeClr val="accent1"/>
                </a:solidFill>
              </a:rPr>
              <a:t>no han buscado </a:t>
            </a:r>
            <a:r>
              <a:rPr lang="es-ES_tradnl" dirty="0"/>
              <a:t>trabajo en las últimas </a:t>
            </a:r>
            <a:r>
              <a:rPr lang="es-ES_tradnl" dirty="0">
                <a:solidFill>
                  <a:schemeClr val="accent1"/>
                </a:solidFill>
              </a:rPr>
              <a:t>cuatro semanas.</a:t>
            </a:r>
          </a:p>
          <a:p>
            <a:pPr marL="0" indent="0">
              <a:buNone/>
            </a:pPr>
            <a:endParaRPr lang="es-ES_trad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s-ES_tradn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• </a:t>
            </a:r>
            <a:r>
              <a:rPr lang="es-ES_tradnl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Cesantes: </a:t>
            </a:r>
          </a:p>
          <a:p>
            <a:pPr marL="0" indent="0">
              <a:buNone/>
            </a:pPr>
            <a:r>
              <a:rPr lang="es-ES_tradnl" dirty="0"/>
              <a:t>Son todas aquella persona que habiendo cumplido con los criterios de desocupado, con anterioridad tuvieron un empleo que duró por lo menos 1 mes.</a:t>
            </a: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3E22F1-1462-2345-9228-9C2CE5057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8"/>
    </mc:Choice>
    <mc:Fallback xmlns="">
      <p:transition spd="slow" advTm="38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813" y="274638"/>
            <a:ext cx="8981187" cy="1143000"/>
          </a:xfrm>
        </p:spPr>
        <p:txBody>
          <a:bodyPr>
            <a:noAutofit/>
          </a:bodyPr>
          <a:lstStyle/>
          <a:p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Distribución de la población según estado civil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8128"/>
          </a:xfrm>
          <a:ln w="76200">
            <a:solidFill>
              <a:srgbClr val="FF0000"/>
            </a:solidFill>
          </a:ln>
        </p:spPr>
        <p:txBody>
          <a:bodyPr/>
          <a:lstStyle/>
          <a:p>
            <a:r>
              <a:rPr lang="es-ES" dirty="0">
                <a:solidFill>
                  <a:srgbClr val="000000"/>
                </a:solidFill>
                <a:ea typeface="Calibri"/>
                <a:cs typeface="Calibri"/>
              </a:rPr>
              <a:t>Casado</a:t>
            </a:r>
          </a:p>
          <a:p>
            <a:r>
              <a:rPr lang="es-ES" dirty="0">
                <a:solidFill>
                  <a:srgbClr val="000000"/>
                </a:solidFill>
                <a:ea typeface="Calibri"/>
                <a:cs typeface="Calibri"/>
              </a:rPr>
              <a:t>Conviviente o pareja sin acuerdo unión civil.</a:t>
            </a:r>
          </a:p>
          <a:p>
            <a:r>
              <a:rPr lang="es-ES" dirty="0">
                <a:solidFill>
                  <a:srgbClr val="000000"/>
                </a:solidFill>
                <a:ea typeface="Calibri"/>
                <a:cs typeface="Calibri"/>
              </a:rPr>
              <a:t>Conviviente civil (con acuerdo unión civil). </a:t>
            </a:r>
          </a:p>
          <a:p>
            <a:r>
              <a:rPr lang="es-ES" dirty="0">
                <a:solidFill>
                  <a:srgbClr val="000000"/>
                </a:solidFill>
                <a:ea typeface="Calibri"/>
                <a:cs typeface="Calibri"/>
              </a:rPr>
              <a:t>Anulado (a)                                             </a:t>
            </a:r>
          </a:p>
          <a:p>
            <a:r>
              <a:rPr lang="es-ES" dirty="0">
                <a:solidFill>
                  <a:srgbClr val="000000"/>
                </a:solidFill>
                <a:ea typeface="Calibri"/>
                <a:cs typeface="Calibri"/>
              </a:rPr>
              <a:t>Separado (a) </a:t>
            </a:r>
          </a:p>
          <a:p>
            <a:r>
              <a:rPr lang="es-ES" dirty="0">
                <a:solidFill>
                  <a:srgbClr val="000000"/>
                </a:solidFill>
                <a:ea typeface="Calibri"/>
                <a:cs typeface="Calibri"/>
              </a:rPr>
              <a:t>Divorciado(a).                                                                       </a:t>
            </a:r>
          </a:p>
          <a:p>
            <a:r>
              <a:rPr lang="es-ES" dirty="0">
                <a:solidFill>
                  <a:srgbClr val="000000"/>
                </a:solidFill>
                <a:ea typeface="Calibri"/>
                <a:cs typeface="Calibri"/>
              </a:rPr>
              <a:t>Viudo (a)                                                                      </a:t>
            </a:r>
          </a:p>
          <a:p>
            <a:r>
              <a:rPr lang="es-ES" dirty="0">
                <a:solidFill>
                  <a:srgbClr val="000000"/>
                </a:solidFill>
                <a:ea typeface="Calibri"/>
                <a:cs typeface="Calibri"/>
              </a:rPr>
              <a:t>Soltero (a) 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96B76B-0542-3D43-9721-68899B7023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42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44"/>
    </mc:Choice>
    <mc:Fallback>
      <p:transition spd="slow" advTm="3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7C3BC-D3CD-CA43-A088-66D83A52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Objetivos de la clase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CDDEB2-D3DD-1A4E-94BB-4CCE9752D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1306" cy="4525963"/>
          </a:xfrm>
          <a:ln w="762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es-CL" dirty="0"/>
              <a:t>Caracterizar demográficamente a las poblaciones según tamaño, estructura, distribución y crecimiento.</a:t>
            </a:r>
          </a:p>
          <a:p>
            <a:pPr marL="0" indent="0">
              <a:buNone/>
            </a:pPr>
            <a:endParaRPr lang="es-CL" dirty="0"/>
          </a:p>
          <a:p>
            <a:pPr marL="514350" indent="-514350">
              <a:buAutoNum type="arabicPeriod" startAt="2"/>
            </a:pPr>
            <a:r>
              <a:rPr lang="es-CL" dirty="0"/>
              <a:t>Comprender el fenómeno de la Transición Demográfica y como se relaciona con salud.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3.   Analizar indicadores demográficos poblaciones.</a:t>
            </a:r>
          </a:p>
          <a:p>
            <a:pPr marL="0" indent="0">
              <a:buNone/>
            </a:pPr>
            <a:endParaRPr lang="es-CL" dirty="0"/>
          </a:p>
          <a:p>
            <a:pPr marL="514350" indent="-514350">
              <a:buAutoNum type="arabicPeriod" startAt="4"/>
            </a:pPr>
            <a:r>
              <a:rPr lang="es-CL" dirty="0"/>
              <a:t>Analizar la aplicación de la demografía en la toma </a:t>
            </a:r>
          </a:p>
          <a:p>
            <a:pPr marL="0" indent="0">
              <a:buNone/>
            </a:pPr>
            <a:r>
              <a:rPr lang="es-CL" dirty="0"/>
              <a:t>       de desiciones y su relación con otras disciplinas  </a:t>
            </a:r>
          </a:p>
          <a:p>
            <a:pPr marL="0" indent="0">
              <a:buNone/>
            </a:pPr>
            <a:r>
              <a:rPr lang="es-CL" dirty="0"/>
              <a:t>       (ciencias sociales, epidemiología, economía).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485904-7759-134E-A219-DCA8F7C0B5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04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10"/>
    </mc:Choice>
    <mc:Fallback>
      <p:transition spd="slow" advTm="43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Caracterización de la población según nivel de pobreza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79375"/>
            <a:ext cx="8404412" cy="4506272"/>
          </a:xfrm>
          <a:ln w="76200">
            <a:solidFill>
              <a:srgbClr val="FF0000"/>
            </a:solidFill>
          </a:ln>
        </p:spPr>
        <p:txBody>
          <a:bodyPr/>
          <a:lstStyle/>
          <a:p>
            <a:r>
              <a:rPr lang="es-ES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Pobreza según nivel de ingresos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3" y="2860917"/>
            <a:ext cx="8068567" cy="321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E8061A-7577-AC4A-9A24-48C853C9D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72"/>
    </mc:Choice>
    <mc:Fallback>
      <p:transition spd="slow" advTm="6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Evoluci</a:t>
            </a:r>
            <a:r>
              <a:rPr lang="es-E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ón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 la pobreza por ingresos en Chile</a:t>
            </a:r>
            <a:endParaRPr lang="es-ES_trad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FD9957-B256-2F49-8D47-4FABB0410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1726920"/>
            <a:ext cx="7721600" cy="454071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0308F4-8E91-B842-BAE8-EB8212ECD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49"/>
    </mc:Choice>
    <mc:Fallback>
      <p:transition spd="slow" advTm="2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1208"/>
          </a:xfrm>
        </p:spPr>
        <p:txBody>
          <a:bodyPr>
            <a:normAutofit fontScale="90000"/>
          </a:bodyPr>
          <a:lstStyle/>
          <a:p>
            <a:br>
              <a:rPr lang="es-E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Desde el 2013, una nueva forma de medición de pobreza</a:t>
            </a:r>
            <a:b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s-ES" sz="3600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Distribución de población según Pobreza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3547"/>
            <a:ext cx="9144000" cy="37213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5267" y="5709701"/>
            <a:ext cx="8521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/>
              <a:t>Un hogar se considera en situación de pobreza multidimensional si </a:t>
            </a:r>
          </a:p>
          <a:p>
            <a:pPr algn="ctr"/>
            <a:r>
              <a:rPr lang="es-ES_tradnl" sz="2400" dirty="0"/>
              <a:t>acumula un 22,5% de carencias. </a:t>
            </a:r>
            <a:endParaRPr lang="es-E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773697-CECD-C24F-95E8-8FE77D762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3"/>
    </mc:Choice>
    <mc:Fallback xmlns="">
      <p:transition spd="slow" advTm="9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Distribución de la población según pobreza multidimensional</a:t>
            </a:r>
            <a:r>
              <a:rPr lang="es-E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en Chile</a:t>
            </a:r>
            <a:endParaRPr lang="es-ES_tradnl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1706101"/>
            <a:ext cx="8153400" cy="433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035938-8772-5E48-BD09-1F91E6E44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6"/>
    </mc:Choice>
    <mc:Fallback xmlns="">
      <p:transition spd="slow" advTm="18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4908550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1.000</a:t>
            </a: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533400" y="5105400"/>
            <a:ext cx="7696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533400" y="5241925"/>
            <a:ext cx="7696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rot="-5400000">
            <a:off x="2910682" y="5058568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Atila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 rot="-5400000">
            <a:off x="3272632" y="4353718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Expansión del Islam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 rot="-5400000">
            <a:off x="4526757" y="4693443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Las cruzadas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 rot="-5400000">
            <a:off x="5269707" y="4617243"/>
            <a:ext cx="125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Marco Polo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 rot="-5400000">
            <a:off x="5959475" y="4291013"/>
            <a:ext cx="164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1800"/>
              <a:t>Descubrimiento</a:t>
            </a:r>
          </a:p>
          <a:p>
            <a:pPr>
              <a:lnSpc>
                <a:spcPct val="70000"/>
              </a:lnSpc>
            </a:pPr>
            <a:r>
              <a:rPr lang="en-US" sz="1800"/>
              <a:t>de América</a:t>
            </a: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558800" y="5791200"/>
            <a:ext cx="7696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685800" y="2209800"/>
            <a:ext cx="7467600" cy="3505200"/>
          </a:xfrm>
          <a:custGeom>
            <a:avLst/>
            <a:gdLst>
              <a:gd name="T0" fmla="*/ 0 w 4848"/>
              <a:gd name="T1" fmla="*/ 3120 h 3120"/>
              <a:gd name="T2" fmla="*/ 2016 w 4848"/>
              <a:gd name="T3" fmla="*/ 3024 h 3120"/>
              <a:gd name="T4" fmla="*/ 3504 w 4848"/>
              <a:gd name="T5" fmla="*/ 2928 h 3120"/>
              <a:gd name="T6" fmla="*/ 4176 w 4848"/>
              <a:gd name="T7" fmla="*/ 2784 h 3120"/>
              <a:gd name="T8" fmla="*/ 4560 w 4848"/>
              <a:gd name="T9" fmla="*/ 2256 h 3120"/>
              <a:gd name="T10" fmla="*/ 4800 w 4848"/>
              <a:gd name="T11" fmla="*/ 384 h 3120"/>
              <a:gd name="T12" fmla="*/ 4848 w 4848"/>
              <a:gd name="T13" fmla="*/ 0 h 3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48" h="3120">
                <a:moveTo>
                  <a:pt x="0" y="3120"/>
                </a:moveTo>
                <a:cubicBezTo>
                  <a:pt x="716" y="3088"/>
                  <a:pt x="1432" y="3056"/>
                  <a:pt x="2016" y="3024"/>
                </a:cubicBezTo>
                <a:cubicBezTo>
                  <a:pt x="2600" y="2992"/>
                  <a:pt x="3144" y="2968"/>
                  <a:pt x="3504" y="2928"/>
                </a:cubicBezTo>
                <a:cubicBezTo>
                  <a:pt x="3864" y="2888"/>
                  <a:pt x="4000" y="2896"/>
                  <a:pt x="4176" y="2784"/>
                </a:cubicBezTo>
                <a:cubicBezTo>
                  <a:pt x="4352" y="2672"/>
                  <a:pt x="4456" y="2656"/>
                  <a:pt x="4560" y="2256"/>
                </a:cubicBezTo>
                <a:cubicBezTo>
                  <a:pt x="4664" y="1856"/>
                  <a:pt x="4752" y="760"/>
                  <a:pt x="4800" y="384"/>
                </a:cubicBezTo>
                <a:cubicBezTo>
                  <a:pt x="4848" y="8"/>
                  <a:pt x="4848" y="4"/>
                  <a:pt x="4848" y="0"/>
                </a:cubicBezTo>
              </a:path>
            </a:pathLst>
          </a:custGeom>
          <a:noFill/>
          <a:ln w="57150" cmpd="sng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228600" y="5867400"/>
            <a:ext cx="557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-500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4125913" y="5867400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750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 rot="-5400000">
            <a:off x="792957" y="4617243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Guerras Púnicas</a:t>
            </a: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 rot="-5400000">
            <a:off x="43657" y="4629943"/>
            <a:ext cx="180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Alejandro Magno</a:t>
            </a: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57150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133985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594995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671830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5643563" y="5867400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1.250</a:t>
            </a:r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6402388" y="5867400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1.500</a:t>
            </a: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4884738" y="5867400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1.000</a:t>
            </a: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>
            <a:off x="210820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>
            <a:off x="287655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>
            <a:off x="364490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>
            <a:off x="441325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>
            <a:off x="518160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700" name="Text Box 28"/>
          <p:cNvSpPr txBox="1">
            <a:spLocks noChangeArrowheads="1"/>
          </p:cNvSpPr>
          <p:nvPr/>
        </p:nvSpPr>
        <p:spPr bwMode="auto">
          <a:xfrm>
            <a:off x="3365500" y="5867400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500</a:t>
            </a: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2606675" y="5867400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250</a:t>
            </a:r>
          </a:p>
        </p:txBody>
      </p:sp>
      <p:sp>
        <p:nvSpPr>
          <p:cNvPr id="28702" name="Text Box 30"/>
          <p:cNvSpPr txBox="1">
            <a:spLocks noChangeArrowheads="1"/>
          </p:cNvSpPr>
          <p:nvPr/>
        </p:nvSpPr>
        <p:spPr bwMode="auto">
          <a:xfrm>
            <a:off x="1981200" y="58674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0</a:t>
            </a:r>
          </a:p>
        </p:txBody>
      </p:sp>
      <p:sp>
        <p:nvSpPr>
          <p:cNvPr id="28703" name="Text Box 31"/>
          <p:cNvSpPr txBox="1">
            <a:spLocks noChangeArrowheads="1"/>
          </p:cNvSpPr>
          <p:nvPr/>
        </p:nvSpPr>
        <p:spPr bwMode="auto">
          <a:xfrm>
            <a:off x="990600" y="5867400"/>
            <a:ext cx="557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-250</a:t>
            </a:r>
          </a:p>
        </p:txBody>
      </p:sp>
      <p:sp>
        <p:nvSpPr>
          <p:cNvPr id="28704" name="Text Box 32"/>
          <p:cNvSpPr txBox="1">
            <a:spLocks noChangeArrowheads="1"/>
          </p:cNvSpPr>
          <p:nvPr/>
        </p:nvSpPr>
        <p:spPr bwMode="auto">
          <a:xfrm rot="-5400000">
            <a:off x="1370807" y="4509293"/>
            <a:ext cx="1739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Imperio Romano</a:t>
            </a: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V="1">
            <a:off x="571500" y="3429000"/>
            <a:ext cx="0" cy="2374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>
            <a:off x="533400" y="5378450"/>
            <a:ext cx="7696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3400" y="5516563"/>
            <a:ext cx="7696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708" name="Line 36"/>
          <p:cNvSpPr>
            <a:spLocks noChangeShapeType="1"/>
          </p:cNvSpPr>
          <p:nvPr/>
        </p:nvSpPr>
        <p:spPr bwMode="auto">
          <a:xfrm>
            <a:off x="533400" y="5653088"/>
            <a:ext cx="7696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709" name="Rectangle 37"/>
          <p:cNvSpPr>
            <a:spLocks noChangeArrowheads="1"/>
          </p:cNvSpPr>
          <p:nvPr/>
        </p:nvSpPr>
        <p:spPr bwMode="auto">
          <a:xfrm>
            <a:off x="120650" y="5486400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200</a:t>
            </a:r>
          </a:p>
        </p:txBody>
      </p:sp>
      <p:sp>
        <p:nvSpPr>
          <p:cNvPr id="28710" name="Rectangle 38"/>
          <p:cNvSpPr>
            <a:spLocks noChangeArrowheads="1"/>
          </p:cNvSpPr>
          <p:nvPr/>
        </p:nvSpPr>
        <p:spPr bwMode="auto">
          <a:xfrm>
            <a:off x="114300" y="5334000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400</a:t>
            </a:r>
          </a:p>
        </p:txBody>
      </p:sp>
      <p:sp>
        <p:nvSpPr>
          <p:cNvPr id="28711" name="Rectangle 39"/>
          <p:cNvSpPr>
            <a:spLocks noChangeArrowheads="1"/>
          </p:cNvSpPr>
          <p:nvPr/>
        </p:nvSpPr>
        <p:spPr bwMode="auto">
          <a:xfrm>
            <a:off x="114300" y="5194300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600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7162800" y="5867400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1.750</a:t>
            </a:r>
          </a:p>
        </p:txBody>
      </p:sp>
      <p:sp>
        <p:nvSpPr>
          <p:cNvPr id="28713" name="Text Box 41"/>
          <p:cNvSpPr txBox="1">
            <a:spLocks noChangeArrowheads="1"/>
          </p:cNvSpPr>
          <p:nvPr/>
        </p:nvSpPr>
        <p:spPr bwMode="auto">
          <a:xfrm rot="-5400000">
            <a:off x="6718300" y="4100513"/>
            <a:ext cx="12954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Revolución </a:t>
            </a:r>
          </a:p>
          <a:p>
            <a:pPr>
              <a:lnSpc>
                <a:spcPct val="70000"/>
              </a:lnSpc>
            </a:pPr>
            <a:r>
              <a:rPr lang="en-US" sz="1800"/>
              <a:t>Industrial</a:t>
            </a:r>
          </a:p>
        </p:txBody>
      </p:sp>
      <p:sp>
        <p:nvSpPr>
          <p:cNvPr id="28714" name="Rectangle 42"/>
          <p:cNvSpPr>
            <a:spLocks noChangeArrowheads="1"/>
          </p:cNvSpPr>
          <p:nvPr/>
        </p:nvSpPr>
        <p:spPr bwMode="auto">
          <a:xfrm>
            <a:off x="127000" y="5054600"/>
            <a:ext cx="488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800</a:t>
            </a:r>
          </a:p>
        </p:txBody>
      </p:sp>
      <p:sp>
        <p:nvSpPr>
          <p:cNvPr id="28716" name="Line 44"/>
          <p:cNvSpPr>
            <a:spLocks noChangeShapeType="1"/>
          </p:cNvSpPr>
          <p:nvPr/>
        </p:nvSpPr>
        <p:spPr bwMode="auto">
          <a:xfrm>
            <a:off x="748665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717" name="Text Box 45"/>
          <p:cNvSpPr txBox="1">
            <a:spLocks noChangeArrowheads="1"/>
          </p:cNvSpPr>
          <p:nvPr/>
        </p:nvSpPr>
        <p:spPr bwMode="auto">
          <a:xfrm>
            <a:off x="8229600" y="3976688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2.000</a:t>
            </a:r>
          </a:p>
        </p:txBody>
      </p:sp>
      <p:sp>
        <p:nvSpPr>
          <p:cNvPr id="28718" name="Text Box 46"/>
          <p:cNvSpPr txBox="1">
            <a:spLocks noChangeArrowheads="1"/>
          </p:cNvSpPr>
          <p:nvPr/>
        </p:nvSpPr>
        <p:spPr bwMode="auto">
          <a:xfrm>
            <a:off x="0" y="4084638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2.000</a:t>
            </a:r>
          </a:p>
        </p:txBody>
      </p:sp>
      <p:sp>
        <p:nvSpPr>
          <p:cNvPr id="28719" name="Line 47"/>
          <p:cNvSpPr>
            <a:spLocks noChangeShapeType="1"/>
          </p:cNvSpPr>
          <p:nvPr/>
        </p:nvSpPr>
        <p:spPr bwMode="auto">
          <a:xfrm>
            <a:off x="533400" y="4281488"/>
            <a:ext cx="7696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8721" name="Group 49"/>
          <p:cNvGrpSpPr>
            <a:grpSpLocks/>
          </p:cNvGrpSpPr>
          <p:nvPr/>
        </p:nvGrpSpPr>
        <p:grpSpPr bwMode="auto">
          <a:xfrm>
            <a:off x="0" y="3154363"/>
            <a:ext cx="8870950" cy="444500"/>
            <a:chOff x="0" y="1987"/>
            <a:chExt cx="5588" cy="280"/>
          </a:xfrm>
        </p:grpSpPr>
        <p:sp>
          <p:nvSpPr>
            <p:cNvPr id="28722" name="Text Box 50"/>
            <p:cNvSpPr txBox="1">
              <a:spLocks noChangeArrowheads="1"/>
            </p:cNvSpPr>
            <p:nvPr/>
          </p:nvSpPr>
          <p:spPr bwMode="auto">
            <a:xfrm>
              <a:off x="5184" y="1987"/>
              <a:ext cx="4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3.000</a:t>
              </a:r>
            </a:p>
          </p:txBody>
        </p:sp>
        <p:sp>
          <p:nvSpPr>
            <p:cNvPr id="28723" name="Text Box 51"/>
            <p:cNvSpPr txBox="1">
              <a:spLocks noChangeArrowheads="1"/>
            </p:cNvSpPr>
            <p:nvPr/>
          </p:nvSpPr>
          <p:spPr bwMode="auto">
            <a:xfrm>
              <a:off x="0" y="2055"/>
              <a:ext cx="4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3.000</a:t>
              </a:r>
            </a:p>
          </p:txBody>
        </p:sp>
        <p:sp>
          <p:nvSpPr>
            <p:cNvPr id="28724" name="Line 52"/>
            <p:cNvSpPr>
              <a:spLocks noChangeShapeType="1"/>
            </p:cNvSpPr>
            <p:nvPr/>
          </p:nvSpPr>
          <p:spPr bwMode="auto">
            <a:xfrm>
              <a:off x="336" y="2179"/>
              <a:ext cx="4848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8728" name="Group 56"/>
          <p:cNvGrpSpPr>
            <a:grpSpLocks/>
          </p:cNvGrpSpPr>
          <p:nvPr/>
        </p:nvGrpSpPr>
        <p:grpSpPr bwMode="auto">
          <a:xfrm>
            <a:off x="571500" y="546100"/>
            <a:ext cx="7683500" cy="5257800"/>
            <a:chOff x="360" y="344"/>
            <a:chExt cx="4840" cy="3312"/>
          </a:xfrm>
        </p:grpSpPr>
        <p:sp>
          <p:nvSpPr>
            <p:cNvPr id="28729" name="Line 57"/>
            <p:cNvSpPr>
              <a:spLocks noChangeShapeType="1"/>
            </p:cNvSpPr>
            <p:nvPr/>
          </p:nvSpPr>
          <p:spPr bwMode="auto">
            <a:xfrm flipV="1">
              <a:off x="5200" y="344"/>
              <a:ext cx="0" cy="3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8730" name="Line 58"/>
            <p:cNvSpPr>
              <a:spLocks noChangeShapeType="1"/>
            </p:cNvSpPr>
            <p:nvPr/>
          </p:nvSpPr>
          <p:spPr bwMode="auto">
            <a:xfrm flipV="1">
              <a:off x="360" y="344"/>
              <a:ext cx="0" cy="3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8731" name="Text Box 59"/>
          <p:cNvSpPr txBox="1">
            <a:spLocks noChangeArrowheads="1"/>
          </p:cNvSpPr>
          <p:nvPr/>
        </p:nvSpPr>
        <p:spPr bwMode="auto">
          <a:xfrm>
            <a:off x="8229600" y="2330450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4.000</a:t>
            </a:r>
          </a:p>
        </p:txBody>
      </p:sp>
      <p:sp>
        <p:nvSpPr>
          <p:cNvPr id="28732" name="Text Box 60"/>
          <p:cNvSpPr txBox="1">
            <a:spLocks noChangeArrowheads="1"/>
          </p:cNvSpPr>
          <p:nvPr/>
        </p:nvSpPr>
        <p:spPr bwMode="auto">
          <a:xfrm>
            <a:off x="8229600" y="1508125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5.000</a:t>
            </a:r>
          </a:p>
        </p:txBody>
      </p:sp>
      <p:sp>
        <p:nvSpPr>
          <p:cNvPr id="28733" name="Text Box 61"/>
          <p:cNvSpPr txBox="1">
            <a:spLocks noChangeArrowheads="1"/>
          </p:cNvSpPr>
          <p:nvPr/>
        </p:nvSpPr>
        <p:spPr bwMode="auto">
          <a:xfrm>
            <a:off x="8229600" y="685800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6.000</a:t>
            </a:r>
          </a:p>
        </p:txBody>
      </p:sp>
      <p:sp>
        <p:nvSpPr>
          <p:cNvPr id="28734" name="Line 62"/>
          <p:cNvSpPr>
            <a:spLocks noChangeShapeType="1"/>
          </p:cNvSpPr>
          <p:nvPr/>
        </p:nvSpPr>
        <p:spPr bwMode="auto">
          <a:xfrm flipV="1">
            <a:off x="8140700" y="774700"/>
            <a:ext cx="76200" cy="144780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735" name="Text Box 63"/>
          <p:cNvSpPr txBox="1">
            <a:spLocks noChangeArrowheads="1"/>
          </p:cNvSpPr>
          <p:nvPr/>
        </p:nvSpPr>
        <p:spPr bwMode="auto">
          <a:xfrm>
            <a:off x="0" y="2438400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4.000</a:t>
            </a:r>
          </a:p>
        </p:txBody>
      </p:sp>
      <p:sp>
        <p:nvSpPr>
          <p:cNvPr id="28736" name="Text Box 64"/>
          <p:cNvSpPr txBox="1">
            <a:spLocks noChangeArrowheads="1"/>
          </p:cNvSpPr>
          <p:nvPr/>
        </p:nvSpPr>
        <p:spPr bwMode="auto">
          <a:xfrm>
            <a:off x="0" y="1616075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5.000</a:t>
            </a:r>
          </a:p>
        </p:txBody>
      </p:sp>
      <p:sp>
        <p:nvSpPr>
          <p:cNvPr id="28737" name="Text Box 65"/>
          <p:cNvSpPr txBox="1">
            <a:spLocks noChangeArrowheads="1"/>
          </p:cNvSpPr>
          <p:nvPr/>
        </p:nvSpPr>
        <p:spPr bwMode="auto">
          <a:xfrm>
            <a:off x="0" y="793750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/>
              <a:t>6.000</a:t>
            </a:r>
          </a:p>
        </p:txBody>
      </p:sp>
      <p:sp>
        <p:nvSpPr>
          <p:cNvPr id="28738" name="Line 66"/>
          <p:cNvSpPr>
            <a:spLocks noChangeShapeType="1"/>
          </p:cNvSpPr>
          <p:nvPr/>
        </p:nvSpPr>
        <p:spPr bwMode="auto">
          <a:xfrm>
            <a:off x="533400" y="990600"/>
            <a:ext cx="7696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739" name="Line 67"/>
          <p:cNvSpPr>
            <a:spLocks noChangeShapeType="1"/>
          </p:cNvSpPr>
          <p:nvPr/>
        </p:nvSpPr>
        <p:spPr bwMode="auto">
          <a:xfrm>
            <a:off x="533400" y="1812925"/>
            <a:ext cx="7696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740" name="Line 68"/>
          <p:cNvSpPr>
            <a:spLocks noChangeShapeType="1"/>
          </p:cNvSpPr>
          <p:nvPr/>
        </p:nvSpPr>
        <p:spPr bwMode="auto">
          <a:xfrm>
            <a:off x="533400" y="2635250"/>
            <a:ext cx="7696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748" name="Text Box 76"/>
          <p:cNvSpPr txBox="1">
            <a:spLocks noChangeArrowheads="1"/>
          </p:cNvSpPr>
          <p:nvPr/>
        </p:nvSpPr>
        <p:spPr bwMode="auto">
          <a:xfrm>
            <a:off x="7874000" y="5861050"/>
            <a:ext cx="641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2.000</a:t>
            </a:r>
          </a:p>
        </p:txBody>
      </p:sp>
      <p:sp>
        <p:nvSpPr>
          <p:cNvPr id="28749" name="Line 77"/>
          <p:cNvSpPr>
            <a:spLocks noChangeShapeType="1"/>
          </p:cNvSpPr>
          <p:nvPr/>
        </p:nvSpPr>
        <p:spPr bwMode="auto">
          <a:xfrm>
            <a:off x="8255000" y="5791200"/>
            <a:ext cx="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818" name="Text Box 146"/>
          <p:cNvSpPr txBox="1">
            <a:spLocks noChangeArrowheads="1"/>
          </p:cNvSpPr>
          <p:nvPr/>
        </p:nvSpPr>
        <p:spPr bwMode="auto">
          <a:xfrm>
            <a:off x="6934200" y="327660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8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0241"/>
            <a:ext cx="8229600" cy="555559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008000"/>
                </a:solidFill>
              </a:rPr>
              <a:t>Evolución o crecimiento poblacional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254377"/>
            <a:ext cx="8870950" cy="6349246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3DDC06-43EB-4249-9F05-58C9545BF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94801"/>
      </p:ext>
    </p:extLst>
  </p:cSld>
  <p:clrMapOvr>
    <a:masterClrMapping/>
  </p:clrMapOvr>
  <p:transition spd="slow" advClick="0" advTm="4080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" fill="hold"/>
                                        <p:tgtEl>
                                          <p:spTgt spid="28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" fill="hold"/>
                                        <p:tgtEl>
                                          <p:spTgt spid="28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74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56" y="317500"/>
            <a:ext cx="8475144" cy="6206980"/>
          </a:xfrm>
          <a:prstGeom prst="rect">
            <a:avLst/>
          </a:prstGeom>
          <a:ln w="76200" cmpd="sng">
            <a:solidFill>
              <a:srgbClr val="008000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571D68-4FFB-1546-903A-3B12128A7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8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1"/>
    </mc:Choice>
    <mc:Fallback xmlns="">
      <p:transition spd="slow" advTm="12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3062" y="19320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8000"/>
                </a:solidFill>
              </a:rPr>
              <a:t>Factores que determinan el crecimiento poblacional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560857-41D7-1E4E-8825-C3A63A7A4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0"/>
    </mc:Choice>
    <mc:Fallback>
      <p:transition spd="slow" advTm="1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652"/>
          </a:xfrm>
          <a:ln>
            <a:noFill/>
          </a:ln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008000"/>
                </a:solidFill>
              </a:rPr>
              <a:t>Fecundidad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5376" y="1285633"/>
            <a:ext cx="8694228" cy="5210134"/>
          </a:xfrm>
          <a:ln>
            <a:solidFill>
              <a:srgbClr val="008000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_tradnl" dirty="0"/>
              <a:t>En sentido estricto, se utiliza este término para designar una procreación real.</a:t>
            </a:r>
          </a:p>
          <a:p>
            <a:pPr marL="0" indent="0" algn="just">
              <a:buNone/>
            </a:pPr>
            <a:endParaRPr lang="es-ES_tradnl" dirty="0"/>
          </a:p>
          <a:p>
            <a:pPr marL="0" indent="0" algn="just">
              <a:buNone/>
            </a:pPr>
            <a:r>
              <a:rPr lang="es-ES_tradnl" dirty="0"/>
              <a:t>En términos más amplios se emplea para señalar, en sus aspectos cuantitativos, los fenómenos directamente relacionados con la procreación humana.</a:t>
            </a:r>
          </a:p>
          <a:p>
            <a:pPr marL="0" indent="0" algn="just">
              <a:buNone/>
            </a:pPr>
            <a:endParaRPr lang="es-ES_tradnl" dirty="0"/>
          </a:p>
          <a:p>
            <a:pPr marL="0" indent="0" algn="just">
              <a:buNone/>
            </a:pPr>
            <a:r>
              <a:rPr lang="es-ES_tradnl" dirty="0"/>
              <a:t>Se refiere a la fertilidad y a la capacidad para producir o reproducir. 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D6A04B-3407-F243-B7FE-0D594A417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1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2"/>
    </mc:Choice>
    <mc:Fallback xmlns="">
      <p:transition spd="slow" advTm="3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8000"/>
                </a:solidFill>
              </a:rPr>
              <a:t>¿De que depende el crecimiento y/o evolución de la población?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ln>
            <a:solidFill>
              <a:srgbClr val="008000"/>
            </a:solidFill>
          </a:ln>
        </p:spPr>
        <p:txBody>
          <a:bodyPr/>
          <a:lstStyle/>
          <a:p>
            <a:r>
              <a:rPr lang="es-ES" dirty="0">
                <a:solidFill>
                  <a:srgbClr val="008000"/>
                </a:solidFill>
              </a:rPr>
              <a:t>Mortalidad </a:t>
            </a:r>
          </a:p>
          <a:p>
            <a:pPr marL="0" indent="0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>Número de muertes en un población en un periodo determinado de tiempo.</a:t>
            </a:r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>Existen diferentes formas de medirla: como número de defunciones, tasas, según causa, esperanza de vida etc.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48DFD3-4299-1742-A6B9-8FC5AB5E8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6"/>
    </mc:Choice>
    <mc:Fallback xmlns="">
      <p:transition spd="slow" advTm="3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8000"/>
                </a:solidFill>
              </a:rPr>
              <a:t>¿De que depende el crecimiento y/o evolución de la población?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ln>
            <a:solidFill>
              <a:srgbClr val="00800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dirty="0">
                <a:solidFill>
                  <a:srgbClr val="008000"/>
                </a:solidFill>
              </a:rPr>
              <a:t>Migraciones</a:t>
            </a:r>
            <a:r>
              <a:rPr lang="es-ES" dirty="0"/>
              <a:t> 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_tradnl" dirty="0"/>
              <a:t>Es todo desplazamiento de población entre países o de un lugar geográfico a otro dentro de un mismo país, con traslado de residencia, en un período determinado de tiempo. 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dirty="0"/>
              <a:t>En el primer caso se trata de migración internacional y,</a:t>
            </a:r>
          </a:p>
          <a:p>
            <a:pPr marL="0" indent="0">
              <a:buNone/>
            </a:pPr>
            <a:r>
              <a:rPr lang="es-ES_tradnl" dirty="0"/>
              <a:t>en el segundo, de migración interna. 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dirty="0"/>
              <a:t>Con respecto a un área geográfica determinada, se llama Emigración el movimiento de salida de personas desde dicha </a:t>
            </a:r>
          </a:p>
          <a:p>
            <a:pPr marL="0" indent="0">
              <a:buNone/>
            </a:pPr>
            <a:r>
              <a:rPr lang="es-ES_tradnl" dirty="0"/>
              <a:t>área, e Inmigración al de llegada hacia la misma. </a:t>
            </a:r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86D706-DAC4-B94B-A25A-B5B5D09C1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3"/>
    </mc:Choice>
    <mc:Fallback xmlns="">
      <p:transition spd="slow" advTm="4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1" y="192853"/>
            <a:ext cx="8229600" cy="620769"/>
          </a:xfrm>
        </p:spPr>
        <p:txBody>
          <a:bodyPr>
            <a:noAutofit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Definiciones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95377" y="1089212"/>
            <a:ext cx="8491424" cy="5504236"/>
          </a:xfrm>
          <a:ln w="57150" cmpd="sng">
            <a:solidFill>
              <a:schemeClr val="tx1"/>
            </a:solidFill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endParaRPr lang="es-ES_tradn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ES_tradn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ES_tradnl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Demografía </a:t>
            </a:r>
          </a:p>
          <a:p>
            <a:pPr marL="0" indent="0" algn="ctr">
              <a:buNone/>
            </a:pPr>
            <a:endParaRPr lang="es-ES_tradn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ES_tradn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ES_tradn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ES_tradnl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Pueblo                              Estudio</a:t>
            </a:r>
          </a:p>
          <a:p>
            <a:pPr marL="0" indent="0" algn="ctr">
              <a:buNone/>
            </a:pPr>
            <a:r>
              <a:rPr lang="es-ES_tradnl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</a:p>
        </p:txBody>
      </p:sp>
      <p:sp>
        <p:nvSpPr>
          <p:cNvPr id="2" name="Flecha abajo 1"/>
          <p:cNvSpPr/>
          <p:nvPr/>
        </p:nvSpPr>
        <p:spPr>
          <a:xfrm rot="1754192">
            <a:off x="2555273" y="2946680"/>
            <a:ext cx="530942" cy="163273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Flecha abajo 5"/>
          <p:cNvSpPr/>
          <p:nvPr/>
        </p:nvSpPr>
        <p:spPr>
          <a:xfrm rot="19722177">
            <a:off x="5791122" y="3104734"/>
            <a:ext cx="517231" cy="147318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D4BE27-1A1D-3345-B65A-6F38E0E4F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0"/>
    </mc:Choice>
    <mc:Fallback xmlns="">
      <p:transition spd="slow" advTm="24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C24DC7-DF00-D044-B8FA-52419D09A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</a:t>
            </a:r>
          </a:p>
          <a:p>
            <a:pPr marL="0" indent="0">
              <a:buNone/>
            </a:pPr>
            <a:endParaRPr lang="es-CL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s-CL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</a:t>
            </a:r>
            <a:r>
              <a:rPr lang="es-C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Muchas Gracias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198947-612A-8640-B8D9-364BBE269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3556"/>
            <a:ext cx="4627147" cy="19420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6D4779-E5CB-E74D-9364-2B870EB91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7"/>
    </mc:Choice>
    <mc:Fallback xmlns="">
      <p:transition spd="slow" advTm="15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1724" y="398714"/>
            <a:ext cx="9143999" cy="1143000"/>
          </a:xfrm>
        </p:spPr>
        <p:txBody>
          <a:bodyPr>
            <a:noAutofit/>
          </a:bodyPr>
          <a:lstStyle/>
          <a:p>
            <a:r>
              <a:rPr lang="es-ES" b="1" dirty="0"/>
              <a:t>¿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que niveles podemos describir las poblaciones desde la demografía</a:t>
            </a:r>
            <a:r>
              <a:rPr lang="es-ES" b="1" dirty="0"/>
              <a:t>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154813" y="4509205"/>
            <a:ext cx="1894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/>
              <a:t>Regional</a:t>
            </a:r>
            <a:r>
              <a:rPr lang="es-ES_tradnl" b="1" dirty="0"/>
              <a:t>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977201" y="529695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/>
              <a:t>Comunal</a:t>
            </a:r>
          </a:p>
        </p:txBody>
      </p:sp>
      <p:sp>
        <p:nvSpPr>
          <p:cNvPr id="6" name="Flecha abajo 5"/>
          <p:cNvSpPr/>
          <p:nvPr/>
        </p:nvSpPr>
        <p:spPr>
          <a:xfrm>
            <a:off x="3819195" y="5118407"/>
            <a:ext cx="618565" cy="313456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lecha abajo 6"/>
          <p:cNvSpPr/>
          <p:nvPr/>
        </p:nvSpPr>
        <p:spPr>
          <a:xfrm>
            <a:off x="3864160" y="5884049"/>
            <a:ext cx="618565" cy="255278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2972713" y="6139327"/>
            <a:ext cx="2923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/>
              <a:t>Localidad, etc.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890EE5-88ED-A641-BC2E-EB0A31B68D40}"/>
              </a:ext>
            </a:extLst>
          </p:cNvPr>
          <p:cNvSpPr txBox="1"/>
          <p:nvPr/>
        </p:nvSpPr>
        <p:spPr>
          <a:xfrm>
            <a:off x="3536111" y="3726658"/>
            <a:ext cx="1025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/>
              <a:t>País</a:t>
            </a:r>
            <a:r>
              <a:rPr lang="es-ES_tradnl" b="1" dirty="0"/>
              <a:t> </a:t>
            </a:r>
          </a:p>
        </p:txBody>
      </p:sp>
      <p:sp>
        <p:nvSpPr>
          <p:cNvPr id="11" name="Flecha abajo 10">
            <a:extLst>
              <a:ext uri="{FF2B5EF4-FFF2-40B4-BE49-F238E27FC236}">
                <a16:creationId xmlns:a16="http://schemas.microsoft.com/office/drawing/2014/main" id="{1C25C7CE-AF68-FA43-9159-ECF8EEFB77FD}"/>
              </a:ext>
            </a:extLst>
          </p:cNvPr>
          <p:cNvSpPr/>
          <p:nvPr/>
        </p:nvSpPr>
        <p:spPr>
          <a:xfrm>
            <a:off x="3819195" y="4387292"/>
            <a:ext cx="618565" cy="313456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Flecha abajo 11">
            <a:extLst>
              <a:ext uri="{FF2B5EF4-FFF2-40B4-BE49-F238E27FC236}">
                <a16:creationId xmlns:a16="http://schemas.microsoft.com/office/drawing/2014/main" id="{BE8E1DA5-7093-7446-B41F-3A16AC45758B}"/>
              </a:ext>
            </a:extLst>
          </p:cNvPr>
          <p:cNvSpPr/>
          <p:nvPr/>
        </p:nvSpPr>
        <p:spPr>
          <a:xfrm>
            <a:off x="3815894" y="3526536"/>
            <a:ext cx="618565" cy="313456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FD7CF3-45FE-3949-ADAD-F89C306E8217}"/>
              </a:ext>
            </a:extLst>
          </p:cNvPr>
          <p:cNvSpPr txBox="1"/>
          <p:nvPr/>
        </p:nvSpPr>
        <p:spPr>
          <a:xfrm>
            <a:off x="2855831" y="2938911"/>
            <a:ext cx="2360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/>
              <a:t>Continente</a:t>
            </a:r>
            <a:r>
              <a:rPr lang="es-ES_tradnl" b="1" dirty="0"/>
              <a:t> </a:t>
            </a:r>
          </a:p>
        </p:txBody>
      </p:sp>
      <p:sp>
        <p:nvSpPr>
          <p:cNvPr id="14" name="Flecha abajo 13">
            <a:extLst>
              <a:ext uri="{FF2B5EF4-FFF2-40B4-BE49-F238E27FC236}">
                <a16:creationId xmlns:a16="http://schemas.microsoft.com/office/drawing/2014/main" id="{E7BF03CA-247D-4F44-B52B-6B6A733C28F9}"/>
              </a:ext>
            </a:extLst>
          </p:cNvPr>
          <p:cNvSpPr/>
          <p:nvPr/>
        </p:nvSpPr>
        <p:spPr>
          <a:xfrm>
            <a:off x="3815894" y="2715029"/>
            <a:ext cx="618565" cy="313456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B42911B-066C-FA4F-9DF3-07035BC9AE0E}"/>
              </a:ext>
            </a:extLst>
          </p:cNvPr>
          <p:cNvSpPr txBox="1"/>
          <p:nvPr/>
        </p:nvSpPr>
        <p:spPr>
          <a:xfrm>
            <a:off x="3207391" y="2061403"/>
            <a:ext cx="1842171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/>
              <a:t>Mundial</a:t>
            </a:r>
            <a:r>
              <a:rPr lang="es-ES_tradnl" b="1" dirty="0"/>
              <a:t>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7E90368-B913-7C44-81C0-372CA2A16BD6}"/>
              </a:ext>
            </a:extLst>
          </p:cNvPr>
          <p:cNvSpPr txBox="1"/>
          <p:nvPr/>
        </p:nvSpPr>
        <p:spPr>
          <a:xfrm>
            <a:off x="1034381" y="1972140"/>
            <a:ext cx="6911788" cy="480131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693F85E-1B7C-204B-A2BB-E500F8F040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7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53"/>
    </mc:Choice>
    <mc:Fallback xmlns="">
      <p:transition spd="slow" advTm="27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/>
      <p:bldP spid="9" grpId="0"/>
      <p:bldP spid="11" grpId="0" animBg="1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 demografía contribuye a estudiar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27848"/>
            <a:ext cx="8229600" cy="5714252"/>
          </a:xfrm>
          <a:ln w="5715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b="1" u="sng" dirty="0"/>
              <a:t>Poblaciones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b="1" u="sng" dirty="0"/>
              <a:t> </a:t>
            </a:r>
          </a:p>
          <a:p>
            <a:pPr marL="0" indent="0">
              <a:buNone/>
            </a:pPr>
            <a: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  <a:t>1.1</a:t>
            </a:r>
            <a:r>
              <a:rPr lang="es-ES_tradnl" dirty="0"/>
              <a:t> </a:t>
            </a:r>
            <a: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  <a:t>Tamaño</a:t>
            </a:r>
            <a:r>
              <a:rPr lang="es-ES_tradnl" b="1" dirty="0">
                <a:solidFill>
                  <a:srgbClr val="800000"/>
                </a:solidFill>
              </a:rPr>
              <a:t> (dimensión)</a:t>
            </a:r>
            <a:endParaRPr lang="es-ES_tradnl" dirty="0"/>
          </a:p>
          <a:p>
            <a:pPr marL="0" indent="0">
              <a:buNone/>
            </a:pPr>
            <a:r>
              <a:rPr lang="es-ES_tradnl" b="1" dirty="0">
                <a:solidFill>
                  <a:srgbClr val="FF0000"/>
                </a:solidFill>
              </a:rPr>
              <a:t>1.2 Estructura </a:t>
            </a:r>
          </a:p>
          <a:p>
            <a:pPr marL="0" indent="0">
              <a:buNone/>
            </a:pPr>
            <a:r>
              <a:rPr lang="es-ES_tradn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1.3 Distribución</a:t>
            </a:r>
          </a:p>
          <a:p>
            <a:pPr marL="0" indent="0">
              <a:buNone/>
            </a:pPr>
            <a:endParaRPr lang="es-ES_tradnl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s-ES_tradnl" dirty="0">
                <a:solidFill>
                  <a:srgbClr val="00B050"/>
                </a:solidFill>
              </a:rPr>
              <a:t>2.1 </a:t>
            </a:r>
            <a:r>
              <a:rPr lang="es-ES_tradnl" b="1" dirty="0">
                <a:solidFill>
                  <a:srgbClr val="00B050"/>
                </a:solidFill>
              </a:rPr>
              <a:t>Crecimiento</a:t>
            </a:r>
            <a:r>
              <a:rPr lang="es-ES_tradnl" b="1" dirty="0">
                <a:solidFill>
                  <a:srgbClr val="008000"/>
                </a:solidFill>
              </a:rPr>
              <a:t> (evolución). </a:t>
            </a:r>
            <a:r>
              <a:rPr lang="es-ES_tradnl" dirty="0"/>
              <a:t>Este crecimiento depende de: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274790-D00F-A94D-B73D-BE972233B32F}"/>
              </a:ext>
            </a:extLst>
          </p:cNvPr>
          <p:cNvSpPr txBox="1"/>
          <p:nvPr/>
        </p:nvSpPr>
        <p:spPr>
          <a:xfrm>
            <a:off x="2937730" y="4777689"/>
            <a:ext cx="4395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s-ES" sz="2400" dirty="0"/>
              <a:t>Natalidad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ES" sz="2400" dirty="0"/>
              <a:t>Fecundidad, 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ES" sz="2400" dirty="0"/>
              <a:t>Mortalidad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ES" sz="2400" dirty="0"/>
              <a:t>Migración,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ES" sz="2400" dirty="0"/>
              <a:t>Esperanza de vida</a:t>
            </a:r>
            <a:endParaRPr lang="es-CL" sz="2400" dirty="0"/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7FB549AF-58A0-ED41-9AC6-BD2E4A6569EA}"/>
              </a:ext>
            </a:extLst>
          </p:cNvPr>
          <p:cNvSpPr/>
          <p:nvPr/>
        </p:nvSpPr>
        <p:spPr>
          <a:xfrm>
            <a:off x="5684536" y="4913824"/>
            <a:ext cx="784298" cy="1666721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EB9634C-837D-B84D-91E0-3F083612E6B1}"/>
              </a:ext>
            </a:extLst>
          </p:cNvPr>
          <p:cNvSpPr txBox="1"/>
          <p:nvPr/>
        </p:nvSpPr>
        <p:spPr>
          <a:xfrm>
            <a:off x="6026223" y="4877466"/>
            <a:ext cx="21417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dirty="0">
                <a:solidFill>
                  <a:srgbClr val="00B050"/>
                </a:solidFill>
              </a:rPr>
              <a:t>2. Dinámica</a:t>
            </a:r>
          </a:p>
          <a:p>
            <a:pPr algn="ctr"/>
            <a:r>
              <a:rPr lang="es-CL" sz="3200" dirty="0">
                <a:solidFill>
                  <a:srgbClr val="00B050"/>
                </a:solidFill>
              </a:rPr>
              <a:t>de la </a:t>
            </a:r>
          </a:p>
          <a:p>
            <a:pPr algn="ctr"/>
            <a:r>
              <a:rPr lang="es-CL" sz="3200" dirty="0">
                <a:solidFill>
                  <a:srgbClr val="00B050"/>
                </a:solidFill>
              </a:rPr>
              <a:t>población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EE6B7B5C-E996-CE49-BA4F-AAD7C197C8DD}"/>
              </a:ext>
            </a:extLst>
          </p:cNvPr>
          <p:cNvSpPr/>
          <p:nvPr/>
        </p:nvSpPr>
        <p:spPr>
          <a:xfrm>
            <a:off x="4638545" y="1854093"/>
            <a:ext cx="706510" cy="1841786"/>
          </a:xfrm>
          <a:prstGeom prst="rightBrac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30201A-9B39-1545-806F-C4532F6B8C9D}"/>
              </a:ext>
            </a:extLst>
          </p:cNvPr>
          <p:cNvSpPr txBox="1"/>
          <p:nvPr/>
        </p:nvSpPr>
        <p:spPr>
          <a:xfrm>
            <a:off x="5985270" y="1999617"/>
            <a:ext cx="18261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dirty="0">
                <a:solidFill>
                  <a:srgbClr val="7030A0"/>
                </a:solidFill>
              </a:rPr>
              <a:t>1. Estado</a:t>
            </a:r>
          </a:p>
          <a:p>
            <a:pPr algn="ctr"/>
            <a:r>
              <a:rPr lang="es-CL" sz="3200" dirty="0">
                <a:solidFill>
                  <a:srgbClr val="7030A0"/>
                </a:solidFill>
              </a:rPr>
              <a:t>de la </a:t>
            </a:r>
          </a:p>
          <a:p>
            <a:pPr algn="ctr"/>
            <a:r>
              <a:rPr lang="es-CL" sz="3200" dirty="0">
                <a:solidFill>
                  <a:srgbClr val="7030A0"/>
                </a:solidFill>
              </a:rPr>
              <a:t>población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4CFC1FF-873C-1B43-BD61-2154099B08D6}"/>
              </a:ext>
            </a:extLst>
          </p:cNvPr>
          <p:cNvSpPr txBox="1"/>
          <p:nvPr/>
        </p:nvSpPr>
        <p:spPr>
          <a:xfrm>
            <a:off x="574714" y="1523348"/>
            <a:ext cx="7994571" cy="230832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                                                                                                                   </a:t>
            </a:r>
          </a:p>
          <a:p>
            <a:endParaRPr lang="es-CL" dirty="0"/>
          </a:p>
          <a:p>
            <a:r>
              <a:rPr lang="es-CL" dirty="0"/>
              <a:t>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                                                                                                    </a:t>
            </a:r>
          </a:p>
          <a:p>
            <a:r>
              <a:rPr lang="es-CL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C0F51BE-6ECD-B24C-A8C8-5837378CE6E7}"/>
              </a:ext>
            </a:extLst>
          </p:cNvPr>
          <p:cNvSpPr txBox="1"/>
          <p:nvPr/>
        </p:nvSpPr>
        <p:spPr>
          <a:xfrm>
            <a:off x="457200" y="4060722"/>
            <a:ext cx="8112085" cy="258532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                                                                                                                 </a:t>
            </a:r>
          </a:p>
          <a:p>
            <a:endParaRPr lang="es-CL" dirty="0"/>
          </a:p>
          <a:p>
            <a:r>
              <a:rPr lang="es-CL" dirty="0"/>
              <a:t>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                                                                                                                                                </a:t>
            </a:r>
          </a:p>
          <a:p>
            <a:r>
              <a:rPr lang="es-CL" dirty="0"/>
              <a:t>                                                                                                                                       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F080833-2F94-D246-B2F4-0A1BAF47E8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2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29"/>
    </mc:Choice>
    <mc:Fallback>
      <p:transition spd="slow" advTm="13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61884"/>
            <a:ext cx="9144000" cy="1143000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800000"/>
                </a:solidFill>
              </a:rPr>
              <a:t>¿ Cuantos son los países más poblados  del mundo?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65" y="1797586"/>
            <a:ext cx="8817482" cy="4246569"/>
          </a:xfrm>
          <a:prstGeom prst="rect">
            <a:avLst/>
          </a:prstGeom>
          <a:ln w="76200" cmpd="sng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176545" y="88967"/>
            <a:ext cx="8967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2">
                    <a:lumMod val="75000"/>
                  </a:schemeClr>
                </a:solidFill>
              </a:rPr>
              <a:t>¿Qué significa el tamaño y/o dimensión?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58853" y="3367488"/>
            <a:ext cx="88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Mexico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35441" y="2231001"/>
            <a:ext cx="68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Rusia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878523" y="3296565"/>
            <a:ext cx="64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FF00"/>
                </a:solidFill>
              </a:rPr>
              <a:t>India</a:t>
            </a:r>
            <a:r>
              <a:rPr lang="es-E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769778" y="4027759"/>
            <a:ext cx="108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>
                <a:solidFill>
                  <a:srgbClr val="FF0000"/>
                </a:solidFill>
              </a:rPr>
              <a:t>Blangladesh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11" name="Flecha arriba 10"/>
          <p:cNvSpPr/>
          <p:nvPr/>
        </p:nvSpPr>
        <p:spPr>
          <a:xfrm>
            <a:off x="6418906" y="3478125"/>
            <a:ext cx="203275" cy="517389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4166397" y="3584208"/>
            <a:ext cx="87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</a:rPr>
              <a:t>Nigeria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564628" y="3090489"/>
            <a:ext cx="727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Pakistan</a:t>
            </a:r>
            <a:endParaRPr lang="es-ES" sz="1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625033" y="4253594"/>
            <a:ext cx="69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Brasil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638627" y="2784999"/>
            <a:ext cx="70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EEUU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756709" y="3845840"/>
            <a:ext cx="1016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008000"/>
                </a:solidFill>
              </a:rPr>
              <a:t>Indonesia</a:t>
            </a:r>
          </a:p>
        </p:txBody>
      </p:sp>
      <p:sp>
        <p:nvSpPr>
          <p:cNvPr id="17" name="Flecha izquierda 16"/>
          <p:cNvSpPr/>
          <p:nvPr/>
        </p:nvSpPr>
        <p:spPr>
          <a:xfrm>
            <a:off x="7187088" y="3973428"/>
            <a:ext cx="439695" cy="210966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8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362332" y="2905823"/>
            <a:ext cx="71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China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94281" y="6211669"/>
            <a:ext cx="8849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México 130 millones de habitantes; Rusia 143; Bangladesh 166; Nigeria 196; Pakistán 200;</a:t>
            </a:r>
          </a:p>
          <a:p>
            <a:r>
              <a:rPr lang="es-ES" dirty="0"/>
              <a:t>Brasil 210; Indonesia 266; EEUU 326; India 1354; China  1415.   </a:t>
            </a:r>
          </a:p>
          <a:p>
            <a:endParaRPr lang="es-E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DAC693F-CFC8-724E-98F9-D92E0E255F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2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74"/>
    </mc:Choice>
    <mc:Fallback xmlns="">
      <p:transition spd="slow" advTm="11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s-ES" sz="3800" b="1" dirty="0">
                <a:solidFill>
                  <a:schemeClr val="accent2">
                    <a:lumMod val="75000"/>
                  </a:schemeClr>
                </a:solidFill>
              </a:rPr>
              <a:t>1.1.Pregunta del censo chileno (2017) para contar cuantos chilenos somos (tamaño)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73" y="2283312"/>
            <a:ext cx="8051828" cy="2552097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446784" y="1755006"/>
            <a:ext cx="8428205" cy="5355312"/>
          </a:xfrm>
          <a:prstGeom prst="rect">
            <a:avLst/>
          </a:prstGeom>
          <a:noFill/>
          <a:ln w="7620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sz="2400" b="1" dirty="0"/>
              <a:t>Censos poblacionales</a:t>
            </a:r>
            <a:r>
              <a:rPr lang="es-ES" sz="2400" dirty="0"/>
              <a:t>. Pertenecientes al Instituto Nacional de Estadísticas.</a:t>
            </a:r>
          </a:p>
          <a:p>
            <a:r>
              <a:rPr lang="es-CL" sz="2400" dirty="0">
                <a:hlinkClick r:id="rId6"/>
              </a:rPr>
              <a:t>https://ine.cl/</a:t>
            </a:r>
            <a:endParaRPr lang="es-ES" sz="2400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F73AEC-1E3E-B04E-A703-2A3F2A8280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2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44"/>
    </mc:Choice>
    <mc:Fallback xmlns="">
      <p:transition spd="slow" advTm="6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6518"/>
            <a:ext cx="8987292" cy="325367"/>
          </a:xfrm>
        </p:spPr>
        <p:txBody>
          <a:bodyPr>
            <a:noAutofit/>
          </a:bodyPr>
          <a:lstStyle/>
          <a:p>
            <a:r>
              <a:rPr lang="es-ES" sz="3800" b="1" dirty="0">
                <a:solidFill>
                  <a:srgbClr val="FF0000"/>
                </a:solidFill>
              </a:rPr>
              <a:t>1.2.Estructura-Composición</a:t>
            </a:r>
            <a:r>
              <a:rPr lang="es-ES" sz="3800" dirty="0">
                <a:solidFill>
                  <a:srgbClr val="FF0000"/>
                </a:solidFill>
              </a:rPr>
              <a:t>-</a:t>
            </a:r>
            <a:r>
              <a:rPr lang="es-ES" sz="3800" dirty="0"/>
              <a:t>de la población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0251" y="1110270"/>
            <a:ext cx="8857041" cy="5595857"/>
          </a:xfrm>
          <a:ln w="57150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_tradnl" dirty="0"/>
              <a:t> </a:t>
            </a:r>
            <a:r>
              <a:rPr lang="es-ES_tradnl" u="sng" dirty="0"/>
              <a:t>Son las características de los individuos que componen una población.</a:t>
            </a:r>
          </a:p>
          <a:p>
            <a:pPr marL="0" indent="0" algn="just">
              <a:buNone/>
            </a:pPr>
            <a:endParaRPr lang="es-ES_tradnl" b="1" dirty="0"/>
          </a:p>
          <a:p>
            <a:pPr marL="0" indent="0" algn="just">
              <a:buNone/>
            </a:pPr>
            <a:r>
              <a:rPr lang="es-ES_tradnl" b="1" dirty="0"/>
              <a:t>Ejemplo              </a:t>
            </a:r>
          </a:p>
          <a:p>
            <a:pPr marL="0" indent="0" algn="just">
              <a:buNone/>
            </a:pPr>
            <a:r>
              <a:rPr lang="es-ES_tradnl" dirty="0"/>
              <a:t>Car</a:t>
            </a:r>
            <a:r>
              <a:rPr lang="es-ES" dirty="0"/>
              <a:t>a</a:t>
            </a:r>
            <a:r>
              <a:rPr lang="es-ES_tradnl" dirty="0" err="1"/>
              <a:t>cterísticas</a:t>
            </a:r>
            <a:r>
              <a:rPr lang="es-ES_tradnl" dirty="0"/>
              <a:t> o variables estructurales de una población:</a:t>
            </a:r>
          </a:p>
          <a:p>
            <a:r>
              <a:rPr lang="es-ES_tradnl" sz="3500" b="1" dirty="0">
                <a:solidFill>
                  <a:srgbClr val="FF0000"/>
                </a:solidFill>
              </a:rPr>
              <a:t>Edad                                        </a:t>
            </a:r>
          </a:p>
          <a:p>
            <a:r>
              <a:rPr lang="es-ES_tradnl" sz="3500" b="1" dirty="0">
                <a:solidFill>
                  <a:srgbClr val="FF0000"/>
                </a:solidFill>
              </a:rPr>
              <a:t>Sexo                                 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0F2682-D370-A44F-B556-0C0F63E2A1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79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21"/>
    </mc:Choice>
    <mc:Fallback>
      <p:transition spd="slow" advTm="2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68941" y="225798"/>
            <a:ext cx="9520517" cy="1143000"/>
          </a:xfrm>
        </p:spPr>
        <p:txBody>
          <a:bodyPr>
            <a:noAutofit/>
          </a:bodyPr>
          <a:lstStyle/>
          <a:p>
            <a:r>
              <a:rPr lang="es-ES" sz="3800" b="1" dirty="0">
                <a:solidFill>
                  <a:srgbClr val="FF0000"/>
                </a:solidFill>
              </a:rPr>
              <a:t>1.2.Preguntas del Censo 2017 relacionadas con la estructura de población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8" y="1645890"/>
            <a:ext cx="4363396" cy="1003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427" y="3227270"/>
            <a:ext cx="4284824" cy="30607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03092" y="1645890"/>
            <a:ext cx="8786909" cy="480131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endParaRPr lang="es-CL" dirty="0">
              <a:hlinkClick r:id="rId7"/>
            </a:endParaRPr>
          </a:p>
          <a:p>
            <a:r>
              <a:rPr lang="es-CL" dirty="0">
                <a:hlinkClick r:id="rId7"/>
              </a:rPr>
              <a:t>https://ine.cl/</a:t>
            </a:r>
            <a:endParaRPr lang="es-CL" dirty="0"/>
          </a:p>
          <a:p>
            <a:endParaRPr lang="es-E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39313A-2BBC-2E4B-9C49-079B846516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83466C-C3C3-DB4C-AF56-ACC29F2BED5B}"/>
              </a:ext>
            </a:extLst>
          </p:cNvPr>
          <p:cNvSpPr txBox="1"/>
          <p:nvPr/>
        </p:nvSpPr>
        <p:spPr>
          <a:xfrm>
            <a:off x="7122021" y="1814835"/>
            <a:ext cx="1399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solidFill>
                  <a:srgbClr val="FF0000"/>
                </a:solidFill>
              </a:rPr>
              <a:t>SEXO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326177-D039-FE4F-8DD5-CFF5D2A19EA8}"/>
              </a:ext>
            </a:extLst>
          </p:cNvPr>
          <p:cNvSpPr txBox="1"/>
          <p:nvPr/>
        </p:nvSpPr>
        <p:spPr>
          <a:xfrm>
            <a:off x="7129710" y="4229101"/>
            <a:ext cx="1500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>
                <a:solidFill>
                  <a:srgbClr val="FF0000"/>
                </a:solidFill>
              </a:rPr>
              <a:t>EDAD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2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6"/>
    </mc:Choice>
    <mc:Fallback xmlns="">
      <p:transition spd="slow" advTm="2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7|9.4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4|3.9|2.6|2.2|0.5|0.4|0.3|0.4|0.4|0.9|0.5|1.3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|0.6|3.4|0.9|1.8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2.5|1.8|4.7|31.1|32.4|7.6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6.3|5.3|1.5|2.2|2.1|2|2.2|2.1|1.8|2.2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3|8.5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4|2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0.3|4.4|0.8|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5579</TotalTime>
  <Words>1048</Words>
  <Application>Microsoft Macintosh PowerPoint</Application>
  <PresentationFormat>Presentación en pantalla (4:3)</PresentationFormat>
  <Paragraphs>301</Paragraphs>
  <Slides>30</Slides>
  <Notes>1</Notes>
  <HiddenSlides>0</HiddenSlides>
  <MMClips>30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Tema de Office</vt:lpstr>
      <vt:lpstr>Introducción a la Demografía </vt:lpstr>
      <vt:lpstr>Objetivos de la clase </vt:lpstr>
      <vt:lpstr>Definiciones</vt:lpstr>
      <vt:lpstr>¿ A que niveles podemos describir las poblaciones desde la demografía?</vt:lpstr>
      <vt:lpstr>La demografía contribuye a estudiar   </vt:lpstr>
      <vt:lpstr>¿ Cuantos son los países más poblados  del mundo?</vt:lpstr>
      <vt:lpstr>1.1.Pregunta del censo chileno (2017) para contar cuantos chilenos somos (tamaño)</vt:lpstr>
      <vt:lpstr>1.2.Estructura-Composición-de la población</vt:lpstr>
      <vt:lpstr>1.2.Preguntas del Censo 2017 relacionadas con la estructura de población </vt:lpstr>
      <vt:lpstr>1.3. Distribución de la población por diferentes variables</vt:lpstr>
      <vt:lpstr>Lugar donde persona habita</vt:lpstr>
      <vt:lpstr>Preguntas del Censo 2017 relacionadas con la distribución según nivel de educación </vt:lpstr>
      <vt:lpstr>Preguntas del Censo 2017 relacionadas con la estructura de población </vt:lpstr>
      <vt:lpstr>Encuesta de Caracterización Socieconómica Nacional</vt:lpstr>
      <vt:lpstr>Población económicamente activa según encuesta CASEN*</vt:lpstr>
      <vt:lpstr>Variables para identificar a la población económicamente activa</vt:lpstr>
      <vt:lpstr>Variables para identificar a la población económicamente inactiva</vt:lpstr>
      <vt:lpstr>Variables para identificar a la población económicamente no activa</vt:lpstr>
      <vt:lpstr>Distribución de la población según estado civil</vt:lpstr>
      <vt:lpstr>Caracterización de la población según nivel de pobreza</vt:lpstr>
      <vt:lpstr>Evolución de la pobreza por ingresos en Chile</vt:lpstr>
      <vt:lpstr> Desde el 2013, una nueva forma de medición de pobreza Distribución de población según Pobreza </vt:lpstr>
      <vt:lpstr>Distribución de la población según pobreza multidimensional en Chile</vt:lpstr>
      <vt:lpstr>Evolución o crecimiento poblacional</vt:lpstr>
      <vt:lpstr>Presentación de PowerPoint</vt:lpstr>
      <vt:lpstr>Factores que determinan el crecimiento poblacional</vt:lpstr>
      <vt:lpstr>Fecundidad</vt:lpstr>
      <vt:lpstr>¿De que depende el crecimiento y/o evolución de la población?</vt:lpstr>
      <vt:lpstr>¿De que depende el crecimiento y/o evolución de la población?</vt:lpstr>
      <vt:lpstr>Presentación de PowerPoint</vt:lpstr>
    </vt:vector>
  </TitlesOfParts>
  <Company>INTA Universidad de Chile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DEMOGRAFÍA</dc:title>
  <dc:creator>marcela agustina araya bannout</dc:creator>
  <cp:lastModifiedBy>Microsoft Office User</cp:lastModifiedBy>
  <cp:revision>266</cp:revision>
  <dcterms:created xsi:type="dcterms:W3CDTF">2017-07-31T18:55:25Z</dcterms:created>
  <dcterms:modified xsi:type="dcterms:W3CDTF">2020-11-02T21:55:28Z</dcterms:modified>
</cp:coreProperties>
</file>