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92" r:id="rId3"/>
    <p:sldId id="304" r:id="rId4"/>
    <p:sldId id="305" r:id="rId5"/>
    <p:sldId id="306" r:id="rId6"/>
    <p:sldId id="289" r:id="rId7"/>
    <p:sldId id="393" r:id="rId8"/>
    <p:sldId id="295" r:id="rId9"/>
    <p:sldId id="296" r:id="rId10"/>
    <p:sldId id="344" r:id="rId11"/>
    <p:sldId id="345" r:id="rId12"/>
    <p:sldId id="325" r:id="rId13"/>
    <p:sldId id="330" r:id="rId14"/>
    <p:sldId id="331" r:id="rId15"/>
    <p:sldId id="287" r:id="rId16"/>
    <p:sldId id="288" r:id="rId17"/>
    <p:sldId id="326" r:id="rId18"/>
    <p:sldId id="310" r:id="rId1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255"/>
    <p:restoredTop sz="86834" autoAdjust="0"/>
  </p:normalViewPr>
  <p:slideViewPr>
    <p:cSldViewPr snapToGrid="0" snapToObjects="1">
      <p:cViewPr varScale="1">
        <p:scale>
          <a:sx n="95" d="100"/>
          <a:sy n="95" d="100"/>
        </p:scale>
        <p:origin x="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490DA-C48F-BB41-9F6A-8EF335F2532C}" type="datetimeFigureOut">
              <a:rPr lang="es-ES" smtClean="0"/>
              <a:t>2/11/20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F48D-2C97-714E-A9DF-CC9C2731C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8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34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2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29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94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601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80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59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58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60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96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47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83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observatorio.ministeriodesarrollosocial.gob.cl/casen-multidimensional/casen/casen_2017.php" TargetMode="External"/><Relationship Id="rId5" Type="http://schemas.openxmlformats.org/officeDocument/2006/relationships/hyperlink" Target="http://www.deis.cl/" TargetMode="External"/><Relationship Id="rId4" Type="http://schemas.openxmlformats.org/officeDocument/2006/relationships/hyperlink" Target="https://ine.c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Introducción a la Demografía:</a:t>
            </a:r>
            <a:b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Transición Demográfica, 2ªparte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3401" y="4612341"/>
            <a:ext cx="7937198" cy="1752600"/>
          </a:xfrm>
        </p:spPr>
        <p:txBody>
          <a:bodyPr/>
          <a:lstStyle/>
          <a:p>
            <a:r>
              <a:rPr lang="es-ES" dirty="0"/>
              <a:t>Marcela Agustina Araya Bannout PhD MPH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0"/>
            <a:ext cx="4627147" cy="19420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E0F70-3131-384C-9EA7-5495C3CBC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12"/>
    </mc:Choice>
    <mc:Fallback>
      <p:transition spd="slow" advTm="1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0"/>
            <a:ext cx="9067800" cy="66140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2EB71D-2580-3741-B36E-7D069CFFB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7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97"/>
    </mc:Choice>
    <mc:Fallback>
      <p:transition spd="slow" advTm="9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095" y="45448"/>
            <a:ext cx="8964905" cy="1143000"/>
          </a:xfrm>
        </p:spPr>
        <p:txBody>
          <a:bodyPr>
            <a:noAutofit/>
          </a:bodyPr>
          <a:lstStyle/>
          <a:p>
            <a:r>
              <a:rPr lang="es-E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Estructura de la población de Chile según grupo etario en etapa Post-transicional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83810"/>
            <a:ext cx="8686800" cy="54741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966B2B-2F83-B045-9F07-4F4D8AB55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3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6"/>
    </mc:Choice>
    <mc:Fallback>
      <p:transition spd="slow" advTm="17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Interpretación pirámides poblacionales, según estructura (edad, sexo)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80803" y="579042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C78AD4-A319-564F-971B-709B97C2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63734"/>
            <a:ext cx="7871555" cy="25382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A445BC-E897-3143-BEF6-064D6328D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54"/>
    </mc:Choice>
    <mc:Fallback>
      <p:transition spd="slow" advTm="3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Pirámides Poblacionales corresponden a gráficos de histograma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5861" y="1347592"/>
            <a:ext cx="8781957" cy="5376098"/>
          </a:xfrm>
          <a:ln>
            <a:solidFill>
              <a:srgbClr val="0000FF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s-ES_tradnl" dirty="0"/>
              <a:t>Un histograma es una representación gráfica de una variable en forma de barras, donde la superficie de cada barra es proporcional a la frecuencia de los valores representados. </a:t>
            </a:r>
          </a:p>
          <a:p>
            <a:endParaRPr lang="es-ES_tradnl" dirty="0"/>
          </a:p>
          <a:p>
            <a:r>
              <a:rPr lang="es-ES_tradnl" dirty="0"/>
              <a:t>Permiten interpretar visualmente los datos numéricos al indicar el número de puntos de datos que permanecen dentro del rango de valores, denominado una clase o compartimento.</a:t>
            </a:r>
          </a:p>
          <a:p>
            <a:pPr marL="0" indent="0">
              <a:buNone/>
            </a:pPr>
            <a:r>
              <a:rPr lang="es-ES_tradnl" dirty="0"/>
              <a:t> </a:t>
            </a:r>
          </a:p>
          <a:p>
            <a:r>
              <a:rPr lang="es-ES_tradnl" dirty="0"/>
              <a:t>La frecuencia de datos que cae en cada compartimento es representada mediante el uso de una barra.</a:t>
            </a: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42235B-4329-3F47-AD55-6E73296ABD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69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0"/>
    </mc:Choice>
    <mc:Fallback>
      <p:transition spd="slow" advTm="3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4632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Pirámides poblacionales 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0635" r="10635"/>
          <a:stretch>
            <a:fillRect/>
          </a:stretch>
        </p:blipFill>
        <p:spPr>
          <a:xfrm>
            <a:off x="317472" y="2050303"/>
            <a:ext cx="4040188" cy="3658072"/>
          </a:xfrm>
        </p:spPr>
      </p:pic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>
          <a:xfrm>
            <a:off x="295646" y="694632"/>
            <a:ext cx="8686800" cy="105045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3200" dirty="0"/>
              <a:t>Permiten comparar las estructuras de las poblaciones por edad y sexo a través del tiempo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046" y="2289870"/>
            <a:ext cx="4365226" cy="29146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05609" y="6059739"/>
            <a:ext cx="948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En el eje horizontal se describe una variable cuantitativa continua (porcentaje de personas). Si</a:t>
            </a:r>
          </a:p>
          <a:p>
            <a:r>
              <a:rPr lang="es-ES" b="1" dirty="0"/>
              <a:t>La variable fuera cuantitativa discreta (nº enteros las barras del histograma se dibujan separadas</a:t>
            </a:r>
            <a:r>
              <a:rPr lang="es-ES" dirty="0"/>
              <a:t>)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8964A9-3EF0-A54B-8B04-AC8FD7C7E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2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8"/>
    </mc:Choice>
    <mc:Fallback>
      <p:transition spd="slow" advTm="1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00"/>
            <a:ext cx="9144000" cy="67438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2CDFE6-B378-3D41-BB3A-98DD5F8F5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6"/>
    </mc:Choice>
    <mc:Fallback>
      <p:transition spd="slow" advTm="3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700"/>
            <a:ext cx="9144000" cy="65545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4E9E9-D09A-9A44-B6DB-9FD9C48EC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2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87"/>
    </mc:Choice>
    <mc:Fallback>
      <p:transition spd="slow" advTm="3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Principales fuentes de datos demográficos de Chile.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6270"/>
          </a:xfrm>
          <a:ln w="57150" cmpd="sng">
            <a:solidFill>
              <a:srgbClr val="0000FF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Censos poblacionales</a:t>
            </a:r>
            <a:r>
              <a:rPr lang="es-ES" dirty="0"/>
              <a:t>. Pertenecientes al Instituto Nacional de Estadísticas.</a:t>
            </a:r>
          </a:p>
          <a:p>
            <a:pPr marL="0" indent="0">
              <a:buNone/>
            </a:pPr>
            <a:r>
              <a:rPr lang="es-CL" dirty="0">
                <a:hlinkClick r:id="rId4"/>
              </a:rPr>
              <a:t>https://ine.cl/</a:t>
            </a:r>
            <a:endParaRPr lang="es-ES" dirty="0"/>
          </a:p>
          <a:p>
            <a:r>
              <a:rPr lang="es-ES" dirty="0"/>
              <a:t>Oficina de estadísticas e información en Salud del Ministerio de Salud de Chile. </a:t>
            </a:r>
            <a:r>
              <a:rPr lang="es-ES" b="1" dirty="0"/>
              <a:t>DEIS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CL" dirty="0">
                <a:hlinkClick r:id="rId5"/>
              </a:rPr>
              <a:t>http://www.deis.cl/</a:t>
            </a:r>
            <a:endParaRPr lang="es-ES" dirty="0"/>
          </a:p>
          <a:p>
            <a:r>
              <a:rPr lang="es-ES" dirty="0"/>
              <a:t>Encuesta de caracterización socioeconómica de hogares. </a:t>
            </a:r>
            <a:r>
              <a:rPr lang="es-ES" b="1" dirty="0"/>
              <a:t>CASEN</a:t>
            </a:r>
            <a:r>
              <a:rPr lang="es-ES" dirty="0"/>
              <a:t> </a:t>
            </a:r>
          </a:p>
          <a:p>
            <a:r>
              <a:rPr lang="es-CL" dirty="0">
                <a:hlinkClick r:id="rId6"/>
              </a:rPr>
              <a:t>http://observatorio.ministeriodesarrollosocial.gob.cl/casen-multidimensional/casen/casen_2017.php</a:t>
            </a: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5BABD9-9361-7448-8822-D83E0B243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18"/>
    </mc:Choice>
    <mc:Fallback>
      <p:transition spd="slow" advTm="12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74773"/>
            <a:ext cx="8229600" cy="2655783"/>
          </a:xfrm>
        </p:spPr>
        <p:txBody>
          <a:bodyPr>
            <a:normAutofit/>
          </a:bodyPr>
          <a:lstStyle/>
          <a:p>
            <a:r>
              <a:rPr lang="es-E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Muchas Gracias</a:t>
            </a:r>
            <a:endParaRPr lang="es-ES" sz="4800" dirty="0">
              <a:solidFill>
                <a:srgbClr val="3366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0"/>
            <a:ext cx="4627147" cy="19420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42FAE1-DA81-674B-B9D1-2538929A3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7"/>
    </mc:Choice>
    <mc:Fallback>
      <p:transition spd="slow" advTm="15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7C3BC-D3CD-CA43-A088-66D83A52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Objetivos de la clase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CDDEB2-D3DD-1A4E-94BB-4CCE9752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1306" cy="4525963"/>
          </a:xfrm>
          <a:ln w="762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s-CL" dirty="0"/>
              <a:t>Caracterizar demográficamente a las poblaciones según tamaño, estructura, distribución y crecimiento.</a:t>
            </a:r>
          </a:p>
          <a:p>
            <a:pPr marL="0" indent="0">
              <a:buNone/>
            </a:pPr>
            <a:endParaRPr lang="es-CL" dirty="0"/>
          </a:p>
          <a:p>
            <a:pPr marL="514350" indent="-514350">
              <a:buAutoNum type="arabicPeriod" startAt="2"/>
            </a:pPr>
            <a:r>
              <a:rPr lang="es-CL" dirty="0"/>
              <a:t>Comprender el fenómeno de la Transición Demográfica y como se relaciona con salud.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3.   Analizar indicadores demográficos poblaciones.</a:t>
            </a:r>
          </a:p>
          <a:p>
            <a:pPr marL="0" indent="0">
              <a:buNone/>
            </a:pPr>
            <a:endParaRPr lang="es-CL" dirty="0"/>
          </a:p>
          <a:p>
            <a:pPr marL="514350" indent="-514350">
              <a:buAutoNum type="arabicPeriod" startAt="4"/>
            </a:pPr>
            <a:r>
              <a:rPr lang="es-CL" dirty="0"/>
              <a:t>Analizar la aplicación de la demografía en la toma </a:t>
            </a:r>
          </a:p>
          <a:p>
            <a:pPr marL="0" indent="0">
              <a:buNone/>
            </a:pPr>
            <a:r>
              <a:rPr lang="es-CL" dirty="0"/>
              <a:t>       de desiciones y su relación con otras disciplinas  </a:t>
            </a:r>
          </a:p>
          <a:p>
            <a:pPr marL="0" indent="0">
              <a:buNone/>
            </a:pPr>
            <a:r>
              <a:rPr lang="es-CL" dirty="0"/>
              <a:t>       (ciencias sociales, epidemiología, economía).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DB2C8D-071D-2B4C-A3CC-CAE123F89353}"/>
              </a:ext>
            </a:extLst>
          </p:cNvPr>
          <p:cNvSpPr txBox="1"/>
          <p:nvPr/>
        </p:nvSpPr>
        <p:spPr>
          <a:xfrm>
            <a:off x="457200" y="2514599"/>
            <a:ext cx="8431306" cy="1008529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2A358B2-49FD-7F44-BFDF-7F9ED5E9BE40}"/>
              </a:ext>
            </a:extLst>
          </p:cNvPr>
          <p:cNvCxnSpPr/>
          <p:nvPr/>
        </p:nvCxnSpPr>
        <p:spPr>
          <a:xfrm>
            <a:off x="4786313" y="5057775"/>
            <a:ext cx="1671637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3AEAA1E-DFFE-4247-B1DF-E352682AD13E}"/>
              </a:ext>
            </a:extLst>
          </p:cNvPr>
          <p:cNvCxnSpPr/>
          <p:nvPr/>
        </p:nvCxnSpPr>
        <p:spPr>
          <a:xfrm>
            <a:off x="3824287" y="5924550"/>
            <a:ext cx="1671637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D7402E-C0A9-F04A-9F10-92B329F0F3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2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6"/>
    </mc:Choice>
    <mc:Fallback>
      <p:transition spd="slow" advTm="1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51" y="196537"/>
            <a:ext cx="8857042" cy="628917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69BF45-720D-724B-A338-5260AA7A3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4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54"/>
    </mc:Choice>
    <mc:Fallback>
      <p:transition spd="slow" advTm="25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" y="-15118"/>
            <a:ext cx="9144000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7244C5-E996-0540-9A81-371E125C2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72"/>
    </mc:Choice>
    <mc:Fallback>
      <p:transition spd="slow" advTm="8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423283"/>
            <a:ext cx="8597900" cy="581200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0B725E-D7E8-F747-9931-4447F34E3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91"/>
    </mc:Choice>
    <mc:Fallback>
      <p:transition spd="slow" advTm="10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577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Transición Demográfica 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8074F8E3-4E79-C54F-B77F-C93A07CFA68D}"/>
              </a:ext>
            </a:extLst>
          </p:cNvPr>
          <p:cNvGrpSpPr/>
          <p:nvPr/>
        </p:nvGrpSpPr>
        <p:grpSpPr>
          <a:xfrm>
            <a:off x="226722" y="976863"/>
            <a:ext cx="8743153" cy="830997"/>
            <a:chOff x="226722" y="976863"/>
            <a:chExt cx="8743153" cy="830997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26722" y="1212875"/>
              <a:ext cx="1813317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CL" sz="1800" b="1" dirty="0"/>
                <a:t>Etapa I (inicial)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296636" y="976863"/>
              <a:ext cx="5673239" cy="8309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dirty="0"/>
                <a:t>Natalidad y mortalidad elevadas. (</a:t>
              </a:r>
              <a:r>
                <a:rPr lang="es-ES" sz="1600" dirty="0" err="1"/>
                <a:t>Enf</a:t>
              </a:r>
              <a:r>
                <a:rPr lang="es-ES" sz="1600" dirty="0"/>
                <a:t>.  Trasmisibles, escasez de alimentos, medidas de higiene deficientes)= poco o ningún crecimiento poblacional. </a:t>
              </a:r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2063020" y="1453937"/>
              <a:ext cx="1190297" cy="880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00C58692-F9B7-674F-8AB1-DE06842F4526}"/>
              </a:ext>
            </a:extLst>
          </p:cNvPr>
          <p:cNvGrpSpPr/>
          <p:nvPr/>
        </p:nvGrpSpPr>
        <p:grpSpPr>
          <a:xfrm>
            <a:off x="226627" y="5279688"/>
            <a:ext cx="8690069" cy="1323439"/>
            <a:chOff x="226627" y="5279688"/>
            <a:chExt cx="8690069" cy="1323439"/>
          </a:xfrm>
        </p:grpSpPr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226627" y="5759718"/>
              <a:ext cx="3200400" cy="646113"/>
              <a:chOff x="640" y="3312"/>
              <a:chExt cx="2016" cy="407"/>
            </a:xfrm>
          </p:grpSpPr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640" y="3312"/>
                <a:ext cx="1111" cy="40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CL" sz="1800" b="1" dirty="0"/>
                  <a:t>Etapa V Post </a:t>
                </a:r>
              </a:p>
              <a:p>
                <a:pPr eaLnBrk="1" hangingPunct="1"/>
                <a:r>
                  <a:rPr lang="es-CL" sz="1800" b="1" dirty="0"/>
                  <a:t>Transicional</a:t>
                </a:r>
                <a:endParaRPr lang="es-ES" sz="1800" b="1" dirty="0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1751" y="3495"/>
                <a:ext cx="905" cy="1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D3D1349E-D071-F349-A5B2-CBDFCDA5A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7121" y="5279688"/>
              <a:ext cx="5489575" cy="132343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dirty="0"/>
                <a:t>Fecundidad por debajo del nivel de reemplazo y muy baja mortalidad; una tasa lenta de crecimiento de la población puede convertirse en una tasa negativa. En esta etapa se encuentra prácticamente toda Europa y muchos países de Asia.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C65D5141-F050-EB46-AFE9-B8B6AC0E73FE}"/>
              </a:ext>
            </a:extLst>
          </p:cNvPr>
          <p:cNvGrpSpPr/>
          <p:nvPr/>
        </p:nvGrpSpPr>
        <p:grpSpPr>
          <a:xfrm>
            <a:off x="226722" y="2878895"/>
            <a:ext cx="8690647" cy="1077218"/>
            <a:chOff x="226722" y="2878895"/>
            <a:chExt cx="8690647" cy="1077218"/>
          </a:xfrm>
        </p:grpSpPr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F0D1AABB-86DD-E341-8FC3-415C93564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22" y="2942103"/>
              <a:ext cx="1763092" cy="64633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CL" sz="1800" b="1" dirty="0"/>
                <a:t>Etapa III Plena  </a:t>
              </a:r>
            </a:p>
            <a:p>
              <a:pPr eaLnBrk="1" hangingPunct="1"/>
              <a:r>
                <a:rPr lang="es-CL" sz="1800" b="1" dirty="0"/>
                <a:t>Transición</a:t>
              </a:r>
            </a:p>
          </p:txBody>
        </p:sp>
        <p:sp>
          <p:nvSpPr>
            <p:cNvPr id="26" name="Text Box 5">
              <a:extLst>
                <a:ext uri="{FF2B5EF4-FFF2-40B4-BE49-F238E27FC236}">
                  <a16:creationId xmlns:a16="http://schemas.microsoft.com/office/drawing/2014/main" id="{F628374B-1E2C-214C-8E93-4049748E3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6524" y="2878895"/>
              <a:ext cx="5590845" cy="107721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dirty="0"/>
                <a:t>Tasa de natalidad en descenso (principalmente como consecuencia de la creación de programas de planificación familiar), tasa de mortalidad relativamente baja= crecimiento medio o desacelerado.</a:t>
              </a:r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1BB4677D-C394-F546-9E3F-125B90C87B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9814" y="3265268"/>
              <a:ext cx="133671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409D27DB-BFAD-A44A-BA15-1395D0917380}"/>
              </a:ext>
            </a:extLst>
          </p:cNvPr>
          <p:cNvGrpSpPr/>
          <p:nvPr/>
        </p:nvGrpSpPr>
        <p:grpSpPr>
          <a:xfrm>
            <a:off x="226722" y="1868625"/>
            <a:ext cx="8690647" cy="830997"/>
            <a:chOff x="226722" y="1868625"/>
            <a:chExt cx="8690647" cy="830997"/>
          </a:xfrm>
        </p:grpSpPr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F0455BB3-DAAF-6248-B2F0-D3D959691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22" y="1950981"/>
              <a:ext cx="1763092" cy="64633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CL" sz="1800" b="1" dirty="0"/>
                <a:t>Etapa II </a:t>
              </a:r>
            </a:p>
            <a:p>
              <a:pPr eaLnBrk="1" hangingPunct="1"/>
              <a:r>
                <a:rPr lang="es-CL" sz="1800" b="1" dirty="0"/>
                <a:t>(moderada)</a:t>
              </a: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A0155B19-16A1-7848-874D-D2B37B13E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9144" y="1868625"/>
              <a:ext cx="5568225" cy="8309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dirty="0"/>
                <a:t>Alta tasa de natalidad, tasa de mortalidad en descenso (gracias a mejoras en saneamiento ambiental, vacunas y medicamentos)= crecimiento alto y acelerado.</a:t>
              </a:r>
            </a:p>
          </p:txBody>
        </p:sp>
        <p:sp>
          <p:nvSpPr>
            <p:cNvPr id="28" name="Line 11">
              <a:extLst>
                <a:ext uri="{FF2B5EF4-FFF2-40B4-BE49-F238E27FC236}">
                  <a16:creationId xmlns:a16="http://schemas.microsoft.com/office/drawing/2014/main" id="{BF1D3F22-32C8-2C41-A56B-62BA9DC7F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124" y="2270697"/>
              <a:ext cx="133671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A99066E1-CA95-FD44-B64C-D982CCE1D1AC}"/>
              </a:ext>
            </a:extLst>
          </p:cNvPr>
          <p:cNvGrpSpPr/>
          <p:nvPr/>
        </p:nvGrpSpPr>
        <p:grpSpPr>
          <a:xfrm>
            <a:off x="226722" y="4289911"/>
            <a:ext cx="8689974" cy="923925"/>
            <a:chOff x="226722" y="4289911"/>
            <a:chExt cx="8689974" cy="923925"/>
          </a:xfrm>
        </p:grpSpPr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26722" y="4289911"/>
              <a:ext cx="8689974" cy="923925"/>
              <a:chOff x="500" y="2127"/>
              <a:chExt cx="5550" cy="582"/>
            </a:xfrm>
          </p:grpSpPr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500" y="2127"/>
                <a:ext cx="1133" cy="58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CL" sz="1800" b="1" dirty="0"/>
                  <a:t>Etapa IV Transición </a:t>
                </a:r>
              </a:p>
              <a:p>
                <a:pPr eaLnBrk="1" hangingPunct="1"/>
                <a:r>
                  <a:rPr lang="es-CL" sz="1800" b="1" dirty="0"/>
                  <a:t>Avanzada</a:t>
                </a:r>
                <a:endParaRPr lang="es-ES" sz="1800" b="1" dirty="0"/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487" y="2127"/>
                <a:ext cx="3563" cy="40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 dirty="0"/>
                  <a:t>Tasa de natalidad baja, tasa de mortalidad baja = crecimiento lento (CHILE).</a:t>
                </a:r>
              </a:p>
            </p:txBody>
          </p:sp>
        </p:grpSp>
        <p:sp>
          <p:nvSpPr>
            <p:cNvPr id="29" name="Line 11">
              <a:extLst>
                <a:ext uri="{FF2B5EF4-FFF2-40B4-BE49-F238E27FC236}">
                  <a16:creationId xmlns:a16="http://schemas.microsoft.com/office/drawing/2014/main" id="{D311F2CE-0539-9A48-9E06-53440F50F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9815" y="4657590"/>
              <a:ext cx="134801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A1A96F73-8E22-F048-B297-006279E240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9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498"/>
    </mc:Choice>
    <mc:Fallback>
      <p:transition spd="slow" advTm="17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Transición demográfica y su relación con la transición epidemiológica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63192" y="6206706"/>
            <a:ext cx="82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Etapa I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73052" y="6206706"/>
            <a:ext cx="87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Etapa II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282912" y="6221572"/>
            <a:ext cx="9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Etapa III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094428" y="6206706"/>
            <a:ext cx="95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Etapa IV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887094" y="6293118"/>
            <a:ext cx="89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Etapa V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2A55092-3714-514E-A4DC-AAF92014F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5127"/>
            <a:ext cx="9144000" cy="496732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3010543-FBCF-3140-9A4D-9908EFE09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2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38"/>
    </mc:Choice>
    <mc:Fallback>
      <p:transition spd="slow" advTm="12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888506" cy="1143000"/>
          </a:xfrm>
        </p:spPr>
        <p:txBody>
          <a:bodyPr>
            <a:noAutofit/>
          </a:bodyPr>
          <a:lstStyle/>
          <a:p>
            <a:r>
              <a:rPr lang="es-E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¿En qué etapa de la transición demográfica se encuentra Chile comparada con el resto de América?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82" y="1758253"/>
            <a:ext cx="8161618" cy="47097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8915F8-23C2-7C4E-8CFD-E1FDAC5072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94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4"/>
    </mc:Choice>
    <mc:Fallback>
      <p:transition spd="slow" advTm="3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589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Cambio de la estructura poblacional chilena según grupo etario</a:t>
            </a:r>
            <a:r>
              <a:rPr lang="es-ES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17638"/>
            <a:ext cx="8706041" cy="52409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45826" y="6289236"/>
            <a:ext cx="233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Chile 2017: 17.373.831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92892C-E462-B24B-9733-A7C592A87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4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0"/>
    </mc:Choice>
    <mc:Fallback>
      <p:transition spd="slow" advTm="2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4|0.9|0.4|1.9|7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42.5|19.7|19.2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4.3|15.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5331</TotalTime>
  <Words>528</Words>
  <Application>Microsoft Macintosh PowerPoint</Application>
  <PresentationFormat>Presentación en pantalla (4:3)</PresentationFormat>
  <Paragraphs>57</Paragraphs>
  <Slides>18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ＭＳ Ｐゴシック</vt:lpstr>
      <vt:lpstr>Arial</vt:lpstr>
      <vt:lpstr>Calibri</vt:lpstr>
      <vt:lpstr>Tema de Office</vt:lpstr>
      <vt:lpstr>Introducción a la Demografía: Transición Demográfica, 2ªparte </vt:lpstr>
      <vt:lpstr>Objetivos de la clase </vt:lpstr>
      <vt:lpstr>Presentación de PowerPoint</vt:lpstr>
      <vt:lpstr>Presentación de PowerPoint</vt:lpstr>
      <vt:lpstr>Presentación de PowerPoint</vt:lpstr>
      <vt:lpstr>Transición Demográfica </vt:lpstr>
      <vt:lpstr>Transición demográfica y su relación con la transición epidemiológica</vt:lpstr>
      <vt:lpstr>¿En qué etapa de la transición demográfica se encuentra Chile comparada con el resto de América?</vt:lpstr>
      <vt:lpstr>Cambio de la estructura poblacional chilena según grupo etario. </vt:lpstr>
      <vt:lpstr>Presentación de PowerPoint</vt:lpstr>
      <vt:lpstr>Estructura de la población de Chile según grupo etario en etapa Post-transicional</vt:lpstr>
      <vt:lpstr>Interpretación pirámides poblacionales, según estructura (edad, sexo)</vt:lpstr>
      <vt:lpstr>Pirámides Poblacionales corresponden a gráficos de histograma </vt:lpstr>
      <vt:lpstr>Pirámides poblacionales </vt:lpstr>
      <vt:lpstr>Presentación de PowerPoint</vt:lpstr>
      <vt:lpstr>Presentación de PowerPoint</vt:lpstr>
      <vt:lpstr>Principales fuentes de datos demográficos de Chile.</vt:lpstr>
      <vt:lpstr>Muchas Gracias</vt:lpstr>
    </vt:vector>
  </TitlesOfParts>
  <Company>INTA Universidad de Chile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DEMOGRAFÍA</dc:title>
  <dc:creator>marcela agustina araya bannout</dc:creator>
  <cp:lastModifiedBy>Microsoft Office User</cp:lastModifiedBy>
  <cp:revision>271</cp:revision>
  <dcterms:created xsi:type="dcterms:W3CDTF">2017-07-31T18:55:25Z</dcterms:created>
  <dcterms:modified xsi:type="dcterms:W3CDTF">2020-11-03T00:52:57Z</dcterms:modified>
</cp:coreProperties>
</file>