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392" r:id="rId3"/>
    <p:sldId id="335" r:id="rId4"/>
    <p:sldId id="340" r:id="rId5"/>
    <p:sldId id="337" r:id="rId6"/>
    <p:sldId id="339" r:id="rId7"/>
    <p:sldId id="341" r:id="rId8"/>
    <p:sldId id="276" r:id="rId9"/>
    <p:sldId id="277" r:id="rId10"/>
    <p:sldId id="280" r:id="rId11"/>
    <p:sldId id="297" r:id="rId12"/>
    <p:sldId id="301" r:id="rId13"/>
    <p:sldId id="302" r:id="rId14"/>
    <p:sldId id="298" r:id="rId15"/>
    <p:sldId id="303" r:id="rId16"/>
    <p:sldId id="393" r:id="rId17"/>
    <p:sldId id="300" r:id="rId18"/>
    <p:sldId id="324" r:id="rId19"/>
    <p:sldId id="281" r:id="rId20"/>
    <p:sldId id="282" r:id="rId21"/>
    <p:sldId id="283" r:id="rId22"/>
    <p:sldId id="311" r:id="rId23"/>
    <p:sldId id="319" r:id="rId24"/>
    <p:sldId id="320" r:id="rId25"/>
    <p:sldId id="310" r:id="rId26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61"/>
    <p:restoredTop sz="86834" autoAdjust="0"/>
  </p:normalViewPr>
  <p:slideViewPr>
    <p:cSldViewPr snapToGrid="0" snapToObjects="1">
      <p:cViewPr varScale="1">
        <p:scale>
          <a:sx n="95" d="100"/>
          <a:sy n="95" d="100"/>
        </p:scale>
        <p:origin x="146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3490DA-C48F-BB41-9F6A-8EF335F2532C}" type="datetimeFigureOut">
              <a:rPr lang="es-ES" smtClean="0"/>
              <a:t>3/11/20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9EF48D-2C97-714E-A9DF-CC9C2731C94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7185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EF48D-2C97-714E-A9DF-CC9C2731C94C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8292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BA6E-8134-7540-ACCA-477176B1ED9F}" type="datetimeFigureOut">
              <a:rPr lang="es-ES" smtClean="0"/>
              <a:t>3/11/20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1A83-6382-7941-8B57-1DE83259F6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9345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BA6E-8134-7540-ACCA-477176B1ED9F}" type="datetimeFigureOut">
              <a:rPr lang="es-ES" smtClean="0"/>
              <a:t>3/11/20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1A83-6382-7941-8B57-1DE83259F6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321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BA6E-8134-7540-ACCA-477176B1ED9F}" type="datetimeFigureOut">
              <a:rPr lang="es-ES" smtClean="0"/>
              <a:t>3/11/20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1A83-6382-7941-8B57-1DE83259F6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2295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BA6E-8134-7540-ACCA-477176B1ED9F}" type="datetimeFigureOut">
              <a:rPr lang="es-ES" smtClean="0"/>
              <a:t>3/11/20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1A83-6382-7941-8B57-1DE83259F6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2942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BA6E-8134-7540-ACCA-477176B1ED9F}" type="datetimeFigureOut">
              <a:rPr lang="es-ES" smtClean="0"/>
              <a:t>3/11/20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1A83-6382-7941-8B57-1DE83259F6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6018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BA6E-8134-7540-ACCA-477176B1ED9F}" type="datetimeFigureOut">
              <a:rPr lang="es-ES" smtClean="0"/>
              <a:t>3/11/20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1A83-6382-7941-8B57-1DE83259F6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8803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BA6E-8134-7540-ACCA-477176B1ED9F}" type="datetimeFigureOut">
              <a:rPr lang="es-ES" smtClean="0"/>
              <a:t>3/11/20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1A83-6382-7941-8B57-1DE83259F6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9593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BA6E-8134-7540-ACCA-477176B1ED9F}" type="datetimeFigureOut">
              <a:rPr lang="es-ES" smtClean="0"/>
              <a:t>3/11/20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1A83-6382-7941-8B57-1DE83259F6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6584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BA6E-8134-7540-ACCA-477176B1ED9F}" type="datetimeFigureOut">
              <a:rPr lang="es-ES" smtClean="0"/>
              <a:t>3/11/20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1A83-6382-7941-8B57-1DE83259F6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8608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BA6E-8134-7540-ACCA-477176B1ED9F}" type="datetimeFigureOut">
              <a:rPr lang="es-ES" smtClean="0"/>
              <a:t>3/11/20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1A83-6382-7941-8B57-1DE83259F6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1962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BA6E-8134-7540-ACCA-477176B1ED9F}" type="datetimeFigureOut">
              <a:rPr lang="es-ES" smtClean="0"/>
              <a:t>3/11/20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61A83-6382-7941-8B57-1DE83259F6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5479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ABA6E-8134-7540-ACCA-477176B1ED9F}" type="datetimeFigureOut">
              <a:rPr lang="es-ES" smtClean="0"/>
              <a:t>3/11/20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61A83-6382-7941-8B57-1DE83259F6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7830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microsoft.com/office/2007/relationships/media" Target="../media/media3.m4a"/><Relationship Id="rId7" Type="http://schemas.openxmlformats.org/officeDocument/2006/relationships/oleObject" Target="file:///localhost/Users/marcelaagustinaarayabannout/Desktop/CLASES_UCHILE/CLASES%202017/SEGUNDO%20SEMESTRE/ISI%202017/TALLER%20MEDIDAS%20BA&#769;SICAS%20DEMOGRAFI&#769;A/Macintosh%20HD:Users:marcelaagustinaarayabannout:Desktop:CHIMINCS_DATA_LABELS_2018-08-30_1235.csv!Hoja3!F7C1:F10C2" TargetMode="External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88365" y="2480049"/>
            <a:ext cx="8855635" cy="1470025"/>
          </a:xfrm>
        </p:spPr>
        <p:txBody>
          <a:bodyPr>
            <a:normAutofit fontScale="90000"/>
          </a:bodyPr>
          <a:lstStyle/>
          <a:p>
            <a:r>
              <a:rPr lang="es-ES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Introducción a la Demografía:</a:t>
            </a:r>
            <a:br>
              <a:rPr lang="es-ES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s-ES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Indicadores Demográficos de estructura, 3ª parte 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03401" y="4800600"/>
            <a:ext cx="7937198" cy="1752600"/>
          </a:xfrm>
        </p:spPr>
        <p:txBody>
          <a:bodyPr/>
          <a:lstStyle/>
          <a:p>
            <a:r>
              <a:rPr lang="es-ES" dirty="0"/>
              <a:t>Marcela Agustina Araya Bannout PhD MPH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" y="0"/>
            <a:ext cx="4627147" cy="194205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DB7A6B1-AB3E-8046-8127-CC5ED7304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64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Ejemplo de indicadores en salud: Chile año 2012-2014. </a:t>
            </a:r>
            <a:endParaRPr lang="es-ES" dirty="0">
              <a:solidFill>
                <a:srgbClr val="E46C0A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27898"/>
            <a:ext cx="9144000" cy="450970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57200" y="6446927"/>
            <a:ext cx="3619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604A7B"/>
                </a:solidFill>
              </a:rPr>
              <a:t>Fuente: INE 2012 ( base Censo 2012)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60D348B-AB81-F440-BFA6-75AA1333DB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8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84"/>
    </mc:Choice>
    <mc:Fallback xmlns="">
      <p:transition spd="slow" advTm="33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Índices evaluados de acuerdo a cambio demográficos de la población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586127" y="1709413"/>
            <a:ext cx="8100673" cy="480131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b="1" u="sng" dirty="0"/>
              <a:t>Índice de Dependencia</a:t>
            </a:r>
          </a:p>
          <a:p>
            <a:endParaRPr lang="es-ES" sz="2400" dirty="0"/>
          </a:p>
          <a:p>
            <a:r>
              <a:rPr lang="es-ES_tradnl" sz="2400" dirty="0"/>
              <a:t>Es un indicador utilizado para cuantificar la carga económica que soportaría la población trabajadora. Las personas que dependen de otras </a:t>
            </a:r>
            <a:r>
              <a:rPr lang="es-ES" sz="2400" dirty="0"/>
              <a:t>son </a:t>
            </a:r>
            <a:r>
              <a:rPr lang="es-ES_tradnl" sz="2400" dirty="0"/>
              <a:t>los menores de 15 años  y los mayores de 65. Se establece una relación entre</a:t>
            </a:r>
            <a:r>
              <a:rPr lang="es-ES_tradnl" sz="2400" dirty="0">
                <a:solidFill>
                  <a:srgbClr val="800000"/>
                </a:solidFill>
              </a:rPr>
              <a:t> las personas en edad activa</a:t>
            </a:r>
            <a:r>
              <a:rPr lang="es-ES_tradnl" sz="2400" dirty="0"/>
              <a:t>, que son las mayores de 15  y menores  de 65, y las </a:t>
            </a:r>
            <a:r>
              <a:rPr lang="es-ES_tradnl" sz="2400" dirty="0">
                <a:solidFill>
                  <a:schemeClr val="accent6">
                    <a:lumMod val="75000"/>
                  </a:schemeClr>
                </a:solidFill>
              </a:rPr>
              <a:t>no activas</a:t>
            </a:r>
            <a:r>
              <a:rPr lang="es-ES_tradnl" sz="2400" dirty="0"/>
              <a:t> por cada cien habitantes activos . </a:t>
            </a:r>
          </a:p>
          <a:p>
            <a:endParaRPr lang="es-ES_tradnl" sz="2400" dirty="0"/>
          </a:p>
          <a:p>
            <a:endParaRPr lang="es-ES_tradnl" sz="2400" dirty="0"/>
          </a:p>
          <a:p>
            <a:endParaRPr lang="es-ES_tradnl" sz="2400" dirty="0"/>
          </a:p>
          <a:p>
            <a:endParaRPr lang="es-ES" sz="2400" dirty="0"/>
          </a:p>
          <a:p>
            <a:r>
              <a:rPr lang="es-ES" dirty="0"/>
              <a:t>  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86127" y="5084200"/>
            <a:ext cx="7728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u="sng" dirty="0">
                <a:solidFill>
                  <a:srgbClr val="E46C0A"/>
                </a:solidFill>
              </a:rPr>
              <a:t>Población &lt; 15 años + población de 65 y más</a:t>
            </a:r>
            <a:r>
              <a:rPr lang="es-ES_tradnl" sz="2800" dirty="0">
                <a:solidFill>
                  <a:srgbClr val="E46C0A"/>
                </a:solidFill>
              </a:rPr>
              <a:t>) </a:t>
            </a:r>
            <a:r>
              <a:rPr lang="es-ES_tradnl" sz="2800" b="1" dirty="0">
                <a:solidFill>
                  <a:srgbClr val="800000"/>
                </a:solidFill>
              </a:rPr>
              <a:t>* 100</a:t>
            </a:r>
            <a:endParaRPr lang="es-ES" sz="2800" b="1" dirty="0">
              <a:solidFill>
                <a:srgbClr val="800000"/>
              </a:solidFill>
            </a:endParaRPr>
          </a:p>
          <a:p>
            <a:pPr algn="ctr"/>
            <a:r>
              <a:rPr lang="es-ES_tradnl" sz="2800" dirty="0">
                <a:solidFill>
                  <a:srgbClr val="800000"/>
                </a:solidFill>
              </a:rPr>
              <a:t>Población de 15 a 64 años</a:t>
            </a:r>
            <a:endParaRPr lang="es-ES" sz="2800" dirty="0">
              <a:solidFill>
                <a:srgbClr val="8000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CD6895A-9EFB-CD45-8DF8-FBE05A9B4B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669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09"/>
    </mc:Choice>
    <mc:Fallback xmlns="">
      <p:transition spd="slow" advTm="66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150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Interpretación del índice de dependencia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46532" y="1181577"/>
            <a:ext cx="8677947" cy="5476992"/>
          </a:xfrm>
          <a:ln w="57150" cmpd="sng">
            <a:solidFill>
              <a:srgbClr val="0000FF"/>
            </a:solidFill>
          </a:ln>
        </p:spPr>
        <p:txBody>
          <a:bodyPr/>
          <a:lstStyle/>
          <a:p>
            <a:r>
              <a:rPr lang="es-ES" dirty="0"/>
              <a:t>En el año XXXX, en el país XXXX,</a:t>
            </a:r>
          </a:p>
          <a:p>
            <a:pPr marL="0" indent="0">
              <a:buNone/>
            </a:pPr>
            <a:r>
              <a:rPr lang="es-ES" dirty="0"/>
              <a:t>……. existen un x número de población dependiente por cada 100 habitantes activos</a:t>
            </a:r>
          </a:p>
          <a:p>
            <a:pPr marL="0" indent="0">
              <a:buNone/>
            </a:pPr>
            <a:r>
              <a:rPr lang="es-ES" dirty="0"/>
              <a:t>                                          O</a:t>
            </a:r>
          </a:p>
          <a:p>
            <a:pPr marL="0" indent="0">
              <a:buNone/>
            </a:pPr>
            <a:r>
              <a:rPr lang="es-ES" dirty="0"/>
              <a:t>…….por cada 100 personas activas, el x% corresponde a población dependiente menor a 15 años o mayor de 60 años.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45" y="5193358"/>
            <a:ext cx="8515134" cy="125356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0819A50-4529-CD4E-8FD3-A3D39344C5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94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52"/>
    </mc:Choice>
    <mc:Fallback xmlns="">
      <p:transition spd="slow" advTm="53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Índices evaluados de acuerdo a cambio demográficos de la población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904774"/>
            <a:ext cx="8229600" cy="4221389"/>
          </a:xfrm>
          <a:ln w="57150" cmpd="sng">
            <a:solidFill>
              <a:srgbClr val="0000FF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s-ES_tradnl" b="1" u="sng" dirty="0"/>
              <a:t>Índice de vejez (de envejecimiento) de adultos mayores</a:t>
            </a:r>
          </a:p>
          <a:p>
            <a:pPr marL="0" indent="0">
              <a:buNone/>
            </a:pPr>
            <a:r>
              <a:rPr lang="es-ES_tradnl" dirty="0"/>
              <a:t>Es  una medida demográfica de envejecimiento poblacional y representa el número de adultos mayores (60 o 65 años o más) por cada cien niños (0-14 años). </a:t>
            </a:r>
          </a:p>
          <a:p>
            <a:pPr marL="0" indent="0">
              <a:buNone/>
            </a:pPr>
            <a:endParaRPr lang="es-ES_tradnl" dirty="0"/>
          </a:p>
          <a:p>
            <a:pPr marL="0" indent="0">
              <a:buNone/>
            </a:pPr>
            <a:r>
              <a:rPr lang="es-ES_tradnl" u="sng" dirty="0">
                <a:solidFill>
                  <a:srgbClr val="FF0000"/>
                </a:solidFill>
              </a:rPr>
              <a:t>Población de 60 o 65 años </a:t>
            </a:r>
            <a:r>
              <a:rPr lang="es-ES_tradnl" dirty="0"/>
              <a:t>* 100</a:t>
            </a:r>
          </a:p>
          <a:p>
            <a:pPr marL="0" indent="0">
              <a:buNone/>
            </a:pPr>
            <a:r>
              <a:rPr lang="es-ES_tradnl" dirty="0"/>
              <a:t>Población de 0 a 14 años </a:t>
            </a:r>
            <a:endParaRPr lang="es-E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A99AA5E-7CB8-7344-9D68-CBBE974708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9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45"/>
    </mc:Choice>
    <mc:Fallback xmlns="">
      <p:transition spd="slow" advTm="32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490528"/>
          </a:xfrm>
        </p:spPr>
        <p:txBody>
          <a:bodyPr>
            <a:normAutofit fontScale="90000"/>
          </a:bodyPr>
          <a:lstStyle/>
          <a:p>
            <a:r>
              <a:rPr lang="es-ES" dirty="0"/>
              <a:t>Índice de vejez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93063" y="993086"/>
            <a:ext cx="8629103" cy="5864913"/>
          </a:xfrm>
          <a:ln w="57150" cmpd="sng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b="1" i="1" dirty="0"/>
              <a:t>Interpretación del índice de vejez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En una población A, en el país XX, existen un número de X adultos de 60 a 65 años por cada 100 niños de 0 a 14 años de edad.                                         </a:t>
            </a:r>
          </a:p>
          <a:p>
            <a:pPr marL="0" indent="0">
              <a:buNone/>
            </a:pPr>
            <a:r>
              <a:rPr lang="es-ES" dirty="0"/>
              <a:t>                                          O</a:t>
            </a:r>
          </a:p>
          <a:p>
            <a:pPr marL="0" indent="0">
              <a:buNone/>
            </a:pPr>
            <a:r>
              <a:rPr lang="es-ES" dirty="0"/>
              <a:t>Por cada 100 niños de 0 a 14 años de edad hay un x número de adultos sobre 60 o 65 años.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654778"/>
            <a:ext cx="8229600" cy="93867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461083" y="5470112"/>
            <a:ext cx="4225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´70      ´92                                            ´20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4ADBFCB-4B38-6A4F-9F7A-A7A4657D2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07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69"/>
    </mc:Choice>
    <mc:Fallback xmlns="">
      <p:transition spd="slow" advTm="41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Índices evaluados de acuerdo a cambio demográficos de la población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ln w="57150" cmpd="sng">
            <a:solidFill>
              <a:srgbClr val="4F81BD"/>
            </a:solidFill>
          </a:ln>
        </p:spPr>
        <p:txBody>
          <a:bodyPr/>
          <a:lstStyle/>
          <a:p>
            <a:r>
              <a:rPr lang="es-ES" b="1" u="sng" dirty="0"/>
              <a:t>Índice juvenil </a:t>
            </a:r>
          </a:p>
          <a:p>
            <a:pPr marL="0" indent="0">
              <a:buNone/>
            </a:pPr>
            <a:r>
              <a:rPr lang="es-ES" dirty="0"/>
              <a:t>             </a:t>
            </a:r>
            <a:r>
              <a:rPr lang="es-ES" u="sng" dirty="0"/>
              <a:t>Población de 0 a 14 años</a:t>
            </a:r>
            <a:r>
              <a:rPr lang="es-ES" dirty="0"/>
              <a:t>  *  100 </a:t>
            </a:r>
          </a:p>
          <a:p>
            <a:pPr marL="0" indent="0">
              <a:buNone/>
            </a:pPr>
            <a:r>
              <a:rPr lang="es-ES" dirty="0"/>
              <a:t>                 Población ≥ 15 años  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457200" y="4151430"/>
            <a:ext cx="865272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/>
              <a:t>Por cada 100 habitantes de 15 años y más </a:t>
            </a:r>
          </a:p>
          <a:p>
            <a:r>
              <a:rPr lang="es-ES" sz="3200" dirty="0"/>
              <a:t>existen un número de x niños menores de 15 años</a:t>
            </a:r>
          </a:p>
          <a:p>
            <a:endParaRPr lang="es-ES" sz="3200" dirty="0"/>
          </a:p>
          <a:p>
            <a:endParaRPr lang="es-ES" sz="3200" dirty="0"/>
          </a:p>
          <a:p>
            <a:r>
              <a:rPr lang="es-ES" sz="3200" dirty="0"/>
              <a:t>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127" y="5209638"/>
            <a:ext cx="7870979" cy="91652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AB48835-F1D6-E243-AFB3-B14EEC1EAD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1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86"/>
    </mc:Choice>
    <mc:Fallback xmlns="">
      <p:transition spd="slow" advTm="33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67E866-E205-0146-83C3-4C3A30C04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Índices evaluados de acuerdo a cambio demográficos de la población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369AAE-8AF8-0145-B305-0C14274EC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14047"/>
          </a:xfrm>
          <a:ln w="76200"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rmAutofit fontScale="70000" lnSpcReduction="20000"/>
          </a:bodyPr>
          <a:lstStyle/>
          <a:p>
            <a:r>
              <a:rPr lang="es-CL" b="1" u="sng" dirty="0"/>
              <a:t>Índice  o razón de masculinidad :  </a:t>
            </a:r>
            <a:r>
              <a:rPr lang="es-CL" dirty="0"/>
              <a:t>Mide la estructura por sexo de una población. Corresponde al número de hombres por cada cien mujeres. </a:t>
            </a:r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r>
              <a:rPr lang="es-CL" dirty="0"/>
              <a:t>                          IM : nº de hombres / nº de mujeres *100.</a:t>
            </a:r>
          </a:p>
          <a:p>
            <a:pPr marL="0" indent="0">
              <a:buNone/>
            </a:pPr>
            <a:r>
              <a:rPr lang="es-CL" u="sng" dirty="0"/>
              <a:t>Ejemplo: </a:t>
            </a:r>
          </a:p>
          <a:p>
            <a:pPr marL="0" indent="0">
              <a:buNone/>
            </a:pPr>
            <a:r>
              <a:rPr lang="es-CL" dirty="0"/>
              <a:t>Chile, 2019*= (H: 9.424.139/ M: 9.683.077= 0.97 o 97,0%).  </a:t>
            </a:r>
            <a:r>
              <a:rPr lang="es-CL"/>
              <a:t>Significa </a:t>
            </a:r>
            <a:r>
              <a:rPr lang="es-CL" dirty="0"/>
              <a:t>que en Chile en el año 2019 hay 97 hombres por cada 100 mujeres.</a:t>
            </a:r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  <a:p>
            <a:r>
              <a:rPr lang="es-CL" b="1" u="sng" dirty="0"/>
              <a:t>Índice o razón de feminidad: </a:t>
            </a:r>
            <a:r>
              <a:rPr lang="es-CL" dirty="0"/>
              <a:t>Nº de mujeres/Nº de hombres. </a:t>
            </a:r>
          </a:p>
          <a:p>
            <a:pPr marL="0" indent="0">
              <a:buNone/>
            </a:pPr>
            <a:r>
              <a:rPr lang="es-CL" u="sng" dirty="0"/>
              <a:t>Ejemplo:</a:t>
            </a:r>
          </a:p>
          <a:p>
            <a:pPr marL="0" indent="0">
              <a:buNone/>
            </a:pPr>
            <a:r>
              <a:rPr lang="es-CL" dirty="0"/>
              <a:t>En Chile, para 2019* fue de 1.03 (hay 103 mujeres por cada 100 hombres).</a:t>
            </a:r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FB3F2A1-BEA3-3040-A59D-564E06475273}"/>
              </a:ext>
            </a:extLst>
          </p:cNvPr>
          <p:cNvSpPr txBox="1"/>
          <p:nvPr/>
        </p:nvSpPr>
        <p:spPr>
          <a:xfrm>
            <a:off x="457200" y="6170407"/>
            <a:ext cx="8093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 i="1" dirty="0"/>
          </a:p>
          <a:p>
            <a:r>
              <a:rPr lang="es-CL" i="1" dirty="0"/>
              <a:t>*INE: Estimaciones y Proyecciones de Población 1992-2050, con base en Censo 2017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98BBB7F-404D-1740-8C0A-5F00168F28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611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611"/>
    </mc:Choice>
    <mc:Fallback>
      <p:transition spd="slow" advTm="48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Índices evaluados de acuerdo a cambio demográficos de la población</a:t>
            </a:r>
            <a:endParaRPr lang="es-ES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93064" y="1600200"/>
            <a:ext cx="8612822" cy="4525963"/>
          </a:xfrm>
          <a:ln w="57150" cmpd="sng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s-ES" sz="28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Índice de Edad Media de la Población</a:t>
            </a:r>
            <a:endParaRPr lang="es-ES_tradnl" sz="2800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>
              <a:buNone/>
            </a:pPr>
            <a:r>
              <a:rPr lang="es-ES_tradnl" dirty="0"/>
              <a:t>Es el promedio de edad de la población estudiada. </a:t>
            </a:r>
          </a:p>
          <a:p>
            <a:pPr marL="0" indent="0">
              <a:buNone/>
            </a:pPr>
            <a:r>
              <a:rPr lang="es-ES_tradnl" dirty="0"/>
              <a:t>E</a:t>
            </a:r>
            <a:r>
              <a:rPr lang="es-ES" dirty="0"/>
              <a:t>n Chile, la edad promedio de la población en:</a:t>
            </a:r>
          </a:p>
          <a:p>
            <a:pPr marL="0" indent="0">
              <a:buNone/>
            </a:pPr>
            <a:endParaRPr lang="es-ES" dirty="0"/>
          </a:p>
          <a:p>
            <a:pPr marL="514350" indent="-514350">
              <a:buAutoNum type="arabicPlain" startAt="1970"/>
            </a:pPr>
            <a:r>
              <a:rPr lang="es-ES_tradnl" dirty="0"/>
              <a:t> =  26 años</a:t>
            </a:r>
          </a:p>
          <a:p>
            <a:pPr marL="0" indent="0">
              <a:buNone/>
            </a:pPr>
            <a:r>
              <a:rPr lang="es-ES_tradnl" dirty="0"/>
              <a:t>2000 =  31 años      (Promedio de edad de chilenos)</a:t>
            </a:r>
          </a:p>
          <a:p>
            <a:pPr marL="0" indent="0">
              <a:buNone/>
            </a:pPr>
            <a:r>
              <a:rPr lang="es-ES_tradnl" dirty="0"/>
              <a:t>2020 =  35 años  </a:t>
            </a:r>
            <a:endParaRPr lang="es-ES" dirty="0"/>
          </a:p>
        </p:txBody>
      </p:sp>
      <p:sp>
        <p:nvSpPr>
          <p:cNvPr id="4" name="Cerrar llave 3"/>
          <p:cNvSpPr/>
          <p:nvPr/>
        </p:nvSpPr>
        <p:spPr>
          <a:xfrm>
            <a:off x="2905130" y="3863181"/>
            <a:ext cx="634971" cy="193733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sz="40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DD2228B-FA73-754A-852D-2731FAC4E6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2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61"/>
    </mc:Choice>
    <mc:Fallback xmlns="">
      <p:transition spd="slow" advTm="27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0251" y="274638"/>
            <a:ext cx="8717914" cy="1143000"/>
          </a:xfrm>
        </p:spPr>
        <p:txBody>
          <a:bodyPr>
            <a:normAutofit fontScale="90000"/>
          </a:bodyPr>
          <a:lstStyle/>
          <a:p>
            <a:r>
              <a:rPr lang="es-ES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Medidas en salud para los adultos mayores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30251" y="1687569"/>
            <a:ext cx="8824479" cy="4154983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s-ES_tradnl" sz="2400" dirty="0"/>
              <a:t>Atención en consultorios y hospitales públicos: Todos los adultos &gt;60 años y beneficiarios de </a:t>
            </a:r>
            <a:r>
              <a:rPr lang="es-ES_tradnl" sz="2400" dirty="0" err="1"/>
              <a:t>Fonasa</a:t>
            </a:r>
            <a:r>
              <a:rPr lang="es-ES_tradnl" sz="2400" dirty="0"/>
              <a:t> (grupos A, B, C y D) tienen atención gratuita en los consultorios y hospitales públicos.</a:t>
            </a:r>
          </a:p>
          <a:p>
            <a:endParaRPr lang="es-ES_tradnl" sz="2400" dirty="0"/>
          </a:p>
          <a:p>
            <a:r>
              <a:rPr lang="es-ES_tradnl" sz="2400" dirty="0"/>
              <a:t>•   Bonificación de 100% en la entrega de prótesis y </a:t>
            </a:r>
            <a:r>
              <a:rPr lang="es-ES_tradnl" sz="2400" dirty="0" err="1"/>
              <a:t>órtesis</a:t>
            </a:r>
            <a:r>
              <a:rPr lang="es-ES_tradnl" sz="2400" dirty="0"/>
              <a:t> (lentes    </a:t>
            </a:r>
          </a:p>
          <a:p>
            <a:r>
              <a:rPr lang="es-ES_tradnl" sz="2400" dirty="0"/>
              <a:t>     ópticos, audífonos, prótesis dental, bastones y sillas de ruedas).</a:t>
            </a:r>
          </a:p>
          <a:p>
            <a:endParaRPr lang="es-ES_tradnl" sz="2400" dirty="0"/>
          </a:p>
          <a:p>
            <a:r>
              <a:rPr lang="es-ES_tradnl" sz="2400" dirty="0"/>
              <a:t>•    Programa de Alimentación Complementaria para el Adulto Mayor</a:t>
            </a:r>
          </a:p>
          <a:p>
            <a:r>
              <a:rPr lang="es-ES_tradnl" sz="2400" dirty="0"/>
              <a:t>      (PACAM).</a:t>
            </a:r>
          </a:p>
          <a:p>
            <a:endParaRPr lang="es-ES_tradnl" sz="2400" dirty="0"/>
          </a:p>
          <a:p>
            <a:r>
              <a:rPr lang="es-ES_tradnl" sz="2400" dirty="0"/>
              <a:t>•    Promoción: actividades educativas grupales y de educación física.</a:t>
            </a:r>
            <a:endParaRPr lang="es-ES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5B17924-C64A-FC40-936D-46DED537C7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25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144"/>
    </mc:Choice>
    <mc:Fallback xmlns="">
      <p:transition spd="slow" advTm="72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s-E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2. Para realizar proyecciones de población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893242"/>
            <a:ext cx="8229600" cy="4525963"/>
          </a:xfrm>
          <a:ln w="57150" cmpd="sng">
            <a:solidFill>
              <a:srgbClr val="E46C0A"/>
            </a:solidFill>
          </a:ln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_tradnl" dirty="0"/>
              <a:t>La proyección de población es una estimación acerca del tamaño y características por sexo y edad, de acuerdo a la evolución de la población en censos anteriores y considerando como supuestos una tendencia futura de la fecundidad, de la mortalidad y la migración</a:t>
            </a:r>
          </a:p>
          <a:p>
            <a:pPr marL="0" indent="0">
              <a:buNone/>
            </a:pPr>
            <a:endParaRPr lang="es-ES_tradnl" dirty="0"/>
          </a:p>
          <a:p>
            <a:pPr marL="0" indent="0">
              <a:buNone/>
            </a:pPr>
            <a:r>
              <a:rPr lang="is-IS" sz="2000" i="1" dirty="0"/>
              <a:t>Glosario de términos de demografía y estadísticas vitales. INE.Chile</a:t>
            </a:r>
            <a:endParaRPr lang="es-ES" sz="2000" i="1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B2AAB82-B227-1449-B495-30B183CCF0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2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99"/>
    </mc:Choice>
    <mc:Fallback xmlns="">
      <p:transition spd="slow" advTm="36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77C3BC-D3CD-CA43-A088-66D83A528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Objetivos de la clase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6CDDEB2-D3DD-1A4E-94BB-4CCE9752D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31306" cy="4525963"/>
          </a:xfrm>
          <a:ln w="76200">
            <a:solidFill>
              <a:schemeClr val="tx1"/>
            </a:solidFill>
          </a:ln>
        </p:spPr>
        <p:txBody>
          <a:bodyPr>
            <a:normAutofit fontScale="70000" lnSpcReduction="20000"/>
          </a:bodyPr>
          <a:lstStyle/>
          <a:p>
            <a:pPr marL="514350" indent="-514350">
              <a:buAutoNum type="arabicPeriod"/>
            </a:pPr>
            <a:r>
              <a:rPr lang="es-CL" dirty="0"/>
              <a:t>Caracterizar demográficamente a las poblaciones según tamaño, estructura, distribución y crecimiento.</a:t>
            </a:r>
          </a:p>
          <a:p>
            <a:pPr marL="0" indent="0">
              <a:buNone/>
            </a:pPr>
            <a:endParaRPr lang="es-CL" dirty="0"/>
          </a:p>
          <a:p>
            <a:pPr marL="514350" indent="-514350">
              <a:buAutoNum type="arabicPeriod" startAt="2"/>
            </a:pPr>
            <a:r>
              <a:rPr lang="es-CL" dirty="0"/>
              <a:t>Comprender el fenómeno de la Transición Demográfica y como se relaciona con salud.</a:t>
            </a:r>
          </a:p>
          <a:p>
            <a:pPr marL="0" indent="0">
              <a:buNone/>
            </a:pPr>
            <a:endParaRPr lang="es-CL" dirty="0"/>
          </a:p>
          <a:p>
            <a:pPr marL="514350" indent="-514350">
              <a:buAutoNum type="arabicPeriod" startAt="3"/>
            </a:pPr>
            <a:r>
              <a:rPr lang="es-CL" dirty="0"/>
              <a:t>Analizar indicadores demográficos de estructura.   </a:t>
            </a:r>
          </a:p>
          <a:p>
            <a:pPr marL="0" indent="0">
              <a:buNone/>
            </a:pPr>
            <a:r>
              <a:rPr lang="es-CL" dirty="0"/>
              <a:t>      </a:t>
            </a:r>
          </a:p>
          <a:p>
            <a:pPr marL="0" indent="0">
              <a:buNone/>
            </a:pPr>
            <a:endParaRPr lang="es-CL" dirty="0"/>
          </a:p>
          <a:p>
            <a:pPr marL="514350" indent="-514350">
              <a:buAutoNum type="arabicPeriod" startAt="4"/>
            </a:pPr>
            <a:r>
              <a:rPr lang="es-CL" dirty="0"/>
              <a:t>Analizar la aplicación de la demografía en la toma de desiciones</a:t>
            </a:r>
          </a:p>
          <a:p>
            <a:pPr marL="0" indent="0">
              <a:buNone/>
            </a:pPr>
            <a:r>
              <a:rPr lang="es-CL" dirty="0"/>
              <a:t>        y su relación con otras disciplinas (ciencias sociales, epidemiología,  </a:t>
            </a:r>
          </a:p>
          <a:p>
            <a:pPr marL="0" indent="0">
              <a:buNone/>
            </a:pPr>
            <a:r>
              <a:rPr lang="es-CL" dirty="0"/>
              <a:t>         economía).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17F1E58-AA75-4F42-A3BA-4041241E2AA2}"/>
              </a:ext>
            </a:extLst>
          </p:cNvPr>
          <p:cNvSpPr txBox="1"/>
          <p:nvPr/>
        </p:nvSpPr>
        <p:spPr>
          <a:xfrm>
            <a:off x="457200" y="3388659"/>
            <a:ext cx="8172430" cy="646331"/>
          </a:xfrm>
          <a:prstGeom prst="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s-CL" dirty="0"/>
              <a:t>                                                                                                                                                       </a:t>
            </a:r>
          </a:p>
          <a:p>
            <a:r>
              <a:rPr lang="es-CL" dirty="0"/>
              <a:t>    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D00B179-BB93-7B4A-AE7A-F375590E5664}"/>
              </a:ext>
            </a:extLst>
          </p:cNvPr>
          <p:cNvSpPr txBox="1"/>
          <p:nvPr/>
        </p:nvSpPr>
        <p:spPr>
          <a:xfrm>
            <a:off x="457200" y="4313221"/>
            <a:ext cx="8229600" cy="1200329"/>
          </a:xfrm>
          <a:prstGeom prst="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CL" dirty="0"/>
              <a:t>                                                                                                                                                    </a:t>
            </a:r>
          </a:p>
          <a:p>
            <a:r>
              <a:rPr lang="es-CL" dirty="0"/>
              <a:t>     </a:t>
            </a:r>
          </a:p>
          <a:p>
            <a:endParaRPr lang="es-CL" dirty="0"/>
          </a:p>
          <a:p>
            <a:endParaRPr lang="es-CL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7B7F08C-8A85-1141-B2CD-4B269F6DBB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12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15"/>
    </mc:Choice>
    <mc:Fallback xmlns="">
      <p:transition spd="slow" advTm="37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9095" y="569804"/>
            <a:ext cx="8507705" cy="5556359"/>
          </a:xfrm>
          <a:ln w="57150" cmpd="sng">
            <a:solidFill>
              <a:srgbClr val="E46C0A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¿Por qué se proyecta la población? </a:t>
            </a:r>
          </a:p>
          <a:p>
            <a:pPr marL="0" indent="0">
              <a:buNone/>
            </a:pPr>
            <a:endParaRPr lang="es-ES" sz="4800" dirty="0"/>
          </a:p>
          <a:p>
            <a:pPr marL="0" indent="0">
              <a:buNone/>
            </a:pPr>
            <a:r>
              <a:rPr lang="es-ES" dirty="0"/>
              <a:t>Para planificar el desarrollo nacional y regional.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Planificación de los recursos en salud pública.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Planificación de la alimentación mundial.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AFBA0DD-53CC-C14E-AAAF-7D3F916AF8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30"/>
    </mc:Choice>
    <mc:Fallback xmlns="">
      <p:transition spd="slow" advTm="27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3. Estudios Epidemiológicos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ln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endParaRPr lang="es-ES" dirty="0"/>
          </a:p>
          <a:p>
            <a:r>
              <a:rPr lang="es-ES" dirty="0"/>
              <a:t>Frecuencia de enfermedades determinando lugar tiempo y espacio en el que ocurren.</a:t>
            </a:r>
          </a:p>
          <a:p>
            <a:endParaRPr lang="es-ES" dirty="0"/>
          </a:p>
          <a:p>
            <a:r>
              <a:rPr lang="es-ES" dirty="0"/>
              <a:t>Las características poblacionales determinan población en riesgo de enfermar.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81AA1F1-FCC9-A24A-A663-C718987F46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4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25"/>
    </mc:Choice>
    <mc:Fallback xmlns="">
      <p:transition spd="slow" advTm="35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Relación entre demografía y salud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ln>
            <a:solidFill>
              <a:srgbClr val="000000"/>
            </a:solidFill>
          </a:ln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s-ES" b="1" u="sng" dirty="0"/>
              <a:t>Países con pre transición demográfica</a:t>
            </a:r>
          </a:p>
          <a:p>
            <a:pPr marL="0" indent="0">
              <a:buNone/>
            </a:pPr>
            <a:endParaRPr lang="es-ES" dirty="0"/>
          </a:p>
          <a:p>
            <a:r>
              <a:rPr lang="es-ES" dirty="0"/>
              <a:t>Asegurar condiciones de la población creciente de mediana edad. </a:t>
            </a:r>
          </a:p>
          <a:p>
            <a:pPr marL="0" indent="0">
              <a:buNone/>
            </a:pPr>
            <a:endParaRPr lang="es-ES" dirty="0"/>
          </a:p>
          <a:p>
            <a:r>
              <a:rPr lang="es-ES" dirty="0"/>
              <a:t>Mejorar el acceso a la educación y salud.</a:t>
            </a:r>
          </a:p>
          <a:p>
            <a:pPr marL="0" indent="0">
              <a:buNone/>
            </a:pPr>
            <a:endParaRPr lang="es-ES" dirty="0"/>
          </a:p>
          <a:p>
            <a:r>
              <a:rPr lang="es-ES" dirty="0"/>
              <a:t>Estrategias sanitarias generales (vacunas, medidas de higiene y saneamiento, etc.).</a:t>
            </a:r>
          </a:p>
          <a:p>
            <a:pPr marL="0" indent="0">
              <a:buNone/>
            </a:pPr>
            <a:endParaRPr lang="es-ES" dirty="0"/>
          </a:p>
          <a:p>
            <a:r>
              <a:rPr lang="es-ES" dirty="0"/>
              <a:t>Estrategias para mejorar las medidas de seguridad de la población.</a:t>
            </a:r>
            <a:r>
              <a:rPr lang="es-ES_tradnl" dirty="0"/>
              <a:t> </a:t>
            </a:r>
            <a:endParaRPr lang="es-E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442672D-3BD6-8940-91FB-E2C2A28412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67"/>
    </mc:Choice>
    <mc:Fallback xmlns="">
      <p:transition spd="slow" advTm="35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Relación entre demografía y salud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just"/>
            <a:r>
              <a:rPr lang="es-ES" sz="4000" b="1" u="sng" dirty="0"/>
              <a:t>Países en transición</a:t>
            </a:r>
          </a:p>
          <a:p>
            <a:pPr marL="0" indent="0" algn="just">
              <a:buNone/>
            </a:pPr>
            <a:endParaRPr lang="es-ES" sz="4000" dirty="0"/>
          </a:p>
          <a:p>
            <a:pPr marL="0" indent="0" algn="just">
              <a:buNone/>
            </a:pPr>
            <a:r>
              <a:rPr lang="es-ES" sz="4000" dirty="0"/>
              <a:t>Estrategias para mejorar la seguridad de la población, el nivel educacional, condiciones laborales, salud y pensiones.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EF247D7-EFC0-6842-8D7A-6A1CC8B619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9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89"/>
    </mc:Choice>
    <mc:Fallback xmlns="">
      <p:transition spd="slow" advTm="27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6949" y="0"/>
            <a:ext cx="8229600" cy="1143000"/>
          </a:xfrm>
        </p:spPr>
        <p:txBody>
          <a:bodyPr/>
          <a:lstStyle/>
          <a:p>
            <a:r>
              <a:rPr lang="es-ES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Relación entre demografía y salud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11657" y="1143001"/>
            <a:ext cx="8791917" cy="4831804"/>
          </a:xfrm>
          <a:ln>
            <a:solidFill>
              <a:srgbClr val="000000"/>
            </a:solidFill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ES" sz="4000" b="1" u="sng" dirty="0"/>
              <a:t>Países en post transición.</a:t>
            </a:r>
          </a:p>
          <a:p>
            <a:pPr marL="0" indent="0">
              <a:buNone/>
            </a:pPr>
            <a:endParaRPr lang="es-ES" sz="4000" dirty="0"/>
          </a:p>
          <a:p>
            <a:r>
              <a:rPr lang="es-ES" sz="4000" dirty="0"/>
              <a:t>Mejorar el acceso a la salud y condiciones laborales para la población mayor de 65 años. </a:t>
            </a:r>
          </a:p>
          <a:p>
            <a:pPr marL="0" indent="0">
              <a:buNone/>
            </a:pPr>
            <a:endParaRPr lang="es-ES" sz="4000" dirty="0"/>
          </a:p>
          <a:p>
            <a:r>
              <a:rPr lang="es-ES" sz="4000" dirty="0"/>
              <a:t>Medidas que apunten a estimular las tasas de natalidad, subsidios educacionales y mejores  condiciones laborales.</a:t>
            </a:r>
          </a:p>
          <a:p>
            <a:pPr marL="0" indent="0">
              <a:buNone/>
            </a:pPr>
            <a:endParaRPr lang="es-ES" sz="36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794006A-234C-9C48-B80A-8C6573A7AE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2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18"/>
    </mc:Choice>
    <mc:Fallback xmlns="">
      <p:transition spd="slow" advTm="26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374773"/>
            <a:ext cx="8229600" cy="2655783"/>
          </a:xfrm>
        </p:spPr>
        <p:txBody>
          <a:bodyPr>
            <a:normAutofit/>
          </a:bodyPr>
          <a:lstStyle/>
          <a:p>
            <a:br>
              <a:rPr lang="es-ES" dirty="0">
                <a:solidFill>
                  <a:srgbClr val="3366FF"/>
                </a:solidFill>
              </a:rPr>
            </a:br>
            <a:r>
              <a:rPr lang="es-ES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¡ Bienvenidos al curso !</a:t>
            </a:r>
            <a:br>
              <a:rPr lang="es-ES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s-ES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Muchas Gracias</a:t>
            </a:r>
            <a:endParaRPr lang="es-ES" dirty="0">
              <a:solidFill>
                <a:srgbClr val="3366FF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" y="0"/>
            <a:ext cx="4627147" cy="194205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F1168CD-92BA-0E45-B23A-5139E9CE51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0B050F2-DDE9-584B-A46E-A96B055E074A}"/>
              </a:ext>
            </a:extLst>
          </p:cNvPr>
          <p:cNvSpPr txBox="1"/>
          <p:nvPr/>
        </p:nvSpPr>
        <p:spPr>
          <a:xfrm>
            <a:off x="1205948" y="5392271"/>
            <a:ext cx="62417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dirty="0">
                <a:solidFill>
                  <a:schemeClr val="bg1">
                    <a:lumMod val="50000"/>
                  </a:schemeClr>
                </a:solidFill>
              </a:rPr>
              <a:t>Profesoras Jovita Ortiz, Marcela Araya Bannout</a:t>
            </a:r>
          </a:p>
          <a:p>
            <a:pPr algn="ctr"/>
            <a:r>
              <a:rPr lang="es-CL" sz="2400" dirty="0">
                <a:solidFill>
                  <a:schemeClr val="bg1">
                    <a:lumMod val="50000"/>
                  </a:schemeClr>
                </a:solidFill>
              </a:rPr>
              <a:t>Ayudante PAD: Danna González</a:t>
            </a:r>
          </a:p>
        </p:txBody>
      </p:sp>
    </p:spTree>
    <p:extLst>
      <p:ext uri="{BB962C8B-B14F-4D97-AF65-F5344CB8AC3E}">
        <p14:creationId xmlns:p14="http://schemas.microsoft.com/office/powerpoint/2010/main" val="172989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51"/>
    </mc:Choice>
    <mc:Fallback xmlns="">
      <p:transition spd="slow" advTm="39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B73EF6-8B9D-FB4B-9DEB-14FCE8690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452" y="141128"/>
            <a:ext cx="8229600" cy="522767"/>
          </a:xfrm>
        </p:spPr>
        <p:txBody>
          <a:bodyPr>
            <a:noAutofit/>
          </a:bodyPr>
          <a:lstStyle/>
          <a:p>
            <a:r>
              <a:rPr lang="es-CL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Medida de frecuencia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67088" y="663896"/>
            <a:ext cx="8855887" cy="6077230"/>
          </a:xfrm>
          <a:ln w="57150" cmpd="sng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s-ES" sz="2800" dirty="0"/>
              <a:t>Frecuencia</a:t>
            </a:r>
          </a:p>
          <a:p>
            <a:pPr marL="0" indent="0">
              <a:buNone/>
            </a:pPr>
            <a:r>
              <a:rPr lang="es-ES" sz="2800" dirty="0"/>
              <a:t>nº de </a:t>
            </a:r>
            <a:r>
              <a:rPr lang="es-ES" sz="2800" dirty="0">
                <a:solidFill>
                  <a:schemeClr val="accent3"/>
                </a:solidFill>
              </a:rPr>
              <a:t>personas</a:t>
            </a:r>
            <a:r>
              <a:rPr lang="es-ES" sz="2800" dirty="0"/>
              <a:t> que poseen un atributo, por ejemplo una enfermedad.</a:t>
            </a:r>
          </a:p>
          <a:p>
            <a:pPr marL="0" indent="0">
              <a:buNone/>
            </a:pP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400877" y="2501869"/>
            <a:ext cx="828592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3366FF"/>
                </a:solidFill>
              </a:rPr>
              <a:t>Número de </a:t>
            </a:r>
            <a:r>
              <a:rPr lang="es-ES" sz="2400" dirty="0">
                <a:solidFill>
                  <a:srgbClr val="C0504D"/>
                </a:solidFill>
              </a:rPr>
              <a:t>enfermos con hipertensión </a:t>
            </a:r>
            <a:r>
              <a:rPr lang="es-ES" sz="2400" dirty="0">
                <a:solidFill>
                  <a:schemeClr val="accent2"/>
                </a:solidFill>
              </a:rPr>
              <a:t>arterial</a:t>
            </a:r>
            <a:r>
              <a:rPr lang="es-ES" sz="2400" dirty="0">
                <a:solidFill>
                  <a:srgbClr val="008000"/>
                </a:solidFill>
              </a:rPr>
              <a:t> en la población atendida  en dos centros de salud</a:t>
            </a:r>
            <a:r>
              <a:rPr lang="es-ES" sz="2400" dirty="0"/>
              <a:t>, </a:t>
            </a:r>
            <a:r>
              <a:rPr lang="es-ES" sz="2400" dirty="0">
                <a:solidFill>
                  <a:schemeClr val="accent6">
                    <a:lumMod val="75000"/>
                  </a:schemeClr>
                </a:solidFill>
              </a:rPr>
              <a:t>el segundo semestre de 2017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1291200" y="53851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 </a:t>
            </a:r>
          </a:p>
        </p:txBody>
      </p:sp>
      <p:grpSp>
        <p:nvGrpSpPr>
          <p:cNvPr id="26" name="Agrupar 25"/>
          <p:cNvGrpSpPr/>
          <p:nvPr/>
        </p:nvGrpSpPr>
        <p:grpSpPr>
          <a:xfrm>
            <a:off x="178645" y="2499777"/>
            <a:ext cx="6133857" cy="4086594"/>
            <a:chOff x="184243" y="2501869"/>
            <a:chExt cx="6133857" cy="4086594"/>
          </a:xfrm>
        </p:grpSpPr>
        <p:sp>
          <p:nvSpPr>
            <p:cNvPr id="17" name="Elipse 16"/>
            <p:cNvSpPr/>
            <p:nvPr/>
          </p:nvSpPr>
          <p:spPr>
            <a:xfrm>
              <a:off x="184243" y="5232530"/>
              <a:ext cx="1470860" cy="135593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504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¿</a:t>
              </a:r>
            </a:p>
          </p:txBody>
        </p:sp>
        <p:sp>
          <p:nvSpPr>
            <p:cNvPr id="19" name="CuadroTexto 18"/>
            <p:cNvSpPr txBox="1"/>
            <p:nvPr/>
          </p:nvSpPr>
          <p:spPr>
            <a:xfrm>
              <a:off x="348567" y="5540798"/>
              <a:ext cx="131042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b="1" dirty="0">
                  <a:solidFill>
                    <a:srgbClr val="C0504D"/>
                  </a:solidFill>
                </a:rPr>
                <a:t>¿Qué?</a:t>
              </a:r>
            </a:p>
            <a:p>
              <a:pPr algn="ctr"/>
              <a:endParaRPr lang="es-ES" b="1" dirty="0">
                <a:solidFill>
                  <a:srgbClr val="C0504D"/>
                </a:solidFill>
              </a:endParaRPr>
            </a:p>
            <a:p>
              <a:pPr algn="ctr"/>
              <a:r>
                <a:rPr lang="es-ES" b="1" dirty="0"/>
                <a:t>Se presenta</a:t>
              </a:r>
            </a:p>
          </p:txBody>
        </p:sp>
        <p:sp>
          <p:nvSpPr>
            <p:cNvPr id="21" name="CuadroTexto 20"/>
            <p:cNvSpPr txBox="1"/>
            <p:nvPr/>
          </p:nvSpPr>
          <p:spPr>
            <a:xfrm>
              <a:off x="1887430" y="2501869"/>
              <a:ext cx="4430670" cy="369332"/>
            </a:xfrm>
            <a:prstGeom prst="rect">
              <a:avLst/>
            </a:prstGeom>
            <a:noFill/>
            <a:ln w="28575" cmpd="sng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endParaRPr lang="es-ES" dirty="0"/>
            </a:p>
          </p:txBody>
        </p:sp>
      </p:grpSp>
      <p:grpSp>
        <p:nvGrpSpPr>
          <p:cNvPr id="25" name="Agrupar 24"/>
          <p:cNvGrpSpPr/>
          <p:nvPr/>
        </p:nvGrpSpPr>
        <p:grpSpPr>
          <a:xfrm>
            <a:off x="555211" y="2517549"/>
            <a:ext cx="3804441" cy="4101654"/>
            <a:chOff x="555211" y="2517549"/>
            <a:chExt cx="3804441" cy="4101654"/>
          </a:xfrm>
        </p:grpSpPr>
        <p:sp>
          <p:nvSpPr>
            <p:cNvPr id="12" name="CuadroTexto 11"/>
            <p:cNvSpPr txBox="1"/>
            <p:nvPr/>
          </p:nvSpPr>
          <p:spPr>
            <a:xfrm>
              <a:off x="2135966" y="5817797"/>
              <a:ext cx="22236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Se clasifican unidades</a:t>
              </a:r>
            </a:p>
            <a:p>
              <a:r>
                <a:rPr lang="es-ES" dirty="0"/>
                <a:t> de observación</a:t>
              </a:r>
            </a:p>
          </p:txBody>
        </p:sp>
        <p:sp>
          <p:nvSpPr>
            <p:cNvPr id="22" name="Elipse 21"/>
            <p:cNvSpPr/>
            <p:nvPr/>
          </p:nvSpPr>
          <p:spPr>
            <a:xfrm>
              <a:off x="1889954" y="5079559"/>
              <a:ext cx="2345540" cy="1539644"/>
            </a:xfrm>
            <a:prstGeom prst="ellipse">
              <a:avLst/>
            </a:prstGeom>
            <a:noFill/>
            <a:ln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¿</a:t>
              </a:r>
            </a:p>
          </p:txBody>
        </p:sp>
        <p:sp>
          <p:nvSpPr>
            <p:cNvPr id="23" name="CuadroTexto 22"/>
            <p:cNvSpPr txBox="1"/>
            <p:nvPr/>
          </p:nvSpPr>
          <p:spPr>
            <a:xfrm>
              <a:off x="2430038" y="5498481"/>
              <a:ext cx="949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>
                  <a:solidFill>
                    <a:srgbClr val="3366FF"/>
                  </a:solidFill>
                </a:rPr>
                <a:t>¿Cómo?</a:t>
              </a:r>
            </a:p>
          </p:txBody>
        </p:sp>
        <p:sp>
          <p:nvSpPr>
            <p:cNvPr id="24" name="CuadroTexto 23"/>
            <p:cNvSpPr txBox="1"/>
            <p:nvPr/>
          </p:nvSpPr>
          <p:spPr>
            <a:xfrm>
              <a:off x="555211" y="2517549"/>
              <a:ext cx="1287734" cy="369332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dirty="0"/>
                <a:t>    </a:t>
              </a:r>
            </a:p>
          </p:txBody>
        </p:sp>
      </p:grpSp>
      <p:grpSp>
        <p:nvGrpSpPr>
          <p:cNvPr id="34" name="Agrupar 33"/>
          <p:cNvGrpSpPr/>
          <p:nvPr/>
        </p:nvGrpSpPr>
        <p:grpSpPr>
          <a:xfrm>
            <a:off x="1949479" y="2886881"/>
            <a:ext cx="4735778" cy="3699490"/>
            <a:chOff x="1948591" y="3087227"/>
            <a:chExt cx="4735778" cy="3699490"/>
          </a:xfrm>
        </p:grpSpPr>
        <p:sp>
          <p:nvSpPr>
            <p:cNvPr id="13" name="CuadroTexto 12"/>
            <p:cNvSpPr txBox="1"/>
            <p:nvPr/>
          </p:nvSpPr>
          <p:spPr>
            <a:xfrm>
              <a:off x="4980872" y="5540798"/>
              <a:ext cx="10843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>
                  <a:solidFill>
                    <a:srgbClr val="008000"/>
                  </a:solidFill>
                </a:rPr>
                <a:t>¿Dónde ?</a:t>
              </a:r>
            </a:p>
          </p:txBody>
        </p:sp>
        <p:sp>
          <p:nvSpPr>
            <p:cNvPr id="15" name="CuadroTexto 14"/>
            <p:cNvSpPr txBox="1"/>
            <p:nvPr/>
          </p:nvSpPr>
          <p:spPr>
            <a:xfrm>
              <a:off x="4729988" y="5867813"/>
              <a:ext cx="19543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Fueron registrados</a:t>
              </a:r>
            </a:p>
            <a:p>
              <a:r>
                <a:rPr lang="es-ES" dirty="0"/>
                <a:t>los datos</a:t>
              </a:r>
            </a:p>
          </p:txBody>
        </p:sp>
        <p:sp>
          <p:nvSpPr>
            <p:cNvPr id="30" name="Elipse 29"/>
            <p:cNvSpPr/>
            <p:nvPr/>
          </p:nvSpPr>
          <p:spPr>
            <a:xfrm>
              <a:off x="4603306" y="5249569"/>
              <a:ext cx="2038096" cy="1537148"/>
            </a:xfrm>
            <a:prstGeom prst="ellipse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CuadroTexto 30"/>
            <p:cNvSpPr txBox="1"/>
            <p:nvPr/>
          </p:nvSpPr>
          <p:spPr>
            <a:xfrm>
              <a:off x="1948591" y="3087227"/>
              <a:ext cx="2725675" cy="369332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txBody>
            <a:bodyPr wrap="square" rtlCol="0">
              <a:spAutoFit/>
            </a:bodyPr>
            <a:lstStyle/>
            <a:p>
              <a:endParaRPr lang="es-ES" b="1" dirty="0"/>
            </a:p>
          </p:txBody>
        </p:sp>
      </p:grpSp>
      <p:grpSp>
        <p:nvGrpSpPr>
          <p:cNvPr id="33" name="Agrupar 32"/>
          <p:cNvGrpSpPr/>
          <p:nvPr/>
        </p:nvGrpSpPr>
        <p:grpSpPr>
          <a:xfrm>
            <a:off x="4781688" y="2886881"/>
            <a:ext cx="4092758" cy="3699490"/>
            <a:chOff x="4781688" y="2886881"/>
            <a:chExt cx="4092758" cy="3699490"/>
          </a:xfrm>
        </p:grpSpPr>
        <p:sp>
          <p:nvSpPr>
            <p:cNvPr id="14" name="CuadroTexto 13"/>
            <p:cNvSpPr txBox="1"/>
            <p:nvPr/>
          </p:nvSpPr>
          <p:spPr>
            <a:xfrm>
              <a:off x="7280158" y="5384676"/>
              <a:ext cx="11304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>
                  <a:solidFill>
                    <a:srgbClr val="E46C0A"/>
                  </a:solidFill>
                </a:rPr>
                <a:t>¿Cuándo?</a:t>
              </a:r>
            </a:p>
          </p:txBody>
        </p:sp>
        <p:sp>
          <p:nvSpPr>
            <p:cNvPr id="16" name="CuadroTexto 15"/>
            <p:cNvSpPr txBox="1"/>
            <p:nvPr/>
          </p:nvSpPr>
          <p:spPr>
            <a:xfrm>
              <a:off x="7189951" y="5754008"/>
              <a:ext cx="14968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Se registraron </a:t>
              </a:r>
            </a:p>
            <a:p>
              <a:r>
                <a:rPr lang="es-ES" dirty="0"/>
                <a:t>los datos</a:t>
              </a:r>
            </a:p>
          </p:txBody>
        </p:sp>
        <p:sp>
          <p:nvSpPr>
            <p:cNvPr id="29" name="Elipse 28"/>
            <p:cNvSpPr/>
            <p:nvPr/>
          </p:nvSpPr>
          <p:spPr>
            <a:xfrm>
              <a:off x="6836350" y="5049223"/>
              <a:ext cx="2038096" cy="1537148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4781688" y="2886881"/>
              <a:ext cx="3780559" cy="369332"/>
            </a:xfrm>
            <a:prstGeom prst="rect">
              <a:avLst/>
            </a:prstGeom>
            <a:noFill/>
            <a:ln w="28575" cmpd="sng">
              <a:solidFill>
                <a:srgbClr val="FF6600"/>
              </a:solidFill>
            </a:ln>
          </p:spPr>
          <p:txBody>
            <a:bodyPr wrap="square" rtlCol="0">
              <a:spAutoFit/>
            </a:bodyPr>
            <a:lstStyle/>
            <a:p>
              <a:endParaRPr lang="es-ES" b="1" dirty="0"/>
            </a:p>
          </p:txBody>
        </p:sp>
      </p:grpSp>
      <p:sp>
        <p:nvSpPr>
          <p:cNvPr id="36" name="CuadroTexto 35"/>
          <p:cNvSpPr txBox="1"/>
          <p:nvPr/>
        </p:nvSpPr>
        <p:spPr>
          <a:xfrm>
            <a:off x="167088" y="2096978"/>
            <a:ext cx="1467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u="sng" dirty="0"/>
              <a:t>Ejemplo:</a:t>
            </a:r>
          </a:p>
        </p:txBody>
      </p:sp>
      <p:grpSp>
        <p:nvGrpSpPr>
          <p:cNvPr id="8" name="Agrupar 7"/>
          <p:cNvGrpSpPr/>
          <p:nvPr/>
        </p:nvGrpSpPr>
        <p:grpSpPr>
          <a:xfrm>
            <a:off x="1475866" y="3868312"/>
            <a:ext cx="5899151" cy="1265503"/>
            <a:chOff x="1475866" y="3868312"/>
            <a:chExt cx="5899151" cy="1265503"/>
          </a:xfrm>
        </p:grpSpPr>
        <p:graphicFrame>
          <p:nvGraphicFramePr>
            <p:cNvPr id="38" name="Objeto 3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76157478"/>
                </p:ext>
              </p:extLst>
            </p:nvPr>
          </p:nvGraphicFramePr>
          <p:xfrm>
            <a:off x="1475866" y="3916202"/>
            <a:ext cx="5899150" cy="12176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4" name="Hoja de Microsoft Excel 97 - 2004" r:id="rId7" imgW="2044700" imgH="787400" progId="Excel.Sheet.8">
                    <p:link updateAutomatic="1"/>
                  </p:oleObj>
                </mc:Choice>
                <mc:Fallback>
                  <p:oleObj name="Hoja de Microsoft Excel 97 - 2004" r:id="rId7" imgW="2044700" imgH="787400" progId="Excel.Sheet.8">
                    <p:link updateAutomatic="1"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475866" y="3916202"/>
                          <a:ext cx="5899150" cy="12176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" name="CuadroTexto 3"/>
            <p:cNvSpPr txBox="1"/>
            <p:nvPr/>
          </p:nvSpPr>
          <p:spPr>
            <a:xfrm>
              <a:off x="2096173" y="3868312"/>
              <a:ext cx="10640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b="1" dirty="0"/>
                <a:t>CESFAM</a:t>
              </a:r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4844607" y="3874478"/>
              <a:ext cx="25304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/>
                <a:t>NÚMERO DE ENFERMOS</a:t>
              </a:r>
            </a:p>
          </p:txBody>
        </p:sp>
      </p:grp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6F22D6F1-DA35-2A46-BDDB-4979BDEFF7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07971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275"/>
    </mc:Choice>
    <mc:Fallback xmlns="">
      <p:transition spd="slow" advTm="125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Proporción</a:t>
            </a:r>
            <a:r>
              <a:rPr lang="es-ES" dirty="0"/>
              <a:t> </a:t>
            </a:r>
          </a:p>
        </p:txBody>
      </p:sp>
      <p:sp>
        <p:nvSpPr>
          <p:cNvPr id="4" name="Marcador de contenido 3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045792" cy="10402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Es un cociente en el que el numerador está incluido</a:t>
            </a:r>
          </a:p>
          <a:p>
            <a:pPr marL="0" indent="0">
              <a:buNone/>
            </a:pPr>
            <a:r>
              <a:rPr lang="es-ES" sz="2800" dirty="0"/>
              <a:t>en el denominador.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57200" y="3429319"/>
            <a:ext cx="769518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/>
              <a:t>Expresa la probabilidad de que un evento ocurra</a:t>
            </a:r>
          </a:p>
          <a:p>
            <a:endParaRPr lang="es-ES" sz="2800" dirty="0"/>
          </a:p>
          <a:p>
            <a:r>
              <a:rPr lang="es-ES" sz="2800" dirty="0"/>
              <a:t>       0= el suceso no ocurre</a:t>
            </a:r>
          </a:p>
          <a:p>
            <a:r>
              <a:rPr lang="es-ES" sz="2800" dirty="0"/>
              <a:t>       1= el suceso ocurre</a:t>
            </a:r>
          </a:p>
          <a:p>
            <a:endParaRPr lang="es-ES" sz="2800" dirty="0"/>
          </a:p>
          <a:p>
            <a:r>
              <a:rPr lang="es-ES" sz="2800" dirty="0"/>
              <a:t>Generalmente se expresa en tanto por ciento.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9875A9A-CE5A-3348-AB3E-7308A6567C9B}"/>
              </a:ext>
            </a:extLst>
          </p:cNvPr>
          <p:cNvSpPr txBox="1"/>
          <p:nvPr/>
        </p:nvSpPr>
        <p:spPr>
          <a:xfrm>
            <a:off x="283712" y="1417638"/>
            <a:ext cx="8278228" cy="5078313"/>
          </a:xfrm>
          <a:prstGeom prst="rect">
            <a:avLst/>
          </a:prstGeom>
          <a:noFill/>
          <a:ln w="762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CL" dirty="0"/>
              <a:t>                                          </a:t>
            </a: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r>
              <a:rPr lang="es-CL" dirty="0"/>
              <a:t>                             </a:t>
            </a:r>
          </a:p>
          <a:p>
            <a:endParaRPr lang="es-CL" dirty="0"/>
          </a:p>
          <a:p>
            <a:r>
              <a:rPr lang="es-CL" dirty="0"/>
              <a:t>                                                                                                               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19E86FF-A8B3-4547-9292-EE5396CB2B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57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28"/>
    </mc:Choice>
    <mc:Fallback xmlns="">
      <p:transition spd="slow" advTm="24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0236"/>
          </a:xfrm>
        </p:spPr>
        <p:txBody>
          <a:bodyPr>
            <a:normAutofit fontScale="90000"/>
          </a:bodyPr>
          <a:lstStyle/>
          <a:p>
            <a:r>
              <a:rPr lang="es-ES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Proporción</a:t>
            </a:r>
            <a:r>
              <a:rPr lang="es-ES" dirty="0"/>
              <a:t> </a:t>
            </a: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0088121"/>
              </p:ext>
            </p:extLst>
          </p:nvPr>
        </p:nvGraphicFramePr>
        <p:xfrm>
          <a:off x="635053" y="3269853"/>
          <a:ext cx="7227407" cy="1757680"/>
        </p:xfrm>
        <a:graphic>
          <a:graphicData uri="http://schemas.openxmlformats.org/drawingml/2006/table">
            <a:tbl>
              <a:tblPr/>
              <a:tblGrid>
                <a:gridCol w="18791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91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91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1546">
                <a:tc>
                  <a:txBody>
                    <a:bodyPr/>
                    <a:lstStyle/>
                    <a:p>
                      <a:pPr algn="ctr" fontAlgn="b"/>
                      <a:r>
                        <a:rPr lang="es-E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Hospital 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Enfermos con HTA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Población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113">
                <a:tc>
                  <a:txBody>
                    <a:bodyPr/>
                    <a:lstStyle/>
                    <a:p>
                      <a:pPr algn="ctr" fontAlgn="b"/>
                      <a:r>
                        <a:rPr lang="es-E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113">
                <a:tc>
                  <a:txBody>
                    <a:bodyPr/>
                    <a:lstStyle/>
                    <a:p>
                      <a:pPr algn="ctr" fontAlgn="b"/>
                      <a:r>
                        <a:rPr lang="es-ES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 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546">
                <a:tc>
                  <a:txBody>
                    <a:bodyPr/>
                    <a:lstStyle/>
                    <a:p>
                      <a:pPr algn="ctr" fontAlgn="b"/>
                      <a:r>
                        <a:rPr lang="es-ES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750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635053" y="1034874"/>
            <a:ext cx="1577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u="sng" dirty="0"/>
              <a:t>Ejemplo:</a:t>
            </a:r>
            <a:r>
              <a:rPr lang="es-ES" sz="2800" dirty="0"/>
              <a:t> 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457200" y="2161857"/>
            <a:ext cx="84986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Número de enfermos con hipertensión arterial en la población atendida  en dos centros de salud, el segundo semestre de 2017</a:t>
            </a:r>
          </a:p>
          <a:p>
            <a:endParaRPr lang="es-ES" dirty="0"/>
          </a:p>
        </p:txBody>
      </p:sp>
      <p:sp>
        <p:nvSpPr>
          <p:cNvPr id="3" name="CuadroTexto 2"/>
          <p:cNvSpPr txBox="1"/>
          <p:nvPr/>
        </p:nvSpPr>
        <p:spPr>
          <a:xfrm>
            <a:off x="457200" y="5671065"/>
            <a:ext cx="6948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Proporción hospital  A: 0,33, 0,33*100= 3,33%</a:t>
            </a:r>
          </a:p>
          <a:p>
            <a:r>
              <a:rPr lang="es-ES" sz="2400" dirty="0"/>
              <a:t>Proporción hospital  B: 0,47; 0,47*100= 4,67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6373AF3-5FBF-1342-BC1E-DB0AF2F1091B}"/>
              </a:ext>
            </a:extLst>
          </p:cNvPr>
          <p:cNvSpPr txBox="1"/>
          <p:nvPr/>
        </p:nvSpPr>
        <p:spPr>
          <a:xfrm>
            <a:off x="431630" y="1034874"/>
            <a:ext cx="8255170" cy="5632311"/>
          </a:xfrm>
          <a:prstGeom prst="rect">
            <a:avLst/>
          </a:prstGeom>
          <a:noFill/>
          <a:ln w="762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CL" dirty="0"/>
              <a:t>                                          </a:t>
            </a: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r>
              <a:rPr lang="es-CL" dirty="0"/>
              <a:t>                             </a:t>
            </a: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r>
              <a:rPr lang="es-CL" dirty="0"/>
              <a:t>                                                                                                               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A258568-35BA-0441-ACE4-AF40F5E197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5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83"/>
    </mc:Choice>
    <mc:Fallback xmlns="">
      <p:transition spd="slow" advTm="65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70225"/>
          </a:xfrm>
        </p:spPr>
        <p:txBody>
          <a:bodyPr>
            <a:normAutofit fontScale="90000"/>
          </a:bodyPr>
          <a:lstStyle/>
          <a:p>
            <a:r>
              <a:rPr lang="es-ES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Razón</a:t>
            </a:r>
            <a:r>
              <a:rPr lang="es-ES" dirty="0"/>
              <a:t> 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670225"/>
            <a:ext cx="8229600" cy="5436833"/>
          </a:xfrm>
        </p:spPr>
        <p:txBody>
          <a:bodyPr>
            <a:normAutofit fontScale="92500" lnSpcReduction="10000"/>
          </a:bodyPr>
          <a:lstStyle/>
          <a:p>
            <a:r>
              <a:rPr lang="es-ES" dirty="0"/>
              <a:t>Es un cociente en el que el numerador no está incluido en el denominador.</a:t>
            </a:r>
          </a:p>
          <a:p>
            <a:endParaRPr lang="es-ES" dirty="0"/>
          </a:p>
          <a:p>
            <a:r>
              <a:rPr lang="es-ES" dirty="0"/>
              <a:t>Cuando en una razón el numerador representa la probabilidad de que ocurra un suceso y el denominador la probabilidad de que no ocurra, se denomina </a:t>
            </a:r>
            <a:r>
              <a:rPr lang="es-ES" dirty="0" err="1"/>
              <a:t>odds</a:t>
            </a:r>
            <a:r>
              <a:rPr lang="es-ES" dirty="0"/>
              <a:t>.</a:t>
            </a:r>
          </a:p>
          <a:p>
            <a:pPr marL="0" indent="0">
              <a:buNone/>
            </a:pPr>
            <a:r>
              <a:rPr lang="es-ES" u="sng" dirty="0"/>
              <a:t>Ejemplo:</a:t>
            </a:r>
          </a:p>
          <a:p>
            <a:r>
              <a:rPr lang="es-ES" dirty="0"/>
              <a:t>El porcentaje de diabéticos controlados con insulina es 0,75 y el número de diabéticos no controlados con insulina es 0,25; la razón sería 75/25 = 3/1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5148D56-FA53-584E-B200-55DC71249633}"/>
              </a:ext>
            </a:extLst>
          </p:cNvPr>
          <p:cNvSpPr txBox="1"/>
          <p:nvPr/>
        </p:nvSpPr>
        <p:spPr>
          <a:xfrm>
            <a:off x="431630" y="670225"/>
            <a:ext cx="8255170" cy="5632311"/>
          </a:xfrm>
          <a:prstGeom prst="rect">
            <a:avLst/>
          </a:prstGeom>
          <a:noFill/>
          <a:ln w="762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CL" dirty="0"/>
              <a:t>                                          </a:t>
            </a: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r>
              <a:rPr lang="es-CL" dirty="0"/>
              <a:t>                             </a:t>
            </a: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r>
              <a:rPr lang="es-CL" dirty="0"/>
              <a:t>                                                                                                               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22C429C-2FF4-3541-9521-F3B8F3A2ED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9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33"/>
    </mc:Choice>
    <mc:Fallback xmlns="">
      <p:transition spd="slow" advTm="60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5714"/>
          </a:xfrm>
        </p:spPr>
        <p:txBody>
          <a:bodyPr>
            <a:normAutofit fontScale="90000"/>
          </a:bodyPr>
          <a:lstStyle/>
          <a:p>
            <a:r>
              <a:rPr lang="es-ES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Tasa</a:t>
            </a:r>
            <a:r>
              <a:rPr lang="es-ES" dirty="0"/>
              <a:t>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199" y="1115248"/>
            <a:ext cx="8464153" cy="5010915"/>
          </a:xfrm>
        </p:spPr>
        <p:txBody>
          <a:bodyPr>
            <a:normAutofit fontScale="92500" lnSpcReduction="20000"/>
          </a:bodyPr>
          <a:lstStyle/>
          <a:p>
            <a:r>
              <a:rPr lang="es-ES" dirty="0"/>
              <a:t>Es una forma especial de proporción que tiene en cuenta el tiempo.</a:t>
            </a:r>
          </a:p>
          <a:p>
            <a:endParaRPr lang="es-ES" dirty="0"/>
          </a:p>
          <a:p>
            <a:r>
              <a:rPr lang="es-ES" dirty="0"/>
              <a:t>Relaciona el cambio de una magnitud (en medicina, generalmente, es el cambio en una situación clínica) por unidad de cambio en otra magnitud (por regla general el tiempo).</a:t>
            </a:r>
          </a:p>
          <a:p>
            <a:endParaRPr lang="es-ES" dirty="0"/>
          </a:p>
          <a:p>
            <a:r>
              <a:rPr lang="es-ES_tradnl" dirty="0"/>
              <a:t>Cociente que resulta de dividir un número de acontecimientos sucedidos durante un periodo de tiempo (un flujo) por la población media existente durante ese periodo.</a:t>
            </a:r>
          </a:p>
          <a:p>
            <a:endParaRPr lang="es-ES_tradnl" dirty="0"/>
          </a:p>
          <a:p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A5E8E7A-2645-EB46-AAC9-45F84EDB595E}"/>
              </a:ext>
            </a:extLst>
          </p:cNvPr>
          <p:cNvSpPr txBox="1"/>
          <p:nvPr/>
        </p:nvSpPr>
        <p:spPr>
          <a:xfrm>
            <a:off x="457199" y="960352"/>
            <a:ext cx="8255170" cy="5632311"/>
          </a:xfrm>
          <a:prstGeom prst="rect">
            <a:avLst/>
          </a:prstGeom>
          <a:noFill/>
          <a:ln w="762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CL" dirty="0"/>
              <a:t>                                          </a:t>
            </a: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r>
              <a:rPr lang="es-CL" dirty="0"/>
              <a:t>                             </a:t>
            </a: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r>
              <a:rPr lang="es-CL" dirty="0"/>
              <a:t>                                                                                                               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602F13C-2E27-CE46-BA32-68737ABC62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61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47"/>
    </mc:Choice>
    <mc:Fallback xmlns="">
      <p:transition spd="slow" advTm="39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782827" y="206375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¿Por qué será importante en la salud pública conocer aspectos derivados del estudio de poblaciones?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93C707D-A2F4-DB41-836C-45377B5308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37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76"/>
    </mc:Choice>
    <mc:Fallback xmlns="">
      <p:transition spd="slow" advTm="21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Autofit/>
          </a:bodyPr>
          <a:lstStyle/>
          <a:p>
            <a:r>
              <a:rPr lang="es-E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1. Para elaborar indicadores de salud  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457200" y="1819921"/>
            <a:ext cx="8229600" cy="4093428"/>
          </a:xfrm>
          <a:prstGeom prst="rect">
            <a:avLst/>
          </a:prstGeom>
          <a:noFill/>
          <a:ln w="57150" cmpd="sng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_tradnl" sz="3200" dirty="0">
                <a:latin typeface="Times New Roman"/>
                <a:cs typeface="Times New Roman"/>
              </a:rPr>
              <a:t> “Los indicadores son estadísticas, serie estadística o cualquier forma de indicación que nos facilita estudiar dónde estamos y hacia dónde nos dirigimos con respecto a determinados objetivos y metas, así como evaluar programas específicos y determinar su impacto”.</a:t>
            </a:r>
          </a:p>
          <a:p>
            <a:pPr algn="just"/>
            <a:endParaRPr lang="es-ES_tradnl" sz="3200" dirty="0">
              <a:latin typeface="Times New Roman"/>
              <a:cs typeface="Times New Roman"/>
            </a:endParaRPr>
          </a:p>
          <a:p>
            <a:pPr algn="just"/>
            <a:r>
              <a:rPr lang="en-US" i="1" dirty="0">
                <a:latin typeface="Times New Roman"/>
                <a:cs typeface="Times New Roman"/>
              </a:rPr>
              <a:t>Horn, Robert V. Statistical indicators for the economic and social sciences. Cambridge, University Press, Hong Kong, 1993, p. 147</a:t>
            </a:r>
            <a:endParaRPr lang="es-ES" i="1" dirty="0">
              <a:latin typeface="Times New Roman"/>
              <a:cs typeface="Times New Roman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EB8E228-86F4-A544-91B8-539424E3E8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8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21"/>
    </mc:Choice>
    <mc:Fallback xmlns="">
      <p:transition spd="slow" advTm="30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0.4|0.3|0.4|0.5|0.4|3.1|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5|0.6|1.1|0.7|1.1|0.7|37.8|9.2|8|7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24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5326</TotalTime>
  <Words>1428</Words>
  <Application>Microsoft Macintosh PowerPoint</Application>
  <PresentationFormat>Presentación en pantalla (4:3)</PresentationFormat>
  <Paragraphs>274</Paragraphs>
  <Slides>25</Slides>
  <Notes>1</Notes>
  <HiddenSlides>0</HiddenSlides>
  <MMClips>25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Vínculos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0" baseType="lpstr">
      <vt:lpstr>Arial</vt:lpstr>
      <vt:lpstr>Calibri</vt:lpstr>
      <vt:lpstr>Times New Roman</vt:lpstr>
      <vt:lpstr>Tema de Office</vt:lpstr>
      <vt:lpstr>file:///localhost/Users/marcelaagustinaarayabannout/Desktop/CLASES_UCHILE/CLASES%202017/SEGUNDO%20SEMESTRE/ISI%202017/TALLER%20MEDIDAS%20BÁSICAS%20DEMOGRAFÍA/Macintosh%20HD:Users:marcelaagustinaarayabannout:Desktop:CHIMINCS_DATA_LABELS_2018-08-30_1235.csv!Hoja3!F7C1:F10C2</vt:lpstr>
      <vt:lpstr>Introducción a la Demografía: Indicadores Demográficos de estructura, 3ª parte </vt:lpstr>
      <vt:lpstr>Objetivos de la clase </vt:lpstr>
      <vt:lpstr>Medida de frecuencia</vt:lpstr>
      <vt:lpstr>Proporción </vt:lpstr>
      <vt:lpstr>Proporción </vt:lpstr>
      <vt:lpstr>Razón  </vt:lpstr>
      <vt:lpstr>Tasa </vt:lpstr>
      <vt:lpstr>¿Por qué será importante en la salud pública conocer aspectos derivados del estudio de poblaciones? </vt:lpstr>
      <vt:lpstr>1. Para elaborar indicadores de salud  </vt:lpstr>
      <vt:lpstr>Ejemplo de indicadores en salud: Chile año 2012-2014. </vt:lpstr>
      <vt:lpstr>Índices evaluados de acuerdo a cambio demográficos de la población</vt:lpstr>
      <vt:lpstr>Interpretación del índice de dependencia </vt:lpstr>
      <vt:lpstr>Índices evaluados de acuerdo a cambio demográficos de la población</vt:lpstr>
      <vt:lpstr>Índice de vejez </vt:lpstr>
      <vt:lpstr>Índices evaluados de acuerdo a cambio demográficos de la población</vt:lpstr>
      <vt:lpstr>Índices evaluados de acuerdo a cambio demográficos de la población</vt:lpstr>
      <vt:lpstr>Índices evaluados de acuerdo a cambio demográficos de la población</vt:lpstr>
      <vt:lpstr>Medidas en salud para los adultos mayores</vt:lpstr>
      <vt:lpstr>2. Para realizar proyecciones de población</vt:lpstr>
      <vt:lpstr>Presentación de PowerPoint</vt:lpstr>
      <vt:lpstr>3. Estudios Epidemiológicos </vt:lpstr>
      <vt:lpstr>Relación entre demografía y salud</vt:lpstr>
      <vt:lpstr>Relación entre demografía y salud</vt:lpstr>
      <vt:lpstr>Relación entre demografía y salud</vt:lpstr>
      <vt:lpstr> ¡ Bienvenidos al curso ! Muchas Gracias</vt:lpstr>
    </vt:vector>
  </TitlesOfParts>
  <Company>INTA Universidad de Chile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DEMOGRAFÍA</dc:title>
  <dc:creator>marcela agustina araya bannout</dc:creator>
  <cp:lastModifiedBy>Microsoft Office User</cp:lastModifiedBy>
  <cp:revision>269</cp:revision>
  <dcterms:created xsi:type="dcterms:W3CDTF">2017-07-31T18:55:25Z</dcterms:created>
  <dcterms:modified xsi:type="dcterms:W3CDTF">2020-11-03T11:40:33Z</dcterms:modified>
</cp:coreProperties>
</file>