
<file path=[Content_Types].xml><?xml version="1.0" encoding="utf-8"?>
<Types xmlns="http://schemas.openxmlformats.org/package/2006/content-types">
  <Default Extension="rels" ContentType="application/vnd.openxmlformats-package.relationships+xml"/>
  <Default Extension="tif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6"/>
  </p:notesMasterIdLst>
  <p:sldIdLst>
    <p:sldId id="256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lejandra paola hernandez (alejandra.hernandez)" initials="aph(" lastIdx="3" clrIdx="0">
    <p:extLst>
      <p:ext uri="{19B8F6BF-5375-455C-9EA6-DF929625EA0E}">
        <p15:presenceInfo xmlns:p15="http://schemas.microsoft.com/office/powerpoint/2012/main" userId="S::alejandra.hernandez@uchile.cl::af9a6e31-6507-442c-a65b-21914e66c657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1045"/>
    <p:restoredTop sz="86376"/>
  </p:normalViewPr>
  <p:slideViewPr>
    <p:cSldViewPr snapToGrid="0" snapToObjects="1">
      <p:cViewPr varScale="1">
        <p:scale>
          <a:sx n="113" d="100"/>
          <a:sy n="113" d="100"/>
        </p:scale>
        <p:origin x="208" y="41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tiff>
</file>

<file path=ppt/media/image2.tif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03E6A6-6C16-F944-94F5-40A100DE400B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CL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1323B9D-2DCA-7C43-ACD3-751303105181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2219093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1323B9D-2DCA-7C43-ACD3-751303105181}" type="slidenum">
              <a:rPr lang="es-CL" smtClean="0"/>
              <a:t>1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2683529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FBC098-C13A-4040-8504-183E4C90951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C2D3B77E-B8B8-4A4D-BF46-80F9F9F9444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A3382D4E-C1F2-9747-B541-4ACD5D63D0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FEB3AB7A-372F-A14C-B1B6-272CE8CD77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84ACE91E-B67F-9D49-9311-3D8B7EA610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5255386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8D35B69-C55F-6B42-8B25-B5DF6A0A5A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119ACEB8-925B-7F46-8B3D-5C39EC6E00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936F6E91-53DD-6D4F-9D76-D132B8D510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4C6B5348-E64C-D143-AA7F-3712B06EAE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ACFC6EF-174F-734E-A2DB-235233D788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599088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016F8453-B129-0D43-8467-76F4F6D7EF4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C7E751CC-9699-9E41-8F65-59F48E8EDA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DD53DA54-F047-E243-A3FD-3EC8851AAB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F12BB059-7D04-C347-8A28-D212983B3B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9CD48F64-94E9-F845-B287-53458828FB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904684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F4F6E91-2932-8245-BB5C-A14AFFAF51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44E74155-4464-B649-AADF-91477EECDD5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7C2EE913-B680-4E40-B83E-029479E389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03271A14-5E3C-B245-9A61-93EF4F79F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9DDD166-BCAD-3E48-82BB-56629D1B8A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7386076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3100C58-F852-8741-9D1D-4CF2781E28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9C7E0B2C-266A-434A-A2B0-79AE50CEA7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90248A25-7247-D048-8473-9B2A1751F0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B7688FC-E96C-2D4A-B676-9EBFB0D64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FDE1E440-A90B-4044-A436-189F69ECD6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148700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E9EBC6D-871B-204C-8158-4B03F67685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643CD40C-B59E-8648-B9A3-06EE4BF7AC0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8A03973A-DE83-A74C-92AE-F8FBE126F1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EE2A32A7-882B-AB44-8DF2-1BFAD63DDE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E6A4BBC2-34F5-E546-A3C4-66369E3A3C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22008FB4-A065-7840-BBED-FE6089F6BE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920143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B776B17-5B88-D345-9F35-B01D4394F1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D6A08D37-16C6-734C-B928-D220964D221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BCAD43B8-C3F8-5947-9403-86BE68FB08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0A4B3DAE-5954-4A41-98F0-3198D7CB0AC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0FB01746-8D60-2E45-AE82-EB567EBC7E1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6C4CE667-AB5F-3A45-97CF-3C92D5A811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F99DED49-C0DC-634B-B9F6-084412D22D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8C1C0D1C-D441-654B-951A-9F7DDD24B3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647142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40854AA-32DF-7B4E-814B-407CF4BCBC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CA8FC284-DA0D-6442-A196-5A69FC004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BB48771B-AC10-7D49-BC68-AA40588D8E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5274022F-E553-AA46-8707-8A75929860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00477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B9F48EA4-9261-9044-97EA-3657006C67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38B210EA-9335-1B45-93A6-53B1108100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9AADD9DA-E881-3849-A1D5-E8BCE81891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1959184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5E1D40B-0BEA-8F48-B5F0-0513EC78D0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C90F3FB6-4AF7-9440-8437-6D704B62EE5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5DFE2E30-3D57-5E41-8469-27A2F1B32E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D2E4BC4E-7B12-1F4F-896B-D729A6BC97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C6BABB67-A6D2-C545-A961-396C4D7CD0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0AECE55-2FA8-444C-87A3-00635A4FD3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1097757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DD81FEB-0B62-FA44-AC20-A6CBB5DDC1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B2208715-C54D-E748-8224-59FF71F571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EEBFA48E-1D0A-194B-881F-4812F3CF01B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0A0AE008-2563-C645-9084-FD3BFF1519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4888B0D0-AF73-CE46-BE56-AEECAE80F2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C7ACD6B-5986-3546-8717-DCBFA62926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506593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D2252F53-B232-534F-8254-FA8259C7C3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2D8D77A5-66B4-ED49-BC15-EC83C176E4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72A07389-ECB4-FD45-A6A5-42FCCC0A226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67B414-B6AF-9547-AED9-B332BA1EB683}" type="datetimeFigureOut">
              <a:rPr lang="es-CL" smtClean="0"/>
              <a:t>14-05-20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5358BB96-5C3E-AB4B-8FC0-39880A16D6F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2859E81-C3B1-AF4E-8437-E245F829E52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4C6EB9-CAF0-3D48-B54F-FFB098F6B6B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5691513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tif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tif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8889B69-6DAF-D347-A7A9-A9B5DD43C99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CL"/>
              <a:t>CASOS CLINICOS </a:t>
            </a:r>
            <a:endParaRPr lang="es-CL" dirty="0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AC594BF5-09C6-A940-B3A6-444114D49E1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CL"/>
              <a:t>DRA. ALEJANDRA HERNANDEZ G</a:t>
            </a:r>
          </a:p>
          <a:p>
            <a:r>
              <a:rPr lang="es-CL"/>
              <a:t>NEUROLOGA INFANTIL</a:t>
            </a:r>
          </a:p>
          <a:p>
            <a:r>
              <a:rPr lang="es-CL"/>
              <a:t>HCSBA – U DE CHILE</a:t>
            </a:r>
            <a:endParaRPr lang="es-CL" dirty="0"/>
          </a:p>
        </p:txBody>
      </p:sp>
      <p:pic>
        <p:nvPicPr>
          <p:cNvPr id="5" name="Imagen 4">
            <a:extLst>
              <a:ext uri="{FF2B5EF4-FFF2-40B4-BE49-F238E27FC236}">
                <a16:creationId xmlns:a16="http://schemas.microsoft.com/office/drawing/2014/main" id="{74C33F92-0897-4244-80CB-D7248474826B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09903" y="261044"/>
            <a:ext cx="1765081" cy="1757236"/>
          </a:xfrm>
          <a:prstGeom prst="rect">
            <a:avLst/>
          </a:prstGeom>
        </p:spPr>
      </p:pic>
      <p:pic>
        <p:nvPicPr>
          <p:cNvPr id="12" name="Imagen 11">
            <a:extLst>
              <a:ext uri="{FF2B5EF4-FFF2-40B4-BE49-F238E27FC236}">
                <a16:creationId xmlns:a16="http://schemas.microsoft.com/office/drawing/2014/main" id="{610CCED2-1A26-C242-AFB4-DB7F8B920F4D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8886825" y="258763"/>
            <a:ext cx="3161972" cy="164179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166102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>
            <a:extLst>
              <a:ext uri="{FF2B5EF4-FFF2-40B4-BE49-F238E27FC236}">
                <a16:creationId xmlns:a16="http://schemas.microsoft.com/office/drawing/2014/main" id="{46D6306C-ED4F-4AAE-B4A5-EEA6AFAD726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0EC5361D-F897-4856-B945-0455A365EB2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415435" y="655140"/>
            <a:ext cx="687472" cy="687472"/>
          </a:xfrm>
          <a:prstGeom prst="rect">
            <a:avLst/>
          </a:pr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4508C0C5-2268-42B5-B3C8-4D0899E05F8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0" y="0"/>
            <a:ext cx="2835357" cy="1480837"/>
          </a:xfrm>
          <a:custGeom>
            <a:avLst/>
            <a:gdLst>
              <a:gd name="connsiteX0" fmla="*/ 2835357 w 2835357"/>
              <a:gd name="connsiteY0" fmla="*/ 1480837 h 1480837"/>
              <a:gd name="connsiteX1" fmla="*/ 0 w 2835357"/>
              <a:gd name="connsiteY1" fmla="*/ 1480837 h 1480837"/>
              <a:gd name="connsiteX2" fmla="*/ 1552727 w 2835357"/>
              <a:gd name="connsiteY2" fmla="*/ 0 h 1480837"/>
              <a:gd name="connsiteX3" fmla="*/ 2835357 w 2835357"/>
              <a:gd name="connsiteY3" fmla="*/ 1223245 h 14808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35357" h="1480837">
                <a:moveTo>
                  <a:pt x="2835357" y="1480837"/>
                </a:moveTo>
                <a:lnTo>
                  <a:pt x="0" y="1480837"/>
                </a:lnTo>
                <a:lnTo>
                  <a:pt x="1552727" y="0"/>
                </a:lnTo>
                <a:lnTo>
                  <a:pt x="2835357" y="1223245"/>
                </a:lnTo>
                <a:close/>
              </a:path>
            </a:pathLst>
          </a:cu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141ACBDB-38F8-4B34-8183-BD95B4E55A6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10739327" y="-253670"/>
            <a:ext cx="1827638" cy="1376989"/>
          </a:xfrm>
          <a:custGeom>
            <a:avLst/>
            <a:gdLst>
              <a:gd name="connsiteX0" fmla="*/ 0 w 1827638"/>
              <a:gd name="connsiteY0" fmla="*/ 987379 h 1376989"/>
              <a:gd name="connsiteX1" fmla="*/ 987379 w 1827638"/>
              <a:gd name="connsiteY1" fmla="*/ 0 h 1376989"/>
              <a:gd name="connsiteX2" fmla="*/ 1827638 w 1827638"/>
              <a:gd name="connsiteY2" fmla="*/ 840260 h 1376989"/>
              <a:gd name="connsiteX3" fmla="*/ 1827638 w 1827638"/>
              <a:gd name="connsiteY3" fmla="*/ 1376989 h 1376989"/>
              <a:gd name="connsiteX4" fmla="*/ 0 w 1827638"/>
              <a:gd name="connsiteY4" fmla="*/ 1376989 h 13769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27638" h="1376989">
                <a:moveTo>
                  <a:pt x="0" y="987379"/>
                </a:moveTo>
                <a:lnTo>
                  <a:pt x="987379" y="0"/>
                </a:lnTo>
                <a:lnTo>
                  <a:pt x="1827638" y="840260"/>
                </a:lnTo>
                <a:lnTo>
                  <a:pt x="1827638" y="1376989"/>
                </a:lnTo>
                <a:lnTo>
                  <a:pt x="0" y="1376989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E00DB52-3455-4E2F-867B-A6D0516E17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10653800" y="422146"/>
            <a:ext cx="645368" cy="645368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Isosceles Triangle 21">
            <a:extLst>
              <a:ext uri="{FF2B5EF4-FFF2-40B4-BE49-F238E27FC236}">
                <a16:creationId xmlns:a16="http://schemas.microsoft.com/office/drawing/2014/main" id="{9E914C83-E0D8-4953-92D5-169D28CB43A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115423" y="6115501"/>
            <a:ext cx="1494513" cy="742499"/>
          </a:xfrm>
          <a:prstGeom prst="triangle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Isosceles Triangle 23">
            <a:extLst>
              <a:ext uri="{FF2B5EF4-FFF2-40B4-BE49-F238E27FC236}">
                <a16:creationId xmlns:a16="http://schemas.microsoft.com/office/drawing/2014/main" id="{3512E083-F550-46AF-8490-767ECFD00C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167297" y="6453143"/>
            <a:ext cx="814903" cy="404857"/>
          </a:xfrm>
          <a:prstGeom prst="triangle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uadroTexto 2">
            <a:extLst>
              <a:ext uri="{FF2B5EF4-FFF2-40B4-BE49-F238E27FC236}">
                <a16:creationId xmlns:a16="http://schemas.microsoft.com/office/drawing/2014/main" id="{FCA9198E-05C8-DE43-B128-8BE846C802E5}"/>
              </a:ext>
            </a:extLst>
          </p:cNvPr>
          <p:cNvSpPr txBox="1"/>
          <p:nvPr/>
        </p:nvSpPr>
        <p:spPr>
          <a:xfrm>
            <a:off x="844928" y="1506632"/>
            <a:ext cx="10184455" cy="31393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/>
              <a:t>Lactante de 3 meses , encontrado por su madre boca arriba atorado, con leche en la boca, cianosis perioral</a:t>
            </a:r>
          </a:p>
          <a:p>
            <a:r>
              <a:rPr lang="es-CL" dirty="0"/>
              <a:t>La madre lo estimula, llora en forma vigorosa, se pone rosado y acude al servicio de urgencia.</a:t>
            </a:r>
          </a:p>
          <a:p>
            <a:endParaRPr lang="es-CL" dirty="0"/>
          </a:p>
          <a:p>
            <a:endParaRPr lang="es-CL" dirty="0"/>
          </a:p>
          <a:p>
            <a:endParaRPr lang="es-CL" dirty="0"/>
          </a:p>
          <a:p>
            <a:endParaRPr lang="es-CL" dirty="0"/>
          </a:p>
          <a:p>
            <a:endParaRPr lang="es-CL" dirty="0"/>
          </a:p>
          <a:p>
            <a:r>
              <a:rPr lang="es-CL" dirty="0"/>
              <a:t>Diagnostico</a:t>
            </a:r>
          </a:p>
          <a:p>
            <a:endParaRPr lang="es-CL" dirty="0"/>
          </a:p>
          <a:p>
            <a:endParaRPr lang="es-CL" dirty="0"/>
          </a:p>
          <a:p>
            <a:r>
              <a:rPr lang="es-CL" dirty="0"/>
              <a:t>Manejo</a:t>
            </a:r>
          </a:p>
        </p:txBody>
      </p:sp>
    </p:spTree>
    <p:extLst>
      <p:ext uri="{BB962C8B-B14F-4D97-AF65-F5344CB8AC3E}">
        <p14:creationId xmlns:p14="http://schemas.microsoft.com/office/powerpoint/2010/main" val="22398860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F3060C83-F051-4F0E-ABAD-AA0DFC48B21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83C98ABE-055B-441F-B07E-44F97F083C3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8900000" flipH="1">
            <a:off x="-376156" y="-253670"/>
            <a:ext cx="1827638" cy="1376989"/>
          </a:xfrm>
          <a:custGeom>
            <a:avLst/>
            <a:gdLst>
              <a:gd name="connsiteX0" fmla="*/ 0 w 1827638"/>
              <a:gd name="connsiteY0" fmla="*/ 987379 h 1376989"/>
              <a:gd name="connsiteX1" fmla="*/ 987379 w 1827638"/>
              <a:gd name="connsiteY1" fmla="*/ 0 h 1376989"/>
              <a:gd name="connsiteX2" fmla="*/ 1827638 w 1827638"/>
              <a:gd name="connsiteY2" fmla="*/ 840260 h 1376989"/>
              <a:gd name="connsiteX3" fmla="*/ 1827638 w 1827638"/>
              <a:gd name="connsiteY3" fmla="*/ 1376989 h 1376989"/>
              <a:gd name="connsiteX4" fmla="*/ 0 w 1827638"/>
              <a:gd name="connsiteY4" fmla="*/ 1376989 h 13769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27638" h="1376989">
                <a:moveTo>
                  <a:pt x="0" y="987379"/>
                </a:moveTo>
                <a:lnTo>
                  <a:pt x="987379" y="0"/>
                </a:lnTo>
                <a:lnTo>
                  <a:pt x="1827638" y="840260"/>
                </a:lnTo>
                <a:lnTo>
                  <a:pt x="1827638" y="1376989"/>
                </a:lnTo>
                <a:lnTo>
                  <a:pt x="0" y="1376989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29FDB030-9B49-4CED-8CCD-4D99382388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8900000" flipH="1">
            <a:off x="891641" y="422146"/>
            <a:ext cx="645368" cy="645368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3783CA14-24A1-485C-8B30-D6A5D87987A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8900000" flipH="1">
            <a:off x="10043482" y="655140"/>
            <a:ext cx="687472" cy="687472"/>
          </a:xfrm>
          <a:prstGeom prst="rect">
            <a:avLst/>
          </a:pr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9A97C86A-04D6-40F7-AE84-31AB43E6A84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 flipH="1">
            <a:off x="9356643" y="0"/>
            <a:ext cx="2835357" cy="1480837"/>
          </a:xfrm>
          <a:custGeom>
            <a:avLst/>
            <a:gdLst>
              <a:gd name="connsiteX0" fmla="*/ 2835357 w 2835357"/>
              <a:gd name="connsiteY0" fmla="*/ 1480837 h 1480837"/>
              <a:gd name="connsiteX1" fmla="*/ 0 w 2835357"/>
              <a:gd name="connsiteY1" fmla="*/ 1480837 h 1480837"/>
              <a:gd name="connsiteX2" fmla="*/ 1552727 w 2835357"/>
              <a:gd name="connsiteY2" fmla="*/ 0 h 1480837"/>
              <a:gd name="connsiteX3" fmla="*/ 2835357 w 2835357"/>
              <a:gd name="connsiteY3" fmla="*/ 1223245 h 14808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35357" h="1480837">
                <a:moveTo>
                  <a:pt x="2835357" y="1480837"/>
                </a:moveTo>
                <a:lnTo>
                  <a:pt x="0" y="1480837"/>
                </a:lnTo>
                <a:lnTo>
                  <a:pt x="1552727" y="0"/>
                </a:lnTo>
                <a:lnTo>
                  <a:pt x="2835357" y="1223245"/>
                </a:lnTo>
                <a:close/>
              </a:path>
            </a:pathLst>
          </a:cu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CuadroTexto 1">
            <a:extLst>
              <a:ext uri="{FF2B5EF4-FFF2-40B4-BE49-F238E27FC236}">
                <a16:creationId xmlns:a16="http://schemas.microsoft.com/office/drawing/2014/main" id="{E5B84AE2-F0F4-8E40-81D1-9D1E45FC1C95}"/>
              </a:ext>
            </a:extLst>
          </p:cNvPr>
          <p:cNvSpPr txBox="1"/>
          <p:nvPr/>
        </p:nvSpPr>
        <p:spPr>
          <a:xfrm>
            <a:off x="643467" y="1698170"/>
            <a:ext cx="10229868" cy="451636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228600" lvl="1">
              <a:lnSpc>
                <a:spcPct val="90000"/>
              </a:lnSpc>
              <a:spcAft>
                <a:spcPts val="600"/>
              </a:spcAft>
            </a:pPr>
            <a:r>
              <a:rPr lang="en-US" sz="2000" dirty="0" err="1"/>
              <a:t>Lactante</a:t>
            </a:r>
            <a:r>
              <a:rPr lang="en-US" sz="2000" dirty="0"/>
              <a:t> de 5 </a:t>
            </a:r>
            <a:r>
              <a:rPr lang="en-US" sz="2000" dirty="0" err="1"/>
              <a:t>meses</a:t>
            </a:r>
            <a:r>
              <a:rPr lang="en-US" sz="2000" dirty="0"/>
              <a:t>, </a:t>
            </a:r>
            <a:r>
              <a:rPr lang="en-US" sz="2000" dirty="0" err="1"/>
              <a:t>encontrado</a:t>
            </a:r>
            <a:r>
              <a:rPr lang="en-US" sz="2000" dirty="0"/>
              <a:t> </a:t>
            </a:r>
            <a:r>
              <a:rPr lang="en-US" sz="2000" dirty="0" err="1"/>
              <a:t>en</a:t>
            </a:r>
            <a:r>
              <a:rPr lang="en-US" sz="2000" dirty="0"/>
              <a:t> </a:t>
            </a:r>
            <a:r>
              <a:rPr lang="en-US" sz="2000" dirty="0" err="1"/>
              <a:t>su</a:t>
            </a:r>
            <a:r>
              <a:rPr lang="en-US" sz="2000" dirty="0"/>
              <a:t> </a:t>
            </a:r>
            <a:r>
              <a:rPr lang="en-US" sz="2000" dirty="0" err="1"/>
              <a:t>cuna</a:t>
            </a:r>
            <a:r>
              <a:rPr lang="en-US" sz="2000" dirty="0"/>
              <a:t>, </a:t>
            </a:r>
            <a:r>
              <a:rPr lang="en-US" sz="2000" dirty="0" err="1"/>
              <a:t>boca</a:t>
            </a:r>
            <a:r>
              <a:rPr lang="en-US" sz="2000" dirty="0"/>
              <a:t> </a:t>
            </a:r>
            <a:r>
              <a:rPr lang="en-US" sz="2000" dirty="0" err="1"/>
              <a:t>abajo</a:t>
            </a:r>
            <a:r>
              <a:rPr lang="en-US" sz="2000" dirty="0"/>
              <a:t>, </a:t>
            </a:r>
            <a:r>
              <a:rPr lang="en-US" sz="2000" dirty="0" err="1"/>
              <a:t>hipotonico</a:t>
            </a:r>
            <a:r>
              <a:rPr lang="en-US" sz="2000" dirty="0"/>
              <a:t> y </a:t>
            </a:r>
            <a:r>
              <a:rPr lang="en-US" sz="2000" dirty="0" err="1"/>
              <a:t>palido</a:t>
            </a:r>
            <a:r>
              <a:rPr lang="en-US" sz="2000" dirty="0"/>
              <a:t>.  </a:t>
            </a:r>
            <a:r>
              <a:rPr lang="en-US" sz="2000" dirty="0" err="1"/>
              <a:t>Llega</a:t>
            </a:r>
            <a:r>
              <a:rPr lang="en-US" sz="2000" dirty="0"/>
              <a:t> SAMU al </a:t>
            </a:r>
            <a:r>
              <a:rPr lang="en-US" sz="2000" dirty="0" err="1"/>
              <a:t>domicilio</a:t>
            </a:r>
            <a:r>
              <a:rPr lang="en-US" sz="2000" dirty="0"/>
              <a:t>, lo </a:t>
            </a:r>
            <a:r>
              <a:rPr lang="en-US" sz="2000" dirty="0" err="1"/>
              <a:t>reanima</a:t>
            </a:r>
            <a:r>
              <a:rPr lang="en-US" sz="2000" dirty="0"/>
              <a:t>, </a:t>
            </a:r>
            <a:r>
              <a:rPr lang="en-US" sz="2000" dirty="0" err="1"/>
              <a:t>pero</a:t>
            </a:r>
            <a:r>
              <a:rPr lang="en-US" sz="2000" dirty="0"/>
              <a:t> </a:t>
            </a:r>
            <a:r>
              <a:rPr lang="en-US" sz="2000" dirty="0" err="1"/>
              <a:t>lactante</a:t>
            </a:r>
            <a:r>
              <a:rPr lang="en-US" sz="2000" dirty="0"/>
              <a:t> se </a:t>
            </a:r>
            <a:r>
              <a:rPr lang="en-US" sz="2000" dirty="0" err="1"/>
              <a:t>declara</a:t>
            </a:r>
            <a:r>
              <a:rPr lang="en-US" sz="2000" dirty="0"/>
              <a:t> </a:t>
            </a:r>
            <a:r>
              <a:rPr lang="en-US" sz="2000" dirty="0" err="1"/>
              <a:t>muerto</a:t>
            </a:r>
            <a:r>
              <a:rPr lang="en-US" sz="2000" dirty="0"/>
              <a:t>, a los 15 </a:t>
            </a:r>
            <a:r>
              <a:rPr lang="en-US" sz="2000" dirty="0" err="1"/>
              <a:t>minutos</a:t>
            </a:r>
            <a:r>
              <a:rPr lang="en-US" sz="2000" dirty="0"/>
              <a:t> de RCP </a:t>
            </a:r>
            <a:r>
              <a:rPr lang="en-US" sz="2000" dirty="0" err="1"/>
              <a:t>avanzada</a:t>
            </a:r>
            <a:r>
              <a:rPr lang="en-US" sz="2000" dirty="0"/>
              <a:t>.</a:t>
            </a:r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2000" dirty="0"/>
          </a:p>
          <a:p>
            <a:pPr>
              <a:lnSpc>
                <a:spcPct val="90000"/>
              </a:lnSpc>
              <a:spcAft>
                <a:spcPts val="600"/>
              </a:spcAft>
            </a:pPr>
            <a:endParaRPr lang="en-US" sz="20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2000" dirty="0" err="1"/>
              <a:t>Diagnostico</a:t>
            </a:r>
            <a:endParaRPr lang="en-US" sz="20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20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2000" dirty="0" err="1"/>
              <a:t>Educacion</a:t>
            </a:r>
            <a:r>
              <a:rPr lang="en-US" sz="2000" dirty="0"/>
              <a:t> a los </a:t>
            </a:r>
            <a:r>
              <a:rPr lang="en-US" sz="2000" dirty="0" err="1"/>
              <a:t>cuidadores</a:t>
            </a:r>
            <a:r>
              <a:rPr lang="en-US" sz="2000" dirty="0"/>
              <a:t>.</a:t>
            </a:r>
          </a:p>
        </p:txBody>
      </p:sp>
      <p:sp>
        <p:nvSpPr>
          <p:cNvPr id="30" name="Isosceles Triangle 29">
            <a:extLst>
              <a:ext uri="{FF2B5EF4-FFF2-40B4-BE49-F238E27FC236}">
                <a16:creationId xmlns:a16="http://schemas.microsoft.com/office/drawing/2014/main" id="{FF9F2414-84E8-453E-B1F3-389FDE8192D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7976344" y="6115501"/>
            <a:ext cx="1494513" cy="742499"/>
          </a:xfrm>
          <a:prstGeom prst="triangle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2" name="Isosceles Triangle 31">
            <a:extLst>
              <a:ext uri="{FF2B5EF4-FFF2-40B4-BE49-F238E27FC236}">
                <a16:creationId xmlns:a16="http://schemas.microsoft.com/office/drawing/2014/main" id="{3ECA69A1-7536-43AC-85EF-C7106179F5E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7604080" y="6453143"/>
            <a:ext cx="814903" cy="404857"/>
          </a:xfrm>
          <a:prstGeom prst="triangle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9964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2B566528-1B12-4246-9431-5C2D7D08116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CuadroTexto 1">
            <a:extLst>
              <a:ext uri="{FF2B5EF4-FFF2-40B4-BE49-F238E27FC236}">
                <a16:creationId xmlns:a16="http://schemas.microsoft.com/office/drawing/2014/main" id="{52578B66-3533-EE4D-BDCB-755CD23CB2EB}"/>
              </a:ext>
            </a:extLst>
          </p:cNvPr>
          <p:cNvSpPr txBox="1"/>
          <p:nvPr/>
        </p:nvSpPr>
        <p:spPr>
          <a:xfrm>
            <a:off x="643467" y="1782981"/>
            <a:ext cx="10905066" cy="439398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900" dirty="0" err="1"/>
              <a:t>Lactante</a:t>
            </a:r>
            <a:r>
              <a:rPr lang="en-US" sz="1900" dirty="0"/>
              <a:t> de 11 </a:t>
            </a:r>
            <a:r>
              <a:rPr lang="en-US" sz="1900" dirty="0" err="1"/>
              <a:t>meses</a:t>
            </a:r>
            <a:r>
              <a:rPr lang="en-US" sz="1900" dirty="0"/>
              <a:t>, </a:t>
            </a:r>
            <a:r>
              <a:rPr lang="en-US" sz="1900" dirty="0" err="1"/>
              <a:t>presenta</a:t>
            </a:r>
            <a:r>
              <a:rPr lang="en-US" sz="1900" dirty="0"/>
              <a:t> convulsion TCG </a:t>
            </a:r>
            <a:r>
              <a:rPr lang="en-US" sz="1900" dirty="0" err="1"/>
              <a:t>en</a:t>
            </a:r>
            <a:r>
              <a:rPr lang="en-US" sz="1900" dirty="0"/>
              <a:t> </a:t>
            </a:r>
            <a:r>
              <a:rPr lang="en-US" sz="1900" dirty="0" err="1"/>
              <a:t>su</a:t>
            </a:r>
            <a:r>
              <a:rPr lang="en-US" sz="1900" dirty="0"/>
              <a:t> </a:t>
            </a:r>
            <a:r>
              <a:rPr lang="en-US" sz="1900" dirty="0" err="1"/>
              <a:t>domicilio</a:t>
            </a:r>
            <a:r>
              <a:rPr lang="en-US" sz="1900" dirty="0"/>
              <a:t>, de 2 </a:t>
            </a:r>
            <a:r>
              <a:rPr lang="en-US" sz="1900" dirty="0" err="1"/>
              <a:t>minutos</a:t>
            </a:r>
            <a:r>
              <a:rPr lang="en-US" sz="1900" dirty="0"/>
              <a:t> de </a:t>
            </a:r>
            <a:r>
              <a:rPr lang="en-US" sz="1900" dirty="0" err="1"/>
              <a:t>duracion</a:t>
            </a:r>
            <a:r>
              <a:rPr lang="en-US" sz="1900" dirty="0"/>
              <a:t> con </a:t>
            </a:r>
            <a:r>
              <a:rPr lang="en-US" sz="1900" dirty="0" err="1"/>
              <a:t>somnolencia</a:t>
            </a:r>
            <a:r>
              <a:rPr lang="en-US" sz="1900" dirty="0"/>
              <a:t> post ictal.  </a:t>
            </a:r>
            <a:r>
              <a:rPr lang="en-US" sz="1900" dirty="0" err="1"/>
              <a:t>Ingresa</a:t>
            </a:r>
            <a:r>
              <a:rPr lang="en-US" sz="1900" dirty="0"/>
              <a:t> a SUI, </a:t>
            </a:r>
            <a:r>
              <a:rPr lang="en-US" sz="1900" dirty="0" err="1"/>
              <a:t>febril</a:t>
            </a:r>
            <a:r>
              <a:rPr lang="en-US" sz="1900" dirty="0"/>
              <a:t> , 39º C, con </a:t>
            </a:r>
            <a:r>
              <a:rPr lang="en-US" sz="1900" dirty="0" err="1"/>
              <a:t>tos</a:t>
            </a:r>
            <a:r>
              <a:rPr lang="en-US" sz="1900" dirty="0"/>
              <a:t>, y </a:t>
            </a:r>
            <a:r>
              <a:rPr lang="en-US" sz="1900" dirty="0" err="1"/>
              <a:t>rinorrea</a:t>
            </a:r>
            <a:r>
              <a:rPr lang="en-US" sz="1900" dirty="0"/>
              <a:t>. </a:t>
            </a:r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9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900" dirty="0"/>
              <a:t>Que </a:t>
            </a:r>
            <a:r>
              <a:rPr lang="en-US" sz="1900" dirty="0" err="1"/>
              <a:t>tipo</a:t>
            </a:r>
            <a:r>
              <a:rPr lang="en-US" sz="1900" dirty="0"/>
              <a:t> de convulsion es</a:t>
            </a:r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9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900" dirty="0"/>
              <a:t>Que </a:t>
            </a:r>
            <a:r>
              <a:rPr lang="en-US" sz="1900" dirty="0" err="1"/>
              <a:t>riesgo</a:t>
            </a:r>
            <a:r>
              <a:rPr lang="en-US" sz="1900" dirty="0"/>
              <a:t> de </a:t>
            </a:r>
            <a:r>
              <a:rPr lang="en-US" sz="1900" dirty="0" err="1"/>
              <a:t>recurrencia</a:t>
            </a:r>
            <a:r>
              <a:rPr lang="en-US" sz="1900" dirty="0"/>
              <a:t> </a:t>
            </a:r>
            <a:r>
              <a:rPr lang="en-US" sz="1900" dirty="0" err="1"/>
              <a:t>tiene</a:t>
            </a:r>
            <a:endParaRPr lang="en-US" sz="19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9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900" dirty="0"/>
              <a:t>Que </a:t>
            </a:r>
            <a:r>
              <a:rPr lang="en-US" sz="1900" dirty="0" err="1"/>
              <a:t>riesgo</a:t>
            </a:r>
            <a:r>
              <a:rPr lang="en-US" sz="1900" dirty="0"/>
              <a:t> de </a:t>
            </a:r>
            <a:r>
              <a:rPr lang="en-US" sz="1900" dirty="0" err="1"/>
              <a:t>epilepsia</a:t>
            </a:r>
            <a:r>
              <a:rPr lang="en-US" sz="1900" dirty="0"/>
              <a:t> </a:t>
            </a:r>
            <a:r>
              <a:rPr lang="en-US" sz="1900" dirty="0" err="1"/>
              <a:t>tiene</a:t>
            </a:r>
            <a:endParaRPr lang="en-US" sz="19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9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900" dirty="0"/>
              <a:t>Que </a:t>
            </a:r>
            <a:r>
              <a:rPr lang="en-US" sz="1900" dirty="0" err="1"/>
              <a:t>examenes</a:t>
            </a:r>
            <a:r>
              <a:rPr lang="en-US" sz="1900" dirty="0"/>
              <a:t> </a:t>
            </a:r>
            <a:r>
              <a:rPr lang="en-US" sz="1900" dirty="0" err="1"/>
              <a:t>realizaria</a:t>
            </a:r>
            <a:endParaRPr lang="en-US" sz="19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9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900" dirty="0"/>
              <a:t>Que </a:t>
            </a:r>
            <a:r>
              <a:rPr lang="en-US" sz="1900" dirty="0" err="1"/>
              <a:t>tratamiento</a:t>
            </a:r>
            <a:r>
              <a:rPr lang="en-US" sz="1900" dirty="0"/>
              <a:t> </a:t>
            </a:r>
            <a:r>
              <a:rPr lang="en-US" sz="1900" dirty="0" err="1"/>
              <a:t>realizaria</a:t>
            </a:r>
            <a:endParaRPr lang="en-US" sz="1900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E80C965-DB6D-4F81-9E9E-B027384D0B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11052629" y="2120024"/>
            <a:ext cx="645368" cy="645368"/>
          </a:xfrm>
          <a:prstGeom prst="rect">
            <a:avLst/>
          </a:pr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Isosceles Triangle 10">
            <a:extLst>
              <a:ext uri="{FF2B5EF4-FFF2-40B4-BE49-F238E27FC236}">
                <a16:creationId xmlns:a16="http://schemas.microsoft.com/office/drawing/2014/main" id="{A580F890-B085-4E95-96AA-55AEBEC5CE6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6200000">
            <a:off x="10289068" y="1343027"/>
            <a:ext cx="2532832" cy="1273032"/>
          </a:xfrm>
          <a:prstGeom prst="triangle">
            <a:avLst>
              <a:gd name="adj" fmla="val 50000"/>
            </a:avLst>
          </a:pr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Isosceles Triangle 12">
            <a:extLst>
              <a:ext uri="{FF2B5EF4-FFF2-40B4-BE49-F238E27FC236}">
                <a16:creationId xmlns:a16="http://schemas.microsoft.com/office/drawing/2014/main" id="{D3F51FEB-38FB-4F6C-9F7B-2F2AFAB6546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-501760" y="5103257"/>
            <a:ext cx="2017580" cy="1014060"/>
          </a:xfrm>
          <a:prstGeom prst="triangle">
            <a:avLst>
              <a:gd name="adj" fmla="val 50000"/>
            </a:avLst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1E547BA6-BAE0-43BB-A7CA-60F69CE252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427916" y="5728708"/>
            <a:ext cx="485578" cy="485578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78671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161</Words>
  <Application>Microsoft Macintosh PowerPoint</Application>
  <PresentationFormat>Panorámica</PresentationFormat>
  <Paragraphs>33</Paragraphs>
  <Slides>4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Tema de Office</vt:lpstr>
      <vt:lpstr>CASOS CLINICOS </vt:lpstr>
      <vt:lpstr>Presentación de PowerPoint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CASOS CLINICOS </dc:title>
  <dc:creator>alejandra paola hernandez (alejandra.hernandez)</dc:creator>
  <cp:lastModifiedBy>alejandra paola hernandez (alejandra.hernandez)</cp:lastModifiedBy>
  <cp:revision>4</cp:revision>
  <dcterms:created xsi:type="dcterms:W3CDTF">2020-05-13T00:37:26Z</dcterms:created>
  <dcterms:modified xsi:type="dcterms:W3CDTF">2020-05-15T01:50:18Z</dcterms:modified>
</cp:coreProperties>
</file>