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5"/>
  </p:notesMasterIdLst>
  <p:sldIdLst>
    <p:sldId id="256" r:id="rId2"/>
    <p:sldId id="257" r:id="rId3"/>
    <p:sldId id="294" r:id="rId4"/>
    <p:sldId id="258" r:id="rId5"/>
    <p:sldId id="259" r:id="rId6"/>
    <p:sldId id="299" r:id="rId7"/>
    <p:sldId id="260" r:id="rId8"/>
    <p:sldId id="261" r:id="rId9"/>
    <p:sldId id="29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97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A734CF8-5EE2-439D-BB0D-6AE38B4795E2}">
          <p14:sldIdLst>
            <p14:sldId id="256"/>
            <p14:sldId id="257"/>
          </p14:sldIdLst>
        </p14:section>
        <p14:section name="Sección sin título" id="{0CB865E5-19C3-4DFF-BA2C-CA2A29670935}">
          <p14:sldIdLst>
            <p14:sldId id="294"/>
            <p14:sldId id="258"/>
            <p14:sldId id="259"/>
            <p14:sldId id="299"/>
            <p14:sldId id="260"/>
            <p14:sldId id="261"/>
            <p14:sldId id="29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97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58284" autoAdjust="0"/>
  </p:normalViewPr>
  <p:slideViewPr>
    <p:cSldViewPr>
      <p:cViewPr varScale="1">
        <p:scale>
          <a:sx n="34" d="100"/>
          <a:sy n="34" d="100"/>
        </p:scale>
        <p:origin x="217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8391A-D0C9-49A5-8487-5E1C386F2222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6E18-A358-4955-BD37-6C2AE18193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246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C6E18-A358-4955-BD37-6C2AE181930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42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C6E18-A358-4955-BD37-6C2AE1819305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13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083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8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806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747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853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42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585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99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428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4E4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383" y="1611373"/>
            <a:ext cx="3801745" cy="345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5375" y="1611373"/>
            <a:ext cx="3800475" cy="382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70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38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92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35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62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1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26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847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1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598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442798"/>
            <a:ext cx="7924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 algn="ctr">
              <a:lnSpc>
                <a:spcPct val="100000"/>
              </a:lnSpc>
              <a:spcBef>
                <a:spcPts val="100"/>
              </a:spcBef>
            </a:pPr>
            <a:r>
              <a:rPr lang="es-CL" sz="3600" b="1" spc="-10" dirty="0">
                <a:solidFill>
                  <a:srgbClr val="FFFF99"/>
                </a:solidFill>
              </a:rPr>
              <a:t>NEUMONIA Y COMPLICACIONES</a:t>
            </a:r>
            <a:endParaRPr sz="3600" b="1" dirty="0"/>
          </a:p>
        </p:txBody>
      </p:sp>
      <p:sp>
        <p:nvSpPr>
          <p:cNvPr id="3" name="object 3"/>
          <p:cNvSpPr/>
          <p:nvPr/>
        </p:nvSpPr>
        <p:spPr>
          <a:xfrm>
            <a:off x="304799" y="152399"/>
            <a:ext cx="949323" cy="1800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C029E5-AFE8-49D8-B429-13D617088A67}"/>
              </a:ext>
            </a:extLst>
          </p:cNvPr>
          <p:cNvSpPr txBox="1"/>
          <p:nvPr/>
        </p:nvSpPr>
        <p:spPr>
          <a:xfrm>
            <a:off x="2095500" y="3968034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5to Medicina 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86872A-B941-4AD4-BD09-3130C170AEE7}"/>
              </a:ext>
            </a:extLst>
          </p:cNvPr>
          <p:cNvSpPr txBox="1"/>
          <p:nvPr/>
        </p:nvSpPr>
        <p:spPr>
          <a:xfrm>
            <a:off x="2104571" y="4911058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Dr</a:t>
            </a:r>
            <a:r>
              <a:rPr lang="es-CL" dirty="0"/>
              <a:t> . Andrés Koppmann </a:t>
            </a:r>
            <a:r>
              <a:rPr lang="es-CL" dirty="0" err="1"/>
              <a:t>Attoni</a:t>
            </a:r>
            <a:endParaRPr lang="es-CL" dirty="0"/>
          </a:p>
          <a:p>
            <a:pPr algn="ctr"/>
            <a:r>
              <a:rPr lang="es-CL" dirty="0"/>
              <a:t>Pediatra Broncopulmonar HCSBA</a:t>
            </a:r>
          </a:p>
          <a:p>
            <a:pPr algn="ctr"/>
            <a:r>
              <a:rPr lang="es-CL" dirty="0"/>
              <a:t>Prof. Asistente de Pediatría </a:t>
            </a:r>
          </a:p>
          <a:p>
            <a:pPr algn="ctr"/>
            <a:r>
              <a:rPr lang="es-CL" dirty="0"/>
              <a:t>Universidad de Chile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A2300264-E205-41B6-9FAE-C57B231E5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4"/>
    </mc:Choice>
    <mc:Fallback xmlns="">
      <p:transition spd="slow" advTm="30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587" y="542277"/>
            <a:ext cx="2482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Etiología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9968"/>
            <a:ext cx="7576522" cy="4637808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b="1" dirty="0">
                <a:solidFill>
                  <a:srgbClr val="FFFFFF"/>
                </a:solidFill>
                <a:cs typeface="Tahoma"/>
              </a:rPr>
              <a:t>Preescolar 2 a</a:t>
            </a:r>
            <a:r>
              <a:rPr sz="3200" b="1" dirty="0">
                <a:solidFill>
                  <a:srgbClr val="FFFFFF"/>
                </a:solidFill>
                <a:cs typeface="Tahoma"/>
              </a:rPr>
              <a:t> 5</a:t>
            </a:r>
            <a:r>
              <a:rPr sz="3200" b="1" spc="-6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años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2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VRS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lang="es-CL" sz="3200" b="1" dirty="0">
                <a:solidFill>
                  <a:srgbClr val="FFFFFF"/>
                </a:solidFill>
                <a:cs typeface="Tahoma"/>
              </a:rPr>
              <a:t>Influenza ++</a:t>
            </a:r>
            <a:endParaRPr lang="es-CL"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dirty="0">
                <a:solidFill>
                  <a:srgbClr val="FFFFFF"/>
                </a:solidFill>
                <a:cs typeface="Tahoma"/>
              </a:rPr>
              <a:t>Parainfluenza</a:t>
            </a:r>
            <a:r>
              <a:rPr lang="es-CL" sz="3200" b="1" dirty="0">
                <a:solidFill>
                  <a:srgbClr val="FFFFFF"/>
                </a:solidFill>
                <a:cs typeface="Tahoma"/>
              </a:rPr>
              <a:t> + 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ADV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</a:t>
            </a: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lang="es-CL" sz="3200" b="1" spc="-5" dirty="0" err="1">
                <a:solidFill>
                  <a:srgbClr val="FFFFFF"/>
                </a:solidFill>
                <a:cs typeface="Tahoma"/>
              </a:rPr>
              <a:t>Metapneumovirus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</a:t>
            </a:r>
            <a:endParaRPr sz="3200" dirty="0">
              <a:cs typeface="Tahoma"/>
            </a:endParaRPr>
          </a:p>
          <a:p>
            <a:pPr marL="784860" indent="-316230">
              <a:lnSpc>
                <a:spcPct val="100000"/>
              </a:lnSpc>
              <a:spcBef>
                <a:spcPts val="610"/>
              </a:spcBef>
              <a:buClr>
                <a:srgbClr val="A885DF"/>
              </a:buClr>
              <a:buSzPct val="6769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50" b="1" i="1" spc="-270" dirty="0">
                <a:solidFill>
                  <a:srgbClr val="FFFFFF"/>
                </a:solidFill>
                <a:cs typeface="Tahoma"/>
              </a:rPr>
              <a:t>Streptococcus</a:t>
            </a:r>
            <a:r>
              <a:rPr sz="3250" b="1" i="1" spc="-5" dirty="0">
                <a:solidFill>
                  <a:srgbClr val="FFFFFF"/>
                </a:solidFill>
                <a:cs typeface="Tahoma"/>
              </a:rPr>
              <a:t> </a:t>
            </a:r>
            <a:r>
              <a:rPr sz="3250" b="1" i="1" spc="-300" dirty="0">
                <a:solidFill>
                  <a:srgbClr val="FFFFFF"/>
                </a:solidFill>
                <a:cs typeface="Tahoma"/>
              </a:rPr>
              <a:t>Pneumoniae</a:t>
            </a:r>
            <a:r>
              <a:rPr lang="es-CL" sz="3250" b="1" i="1" spc="-300" dirty="0">
                <a:solidFill>
                  <a:srgbClr val="FFFFFF"/>
                </a:solidFill>
                <a:cs typeface="Tahoma"/>
              </a:rPr>
              <a:t> ++++</a:t>
            </a:r>
            <a:endParaRPr sz="3250" dirty="0">
              <a:cs typeface="Tahoma"/>
            </a:endParaRPr>
          </a:p>
          <a:p>
            <a:pPr marL="784860" indent="-316230">
              <a:lnSpc>
                <a:spcPct val="100000"/>
              </a:lnSpc>
              <a:spcBef>
                <a:spcPts val="600"/>
              </a:spcBef>
              <a:buClr>
                <a:srgbClr val="A885DF"/>
              </a:buClr>
              <a:buSzPct val="6769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50" b="1" i="1" spc="-300" dirty="0">
                <a:solidFill>
                  <a:srgbClr val="FFFFFF"/>
                </a:solidFill>
                <a:cs typeface="Tahoma"/>
              </a:rPr>
              <a:t>Mycoplasma</a:t>
            </a:r>
            <a:r>
              <a:rPr sz="3250" b="1" i="1" spc="-40" dirty="0">
                <a:solidFill>
                  <a:srgbClr val="FFFFFF"/>
                </a:solidFill>
                <a:cs typeface="Tahoma"/>
              </a:rPr>
              <a:t> </a:t>
            </a:r>
            <a:r>
              <a:rPr sz="3250" b="1" i="1" spc="-300" dirty="0">
                <a:solidFill>
                  <a:srgbClr val="FFFFFF"/>
                </a:solidFill>
                <a:cs typeface="Tahoma"/>
              </a:rPr>
              <a:t>Pneumoniae</a:t>
            </a:r>
            <a:r>
              <a:rPr lang="es-CL" sz="3250" b="1" i="1" spc="-300" dirty="0">
                <a:solidFill>
                  <a:srgbClr val="FFFFFF"/>
                </a:solidFill>
                <a:cs typeface="Tahoma"/>
              </a:rPr>
              <a:t> ++</a:t>
            </a:r>
            <a:endParaRPr sz="325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0"/>
    </mc:Choice>
    <mc:Fallback xmlns="">
      <p:transition spd="slow" advTm="164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587" y="542277"/>
            <a:ext cx="2482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Etiología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9968"/>
            <a:ext cx="7424122" cy="28740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b="1" dirty="0">
                <a:solidFill>
                  <a:srgbClr val="FFFFFF"/>
                </a:solidFill>
                <a:cs typeface="Tahoma"/>
              </a:rPr>
              <a:t>Escolar </a:t>
            </a:r>
            <a:r>
              <a:rPr sz="3200" b="1" dirty="0">
                <a:solidFill>
                  <a:srgbClr val="FFFFFF"/>
                </a:solidFill>
                <a:cs typeface="Tahoma"/>
              </a:rPr>
              <a:t>5 a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15</a:t>
            </a:r>
            <a:r>
              <a:rPr sz="3200" b="1" spc="-4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años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2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Streptococcus</a:t>
            </a:r>
            <a:r>
              <a:rPr sz="3200" b="1" spc="-10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Pneumoniae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++++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Mycoplasma</a:t>
            </a:r>
            <a:r>
              <a:rPr sz="3200" b="1" spc="-10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Pneumoniae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++++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 err="1">
                <a:solidFill>
                  <a:srgbClr val="FFFFFF"/>
                </a:solidFill>
                <a:cs typeface="Tahoma"/>
              </a:rPr>
              <a:t>Chlamydea</a:t>
            </a:r>
            <a:r>
              <a:rPr sz="3200" b="1" spc="-10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Pneumoniae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dirty="0">
                <a:solidFill>
                  <a:srgbClr val="FFFFFF"/>
                </a:solidFill>
                <a:cs typeface="Tahoma"/>
              </a:rPr>
              <a:t>Influenza</a:t>
            </a:r>
            <a:r>
              <a:rPr lang="es-CL" sz="3200" b="1" dirty="0">
                <a:solidFill>
                  <a:srgbClr val="FFFFFF"/>
                </a:solidFill>
                <a:cs typeface="Tahoma"/>
              </a:rPr>
              <a:t> +++</a:t>
            </a:r>
            <a:endParaRPr sz="320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7"/>
    </mc:Choice>
    <mc:Fallback xmlns="">
      <p:transition spd="slow" advTm="147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689" y="542277"/>
            <a:ext cx="406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Cuadro</a:t>
            </a:r>
            <a:r>
              <a:rPr sz="3600" spc="-100" dirty="0"/>
              <a:t> </a:t>
            </a:r>
            <a:r>
              <a:rPr sz="3600" spc="-5" dirty="0"/>
              <a:t>Clínico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9968"/>
            <a:ext cx="6477635" cy="34455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Depende</a:t>
            </a:r>
            <a:r>
              <a:rPr sz="3200" b="1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de: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2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Edad del</a:t>
            </a:r>
            <a:r>
              <a:rPr sz="3200" b="1" spc="-2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paciente</a:t>
            </a:r>
            <a:endParaRPr sz="3200" dirty="0"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A885DF"/>
              </a:buClr>
              <a:buFont typeface="Arial"/>
              <a:buChar char="■"/>
            </a:pPr>
            <a:endParaRPr sz="425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Extensión de la</a:t>
            </a:r>
            <a:r>
              <a:rPr sz="3200" b="1" spc="-10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enfermedad</a:t>
            </a:r>
            <a:endParaRPr sz="3200" dirty="0"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A885DF"/>
              </a:buClr>
              <a:buFont typeface="Arial"/>
              <a:buChar char="■"/>
            </a:pPr>
            <a:endParaRPr sz="425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Agente</a:t>
            </a:r>
            <a:r>
              <a:rPr sz="3200" b="1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etiológico</a:t>
            </a:r>
            <a:endParaRPr sz="320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0"/>
    </mc:Choice>
    <mc:Fallback xmlns="">
      <p:transition spd="slow" advTm="129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42276"/>
            <a:ext cx="41147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chemeClr val="tx1"/>
                </a:solidFill>
                <a:latin typeface="+mj-lt"/>
              </a:rPr>
              <a:t>Lactante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461327" y="1336675"/>
            <a:ext cx="3801745" cy="46737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0" marR="198120" indent="-368935">
              <a:lnSpc>
                <a:spcPct val="100400"/>
              </a:lnSpc>
              <a:spcBef>
                <a:spcPts val="85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pc="-5" dirty="0">
                <a:latin typeface="+mn-lt"/>
              </a:rPr>
              <a:t>Sintomas </a:t>
            </a:r>
            <a:r>
              <a:rPr dirty="0">
                <a:latin typeface="+mn-lt"/>
              </a:rPr>
              <a:t>y</a:t>
            </a:r>
            <a:r>
              <a:rPr spc="-105" dirty="0">
                <a:latin typeface="+mn-lt"/>
              </a:rPr>
              <a:t> </a:t>
            </a:r>
            <a:r>
              <a:rPr spc="-5" dirty="0">
                <a:latin typeface="+mn-lt"/>
              </a:rPr>
              <a:t>signos  generales</a:t>
            </a:r>
          </a:p>
          <a:p>
            <a:pPr marL="781050" lvl="1" indent="-308610">
              <a:lnSpc>
                <a:spcPct val="100000"/>
              </a:lnSpc>
              <a:spcBef>
                <a:spcPts val="509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Fiebre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Decaimiento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Rechazo</a:t>
            </a:r>
            <a:r>
              <a:rPr sz="2400" spc="-30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alimentario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10" dirty="0">
                <a:solidFill>
                  <a:srgbClr val="FFFFFF"/>
                </a:solidFill>
                <a:cs typeface="Tahoma"/>
              </a:rPr>
              <a:t>Irritabilidad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Palidez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Molestias</a:t>
            </a:r>
            <a:r>
              <a:rPr sz="2400" spc="-40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cs typeface="Tahoma"/>
              </a:rPr>
              <a:t>abdominales</a:t>
            </a:r>
            <a:endParaRPr sz="2400" dirty="0"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1114" y="1336675"/>
            <a:ext cx="4354285" cy="458138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0" marR="645795" indent="-368935">
              <a:lnSpc>
                <a:spcPct val="100400"/>
              </a:lnSpc>
              <a:spcBef>
                <a:spcPts val="85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00"/>
                </a:solidFill>
                <a:cs typeface="Tahoma"/>
              </a:rPr>
              <a:t>Sintomas </a:t>
            </a:r>
            <a:r>
              <a:rPr sz="2800" b="1" dirty="0">
                <a:solidFill>
                  <a:srgbClr val="FFFF00"/>
                </a:solidFill>
                <a:cs typeface="Tahoma"/>
              </a:rPr>
              <a:t>y</a:t>
            </a:r>
            <a:r>
              <a:rPr sz="2800" b="1" spc="-105" dirty="0">
                <a:solidFill>
                  <a:srgbClr val="FFFF00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00"/>
                </a:solidFill>
                <a:cs typeface="Tahoma"/>
              </a:rPr>
              <a:t>signos  respiratorios</a:t>
            </a:r>
            <a:endParaRPr sz="28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509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Aleteo</a:t>
            </a:r>
            <a:r>
              <a:rPr sz="2400" spc="-10" dirty="0">
                <a:solidFill>
                  <a:srgbClr val="FFFFFF"/>
                </a:solidFill>
                <a:cs typeface="Tahoma"/>
              </a:rPr>
              <a:t> nasal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Taquipnea mayor</a:t>
            </a:r>
            <a:r>
              <a:rPr sz="2400" spc="-50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cs typeface="Tahoma"/>
              </a:rPr>
              <a:t>50/min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10" dirty="0">
                <a:solidFill>
                  <a:srgbClr val="FFFFFF"/>
                </a:solidFill>
                <a:cs typeface="Tahoma"/>
              </a:rPr>
              <a:t>Quejido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Tos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10" dirty="0">
                <a:solidFill>
                  <a:srgbClr val="FFFFFF"/>
                </a:solidFill>
                <a:cs typeface="Tahoma"/>
              </a:rPr>
              <a:t>Cianosis</a:t>
            </a:r>
            <a:endParaRPr sz="2400" dirty="0">
              <a:cs typeface="Tahoma"/>
            </a:endParaRPr>
          </a:p>
          <a:p>
            <a:pPr marL="781050" marR="5080" lvl="1" indent="-307975" algn="just">
              <a:lnSpc>
                <a:spcPct val="99700"/>
              </a:lnSpc>
              <a:spcBef>
                <a:spcPts val="50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Auscultación: </a:t>
            </a:r>
            <a:r>
              <a:rPr lang="es-CL" sz="2400" spc="-10" dirty="0">
                <a:solidFill>
                  <a:srgbClr val="FFFFFF"/>
                </a:solidFill>
                <a:cs typeface="Tahoma"/>
              </a:rPr>
              <a:t>↓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MP, crépitos, broncofonia  </a:t>
            </a:r>
            <a:r>
              <a:rPr sz="2400" dirty="0">
                <a:solidFill>
                  <a:srgbClr val="FFFFFF"/>
                </a:solidFill>
                <a:cs typeface="Tahoma"/>
              </a:rPr>
              <a:t>y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respiración</a:t>
            </a:r>
            <a:r>
              <a:rPr sz="2400" spc="-35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soplante</a:t>
            </a:r>
            <a:endParaRPr sz="240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3"/>
    </mc:Choice>
    <mc:Fallback xmlns="">
      <p:transition spd="slow" advTm="378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1" y="542277"/>
            <a:ext cx="73797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chemeClr val="tx1"/>
                </a:solidFill>
                <a:latin typeface="+mj-lt"/>
              </a:rPr>
              <a:t>Preescolar </a:t>
            </a:r>
            <a:r>
              <a:rPr sz="3600" b="0" dirty="0">
                <a:solidFill>
                  <a:schemeClr val="tx1"/>
                </a:solidFill>
                <a:latin typeface="+mj-lt"/>
              </a:rPr>
              <a:t>y</a:t>
            </a:r>
            <a:r>
              <a:rPr sz="3600" b="0" spc="-110" dirty="0">
                <a:solidFill>
                  <a:schemeClr val="tx1"/>
                </a:solidFill>
                <a:latin typeface="+mj-lt"/>
              </a:rPr>
              <a:t> </a:t>
            </a:r>
            <a:r>
              <a:rPr sz="3600" b="0" spc="-5" dirty="0">
                <a:solidFill>
                  <a:schemeClr val="tx1"/>
                </a:solidFill>
                <a:latin typeface="+mj-lt"/>
              </a:rPr>
              <a:t>Escolar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4711924" y="1112728"/>
            <a:ext cx="4067617" cy="54123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0" marR="196215" indent="-368935">
              <a:lnSpc>
                <a:spcPct val="100400"/>
              </a:lnSpc>
              <a:spcBef>
                <a:spcPts val="85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pc="-5" dirty="0">
                <a:latin typeface="+mn-lt"/>
              </a:rPr>
              <a:t>Sintomas </a:t>
            </a:r>
            <a:r>
              <a:rPr dirty="0">
                <a:latin typeface="+mn-lt"/>
              </a:rPr>
              <a:t>y</a:t>
            </a:r>
            <a:r>
              <a:rPr spc="-105" dirty="0">
                <a:latin typeface="+mn-lt"/>
              </a:rPr>
              <a:t> </a:t>
            </a:r>
            <a:r>
              <a:rPr spc="-5" dirty="0">
                <a:latin typeface="+mn-lt"/>
              </a:rPr>
              <a:t>signos  respiratorios</a:t>
            </a:r>
          </a:p>
          <a:p>
            <a:pPr marL="781050" lvl="1" indent="-308610">
              <a:lnSpc>
                <a:spcPct val="100000"/>
              </a:lnSpc>
              <a:spcBef>
                <a:spcPts val="509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Tos con</a:t>
            </a:r>
            <a:r>
              <a:rPr sz="2400" spc="-95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expectoración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Dolor</a:t>
            </a:r>
            <a:r>
              <a:rPr sz="2400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torácico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Matidez </a:t>
            </a:r>
            <a:r>
              <a:rPr sz="2400" dirty="0">
                <a:solidFill>
                  <a:srgbClr val="FFFFFF"/>
                </a:solidFill>
                <a:cs typeface="Tahoma"/>
              </a:rPr>
              <a:t>a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la</a:t>
            </a:r>
            <a:r>
              <a:rPr sz="2400" spc="-95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percusión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Disminución</a:t>
            </a:r>
            <a:r>
              <a:rPr sz="2400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MP</a:t>
            </a:r>
            <a:endParaRPr sz="2400" dirty="0"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Crépitos</a:t>
            </a:r>
            <a:endParaRPr sz="2400" dirty="0">
              <a:cs typeface="Tahoma"/>
            </a:endParaRPr>
          </a:p>
          <a:p>
            <a:pPr marL="781050" marR="326390" lvl="1" indent="-307975">
              <a:lnSpc>
                <a:spcPct val="100499"/>
              </a:lnSpc>
              <a:spcBef>
                <a:spcPts val="48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spc="-5" dirty="0">
                <a:solidFill>
                  <a:srgbClr val="FFFFFF"/>
                </a:solidFill>
                <a:cs typeface="Tahoma"/>
              </a:rPr>
              <a:t>Broncofonia </a:t>
            </a:r>
            <a:r>
              <a:rPr sz="2400" dirty="0">
                <a:solidFill>
                  <a:srgbClr val="FFFFFF"/>
                </a:solidFill>
                <a:cs typeface="Tahoma"/>
              </a:rPr>
              <a:t>y 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respiración</a:t>
            </a:r>
            <a:r>
              <a:rPr sz="2400" spc="-90" dirty="0">
                <a:solidFill>
                  <a:srgbClr val="FFFFFF"/>
                </a:solidFill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cs typeface="Tahoma"/>
              </a:rPr>
              <a:t>soplante</a:t>
            </a:r>
            <a:endParaRPr sz="2400" dirty="0"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839" y="1109099"/>
            <a:ext cx="3608704" cy="33616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0" marR="5080" indent="-368935">
              <a:lnSpc>
                <a:spcPct val="100400"/>
              </a:lnSpc>
              <a:spcBef>
                <a:spcPts val="85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00"/>
                </a:solidFill>
                <a:cs typeface="Tahoma"/>
              </a:rPr>
              <a:t>Sintomas </a:t>
            </a:r>
            <a:r>
              <a:rPr sz="2800" b="1" dirty="0">
                <a:solidFill>
                  <a:srgbClr val="FFFF00"/>
                </a:solidFill>
                <a:cs typeface="Tahoma"/>
              </a:rPr>
              <a:t>y</a:t>
            </a:r>
            <a:r>
              <a:rPr sz="2800" b="1" spc="-105" dirty="0">
                <a:solidFill>
                  <a:srgbClr val="FFFF00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00"/>
                </a:solidFill>
                <a:cs typeface="Tahoma"/>
              </a:rPr>
              <a:t>signos  generales</a:t>
            </a:r>
            <a:endParaRPr sz="2800" dirty="0">
              <a:cs typeface="Tahoma"/>
            </a:endParaRPr>
          </a:p>
          <a:p>
            <a:pPr marL="781050" lvl="1" indent="-312420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800" spc="-5" dirty="0">
                <a:solidFill>
                  <a:srgbClr val="FFFFFF"/>
                </a:solidFill>
                <a:cs typeface="Tahoma"/>
              </a:rPr>
              <a:t>Fiebre</a:t>
            </a:r>
            <a:endParaRPr sz="2800" dirty="0">
              <a:cs typeface="Tahoma"/>
            </a:endParaRPr>
          </a:p>
          <a:p>
            <a:pPr marL="781050" lvl="1" indent="-312420">
              <a:lnSpc>
                <a:spcPct val="100000"/>
              </a:lnSpc>
              <a:spcBef>
                <a:spcPts val="540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800" spc="-5" dirty="0">
                <a:solidFill>
                  <a:srgbClr val="FFFFFF"/>
                </a:solidFill>
                <a:cs typeface="Tahoma"/>
              </a:rPr>
              <a:t>Calofríos</a:t>
            </a:r>
            <a:endParaRPr sz="2800" dirty="0">
              <a:cs typeface="Tahoma"/>
            </a:endParaRPr>
          </a:p>
          <a:p>
            <a:pPr marL="781050" lvl="1" indent="-312420">
              <a:lnSpc>
                <a:spcPct val="100000"/>
              </a:lnSpc>
              <a:spcBef>
                <a:spcPts val="540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800" spc="-5" dirty="0">
                <a:solidFill>
                  <a:srgbClr val="FFFFFF"/>
                </a:solidFill>
                <a:cs typeface="Tahoma"/>
              </a:rPr>
              <a:t>Cefalea</a:t>
            </a:r>
            <a:endParaRPr sz="2800" dirty="0">
              <a:cs typeface="Tahoma"/>
            </a:endParaRPr>
          </a:p>
          <a:p>
            <a:pPr marL="781050" lvl="1" indent="-312420">
              <a:lnSpc>
                <a:spcPct val="100000"/>
              </a:lnSpc>
              <a:spcBef>
                <a:spcPts val="540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800" spc="-5" dirty="0">
                <a:solidFill>
                  <a:srgbClr val="FFFFFF"/>
                </a:solidFill>
                <a:cs typeface="Tahoma"/>
              </a:rPr>
              <a:t>Decaimiento</a:t>
            </a:r>
            <a:endParaRPr sz="2800" dirty="0">
              <a:cs typeface="Tahoma"/>
            </a:endParaRPr>
          </a:p>
          <a:p>
            <a:pPr marL="781050" lvl="1" indent="-312420">
              <a:lnSpc>
                <a:spcPct val="100000"/>
              </a:lnSpc>
              <a:spcBef>
                <a:spcPts val="540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800" spc="-5" dirty="0">
                <a:solidFill>
                  <a:srgbClr val="FFFFFF"/>
                </a:solidFill>
                <a:cs typeface="Tahoma"/>
              </a:rPr>
              <a:t>Vómitos</a:t>
            </a:r>
            <a:endParaRPr sz="280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8"/>
    </mc:Choice>
    <mc:Fallback xmlns="">
      <p:transition spd="slow" advTm="279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270" y="265533"/>
            <a:ext cx="81730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Orientación </a:t>
            </a:r>
            <a:r>
              <a:rPr sz="3600" spc="-10" dirty="0"/>
              <a:t>etiológica </a:t>
            </a:r>
            <a:r>
              <a:rPr sz="3600" spc="-5" dirty="0"/>
              <a:t>en</a:t>
            </a:r>
            <a:r>
              <a:rPr sz="3600" spc="-90" dirty="0"/>
              <a:t> </a:t>
            </a:r>
            <a:r>
              <a:rPr sz="3600" spc="-5" dirty="0"/>
              <a:t>neumonia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69923" y="1382709"/>
            <a:ext cx="7804150" cy="4653280"/>
            <a:chOff x="669923" y="1382709"/>
            <a:chExt cx="7804150" cy="4653280"/>
          </a:xfrm>
        </p:grpSpPr>
        <p:sp>
          <p:nvSpPr>
            <p:cNvPr id="4" name="object 4"/>
            <p:cNvSpPr/>
            <p:nvPr/>
          </p:nvSpPr>
          <p:spPr>
            <a:xfrm>
              <a:off x="684211" y="1382722"/>
              <a:ext cx="0" cy="4653280"/>
            </a:xfrm>
            <a:custGeom>
              <a:avLst/>
              <a:gdLst/>
              <a:ahLst/>
              <a:cxnLst/>
              <a:rect l="l" t="t" r="r" b="b"/>
              <a:pathLst>
                <a:path h="4653280">
                  <a:moveTo>
                    <a:pt x="0" y="0"/>
                  </a:moveTo>
                  <a:lnTo>
                    <a:pt x="0" y="4652890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7294" y="1382722"/>
              <a:ext cx="3889375" cy="4653280"/>
            </a:xfrm>
            <a:custGeom>
              <a:avLst/>
              <a:gdLst/>
              <a:ahLst/>
              <a:cxnLst/>
              <a:rect l="l" t="t" r="r" b="b"/>
              <a:pathLst>
                <a:path w="3889375" h="4653280">
                  <a:moveTo>
                    <a:pt x="0" y="0"/>
                  </a:moveTo>
                  <a:lnTo>
                    <a:pt x="0" y="4652890"/>
                  </a:lnTo>
                </a:path>
                <a:path w="3889375" h="4653280">
                  <a:moveTo>
                    <a:pt x="1946271" y="0"/>
                  </a:moveTo>
                  <a:lnTo>
                    <a:pt x="1946271" y="4652890"/>
                  </a:lnTo>
                </a:path>
                <a:path w="3889375" h="4653280">
                  <a:moveTo>
                    <a:pt x="3889367" y="0"/>
                  </a:moveTo>
                  <a:lnTo>
                    <a:pt x="3889367" y="465289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936" y="1382722"/>
              <a:ext cx="7804150" cy="4653280"/>
            </a:xfrm>
            <a:custGeom>
              <a:avLst/>
              <a:gdLst/>
              <a:ahLst/>
              <a:cxnLst/>
              <a:rect l="l" t="t" r="r" b="b"/>
              <a:pathLst>
                <a:path w="7804150" h="4653280">
                  <a:moveTo>
                    <a:pt x="7789821" y="0"/>
                  </a:moveTo>
                  <a:lnTo>
                    <a:pt x="7789821" y="4652890"/>
                  </a:lnTo>
                </a:path>
                <a:path w="7804150" h="4653280">
                  <a:moveTo>
                    <a:pt x="0" y="14274"/>
                  </a:moveTo>
                  <a:lnTo>
                    <a:pt x="7804096" y="14274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936" y="1949446"/>
              <a:ext cx="7804150" cy="3311525"/>
            </a:xfrm>
            <a:custGeom>
              <a:avLst/>
              <a:gdLst/>
              <a:ahLst/>
              <a:cxnLst/>
              <a:rect l="l" t="t" r="r" b="b"/>
              <a:pathLst>
                <a:path w="7804150" h="3311525">
                  <a:moveTo>
                    <a:pt x="0" y="0"/>
                  </a:moveTo>
                  <a:lnTo>
                    <a:pt x="7804096" y="0"/>
                  </a:lnTo>
                </a:path>
                <a:path w="7804150" h="3311525">
                  <a:moveTo>
                    <a:pt x="0" y="550848"/>
                  </a:moveTo>
                  <a:lnTo>
                    <a:pt x="7804096" y="550848"/>
                  </a:lnTo>
                </a:path>
                <a:path w="7804150" h="3311525">
                  <a:moveTo>
                    <a:pt x="0" y="1103297"/>
                  </a:moveTo>
                  <a:lnTo>
                    <a:pt x="7804096" y="1103297"/>
                  </a:lnTo>
                </a:path>
                <a:path w="7804150" h="3311525">
                  <a:moveTo>
                    <a:pt x="0" y="1655746"/>
                  </a:moveTo>
                  <a:lnTo>
                    <a:pt x="7804096" y="1655746"/>
                  </a:lnTo>
                </a:path>
                <a:path w="7804150" h="3311525">
                  <a:moveTo>
                    <a:pt x="0" y="2206595"/>
                  </a:moveTo>
                  <a:lnTo>
                    <a:pt x="7804096" y="2206595"/>
                  </a:lnTo>
                </a:path>
                <a:path w="7804150" h="3311525">
                  <a:moveTo>
                    <a:pt x="0" y="2759044"/>
                  </a:moveTo>
                  <a:lnTo>
                    <a:pt x="7804096" y="2759044"/>
                  </a:lnTo>
                </a:path>
                <a:path w="7804150" h="3311525">
                  <a:moveTo>
                    <a:pt x="0" y="3311493"/>
                  </a:moveTo>
                  <a:lnTo>
                    <a:pt x="7804096" y="3311493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9936" y="6021337"/>
              <a:ext cx="7804150" cy="0"/>
            </a:xfrm>
            <a:custGeom>
              <a:avLst/>
              <a:gdLst/>
              <a:ahLst/>
              <a:cxnLst/>
              <a:rect l="l" t="t" r="r" b="b"/>
              <a:pathLst>
                <a:path w="7804150">
                  <a:moveTo>
                    <a:pt x="0" y="0"/>
                  </a:moveTo>
                  <a:lnTo>
                    <a:pt x="7804096" y="0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69923" y="1382709"/>
          <a:ext cx="7775575" cy="4624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57235" y="1412239"/>
            <a:ext cx="7527925" cy="364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164">
              <a:lnSpc>
                <a:spcPct val="100000"/>
              </a:lnSpc>
              <a:spcBef>
                <a:spcPts val="100"/>
              </a:spcBef>
              <a:tabLst>
                <a:tab pos="3901440" algn="l"/>
                <a:tab pos="5844540" algn="l"/>
              </a:tabLst>
            </a:pP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Bacteriana	Viral	Mycoplasma</a:t>
            </a:r>
            <a:endParaRPr sz="2000" b="1" dirty="0">
              <a:solidFill>
                <a:srgbClr val="FFFF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81000"/>
              </a:lnSpc>
              <a:spcBef>
                <a:spcPts val="5"/>
              </a:spcBef>
              <a:tabLst>
                <a:tab pos="1955164" algn="l"/>
                <a:tab pos="3901440" algn="l"/>
                <a:tab pos="584454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Edad	Cualquiera	&lt;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años	5-15 años  Estación	Todo el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año	Invierno	Todo el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año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Presentación	Súbita	Variable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Insidiosa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Fiebre	Alta	Variable	Baja  Taquipnea	Común	Común	Poco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frecuente  Tos	+	++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+++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7235" y="5276181"/>
            <a:ext cx="3522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55164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Sintomas	Dolor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torácico  asociados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6606" y="5276181"/>
            <a:ext cx="2979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55164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Coriza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Faringitis  conjuntivitis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33"/>
    </mc:Choice>
    <mc:Fallback xmlns="">
      <p:transition spd="slow" advTm="5413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876" y="1926594"/>
            <a:ext cx="170794" cy="4088129"/>
          </a:xfrm>
          <a:custGeom>
            <a:avLst/>
            <a:gdLst/>
            <a:ahLst/>
            <a:cxnLst/>
            <a:rect l="l" t="t" r="r" b="b"/>
            <a:pathLst>
              <a:path h="4088129">
                <a:moveTo>
                  <a:pt x="0" y="0"/>
                </a:moveTo>
                <a:lnTo>
                  <a:pt x="0" y="4088116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1985970"/>
            <a:ext cx="0" cy="4088129"/>
          </a:xfrm>
          <a:custGeom>
            <a:avLst/>
            <a:gdLst/>
            <a:ahLst/>
            <a:cxnLst/>
            <a:rect l="l" t="t" r="r" b="b"/>
            <a:pathLst>
              <a:path h="4088129">
                <a:moveTo>
                  <a:pt x="0" y="0"/>
                </a:moveTo>
                <a:lnTo>
                  <a:pt x="0" y="4088116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6615" y="1985971"/>
            <a:ext cx="0" cy="4088129"/>
          </a:xfrm>
          <a:custGeom>
            <a:avLst/>
            <a:gdLst/>
            <a:ahLst/>
            <a:cxnLst/>
            <a:rect l="l" t="t" r="r" b="b"/>
            <a:pathLst>
              <a:path h="4088129">
                <a:moveTo>
                  <a:pt x="0" y="0"/>
                </a:moveTo>
                <a:lnTo>
                  <a:pt x="0" y="4088116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9711" y="1985971"/>
            <a:ext cx="0" cy="4088129"/>
          </a:xfrm>
          <a:custGeom>
            <a:avLst/>
            <a:gdLst/>
            <a:ahLst/>
            <a:cxnLst/>
            <a:rect l="l" t="t" r="r" b="b"/>
            <a:pathLst>
              <a:path h="4088129">
                <a:moveTo>
                  <a:pt x="0" y="0"/>
                </a:moveTo>
                <a:lnTo>
                  <a:pt x="0" y="4088116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42973" y="1985958"/>
            <a:ext cx="7804150" cy="4088765"/>
            <a:chOff x="842973" y="1985958"/>
            <a:chExt cx="7804150" cy="4088765"/>
          </a:xfrm>
        </p:grpSpPr>
        <p:sp>
          <p:nvSpPr>
            <p:cNvPr id="8" name="object 8"/>
            <p:cNvSpPr/>
            <p:nvPr/>
          </p:nvSpPr>
          <p:spPr>
            <a:xfrm>
              <a:off x="842973" y="1985970"/>
              <a:ext cx="7804150" cy="4088129"/>
            </a:xfrm>
            <a:custGeom>
              <a:avLst/>
              <a:gdLst/>
              <a:ahLst/>
              <a:cxnLst/>
              <a:rect l="l" t="t" r="r" b="b"/>
              <a:pathLst>
                <a:path w="7804150" h="4088129">
                  <a:moveTo>
                    <a:pt x="7789834" y="0"/>
                  </a:moveTo>
                  <a:lnTo>
                    <a:pt x="7789834" y="4088116"/>
                  </a:lnTo>
                </a:path>
                <a:path w="7804150" h="4088129">
                  <a:moveTo>
                    <a:pt x="0" y="14274"/>
                  </a:moveTo>
                  <a:lnTo>
                    <a:pt x="7804109" y="14274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2973" y="2552694"/>
              <a:ext cx="7804150" cy="2806065"/>
            </a:xfrm>
            <a:custGeom>
              <a:avLst/>
              <a:gdLst/>
              <a:ahLst/>
              <a:cxnLst/>
              <a:rect l="l" t="t" r="r" b="b"/>
              <a:pathLst>
                <a:path w="7804150" h="2806065">
                  <a:moveTo>
                    <a:pt x="0" y="0"/>
                  </a:moveTo>
                  <a:lnTo>
                    <a:pt x="7804109" y="0"/>
                  </a:lnTo>
                </a:path>
                <a:path w="7804150" h="2806065">
                  <a:moveTo>
                    <a:pt x="0" y="701673"/>
                  </a:moveTo>
                  <a:lnTo>
                    <a:pt x="7804109" y="701673"/>
                  </a:lnTo>
                </a:path>
                <a:path w="7804150" h="2806065">
                  <a:moveTo>
                    <a:pt x="0" y="1402722"/>
                  </a:moveTo>
                  <a:lnTo>
                    <a:pt x="7804109" y="1402722"/>
                  </a:lnTo>
                </a:path>
                <a:path w="7804150" h="2806065">
                  <a:moveTo>
                    <a:pt x="0" y="2104395"/>
                  </a:moveTo>
                  <a:lnTo>
                    <a:pt x="7804109" y="2104395"/>
                  </a:lnTo>
                </a:path>
                <a:path w="7804150" h="2806065">
                  <a:moveTo>
                    <a:pt x="0" y="2805444"/>
                  </a:moveTo>
                  <a:lnTo>
                    <a:pt x="7804109" y="2805444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2973" y="6059812"/>
              <a:ext cx="7804150" cy="0"/>
            </a:xfrm>
            <a:custGeom>
              <a:avLst/>
              <a:gdLst/>
              <a:ahLst/>
              <a:cxnLst/>
              <a:rect l="l" t="t" r="r" b="b"/>
              <a:pathLst>
                <a:path w="7804150">
                  <a:moveTo>
                    <a:pt x="0" y="0"/>
                  </a:moveTo>
                  <a:lnTo>
                    <a:pt x="7804109" y="0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73368" y="2015485"/>
            <a:ext cx="16986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Bacteriana</a:t>
            </a:r>
            <a:endParaRPr sz="2000" b="1" dirty="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9637" y="2015485"/>
            <a:ext cx="9245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00"/>
                </a:solidFill>
                <a:latin typeface="Tahoma"/>
                <a:cs typeface="Tahoma"/>
              </a:rPr>
              <a:t>Viral</a:t>
            </a:r>
            <a:endParaRPr sz="2000" b="1" dirty="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2732" y="2015485"/>
            <a:ext cx="16948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00"/>
                </a:solidFill>
                <a:latin typeface="Tahoma"/>
                <a:cs typeface="Tahoma"/>
              </a:rPr>
              <a:t>Mycoplasma</a:t>
            </a:r>
            <a:endParaRPr sz="2000" b="1" dirty="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273" y="2567934"/>
            <a:ext cx="14211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Auscultación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73369" y="2567934"/>
            <a:ext cx="1551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Consolidación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9637" y="2567934"/>
            <a:ext cx="999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Variable,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19637" y="2872733"/>
            <a:ext cx="1149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sibilancias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62732" y="2567934"/>
            <a:ext cx="1012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Crépitos,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2732" y="2872733"/>
            <a:ext cx="1149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sibilancias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0273" y="3269611"/>
            <a:ext cx="1393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Hemograma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3369" y="3269611"/>
            <a:ext cx="1480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Leucocitosis  con desv.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izq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9637" y="3269611"/>
            <a:ext cx="924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2732" y="3269611"/>
            <a:ext cx="1352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Inespecífico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0273" y="3970659"/>
            <a:ext cx="475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PCR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73369" y="3970659"/>
            <a:ext cx="454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Alta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9637" y="3970659"/>
            <a:ext cx="1212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Baja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intermedia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62732" y="3970659"/>
            <a:ext cx="924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0273" y="4672326"/>
            <a:ext cx="134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Hallazgos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radiológicos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73369" y="4672326"/>
            <a:ext cx="1551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Consolidación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19637" y="4672326"/>
            <a:ext cx="1270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Infiltrado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instersticial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62732" y="4672326"/>
            <a:ext cx="924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0273" y="5373374"/>
            <a:ext cx="9944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Derrame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pleural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73369" y="5373374"/>
            <a:ext cx="812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Común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19637" y="5373374"/>
            <a:ext cx="12934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Raro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(ADV)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62732" y="5373374"/>
            <a:ext cx="169481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Poco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frecuente 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(10%)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86108" y="251245"/>
            <a:ext cx="81730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Orientación </a:t>
            </a:r>
            <a:r>
              <a:rPr sz="3600" spc="-10" dirty="0"/>
              <a:t>etiológica </a:t>
            </a:r>
            <a:r>
              <a:rPr sz="3600" spc="-5" dirty="0"/>
              <a:t>en</a:t>
            </a:r>
            <a:r>
              <a:rPr sz="3600" spc="-90" dirty="0"/>
              <a:t> </a:t>
            </a:r>
            <a:r>
              <a:rPr sz="3600" spc="-5" dirty="0"/>
              <a:t>neumonia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06"/>
    </mc:Choice>
    <mc:Fallback xmlns="">
      <p:transition spd="slow" advTm="4110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878" y="542277"/>
            <a:ext cx="53257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Neumonia por</a:t>
            </a:r>
            <a:r>
              <a:rPr sz="3600" spc="-105" dirty="0"/>
              <a:t> </a:t>
            </a:r>
            <a:r>
              <a:rPr sz="3600" spc="-5" dirty="0"/>
              <a:t>ADV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383" y="1538347"/>
            <a:ext cx="7332345" cy="44208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Fiebre alta </a:t>
            </a:r>
            <a:r>
              <a:rPr sz="2800" b="1" dirty="0">
                <a:solidFill>
                  <a:srgbClr val="FFFFFF"/>
                </a:solidFill>
                <a:cs typeface="Tahoma"/>
              </a:rPr>
              <a:t>y</a:t>
            </a:r>
            <a:r>
              <a:rPr sz="2800" b="1" spc="-25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mantenida</a:t>
            </a:r>
            <a:endParaRPr sz="2800" dirty="0"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Aspecto</a:t>
            </a:r>
            <a:r>
              <a:rPr sz="2800" b="1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séptico</a:t>
            </a:r>
            <a:endParaRPr sz="2800" dirty="0"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540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Obstrucción bronquial</a:t>
            </a:r>
            <a:r>
              <a:rPr sz="2800" b="1" spc="-20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severa</a:t>
            </a:r>
            <a:endParaRPr sz="2800" dirty="0"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540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Insuficiencia</a:t>
            </a:r>
            <a:r>
              <a:rPr sz="2800" b="1" spc="-10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respiratoria</a:t>
            </a:r>
            <a:endParaRPr sz="2800" dirty="0"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540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Compromiso</a:t>
            </a:r>
            <a:r>
              <a:rPr sz="2800" b="1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multisistémico</a:t>
            </a:r>
            <a:endParaRPr sz="2800" dirty="0"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540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Hemograma leucopenia </a:t>
            </a:r>
            <a:r>
              <a:rPr sz="2800" b="1" dirty="0">
                <a:solidFill>
                  <a:srgbClr val="FFFFFF"/>
                </a:solidFill>
                <a:cs typeface="Tahoma"/>
              </a:rPr>
              <a:t>o</a:t>
            </a:r>
            <a:r>
              <a:rPr sz="2800" b="1" spc="-65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leucocitosis</a:t>
            </a:r>
            <a:endParaRPr sz="2800" dirty="0"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540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PCR</a:t>
            </a:r>
            <a:r>
              <a:rPr sz="2800" b="1" spc="-10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variable</a:t>
            </a:r>
            <a:endParaRPr sz="2800" dirty="0">
              <a:cs typeface="Tahoma"/>
            </a:endParaRPr>
          </a:p>
          <a:p>
            <a:pPr marL="381000" marR="5080" indent="-368935">
              <a:lnSpc>
                <a:spcPts val="3340"/>
              </a:lnSpc>
              <a:spcBef>
                <a:spcPts val="665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Radiografía tórax con hiperinsuflación,  compromiso intersticial,</a:t>
            </a:r>
            <a:r>
              <a:rPr sz="2800" b="1" spc="-70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condensación</a:t>
            </a:r>
            <a:endParaRPr sz="2800" dirty="0">
              <a:cs typeface="Tahoma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28B6113-4DBA-40D2-AC66-A463DECAC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89"/>
    </mc:Choice>
    <mc:Fallback xmlns="">
      <p:transition spd="slow" advTm="54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650" y="542277"/>
            <a:ext cx="29991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Radiología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7914"/>
            <a:ext cx="8048625" cy="372153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4810" indent="-372745" algn="just">
              <a:lnSpc>
                <a:spcPct val="100000"/>
              </a:lnSpc>
              <a:spcBef>
                <a:spcPts val="74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spc="-5" dirty="0" err="1">
                <a:solidFill>
                  <a:srgbClr val="FFFFFF"/>
                </a:solidFill>
                <a:cs typeface="Tahoma"/>
              </a:rPr>
              <a:t>Rx</a:t>
            </a:r>
            <a:r>
              <a:rPr lang="es-CL" sz="3200" spc="-5" dirty="0">
                <a:solidFill>
                  <a:srgbClr val="FFFFFF"/>
                </a:solidFill>
                <a:cs typeface="Tahoma"/>
              </a:rPr>
              <a:t> de tórax AP y lateral es útil como apoyo diagnóstico, controlar evolución y descartar complicaciones (derrame pleural, atelectasias)</a:t>
            </a:r>
          </a:p>
          <a:p>
            <a:pPr marL="384810" indent="-372745" algn="just">
              <a:lnSpc>
                <a:spcPct val="100000"/>
              </a:lnSpc>
              <a:spcBef>
                <a:spcPts val="74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endParaRPr lang="es-CL" sz="3200" spc="-5" dirty="0">
              <a:solidFill>
                <a:srgbClr val="FFFFFF"/>
              </a:solidFill>
              <a:cs typeface="Tahoma"/>
            </a:endParaRPr>
          </a:p>
          <a:p>
            <a:pPr marL="384810" indent="-372745" algn="just">
              <a:lnSpc>
                <a:spcPct val="100000"/>
              </a:lnSpc>
              <a:spcBef>
                <a:spcPts val="74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spc="-5" dirty="0">
                <a:solidFill>
                  <a:srgbClr val="FFFFFF"/>
                </a:solidFill>
                <a:cs typeface="Tahoma"/>
              </a:rPr>
              <a:t>No está indicada de rutina en el paciente ambulatorio</a:t>
            </a:r>
            <a:endParaRPr sz="32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021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6"/>
    </mc:Choice>
    <mc:Fallback xmlns="">
      <p:transition spd="slow" advTm="1738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650" y="542277"/>
            <a:ext cx="29991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Radiología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7914"/>
            <a:ext cx="8048625" cy="36506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4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Neumonia</a:t>
            </a:r>
            <a:r>
              <a:rPr sz="3200" b="1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alveolar</a:t>
            </a:r>
            <a:endParaRPr sz="3200" dirty="0">
              <a:cs typeface="Tahoma"/>
            </a:endParaRPr>
          </a:p>
          <a:p>
            <a:pPr marL="784860" lvl="1" indent="-312420">
              <a:lnSpc>
                <a:spcPct val="100000"/>
              </a:lnSpc>
              <a:spcBef>
                <a:spcPts val="560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Bacterias</a:t>
            </a:r>
            <a:endParaRPr sz="2800" dirty="0">
              <a:cs typeface="Tahoma"/>
            </a:endParaRPr>
          </a:p>
          <a:p>
            <a:pPr marL="384810" indent="-372745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Neumonia</a:t>
            </a:r>
            <a:r>
              <a:rPr sz="3200" b="1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intersticial</a:t>
            </a:r>
            <a:endParaRPr sz="3200" dirty="0">
              <a:cs typeface="Tahoma"/>
            </a:endParaRPr>
          </a:p>
          <a:p>
            <a:pPr marL="784860" lvl="1" indent="-312420">
              <a:lnSpc>
                <a:spcPct val="100000"/>
              </a:lnSpc>
              <a:spcBef>
                <a:spcPts val="595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Virus</a:t>
            </a:r>
            <a:endParaRPr sz="2800" dirty="0">
              <a:cs typeface="Tahoma"/>
            </a:endParaRPr>
          </a:p>
          <a:p>
            <a:pPr marL="384810" indent="-372745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Neumonia intersticio alveolar</a:t>
            </a:r>
            <a:r>
              <a:rPr sz="3200" b="1" spc="-10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(mixta)</a:t>
            </a:r>
            <a:endParaRPr sz="3200" dirty="0">
              <a:cs typeface="Tahoma"/>
            </a:endParaRPr>
          </a:p>
          <a:p>
            <a:pPr marL="784860" marR="1180465" lvl="1" indent="-311785">
              <a:lnSpc>
                <a:spcPts val="3340"/>
              </a:lnSpc>
              <a:spcBef>
                <a:spcPts val="725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Asociación virus-bacterias, virus</a:t>
            </a:r>
            <a:r>
              <a:rPr sz="2800" b="1" spc="-105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dirty="0">
                <a:solidFill>
                  <a:srgbClr val="FFFFFF"/>
                </a:solidFill>
                <a:cs typeface="Tahoma"/>
              </a:rPr>
              <a:t>o 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mycoplasma</a:t>
            </a:r>
            <a:endParaRPr sz="2800" dirty="0">
              <a:cs typeface="Tahoma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3E06AA8-2EBC-4A73-9714-1AEB0BA668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5"/>
    </mc:Choice>
    <mc:Fallback xmlns="">
      <p:transition spd="slow" advTm="24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217" y="685800"/>
            <a:ext cx="3613992" cy="460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/>
            <a:r>
              <a:rPr lang="en-US" sz="4500" spc="-5" dirty="0" err="1"/>
              <a:t>Definición</a:t>
            </a:r>
            <a:endParaRPr lang="en-US" sz="4500" spc="-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800600" y="685800"/>
            <a:ext cx="4038600" cy="533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81000" marR="5080" indent="-3689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81635" algn="l"/>
              </a:tabLst>
            </a:pPr>
            <a:r>
              <a:rPr lang="en-US" sz="2000" b="1" spc="-5" dirty="0" err="1"/>
              <a:t>Lesión</a:t>
            </a:r>
            <a:r>
              <a:rPr lang="en-US" sz="2000" b="1" spc="-5" dirty="0"/>
              <a:t> </a:t>
            </a:r>
            <a:r>
              <a:rPr lang="en-US" sz="2000" b="1" spc="-5" dirty="0" err="1"/>
              <a:t>inflamatoria</a:t>
            </a:r>
            <a:r>
              <a:rPr lang="en-US" sz="2000" b="1" spc="-5" dirty="0"/>
              <a:t> </a:t>
            </a:r>
            <a:r>
              <a:rPr lang="en-US" sz="2000" b="1" spc="-5" dirty="0" err="1"/>
              <a:t>infecciosa</a:t>
            </a:r>
            <a:r>
              <a:rPr lang="en-US" sz="2000" b="1" spc="-5" dirty="0"/>
              <a:t> del  </a:t>
            </a:r>
            <a:r>
              <a:rPr lang="en-US" sz="2000" b="1" spc="-5" dirty="0" err="1"/>
              <a:t>parénquima</a:t>
            </a:r>
            <a:r>
              <a:rPr lang="en-US" sz="2000" b="1" spc="-5" dirty="0"/>
              <a:t> </a:t>
            </a:r>
            <a:r>
              <a:rPr lang="en-US" sz="2000" b="1" spc="-5" dirty="0" err="1"/>
              <a:t>pulmonar</a:t>
            </a:r>
            <a:r>
              <a:rPr lang="en-US" sz="2000" b="1" spc="-5" dirty="0"/>
              <a:t> con </a:t>
            </a:r>
            <a:r>
              <a:rPr lang="en-US" sz="2000" b="1" spc="-5" dirty="0" err="1"/>
              <a:t>extensión</a:t>
            </a:r>
            <a:r>
              <a:rPr lang="en-US" sz="2000" b="1" spc="-5" dirty="0"/>
              <a:t> </a:t>
            </a:r>
            <a:r>
              <a:rPr lang="en-US" sz="2000" b="1" dirty="0"/>
              <a:t>y  </a:t>
            </a:r>
            <a:r>
              <a:rPr lang="en-US" sz="2000" b="1" spc="-5" dirty="0" err="1"/>
              <a:t>compromiso</a:t>
            </a:r>
            <a:r>
              <a:rPr lang="en-US" sz="2000" b="1" spc="-5" dirty="0"/>
              <a:t> variable de las </a:t>
            </a:r>
            <a:r>
              <a:rPr lang="en-US" sz="2000" b="1" spc="-5" dirty="0" err="1"/>
              <a:t>unidades</a:t>
            </a:r>
            <a:r>
              <a:rPr lang="en-US" sz="2000" b="1" spc="-5" dirty="0"/>
              <a:t>  </a:t>
            </a:r>
            <a:r>
              <a:rPr lang="en-US" sz="2000" b="1" spc="-5" dirty="0" err="1"/>
              <a:t>alveolares</a:t>
            </a:r>
            <a:r>
              <a:rPr lang="en-US" sz="2000" b="1" spc="-5" dirty="0"/>
              <a:t>, </a:t>
            </a:r>
            <a:r>
              <a:rPr lang="en-US" sz="2000" b="1" spc="-5" dirty="0" err="1"/>
              <a:t>vía</a:t>
            </a:r>
            <a:r>
              <a:rPr lang="en-US" sz="2000" b="1" spc="-5" dirty="0"/>
              <a:t> </a:t>
            </a:r>
            <a:r>
              <a:rPr lang="en-US" sz="2000" b="1" spc="-5" dirty="0" err="1"/>
              <a:t>aérea</a:t>
            </a:r>
            <a:r>
              <a:rPr lang="en-US" sz="2000" b="1" spc="-5" dirty="0"/>
              <a:t> de </a:t>
            </a:r>
            <a:r>
              <a:rPr lang="en-US" sz="2000" b="1" spc="-5" dirty="0" err="1"/>
              <a:t>conducción</a:t>
            </a:r>
            <a:r>
              <a:rPr lang="en-US" sz="2000" b="1" spc="-5" dirty="0"/>
              <a:t> central,  </a:t>
            </a:r>
            <a:r>
              <a:rPr lang="en-US" sz="2000" b="1" spc="-5" dirty="0" err="1"/>
              <a:t>periférica</a:t>
            </a:r>
            <a:r>
              <a:rPr lang="en-US" sz="2000" b="1" spc="-5" dirty="0"/>
              <a:t> </a:t>
            </a:r>
            <a:r>
              <a:rPr lang="en-US" sz="2000" b="1" dirty="0"/>
              <a:t>e </a:t>
            </a:r>
            <a:r>
              <a:rPr lang="en-US" sz="2000" b="1" spc="-5" dirty="0" err="1"/>
              <a:t>intersticio</a:t>
            </a:r>
            <a:r>
              <a:rPr lang="en-US" sz="2000" b="1" spc="-35" dirty="0"/>
              <a:t> </a:t>
            </a:r>
            <a:r>
              <a:rPr lang="en-US" sz="2000" b="1" spc="-5" dirty="0" err="1"/>
              <a:t>circundante</a:t>
            </a:r>
            <a:endParaRPr lang="en-US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381000" marR="5080" indent="-3689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81635" algn="l"/>
              </a:tabLst>
            </a:pPr>
            <a:r>
              <a:rPr lang="en-US" sz="2000" b="1" spc="-5" dirty="0" err="1"/>
              <a:t>Puede</a:t>
            </a:r>
            <a:r>
              <a:rPr lang="en-US" sz="2000" b="1" spc="-5" dirty="0"/>
              <a:t> </a:t>
            </a:r>
            <a:r>
              <a:rPr lang="en-US" sz="2000" b="1" spc="-5" dirty="0" err="1"/>
              <a:t>afectar</a:t>
            </a:r>
            <a:r>
              <a:rPr lang="en-US" sz="2000" b="1" spc="-5" dirty="0"/>
              <a:t> </a:t>
            </a:r>
            <a:r>
              <a:rPr lang="en-US" sz="2000" b="1" spc="-5" dirty="0" err="1"/>
              <a:t>predominantemente</a:t>
            </a:r>
            <a:r>
              <a:rPr lang="en-US" sz="2000" b="1" spc="-5" dirty="0"/>
              <a:t> el  </a:t>
            </a:r>
            <a:r>
              <a:rPr lang="en-US" sz="2000" b="1" spc="-5" dirty="0" err="1"/>
              <a:t>alveólo</a:t>
            </a:r>
            <a:r>
              <a:rPr lang="en-US" sz="2000" b="1" spc="-5" dirty="0"/>
              <a:t> (</a:t>
            </a:r>
            <a:r>
              <a:rPr lang="en-US" sz="2000" b="1" spc="-5" dirty="0" err="1"/>
              <a:t>neumonia</a:t>
            </a:r>
            <a:r>
              <a:rPr lang="en-US" sz="2000" b="1" spc="-5" dirty="0"/>
              <a:t> alveolar) </a:t>
            </a:r>
            <a:r>
              <a:rPr lang="en-US" sz="2000" b="1" dirty="0"/>
              <a:t>o </a:t>
            </a:r>
            <a:r>
              <a:rPr lang="en-US" sz="2000" b="1" spc="-5" dirty="0"/>
              <a:t>el </a:t>
            </a:r>
            <a:r>
              <a:rPr lang="en-US" sz="2000" b="1" spc="-5" dirty="0" err="1"/>
              <a:t>intersticio</a:t>
            </a:r>
            <a:r>
              <a:rPr lang="en-US" sz="2000" b="1" spc="-5" dirty="0"/>
              <a:t>        </a:t>
            </a:r>
            <a:r>
              <a:rPr lang="en-US" sz="2000" b="1" dirty="0"/>
              <a:t>( </a:t>
            </a:r>
            <a:r>
              <a:rPr lang="en-US" sz="2000" b="1" spc="-5" dirty="0" err="1"/>
              <a:t>neumonia</a:t>
            </a:r>
            <a:r>
              <a:rPr lang="en-US" sz="2000" b="1" spc="-15" dirty="0"/>
              <a:t> </a:t>
            </a:r>
            <a:r>
              <a:rPr lang="en-US" sz="2000" b="1" spc="-5" dirty="0" err="1"/>
              <a:t>intersticial</a:t>
            </a:r>
            <a:r>
              <a:rPr lang="en-US" sz="2000" b="1" spc="-5" dirty="0"/>
              <a:t>)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4"/>
    </mc:Choice>
    <mc:Fallback xmlns="">
      <p:transition spd="slow" advTm="2264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8" y="304799"/>
            <a:ext cx="7696184" cy="6151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235" y="300036"/>
            <a:ext cx="7705725" cy="6161405"/>
          </a:xfrm>
          <a:custGeom>
            <a:avLst/>
            <a:gdLst/>
            <a:ahLst/>
            <a:cxnLst/>
            <a:rect l="l" t="t" r="r" b="b"/>
            <a:pathLst>
              <a:path w="7705725" h="6161405">
                <a:moveTo>
                  <a:pt x="0" y="0"/>
                </a:moveTo>
                <a:lnTo>
                  <a:pt x="7705696" y="0"/>
                </a:lnTo>
                <a:lnTo>
                  <a:pt x="7705696" y="6161075"/>
                </a:lnTo>
                <a:lnTo>
                  <a:pt x="0" y="61610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696474F-DF69-4BD6-88D2-18EC70831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50"/>
    </mc:Choice>
    <mc:Fallback xmlns="">
      <p:transition spd="slow" advTm="32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195" y="380999"/>
            <a:ext cx="4724390" cy="6172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7432" y="376236"/>
            <a:ext cx="4733925" cy="6181725"/>
          </a:xfrm>
          <a:custGeom>
            <a:avLst/>
            <a:gdLst/>
            <a:ahLst/>
            <a:cxnLst/>
            <a:rect l="l" t="t" r="r" b="b"/>
            <a:pathLst>
              <a:path w="4733925" h="6181725">
                <a:moveTo>
                  <a:pt x="0" y="0"/>
                </a:moveTo>
                <a:lnTo>
                  <a:pt x="4733902" y="0"/>
                </a:lnTo>
                <a:lnTo>
                  <a:pt x="4733902" y="6181700"/>
                </a:lnTo>
                <a:lnTo>
                  <a:pt x="0" y="61817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CE8D53-C3F4-465C-823C-22251BA877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6"/>
    </mc:Choice>
    <mc:Fallback xmlns="">
      <p:transition spd="slow" advTm="22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1" y="260349"/>
            <a:ext cx="8353395" cy="6265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549" y="255586"/>
            <a:ext cx="8362950" cy="6275705"/>
          </a:xfrm>
          <a:custGeom>
            <a:avLst/>
            <a:gdLst/>
            <a:ahLst/>
            <a:cxnLst/>
            <a:rect l="l" t="t" r="r" b="b"/>
            <a:pathLst>
              <a:path w="8362950" h="6275705">
                <a:moveTo>
                  <a:pt x="0" y="0"/>
                </a:moveTo>
                <a:lnTo>
                  <a:pt x="8362933" y="0"/>
                </a:lnTo>
                <a:lnTo>
                  <a:pt x="8362933" y="6275374"/>
                </a:lnTo>
                <a:lnTo>
                  <a:pt x="0" y="62753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F8D7A92-C00F-4F36-96FA-8A2EED895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2"/>
    </mc:Choice>
    <mc:Fallback xmlns="">
      <p:transition spd="slow" advTm="12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6" y="260349"/>
            <a:ext cx="8424833" cy="6319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4" y="255586"/>
            <a:ext cx="8434705" cy="6329680"/>
          </a:xfrm>
          <a:custGeom>
            <a:avLst/>
            <a:gdLst/>
            <a:ahLst/>
            <a:cxnLst/>
            <a:rect l="l" t="t" r="r" b="b"/>
            <a:pathLst>
              <a:path w="8434705" h="6329680">
                <a:moveTo>
                  <a:pt x="0" y="0"/>
                </a:moveTo>
                <a:lnTo>
                  <a:pt x="8434358" y="0"/>
                </a:lnTo>
                <a:lnTo>
                  <a:pt x="8434358" y="6329349"/>
                </a:lnTo>
                <a:lnTo>
                  <a:pt x="0" y="63293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7910E32-F216-4F69-A539-7FB5F273D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"/>
    </mc:Choice>
    <mc:Fallback xmlns="">
      <p:transition spd="slow" advTm="17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86" y="260349"/>
            <a:ext cx="8137496" cy="6308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423" y="255586"/>
            <a:ext cx="8147050" cy="6318250"/>
          </a:xfrm>
          <a:custGeom>
            <a:avLst/>
            <a:gdLst/>
            <a:ahLst/>
            <a:cxnLst/>
            <a:rect l="l" t="t" r="r" b="b"/>
            <a:pathLst>
              <a:path w="8147050" h="6318250">
                <a:moveTo>
                  <a:pt x="0" y="0"/>
                </a:moveTo>
                <a:lnTo>
                  <a:pt x="8147033" y="0"/>
                </a:lnTo>
                <a:lnTo>
                  <a:pt x="8147033" y="6318224"/>
                </a:lnTo>
                <a:lnTo>
                  <a:pt x="0" y="6318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2D47DEF-76ED-4A41-BF41-91EBE4A7F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4"/>
    </mc:Choice>
    <mc:Fallback xmlns="">
      <p:transition spd="slow" advTm="13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48" y="333374"/>
            <a:ext cx="7921609" cy="6240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885" y="328611"/>
            <a:ext cx="7931150" cy="6250305"/>
          </a:xfrm>
          <a:custGeom>
            <a:avLst/>
            <a:gdLst/>
            <a:ahLst/>
            <a:cxnLst/>
            <a:rect l="l" t="t" r="r" b="b"/>
            <a:pathLst>
              <a:path w="7931150" h="6250305">
                <a:moveTo>
                  <a:pt x="0" y="0"/>
                </a:moveTo>
                <a:lnTo>
                  <a:pt x="7931146" y="0"/>
                </a:lnTo>
                <a:lnTo>
                  <a:pt x="7931146" y="6249974"/>
                </a:lnTo>
                <a:lnTo>
                  <a:pt x="0" y="62499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6EB7823-E184-4B46-B35A-417034E24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2"/>
    </mc:Choice>
    <mc:Fallback xmlns="">
      <p:transition spd="slow" advTm="13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48" y="1125535"/>
            <a:ext cx="3868717" cy="4105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885" y="1120772"/>
            <a:ext cx="3878579" cy="4114800"/>
          </a:xfrm>
          <a:custGeom>
            <a:avLst/>
            <a:gdLst/>
            <a:ahLst/>
            <a:cxnLst/>
            <a:rect l="l" t="t" r="r" b="b"/>
            <a:pathLst>
              <a:path w="3878579" h="4114800">
                <a:moveTo>
                  <a:pt x="0" y="0"/>
                </a:moveTo>
                <a:lnTo>
                  <a:pt x="3878254" y="0"/>
                </a:lnTo>
                <a:lnTo>
                  <a:pt x="3878254" y="4114791"/>
                </a:lnTo>
                <a:lnTo>
                  <a:pt x="0" y="411479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6814" y="1125535"/>
            <a:ext cx="3276593" cy="4032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2039" y="1120772"/>
            <a:ext cx="3286760" cy="4041775"/>
          </a:xfrm>
          <a:custGeom>
            <a:avLst/>
            <a:gdLst/>
            <a:ahLst/>
            <a:cxnLst/>
            <a:rect l="l" t="t" r="r" b="b"/>
            <a:pathLst>
              <a:path w="3286759" h="4041775">
                <a:moveTo>
                  <a:pt x="0" y="0"/>
                </a:moveTo>
                <a:lnTo>
                  <a:pt x="3286143" y="0"/>
                </a:lnTo>
                <a:lnTo>
                  <a:pt x="3286143" y="4041766"/>
                </a:lnTo>
                <a:lnTo>
                  <a:pt x="0" y="404176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35C9565-506D-4D7A-AD30-ECC4D8AF7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2"/>
    </mc:Choice>
    <mc:Fallback xmlns="">
      <p:transition spd="slow" advTm="24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" y="228599"/>
            <a:ext cx="7467584" cy="6367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3435" y="223837"/>
            <a:ext cx="7477125" cy="6377305"/>
          </a:xfrm>
          <a:custGeom>
            <a:avLst/>
            <a:gdLst/>
            <a:ahLst/>
            <a:cxnLst/>
            <a:rect l="l" t="t" r="r" b="b"/>
            <a:pathLst>
              <a:path w="7477125" h="6377305">
                <a:moveTo>
                  <a:pt x="0" y="0"/>
                </a:moveTo>
                <a:lnTo>
                  <a:pt x="7477122" y="0"/>
                </a:lnTo>
                <a:lnTo>
                  <a:pt x="7477122" y="6376974"/>
                </a:lnTo>
                <a:lnTo>
                  <a:pt x="0" y="63769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973613-81AE-4018-8653-5B68DB509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1"/>
    </mc:Choice>
    <mc:Fallback xmlns="">
      <p:transition spd="slow" advTm="18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524" y="265406"/>
            <a:ext cx="78498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Evolución </a:t>
            </a:r>
            <a:r>
              <a:rPr sz="3600" dirty="0"/>
              <a:t>y </a:t>
            </a:r>
            <a:r>
              <a:rPr sz="3600" spc="-5" dirty="0"/>
              <a:t>control</a:t>
            </a:r>
            <a:r>
              <a:rPr sz="3600" spc="-114" dirty="0"/>
              <a:t> </a:t>
            </a:r>
            <a:r>
              <a:rPr sz="3600" spc="-5" dirty="0"/>
              <a:t>radiológico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04383" y="1611373"/>
            <a:ext cx="8098155" cy="526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Mejoría clínica más rápida que</a:t>
            </a:r>
            <a:r>
              <a:rPr sz="2800" b="1" spc="-70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radiológica</a:t>
            </a:r>
            <a:endParaRPr sz="2800" dirty="0"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CC00"/>
              </a:buClr>
              <a:buFont typeface="Arial"/>
              <a:buChar char="■"/>
            </a:pPr>
            <a:endParaRPr sz="3800" dirty="0">
              <a:cs typeface="Tahoma"/>
            </a:endParaRPr>
          </a:p>
          <a:p>
            <a:pPr marL="381000" marR="5715" indent="-368935" algn="just">
              <a:lnSpc>
                <a:spcPts val="3340"/>
              </a:lnSpc>
              <a:buClr>
                <a:srgbClr val="FFCC00"/>
              </a:buClr>
              <a:buSzPct val="69642"/>
              <a:buFont typeface="Arial"/>
              <a:buChar char="■"/>
              <a:tabLst>
                <a:tab pos="381635" algn="l"/>
              </a:tabLst>
            </a:pPr>
            <a:r>
              <a:rPr sz="2800" b="1" spc="-5" dirty="0">
                <a:solidFill>
                  <a:srgbClr val="FFFFFF"/>
                </a:solidFill>
                <a:cs typeface="Tahoma"/>
              </a:rPr>
              <a:t>Se </a:t>
            </a:r>
            <a:r>
              <a:rPr sz="2800" b="1" spc="-5" dirty="0" err="1">
                <a:solidFill>
                  <a:srgbClr val="FFFFFF"/>
                </a:solidFill>
                <a:cs typeface="Tahoma"/>
              </a:rPr>
              <a:t>recomienda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 un</a:t>
            </a:r>
            <a:r>
              <a:rPr lang="es-CL" sz="2800" b="1" spc="-5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control </a:t>
            </a:r>
            <a:r>
              <a:rPr sz="2800" b="1" spc="-5" dirty="0" err="1">
                <a:solidFill>
                  <a:srgbClr val="FFFFFF"/>
                </a:solidFill>
                <a:cs typeface="Tahoma"/>
              </a:rPr>
              <a:t>radiológico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 err="1">
                <a:solidFill>
                  <a:srgbClr val="FFFFFF"/>
                </a:solidFill>
                <a:cs typeface="Tahoma"/>
              </a:rPr>
              <a:t>en</a:t>
            </a:r>
            <a:r>
              <a:rPr lang="es-CL" sz="2800" b="1" spc="-5" dirty="0">
                <a:solidFill>
                  <a:srgbClr val="FFFFFF"/>
                </a:solidFill>
                <a:cs typeface="Tahoma"/>
              </a:rPr>
              <a:t>:</a:t>
            </a:r>
          </a:p>
          <a:p>
            <a:pPr marL="381000" marR="5715" indent="-368935" algn="just">
              <a:lnSpc>
                <a:spcPts val="3340"/>
              </a:lnSpc>
              <a:buClr>
                <a:srgbClr val="FFCC00"/>
              </a:buClr>
              <a:buSzPct val="69642"/>
              <a:buFont typeface="Arial"/>
              <a:buChar char="■"/>
              <a:tabLst>
                <a:tab pos="381635" algn="l"/>
              </a:tabLst>
            </a:pPr>
            <a:endParaRPr lang="es-CL" sz="2800" b="1" spc="-5" dirty="0">
              <a:solidFill>
                <a:srgbClr val="FFFFFF"/>
              </a:solidFill>
              <a:cs typeface="Tahoma"/>
            </a:endParaRPr>
          </a:p>
          <a:p>
            <a:pPr marL="838200" marR="5715" lvl="1" indent="-368935" algn="just">
              <a:lnSpc>
                <a:spcPts val="3340"/>
              </a:lnSpc>
              <a:buClr>
                <a:srgbClr val="FFCC00"/>
              </a:buClr>
              <a:buSzPct val="69642"/>
              <a:buFont typeface="Arial"/>
              <a:buChar char="■"/>
              <a:tabLst>
                <a:tab pos="381635" algn="l"/>
              </a:tabLst>
            </a:pPr>
            <a:r>
              <a:rPr lang="es-CL" sz="2800" b="1" spc="-5" dirty="0">
                <a:solidFill>
                  <a:srgbClr val="FFFFFF"/>
                </a:solidFill>
                <a:cs typeface="Tahoma"/>
              </a:rPr>
              <a:t>P</a:t>
            </a:r>
            <a:r>
              <a:rPr sz="2800" b="1" spc="-5" dirty="0" err="1">
                <a:solidFill>
                  <a:srgbClr val="FFFFFF"/>
                </a:solidFill>
                <a:cs typeface="Tahoma"/>
              </a:rPr>
              <a:t>acientes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 sin respuesta </a:t>
            </a:r>
            <a:r>
              <a:rPr sz="2800" b="1" dirty="0">
                <a:solidFill>
                  <a:srgbClr val="FFFFFF"/>
                </a:solidFill>
                <a:cs typeface="Tahoma"/>
              </a:rPr>
              <a:t>a 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tratamiento </a:t>
            </a:r>
            <a:r>
              <a:rPr sz="2800" b="1" dirty="0">
                <a:solidFill>
                  <a:srgbClr val="FFFFFF"/>
                </a:solidFill>
                <a:cs typeface="Tahoma"/>
              </a:rPr>
              <a:t>a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las 48-72 hrs, persistencia  de la fiebre </a:t>
            </a:r>
            <a:r>
              <a:rPr sz="2800" b="1" dirty="0">
                <a:solidFill>
                  <a:srgbClr val="FFFFFF"/>
                </a:solidFill>
                <a:cs typeface="Tahoma"/>
              </a:rPr>
              <a:t>o </a:t>
            </a:r>
            <a:r>
              <a:rPr sz="2800" b="1" spc="-5" dirty="0">
                <a:solidFill>
                  <a:srgbClr val="FFFFFF"/>
                </a:solidFill>
                <a:cs typeface="Tahoma"/>
              </a:rPr>
              <a:t>sospecha de</a:t>
            </a:r>
            <a:r>
              <a:rPr sz="2800" b="1" spc="-75" dirty="0">
                <a:solidFill>
                  <a:srgbClr val="FFFFFF"/>
                </a:solidFill>
                <a:cs typeface="Tahoma"/>
              </a:rPr>
              <a:t> </a:t>
            </a:r>
            <a:r>
              <a:rPr sz="2800" b="1" spc="-5" dirty="0" err="1">
                <a:solidFill>
                  <a:srgbClr val="FFFFFF"/>
                </a:solidFill>
                <a:cs typeface="Tahoma"/>
              </a:rPr>
              <a:t>complicaciones</a:t>
            </a:r>
            <a:endParaRPr lang="es-CL" sz="2800" b="1" spc="-5" dirty="0">
              <a:solidFill>
                <a:srgbClr val="FFFFFF"/>
              </a:solidFill>
              <a:cs typeface="Tahoma"/>
            </a:endParaRPr>
          </a:p>
          <a:p>
            <a:pPr marL="838200" marR="5715" lvl="1" indent="-368935" algn="just">
              <a:lnSpc>
                <a:spcPts val="3340"/>
              </a:lnSpc>
              <a:buClr>
                <a:srgbClr val="FFCC00"/>
              </a:buClr>
              <a:buSzPct val="69642"/>
              <a:buFont typeface="Arial"/>
              <a:buChar char="■"/>
              <a:tabLst>
                <a:tab pos="381635" algn="l"/>
              </a:tabLst>
            </a:pPr>
            <a:endParaRPr lang="es-CL" sz="2800" b="1" spc="-5" dirty="0">
              <a:solidFill>
                <a:srgbClr val="FFFFFF"/>
              </a:solidFill>
              <a:cs typeface="Tahoma"/>
            </a:endParaRPr>
          </a:p>
          <a:p>
            <a:pPr marL="838200" marR="5715" lvl="1" indent="-368935" algn="just">
              <a:lnSpc>
                <a:spcPts val="3340"/>
              </a:lnSpc>
              <a:buClr>
                <a:srgbClr val="FFCC00"/>
              </a:buClr>
              <a:buSzPct val="69642"/>
              <a:buFont typeface="Arial"/>
              <a:buChar char="■"/>
              <a:tabLst>
                <a:tab pos="381635" algn="l"/>
              </a:tabLst>
            </a:pPr>
            <a:r>
              <a:rPr lang="es-CL" sz="2800" b="1" spc="-5" dirty="0">
                <a:solidFill>
                  <a:srgbClr val="FFFFFF"/>
                </a:solidFill>
                <a:cs typeface="Tahoma"/>
              </a:rPr>
              <a:t>Pacientes con neumonías redondas, para descartar quistes o tumores</a:t>
            </a:r>
          </a:p>
          <a:p>
            <a:pPr marL="12065" marR="5715" algn="just">
              <a:lnSpc>
                <a:spcPts val="3340"/>
              </a:lnSpc>
              <a:buClr>
                <a:srgbClr val="FFCC00"/>
              </a:buClr>
              <a:buSzPct val="69642"/>
              <a:tabLst>
                <a:tab pos="381635" algn="l"/>
              </a:tabLst>
            </a:pPr>
            <a:endParaRPr lang="es-CL" sz="2800" b="1" spc="-5" dirty="0">
              <a:solidFill>
                <a:srgbClr val="FFFFFF"/>
              </a:solidFill>
              <a:cs typeface="Tahoma"/>
            </a:endParaRPr>
          </a:p>
          <a:p>
            <a:pPr marL="381000" marR="5715" indent="-368935" algn="just">
              <a:lnSpc>
                <a:spcPts val="3340"/>
              </a:lnSpc>
              <a:buClr>
                <a:srgbClr val="FFCC00"/>
              </a:buClr>
              <a:buSzPct val="69642"/>
              <a:buFont typeface="Arial"/>
              <a:buChar char="■"/>
              <a:tabLst>
                <a:tab pos="381635" algn="l"/>
              </a:tabLst>
            </a:pPr>
            <a:endParaRPr sz="2800" dirty="0">
              <a:cs typeface="Tahoma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DCB5341-73D0-4879-B3C3-5EE907402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86"/>
    </mc:Choice>
    <mc:Fallback xmlns="">
      <p:transition spd="slow" advTm="38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287" y="542277"/>
            <a:ext cx="33324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Diagnóstico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465" y="1447800"/>
            <a:ext cx="8186122" cy="453970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4810" marR="257175" indent="-372745" algn="just">
              <a:lnSpc>
                <a:spcPts val="3820"/>
              </a:lnSpc>
              <a:spcBef>
                <a:spcPts val="24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spc="-5" dirty="0">
                <a:solidFill>
                  <a:srgbClr val="FFFFFF"/>
                </a:solidFill>
                <a:cs typeface="Tahoma"/>
              </a:rPr>
              <a:t>En paciente ambulatorio, sin criterios de gravedad, en general no se requieren estudios de laboratorio.</a:t>
            </a:r>
          </a:p>
          <a:p>
            <a:pPr marL="384810" marR="257175" indent="-372745" algn="just">
              <a:lnSpc>
                <a:spcPts val="3820"/>
              </a:lnSpc>
              <a:spcBef>
                <a:spcPts val="24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spc="-5" dirty="0" err="1">
                <a:solidFill>
                  <a:srgbClr val="FFFFFF"/>
                </a:solidFill>
                <a:cs typeface="Tahoma"/>
              </a:rPr>
              <a:t>Examenes</a:t>
            </a:r>
            <a:r>
              <a:rPr sz="32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3200" spc="-5" dirty="0">
                <a:solidFill>
                  <a:srgbClr val="FFFFFF"/>
                </a:solidFill>
                <a:cs typeface="Tahoma"/>
              </a:rPr>
              <a:t>generales son </a:t>
            </a:r>
            <a:r>
              <a:rPr lang="es-CL" sz="3200" spc="-5" dirty="0" err="1">
                <a:solidFill>
                  <a:srgbClr val="FFFFFF"/>
                </a:solidFill>
                <a:cs typeface="Tahoma"/>
              </a:rPr>
              <a:t>inespecificos</a:t>
            </a:r>
            <a:r>
              <a:rPr lang="es-CL" sz="3200" spc="-100" dirty="0">
                <a:solidFill>
                  <a:srgbClr val="FFFFFF"/>
                </a:solidFill>
                <a:cs typeface="Tahoma"/>
              </a:rPr>
              <a:t> </a:t>
            </a:r>
            <a:endParaRPr lang="es-MX" sz="3200" dirty="0">
              <a:cs typeface="Tahoma"/>
            </a:endParaRPr>
          </a:p>
          <a:p>
            <a:pPr marL="784860" lvl="1" indent="-312420" algn="just">
              <a:lnSpc>
                <a:spcPct val="100000"/>
              </a:lnSpc>
              <a:spcBef>
                <a:spcPts val="445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lang="es-MX" sz="2800" spc="-5" dirty="0">
                <a:solidFill>
                  <a:srgbClr val="FFFFFF"/>
                </a:solidFill>
                <a:cs typeface="Tahoma"/>
              </a:rPr>
              <a:t>Hemograma</a:t>
            </a:r>
            <a:endParaRPr lang="es-MX" sz="2800" dirty="0">
              <a:cs typeface="Tahoma"/>
            </a:endParaRPr>
          </a:p>
          <a:p>
            <a:pPr marL="784860" lvl="1" indent="-312420" algn="just">
              <a:lnSpc>
                <a:spcPct val="100000"/>
              </a:lnSpc>
              <a:spcBef>
                <a:spcPts val="540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2800" spc="-5" dirty="0" err="1">
                <a:solidFill>
                  <a:srgbClr val="FFFFFF"/>
                </a:solidFill>
                <a:cs typeface="Tahoma"/>
              </a:rPr>
              <a:t>Proteina</a:t>
            </a:r>
            <a:r>
              <a:rPr sz="2800" spc="-5" dirty="0">
                <a:solidFill>
                  <a:srgbClr val="FFFFFF"/>
                </a:solidFill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cs typeface="Tahoma"/>
              </a:rPr>
              <a:t>C</a:t>
            </a:r>
            <a:r>
              <a:rPr sz="2800" spc="-20" dirty="0">
                <a:solidFill>
                  <a:srgbClr val="FFFFFF"/>
                </a:solidFill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cs typeface="Tahoma"/>
              </a:rPr>
              <a:t>Reactiva</a:t>
            </a:r>
            <a:endParaRPr sz="2800" dirty="0">
              <a:cs typeface="Tahoma"/>
            </a:endParaRPr>
          </a:p>
          <a:p>
            <a:pPr marL="784860" lvl="1" indent="-312420" algn="just">
              <a:lnSpc>
                <a:spcPct val="100000"/>
              </a:lnSpc>
              <a:spcBef>
                <a:spcPts val="540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2800" spc="-5" dirty="0">
                <a:solidFill>
                  <a:srgbClr val="FFFFFF"/>
                </a:solidFill>
                <a:cs typeface="Tahoma"/>
              </a:rPr>
              <a:t>VHS</a:t>
            </a:r>
            <a:endParaRPr sz="2800" dirty="0">
              <a:cs typeface="Tahoma"/>
            </a:endParaRPr>
          </a:p>
          <a:p>
            <a:pPr marL="384810" marR="5080" indent="-372745" algn="just">
              <a:lnSpc>
                <a:spcPct val="100499"/>
              </a:lnSpc>
              <a:spcBef>
                <a:spcPts val="58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spc="-5" dirty="0">
                <a:solidFill>
                  <a:srgbClr val="FFFFFF"/>
                </a:solidFill>
                <a:cs typeface="Tahoma"/>
              </a:rPr>
              <a:t>Examenes específicos</a:t>
            </a:r>
            <a:r>
              <a:rPr sz="3200" spc="-100" dirty="0">
                <a:solidFill>
                  <a:srgbClr val="FFFFFF"/>
                </a:solidFill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cs typeface="Tahoma"/>
              </a:rPr>
              <a:t>(determinan  agente</a:t>
            </a:r>
            <a:r>
              <a:rPr sz="3200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cs typeface="Tahoma"/>
              </a:rPr>
              <a:t>etiológico)</a:t>
            </a:r>
            <a:endParaRPr sz="320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10"/>
    </mc:Choice>
    <mc:Fallback xmlns="">
      <p:transition spd="slow" advTm="248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EEE0D-9BC0-46AE-A9F2-403F9DD2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29771"/>
            <a:ext cx="7696201" cy="1524000"/>
          </a:xfrm>
        </p:spPr>
        <p:txBody>
          <a:bodyPr>
            <a:normAutofit/>
          </a:bodyPr>
          <a:lstStyle/>
          <a:p>
            <a:pPr algn="ctr"/>
            <a:r>
              <a:rPr lang="es-CL" sz="3600" dirty="0"/>
              <a:t>EPIDEMIOLOGIA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E6A03D-4084-448F-968F-7BDE2D89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8" y="1676400"/>
            <a:ext cx="7696202" cy="4224870"/>
          </a:xfrm>
        </p:spPr>
        <p:txBody>
          <a:bodyPr/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Es la principal causa de muerte en niños &lt; 5 años en el mundo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En países desarrollados la incidencia anual es 3-4 casos por 100 niños &lt; 5 años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En Chile es la causa más frecuente de hospitalización en niños &lt; 5 años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Egresos hospitalarios alcanzan 62 por 10.000 niños &lt; 2 años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Mortalidad por neumonía en Chile ha disminuido en forma progresiva desde 1990 (20 por 100.000 niños &lt; 5 años)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8AB760-1031-4FA9-A5E3-2A53DE232641}"/>
              </a:ext>
            </a:extLst>
          </p:cNvPr>
          <p:cNvSpPr txBox="1"/>
          <p:nvPr/>
        </p:nvSpPr>
        <p:spPr>
          <a:xfrm>
            <a:off x="3657600" y="605367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err="1"/>
              <a:t>Rev</a:t>
            </a:r>
            <a:r>
              <a:rPr lang="es-CL" dirty="0"/>
              <a:t> </a:t>
            </a:r>
            <a:r>
              <a:rPr lang="es-CL" dirty="0" err="1"/>
              <a:t>Ped</a:t>
            </a:r>
            <a:r>
              <a:rPr lang="es-CL" dirty="0"/>
              <a:t> </a:t>
            </a:r>
            <a:r>
              <a:rPr lang="es-CL" dirty="0" err="1"/>
              <a:t>Elec</a:t>
            </a:r>
            <a:r>
              <a:rPr lang="es-CL" dirty="0"/>
              <a:t> 2017; 14(1): 35-37</a:t>
            </a:r>
          </a:p>
        </p:txBody>
      </p:sp>
    </p:spTree>
    <p:extLst>
      <p:ext uri="{BB962C8B-B14F-4D97-AF65-F5344CB8AC3E}">
        <p14:creationId xmlns:p14="http://schemas.microsoft.com/office/powerpoint/2010/main" val="9059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37"/>
    </mc:Choice>
    <mc:Fallback xmlns="">
      <p:transition spd="slow" advTm="3183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268" y="542277"/>
            <a:ext cx="61156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Examenes</a:t>
            </a:r>
            <a:r>
              <a:rPr sz="3600" spc="-100" dirty="0"/>
              <a:t> </a:t>
            </a:r>
            <a:r>
              <a:rPr sz="3600" spc="-5" dirty="0"/>
              <a:t>específicos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791" y="1564637"/>
            <a:ext cx="7993380" cy="411394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74015" indent="-361950" algn="just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SzPct val="70000"/>
              <a:buFont typeface="Arial"/>
              <a:buChar char="■"/>
              <a:tabLst>
                <a:tab pos="374650" algn="l"/>
              </a:tabLst>
            </a:pP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Estudio</a:t>
            </a:r>
            <a:r>
              <a:rPr sz="2000" b="1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viral</a:t>
            </a:r>
            <a:endParaRPr sz="2000" dirty="0">
              <a:latin typeface="Tahoma"/>
              <a:cs typeface="Tahoma"/>
            </a:endParaRPr>
          </a:p>
          <a:p>
            <a:pPr marL="774065" marR="913765" lvl="1" indent="-304800">
              <a:lnSpc>
                <a:spcPts val="2370"/>
              </a:lnSpc>
              <a:spcBef>
                <a:spcPts val="50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Aspirado nasofaringeo. IFD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ELISA para VRS, PI, 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Influenza,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ADV (50% sensibilidad en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ADV)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7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Panel respiratorio viral en aspirado nasofaríngeo por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PCR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(reacción de polimerasa en cadena)</a:t>
            </a:r>
            <a:endParaRPr sz="20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buClr>
                <a:srgbClr val="A885DF"/>
              </a:buClr>
              <a:buFont typeface="Arial"/>
              <a:buChar char="■"/>
            </a:pPr>
            <a:endParaRPr sz="24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A885DF"/>
              </a:buClr>
              <a:buFont typeface="Arial"/>
              <a:buChar char="■"/>
            </a:pPr>
            <a:endParaRPr sz="2500" dirty="0">
              <a:latin typeface="Tahoma"/>
              <a:cs typeface="Tahoma"/>
            </a:endParaRPr>
          </a:p>
          <a:p>
            <a:pPr marL="374015" indent="-361950" algn="just">
              <a:lnSpc>
                <a:spcPct val="100000"/>
              </a:lnSpc>
              <a:buClr>
                <a:srgbClr val="FFCC00"/>
              </a:buClr>
              <a:buSzPct val="70000"/>
              <a:buFont typeface="Arial"/>
              <a:buChar char="■"/>
              <a:tabLst>
                <a:tab pos="374650" algn="l"/>
              </a:tabLst>
            </a:pP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Estudio</a:t>
            </a:r>
            <a:r>
              <a:rPr sz="2000" b="1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Bacteriano</a:t>
            </a:r>
            <a:endParaRPr sz="2000" dirty="0">
              <a:latin typeface="Tahoma"/>
              <a:cs typeface="Tahoma"/>
            </a:endParaRPr>
          </a:p>
          <a:p>
            <a:pPr marL="774065" marR="5080" lvl="1" indent="-304800" algn="just">
              <a:lnSpc>
                <a:spcPct val="99500"/>
              </a:lnSpc>
              <a:spcBef>
                <a:spcPts val="38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Expectoración. Utilidad limitada, dificultad para tomar la  muestra, contaminación. Ideal &lt;10 cél epiteliales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&gt;25  PMN por campo de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100X</a:t>
            </a:r>
            <a:endParaRPr sz="2000" dirty="0">
              <a:latin typeface="Tahoma"/>
              <a:cs typeface="Tahoma"/>
            </a:endParaRPr>
          </a:p>
          <a:p>
            <a:pPr marL="774065" lvl="1" indent="-305435" algn="just">
              <a:lnSpc>
                <a:spcPct val="100000"/>
              </a:lnSpc>
              <a:spcBef>
                <a:spcPts val="40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Hemocultivos.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S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15-20%,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100%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81F3710-D341-49A8-B1C2-497F41943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6"/>
    </mc:Choice>
    <mc:Fallback xmlns="">
      <p:transition spd="slow" advTm="49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268" y="542277"/>
            <a:ext cx="61156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Examenes</a:t>
            </a:r>
            <a:r>
              <a:rPr sz="3600" spc="-100" dirty="0"/>
              <a:t> </a:t>
            </a:r>
            <a:r>
              <a:rPr sz="3600" spc="-5" dirty="0"/>
              <a:t>específicos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87" y="1554579"/>
            <a:ext cx="8097520" cy="4555093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56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Estudio</a:t>
            </a:r>
            <a:r>
              <a:rPr sz="2400" b="1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Bacteriano</a:t>
            </a:r>
            <a:endParaRPr sz="2400" dirty="0">
              <a:latin typeface="Tahoma"/>
              <a:cs typeface="Tahoma"/>
            </a:endParaRPr>
          </a:p>
          <a:p>
            <a:pPr marL="777240" lvl="1" indent="-304800">
              <a:lnSpc>
                <a:spcPct val="100000"/>
              </a:lnSpc>
              <a:spcBef>
                <a:spcPts val="39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Cultivo líquido pleural.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20-40%</a:t>
            </a:r>
            <a:endParaRPr sz="20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A885DF"/>
              </a:buClr>
              <a:buFont typeface="Arial"/>
              <a:buChar char="■"/>
            </a:pPr>
            <a:endParaRPr sz="2650" dirty="0">
              <a:latin typeface="Tahoma"/>
              <a:cs typeface="Tahoma"/>
            </a:endParaRPr>
          </a:p>
          <a:p>
            <a:pPr marL="777240" marR="5080" lvl="1" indent="-304800" algn="just">
              <a:lnSpc>
                <a:spcPts val="2380"/>
              </a:lnSpc>
              <a:buClr>
                <a:srgbClr val="A885DF"/>
              </a:buClr>
              <a:buSzPct val="70000"/>
              <a:buFont typeface="Arial"/>
              <a:buChar char="■"/>
              <a:tabLst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Estudios serológicos. Útiles en Mycoplasma Pneumoniae,  Chlamydea Pneumoniae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Trachomatis</a:t>
            </a:r>
            <a:endParaRPr sz="20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A885DF"/>
              </a:buClr>
              <a:buFont typeface="Arial"/>
              <a:buChar char="■"/>
            </a:pPr>
            <a:endParaRPr sz="2550" dirty="0">
              <a:latin typeface="Tahoma"/>
              <a:cs typeface="Tahoma"/>
            </a:endParaRPr>
          </a:p>
          <a:p>
            <a:pPr marL="777240" marR="6985" lvl="1" indent="-304800" algn="just">
              <a:lnSpc>
                <a:spcPct val="99500"/>
              </a:lnSpc>
              <a:spcBef>
                <a:spcPts val="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Antigenos en plasma, orina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líquido pleural obtenidos  por métodos de aglutinación con látex, CIE).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Se usan poco en niños por tener falsos (+) por portación </a:t>
            </a:r>
            <a:r>
              <a:rPr lang="es-CL" sz="2000" b="1" spc="-5" dirty="0" err="1">
                <a:solidFill>
                  <a:srgbClr val="FFFFFF"/>
                </a:solidFill>
                <a:latin typeface="Tahoma"/>
                <a:cs typeface="Tahoma"/>
              </a:rPr>
              <a:t>faringea</a:t>
            </a:r>
            <a:endParaRPr sz="20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A885DF"/>
              </a:buClr>
              <a:buFont typeface="Arial"/>
              <a:buChar char="■"/>
            </a:pPr>
            <a:endParaRPr sz="2600" dirty="0">
              <a:latin typeface="Tahoma"/>
              <a:cs typeface="Tahoma"/>
            </a:endParaRPr>
          </a:p>
          <a:p>
            <a:pPr marL="777240" lvl="1" indent="-304800">
              <a:lnSpc>
                <a:spcPct val="100000"/>
              </a:lnSpc>
              <a:buClr>
                <a:srgbClr val="A885DF"/>
              </a:buClr>
              <a:buSzPct val="7000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Lavado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broncoalveolar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. En inmunosuprimidos</a:t>
            </a:r>
            <a:endParaRPr sz="20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A885DF"/>
              </a:buClr>
              <a:buFont typeface="Arial"/>
              <a:buChar char="■"/>
            </a:pPr>
            <a:endParaRPr sz="2600" dirty="0">
              <a:latin typeface="Tahoma"/>
              <a:cs typeface="Tahoma"/>
            </a:endParaRPr>
          </a:p>
          <a:p>
            <a:pPr marL="777240" lvl="1" indent="-304800">
              <a:lnSpc>
                <a:spcPct val="100000"/>
              </a:lnSpc>
              <a:buClr>
                <a:srgbClr val="A885DF"/>
              </a:buClr>
              <a:buSzPct val="7000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iopsia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cielo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abierto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. En inmunosuprimidos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56"/>
    </mc:Choice>
    <mc:Fallback xmlns="">
      <p:transition spd="slow" advTm="3805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087" y="542277"/>
            <a:ext cx="70973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Tratamiento</a:t>
            </a:r>
            <a:r>
              <a:rPr sz="3600" spc="-95" dirty="0"/>
              <a:t> </a:t>
            </a:r>
            <a:r>
              <a:rPr sz="3600" spc="-5" dirty="0"/>
              <a:t>Ambulatorio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609340"/>
            <a:ext cx="7157084" cy="37661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4810" marR="5080" indent="-372745">
              <a:lnSpc>
                <a:spcPts val="3820"/>
              </a:lnSpc>
              <a:spcBef>
                <a:spcPts val="24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Medidas Generales.</a:t>
            </a:r>
            <a:r>
              <a:rPr sz="3200" b="1" spc="-9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Alimentación  fraccionada,</a:t>
            </a:r>
            <a:r>
              <a:rPr sz="3200" b="1" spc="-2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antipiréticos</a:t>
            </a:r>
            <a:endParaRPr sz="3200" dirty="0"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CC00"/>
              </a:buClr>
              <a:buFont typeface="Arial"/>
              <a:buChar char="■"/>
            </a:pPr>
            <a:endParaRPr sz="4100" dirty="0">
              <a:cs typeface="Tahoma"/>
            </a:endParaRPr>
          </a:p>
          <a:p>
            <a:pPr marL="384810" marR="441959" indent="-372745">
              <a:lnSpc>
                <a:spcPct val="100499"/>
              </a:lnSpc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Manejo del sindrome</a:t>
            </a:r>
            <a:r>
              <a:rPr sz="3200" b="1" spc="-10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10" dirty="0">
                <a:solidFill>
                  <a:srgbClr val="FFFFFF"/>
                </a:solidFill>
                <a:cs typeface="Tahoma"/>
              </a:rPr>
              <a:t>bronquial 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obstructivo si se</a:t>
            </a:r>
            <a:r>
              <a:rPr sz="3200" b="1" spc="-3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asocia</a:t>
            </a:r>
            <a:endParaRPr sz="3200" dirty="0"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CC00"/>
              </a:buClr>
              <a:buFont typeface="Arial"/>
              <a:buChar char="■"/>
            </a:pPr>
            <a:endParaRPr sz="4200" dirty="0">
              <a:cs typeface="Tahoma"/>
            </a:endParaRPr>
          </a:p>
          <a:p>
            <a:pPr marL="384810" indent="-372745">
              <a:lnSpc>
                <a:spcPct val="100000"/>
              </a:lnSpc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Tratamiento</a:t>
            </a:r>
            <a:r>
              <a:rPr sz="3200" b="1" spc="-2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antibiótico</a:t>
            </a:r>
            <a:endParaRPr sz="320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1"/>
    </mc:Choice>
    <mc:Fallback xmlns="">
      <p:transition spd="slow" advTm="2533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143" y="542277"/>
            <a:ext cx="6683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Tratamiento</a:t>
            </a:r>
            <a:r>
              <a:rPr sz="3600" spc="-95" dirty="0"/>
              <a:t> </a:t>
            </a:r>
            <a:r>
              <a:rPr sz="3600" spc="-5" dirty="0"/>
              <a:t>Antibiótico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712" y="1295814"/>
            <a:ext cx="8385088" cy="4296048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56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Lactante </a:t>
            </a:r>
            <a:r>
              <a:rPr sz="2400" b="1" dirty="0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sz="2400" b="1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Preescolar</a:t>
            </a:r>
            <a:endParaRPr sz="2400" dirty="0">
              <a:latin typeface="Tahoma"/>
              <a:cs typeface="Tahoma"/>
            </a:endParaRPr>
          </a:p>
          <a:p>
            <a:pPr marL="777240" lvl="1" indent="-304800">
              <a:lnSpc>
                <a:spcPct val="100000"/>
              </a:lnSpc>
              <a:spcBef>
                <a:spcPts val="39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Amoxicilina 75-100 mg/kg/día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cada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horas por 7-10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días</a:t>
            </a:r>
            <a:endParaRPr sz="20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A885DF"/>
              </a:buClr>
              <a:buFont typeface="Arial"/>
              <a:buChar char="■"/>
            </a:pPr>
            <a:endParaRPr sz="2650" dirty="0">
              <a:latin typeface="Tahoma"/>
              <a:cs typeface="Tahoma"/>
            </a:endParaRPr>
          </a:p>
          <a:p>
            <a:pPr marL="377190" indent="-365125">
              <a:lnSpc>
                <a:spcPct val="100000"/>
              </a:lnSpc>
              <a:spcBef>
                <a:spcPts val="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Escolar</a:t>
            </a:r>
            <a:endParaRPr sz="2400" dirty="0">
              <a:latin typeface="Tahoma"/>
              <a:cs typeface="Tahoma"/>
            </a:endParaRPr>
          </a:p>
          <a:p>
            <a:pPr marL="777240" lvl="1" indent="-304800">
              <a:lnSpc>
                <a:spcPct val="100000"/>
              </a:lnSpc>
              <a:spcBef>
                <a:spcPts val="43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Sospecha de etiología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neumocócica</a:t>
            </a:r>
            <a:endParaRPr sz="2000" dirty="0">
              <a:latin typeface="Tahoma"/>
              <a:cs typeface="Tahoma"/>
            </a:endParaRPr>
          </a:p>
          <a:p>
            <a:pPr marL="1177290" marR="215265" lvl="2" indent="-247650">
              <a:lnSpc>
                <a:spcPct val="99500"/>
              </a:lnSpc>
              <a:spcBef>
                <a:spcPts val="385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Amoxicilina 75-100 mg/kg/día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cada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horas por 7-10  días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ó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inicio con PNC Sódica 200.000 UI/kg/día  completando 7-10 días con Amoxicilina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oral</a:t>
            </a:r>
            <a:endParaRPr sz="2000" dirty="0">
              <a:latin typeface="Tahoma"/>
              <a:cs typeface="Tahoma"/>
            </a:endParaRPr>
          </a:p>
          <a:p>
            <a:pPr marL="777240" marR="1273175" lvl="1" indent="-304800">
              <a:lnSpc>
                <a:spcPts val="2380"/>
              </a:lnSpc>
              <a:spcBef>
                <a:spcPts val="49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Sospecha de etiología Mycoplasma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Chlamydea  Pneumoniae</a:t>
            </a:r>
            <a:endParaRPr sz="2000" dirty="0">
              <a:latin typeface="Tahoma"/>
              <a:cs typeface="Tahoma"/>
            </a:endParaRPr>
          </a:p>
          <a:p>
            <a:pPr marL="1177290" lvl="2" indent="-247650">
              <a:lnSpc>
                <a:spcPct val="100000"/>
              </a:lnSpc>
              <a:spcBef>
                <a:spcPts val="375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</a:tabLst>
            </a:pP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Azitromicina 10 mg/kg/</a:t>
            </a:r>
            <a:r>
              <a:rPr lang="es-CL" sz="2000" b="1" spc="-5" dirty="0" err="1">
                <a:solidFill>
                  <a:srgbClr val="FFFFFF"/>
                </a:solidFill>
                <a:latin typeface="Tahoma"/>
                <a:cs typeface="Tahoma"/>
              </a:rPr>
              <a:t>dia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 por </a:t>
            </a:r>
            <a:r>
              <a:rPr lang="es-CL" sz="2000" b="1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lang="es-CL"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días</a:t>
            </a:r>
            <a:endParaRPr lang="es-CL" sz="2000" dirty="0">
              <a:latin typeface="Tahoma"/>
              <a:cs typeface="Tahoma"/>
            </a:endParaRPr>
          </a:p>
          <a:p>
            <a:pPr marL="1177290" lvl="2" indent="-247650">
              <a:lnSpc>
                <a:spcPct val="100000"/>
              </a:lnSpc>
              <a:spcBef>
                <a:spcPts val="320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</a:tabLst>
            </a:pP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Claritromicina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15 mg/kg/día cada 12 horas por 1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días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7"/>
    </mc:Choice>
    <mc:Fallback xmlns="">
      <p:transition spd="slow" advTm="3779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761" y="542277"/>
            <a:ext cx="8181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Indicación de</a:t>
            </a:r>
            <a:r>
              <a:rPr sz="3600" spc="-75" dirty="0"/>
              <a:t> </a:t>
            </a:r>
            <a:r>
              <a:rPr sz="3600" dirty="0"/>
              <a:t>hospitalización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417" y="1593212"/>
            <a:ext cx="8046084" cy="3860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74015" indent="-36195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SzPct val="70000"/>
              <a:buFont typeface="Arial"/>
              <a:buChar char="■"/>
              <a:tabLst>
                <a:tab pos="373380" algn="l"/>
                <a:tab pos="37465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Menor de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meses</a:t>
            </a:r>
            <a:endParaRPr sz="2000" dirty="0">
              <a:latin typeface="Tahoma"/>
              <a:cs typeface="Tahoma"/>
            </a:endParaRPr>
          </a:p>
          <a:p>
            <a:pPr marL="374015" indent="-361950">
              <a:lnSpc>
                <a:spcPct val="100000"/>
              </a:lnSpc>
              <a:spcBef>
                <a:spcPts val="400"/>
              </a:spcBef>
              <a:buClr>
                <a:srgbClr val="FFCC00"/>
              </a:buClr>
              <a:buSzPct val="70000"/>
              <a:buFont typeface="Arial"/>
              <a:buChar char="■"/>
              <a:tabLst>
                <a:tab pos="373380" algn="l"/>
                <a:tab pos="37465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Riesgo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endParaRPr sz="2000" dirty="0">
              <a:latin typeface="Tahoma"/>
              <a:cs typeface="Tahoma"/>
            </a:endParaRPr>
          </a:p>
          <a:p>
            <a:pPr marL="374015" indent="-361950">
              <a:lnSpc>
                <a:spcPct val="100000"/>
              </a:lnSpc>
              <a:spcBef>
                <a:spcPts val="375"/>
              </a:spcBef>
              <a:buClr>
                <a:srgbClr val="FFCC00"/>
              </a:buClr>
              <a:buSzPct val="70000"/>
              <a:buFont typeface="Arial"/>
              <a:buChar char="■"/>
              <a:tabLst>
                <a:tab pos="373380" algn="l"/>
                <a:tab pos="37465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Dificultad en la administración de medicamentos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orales</a:t>
            </a:r>
            <a:endParaRPr sz="2000" dirty="0">
              <a:latin typeface="Tahoma"/>
              <a:cs typeface="Tahoma"/>
            </a:endParaRPr>
          </a:p>
          <a:p>
            <a:pPr marL="374015" indent="-361950">
              <a:lnSpc>
                <a:spcPct val="100000"/>
              </a:lnSpc>
              <a:spcBef>
                <a:spcPts val="375"/>
              </a:spcBef>
              <a:buClr>
                <a:srgbClr val="FFCC00"/>
              </a:buClr>
              <a:buSzPct val="70000"/>
              <a:buFont typeface="Arial"/>
              <a:buChar char="■"/>
              <a:tabLst>
                <a:tab pos="373380" algn="l"/>
                <a:tab pos="37465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Insuficiencia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respiratoria</a:t>
            </a:r>
            <a:endParaRPr sz="2000" dirty="0">
              <a:latin typeface="Tahoma"/>
              <a:cs typeface="Tahoma"/>
            </a:endParaRPr>
          </a:p>
          <a:p>
            <a:pPr marL="374015" indent="-361950">
              <a:lnSpc>
                <a:spcPct val="100000"/>
              </a:lnSpc>
              <a:spcBef>
                <a:spcPts val="375"/>
              </a:spcBef>
              <a:buClr>
                <a:srgbClr val="FFCC00"/>
              </a:buClr>
              <a:buSzPct val="70000"/>
              <a:buFont typeface="Arial"/>
              <a:buChar char="■"/>
              <a:tabLst>
                <a:tab pos="373380" algn="l"/>
                <a:tab pos="37465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Neumonia grave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de aspecto tóxico desde el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ingreso</a:t>
            </a:r>
            <a:endParaRPr sz="2000" dirty="0">
              <a:latin typeface="Tahoma"/>
              <a:cs typeface="Tahoma"/>
            </a:endParaRPr>
          </a:p>
          <a:p>
            <a:pPr marL="374015" indent="-361950">
              <a:lnSpc>
                <a:spcPct val="100000"/>
              </a:lnSpc>
              <a:spcBef>
                <a:spcPts val="375"/>
              </a:spcBef>
              <a:buClr>
                <a:srgbClr val="FFCC00"/>
              </a:buClr>
              <a:buSzPct val="70000"/>
              <a:buFont typeface="Arial"/>
              <a:buChar char="■"/>
              <a:tabLst>
                <a:tab pos="373380" algn="l"/>
                <a:tab pos="37465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Mala respuesta al tratamiento inicial en 48-72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horas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7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Persistencia de la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fiebre</a:t>
            </a:r>
            <a:endParaRPr sz="2000" dirty="0">
              <a:latin typeface="Tahoma"/>
              <a:cs typeface="Tahoma"/>
            </a:endParaRPr>
          </a:p>
          <a:p>
            <a:pPr marL="774065" marR="5080" lvl="1" indent="-304800">
              <a:lnSpc>
                <a:spcPts val="2380"/>
              </a:lnSpc>
              <a:spcBef>
                <a:spcPts val="47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Persistencia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aumento de la sintomatologia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signología  respiratoria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2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Progresión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radiológica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7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Sospecha de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complicaciones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64"/>
    </mc:Choice>
    <mc:Fallback xmlns="">
      <p:transition spd="slow" advTm="4256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624941"/>
            <a:ext cx="65548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Tratamiento en el</a:t>
            </a:r>
            <a:r>
              <a:rPr sz="3600" spc="-125" dirty="0"/>
              <a:t> </a:t>
            </a:r>
            <a:r>
              <a:rPr sz="3600" spc="-5" dirty="0"/>
              <a:t>hospital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765" y="1703009"/>
            <a:ext cx="8110855" cy="33597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Medidas</a:t>
            </a:r>
            <a:r>
              <a:rPr sz="3200" b="1" spc="-1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generales</a:t>
            </a:r>
            <a:endParaRPr sz="3200" dirty="0">
              <a:cs typeface="Tahoma"/>
            </a:endParaRPr>
          </a:p>
          <a:p>
            <a:pPr marL="384810" indent="-372745">
              <a:lnSpc>
                <a:spcPct val="100000"/>
              </a:lnSpc>
              <a:spcBef>
                <a:spcPts val="6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Oxigenoterapia según</a:t>
            </a:r>
            <a:r>
              <a:rPr sz="3200" b="1" spc="-9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requerimientos</a:t>
            </a:r>
            <a:endParaRPr sz="3200" dirty="0">
              <a:cs typeface="Tahoma"/>
            </a:endParaRPr>
          </a:p>
          <a:p>
            <a:pPr marL="384810" indent="-372745">
              <a:lnSpc>
                <a:spcPct val="100000"/>
              </a:lnSpc>
              <a:spcBef>
                <a:spcPts val="66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Manejo del SBO si se</a:t>
            </a:r>
            <a:r>
              <a:rPr sz="3200" b="1" spc="-4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asocia</a:t>
            </a:r>
            <a:endParaRPr sz="3200" dirty="0">
              <a:cs typeface="Tahoma"/>
            </a:endParaRPr>
          </a:p>
          <a:p>
            <a:pPr marL="384810" marR="1080135" indent="-372745">
              <a:lnSpc>
                <a:spcPct val="100499"/>
              </a:lnSpc>
              <a:spcBef>
                <a:spcPts val="64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Manejo del derrame pleural si</a:t>
            </a:r>
            <a:r>
              <a:rPr sz="3200" b="1" spc="-10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se  asocia</a:t>
            </a:r>
            <a:endParaRPr sz="3200" dirty="0">
              <a:cs typeface="Tahoma"/>
            </a:endParaRPr>
          </a:p>
          <a:p>
            <a:pPr marL="384810" indent="-372745">
              <a:lnSpc>
                <a:spcPct val="100000"/>
              </a:lnSpc>
              <a:spcBef>
                <a:spcPts val="6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Tratamiento</a:t>
            </a:r>
            <a:r>
              <a:rPr sz="3200" b="1" spc="-1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antibiótico</a:t>
            </a:r>
            <a:endParaRPr sz="320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2"/>
    </mc:Choice>
    <mc:Fallback xmlns="">
      <p:transition spd="slow" advTm="1237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143" y="573054"/>
            <a:ext cx="66833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Tratamiento</a:t>
            </a:r>
            <a:r>
              <a:rPr spc="-95" dirty="0"/>
              <a:t> </a:t>
            </a:r>
            <a:r>
              <a:rPr spc="-5" dirty="0"/>
              <a:t>Antibiótico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712" y="1367251"/>
            <a:ext cx="8537488" cy="4567917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77190" indent="-365125" algn="just">
              <a:lnSpc>
                <a:spcPct val="100000"/>
              </a:lnSpc>
              <a:spcBef>
                <a:spcPts val="56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825" algn="l"/>
              </a:tabLst>
            </a:pP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Lactante </a:t>
            </a:r>
            <a:r>
              <a:rPr sz="2400" b="1" dirty="0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sz="2400" b="1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Preescolar</a:t>
            </a:r>
            <a:endParaRPr sz="2400" dirty="0">
              <a:latin typeface="Tahoma"/>
              <a:cs typeface="Tahoma"/>
            </a:endParaRPr>
          </a:p>
          <a:p>
            <a:pPr marL="777240" marR="5080" lvl="1" indent="-304800" algn="just">
              <a:lnSpc>
                <a:spcPct val="99500"/>
              </a:lnSpc>
              <a:spcBef>
                <a:spcPts val="40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Amoxicilina 75-100 mg/kg/día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cada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horas por 7-10 días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ó 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inicio con PNC Sódica 200.000 UI/kg/día completando 7-10  días con Amoxicilina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oral</a:t>
            </a:r>
            <a:endParaRPr sz="2000" dirty="0">
              <a:latin typeface="Tahoma"/>
              <a:cs typeface="Tahoma"/>
            </a:endParaRPr>
          </a:p>
          <a:p>
            <a:pPr marL="377190" indent="-365125" algn="just">
              <a:lnSpc>
                <a:spcPct val="100000"/>
              </a:lnSpc>
              <a:spcBef>
                <a:spcPts val="46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825" algn="l"/>
              </a:tabLst>
            </a:pP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Escolar</a:t>
            </a:r>
            <a:endParaRPr sz="2400" dirty="0">
              <a:latin typeface="Tahoma"/>
              <a:cs typeface="Tahoma"/>
            </a:endParaRPr>
          </a:p>
          <a:p>
            <a:pPr marL="777240" lvl="1" indent="-304800" algn="just">
              <a:lnSpc>
                <a:spcPct val="100000"/>
              </a:lnSpc>
              <a:spcBef>
                <a:spcPts val="43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Sospecha de etiología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neumocócica</a:t>
            </a:r>
            <a:endParaRPr sz="2000" dirty="0">
              <a:latin typeface="Tahoma"/>
              <a:cs typeface="Tahoma"/>
            </a:endParaRPr>
          </a:p>
          <a:p>
            <a:pPr marL="1177290" marR="428625" lvl="2" indent="-247650">
              <a:lnSpc>
                <a:spcPct val="99500"/>
              </a:lnSpc>
              <a:spcBef>
                <a:spcPts val="385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Amoxicilina 75-100 mg/kg/día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cada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horas por 7-10  días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ó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inicio con PNC Sódica 200.000 UI/kg/día  completando 7-10 días con Amoxicilina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oral</a:t>
            </a:r>
            <a:endParaRPr sz="2000" dirty="0">
              <a:latin typeface="Tahoma"/>
              <a:cs typeface="Tahoma"/>
            </a:endParaRPr>
          </a:p>
          <a:p>
            <a:pPr marL="777240" marR="1486535" lvl="1" indent="-304800">
              <a:lnSpc>
                <a:spcPts val="2380"/>
              </a:lnSpc>
              <a:spcBef>
                <a:spcPts val="50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Sospecha de etiología Mycoplasma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Chlamydea  Pneumoniae</a:t>
            </a:r>
            <a:endParaRPr sz="2000" dirty="0">
              <a:latin typeface="Tahoma"/>
              <a:cs typeface="Tahoma"/>
            </a:endParaRPr>
          </a:p>
          <a:p>
            <a:pPr marL="1177290" lvl="2" indent="-247650">
              <a:lnSpc>
                <a:spcPct val="100000"/>
              </a:lnSpc>
              <a:spcBef>
                <a:spcPts val="375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  <a:tab pos="2922905" algn="l"/>
              </a:tabLst>
            </a:pPr>
            <a:r>
              <a:rPr lang="es-MX" sz="2000" b="1" spc="-5" dirty="0">
                <a:solidFill>
                  <a:srgbClr val="FFFFFF"/>
                </a:solidFill>
                <a:latin typeface="Tahoma"/>
                <a:cs typeface="Tahoma"/>
              </a:rPr>
              <a:t>Azitromicina	10 mg/kg/día por </a:t>
            </a:r>
            <a:r>
              <a:rPr lang="es-MX" sz="2000" b="1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lang="es-MX"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2000" b="1" spc="-5" dirty="0">
                <a:solidFill>
                  <a:srgbClr val="FFFFFF"/>
                </a:solidFill>
                <a:latin typeface="Tahoma"/>
                <a:cs typeface="Tahoma"/>
              </a:rPr>
              <a:t>días</a:t>
            </a:r>
            <a:endParaRPr lang="es-MX" sz="2000" dirty="0">
              <a:latin typeface="Tahoma"/>
              <a:cs typeface="Tahoma"/>
            </a:endParaRPr>
          </a:p>
          <a:p>
            <a:pPr marL="1177290" lvl="2" indent="-247650">
              <a:lnSpc>
                <a:spcPct val="100000"/>
              </a:lnSpc>
              <a:spcBef>
                <a:spcPts val="315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</a:tabLst>
            </a:pP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Claritromicina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15 mg/kg/día cada 12 horas por 1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días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4"/>
    </mc:Choice>
    <mc:Fallback xmlns="">
      <p:transition spd="slow" advTm="2474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143" y="542277"/>
            <a:ext cx="6683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Tratamiento</a:t>
            </a:r>
            <a:r>
              <a:rPr sz="3600" spc="-95" dirty="0"/>
              <a:t> </a:t>
            </a:r>
            <a:r>
              <a:rPr sz="3600" spc="-5" dirty="0"/>
              <a:t>Antibiótico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87" y="1556255"/>
            <a:ext cx="8083550" cy="41059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55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En caso de mala respuesta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tratamiento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inicial</a:t>
            </a:r>
            <a:endParaRPr sz="2400" dirty="0">
              <a:latin typeface="Tahoma"/>
              <a:cs typeface="Tahoma"/>
            </a:endParaRPr>
          </a:p>
          <a:p>
            <a:pPr marL="777240" lvl="1" indent="-308610">
              <a:lnSpc>
                <a:spcPct val="100000"/>
              </a:lnSpc>
              <a:spcBef>
                <a:spcPts val="45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Lactantes, Preescolares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Escolares</a:t>
            </a:r>
            <a:endParaRPr sz="2400" dirty="0">
              <a:latin typeface="Tahoma"/>
              <a:cs typeface="Tahoma"/>
            </a:endParaRPr>
          </a:p>
          <a:p>
            <a:pPr marL="1177290" marR="365125" lvl="2" indent="-250825">
              <a:lnSpc>
                <a:spcPct val="100499"/>
              </a:lnSpc>
              <a:spcBef>
                <a:spcPts val="480"/>
              </a:spcBef>
              <a:buClr>
                <a:srgbClr val="E4E4FF"/>
              </a:buClr>
              <a:buSzPct val="68750"/>
              <a:buFont typeface="Arial"/>
              <a:buChar char="■"/>
              <a:tabLst>
                <a:tab pos="117792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Cefotaxima 150 mg/kg/día cada 6-8 horas  por 7-10 días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EV</a:t>
            </a:r>
            <a:endParaRPr sz="2400" dirty="0">
              <a:latin typeface="Tahoma"/>
              <a:cs typeface="Tahoma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lr>
                <a:srgbClr val="E4E4FF"/>
              </a:buClr>
              <a:buFont typeface="Arial"/>
              <a:buChar char="■"/>
            </a:pPr>
            <a:endParaRPr sz="3150" dirty="0">
              <a:latin typeface="Tahoma"/>
              <a:cs typeface="Tahoma"/>
            </a:endParaRPr>
          </a:p>
          <a:p>
            <a:pPr marL="377190" marR="746125" indent="-365125">
              <a:lnSpc>
                <a:spcPct val="100499"/>
              </a:lnSpc>
              <a:spcBef>
                <a:spcPts val="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En escolares si se desconoce etiología asociar  desde el inicio un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macrólido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CC00"/>
              </a:buClr>
              <a:buFont typeface="Arial"/>
              <a:buChar char="■"/>
            </a:pPr>
            <a:endParaRPr sz="3150" dirty="0">
              <a:latin typeface="Tahoma"/>
              <a:cs typeface="Tahoma"/>
            </a:endParaRPr>
          </a:p>
          <a:p>
            <a:pPr marL="377190" marR="5080" indent="-365125">
              <a:lnSpc>
                <a:spcPct val="100499"/>
              </a:lnSpc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Si hay sospecha de estafilococo asociar cloxacilina  200 mg/kg/día cada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6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horas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EV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4"/>
    </mc:Choice>
    <mc:Fallback xmlns="">
      <p:transition spd="slow" advTm="2125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143" y="542277"/>
            <a:ext cx="6683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Tratamiento</a:t>
            </a:r>
            <a:r>
              <a:rPr sz="3600" spc="-95" dirty="0"/>
              <a:t> </a:t>
            </a:r>
            <a:r>
              <a:rPr sz="3600" spc="-5" dirty="0"/>
              <a:t>Antibiótico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712" y="1613404"/>
            <a:ext cx="8025130" cy="334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NAC grave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de aspecto tóxico desde el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ingreso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CC00"/>
              </a:buClr>
              <a:buFont typeface="Arial"/>
              <a:buChar char="■"/>
            </a:pPr>
            <a:endParaRPr sz="3150" dirty="0">
              <a:latin typeface="Tahoma"/>
              <a:cs typeface="Tahoma"/>
            </a:endParaRPr>
          </a:p>
          <a:p>
            <a:pPr marL="777240" lvl="1" indent="-308610">
              <a:lnSpc>
                <a:spcPct val="100000"/>
              </a:lnSpc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Lactante </a:t>
            </a:r>
            <a:r>
              <a:rPr sz="2400" b="1" dirty="0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sz="2400" b="1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Preescolar</a:t>
            </a:r>
            <a:endParaRPr sz="2400" dirty="0">
              <a:latin typeface="Tahoma"/>
              <a:cs typeface="Tahoma"/>
            </a:endParaRPr>
          </a:p>
          <a:p>
            <a:pPr marL="1177290" marR="5080" lvl="2" indent="-247650">
              <a:lnSpc>
                <a:spcPct val="99500"/>
              </a:lnSpc>
              <a:spcBef>
                <a:spcPts val="445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Cefotaxima 150 mg/kg/dia cada 6-8 horas EV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+ 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Cloxacilina 200 mg/kg/día cada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6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horas EV por 10-14  días</a:t>
            </a:r>
            <a:endParaRPr sz="2000" dirty="0">
              <a:latin typeface="Tahoma"/>
              <a:cs typeface="Tahoma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E4E4FF"/>
              </a:buClr>
              <a:buFont typeface="Arial"/>
              <a:buChar char="■"/>
            </a:pPr>
            <a:endParaRPr sz="2650" dirty="0">
              <a:latin typeface="Tahoma"/>
              <a:cs typeface="Tahoma"/>
            </a:endParaRPr>
          </a:p>
          <a:p>
            <a:pPr marL="777240" lvl="1" indent="-308610">
              <a:lnSpc>
                <a:spcPct val="100000"/>
              </a:lnSpc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00"/>
                </a:solidFill>
                <a:latin typeface="Tahoma"/>
                <a:cs typeface="Tahoma"/>
              </a:rPr>
              <a:t>Escolar</a:t>
            </a:r>
            <a:endParaRPr sz="2400" dirty="0">
              <a:latin typeface="Tahoma"/>
              <a:cs typeface="Tahoma"/>
            </a:endParaRPr>
          </a:p>
          <a:p>
            <a:pPr marL="1177290" lvl="2" indent="-247650">
              <a:lnSpc>
                <a:spcPct val="100000"/>
              </a:lnSpc>
              <a:spcBef>
                <a:spcPts val="430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Id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+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un macrólido hasta confirmar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etiología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2"/>
    </mc:Choice>
    <mc:Fallback xmlns="">
      <p:transition spd="slow" advTm="1267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143" y="477708"/>
            <a:ext cx="6683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Tratamiento</a:t>
            </a:r>
            <a:r>
              <a:rPr spc="-95" dirty="0"/>
              <a:t> </a:t>
            </a:r>
            <a:r>
              <a:rPr spc="-5" dirty="0"/>
              <a:t>Antibiótico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495" y="1348332"/>
            <a:ext cx="7374255" cy="46355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695"/>
              </a:spcBef>
              <a:buClr>
                <a:srgbClr val="FFCC00"/>
              </a:buClr>
              <a:buSzPct val="69642"/>
              <a:buFont typeface="Arial"/>
              <a:buChar char="■"/>
              <a:tabLst>
                <a:tab pos="381000" algn="l"/>
                <a:tab pos="381635" algn="l"/>
              </a:tabLst>
            </a:pP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Fracaso de</a:t>
            </a:r>
            <a:r>
              <a:rPr sz="2800" b="1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tratamiento</a:t>
            </a:r>
            <a:endParaRPr sz="2800" dirty="0">
              <a:latin typeface="Tahoma"/>
              <a:cs typeface="Tahoma"/>
            </a:endParaRPr>
          </a:p>
          <a:p>
            <a:pPr marL="781050" marR="5080" lvl="1" indent="-307975">
              <a:lnSpc>
                <a:spcPct val="100499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Neumonia complicada (derrame, empiema,  absceso)</a:t>
            </a:r>
            <a:endParaRPr sz="2400" dirty="0">
              <a:latin typeface="Tahoma"/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5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Germen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Resistente</a:t>
            </a:r>
            <a:endParaRPr sz="2400" dirty="0">
              <a:latin typeface="Tahoma"/>
              <a:cs typeface="Tahoma"/>
            </a:endParaRPr>
          </a:p>
          <a:p>
            <a:pPr marL="1181100" lvl="2" indent="-247650">
              <a:lnSpc>
                <a:spcPct val="100000"/>
              </a:lnSpc>
              <a:spcBef>
                <a:spcPts val="430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81100" algn="l"/>
                <a:tab pos="118173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Neumococo</a:t>
            </a:r>
            <a:endParaRPr sz="2000" dirty="0">
              <a:latin typeface="Tahoma"/>
              <a:cs typeface="Tahoma"/>
            </a:endParaRPr>
          </a:p>
          <a:p>
            <a:pPr marL="1638300" lvl="3" indent="-245745">
              <a:lnSpc>
                <a:spcPct val="100000"/>
              </a:lnSpc>
              <a:spcBef>
                <a:spcPts val="345"/>
              </a:spcBef>
              <a:buClr>
                <a:srgbClr val="A885DF"/>
              </a:buClr>
              <a:buSzPct val="69444"/>
              <a:buFont typeface="Arial"/>
              <a:buChar char="■"/>
              <a:tabLst>
                <a:tab pos="1638300" algn="l"/>
                <a:tab pos="1638935" algn="l"/>
              </a:tabLst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PNC altas dosis,</a:t>
            </a: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Cefotaxima</a:t>
            </a:r>
            <a:endParaRPr sz="1800" dirty="0">
              <a:latin typeface="Tahoma"/>
              <a:cs typeface="Tahoma"/>
            </a:endParaRPr>
          </a:p>
          <a:p>
            <a:pPr marL="1181100" lvl="2" indent="-247650">
              <a:lnSpc>
                <a:spcPct val="100000"/>
              </a:lnSpc>
              <a:spcBef>
                <a:spcPts val="420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81100" algn="l"/>
                <a:tab pos="118173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Haemophilus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Influenzae</a:t>
            </a:r>
            <a:endParaRPr sz="2000" dirty="0">
              <a:latin typeface="Tahoma"/>
              <a:cs typeface="Tahoma"/>
            </a:endParaRPr>
          </a:p>
          <a:p>
            <a:pPr marL="1638300" lvl="3" indent="-245745">
              <a:lnSpc>
                <a:spcPct val="100000"/>
              </a:lnSpc>
              <a:spcBef>
                <a:spcPts val="345"/>
              </a:spcBef>
              <a:buClr>
                <a:srgbClr val="A885DF"/>
              </a:buClr>
              <a:buSzPct val="69444"/>
              <a:buFont typeface="Arial"/>
              <a:buChar char="■"/>
              <a:tabLst>
                <a:tab pos="1638300" algn="l"/>
                <a:tab pos="1638935" algn="l"/>
              </a:tabLst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b-lactámico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+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inhibidor beta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lactamasa</a:t>
            </a:r>
            <a:endParaRPr sz="1800" dirty="0">
              <a:latin typeface="Tahoma"/>
              <a:cs typeface="Tahoma"/>
            </a:endParaRPr>
          </a:p>
          <a:p>
            <a:pPr marL="1181100" lvl="2" indent="-247650">
              <a:lnSpc>
                <a:spcPct val="100000"/>
              </a:lnSpc>
              <a:spcBef>
                <a:spcPts val="420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81100" algn="l"/>
                <a:tab pos="1181735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Staphylococcus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Aureus</a:t>
            </a:r>
            <a:endParaRPr sz="2000" dirty="0">
              <a:latin typeface="Tahoma"/>
              <a:cs typeface="Tahoma"/>
            </a:endParaRPr>
          </a:p>
          <a:p>
            <a:pPr marL="1638300" lvl="3" indent="-245745">
              <a:lnSpc>
                <a:spcPct val="100000"/>
              </a:lnSpc>
              <a:spcBef>
                <a:spcPts val="345"/>
              </a:spcBef>
              <a:buClr>
                <a:srgbClr val="A885DF"/>
              </a:buClr>
              <a:buSzPct val="69444"/>
              <a:buFont typeface="Arial"/>
              <a:buChar char="■"/>
              <a:tabLst>
                <a:tab pos="1638300" algn="l"/>
                <a:tab pos="1638935" algn="l"/>
              </a:tabLst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Vancomicina</a:t>
            </a:r>
            <a:endParaRPr sz="1800" dirty="0">
              <a:latin typeface="Tahoma"/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84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Germen no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habitual</a:t>
            </a:r>
            <a:endParaRPr sz="2400" dirty="0">
              <a:latin typeface="Tahoma"/>
              <a:cs typeface="Tahoma"/>
            </a:endParaRPr>
          </a:p>
          <a:p>
            <a:pPr marL="78105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1050" algn="l"/>
                <a:tab pos="78168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Patología pulmonar no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infecciosa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86489E1-C029-4823-BFC6-CD3EF64C2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24"/>
    </mc:Choice>
    <mc:Fallback xmlns="">
      <p:transition spd="slow" advTm="28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475" y="542277"/>
            <a:ext cx="3984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Nomenclatura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074" y="1527680"/>
            <a:ext cx="8459470" cy="48964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55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Neumonia adquirida en la comunidad</a:t>
            </a:r>
            <a:r>
              <a:rPr sz="2400" b="1" spc="-40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(NAC)</a:t>
            </a:r>
            <a:endParaRPr sz="2400" dirty="0">
              <a:latin typeface="Century Gothic" panose="020B0502020202020204" pitchFamily="34" charset="0"/>
              <a:cs typeface="Tahoma"/>
            </a:endParaRPr>
          </a:p>
          <a:p>
            <a:pPr marL="777240" marR="982980" lvl="1" indent="-307975">
              <a:lnSpc>
                <a:spcPct val="100499"/>
              </a:lnSpc>
              <a:spcBef>
                <a:spcPts val="434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Sus manifestaciones clínicas se inician en el  ambiente</a:t>
            </a:r>
            <a:r>
              <a:rPr sz="24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extrahospitalario</a:t>
            </a:r>
            <a:endParaRPr sz="2400" dirty="0">
              <a:latin typeface="Century Gothic" panose="020B0502020202020204" pitchFamily="34" charset="0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A885DF"/>
              </a:buClr>
              <a:buFont typeface="Arial"/>
              <a:buChar char="■"/>
            </a:pPr>
            <a:endParaRPr sz="3150" dirty="0">
              <a:latin typeface="Century Gothic" panose="020B0502020202020204" pitchFamily="34" charset="0"/>
              <a:cs typeface="Tahoma"/>
            </a:endParaRPr>
          </a:p>
          <a:p>
            <a:pPr marL="377190" indent="-365125">
              <a:lnSpc>
                <a:spcPct val="100000"/>
              </a:lnSpc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Neumonia</a:t>
            </a:r>
            <a:r>
              <a:rPr sz="2400" b="1" spc="-10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nosocomial</a:t>
            </a:r>
            <a:endParaRPr sz="2400" dirty="0">
              <a:latin typeface="Century Gothic" panose="020B0502020202020204" pitchFamily="34" charset="0"/>
              <a:cs typeface="Tahoma"/>
            </a:endParaRPr>
          </a:p>
          <a:p>
            <a:pPr marL="777240" marR="5080" lvl="1" indent="-307975">
              <a:lnSpc>
                <a:spcPct val="100499"/>
              </a:lnSpc>
              <a:spcBef>
                <a:spcPts val="484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Sus manifestaciones clínicas se inician después de  72 horas del ingreso al</a:t>
            </a:r>
            <a:r>
              <a:rPr sz="2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hospital</a:t>
            </a:r>
            <a:endParaRPr sz="2400" dirty="0">
              <a:latin typeface="Century Gothic" panose="020B0502020202020204" pitchFamily="34" charset="0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A885DF"/>
              </a:buClr>
              <a:buFont typeface="Arial"/>
              <a:buChar char="■"/>
            </a:pPr>
            <a:endParaRPr sz="3150" dirty="0">
              <a:latin typeface="Century Gothic" panose="020B0502020202020204" pitchFamily="34" charset="0"/>
              <a:cs typeface="Tahoma"/>
            </a:endParaRPr>
          </a:p>
          <a:p>
            <a:pPr marL="377190" indent="-365125">
              <a:lnSpc>
                <a:spcPct val="100000"/>
              </a:lnSpc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Neumonia</a:t>
            </a:r>
            <a:r>
              <a:rPr sz="2400" b="1" spc="-10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entury Gothic" panose="020B0502020202020204" pitchFamily="34" charset="0"/>
                <a:cs typeface="Tahoma"/>
              </a:rPr>
              <a:t>atípica</a:t>
            </a:r>
            <a:endParaRPr sz="2400" dirty="0">
              <a:latin typeface="Century Gothic" panose="020B0502020202020204" pitchFamily="34" charset="0"/>
              <a:cs typeface="Tahoma"/>
            </a:endParaRPr>
          </a:p>
          <a:p>
            <a:pPr marL="777240" marR="703580" lvl="1" indent="-307975">
              <a:lnSpc>
                <a:spcPct val="99700"/>
              </a:lnSpc>
              <a:spcBef>
                <a:spcPts val="50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Sus manifestaciones clínicas </a:t>
            </a:r>
            <a:r>
              <a:rPr sz="2400" b="1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y </a:t>
            </a:r>
            <a:r>
              <a:rPr sz="2400" b="1" spc="-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radiológicas se  apartan de lo esperado para los agentes  bacterianos</a:t>
            </a:r>
            <a:r>
              <a:rPr sz="24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clásicos</a:t>
            </a:r>
            <a:endParaRPr sz="2400" dirty="0">
              <a:latin typeface="Century Gothic" panose="020B0502020202020204" pitchFamily="34" charset="0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8"/>
    </mc:Choice>
    <mc:Fallback xmlns="">
      <p:transition spd="slow" advTm="2589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143" y="542277"/>
            <a:ext cx="6683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Tratamiento</a:t>
            </a:r>
            <a:r>
              <a:rPr sz="3600" spc="-95" dirty="0"/>
              <a:t> </a:t>
            </a:r>
            <a:r>
              <a:rPr sz="3600" spc="-5" dirty="0"/>
              <a:t>Antibiótico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828223"/>
            <a:ext cx="8001000" cy="34640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00685" indent="-372745">
              <a:lnSpc>
                <a:spcPct val="100000"/>
              </a:lnSpc>
              <a:spcBef>
                <a:spcPts val="76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401320" algn="l"/>
                <a:tab pos="401955" algn="l"/>
              </a:tabLst>
            </a:pPr>
            <a:r>
              <a:rPr sz="2800" b="1" spc="-5" dirty="0">
                <a:solidFill>
                  <a:srgbClr val="FFFF00"/>
                </a:solidFill>
              </a:rPr>
              <a:t>Recién</a:t>
            </a:r>
            <a:r>
              <a:rPr sz="2800" b="1" spc="-10" dirty="0">
                <a:solidFill>
                  <a:srgbClr val="FFFF00"/>
                </a:solidFill>
              </a:rPr>
              <a:t> </a:t>
            </a:r>
            <a:r>
              <a:rPr sz="2800" b="1" spc="-5" dirty="0">
                <a:solidFill>
                  <a:srgbClr val="FFFF00"/>
                </a:solidFill>
              </a:rPr>
              <a:t>Nacido</a:t>
            </a:r>
          </a:p>
          <a:p>
            <a:pPr marL="800735" marR="5080" lvl="1" indent="-307975">
              <a:lnSpc>
                <a:spcPct val="100499"/>
              </a:lnSpc>
              <a:spcBef>
                <a:spcPts val="484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801370" algn="l"/>
                <a:tab pos="802005" algn="l"/>
              </a:tabLst>
            </a:pPr>
            <a:r>
              <a:rPr sz="2400" b="1" spc="-25" dirty="0">
                <a:solidFill>
                  <a:srgbClr val="FFFFFF"/>
                </a:solidFill>
                <a:cs typeface="Times New Roman"/>
              </a:rPr>
              <a:t>Ampicilina </a:t>
            </a:r>
            <a:r>
              <a:rPr sz="2400" b="1" spc="-80" dirty="0">
                <a:solidFill>
                  <a:srgbClr val="FFFFFF"/>
                </a:solidFill>
                <a:cs typeface="Times New Roman"/>
              </a:rPr>
              <a:t>200 </a:t>
            </a:r>
            <a:r>
              <a:rPr sz="2400" b="1" spc="150" dirty="0">
                <a:solidFill>
                  <a:srgbClr val="FFFFFF"/>
                </a:solidFill>
                <a:cs typeface="Times New Roman"/>
              </a:rPr>
              <a:t>mg/kg/día </a:t>
            </a:r>
            <a:r>
              <a:rPr sz="2400" b="1" spc="-20" dirty="0">
                <a:solidFill>
                  <a:srgbClr val="FFFFFF"/>
                </a:solidFill>
                <a:cs typeface="Times New Roman"/>
              </a:rPr>
              <a:t>cada </a:t>
            </a:r>
            <a:r>
              <a:rPr sz="2400" b="1" spc="-75" dirty="0">
                <a:solidFill>
                  <a:srgbClr val="FFFFFF"/>
                </a:solidFill>
                <a:cs typeface="Times New Roman"/>
              </a:rPr>
              <a:t>6 </a:t>
            </a:r>
            <a:r>
              <a:rPr sz="2400" b="1" spc="-45" dirty="0">
                <a:solidFill>
                  <a:srgbClr val="FFFFFF"/>
                </a:solidFill>
                <a:cs typeface="Times New Roman"/>
              </a:rPr>
              <a:t>horas </a:t>
            </a:r>
            <a:r>
              <a:rPr sz="2400" b="1" spc="-70" dirty="0">
                <a:solidFill>
                  <a:srgbClr val="FFFFFF"/>
                </a:solidFill>
                <a:cs typeface="Times New Roman"/>
              </a:rPr>
              <a:t>por </a:t>
            </a:r>
            <a:r>
              <a:rPr sz="2400" b="1" spc="-105" dirty="0">
                <a:solidFill>
                  <a:srgbClr val="FFFFFF"/>
                </a:solidFill>
                <a:cs typeface="Times New Roman"/>
              </a:rPr>
              <a:t>7-10 </a:t>
            </a:r>
            <a:r>
              <a:rPr sz="2400" b="1" spc="-5" dirty="0" err="1">
                <a:solidFill>
                  <a:srgbClr val="FFFFFF"/>
                </a:solidFill>
                <a:cs typeface="Times New Roman"/>
              </a:rPr>
              <a:t>dias</a:t>
            </a:r>
            <a:r>
              <a:rPr sz="2400" b="1" spc="-5" dirty="0">
                <a:solidFill>
                  <a:srgbClr val="FFFFFF"/>
                </a:solidFill>
                <a:cs typeface="Times New Roman"/>
              </a:rPr>
              <a:t> </a:t>
            </a:r>
            <a:r>
              <a:rPr lang="es-CL" sz="2400" b="1" spc="-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400" b="1" spc="229" dirty="0">
                <a:solidFill>
                  <a:srgbClr val="FFFFFF"/>
                </a:solidFill>
                <a:cs typeface="Times New Roman"/>
              </a:rPr>
              <a:t>+  </a:t>
            </a:r>
            <a:r>
              <a:rPr sz="2400" b="1" spc="-25" dirty="0">
                <a:solidFill>
                  <a:srgbClr val="FFFFFF"/>
                </a:solidFill>
                <a:cs typeface="Times New Roman"/>
              </a:rPr>
              <a:t>Cefotaxima </a:t>
            </a:r>
            <a:r>
              <a:rPr sz="2400" b="1" spc="-140" dirty="0">
                <a:solidFill>
                  <a:srgbClr val="FFFFFF"/>
                </a:solidFill>
                <a:cs typeface="Times New Roman"/>
              </a:rPr>
              <a:t>150 </a:t>
            </a:r>
            <a:r>
              <a:rPr sz="2400" b="1" spc="150" dirty="0">
                <a:solidFill>
                  <a:srgbClr val="FFFFFF"/>
                </a:solidFill>
                <a:cs typeface="Times New Roman"/>
              </a:rPr>
              <a:t>mg/kg/día </a:t>
            </a:r>
            <a:r>
              <a:rPr sz="2400" b="1" spc="-20" dirty="0">
                <a:solidFill>
                  <a:srgbClr val="FFFFFF"/>
                </a:solidFill>
                <a:cs typeface="Times New Roman"/>
              </a:rPr>
              <a:t>cada </a:t>
            </a:r>
            <a:r>
              <a:rPr sz="2400" b="1" spc="-55" dirty="0">
                <a:solidFill>
                  <a:srgbClr val="FFFFFF"/>
                </a:solidFill>
                <a:cs typeface="Times New Roman"/>
              </a:rPr>
              <a:t>6-8 </a:t>
            </a:r>
            <a:r>
              <a:rPr sz="2400" b="1" spc="-45" dirty="0">
                <a:solidFill>
                  <a:srgbClr val="FFFFFF"/>
                </a:solidFill>
                <a:cs typeface="Times New Roman"/>
              </a:rPr>
              <a:t>horas </a:t>
            </a:r>
            <a:r>
              <a:rPr sz="2400" b="1" spc="-20" dirty="0">
                <a:solidFill>
                  <a:srgbClr val="FFFFFF"/>
                </a:solidFill>
                <a:cs typeface="Times New Roman"/>
              </a:rPr>
              <a:t>EV </a:t>
            </a:r>
            <a:r>
              <a:rPr sz="2400" b="1" spc="-70" dirty="0">
                <a:solidFill>
                  <a:srgbClr val="FFFFFF"/>
                </a:solidFill>
                <a:cs typeface="Times New Roman"/>
              </a:rPr>
              <a:t>por </a:t>
            </a:r>
            <a:r>
              <a:rPr sz="2400" b="1" spc="-105" dirty="0">
                <a:solidFill>
                  <a:srgbClr val="FFFFFF"/>
                </a:solidFill>
                <a:cs typeface="Times New Roman"/>
              </a:rPr>
              <a:t>7-10</a:t>
            </a:r>
            <a:r>
              <a:rPr sz="2400" b="1" spc="21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Times New Roman"/>
              </a:rPr>
              <a:t>días</a:t>
            </a:r>
            <a:endParaRPr sz="2400" dirty="0">
              <a:cs typeface="Times New Roman"/>
            </a:endParaRPr>
          </a:p>
          <a:p>
            <a:pPr marL="15875" lvl="1">
              <a:lnSpc>
                <a:spcPct val="100000"/>
              </a:lnSpc>
              <a:spcBef>
                <a:spcPts val="40"/>
              </a:spcBef>
              <a:buChar char="■"/>
            </a:pPr>
            <a:endParaRPr sz="2800" b="1" dirty="0">
              <a:solidFill>
                <a:srgbClr val="FFFF00"/>
              </a:solidFill>
              <a:cs typeface="Times New Roman"/>
            </a:endParaRPr>
          </a:p>
          <a:p>
            <a:pPr marL="400685" indent="-372745">
              <a:lnSpc>
                <a:spcPct val="100000"/>
              </a:lnSpc>
              <a:buClr>
                <a:srgbClr val="FFCC00"/>
              </a:buClr>
              <a:buSzPct val="68750"/>
              <a:buFont typeface="Arial"/>
              <a:buChar char="■"/>
              <a:tabLst>
                <a:tab pos="401320" algn="l"/>
                <a:tab pos="401955" algn="l"/>
              </a:tabLst>
            </a:pPr>
            <a:r>
              <a:rPr sz="2800" b="1" spc="-5" dirty="0">
                <a:solidFill>
                  <a:srgbClr val="FFFF00"/>
                </a:solidFill>
              </a:rPr>
              <a:t>Menor de </a:t>
            </a:r>
            <a:r>
              <a:rPr sz="2800" b="1" dirty="0">
                <a:solidFill>
                  <a:srgbClr val="FFFF00"/>
                </a:solidFill>
              </a:rPr>
              <a:t>3</a:t>
            </a:r>
            <a:r>
              <a:rPr sz="2800" b="1" spc="-25" dirty="0">
                <a:solidFill>
                  <a:srgbClr val="FFFF00"/>
                </a:solidFill>
              </a:rPr>
              <a:t> </a:t>
            </a:r>
            <a:r>
              <a:rPr sz="2800" b="1" spc="-5" dirty="0">
                <a:solidFill>
                  <a:srgbClr val="FFFF00"/>
                </a:solidFill>
              </a:rPr>
              <a:t>meses</a:t>
            </a:r>
          </a:p>
          <a:p>
            <a:pPr marL="800735" lvl="1" indent="-312420">
              <a:lnSpc>
                <a:spcPct val="100000"/>
              </a:lnSpc>
              <a:spcBef>
                <a:spcPts val="600"/>
              </a:spcBef>
              <a:buClr>
                <a:srgbClr val="A885DF"/>
              </a:buClr>
              <a:buSzPct val="69642"/>
              <a:buFont typeface="Arial"/>
              <a:buChar char="■"/>
              <a:tabLst>
                <a:tab pos="801370" algn="l"/>
                <a:tab pos="802005" algn="l"/>
              </a:tabLst>
            </a:pPr>
            <a:r>
              <a:rPr sz="2400" b="1" spc="-5" dirty="0">
                <a:solidFill>
                  <a:srgbClr val="FFFFFF"/>
                </a:solidFill>
                <a:cs typeface="Tahoma"/>
              </a:rPr>
              <a:t>Considerar Chlamydea</a:t>
            </a:r>
            <a:r>
              <a:rPr sz="2400" b="1" spc="-30" dirty="0">
                <a:solidFill>
                  <a:srgbClr val="FFFFFF"/>
                </a:solidFill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Tahoma"/>
              </a:rPr>
              <a:t>Trachomatis</a:t>
            </a:r>
            <a:endParaRPr sz="2400" dirty="0">
              <a:cs typeface="Tahoma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651B425-088F-4144-A298-2E5B5F823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3"/>
    </mc:Choice>
    <mc:Fallback xmlns="">
      <p:transition spd="slow" advTm="19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594" y="542277"/>
            <a:ext cx="43764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Complicaciones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791" y="1615436"/>
            <a:ext cx="8095615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marR="5080" indent="-36195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0000"/>
              <a:buFont typeface="Arial"/>
              <a:buChar char="■"/>
              <a:tabLst>
                <a:tab pos="373380" algn="l"/>
                <a:tab pos="374650" algn="l"/>
                <a:tab pos="1908175" algn="l"/>
                <a:tab pos="4067810" algn="l"/>
                <a:tab pos="4493260" algn="l"/>
                <a:tab pos="4939665" algn="l"/>
                <a:tab pos="6423660" algn="l"/>
                <a:tab pos="6961505" algn="l"/>
              </a:tabLst>
            </a:pP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Sospecha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r	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complicacione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s	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i	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l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a	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neumoni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a	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o	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presenta  mejoría clínico después de 48-72 horas de</a:t>
            </a:r>
            <a:r>
              <a:rPr sz="2000" b="1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tratamiento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2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 err="1">
                <a:solidFill>
                  <a:srgbClr val="FFFFFF"/>
                </a:solidFill>
                <a:latin typeface="Tahoma"/>
                <a:cs typeface="Tahoma"/>
              </a:rPr>
              <a:t>Derrame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pleural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paraneumónico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7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Empiema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pleural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7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Neumatocele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7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Absceso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pulmonar</a:t>
            </a:r>
            <a:endParaRPr sz="2000" dirty="0">
              <a:latin typeface="Tahoma"/>
              <a:cs typeface="Tahoma"/>
            </a:endParaRPr>
          </a:p>
          <a:p>
            <a:pPr marL="774065" lvl="1" indent="-305435">
              <a:lnSpc>
                <a:spcPct val="100000"/>
              </a:lnSpc>
              <a:spcBef>
                <a:spcPts val="37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Neumonia excavada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necrotizante</a:t>
            </a:r>
          </a:p>
          <a:p>
            <a:pPr marL="774065" marR="6350" lvl="1" indent="-304800">
              <a:lnSpc>
                <a:spcPts val="2380"/>
              </a:lnSpc>
              <a:spcBef>
                <a:spcPts val="415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Focos </a:t>
            </a:r>
            <a:r>
              <a:rPr lang="es-CL" sz="2000" b="1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distancia (pericárdico, articular, </a:t>
            </a:r>
            <a:r>
              <a:rPr lang="es-CL" sz="2000" b="1" spc="-5" dirty="0" err="1">
                <a:solidFill>
                  <a:srgbClr val="FFFFFF"/>
                </a:solidFill>
                <a:latin typeface="Tahoma"/>
                <a:cs typeface="Tahoma"/>
              </a:rPr>
              <a:t>menigeo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, ótico)  por diseminación</a:t>
            </a:r>
            <a:r>
              <a:rPr lang="es-CL"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hematógena</a:t>
            </a:r>
          </a:p>
          <a:p>
            <a:pPr marL="774065" lvl="1" indent="-305435">
              <a:lnSpc>
                <a:spcPct val="100000"/>
              </a:lnSpc>
              <a:spcBef>
                <a:spcPts val="40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</a:tabLst>
            </a:pP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Germen</a:t>
            </a:r>
            <a:r>
              <a:rPr lang="es-CL"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resistente</a:t>
            </a:r>
          </a:p>
          <a:p>
            <a:pPr marL="774065" marR="5080" lvl="1" indent="-304800">
              <a:lnSpc>
                <a:spcPts val="2380"/>
              </a:lnSpc>
              <a:spcBef>
                <a:spcPts val="470"/>
              </a:spcBef>
              <a:buClr>
                <a:srgbClr val="A885DF"/>
              </a:buClr>
              <a:buSzPct val="70000"/>
              <a:buFont typeface="Arial"/>
              <a:buChar char="■"/>
              <a:tabLst>
                <a:tab pos="773430" algn="l"/>
                <a:tab pos="774700" algn="l"/>
                <a:tab pos="2503805" algn="l"/>
                <a:tab pos="3152775" algn="l"/>
                <a:tab pos="4465955" algn="l"/>
                <a:tab pos="5967095" algn="l"/>
                <a:tab pos="6533515" algn="l"/>
              </a:tabLst>
            </a:pP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Posibilida</a:t>
            </a:r>
            <a:r>
              <a:rPr lang="es-CL" sz="2000" b="1" dirty="0">
                <a:solidFill>
                  <a:srgbClr val="FFFFFF"/>
                </a:solidFill>
                <a:latin typeface="Tahoma"/>
                <a:cs typeface="Tahoma"/>
              </a:rPr>
              <a:t>d	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es-CL" sz="2000" b="1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germe</a:t>
            </a:r>
            <a:r>
              <a:rPr lang="es-CL" sz="2000" b="1" dirty="0">
                <a:solidFill>
                  <a:srgbClr val="FFFFFF"/>
                </a:solidFill>
                <a:latin typeface="Tahoma"/>
                <a:cs typeface="Tahoma"/>
              </a:rPr>
              <a:t>n	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diferent</a:t>
            </a:r>
            <a:r>
              <a:rPr lang="es-CL" sz="2000" b="1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s-CL" sz="2000" b="1" dirty="0">
                <a:solidFill>
                  <a:srgbClr val="FFFFFF"/>
                </a:solidFill>
                <a:latin typeface="Tahoma"/>
                <a:cs typeface="Tahoma"/>
              </a:rPr>
              <a:t>l	</a:t>
            </a:r>
            <a:r>
              <a:rPr lang="es-CL" sz="2000" b="1" spc="-5" dirty="0">
                <a:solidFill>
                  <a:srgbClr val="FFFFFF"/>
                </a:solidFill>
                <a:latin typeface="Tahoma"/>
                <a:cs typeface="Tahoma"/>
              </a:rPr>
              <a:t>considerado  inicialmente</a:t>
            </a:r>
            <a:endParaRPr lang="es-CL" sz="20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93"/>
    </mc:Choice>
    <mc:Fallback xmlns="">
      <p:transition spd="slow" advTm="37993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546" y="542277"/>
            <a:ext cx="31445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Prevención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87" y="1613404"/>
            <a:ext cx="7142480" cy="402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Evitar factores de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riesgo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CC00"/>
              </a:buClr>
              <a:buFont typeface="Arial"/>
              <a:buChar char="■"/>
            </a:pPr>
            <a:endParaRPr sz="3150" dirty="0">
              <a:latin typeface="Tahoma"/>
              <a:cs typeface="Tahoma"/>
            </a:endParaRPr>
          </a:p>
          <a:p>
            <a:pPr marL="377190" indent="-365125">
              <a:lnSpc>
                <a:spcPct val="100000"/>
              </a:lnSpc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Inmunizaciones</a:t>
            </a:r>
            <a:endParaRPr sz="2400" dirty="0">
              <a:latin typeface="Tahoma"/>
              <a:cs typeface="Tahoma"/>
            </a:endParaRPr>
          </a:p>
          <a:p>
            <a:pPr marL="777240" lvl="1" indent="-308610">
              <a:lnSpc>
                <a:spcPct val="100000"/>
              </a:lnSpc>
              <a:spcBef>
                <a:spcPts val="49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Vacuna antiHIB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(1996)</a:t>
            </a:r>
            <a:endParaRPr sz="24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A885DF"/>
              </a:buClr>
              <a:buFont typeface="Arial"/>
              <a:buChar char="■"/>
            </a:pPr>
            <a:endParaRPr sz="3200" dirty="0">
              <a:latin typeface="Tahoma"/>
              <a:cs typeface="Tahoma"/>
            </a:endParaRPr>
          </a:p>
          <a:p>
            <a:pPr marL="777240" lvl="1" indent="-308610">
              <a:lnSpc>
                <a:spcPct val="100000"/>
              </a:lnSpc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Vacuna antineumocócica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(2010)</a:t>
            </a:r>
            <a:endParaRPr sz="2400" dirty="0">
              <a:latin typeface="Tahoma"/>
              <a:cs typeface="Tahoma"/>
            </a:endParaRPr>
          </a:p>
          <a:p>
            <a:pPr marL="1177290" lvl="2" indent="-247650">
              <a:lnSpc>
                <a:spcPct val="100000"/>
              </a:lnSpc>
              <a:spcBef>
                <a:spcPts val="430"/>
              </a:spcBef>
              <a:buClr>
                <a:srgbClr val="E4E4FF"/>
              </a:buClr>
              <a:buSzPct val="70000"/>
              <a:buFont typeface="Arial"/>
              <a:buChar char="■"/>
              <a:tabLst>
                <a:tab pos="1177290" algn="l"/>
                <a:tab pos="1177925" algn="l"/>
                <a:tab pos="4347210" algn="l"/>
                <a:tab pos="5087620" algn="l"/>
              </a:tabLs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Conjugada</a:t>
            </a:r>
            <a:r>
              <a:rPr sz="20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i="1" spc="-180" dirty="0">
                <a:solidFill>
                  <a:srgbClr val="FFFFFF"/>
                </a:solidFill>
                <a:latin typeface="Tahoma"/>
                <a:cs typeface="Tahoma"/>
              </a:rPr>
              <a:t>PREVENAR</a:t>
            </a:r>
            <a:r>
              <a:rPr sz="2000" b="1" i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i="1" spc="-185" dirty="0">
                <a:solidFill>
                  <a:srgbClr val="FFFFFF"/>
                </a:solidFill>
                <a:latin typeface="Tahoma"/>
                <a:cs typeface="Tahoma"/>
              </a:rPr>
              <a:t>13	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(2,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4	y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meses)</a:t>
            </a:r>
            <a:endParaRPr sz="2000" dirty="0">
              <a:latin typeface="Tahoma"/>
              <a:cs typeface="Tahoma"/>
            </a:endParaRPr>
          </a:p>
          <a:p>
            <a:pPr lvl="2">
              <a:lnSpc>
                <a:spcPct val="100000"/>
              </a:lnSpc>
              <a:buClr>
                <a:srgbClr val="E4E4FF"/>
              </a:buClr>
              <a:buFont typeface="Arial"/>
              <a:buChar char="■"/>
            </a:pPr>
            <a:endParaRPr sz="2650" dirty="0">
              <a:latin typeface="Tahoma"/>
              <a:cs typeface="Tahoma"/>
            </a:endParaRPr>
          </a:p>
          <a:p>
            <a:pPr marL="777240" marR="5080" lvl="1" indent="-307975">
              <a:lnSpc>
                <a:spcPct val="100499"/>
              </a:lnSpc>
              <a:buClr>
                <a:srgbClr val="A885DF"/>
              </a:buClr>
              <a:buSzPct val="68750"/>
              <a:buFont typeface="Arial"/>
              <a:buChar char="■"/>
              <a:tabLst>
                <a:tab pos="777240" algn="l"/>
                <a:tab pos="777875" algn="l"/>
              </a:tabLst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Vacuna antiinfluenza (anual en grupos de  riesgo)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67"/>
    </mc:Choice>
    <mc:Fallback xmlns="">
      <p:transition spd="slow" advTm="37267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42277"/>
            <a:ext cx="73151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CL" sz="3600" spc="-5" dirty="0"/>
              <a:t>LECTURAS RECOMENDADAS</a:t>
            </a:r>
            <a:endParaRPr sz="36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08086" y="1613404"/>
            <a:ext cx="8178713" cy="374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65125" algn="just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lang="es-CL" sz="2000" spc="-5" dirty="0">
                <a:solidFill>
                  <a:srgbClr val="FFFFFF"/>
                </a:solidFill>
                <a:cs typeface="Tahoma"/>
              </a:rPr>
              <a:t>Jain S. Williams DJ.et al.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Community-acquired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pneumonia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requiring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hospitalization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among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US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children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. N Engl J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Med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2015; 372 (9):835-845</a:t>
            </a:r>
          </a:p>
          <a:p>
            <a:pPr marL="377190" indent="-365125" algn="just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Tramper-Stranders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GA.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Childhood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community-acquired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pneumonia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: a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review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of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etiology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and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antimicrobial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treatment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studies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.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Paediatr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Respir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Rev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2018; 26: 41-48</a:t>
            </a:r>
          </a:p>
          <a:p>
            <a:pPr marL="377190" indent="-365125" algn="just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lang="es-CL" sz="2000" spc="-5" dirty="0">
                <a:solidFill>
                  <a:srgbClr val="FFFFFF"/>
                </a:solidFill>
                <a:cs typeface="Tahoma"/>
              </a:rPr>
              <a:t>Acuña M. Neumonía adquirida en la comunidad.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Rev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Ped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Elec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2017; 14 (1): 35-37</a:t>
            </a:r>
          </a:p>
          <a:p>
            <a:pPr marL="377190" indent="-365125" algn="just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77190" algn="l"/>
                <a:tab pos="377825" algn="l"/>
              </a:tabLst>
            </a:pPr>
            <a:r>
              <a:rPr lang="es-CL" sz="2000" spc="-5" dirty="0">
                <a:solidFill>
                  <a:srgbClr val="FFFFFF"/>
                </a:solidFill>
                <a:cs typeface="Tahoma"/>
              </a:rPr>
              <a:t>Cofré J,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Pavez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D, et al. Recomendaciones para el diagnóstico y tratamiento antimicrobiano de la neumonía adquirida en la comunidad en pediatría.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Rev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Chilena </a:t>
            </a:r>
            <a:r>
              <a:rPr lang="es-CL" sz="2000" spc="-5" dirty="0" err="1">
                <a:solidFill>
                  <a:srgbClr val="FFFFFF"/>
                </a:solidFill>
                <a:cs typeface="Tahoma"/>
              </a:rPr>
              <a:t>Infectol</a:t>
            </a:r>
            <a:r>
              <a:rPr lang="es-CL" sz="2000" spc="-5" dirty="0">
                <a:solidFill>
                  <a:srgbClr val="FFFFFF"/>
                </a:solidFill>
                <a:cs typeface="Tahoma"/>
              </a:rPr>
              <a:t> 2019; 36(4): 505-512</a:t>
            </a:r>
            <a:endParaRPr sz="20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77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159" y="685799"/>
            <a:ext cx="2810333" cy="489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/>
            <a:r>
              <a:rPr lang="en-US" sz="3600" spc="-5" dirty="0" err="1"/>
              <a:t>Factores</a:t>
            </a:r>
            <a:r>
              <a:rPr lang="en-US" sz="3600" spc="-5" dirty="0"/>
              <a:t> de</a:t>
            </a:r>
            <a:r>
              <a:rPr lang="en-US" sz="3600" spc="-95" dirty="0"/>
              <a:t> </a:t>
            </a:r>
            <a:r>
              <a:rPr lang="en-US" sz="3600" spc="-5" dirty="0" err="1"/>
              <a:t>Riesgo</a:t>
            </a:r>
            <a:endParaRPr lang="en-US" sz="3600" spc="-5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734971" y="685799"/>
            <a:ext cx="4716195" cy="489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spc="-5" dirty="0" err="1"/>
              <a:t>Edad</a:t>
            </a:r>
            <a:r>
              <a:rPr lang="en-US" b="1" spc="-5" dirty="0"/>
              <a:t> </a:t>
            </a:r>
            <a:r>
              <a:rPr lang="en-US" b="1" dirty="0"/>
              <a:t>&lt; 3</a:t>
            </a:r>
            <a:r>
              <a:rPr lang="en-US" b="1" spc="-25" dirty="0"/>
              <a:t> </a:t>
            </a:r>
            <a:r>
              <a:rPr lang="en-US" b="1" spc="-5" dirty="0" err="1"/>
              <a:t>meses</a:t>
            </a:r>
            <a:endParaRPr lang="en-US" dirty="0"/>
          </a:p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dirty="0" err="1"/>
              <a:t>Prematurez</a:t>
            </a:r>
            <a:endParaRPr lang="en-US" dirty="0"/>
          </a:p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spc="-5" dirty="0" err="1"/>
              <a:t>Inmunodeficiencias</a:t>
            </a:r>
            <a:endParaRPr lang="en-US" dirty="0"/>
          </a:p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spc="-5" dirty="0" err="1"/>
              <a:t>Hacinamiento</a:t>
            </a:r>
            <a:endParaRPr lang="en-US" dirty="0"/>
          </a:p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spc="-5" dirty="0" err="1"/>
              <a:t>Asistencia</a:t>
            </a:r>
            <a:r>
              <a:rPr lang="en-US" b="1" spc="-5" dirty="0"/>
              <a:t> </a:t>
            </a:r>
            <a:r>
              <a:rPr lang="en-US" b="1" dirty="0"/>
              <a:t>a </a:t>
            </a:r>
            <a:r>
              <a:rPr lang="en-US" b="1" spc="-5" dirty="0"/>
              <a:t>Sala</a:t>
            </a:r>
            <a:r>
              <a:rPr lang="en-US" b="1" spc="-35" dirty="0"/>
              <a:t> </a:t>
            </a:r>
            <a:r>
              <a:rPr lang="en-US" b="1" spc="-5" dirty="0" err="1"/>
              <a:t>cuna</a:t>
            </a:r>
            <a:endParaRPr lang="en-US" dirty="0"/>
          </a:p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spc="-5" dirty="0" err="1"/>
              <a:t>Contaminación</a:t>
            </a:r>
            <a:r>
              <a:rPr lang="en-US" b="1" spc="-80" dirty="0"/>
              <a:t> </a:t>
            </a:r>
            <a:r>
              <a:rPr lang="en-US" b="1" spc="-5" dirty="0" err="1"/>
              <a:t>intradomiciliaria</a:t>
            </a:r>
            <a:endParaRPr lang="en-US" dirty="0"/>
          </a:p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spc="-5" dirty="0" err="1"/>
              <a:t>Tabaquismo</a:t>
            </a:r>
            <a:endParaRPr lang="en-US" dirty="0"/>
          </a:p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spc="-5" dirty="0"/>
              <a:t>Madre</a:t>
            </a:r>
            <a:r>
              <a:rPr lang="en-US" b="1" spc="-10" dirty="0"/>
              <a:t> </a:t>
            </a:r>
            <a:r>
              <a:rPr lang="en-US" b="1" spc="-5" dirty="0" err="1"/>
              <a:t>adolescente</a:t>
            </a:r>
            <a:endParaRPr lang="en-US" dirty="0"/>
          </a:p>
          <a:p>
            <a:pPr marL="377190" indent="-3651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77190" algn="l"/>
                <a:tab pos="377825" algn="l"/>
              </a:tabLst>
            </a:pPr>
            <a:r>
              <a:rPr lang="en-US" b="1" spc="-5" dirty="0" err="1"/>
              <a:t>Lactancia</a:t>
            </a:r>
            <a:r>
              <a:rPr lang="en-US" b="1" spc="-5" dirty="0"/>
              <a:t> </a:t>
            </a:r>
            <a:r>
              <a:rPr lang="en-US" b="1" spc="-5" dirty="0" err="1"/>
              <a:t>materna</a:t>
            </a:r>
            <a:r>
              <a:rPr lang="en-US" b="1" spc="-5" dirty="0"/>
              <a:t> </a:t>
            </a:r>
            <a:r>
              <a:rPr lang="en-US" b="1" dirty="0"/>
              <a:t>&lt; 3</a:t>
            </a:r>
            <a:r>
              <a:rPr lang="en-US" b="1" spc="-65" dirty="0"/>
              <a:t> </a:t>
            </a:r>
            <a:r>
              <a:rPr lang="en-US" b="1" spc="-5" dirty="0" err="1"/>
              <a:t>meses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4"/>
    </mc:Choice>
    <mc:Fallback xmlns="">
      <p:transition spd="slow" advTm="230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587" y="542277"/>
            <a:ext cx="2482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Etiología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9968"/>
            <a:ext cx="8262322" cy="430181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Identificación de agente etiológico en 30-40% de los casos</a:t>
            </a:r>
          </a:p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Considerar la edad y la estacionalidad</a:t>
            </a:r>
          </a:p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En niños menores de 2 años predomina la etiología viral (VRS)</a:t>
            </a:r>
          </a:p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En preescolares y escolares es más frecuente la neumonía bacteriana (neumococo, micoplasma)</a:t>
            </a:r>
            <a:endParaRPr sz="32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5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9"/>
    </mc:Choice>
    <mc:Fallback xmlns="">
      <p:transition spd="slow" advTm="283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587" y="542277"/>
            <a:ext cx="2482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Etiología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9968"/>
            <a:ext cx="6509722" cy="348364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Recién</a:t>
            </a:r>
            <a:r>
              <a:rPr sz="3200" b="1" spc="-1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Nacido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2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Estreptococo </a:t>
            </a:r>
            <a:r>
              <a:rPr sz="3200" b="1" spc="-5" dirty="0" err="1">
                <a:solidFill>
                  <a:srgbClr val="FFFFFF"/>
                </a:solidFill>
                <a:cs typeface="Tahoma"/>
              </a:rPr>
              <a:t>grupo</a:t>
            </a:r>
            <a:r>
              <a:rPr sz="3200" b="1" spc="-4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cs typeface="Tahoma"/>
              </a:rPr>
              <a:t>B</a:t>
            </a:r>
            <a:r>
              <a:rPr lang="es-CL" sz="3200" b="1" dirty="0">
                <a:solidFill>
                  <a:srgbClr val="FFFFFF"/>
                </a:solidFill>
                <a:cs typeface="Tahoma"/>
              </a:rPr>
              <a:t> +++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E.</a:t>
            </a:r>
            <a:r>
              <a:rPr sz="3200" b="1" spc="-1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Coli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Otros Gram</a:t>
            </a:r>
            <a:r>
              <a:rPr sz="3200" b="1" spc="-20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(-)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Listeria</a:t>
            </a:r>
            <a:r>
              <a:rPr sz="3200" b="1" spc="-8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 err="1">
                <a:solidFill>
                  <a:srgbClr val="FFFFFF"/>
                </a:solidFill>
                <a:cs typeface="Tahoma"/>
              </a:rPr>
              <a:t>Monocitogenes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VRS +</a:t>
            </a:r>
            <a:endParaRPr sz="320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9"/>
    </mc:Choice>
    <mc:Fallback xmlns="">
      <p:transition spd="slow" advTm="283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587" y="542277"/>
            <a:ext cx="2482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Etiología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9968"/>
            <a:ext cx="6357322" cy="405559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dirty="0">
                <a:solidFill>
                  <a:srgbClr val="FFFFFF"/>
                </a:solidFill>
                <a:cs typeface="Tahoma"/>
              </a:rPr>
              <a:t>1 a 3</a:t>
            </a:r>
            <a:r>
              <a:rPr sz="3200" b="1" spc="-45" dirty="0">
                <a:solidFill>
                  <a:srgbClr val="FFFFFF"/>
                </a:solidFill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meses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2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VRS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dirty="0">
                <a:solidFill>
                  <a:srgbClr val="FFFFFF"/>
                </a:solidFill>
                <a:cs typeface="Tahoma"/>
              </a:rPr>
              <a:t>Parainfluenza</a:t>
            </a:r>
            <a:r>
              <a:rPr lang="es-CL" sz="3200" b="1" dirty="0">
                <a:solidFill>
                  <a:srgbClr val="FFFFFF"/>
                </a:solidFill>
                <a:cs typeface="Tahoma"/>
              </a:rPr>
              <a:t> 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ADV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+</a:t>
            </a: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lang="es-CL" sz="3200" b="1" spc="-5" dirty="0" err="1">
                <a:solidFill>
                  <a:srgbClr val="FFFFFF"/>
                </a:solidFill>
                <a:cs typeface="Tahoma"/>
              </a:rPr>
              <a:t>Metapneumovirus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</a:t>
            </a:r>
            <a:endParaRPr sz="3200" dirty="0">
              <a:cs typeface="Tahoma"/>
            </a:endParaRPr>
          </a:p>
          <a:p>
            <a:pPr marL="784860" indent="-316230">
              <a:lnSpc>
                <a:spcPct val="100000"/>
              </a:lnSpc>
              <a:spcBef>
                <a:spcPts val="610"/>
              </a:spcBef>
              <a:buClr>
                <a:srgbClr val="A885DF"/>
              </a:buClr>
              <a:buSzPct val="6769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50" b="1" i="1" spc="-290" dirty="0" err="1">
                <a:solidFill>
                  <a:srgbClr val="FFFFFF"/>
                </a:solidFill>
                <a:cs typeface="Tahoma"/>
              </a:rPr>
              <a:t>Chlamydea</a:t>
            </a:r>
            <a:r>
              <a:rPr sz="3250" b="1" i="1" spc="30" dirty="0">
                <a:solidFill>
                  <a:srgbClr val="FFFFFF"/>
                </a:solidFill>
                <a:cs typeface="Tahoma"/>
              </a:rPr>
              <a:t> </a:t>
            </a:r>
            <a:r>
              <a:rPr sz="3250" b="1" i="1" spc="-285" dirty="0">
                <a:solidFill>
                  <a:srgbClr val="FFFFFF"/>
                </a:solidFill>
                <a:cs typeface="Tahoma"/>
              </a:rPr>
              <a:t>trachomatis</a:t>
            </a:r>
            <a:r>
              <a:rPr lang="es-CL" sz="3250" b="1" i="1" spc="-285" dirty="0">
                <a:solidFill>
                  <a:srgbClr val="FFFFFF"/>
                </a:solidFill>
                <a:cs typeface="Tahoma"/>
              </a:rPr>
              <a:t> +</a:t>
            </a:r>
            <a:endParaRPr sz="3250" dirty="0">
              <a:cs typeface="Tahoma"/>
            </a:endParaRPr>
          </a:p>
          <a:p>
            <a:pPr marL="784860" indent="-316230">
              <a:lnSpc>
                <a:spcPct val="100000"/>
              </a:lnSpc>
              <a:spcBef>
                <a:spcPts val="600"/>
              </a:spcBef>
              <a:buClr>
                <a:srgbClr val="A885DF"/>
              </a:buClr>
              <a:buSzPct val="6769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50" b="1" i="1" spc="-270" dirty="0">
                <a:solidFill>
                  <a:srgbClr val="FFFFFF"/>
                </a:solidFill>
                <a:cs typeface="Tahoma"/>
              </a:rPr>
              <a:t>Streptococcus</a:t>
            </a:r>
            <a:r>
              <a:rPr sz="3250" b="1" i="1" dirty="0">
                <a:solidFill>
                  <a:srgbClr val="FFFFFF"/>
                </a:solidFill>
                <a:cs typeface="Tahoma"/>
              </a:rPr>
              <a:t> </a:t>
            </a:r>
            <a:r>
              <a:rPr sz="3250" b="1" i="1" spc="-300" dirty="0">
                <a:solidFill>
                  <a:srgbClr val="FFFFFF"/>
                </a:solidFill>
                <a:cs typeface="Tahoma"/>
              </a:rPr>
              <a:t>Pneumoniae</a:t>
            </a:r>
            <a:r>
              <a:rPr lang="es-CL" sz="3250" b="1" i="1" spc="-300" dirty="0">
                <a:solidFill>
                  <a:srgbClr val="FFFFFF"/>
                </a:solidFill>
                <a:cs typeface="Tahoma"/>
              </a:rPr>
              <a:t> +</a:t>
            </a:r>
            <a:endParaRPr sz="3250" dirty="0"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3"/>
    </mc:Choice>
    <mc:Fallback xmlns="">
      <p:transition spd="slow" advTm="261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587" y="542277"/>
            <a:ext cx="2482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Etiología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678" y="1529968"/>
            <a:ext cx="6509722" cy="4637808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25"/>
              </a:spcBef>
              <a:buClr>
                <a:srgbClr val="FFCC00"/>
              </a:buClr>
              <a:buSzPct val="68750"/>
              <a:buFont typeface="Arial"/>
              <a:buChar char="■"/>
              <a:tabLst>
                <a:tab pos="384810" algn="l"/>
                <a:tab pos="385445" algn="l"/>
              </a:tabLst>
            </a:pPr>
            <a:r>
              <a:rPr sz="3200" b="1" dirty="0">
                <a:solidFill>
                  <a:srgbClr val="FFFFFF"/>
                </a:solidFill>
                <a:cs typeface="Tahoma"/>
              </a:rPr>
              <a:t>4 </a:t>
            </a:r>
            <a:r>
              <a:rPr sz="3200" b="1" spc="-5" dirty="0">
                <a:solidFill>
                  <a:srgbClr val="FFFFFF"/>
                </a:solidFill>
                <a:cs typeface="Tahoma"/>
              </a:rPr>
              <a:t>meses </a:t>
            </a:r>
            <a:r>
              <a:rPr sz="3200" b="1" dirty="0">
                <a:solidFill>
                  <a:srgbClr val="FFFFFF"/>
                </a:solidFill>
                <a:cs typeface="Tahoma"/>
              </a:rPr>
              <a:t>a </a:t>
            </a:r>
            <a:r>
              <a:rPr lang="es-CL" sz="3200" b="1" dirty="0">
                <a:solidFill>
                  <a:srgbClr val="FFFFFF"/>
                </a:solidFill>
                <a:cs typeface="Tahoma"/>
              </a:rPr>
              <a:t>24 meses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25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spc="-5" dirty="0">
                <a:solidFill>
                  <a:srgbClr val="FFFFFF"/>
                </a:solidFill>
                <a:cs typeface="Tahoma"/>
              </a:rPr>
              <a:t>VRS</a:t>
            </a: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 ++++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lang="es-CL" sz="3200" b="1" spc="-5" dirty="0">
                <a:solidFill>
                  <a:srgbClr val="FFFFFF"/>
                </a:solidFill>
                <a:cs typeface="Tahoma"/>
              </a:rPr>
              <a:t>ADV ++</a:t>
            </a:r>
            <a:endParaRPr lang="es-CL"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dirty="0">
                <a:solidFill>
                  <a:srgbClr val="FFFFFF"/>
                </a:solidFill>
                <a:cs typeface="Tahoma"/>
              </a:rPr>
              <a:t>Parainfluenza</a:t>
            </a:r>
            <a:r>
              <a:rPr lang="es-CL" sz="3200" b="1" dirty="0">
                <a:solidFill>
                  <a:srgbClr val="FFFFFF"/>
                </a:solidFill>
                <a:cs typeface="Tahoma"/>
              </a:rPr>
              <a:t> +</a:t>
            </a:r>
            <a:endParaRPr sz="3200" dirty="0">
              <a:cs typeface="Tahoma"/>
            </a:endParaRP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00" b="1" dirty="0">
                <a:solidFill>
                  <a:srgbClr val="FFFFFF"/>
                </a:solidFill>
                <a:cs typeface="Tahoma"/>
              </a:rPr>
              <a:t>Influenza</a:t>
            </a:r>
            <a:r>
              <a:rPr lang="es-CL" sz="3200" b="1" dirty="0">
                <a:solidFill>
                  <a:srgbClr val="FFFFFF"/>
                </a:solidFill>
                <a:cs typeface="Tahoma"/>
              </a:rPr>
              <a:t> +</a:t>
            </a:r>
          </a:p>
          <a:p>
            <a:pPr marL="784860" lvl="1" indent="-316230">
              <a:lnSpc>
                <a:spcPct val="100000"/>
              </a:lnSpc>
              <a:spcBef>
                <a:spcPts val="660"/>
              </a:spcBef>
              <a:buClr>
                <a:srgbClr val="A885DF"/>
              </a:buClr>
              <a:buSzPct val="68750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lang="es-CL" sz="3200" b="1" dirty="0" err="1">
                <a:solidFill>
                  <a:srgbClr val="FFFFFF"/>
                </a:solidFill>
                <a:cs typeface="Tahoma"/>
              </a:rPr>
              <a:t>Metapneumovirus</a:t>
            </a:r>
            <a:r>
              <a:rPr lang="es-CL" sz="3200" b="1" dirty="0">
                <a:solidFill>
                  <a:srgbClr val="FFFFFF"/>
                </a:solidFill>
                <a:cs typeface="Tahoma"/>
              </a:rPr>
              <a:t> +</a:t>
            </a:r>
            <a:endParaRPr sz="3200" dirty="0">
              <a:cs typeface="Tahoma"/>
            </a:endParaRPr>
          </a:p>
          <a:p>
            <a:pPr marL="784860" indent="-316230">
              <a:lnSpc>
                <a:spcPct val="100000"/>
              </a:lnSpc>
              <a:spcBef>
                <a:spcPts val="610"/>
              </a:spcBef>
              <a:buClr>
                <a:srgbClr val="A885DF"/>
              </a:buClr>
              <a:buSzPct val="6769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50" b="1" i="1" spc="-270" dirty="0">
                <a:solidFill>
                  <a:srgbClr val="FFFFFF"/>
                </a:solidFill>
                <a:cs typeface="Tahoma"/>
              </a:rPr>
              <a:t>Streptococcus</a:t>
            </a:r>
            <a:r>
              <a:rPr sz="3250" b="1" i="1" spc="-5" dirty="0">
                <a:solidFill>
                  <a:srgbClr val="FFFFFF"/>
                </a:solidFill>
                <a:cs typeface="Tahoma"/>
              </a:rPr>
              <a:t> </a:t>
            </a:r>
            <a:r>
              <a:rPr sz="3250" b="1" i="1" spc="-300" dirty="0">
                <a:solidFill>
                  <a:srgbClr val="FFFFFF"/>
                </a:solidFill>
                <a:cs typeface="Tahoma"/>
              </a:rPr>
              <a:t>Pneumoniae</a:t>
            </a:r>
            <a:r>
              <a:rPr lang="es-CL" sz="3250" b="1" i="1" spc="-300" dirty="0">
                <a:solidFill>
                  <a:srgbClr val="FFFFFF"/>
                </a:solidFill>
                <a:cs typeface="Tahoma"/>
              </a:rPr>
              <a:t> ++</a:t>
            </a:r>
            <a:endParaRPr sz="3250" dirty="0">
              <a:cs typeface="Tahoma"/>
            </a:endParaRPr>
          </a:p>
          <a:p>
            <a:pPr marL="784860" indent="-316230">
              <a:lnSpc>
                <a:spcPct val="100000"/>
              </a:lnSpc>
              <a:spcBef>
                <a:spcPts val="600"/>
              </a:spcBef>
              <a:buClr>
                <a:srgbClr val="A885DF"/>
              </a:buClr>
              <a:buSzPct val="67692"/>
              <a:buFont typeface="Arial"/>
              <a:buChar char="■"/>
              <a:tabLst>
                <a:tab pos="784860" algn="l"/>
                <a:tab pos="785495" algn="l"/>
              </a:tabLst>
            </a:pPr>
            <a:r>
              <a:rPr sz="3250" b="1" i="1" spc="-300" dirty="0">
                <a:solidFill>
                  <a:srgbClr val="FFFFFF"/>
                </a:solidFill>
                <a:cs typeface="Tahoma"/>
              </a:rPr>
              <a:t>Mycoplasma</a:t>
            </a:r>
            <a:r>
              <a:rPr sz="3250" b="1" i="1" spc="-40" dirty="0">
                <a:solidFill>
                  <a:srgbClr val="FFFFFF"/>
                </a:solidFill>
                <a:cs typeface="Tahoma"/>
              </a:rPr>
              <a:t> </a:t>
            </a:r>
            <a:r>
              <a:rPr sz="3250" b="1" i="1" spc="-300" dirty="0">
                <a:solidFill>
                  <a:srgbClr val="FFFFFF"/>
                </a:solidFill>
                <a:cs typeface="Tahoma"/>
              </a:rPr>
              <a:t>Pneumoniae</a:t>
            </a:r>
            <a:r>
              <a:rPr lang="es-CL" sz="3250" b="1" i="1" spc="-300" dirty="0">
                <a:solidFill>
                  <a:srgbClr val="FFFFFF"/>
                </a:solidFill>
                <a:cs typeface="Tahoma"/>
              </a:rPr>
              <a:t> +</a:t>
            </a:r>
            <a:endParaRPr sz="325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252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3"/>
    </mc:Choice>
    <mc:Fallback xmlns="">
      <p:transition spd="slow" advTm="27993"/>
    </mc:Fallback>
  </mc:AlternateContent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1549</Words>
  <Application>Microsoft Office PowerPoint</Application>
  <PresentationFormat>Presentación en pantalla (4:3)</PresentationFormat>
  <Paragraphs>306</Paragraphs>
  <Slides>43</Slides>
  <Notes>2</Notes>
  <HiddenSlides>0</HiddenSlides>
  <MMClips>15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Arial</vt:lpstr>
      <vt:lpstr>Calibri</vt:lpstr>
      <vt:lpstr>Century Gothic</vt:lpstr>
      <vt:lpstr>Tahoma</vt:lpstr>
      <vt:lpstr>Times New Roman</vt:lpstr>
      <vt:lpstr>Wingdings 3</vt:lpstr>
      <vt:lpstr>Sector</vt:lpstr>
      <vt:lpstr>NEUMONIA Y COMPLICACIONES</vt:lpstr>
      <vt:lpstr>Definición</vt:lpstr>
      <vt:lpstr>EPIDEMIOLOGIA</vt:lpstr>
      <vt:lpstr>Nomenclatura</vt:lpstr>
      <vt:lpstr>Factores de Riesgo</vt:lpstr>
      <vt:lpstr>Etiología</vt:lpstr>
      <vt:lpstr>Etiología</vt:lpstr>
      <vt:lpstr>Etiología</vt:lpstr>
      <vt:lpstr>Etiología</vt:lpstr>
      <vt:lpstr>Etiología</vt:lpstr>
      <vt:lpstr>Etiología</vt:lpstr>
      <vt:lpstr>Cuadro Clínico</vt:lpstr>
      <vt:lpstr>Lactante</vt:lpstr>
      <vt:lpstr>Preescolar y Escolar</vt:lpstr>
      <vt:lpstr>Orientación etiológica en neumonia</vt:lpstr>
      <vt:lpstr>Orientación etiológica en neumonia</vt:lpstr>
      <vt:lpstr>Neumonia por ADV</vt:lpstr>
      <vt:lpstr>Radiología</vt:lpstr>
      <vt:lpstr>Radiología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y control radiológico</vt:lpstr>
      <vt:lpstr>Diagnóstico</vt:lpstr>
      <vt:lpstr>Examenes específicos</vt:lpstr>
      <vt:lpstr>Examenes específicos</vt:lpstr>
      <vt:lpstr>Tratamiento Ambulatorio</vt:lpstr>
      <vt:lpstr>Tratamiento Antibiótico</vt:lpstr>
      <vt:lpstr>Indicación de hospitalización</vt:lpstr>
      <vt:lpstr>Tratamiento en el hospital</vt:lpstr>
      <vt:lpstr>Tratamiento Antibiótico</vt:lpstr>
      <vt:lpstr>Tratamiento Antibiótico</vt:lpstr>
      <vt:lpstr>Tratamiento Antibiótico</vt:lpstr>
      <vt:lpstr>Tratamiento Antibiótico</vt:lpstr>
      <vt:lpstr>Tratamiento Antibiótico</vt:lpstr>
      <vt:lpstr>Complicaciones</vt:lpstr>
      <vt:lpstr>Prevención</vt:lpstr>
      <vt:lpstr>LECTURAS RECOMENDADAS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Neumonia y  Complicaciones</dc:title>
  <dc:creator>Andrés Koppmann</dc:creator>
  <cp:lastModifiedBy>AIDA RAYEN SOLIS ÑANCUCHEO</cp:lastModifiedBy>
  <cp:revision>32</cp:revision>
  <dcterms:created xsi:type="dcterms:W3CDTF">2020-04-10T04:59:44Z</dcterms:created>
  <dcterms:modified xsi:type="dcterms:W3CDTF">2021-04-26T13:38:47Z</dcterms:modified>
</cp:coreProperties>
</file>