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3" r:id="rId4"/>
    <p:sldId id="275" r:id="rId5"/>
    <p:sldId id="274" r:id="rId6"/>
    <p:sldId id="277" r:id="rId7"/>
    <p:sldId id="276" r:id="rId8"/>
    <p:sldId id="278" r:id="rId9"/>
    <p:sldId id="266" r:id="rId10"/>
    <p:sldId id="267" r:id="rId11"/>
    <p:sldId id="280" r:id="rId12"/>
    <p:sldId id="279" r:id="rId13"/>
    <p:sldId id="265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63" r:id="rId22"/>
    <p:sldId id="289" r:id="rId23"/>
    <p:sldId id="293" r:id="rId24"/>
    <p:sldId id="294" r:id="rId25"/>
    <p:sldId id="296" r:id="rId26"/>
    <p:sldId id="297" r:id="rId27"/>
    <p:sldId id="298" r:id="rId28"/>
    <p:sldId id="299" r:id="rId29"/>
    <p:sldId id="301" r:id="rId30"/>
    <p:sldId id="302" r:id="rId31"/>
    <p:sldId id="304" r:id="rId32"/>
    <p:sldId id="303" r:id="rId33"/>
    <p:sldId id="305" r:id="rId34"/>
    <p:sldId id="306" r:id="rId35"/>
    <p:sldId id="307" r:id="rId36"/>
    <p:sldId id="308" r:id="rId37"/>
    <p:sldId id="309" r:id="rId38"/>
    <p:sldId id="311" r:id="rId39"/>
    <p:sldId id="313" r:id="rId40"/>
    <p:sldId id="314" r:id="rId41"/>
    <p:sldId id="315" r:id="rId42"/>
    <p:sldId id="316" r:id="rId43"/>
    <p:sldId id="317" r:id="rId44"/>
    <p:sldId id="319" r:id="rId45"/>
    <p:sldId id="320" r:id="rId46"/>
    <p:sldId id="321" r:id="rId47"/>
    <p:sldId id="323" r:id="rId48"/>
    <p:sldId id="325" r:id="rId49"/>
    <p:sldId id="327" r:id="rId50"/>
    <p:sldId id="329" r:id="rId51"/>
    <p:sldId id="330" r:id="rId52"/>
    <p:sldId id="331" r:id="rId53"/>
    <p:sldId id="332" r:id="rId54"/>
    <p:sldId id="333" r:id="rId55"/>
    <p:sldId id="334" r:id="rId56"/>
    <p:sldId id="336" r:id="rId57"/>
    <p:sldId id="338" r:id="rId58"/>
    <p:sldId id="339" r:id="rId59"/>
    <p:sldId id="340" r:id="rId60"/>
    <p:sldId id="341" r:id="rId61"/>
    <p:sldId id="342" r:id="rId62"/>
    <p:sldId id="345" r:id="rId63"/>
    <p:sldId id="346" r:id="rId64"/>
    <p:sldId id="347" r:id="rId65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9900"/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936" y="1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6D2-C62E-445E-9536-E2E708A6E00A}" type="datetimeFigureOut">
              <a:rPr lang="es-CL" smtClean="0"/>
              <a:pPr/>
              <a:t>20-05-2020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F178-B4D1-470E-AF86-A572357FA6D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6D2-C62E-445E-9536-E2E708A6E00A}" type="datetimeFigureOut">
              <a:rPr lang="es-CL" smtClean="0"/>
              <a:pPr/>
              <a:t>20-05-2020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F178-B4D1-470E-AF86-A572357FA6D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6D2-C62E-445E-9536-E2E708A6E00A}" type="datetimeFigureOut">
              <a:rPr lang="es-CL" smtClean="0"/>
              <a:pPr/>
              <a:t>20-05-2020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F178-B4D1-470E-AF86-A572357FA6D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s-C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066EF-3C46-4482-9482-86EA61EF2CA2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394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6D2-C62E-445E-9536-E2E708A6E00A}" type="datetimeFigureOut">
              <a:rPr lang="es-CL" smtClean="0"/>
              <a:pPr/>
              <a:t>20-05-2020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F178-B4D1-470E-AF86-A572357FA6D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6D2-C62E-445E-9536-E2E708A6E00A}" type="datetimeFigureOut">
              <a:rPr lang="es-CL" smtClean="0"/>
              <a:pPr/>
              <a:t>20-05-2020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F178-B4D1-470E-AF86-A572357FA6D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6D2-C62E-445E-9536-E2E708A6E00A}" type="datetimeFigureOut">
              <a:rPr lang="es-CL" smtClean="0"/>
              <a:pPr/>
              <a:t>20-05-2020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F178-B4D1-470E-AF86-A572357FA6D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6D2-C62E-445E-9536-E2E708A6E00A}" type="datetimeFigureOut">
              <a:rPr lang="es-CL" smtClean="0"/>
              <a:pPr/>
              <a:t>20-05-2020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F178-B4D1-470E-AF86-A572357FA6D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6D2-C62E-445E-9536-E2E708A6E00A}" type="datetimeFigureOut">
              <a:rPr lang="es-CL" smtClean="0"/>
              <a:pPr/>
              <a:t>20-05-2020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F178-B4D1-470E-AF86-A572357FA6D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6D2-C62E-445E-9536-E2E708A6E00A}" type="datetimeFigureOut">
              <a:rPr lang="es-CL" smtClean="0"/>
              <a:pPr/>
              <a:t>20-05-2020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F178-B4D1-470E-AF86-A572357FA6D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6D2-C62E-445E-9536-E2E708A6E00A}" type="datetimeFigureOut">
              <a:rPr lang="es-CL" smtClean="0"/>
              <a:pPr/>
              <a:t>20-05-2020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F178-B4D1-470E-AF86-A572357FA6D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6D2-C62E-445E-9536-E2E708A6E00A}" type="datetimeFigureOut">
              <a:rPr lang="es-CL" smtClean="0"/>
              <a:pPr/>
              <a:t>20-05-2020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FF178-B4D1-470E-AF86-A572357FA6D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676D2-C62E-445E-9536-E2E708A6E00A}" type="datetimeFigureOut">
              <a:rPr lang="es-CL" smtClean="0"/>
              <a:pPr/>
              <a:t>20-05-2020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FF178-B4D1-470E-AF86-A572357FA6D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7.png"/><Relationship Id="rId4" Type="http://schemas.openxmlformats.org/officeDocument/2006/relationships/oleObject" Target="../embeddings/oleObject5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3.emf"/><Relationship Id="rId4" Type="http://schemas.openxmlformats.org/officeDocument/2006/relationships/oleObject" Target="../embeddings/Microsoft_PowerPoint_97-2003_Presentation1.ppt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lum bright="20000" contrast="-34000"/>
          </a:blip>
          <a:srcRect/>
          <a:stretch>
            <a:fillRect/>
          </a:stretch>
        </p:blipFill>
        <p:spPr bwMode="auto">
          <a:xfrm>
            <a:off x="2051720" y="986261"/>
            <a:ext cx="4715535" cy="417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535039"/>
            <a:ext cx="7772400" cy="1470025"/>
          </a:xfrm>
        </p:spPr>
        <p:txBody>
          <a:bodyPr>
            <a:normAutofit/>
          </a:bodyPr>
          <a:lstStyle/>
          <a:p>
            <a:r>
              <a:rPr lang="es-CL" sz="4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HIPOTIROIDISMO</a:t>
            </a:r>
            <a:endParaRPr lang="es-CL" sz="4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Image24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0"/>
            <a:ext cx="11287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5" y="325438"/>
            <a:ext cx="1571625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12704"/>
            <a:ext cx="6400800" cy="1752600"/>
          </a:xfrm>
          <a:noFill/>
        </p:spPr>
        <p:txBody>
          <a:bodyPr>
            <a:noAutofit/>
          </a:bodyPr>
          <a:lstStyle/>
          <a:p>
            <a:pPr algn="ctr" eaLnBrk="1" hangingPunct="1"/>
            <a:r>
              <a:rPr lang="es-MX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Dra. Ximena Gaete C.</a:t>
            </a:r>
          </a:p>
          <a:p>
            <a:pPr algn="ctr" eaLnBrk="1" hangingPunct="1"/>
            <a:r>
              <a:rPr lang="es-MX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Endocrinóloga Infantil</a:t>
            </a:r>
          </a:p>
          <a:p>
            <a:pPr algn="ctr" eaLnBrk="1" hangingPunct="1"/>
            <a:r>
              <a:rPr lang="es-MX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Instituto de Investigaciones Materno Infantil (IDIMI)</a:t>
            </a:r>
          </a:p>
          <a:p>
            <a:pPr algn="ctr" eaLnBrk="1" hangingPunct="1"/>
            <a:r>
              <a:rPr lang="es-ES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Universidad de Chile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Congénito</a:t>
            </a:r>
            <a:endParaRPr lang="en-US" sz="3600" b="1" dirty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Periodo RN</a:t>
            </a:r>
          </a:p>
          <a:p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Gestación &gt;42 semanas</a:t>
            </a:r>
          </a:p>
          <a:p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PN &gt;4kg</a:t>
            </a:r>
          </a:p>
          <a:p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Ictericia &gt; 4 días</a:t>
            </a:r>
          </a:p>
          <a:p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Hiperbilirrubinemia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(No conjugada /Conjugada)</a:t>
            </a:r>
          </a:p>
          <a:p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Edema</a:t>
            </a:r>
          </a:p>
          <a:p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Hipotermia</a:t>
            </a:r>
          </a:p>
          <a:p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Dificultad en alimentación</a:t>
            </a:r>
          </a:p>
          <a:p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Fontanela posterior &gt; 5mm</a:t>
            </a:r>
          </a:p>
          <a:p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Hernia umbilical</a:t>
            </a:r>
          </a:p>
          <a:p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Distensión abdominal</a:t>
            </a:r>
          </a:p>
          <a:p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Distress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respiratorio</a:t>
            </a:r>
          </a:p>
          <a:p>
            <a:endParaRPr lang="es-CL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s-CL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Congénito</a:t>
            </a:r>
            <a:endParaRPr lang="en-US" sz="3600" b="1" dirty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Primer mes de vida</a:t>
            </a:r>
          </a:p>
          <a:p>
            <a:pPr>
              <a:lnSpc>
                <a:spcPct val="150000"/>
              </a:lnSpc>
            </a:pPr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Cianosis periférica y </a:t>
            </a:r>
            <a:r>
              <a:rPr lang="es-CL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livedo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reticularis</a:t>
            </a:r>
            <a:endParaRPr lang="es-CL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Piel áspera y seca</a:t>
            </a:r>
          </a:p>
          <a:p>
            <a:pPr>
              <a:lnSpc>
                <a:spcPct val="150000"/>
              </a:lnSpc>
            </a:pPr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Constipación</a:t>
            </a:r>
          </a:p>
          <a:p>
            <a:pPr>
              <a:lnSpc>
                <a:spcPct val="150000"/>
              </a:lnSpc>
            </a:pPr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Letargia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s-CL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hiporreactividad</a:t>
            </a:r>
            <a:endParaRPr lang="es-CL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Llanto ronco</a:t>
            </a:r>
          </a:p>
          <a:p>
            <a:pPr>
              <a:lnSpc>
                <a:spcPct val="150000"/>
              </a:lnSpc>
            </a:pPr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Macroglosia</a:t>
            </a:r>
            <a:endParaRPr lang="es-CL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s-CL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Mixedema generalizado</a:t>
            </a:r>
          </a:p>
          <a:p>
            <a:pPr>
              <a:lnSpc>
                <a:spcPct val="150000"/>
              </a:lnSpc>
            </a:pPr>
            <a:endParaRPr lang="es-CL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s-CL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3219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24944"/>
            <a:ext cx="40862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SCREENING NEONATAL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75184"/>
            <a:ext cx="7848600" cy="3810000"/>
          </a:xfrm>
        </p:spPr>
        <p:txBody>
          <a:bodyPr>
            <a:noAutofit/>
          </a:bodyPr>
          <a:lstStyle/>
          <a:p>
            <a:pPr marL="571500" indent="-571500">
              <a:buFont typeface="Wingdings" pitchFamily="2" charset="2"/>
              <a:buChar char="v"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40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horas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vida</a:t>
            </a:r>
            <a:endParaRPr lang="en-US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Wingdings" pitchFamily="2" charset="2"/>
              <a:buChar char="v"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RNPT : 7 y 14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dias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.</a:t>
            </a:r>
          </a:p>
          <a:p>
            <a:pPr marL="571500" indent="-571500" eaLnBrk="1" hangingPunct="1">
              <a:buFont typeface="Wingdings" pitchFamily="2" charset="2"/>
              <a:buChar char="v"/>
              <a:defRPr/>
            </a:pP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Muestra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sangre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capilar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Papel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filtro</a:t>
            </a: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eaLnBrk="1" hangingPunct="1">
              <a:buFont typeface="Wingdings" pitchFamily="2" charset="2"/>
              <a:buChar char="v"/>
              <a:defRPr/>
            </a:pP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Sólo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mide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TSH</a:t>
            </a:r>
          </a:p>
          <a:p>
            <a:pPr marL="571500" indent="-571500" eaLnBrk="1" hangingPunct="1">
              <a:buFont typeface="Wingdings" pitchFamily="2" charset="2"/>
              <a:buChar char="v"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TSH &gt;15 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delfia</a:t>
            </a:r>
            <a:endParaRPr lang="es-CL" sz="2800" dirty="0" smtClean="0">
              <a:latin typeface="Arial" pitchFamily="34" charset="0"/>
              <a:cs typeface="Arial" pitchFamily="34" charset="0"/>
            </a:endParaRPr>
          </a:p>
          <a:p>
            <a:pPr marL="571500" indent="-571500" eaLnBrk="1" hangingPunct="1"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286250"/>
            <a:ext cx="35242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19200"/>
            <a:ext cx="8303840" cy="3810000"/>
          </a:xfrm>
        </p:spPr>
        <p:txBody>
          <a:bodyPr>
            <a:no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Screening :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primario</a:t>
            </a:r>
            <a:endParaRPr lang="en-US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diagnostica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secundario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Cintigrafía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tiroidea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Tc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99 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retrasar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inicio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tratamiento</a:t>
            </a:r>
            <a:endParaRPr lang="en-US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s-CL" sz="2800" dirty="0" smtClean="0">
              <a:latin typeface="Arial" pitchFamily="34" charset="0"/>
              <a:cs typeface="Arial" pitchFamily="34" charset="0"/>
            </a:endParaRPr>
          </a:p>
          <a:p>
            <a:pPr marL="571500" indent="-571500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Congénito</a:t>
            </a:r>
            <a:endParaRPr lang="en-US" sz="3600" b="1" dirty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07232"/>
            <a:ext cx="8303840" cy="4602088"/>
          </a:xfrm>
        </p:spPr>
        <p:txBody>
          <a:bodyPr>
            <a:no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Levotiroxina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(L-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Tiroxina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Dosis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10 – 15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ug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/k/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día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en 1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dosis</a:t>
            </a:r>
            <a:endParaRPr lang="en-US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administrar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sulfato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ferroso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 soya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Causas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secundarias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suplementar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otros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déficits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  <a:defRPr/>
            </a:pPr>
            <a:endParaRPr lang="en-US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v"/>
              <a:defRPr/>
            </a:pPr>
            <a:endParaRPr lang="en-US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s-CL" sz="2800" dirty="0" smtClean="0">
              <a:latin typeface="Arial" pitchFamily="34" charset="0"/>
              <a:cs typeface="Arial" pitchFamily="34" charset="0"/>
            </a:endParaRPr>
          </a:p>
          <a:p>
            <a:pPr marL="571500" indent="-571500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9256" cy="106613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Congénito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Tratamiento</a:t>
            </a:r>
            <a:endParaRPr lang="en-US" sz="3600" b="1" dirty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Adquirido</a:t>
            </a:r>
            <a:endParaRPr lang="en-US" sz="3600" b="1" dirty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47192"/>
            <a:ext cx="7848600" cy="5034136"/>
          </a:xfrm>
        </p:spPr>
        <p:txBody>
          <a:bodyPr>
            <a:noAutofit/>
          </a:bodyPr>
          <a:lstStyle/>
          <a:p>
            <a:pPr marL="571500" indent="-571500" algn="just">
              <a:buFont typeface="Wingdings" pitchFamily="2" charset="2"/>
              <a:buChar char="v"/>
              <a:defRPr/>
            </a:pPr>
            <a:r>
              <a:rPr lang="es-CL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Enfermedad endocrina frecuente.</a:t>
            </a:r>
          </a:p>
          <a:p>
            <a:pPr marL="571500" indent="-571500" algn="just">
              <a:buFont typeface="Wingdings" pitchFamily="2" charset="2"/>
              <a:buChar char="v"/>
              <a:defRPr/>
            </a:pPr>
            <a:r>
              <a:rPr lang="es-CL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Las manifestaciones clínicas dependen de la edad.</a:t>
            </a:r>
          </a:p>
          <a:p>
            <a:pPr marL="571500" indent="-571500" algn="just">
              <a:buFont typeface="Wingdings" pitchFamily="2" charset="2"/>
              <a:buChar char="v"/>
              <a:defRPr/>
            </a:pPr>
            <a:r>
              <a:rPr lang="es-CL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Sus consecuencias dependen de la demora en hacer el diagnóstico.</a:t>
            </a:r>
          </a:p>
          <a:p>
            <a:pPr marL="571500" indent="-571500" algn="just">
              <a:buFont typeface="Wingdings" pitchFamily="2" charset="2"/>
              <a:buChar char="v"/>
              <a:defRPr/>
            </a:pPr>
            <a:r>
              <a:rPr lang="es-CL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Según su origen puede ser:</a:t>
            </a:r>
          </a:p>
          <a:p>
            <a:pPr marL="571500" indent="-571500" algn="just">
              <a:buNone/>
              <a:defRPr/>
            </a:pPr>
            <a:r>
              <a:rPr lang="es-CL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- Primario</a:t>
            </a:r>
          </a:p>
          <a:p>
            <a:pPr marL="571500" indent="-571500" algn="just">
              <a:buNone/>
              <a:defRPr/>
            </a:pPr>
            <a:r>
              <a:rPr lang="es-CL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- Secundario</a:t>
            </a:r>
          </a:p>
          <a:p>
            <a:pPr marL="571500" indent="-571500" algn="just">
              <a:buNone/>
              <a:defRPr/>
            </a:pPr>
            <a:r>
              <a:rPr lang="es-CL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- Terciario</a:t>
            </a:r>
            <a:endParaRPr lang="es-CL" sz="2800" dirty="0" smtClean="0"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Adquirido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Causas</a:t>
            </a:r>
            <a:endParaRPr lang="en-US" sz="3600" b="1" dirty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47192"/>
            <a:ext cx="8375848" cy="5034136"/>
          </a:xfrm>
        </p:spPr>
        <p:txBody>
          <a:bodyPr>
            <a:noAutofit/>
          </a:bodyPr>
          <a:lstStyle/>
          <a:p>
            <a:pPr marL="571500" indent="-571500" algn="just" eaLnBrk="1" hangingPunct="1">
              <a:buNone/>
              <a:defRPr/>
            </a:pP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Primario</a:t>
            </a:r>
            <a:endParaRPr lang="en-US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Tiroides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ectópico</a:t>
            </a: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Defectos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parciales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en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síntesis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hormonas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tiroideas</a:t>
            </a: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Tiroiditis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linfocitaria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crónica</a:t>
            </a: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Drogas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Exceso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déficit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I,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litio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antitiroideas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Tiroidectomía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quirúrgica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 I-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radiactivo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Bocio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endémico</a:t>
            </a: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Enfermedades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infiltrativas</a:t>
            </a: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Resistencia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periférica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hormonas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tiroideas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Adquirido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Causas</a:t>
            </a:r>
            <a:endParaRPr lang="en-US" sz="3600" b="1" dirty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47192"/>
            <a:ext cx="8375848" cy="5034136"/>
          </a:xfrm>
        </p:spPr>
        <p:txBody>
          <a:bodyPr>
            <a:noAutofit/>
          </a:bodyPr>
          <a:lstStyle/>
          <a:p>
            <a:pPr marL="571500" indent="-571500" algn="just" eaLnBrk="1" hangingPunct="1">
              <a:buNone/>
              <a:defRPr/>
            </a:pP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Secundario</a:t>
            </a:r>
            <a:r>
              <a:rPr lang="en-US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 </a:t>
            </a:r>
            <a:r>
              <a:rPr lang="en-US" sz="28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terciario</a:t>
            </a:r>
            <a:endParaRPr lang="en-US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Deficiencia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hormonas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múltiples</a:t>
            </a: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None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Idiopático</a:t>
            </a: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None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- Familiar</a:t>
            </a:r>
          </a:p>
          <a:p>
            <a:pPr marL="571500" indent="-571500" algn="just" eaLnBrk="1" hangingPunct="1">
              <a:buNone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Defectos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la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línea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media</a:t>
            </a:r>
          </a:p>
          <a:p>
            <a:pPr marL="571500" indent="-571500" algn="just" eaLnBrk="1" hangingPunct="1">
              <a:buNone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Tumores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hipotálamo-hipófisis</a:t>
            </a: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None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Radioterapia</a:t>
            </a: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Deficiencia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aislada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TSH o TRH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Manifestaciones</a:t>
            </a:r>
            <a:r>
              <a:rPr lang="en-US" sz="32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clínicas</a:t>
            </a:r>
            <a:endParaRPr lang="en-US" sz="3200" b="1" dirty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827583" y="1340770"/>
          <a:ext cx="7416825" cy="5015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275"/>
                <a:gridCol w="2472275"/>
                <a:gridCol w="2472275"/>
              </a:tblGrid>
              <a:tr h="404817">
                <a:tc>
                  <a:txBody>
                    <a:bodyPr/>
                    <a:lstStyle/>
                    <a:p>
                      <a:r>
                        <a:rPr lang="es-CL" dirty="0" smtClean="0"/>
                        <a:t>Antes de 3 años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Edad escolar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Adolescencia</a:t>
                      </a:r>
                      <a:endParaRPr lang="es-CL" dirty="0"/>
                    </a:p>
                  </a:txBody>
                  <a:tcPr/>
                </a:tc>
              </a:tr>
              <a:tr h="998180">
                <a:tc>
                  <a:txBody>
                    <a:bodyPr/>
                    <a:lstStyle/>
                    <a:p>
                      <a:r>
                        <a:rPr lang="es-CL" dirty="0" smtClean="0"/>
                        <a:t>Talla baja o mala velocidad de crecimiento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 smtClean="0"/>
                        <a:t>Talla baja o mala velocidad de crecimiento</a:t>
                      </a:r>
                    </a:p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Retraso en inicio puberal</a:t>
                      </a:r>
                      <a:endParaRPr lang="es-CL" dirty="0"/>
                    </a:p>
                  </a:txBody>
                  <a:tcPr/>
                </a:tc>
              </a:tr>
              <a:tr h="404817">
                <a:tc>
                  <a:txBody>
                    <a:bodyPr/>
                    <a:lstStyle/>
                    <a:p>
                      <a:r>
                        <a:rPr lang="es-CL" dirty="0" smtClean="0"/>
                        <a:t>Retraso DSM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Retraso EO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Pubertad precoz</a:t>
                      </a:r>
                      <a:endParaRPr lang="es-CL" dirty="0"/>
                    </a:p>
                  </a:txBody>
                  <a:tcPr/>
                </a:tc>
              </a:tr>
              <a:tr h="698726">
                <a:tc>
                  <a:txBody>
                    <a:bodyPr/>
                    <a:lstStyle/>
                    <a:p>
                      <a:r>
                        <a:rPr lang="es-CL" dirty="0" smtClean="0"/>
                        <a:t>Retardo en cierre</a:t>
                      </a:r>
                      <a:r>
                        <a:rPr lang="es-CL" baseline="0" dirty="0" smtClean="0"/>
                        <a:t> de fontanelas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 smtClean="0"/>
                        <a:t>Pseudohipertrofia</a:t>
                      </a:r>
                      <a:r>
                        <a:rPr lang="es-CL" dirty="0" smtClean="0"/>
                        <a:t> muscular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 smtClean="0"/>
                        <a:t>Fatoga</a:t>
                      </a:r>
                      <a:r>
                        <a:rPr lang="es-CL" dirty="0" smtClean="0"/>
                        <a:t>, somnolencia</a:t>
                      </a:r>
                    </a:p>
                  </a:txBody>
                  <a:tcPr/>
                </a:tc>
              </a:tr>
              <a:tr h="404817">
                <a:tc>
                  <a:txBody>
                    <a:bodyPr/>
                    <a:lstStyle/>
                    <a:p>
                      <a:r>
                        <a:rPr lang="es-CL" dirty="0" err="1" smtClean="0"/>
                        <a:t>Fascies</a:t>
                      </a:r>
                      <a:r>
                        <a:rPr lang="es-CL" baseline="0" dirty="0" smtClean="0"/>
                        <a:t> tosca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Aumento vello corporal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Síntomas depresivos</a:t>
                      </a:r>
                      <a:endParaRPr lang="es-CL" dirty="0"/>
                    </a:p>
                  </a:txBody>
                  <a:tcPr/>
                </a:tc>
              </a:tr>
              <a:tr h="404817">
                <a:tc>
                  <a:txBody>
                    <a:bodyPr/>
                    <a:lstStyle/>
                    <a:p>
                      <a:r>
                        <a:rPr lang="es-CL" dirty="0" err="1" smtClean="0"/>
                        <a:t>Macroglosia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 smtClean="0"/>
                        <a:t>Sd.</a:t>
                      </a:r>
                      <a:r>
                        <a:rPr lang="es-CL" dirty="0" smtClean="0"/>
                        <a:t> Edematoso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Amenorrea</a:t>
                      </a:r>
                      <a:endParaRPr lang="es-CL" dirty="0"/>
                    </a:p>
                  </a:txBody>
                  <a:tcPr/>
                </a:tc>
              </a:tr>
              <a:tr h="404817">
                <a:tc>
                  <a:txBody>
                    <a:bodyPr/>
                    <a:lstStyle/>
                    <a:p>
                      <a:r>
                        <a:rPr lang="es-CL" dirty="0" smtClean="0"/>
                        <a:t>Llanto ronco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Mal rendimiento escolar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Galactorrea</a:t>
                      </a:r>
                      <a:endParaRPr lang="es-CL" dirty="0"/>
                    </a:p>
                  </a:txBody>
                  <a:tcPr/>
                </a:tc>
              </a:tr>
              <a:tr h="404817">
                <a:tc>
                  <a:txBody>
                    <a:bodyPr/>
                    <a:lstStyle/>
                    <a:p>
                      <a:r>
                        <a:rPr lang="es-CL" dirty="0" smtClean="0"/>
                        <a:t>Piel seca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698726">
                <a:tc>
                  <a:txBody>
                    <a:bodyPr/>
                    <a:lstStyle/>
                    <a:p>
                      <a:r>
                        <a:rPr lang="es-CL" dirty="0" smtClean="0"/>
                        <a:t>Retraso erupción dentaria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TIROIDES</a:t>
            </a:r>
            <a:endParaRPr lang="es-CL" sz="36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645025"/>
            <a:ext cx="3854828" cy="251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4075339" cy="260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708920"/>
            <a:ext cx="2747367" cy="302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Fig-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533400"/>
            <a:ext cx="387191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5" descr="DSC015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Tridoiditis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Crónica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52736"/>
            <a:ext cx="8375848" cy="5472608"/>
          </a:xfrm>
        </p:spPr>
        <p:txBody>
          <a:bodyPr>
            <a:noAutofit/>
          </a:bodyPr>
          <a:lstStyle/>
          <a:p>
            <a:pPr marL="571500" indent="-571500" algn="just" eaLnBrk="1" hangingPunct="1">
              <a:buNone/>
              <a:defRPr/>
            </a:pP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Tiroiditis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autoinmune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/ Hashimoto</a:t>
            </a: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Causa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más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frecuente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adquirido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frecuencia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en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mujeres</a:t>
            </a:r>
            <a:endParaRPr lang="en-US" sz="2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60%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antecedentes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familiares</a:t>
            </a:r>
            <a:endParaRPr lang="en-US" sz="2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Puede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asociarse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otras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enfermedades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autoinmunes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571500" indent="-571500" algn="just" eaLnBrk="1" hangingPunct="1">
              <a:buNone/>
              <a:defRPr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- DM</a:t>
            </a:r>
          </a:p>
          <a:p>
            <a:pPr marL="571500" indent="-571500" algn="just" eaLnBrk="1" hangingPunct="1">
              <a:buNone/>
              <a:defRPr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- Anemia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perniciosa</a:t>
            </a:r>
            <a:endParaRPr lang="en-US" sz="2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None/>
              <a:defRPr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- AR</a:t>
            </a:r>
          </a:p>
          <a:p>
            <a:pPr marL="571500" indent="-571500" algn="just" eaLnBrk="1" hangingPunct="1">
              <a:buNone/>
              <a:defRPr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Vitiligo</a:t>
            </a:r>
            <a:endParaRPr lang="en-US" sz="2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Puede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presentarse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bocio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atrofia</a:t>
            </a:r>
            <a:endParaRPr lang="en-US" sz="2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33% se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diagnostica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hipotiroidismo</a:t>
            </a:r>
            <a:endParaRPr lang="en-US" sz="2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 eaLnBrk="1" hangingPunct="1">
              <a:buFont typeface="Courier New" pitchFamily="49" charset="0"/>
              <a:buChar char="o"/>
              <a:defRPr/>
            </a:pP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Presenta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anticuerpos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(+)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24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24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Diagnóstico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Hipotiroidismo</a:t>
            </a:r>
            <a:endParaRPr lang="en-US" sz="3600" b="1" dirty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611560" y="1397000"/>
          <a:ext cx="7992887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8033"/>
                <a:gridCol w="2317427"/>
                <a:gridCol w="2317427"/>
              </a:tblGrid>
              <a:tr h="370840">
                <a:tc>
                  <a:txBody>
                    <a:bodyPr/>
                    <a:lstStyle/>
                    <a:p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Primario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Secundario o terciario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TSH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↑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N o ↓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T4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↓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T4Libre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↓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↓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Ac </a:t>
                      </a:r>
                      <a:r>
                        <a:rPr lang="es-CL" sz="2400" dirty="0" err="1" smtClean="0">
                          <a:latin typeface="Arial" pitchFamily="34" charset="0"/>
                          <a:cs typeface="Arial" pitchFamily="34" charset="0"/>
                        </a:rPr>
                        <a:t>antimicrosomales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(+)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Ac Anti TPO</a:t>
                      </a:r>
                    </a:p>
                    <a:p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(++)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Otros déficit hormonales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Si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Bocio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Si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Tratamiento</a:t>
            </a:r>
            <a:endParaRPr lang="en-US" sz="3600" b="1" dirty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115616" y="1397000"/>
          <a:ext cx="7128792" cy="3319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2376264"/>
                <a:gridCol w="2376264"/>
              </a:tblGrid>
              <a:tr h="706322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Edad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dirty="0" err="1" smtClean="0">
                          <a:latin typeface="Arial" pitchFamily="34" charset="0"/>
                          <a:cs typeface="Arial" pitchFamily="34" charset="0"/>
                        </a:rPr>
                        <a:t>Ug</a:t>
                      </a:r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/dia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dirty="0" err="1" smtClean="0">
                          <a:latin typeface="Arial" pitchFamily="34" charset="0"/>
                          <a:cs typeface="Arial" pitchFamily="34" charset="0"/>
                        </a:rPr>
                        <a:t>Ug</a:t>
                      </a:r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/k/dia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49614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1   -   12 meses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25  -</a:t>
                      </a:r>
                      <a:r>
                        <a:rPr lang="es-CL" sz="2400" baseline="0" dirty="0" smtClean="0"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7-15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21221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1   -    5 años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50  -  100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5-7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21221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5   -   10 años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100 - 150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3-5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21221"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10 -   20 años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100 - 200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400" dirty="0" smtClean="0">
                          <a:latin typeface="Arial" pitchFamily="34" charset="0"/>
                          <a:cs typeface="Arial" pitchFamily="34" charset="0"/>
                        </a:rPr>
                        <a:t>2-4</a:t>
                      </a:r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259632" y="5517232"/>
            <a:ext cx="3357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Dosis: 100 </a:t>
            </a:r>
            <a:r>
              <a:rPr lang="es-CL" sz="2400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ug</a:t>
            </a:r>
            <a:r>
              <a:rPr lang="es-CL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/ m</a:t>
            </a:r>
            <a:r>
              <a:rPr lang="es-CL" sz="2400" b="1" baseline="30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s-CL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/ dia</a:t>
            </a:r>
            <a:endParaRPr lang="es-CL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cover_mgrs_white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1143000"/>
            <a:ext cx="559911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752600"/>
            <a:ext cx="7623175" cy="1066800"/>
          </a:xfrm>
        </p:spPr>
        <p:txBody>
          <a:bodyPr/>
          <a:lstStyle/>
          <a:p>
            <a:pPr algn="ctr" eaLnBrk="1" hangingPunct="1"/>
            <a:r>
              <a:rPr lang="en-US" b="1" smtClean="0">
                <a:latin typeface="Aharoni" pitchFamily="2" charset="-79"/>
                <a:cs typeface="Aharoni" pitchFamily="2" charset="-79"/>
              </a:rPr>
              <a:t>TALLA BAJA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181600"/>
            <a:ext cx="7543800" cy="1447800"/>
          </a:xfrm>
          <a:noFill/>
        </p:spPr>
        <p:txBody>
          <a:bodyPr/>
          <a:lstStyle/>
          <a:p>
            <a:pPr algn="ctr" eaLnBrk="1" hangingPunct="1"/>
            <a:r>
              <a:rPr lang="es-ES" sz="2000" smtClean="0">
                <a:solidFill>
                  <a:srgbClr val="006699"/>
                </a:solidFill>
              </a:rPr>
              <a:t>Dra. Ximena Gaete </a:t>
            </a:r>
          </a:p>
          <a:p>
            <a:pPr algn="ctr" eaLnBrk="1" hangingPunct="1"/>
            <a:r>
              <a:rPr lang="es-ES" sz="2000" smtClean="0">
                <a:solidFill>
                  <a:srgbClr val="006699"/>
                </a:solidFill>
              </a:rPr>
              <a:t>IDIMI. Universidad de Chile</a:t>
            </a:r>
          </a:p>
        </p:txBody>
      </p:sp>
      <p:pic>
        <p:nvPicPr>
          <p:cNvPr id="3077" name="Picture 5" descr="Image24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1287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25438"/>
            <a:ext cx="15716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05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857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6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DEFINICIÓN</a:t>
            </a:r>
            <a:endParaRPr lang="es-ES" sz="3600" b="1" dirty="0" smtClean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928688"/>
            <a:ext cx="8229600" cy="2465387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es-ES_tradnl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Talla menor al percentil 3  (&lt;2 DS) para la edad cronológica y para el sexo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0" y="85725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pic>
        <p:nvPicPr>
          <p:cNvPr id="4101" name="Picture 7" descr="CJ41L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14563"/>
            <a:ext cx="2884488" cy="40751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7 CuadroTexto"/>
          <p:cNvSpPr txBox="1">
            <a:spLocks noChangeArrowheads="1"/>
          </p:cNvSpPr>
          <p:nvPr/>
        </p:nvSpPr>
        <p:spPr bwMode="auto">
          <a:xfrm>
            <a:off x="1792288" y="4038600"/>
            <a:ext cx="40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CL" sz="3600">
                <a:latin typeface="Comic Sans MS" pitchFamily="66" charset="0"/>
              </a:rPr>
              <a:t>+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62400" y="2433638"/>
            <a:ext cx="5029200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06699"/>
              </a:buClr>
              <a:buFont typeface="Wingdings" pitchFamily="2" charset="2"/>
              <a:buChar char="ü"/>
            </a:pPr>
            <a:r>
              <a:rPr lang="en-US" b="0" dirty="0">
                <a:solidFill>
                  <a:schemeClr val="tx2"/>
                </a:solidFill>
              </a:rPr>
              <a:t>20% de </a:t>
            </a:r>
            <a:r>
              <a:rPr lang="en-US" b="0" dirty="0" err="1">
                <a:solidFill>
                  <a:schemeClr val="tx2"/>
                </a:solidFill>
              </a:rPr>
              <a:t>consultas</a:t>
            </a:r>
            <a:r>
              <a:rPr lang="en-US" b="0" dirty="0">
                <a:solidFill>
                  <a:schemeClr val="tx2"/>
                </a:solidFill>
              </a:rPr>
              <a:t> en </a:t>
            </a:r>
            <a:r>
              <a:rPr lang="en-US" b="0" dirty="0" err="1">
                <a:solidFill>
                  <a:schemeClr val="tx2"/>
                </a:solidFill>
              </a:rPr>
              <a:t>endocrinología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infantil</a:t>
            </a:r>
            <a:r>
              <a:rPr lang="en-US" b="0" dirty="0">
                <a:solidFill>
                  <a:schemeClr val="tx2"/>
                </a:solidFill>
              </a:rPr>
              <a:t>.</a:t>
            </a:r>
          </a:p>
          <a:p>
            <a:pPr eaLnBrk="1" hangingPunct="1">
              <a:lnSpc>
                <a:spcPct val="120000"/>
              </a:lnSpc>
              <a:buClr>
                <a:srgbClr val="006699"/>
              </a:buClr>
              <a:buFont typeface="Wingdings" pitchFamily="2" charset="2"/>
              <a:buChar char="ü"/>
            </a:pPr>
            <a:r>
              <a:rPr lang="en-US" b="0" dirty="0">
                <a:solidFill>
                  <a:schemeClr val="tx2"/>
                </a:solidFill>
              </a:rPr>
              <a:t> La </a:t>
            </a:r>
            <a:r>
              <a:rPr lang="en-US" b="0" dirty="0" err="1">
                <a:solidFill>
                  <a:schemeClr val="tx2"/>
                </a:solidFill>
              </a:rPr>
              <a:t>mayoría</a:t>
            </a:r>
            <a:r>
              <a:rPr lang="en-US" b="0" dirty="0">
                <a:solidFill>
                  <a:schemeClr val="tx2"/>
                </a:solidFill>
              </a:rPr>
              <a:t> de </a:t>
            </a:r>
            <a:r>
              <a:rPr lang="en-US" b="0" dirty="0" err="1">
                <a:solidFill>
                  <a:schemeClr val="tx2"/>
                </a:solidFill>
              </a:rPr>
              <a:t>las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enfermedades</a:t>
            </a:r>
            <a:r>
              <a:rPr lang="en-US" b="0" dirty="0">
                <a:solidFill>
                  <a:schemeClr val="tx2"/>
                </a:solidFill>
              </a:rPr>
              <a:t> en un </a:t>
            </a:r>
            <a:r>
              <a:rPr lang="en-US" b="0" dirty="0" err="1">
                <a:solidFill>
                  <a:schemeClr val="tx2"/>
                </a:solidFill>
              </a:rPr>
              <a:t>niño</a:t>
            </a:r>
            <a:r>
              <a:rPr lang="en-US" b="0" dirty="0">
                <a:solidFill>
                  <a:schemeClr val="tx2"/>
                </a:solidFill>
              </a:rPr>
              <a:t> se </a:t>
            </a:r>
            <a:r>
              <a:rPr lang="en-US" b="0" dirty="0" err="1">
                <a:solidFill>
                  <a:schemeClr val="tx2"/>
                </a:solidFill>
              </a:rPr>
              <a:t>expresa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alterando</a:t>
            </a:r>
            <a:r>
              <a:rPr lang="en-US" b="0" dirty="0">
                <a:solidFill>
                  <a:schemeClr val="tx2"/>
                </a:solidFill>
              </a:rPr>
              <a:t> el </a:t>
            </a:r>
            <a:r>
              <a:rPr lang="en-US" b="0" dirty="0" err="1">
                <a:solidFill>
                  <a:schemeClr val="tx2"/>
                </a:solidFill>
              </a:rPr>
              <a:t>crecimiento</a:t>
            </a:r>
            <a:r>
              <a:rPr lang="en-US" b="0" dirty="0">
                <a:solidFill>
                  <a:schemeClr val="tx2"/>
                </a:solidFill>
              </a:rPr>
              <a:t>.</a:t>
            </a:r>
          </a:p>
          <a:p>
            <a:pPr eaLnBrk="1" hangingPunct="1">
              <a:lnSpc>
                <a:spcPct val="120000"/>
              </a:lnSpc>
              <a:buClr>
                <a:srgbClr val="006699"/>
              </a:buClr>
              <a:buFont typeface="Wingdings" pitchFamily="2" charset="2"/>
              <a:buChar char="ü"/>
            </a:pPr>
            <a:r>
              <a:rPr lang="en-US" b="0" dirty="0">
                <a:solidFill>
                  <a:schemeClr val="tx2"/>
                </a:solidFill>
              </a:rPr>
              <a:t> 20% de </a:t>
            </a:r>
            <a:r>
              <a:rPr lang="en-US" b="0" dirty="0" err="1">
                <a:solidFill>
                  <a:schemeClr val="tx2"/>
                </a:solidFill>
              </a:rPr>
              <a:t>niños</a:t>
            </a:r>
            <a:r>
              <a:rPr lang="en-US" b="0" dirty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bajo</a:t>
            </a:r>
            <a:r>
              <a:rPr lang="en-US" b="0" dirty="0">
                <a:solidFill>
                  <a:schemeClr val="tx2"/>
                </a:solidFill>
              </a:rPr>
              <a:t> p3: </a:t>
            </a:r>
            <a:r>
              <a:rPr lang="en-US" b="0" dirty="0" err="1">
                <a:solidFill>
                  <a:schemeClr val="tx2"/>
                </a:solidFill>
              </a:rPr>
              <a:t>Patología</a:t>
            </a:r>
            <a:endParaRPr lang="en-US" b="0" dirty="0">
              <a:solidFill>
                <a:schemeClr val="tx2"/>
              </a:solidFill>
            </a:endParaRPr>
          </a:p>
          <a:p>
            <a:pPr eaLnBrk="1" hangingPunct="1">
              <a:lnSpc>
                <a:spcPct val="120000"/>
              </a:lnSpc>
              <a:buClr>
                <a:srgbClr val="006699"/>
              </a:buClr>
              <a:buFont typeface="Wingdings" pitchFamily="2" charset="2"/>
              <a:buChar char="ü"/>
            </a:pPr>
            <a:r>
              <a:rPr lang="en-US" b="0" dirty="0">
                <a:solidFill>
                  <a:schemeClr val="tx2"/>
                </a:solidFill>
              </a:rPr>
              <a:t> 80% </a:t>
            </a:r>
            <a:r>
              <a:rPr lang="en-US" b="0" dirty="0" err="1">
                <a:solidFill>
                  <a:schemeClr val="tx2"/>
                </a:solidFill>
              </a:rPr>
              <a:t>Variantes</a:t>
            </a:r>
            <a:r>
              <a:rPr lang="en-US" b="0" dirty="0">
                <a:solidFill>
                  <a:schemeClr val="tx2"/>
                </a:solidFill>
              </a:rPr>
              <a:t> de lo normal.</a:t>
            </a:r>
          </a:p>
          <a:p>
            <a:pPr eaLnBrk="1" hangingPunct="1">
              <a:lnSpc>
                <a:spcPct val="120000"/>
              </a:lnSpc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6644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smtClean="0"/>
              <a:t>CRECIMIENTO NORMAL DURANTE LAS DISTINTAS ETAPAS DE LA VIDA</a:t>
            </a:r>
          </a:p>
        </p:txBody>
      </p:sp>
      <p:graphicFrame>
        <p:nvGraphicFramePr>
          <p:cNvPr id="11353" name="Group 89"/>
          <p:cNvGraphicFramePr>
            <a:graphicFrameLocks noGrp="1"/>
          </p:cNvGraphicFramePr>
          <p:nvPr>
            <p:ph idx="1"/>
          </p:nvPr>
        </p:nvGraphicFramePr>
        <p:xfrm>
          <a:off x="381000" y="1393825"/>
          <a:ext cx="8229600" cy="534035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883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PERÍODO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CRECIMIENTO EN cm/año.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cm / mes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Primer año de vida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99"/>
                          </a:solidFill>
                          <a:effectLst/>
                          <a:latin typeface="Arial" charset="0"/>
                        </a:rPr>
                        <a:t>24 – 25 cm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99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Segundo año de vida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99"/>
                          </a:solidFill>
                          <a:effectLst/>
                          <a:latin typeface="Arial" charset="0"/>
                        </a:rPr>
                        <a:t>12 - 13 cm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99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Tercer año de vida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99"/>
                          </a:solidFill>
                          <a:effectLst/>
                          <a:latin typeface="Arial" charset="0"/>
                        </a:rPr>
                        <a:t>7 - 9 cm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99"/>
                          </a:solidFill>
                          <a:effectLst/>
                          <a:latin typeface="Arial" charset="0"/>
                        </a:rPr>
                        <a:t>0,7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3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4 – 10 años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Prepuberal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99"/>
                          </a:solidFill>
                          <a:effectLst/>
                          <a:latin typeface="Arial" charset="0"/>
                        </a:rPr>
                        <a:t>5 - 6 cm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99"/>
                          </a:solidFill>
                          <a:effectLst/>
                          <a:latin typeface="Arial" charset="0"/>
                        </a:rPr>
                        <a:t>3 – 4 cm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99"/>
                          </a:solidFill>
                          <a:effectLst/>
                          <a:latin typeface="Arial" charset="0"/>
                        </a:rPr>
                        <a:t>0,5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99"/>
                          </a:solidFill>
                          <a:effectLst/>
                          <a:latin typeface="Arial" charset="0"/>
                        </a:rPr>
                        <a:t>0,3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94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Pubertad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99"/>
                          </a:solidFill>
                          <a:effectLst/>
                          <a:latin typeface="Arial" charset="0"/>
                        </a:rPr>
                        <a:t>Niñas: 25 cm Niños: 28 cm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99"/>
                          </a:solidFill>
                          <a:effectLst/>
                          <a:latin typeface="Arial" charset="0"/>
                        </a:rPr>
                        <a:t>7 – 12 cm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99"/>
                          </a:solidFill>
                          <a:effectLst/>
                          <a:latin typeface="Arial" charset="0"/>
                        </a:rPr>
                        <a:t>0,7 – 1,0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9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Image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73175"/>
            <a:ext cx="7848600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51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898_98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60" y="4005064"/>
            <a:ext cx="3491655" cy="251983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898_98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7"/>
          <a:stretch>
            <a:fillRect/>
          </a:stretch>
        </p:blipFill>
        <p:spPr bwMode="auto">
          <a:xfrm>
            <a:off x="5546421" y="1628800"/>
            <a:ext cx="3311599" cy="225352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051050" y="260350"/>
            <a:ext cx="633737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dirty="0">
                <a:solidFill>
                  <a:srgbClr val="66FF33"/>
                </a:solidFill>
              </a:rPr>
              <a:t>EXAMEN </a:t>
            </a:r>
            <a:r>
              <a:rPr lang="es-ES_tradnl" dirty="0" smtClean="0">
                <a:solidFill>
                  <a:srgbClr val="66FF33"/>
                </a:solidFill>
              </a:rPr>
              <a:t>FÍSICO /ANTROPOMETRÍA</a:t>
            </a:r>
          </a:p>
          <a:p>
            <a:pPr eaLnBrk="1" hangingPunct="1"/>
            <a:r>
              <a:rPr lang="es-ES_tradnl" sz="2800" dirty="0" smtClean="0">
                <a:solidFill>
                  <a:srgbClr val="66FF33"/>
                </a:solidFill>
              </a:rPr>
              <a:t>Segmentos </a:t>
            </a:r>
            <a:r>
              <a:rPr lang="es-ES_tradnl" sz="2800" dirty="0">
                <a:solidFill>
                  <a:srgbClr val="66FF33"/>
                </a:solidFill>
              </a:rPr>
              <a:t>corporales</a:t>
            </a:r>
            <a:r>
              <a:rPr lang="es-ES_tradnl" dirty="0">
                <a:solidFill>
                  <a:srgbClr val="66FF33"/>
                </a:solidFill>
              </a:rPr>
              <a:t> </a:t>
            </a:r>
            <a:endParaRPr lang="es-ES" dirty="0">
              <a:solidFill>
                <a:srgbClr val="66FF33"/>
              </a:solidFill>
            </a:endParaRPr>
          </a:p>
        </p:txBody>
      </p:sp>
      <p:sp>
        <p:nvSpPr>
          <p:cNvPr id="8197" name="Line 8"/>
          <p:cNvSpPr>
            <a:spLocks noChangeShapeType="1"/>
          </p:cNvSpPr>
          <p:nvPr/>
        </p:nvSpPr>
        <p:spPr bwMode="auto">
          <a:xfrm>
            <a:off x="0" y="1484313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pic>
        <p:nvPicPr>
          <p:cNvPr id="6" name="Picture 3" descr="height_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0"/>
          <a:stretch>
            <a:fillRect/>
          </a:stretch>
        </p:blipFill>
        <p:spPr bwMode="auto">
          <a:xfrm>
            <a:off x="490048" y="1691283"/>
            <a:ext cx="4103688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06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TIROIDES: síntesis hormonas</a:t>
            </a:r>
            <a:endParaRPr lang="es-CL" sz="36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Maria Isabel\Documents\TIROIDES\sinresis h tiroidea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200800" cy="5226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898_98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92375"/>
            <a:ext cx="4103688" cy="30781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Tallasent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205038"/>
            <a:ext cx="1508125" cy="36718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763713" y="620713"/>
            <a:ext cx="35036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ANTROPOMETRÍA</a:t>
            </a:r>
          </a:p>
          <a:p>
            <a:pPr>
              <a:defRPr/>
            </a:pPr>
            <a:r>
              <a:rPr lang="es-ES_tradnl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Segmentos corporales</a:t>
            </a:r>
            <a:endParaRPr lang="es-ES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9221" name="Line 6"/>
          <p:cNvSpPr>
            <a:spLocks noChangeShapeType="1"/>
          </p:cNvSpPr>
          <p:nvPr/>
        </p:nvSpPr>
        <p:spPr bwMode="auto">
          <a:xfrm>
            <a:off x="0" y="1989138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2051050" y="5589588"/>
            <a:ext cx="151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sz="1800">
                <a:solidFill>
                  <a:schemeClr val="bg1"/>
                </a:solidFill>
                <a:latin typeface="Comic Sans MS" pitchFamily="66" charset="0"/>
              </a:rPr>
              <a:t>Envergadura</a:t>
            </a:r>
            <a:endParaRPr lang="es-ES" sz="180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0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latin typeface="+mn-lt"/>
              </a:rPr>
              <a:t>SEGMENTOS CORPORALES: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ENVERGADURA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76400"/>
            <a:ext cx="4191000" cy="45307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6699"/>
                </a:solidFill>
              </a:rPr>
              <a:t>Distancia entre los dedos medios al mantener los brazos extendidos en posición horizontal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smtClean="0">
              <a:solidFill>
                <a:srgbClr val="006699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6699"/>
                </a:solidFill>
              </a:rPr>
              <a:t>Diferencia no mayor a 4 cm de la talla.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smtClean="0">
              <a:solidFill>
                <a:srgbClr val="006699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6699"/>
                </a:solidFill>
              </a:rPr>
              <a:t>Existen diferencias étnicas, pero en general se correlaciona bien con talla.</a:t>
            </a:r>
          </a:p>
          <a:p>
            <a:pPr algn="just" eaLnBrk="1" hangingPunct="1">
              <a:lnSpc>
                <a:spcPct val="90000"/>
              </a:lnSpc>
            </a:pPr>
            <a:endParaRPr lang="en-US" sz="2000" smtClean="0">
              <a:solidFill>
                <a:srgbClr val="006699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6699"/>
                </a:solidFill>
              </a:rPr>
              <a:t>Niños menores: Envergadura &lt; talla</a:t>
            </a:r>
          </a:p>
        </p:txBody>
      </p:sp>
      <p:pic>
        <p:nvPicPr>
          <p:cNvPr id="11268" name="Picture 5" descr="armspan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43000"/>
            <a:ext cx="254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9"/>
          <p:cNvGrpSpPr>
            <a:grpSpLocks/>
          </p:cNvGrpSpPr>
          <p:nvPr/>
        </p:nvGrpSpPr>
        <p:grpSpPr bwMode="auto">
          <a:xfrm>
            <a:off x="5257800" y="4114800"/>
            <a:ext cx="3048000" cy="1981200"/>
            <a:chOff x="3312" y="2496"/>
            <a:chExt cx="1800" cy="1152"/>
          </a:xfrm>
        </p:grpSpPr>
        <p:pic>
          <p:nvPicPr>
            <p:cNvPr id="11270" name="Picture 7" descr="measdl%5b1%5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496"/>
              <a:ext cx="1800" cy="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Rectangle 8"/>
            <p:cNvSpPr>
              <a:spLocks noChangeArrowheads="1"/>
            </p:cNvSpPr>
            <p:nvPr/>
          </p:nvSpPr>
          <p:spPr bwMode="auto">
            <a:xfrm>
              <a:off x="4512" y="3072"/>
              <a:ext cx="576" cy="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6016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latin typeface="+mn-lt"/>
              </a:rPr>
              <a:t>SEGMENTOS CORPORALES: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SEGMENTO INFERIOR</a:t>
            </a:r>
          </a:p>
        </p:txBody>
      </p:sp>
      <p:pic>
        <p:nvPicPr>
          <p:cNvPr id="10243" name="Picture 6" descr="PC1702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3322638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2633663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4 CuadroTexto"/>
          <p:cNvSpPr txBox="1">
            <a:spLocks noChangeArrowheads="1"/>
          </p:cNvSpPr>
          <p:nvPr/>
        </p:nvSpPr>
        <p:spPr bwMode="auto">
          <a:xfrm>
            <a:off x="762000" y="6319838"/>
            <a:ext cx="2100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SS= Talla - SI</a:t>
            </a:r>
          </a:p>
        </p:txBody>
      </p:sp>
      <p:sp>
        <p:nvSpPr>
          <p:cNvPr id="10246" name="5 CuadroTexto"/>
          <p:cNvSpPr txBox="1">
            <a:spLocks noChangeArrowheads="1"/>
          </p:cNvSpPr>
          <p:nvPr/>
        </p:nvSpPr>
        <p:spPr bwMode="auto">
          <a:xfrm>
            <a:off x="7020272" y="990599"/>
            <a:ext cx="969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2"/>
                </a:solidFill>
              </a:rPr>
              <a:t>SS/SI</a:t>
            </a:r>
          </a:p>
        </p:txBody>
      </p:sp>
    </p:spTree>
    <p:extLst>
      <p:ext uri="{BB962C8B-B14F-4D97-AF65-F5344CB8AC3E}">
        <p14:creationId xmlns:p14="http://schemas.microsoft.com/office/powerpoint/2010/main" val="213610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36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ANTROPOMETRÍA</a:t>
            </a:r>
            <a:endParaRPr lang="es-ES" sz="3600" b="1" dirty="0" smtClean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12291" name="Picture 4" descr="Proporccorpor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76475"/>
            <a:ext cx="3181350" cy="23241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6" descr="RelSS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05038"/>
            <a:ext cx="2362200" cy="32194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Line 16"/>
          <p:cNvSpPr>
            <a:spLocks noChangeShapeType="1"/>
          </p:cNvSpPr>
          <p:nvPr/>
        </p:nvSpPr>
        <p:spPr bwMode="auto">
          <a:xfrm>
            <a:off x="0" y="1628775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2339975" y="981075"/>
            <a:ext cx="3503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Segmentos corporales</a:t>
            </a:r>
            <a:endParaRPr lang="es-ES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2295" name="Text Box 18"/>
          <p:cNvSpPr txBox="1">
            <a:spLocks noChangeArrowheads="1"/>
          </p:cNvSpPr>
          <p:nvPr/>
        </p:nvSpPr>
        <p:spPr bwMode="auto">
          <a:xfrm>
            <a:off x="766763" y="4600575"/>
            <a:ext cx="38798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sz="2000">
                <a:solidFill>
                  <a:schemeClr val="bg1"/>
                </a:solidFill>
                <a:latin typeface="Comic Sans MS" pitchFamily="66" charset="0"/>
              </a:rPr>
              <a:t>R</a:t>
            </a:r>
            <a:r>
              <a:rPr lang="es-ES_tradnl" sz="2000">
                <a:latin typeface="Comic Sans MS" pitchFamily="66" charset="0"/>
              </a:rPr>
              <a:t>N: 1.69 - 1.73</a:t>
            </a:r>
          </a:p>
          <a:p>
            <a:pPr eaLnBrk="1" hangingPunct="1"/>
            <a:r>
              <a:rPr lang="es-ES_tradnl" sz="2000">
                <a:latin typeface="Comic Sans MS" pitchFamily="66" charset="0"/>
              </a:rPr>
              <a:t>1 a:  1.54 - 1.52</a:t>
            </a:r>
          </a:p>
          <a:p>
            <a:pPr eaLnBrk="1" hangingPunct="1"/>
            <a:r>
              <a:rPr lang="es-ES_tradnl" sz="2000">
                <a:latin typeface="Comic Sans MS" pitchFamily="66" charset="0"/>
              </a:rPr>
              <a:t>3 a:  1.33 - 1.32</a:t>
            </a:r>
          </a:p>
          <a:p>
            <a:pPr eaLnBrk="1" hangingPunct="1"/>
            <a:r>
              <a:rPr lang="es-ES_tradnl" sz="2000">
                <a:latin typeface="Comic Sans MS" pitchFamily="66" charset="0"/>
              </a:rPr>
              <a:t>8 a:  1.02 - 1.05</a:t>
            </a:r>
          </a:p>
          <a:p>
            <a:pPr eaLnBrk="1" hangingPunct="1"/>
            <a:r>
              <a:rPr lang="es-ES_tradnl" sz="2000">
                <a:latin typeface="Comic Sans MS" pitchFamily="66" charset="0"/>
              </a:rPr>
              <a:t>14 a: 0.99- 0.99</a:t>
            </a:r>
          </a:p>
          <a:p>
            <a:pPr eaLnBrk="1" hangingPunct="1"/>
            <a:endParaRPr lang="es-ES" sz="360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600" b="1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CLASIFICACIÓN</a:t>
            </a:r>
            <a:r>
              <a:rPr lang="es-ES_tradnl" smtClean="0"/>
              <a:t> </a:t>
            </a:r>
            <a:endParaRPr lang="es-ES" smtClean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30725"/>
          </a:xfrm>
        </p:spPr>
        <p:txBody>
          <a:bodyPr>
            <a:normAutofit lnSpcReduction="10000"/>
          </a:bodyPr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s-ES_tradnl" sz="2600" b="1" smtClean="0">
                <a:solidFill>
                  <a:schemeClr val="tx2"/>
                </a:solidFill>
              </a:rPr>
              <a:t>1.Variantes normales</a:t>
            </a:r>
            <a:r>
              <a:rPr lang="es-ES_tradnl" sz="2600" smtClean="0">
                <a:solidFill>
                  <a:schemeClr val="tx2"/>
                </a:solidFill>
              </a:rPr>
              <a:t>: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s-ES_tradnl" sz="2000" smtClean="0">
                <a:solidFill>
                  <a:schemeClr val="tx2"/>
                </a:solidFill>
              </a:rPr>
              <a:t>-Talla baja familiar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s-ES_tradnl" sz="2000" smtClean="0">
                <a:solidFill>
                  <a:schemeClr val="tx2"/>
                </a:solidFill>
              </a:rPr>
              <a:t>- Retraso constitucional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s-ES_tradnl" sz="2000" smtClean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s-ES_tradnl" sz="2600" smtClean="0">
                <a:solidFill>
                  <a:schemeClr val="tx2"/>
                </a:solidFill>
              </a:rPr>
              <a:t>2.</a:t>
            </a:r>
            <a:r>
              <a:rPr lang="es-ES_tradnl" sz="2600" b="1" smtClean="0">
                <a:solidFill>
                  <a:schemeClr val="tx2"/>
                </a:solidFill>
              </a:rPr>
              <a:t>Transtornos primarios del crecimiento</a:t>
            </a:r>
            <a:r>
              <a:rPr lang="es-ES_tradnl" sz="2600" smtClean="0">
                <a:solidFill>
                  <a:schemeClr val="tx2"/>
                </a:solidFill>
              </a:rPr>
              <a:t>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s-ES_tradnl" sz="2600" smtClean="0">
                <a:solidFill>
                  <a:schemeClr val="tx2"/>
                </a:solidFill>
              </a:rPr>
              <a:t>- </a:t>
            </a:r>
            <a:r>
              <a:rPr lang="es-ES_tradnl" sz="2000" smtClean="0">
                <a:solidFill>
                  <a:schemeClr val="tx2"/>
                </a:solidFill>
              </a:rPr>
              <a:t>Displasias ósea: hipo , acondroplasia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s-ES_tradnl" sz="2000" smtClean="0">
                <a:solidFill>
                  <a:schemeClr val="tx2"/>
                </a:solidFill>
              </a:rPr>
              <a:t>- Alteraciones genéticas: Turner, Noonan, Prader Willi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s-ES_tradnl" sz="2000" smtClean="0">
                <a:solidFill>
                  <a:schemeClr val="tx2"/>
                </a:solidFill>
              </a:rPr>
              <a:t>- RCIU: idiopático, drogadicción materna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s-ES_tradnl" sz="2000" smtClean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s-ES_tradnl" sz="2600" b="1" smtClean="0">
                <a:solidFill>
                  <a:schemeClr val="tx2"/>
                </a:solidFill>
              </a:rPr>
              <a:t>3.Patología endocrinológica</a:t>
            </a:r>
            <a:r>
              <a:rPr lang="es-ES_tradnl" sz="2600" smtClean="0">
                <a:solidFill>
                  <a:schemeClr val="tx2"/>
                </a:solidFill>
              </a:rPr>
              <a:t>: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s-ES_tradnl" sz="2000" smtClean="0">
                <a:solidFill>
                  <a:schemeClr val="tx2"/>
                </a:solidFill>
              </a:rPr>
              <a:t>  Eje GH, hipotiroidismo, raquitismo, pseudohipoparatiroidismo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es-ES_tradnl" sz="2000" smtClean="0">
              <a:solidFill>
                <a:schemeClr val="tx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s-ES_tradnl" sz="2600" b="1" smtClean="0">
                <a:solidFill>
                  <a:schemeClr val="tx2"/>
                </a:solidFill>
              </a:rPr>
              <a:t>4.Enfermedades crónicas</a:t>
            </a:r>
            <a:r>
              <a:rPr lang="es-ES_tradnl" sz="2600" smtClean="0">
                <a:solidFill>
                  <a:schemeClr val="tx2"/>
                </a:solidFill>
              </a:rPr>
              <a:t>: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s-ES_tradnl" sz="2000" smtClean="0">
                <a:solidFill>
                  <a:schemeClr val="tx2"/>
                </a:solidFill>
              </a:rPr>
              <a:t> Insuf. renal, tumorales (craneofaringioma), enfermedad celíaca</a:t>
            </a:r>
            <a:endParaRPr lang="es-ES" sz="2000" smtClean="0">
              <a:solidFill>
                <a:schemeClr val="tx2"/>
              </a:solidFill>
            </a:endParaRPr>
          </a:p>
        </p:txBody>
      </p:sp>
      <p:sp>
        <p:nvSpPr>
          <p:cNvPr id="13316" name="Line 10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548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8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8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89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CL" b="1" dirty="0" smtClean="0">
                <a:latin typeface="Comic Sans MS" pitchFamily="66" charset="0"/>
              </a:rPr>
              <a:t>TALLA BAJA </a:t>
            </a:r>
            <a:br>
              <a:rPr lang="es-CL" b="1" dirty="0" smtClean="0">
                <a:latin typeface="Comic Sans MS" pitchFamily="66" charset="0"/>
              </a:rPr>
            </a:br>
            <a:r>
              <a:rPr lang="es-CL" sz="4000" b="1" dirty="0" smtClean="0">
                <a:latin typeface="Comic Sans MS" pitchFamily="66" charset="0"/>
              </a:rPr>
              <a:t>Variantes normales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CL" dirty="0" smtClean="0">
                <a:solidFill>
                  <a:schemeClr val="tx2"/>
                </a:solidFill>
                <a:latin typeface="Comic Sans MS" pitchFamily="66" charset="0"/>
              </a:rPr>
              <a:t>-Talla baja familiar </a:t>
            </a:r>
          </a:p>
          <a:p>
            <a:pPr eaLnBrk="1" hangingPunct="1">
              <a:defRPr/>
            </a:pPr>
            <a:r>
              <a:rPr lang="es-CL" dirty="0" smtClean="0">
                <a:solidFill>
                  <a:schemeClr val="tx2"/>
                </a:solidFill>
                <a:latin typeface="Comic Sans MS" pitchFamily="66" charset="0"/>
              </a:rPr>
              <a:t>- Retardo constitucional del desarrollo</a:t>
            </a:r>
          </a:p>
        </p:txBody>
      </p:sp>
    </p:spTree>
    <p:extLst>
      <p:ext uri="{BB962C8B-B14F-4D97-AF65-F5344CB8AC3E}">
        <p14:creationId xmlns:p14="http://schemas.microsoft.com/office/powerpoint/2010/main" val="7211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6808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1) VARIANTES NORMALES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610600" cy="5715000"/>
          </a:xfrm>
          <a:noFill/>
        </p:spPr>
        <p:txBody>
          <a:bodyPr/>
          <a:lstStyle/>
          <a:p>
            <a:pPr marL="571500" indent="-571500" eaLnBrk="1" hangingPunct="1"/>
            <a:r>
              <a:rPr lang="en-US" sz="2400" dirty="0" smtClean="0">
                <a:solidFill>
                  <a:schemeClr val="tx2"/>
                </a:solidFill>
              </a:rPr>
              <a:t>TALLA BAJA FAMILIAR</a:t>
            </a:r>
          </a:p>
          <a:p>
            <a:pPr marL="571500" indent="-571500" eaLnBrk="1" hangingPunct="1">
              <a:buFont typeface="Wingdings" pitchFamily="2" charset="2"/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400" dirty="0" smtClean="0">
                <a:solidFill>
                  <a:srgbClr val="006699"/>
                </a:solidFill>
              </a:rPr>
              <a:t>        - Peso de </a:t>
            </a:r>
            <a:r>
              <a:rPr lang="en-US" sz="2400" dirty="0" err="1" smtClean="0">
                <a:solidFill>
                  <a:srgbClr val="006699"/>
                </a:solidFill>
              </a:rPr>
              <a:t>nacimiento</a:t>
            </a:r>
            <a:r>
              <a:rPr lang="en-US" sz="2400" dirty="0" smtClean="0">
                <a:solidFill>
                  <a:srgbClr val="006699"/>
                </a:solidFill>
              </a:rPr>
              <a:t> normal.</a:t>
            </a:r>
          </a:p>
          <a:p>
            <a:pPr marL="571500" indent="-571500" eaLnBrk="1" hangingPunct="1">
              <a:buFont typeface="Wingdings" pitchFamily="2" charset="2"/>
              <a:buNone/>
            </a:pPr>
            <a:endParaRPr lang="en-US" sz="2400" dirty="0" smtClean="0">
              <a:solidFill>
                <a:srgbClr val="006699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400" dirty="0" smtClean="0">
                <a:solidFill>
                  <a:srgbClr val="006699"/>
                </a:solidFill>
              </a:rPr>
              <a:t>	 - </a:t>
            </a:r>
            <a:r>
              <a:rPr lang="en-US" sz="2400" dirty="0" err="1" smtClean="0">
                <a:solidFill>
                  <a:srgbClr val="006699"/>
                </a:solidFill>
              </a:rPr>
              <a:t>Desaceleran</a:t>
            </a:r>
            <a:r>
              <a:rPr lang="en-US" sz="2400" dirty="0" smtClean="0">
                <a:solidFill>
                  <a:srgbClr val="006699"/>
                </a:solidFill>
              </a:rPr>
              <a:t> </a:t>
            </a:r>
            <a:r>
              <a:rPr lang="en-US" sz="2400" dirty="0" err="1" smtClean="0">
                <a:solidFill>
                  <a:srgbClr val="006699"/>
                </a:solidFill>
              </a:rPr>
              <a:t>velocidad</a:t>
            </a:r>
            <a:r>
              <a:rPr lang="en-US" sz="2400" dirty="0" smtClean="0">
                <a:solidFill>
                  <a:srgbClr val="006699"/>
                </a:solidFill>
              </a:rPr>
              <a:t> de </a:t>
            </a:r>
            <a:r>
              <a:rPr lang="en-US" sz="2400" dirty="0" err="1" smtClean="0">
                <a:solidFill>
                  <a:srgbClr val="006699"/>
                </a:solidFill>
              </a:rPr>
              <a:t>crecimiento</a:t>
            </a:r>
            <a:r>
              <a:rPr lang="en-US" sz="2400" dirty="0" smtClean="0">
                <a:solidFill>
                  <a:srgbClr val="006699"/>
                </a:solidFill>
              </a:rPr>
              <a:t> </a:t>
            </a:r>
            <a:r>
              <a:rPr lang="en-US" sz="2400" dirty="0" err="1" smtClean="0">
                <a:solidFill>
                  <a:srgbClr val="006699"/>
                </a:solidFill>
              </a:rPr>
              <a:t>durante</a:t>
            </a:r>
            <a:r>
              <a:rPr lang="en-US" sz="2400" dirty="0" smtClean="0">
                <a:solidFill>
                  <a:srgbClr val="006699"/>
                </a:solidFill>
              </a:rPr>
              <a:t> </a:t>
            </a:r>
            <a:r>
              <a:rPr lang="en-US" sz="2400" dirty="0" err="1" smtClean="0">
                <a:solidFill>
                  <a:srgbClr val="006699"/>
                </a:solidFill>
              </a:rPr>
              <a:t>primeros</a:t>
            </a:r>
            <a:r>
              <a:rPr lang="en-US" sz="2400" dirty="0" smtClean="0">
                <a:solidFill>
                  <a:srgbClr val="006699"/>
                </a:solidFill>
              </a:rPr>
              <a:t> dos </a:t>
            </a:r>
            <a:r>
              <a:rPr lang="en-US" sz="2400" dirty="0" err="1" smtClean="0">
                <a:solidFill>
                  <a:srgbClr val="006699"/>
                </a:solidFill>
              </a:rPr>
              <a:t>años</a:t>
            </a:r>
            <a:r>
              <a:rPr lang="en-US" sz="2400" dirty="0" smtClean="0">
                <a:solidFill>
                  <a:srgbClr val="006699"/>
                </a:solidFill>
              </a:rPr>
              <a:t>.</a:t>
            </a:r>
          </a:p>
          <a:p>
            <a:pPr marL="571500" indent="-571500" eaLnBrk="1" hangingPunct="1">
              <a:buFont typeface="Wingdings" pitchFamily="2" charset="2"/>
              <a:buNone/>
            </a:pPr>
            <a:endParaRPr lang="en-US" sz="2400" dirty="0" smtClean="0">
              <a:solidFill>
                <a:srgbClr val="006699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400" dirty="0" smtClean="0">
                <a:solidFill>
                  <a:srgbClr val="006699"/>
                </a:solidFill>
              </a:rPr>
              <a:t>	 - </a:t>
            </a:r>
            <a:r>
              <a:rPr lang="en-US" sz="2400" dirty="0" err="1" smtClean="0">
                <a:solidFill>
                  <a:srgbClr val="006699"/>
                </a:solidFill>
              </a:rPr>
              <a:t>Velocidad</a:t>
            </a:r>
            <a:r>
              <a:rPr lang="en-US" sz="2400" dirty="0" smtClean="0">
                <a:solidFill>
                  <a:srgbClr val="006699"/>
                </a:solidFill>
              </a:rPr>
              <a:t> de </a:t>
            </a:r>
            <a:r>
              <a:rPr lang="en-US" sz="2400" dirty="0" err="1" smtClean="0">
                <a:solidFill>
                  <a:srgbClr val="006699"/>
                </a:solidFill>
              </a:rPr>
              <a:t>crecimiento</a:t>
            </a:r>
            <a:r>
              <a:rPr lang="en-US" sz="2400" dirty="0" smtClean="0">
                <a:solidFill>
                  <a:srgbClr val="006699"/>
                </a:solidFill>
              </a:rPr>
              <a:t> normal.</a:t>
            </a:r>
          </a:p>
          <a:p>
            <a:pPr marL="571500" indent="-571500" eaLnBrk="1" hangingPunct="1">
              <a:buFont typeface="Wingdings" pitchFamily="2" charset="2"/>
              <a:buNone/>
            </a:pPr>
            <a:endParaRPr lang="en-US" sz="2400" dirty="0" smtClean="0">
              <a:solidFill>
                <a:srgbClr val="006699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400" dirty="0" smtClean="0">
                <a:solidFill>
                  <a:srgbClr val="006699"/>
                </a:solidFill>
              </a:rPr>
              <a:t>	 - </a:t>
            </a:r>
            <a:r>
              <a:rPr lang="en-US" sz="2400" dirty="0" err="1" smtClean="0">
                <a:solidFill>
                  <a:srgbClr val="006699"/>
                </a:solidFill>
              </a:rPr>
              <a:t>Edad</a:t>
            </a:r>
            <a:r>
              <a:rPr lang="en-US" sz="2400" dirty="0" smtClean="0">
                <a:solidFill>
                  <a:srgbClr val="006699"/>
                </a:solidFill>
              </a:rPr>
              <a:t> </a:t>
            </a:r>
            <a:r>
              <a:rPr lang="en-US" sz="2400" dirty="0" err="1" smtClean="0">
                <a:solidFill>
                  <a:srgbClr val="006699"/>
                </a:solidFill>
              </a:rPr>
              <a:t>ósea</a:t>
            </a:r>
            <a:r>
              <a:rPr lang="en-US" sz="2400" dirty="0" smtClean="0">
                <a:solidFill>
                  <a:srgbClr val="006699"/>
                </a:solidFill>
              </a:rPr>
              <a:t> </a:t>
            </a:r>
            <a:r>
              <a:rPr lang="en-US" sz="2400" dirty="0" err="1" smtClean="0">
                <a:solidFill>
                  <a:srgbClr val="006699"/>
                </a:solidFill>
              </a:rPr>
              <a:t>dentro</a:t>
            </a:r>
            <a:r>
              <a:rPr lang="en-US" sz="2400" dirty="0" smtClean="0">
                <a:solidFill>
                  <a:srgbClr val="006699"/>
                </a:solidFill>
              </a:rPr>
              <a:t> de </a:t>
            </a:r>
            <a:r>
              <a:rPr lang="en-US" sz="2400" dirty="0" err="1" smtClean="0">
                <a:solidFill>
                  <a:srgbClr val="006699"/>
                </a:solidFill>
              </a:rPr>
              <a:t>límite</a:t>
            </a:r>
            <a:r>
              <a:rPr lang="en-US" sz="2400" dirty="0" smtClean="0">
                <a:solidFill>
                  <a:srgbClr val="006699"/>
                </a:solidFill>
              </a:rPr>
              <a:t> normal.</a:t>
            </a:r>
          </a:p>
          <a:p>
            <a:pPr marL="571500" indent="-571500" eaLnBrk="1" hangingPunct="1">
              <a:lnSpc>
                <a:spcPct val="50000"/>
              </a:lnSpc>
              <a:buFont typeface="Wingdings" pitchFamily="2" charset="2"/>
              <a:buNone/>
            </a:pPr>
            <a:endParaRPr lang="en-US" sz="2400" dirty="0" smtClean="0">
              <a:solidFill>
                <a:srgbClr val="006699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400" dirty="0" smtClean="0">
                <a:solidFill>
                  <a:srgbClr val="006699"/>
                </a:solidFill>
              </a:rPr>
              <a:t>	 - </a:t>
            </a:r>
            <a:r>
              <a:rPr lang="en-US" sz="2400" dirty="0" err="1" smtClean="0">
                <a:solidFill>
                  <a:srgbClr val="006699"/>
                </a:solidFill>
              </a:rPr>
              <a:t>Pronóstico</a:t>
            </a:r>
            <a:r>
              <a:rPr lang="en-US" sz="2400" dirty="0" smtClean="0">
                <a:solidFill>
                  <a:srgbClr val="006699"/>
                </a:solidFill>
              </a:rPr>
              <a:t> de </a:t>
            </a:r>
            <a:r>
              <a:rPr lang="en-US" sz="2400" dirty="0" err="1" smtClean="0">
                <a:solidFill>
                  <a:srgbClr val="006699"/>
                </a:solidFill>
              </a:rPr>
              <a:t>talla</a:t>
            </a:r>
            <a:r>
              <a:rPr lang="en-US" sz="2400" dirty="0" smtClean="0">
                <a:solidFill>
                  <a:srgbClr val="006699"/>
                </a:solidFill>
              </a:rPr>
              <a:t> final de </a:t>
            </a:r>
            <a:r>
              <a:rPr lang="en-US" sz="2400" dirty="0" err="1" smtClean="0">
                <a:solidFill>
                  <a:srgbClr val="006699"/>
                </a:solidFill>
              </a:rPr>
              <a:t>acuerdo</a:t>
            </a:r>
            <a:r>
              <a:rPr lang="en-US" sz="2400" dirty="0" smtClean="0">
                <a:solidFill>
                  <a:srgbClr val="006699"/>
                </a:solidFill>
              </a:rPr>
              <a:t> a </a:t>
            </a:r>
            <a:r>
              <a:rPr lang="en-US" sz="2400" dirty="0" err="1" smtClean="0">
                <a:solidFill>
                  <a:srgbClr val="006699"/>
                </a:solidFill>
              </a:rPr>
              <a:t>carga</a:t>
            </a:r>
            <a:r>
              <a:rPr lang="en-US" sz="2400" dirty="0" smtClean="0">
                <a:solidFill>
                  <a:srgbClr val="006699"/>
                </a:solidFill>
              </a:rPr>
              <a:t> </a:t>
            </a:r>
            <a:r>
              <a:rPr lang="en-US" sz="2400" dirty="0" err="1" smtClean="0">
                <a:solidFill>
                  <a:srgbClr val="006699"/>
                </a:solidFill>
              </a:rPr>
              <a:t>genética</a:t>
            </a:r>
            <a:r>
              <a:rPr lang="en-US" sz="2400" dirty="0" smtClean="0">
                <a:solidFill>
                  <a:srgbClr val="006699"/>
                </a:solidFill>
              </a:rPr>
              <a:t> familiar.</a:t>
            </a:r>
          </a:p>
        </p:txBody>
      </p:sp>
    </p:spTree>
    <p:extLst>
      <p:ext uri="{BB962C8B-B14F-4D97-AF65-F5344CB8AC3E}">
        <p14:creationId xmlns:p14="http://schemas.microsoft.com/office/powerpoint/2010/main" val="143655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3600" b="1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TALLA BAJA FAMILIAR</a:t>
            </a:r>
            <a:endParaRPr lang="es-ES" sz="3600" b="1" smtClean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7172" name="Picture 4" descr="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/>
          <a:stretch>
            <a:fillRect/>
          </a:stretch>
        </p:blipFill>
        <p:spPr bwMode="auto">
          <a:xfrm>
            <a:off x="250825" y="1844675"/>
            <a:ext cx="4157663" cy="36195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692275" y="5661025"/>
            <a:ext cx="1935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sz="1800">
                <a:solidFill>
                  <a:schemeClr val="bg1"/>
                </a:solidFill>
                <a:latin typeface="Comic Sans MS" pitchFamily="66" charset="0"/>
              </a:rPr>
              <a:t>A.C.A 12 años</a:t>
            </a:r>
          </a:p>
          <a:p>
            <a:pPr eaLnBrk="1" hangingPunct="1"/>
            <a:r>
              <a:rPr lang="es-ES_tradnl" sz="1800">
                <a:solidFill>
                  <a:schemeClr val="bg1"/>
                </a:solidFill>
                <a:latin typeface="Comic Sans MS" pitchFamily="66" charset="0"/>
              </a:rPr>
              <a:t>Madre: 140 cms </a:t>
            </a:r>
            <a:endParaRPr lang="es-ES" sz="180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6390" name="Picture 7" descr="CJ41L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84313"/>
            <a:ext cx="3313113" cy="46799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7956550" y="3068638"/>
            <a:ext cx="215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800">
                <a:latin typeface="Comic Sans MS" pitchFamily="66" charset="0"/>
              </a:rPr>
              <a:t>•</a:t>
            </a:r>
          </a:p>
        </p:txBody>
      </p:sp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6804025" y="3357563"/>
            <a:ext cx="27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800">
                <a:latin typeface="Comic Sans MS" pitchFamily="66" charset="0"/>
              </a:rPr>
              <a:t>•</a:t>
            </a:r>
          </a:p>
        </p:txBody>
      </p:sp>
      <p:sp>
        <p:nvSpPr>
          <p:cNvPr id="16393" name="Text Box 13"/>
          <p:cNvSpPr txBox="1">
            <a:spLocks noChangeArrowheads="1"/>
          </p:cNvSpPr>
          <p:nvPr/>
        </p:nvSpPr>
        <p:spPr bwMode="auto">
          <a:xfrm>
            <a:off x="6496050" y="3716338"/>
            <a:ext cx="27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800">
                <a:latin typeface="Comic Sans MS" pitchFamily="66" charset="0"/>
              </a:rPr>
              <a:t>•</a:t>
            </a:r>
          </a:p>
        </p:txBody>
      </p:sp>
      <p:sp>
        <p:nvSpPr>
          <p:cNvPr id="16394" name="Text Box 14"/>
          <p:cNvSpPr txBox="1">
            <a:spLocks noChangeArrowheads="1"/>
          </p:cNvSpPr>
          <p:nvPr/>
        </p:nvSpPr>
        <p:spPr bwMode="auto">
          <a:xfrm>
            <a:off x="6208713" y="3933825"/>
            <a:ext cx="27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800">
                <a:latin typeface="Comic Sans MS" pitchFamily="66" charset="0"/>
              </a:rPr>
              <a:t>•</a:t>
            </a:r>
          </a:p>
        </p:txBody>
      </p:sp>
      <p:sp>
        <p:nvSpPr>
          <p:cNvPr id="16395" name="Text Box 15"/>
          <p:cNvSpPr txBox="1">
            <a:spLocks noChangeArrowheads="1"/>
          </p:cNvSpPr>
          <p:nvPr/>
        </p:nvSpPr>
        <p:spPr bwMode="auto">
          <a:xfrm>
            <a:off x="5940425" y="4221163"/>
            <a:ext cx="27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800">
                <a:latin typeface="Comic Sans MS" pitchFamily="66" charset="0"/>
              </a:rPr>
              <a:t>•</a:t>
            </a:r>
          </a:p>
        </p:txBody>
      </p:sp>
      <p:sp>
        <p:nvSpPr>
          <p:cNvPr id="16396" name="Text Box 17"/>
          <p:cNvSpPr txBox="1">
            <a:spLocks noChangeArrowheads="1"/>
          </p:cNvSpPr>
          <p:nvPr/>
        </p:nvSpPr>
        <p:spPr bwMode="auto">
          <a:xfrm>
            <a:off x="5651500" y="4508500"/>
            <a:ext cx="27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800">
                <a:latin typeface="Comic Sans MS" pitchFamily="66" charset="0"/>
              </a:rPr>
              <a:t>•</a:t>
            </a:r>
          </a:p>
        </p:txBody>
      </p:sp>
      <p:sp>
        <p:nvSpPr>
          <p:cNvPr id="16397" name="Line 22"/>
          <p:cNvSpPr>
            <a:spLocks noChangeShapeType="1"/>
          </p:cNvSpPr>
          <p:nvPr/>
        </p:nvSpPr>
        <p:spPr bwMode="auto">
          <a:xfrm>
            <a:off x="7956550" y="31416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8316913" y="2924175"/>
            <a:ext cx="40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es-ES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99" name="Text Box 24"/>
          <p:cNvSpPr txBox="1">
            <a:spLocks noChangeArrowheads="1"/>
          </p:cNvSpPr>
          <p:nvPr/>
        </p:nvSpPr>
        <p:spPr bwMode="auto">
          <a:xfrm>
            <a:off x="7864475" y="2878138"/>
            <a:ext cx="320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1200">
                <a:latin typeface="Comic Sans MS" pitchFamily="66" charset="0"/>
                <a:sym typeface="MS Reference Specialty" pitchFamily="2" charset="2"/>
              </a:rPr>
              <a:t></a:t>
            </a:r>
          </a:p>
        </p:txBody>
      </p:sp>
      <p:sp>
        <p:nvSpPr>
          <p:cNvPr id="16400" name="Oval 25"/>
          <p:cNvSpPr>
            <a:spLocks noChangeArrowheads="1"/>
          </p:cNvSpPr>
          <p:nvPr/>
        </p:nvSpPr>
        <p:spPr bwMode="auto">
          <a:xfrm>
            <a:off x="1979613" y="2852738"/>
            <a:ext cx="576262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16401" name="Oval 26"/>
          <p:cNvSpPr>
            <a:spLocks noChangeArrowheads="1"/>
          </p:cNvSpPr>
          <p:nvPr/>
        </p:nvSpPr>
        <p:spPr bwMode="auto">
          <a:xfrm>
            <a:off x="2916238" y="3068638"/>
            <a:ext cx="142875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16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RETARDO CONSTITUCIONAL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35297"/>
            <a:ext cx="4464174" cy="4318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10000"/>
              </a:lnSpc>
              <a:buClr>
                <a:srgbClr val="FF3300"/>
              </a:buClr>
              <a:buSzPct val="75000"/>
              <a:buFont typeface="Wingdings" pitchFamily="2" charset="2"/>
              <a:buChar char="§"/>
            </a:pPr>
            <a:r>
              <a:rPr lang="es-ES_tradnl" sz="2000" dirty="0" smtClean="0">
                <a:solidFill>
                  <a:schemeClr val="tx2"/>
                </a:solidFill>
              </a:rPr>
              <a:t>Más frecuente en el sexo </a:t>
            </a:r>
            <a:r>
              <a:rPr lang="es-ES_tradnl" sz="2000" dirty="0" smtClean="0">
                <a:solidFill>
                  <a:schemeClr val="tx2"/>
                </a:solidFill>
                <a:ea typeface="Meiryo" pitchFamily="34" charset="-128"/>
                <a:cs typeface="Meiryo" pitchFamily="34" charset="-128"/>
              </a:rPr>
              <a:t>♂</a:t>
            </a:r>
            <a:endParaRPr lang="es-ES_tradnl" sz="20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110000"/>
              </a:lnSpc>
              <a:buClr>
                <a:srgbClr val="FF3300"/>
              </a:buClr>
              <a:buSzPct val="75000"/>
              <a:buFont typeface="Wingdings" pitchFamily="2" charset="2"/>
              <a:buChar char="§"/>
            </a:pPr>
            <a:r>
              <a:rPr lang="es-ES_tradnl" sz="2000" dirty="0" smtClean="0">
                <a:solidFill>
                  <a:schemeClr val="tx2"/>
                </a:solidFill>
              </a:rPr>
              <a:t>Antecedentes familiares (+)</a:t>
            </a:r>
          </a:p>
          <a:p>
            <a:pPr eaLnBrk="1" hangingPunct="1">
              <a:lnSpc>
                <a:spcPct val="110000"/>
              </a:lnSpc>
              <a:buClr>
                <a:srgbClr val="FF3300"/>
              </a:buClr>
              <a:buSzPct val="75000"/>
              <a:buFont typeface="Wingdings" pitchFamily="2" charset="2"/>
              <a:buChar char="§"/>
            </a:pPr>
            <a:r>
              <a:rPr lang="es-ES_tradnl" sz="2000" dirty="0" smtClean="0">
                <a:solidFill>
                  <a:schemeClr val="tx2"/>
                </a:solidFill>
              </a:rPr>
              <a:t>Estado nutricional normal</a:t>
            </a:r>
          </a:p>
          <a:p>
            <a:pPr eaLnBrk="1" hangingPunct="1">
              <a:lnSpc>
                <a:spcPct val="110000"/>
              </a:lnSpc>
              <a:buClr>
                <a:srgbClr val="FF3300"/>
              </a:buClr>
              <a:buSzPct val="75000"/>
              <a:buFont typeface="Wingdings" pitchFamily="2" charset="2"/>
              <a:buChar char="§"/>
            </a:pPr>
            <a:r>
              <a:rPr lang="es-ES_tradnl" sz="2000" dirty="0" smtClean="0">
                <a:solidFill>
                  <a:schemeClr val="tx2"/>
                </a:solidFill>
              </a:rPr>
              <a:t>Función tiroidea, GH y estudio general normal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</a:rPr>
              <a:t>Peso de </a:t>
            </a:r>
            <a:r>
              <a:rPr lang="en-US" sz="2000" dirty="0" err="1" smtClean="0">
                <a:solidFill>
                  <a:schemeClr val="tx2"/>
                </a:solidFill>
              </a:rPr>
              <a:t>nacimiento</a:t>
            </a:r>
            <a:r>
              <a:rPr lang="en-US" sz="2000" dirty="0" smtClean="0">
                <a:solidFill>
                  <a:schemeClr val="tx2"/>
                </a:solidFill>
              </a:rPr>
              <a:t> normal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Desaceleran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velocidad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crecimiento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durante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primeros</a:t>
            </a:r>
            <a:r>
              <a:rPr lang="en-US" sz="2000" dirty="0" smtClean="0">
                <a:solidFill>
                  <a:schemeClr val="tx2"/>
                </a:solidFill>
              </a:rPr>
              <a:t> dos </a:t>
            </a:r>
            <a:r>
              <a:rPr lang="en-US" sz="2000" dirty="0" err="1" smtClean="0">
                <a:solidFill>
                  <a:schemeClr val="tx2"/>
                </a:solidFill>
              </a:rPr>
              <a:t>años</a:t>
            </a:r>
            <a:r>
              <a:rPr lang="en-US" sz="2000" dirty="0" smtClean="0">
                <a:solidFill>
                  <a:schemeClr val="tx2"/>
                </a:solidFill>
              </a:rPr>
              <a:t>		</a:t>
            </a:r>
            <a:endParaRPr lang="es-ES_tradnl" sz="20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110000"/>
              </a:lnSpc>
              <a:buClr>
                <a:srgbClr val="FF3300"/>
              </a:buClr>
              <a:buSzPct val="75000"/>
              <a:buFont typeface="Wingdings" pitchFamily="2" charset="2"/>
              <a:buChar char="§"/>
            </a:pPr>
            <a:r>
              <a:rPr lang="es-ES_tradnl" sz="2000" dirty="0" smtClean="0">
                <a:solidFill>
                  <a:schemeClr val="tx2"/>
                </a:solidFill>
              </a:rPr>
              <a:t>Talla bajo p3 pero con velocidad crecimiento normal</a:t>
            </a:r>
          </a:p>
          <a:p>
            <a:pPr eaLnBrk="1" hangingPunct="1">
              <a:lnSpc>
                <a:spcPct val="110000"/>
              </a:lnSpc>
              <a:buClr>
                <a:srgbClr val="FF3300"/>
              </a:buClr>
              <a:buSzPct val="75000"/>
              <a:buFont typeface="Wingdings" pitchFamily="2" charset="2"/>
              <a:buChar char="§"/>
            </a:pPr>
            <a:r>
              <a:rPr lang="es-ES_tradnl" sz="2000" dirty="0" smtClean="0">
                <a:solidFill>
                  <a:schemeClr val="tx2"/>
                </a:solidFill>
              </a:rPr>
              <a:t>Edad ósea atrasada</a:t>
            </a: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0" y="1196752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1520" y="5280584"/>
            <a:ext cx="189513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_tradnl" sz="1400" i="1" dirty="0" err="1">
                <a:solidFill>
                  <a:schemeClr val="tx2"/>
                </a:solidFill>
              </a:rPr>
              <a:t>Horm</a:t>
            </a:r>
            <a:r>
              <a:rPr lang="es-ES_tradnl" sz="1400" i="1" dirty="0">
                <a:solidFill>
                  <a:schemeClr val="tx2"/>
                </a:solidFill>
              </a:rPr>
              <a:t> Res 2003;3:35-48</a:t>
            </a:r>
          </a:p>
          <a:p>
            <a:pPr eaLnBrk="0" hangingPunct="0">
              <a:defRPr/>
            </a:pPr>
            <a:endParaRPr lang="es-ES_tradnl" sz="14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endParaRPr lang="es-ES" dirty="0">
              <a:latin typeface="Times New Roman" pitchFamily="18" charset="0"/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295030" cy="292314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878697"/>
              </p:ext>
            </p:extLst>
          </p:nvPr>
        </p:nvGraphicFramePr>
        <p:xfrm>
          <a:off x="5076056" y="4221087"/>
          <a:ext cx="3295030" cy="2471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Diapositiva" r:id="rId4" imgW="4572000" imgH="3429000" progId="PowerPoint.Slide.8">
                  <p:embed/>
                </p:oleObj>
              </mc:Choice>
              <mc:Fallback>
                <p:oleObj name="Diapositiva" r:id="rId4" imgW="4572000" imgH="3429000" progId="PowerPoint.Slid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4221087"/>
                        <a:ext cx="3295030" cy="2471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353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2" name="Group 74"/>
          <p:cNvGraphicFramePr>
            <a:graphicFrameLocks noGrp="1"/>
          </p:cNvGraphicFramePr>
          <p:nvPr/>
        </p:nvGraphicFramePr>
        <p:xfrm>
          <a:off x="1500188" y="1643063"/>
          <a:ext cx="6096000" cy="4968877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11279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Talla baja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Familiar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Retardo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Constitucional</a:t>
                      </a: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96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Talla padres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Baja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Normal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011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Pubertad padres 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Normal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Retrasada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Talla nac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Normal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Normal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620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Crecimiento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(0-2ª)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Normal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 o </a:t>
                      </a:r>
                      <a:r>
                        <a:rPr kumimoji="0" 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 3" pitchFamily="18" charset="2"/>
                        </a:rPr>
                        <a:t>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Vel pubertad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Normal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Lenta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Edad ósea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Normal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Retrasada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Inicio puberal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Normal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Retrasado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Talla adulta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Baja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Normal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2120" name="Text Box 72"/>
          <p:cNvSpPr txBox="1">
            <a:spLocks noChangeArrowheads="1"/>
          </p:cNvSpPr>
          <p:nvPr/>
        </p:nvSpPr>
        <p:spPr bwMode="auto">
          <a:xfrm>
            <a:off x="539750" y="260350"/>
            <a:ext cx="81962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2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DIFERENCIAS TALLA BAJA FAMILIAR</a:t>
            </a:r>
          </a:p>
          <a:p>
            <a:pPr>
              <a:defRPr/>
            </a:pPr>
            <a:r>
              <a:rPr lang="es-ES_tradnl" sz="32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RETARDO CONSTITUCIONAL</a:t>
            </a:r>
            <a:endParaRPr lang="es-ES" sz="320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48" name="47 Conector recto"/>
          <p:cNvCxnSpPr/>
          <p:nvPr/>
        </p:nvCxnSpPr>
        <p:spPr>
          <a:xfrm flipV="1">
            <a:off x="0" y="1285875"/>
            <a:ext cx="9144000" cy="714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95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TIROIDES: Regulación Eje</a:t>
            </a:r>
            <a:endParaRPr lang="es-CL" sz="36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096" y="1367296"/>
            <a:ext cx="3107800" cy="479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t="68504"/>
          <a:stretch>
            <a:fillRect/>
          </a:stretch>
        </p:blipFill>
        <p:spPr bwMode="auto">
          <a:xfrm>
            <a:off x="3723150" y="3068960"/>
            <a:ext cx="5313346" cy="223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4716016" y="4149080"/>
            <a:ext cx="728084" cy="369332"/>
          </a:xfrm>
          <a:prstGeom prst="rect">
            <a:avLst/>
          </a:prstGeom>
          <a:solidFill>
            <a:srgbClr val="000099"/>
          </a:solidFill>
        </p:spPr>
        <p:txBody>
          <a:bodyPr wrap="none" rtlCol="0">
            <a:spAutoFit/>
          </a:bodyPr>
          <a:lstStyle/>
          <a:p>
            <a:r>
              <a:rPr lang="es-CL" dirty="0" err="1" smtClean="0">
                <a:solidFill>
                  <a:schemeClr val="bg1"/>
                </a:solidFill>
              </a:rPr>
              <a:t>Skin</a:t>
            </a:r>
            <a:r>
              <a:rPr lang="es-CL" dirty="0" smtClean="0">
                <a:solidFill>
                  <a:schemeClr val="bg1"/>
                </a:solidFill>
              </a:rPr>
              <a:t>   </a:t>
            </a:r>
            <a:endParaRPr lang="es-C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7732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sz="3600" b="1" dirty="0" smtClean="0">
                <a:latin typeface="Comic Sans MS" pitchFamily="66" charset="0"/>
              </a:rPr>
              <a:t>TALLA BAJA CON ALTERACIÓN DE LOS SEGMENTOS CORPORALES</a:t>
            </a:r>
            <a:endParaRPr lang="es-ES" sz="3600" b="1" dirty="0" smtClean="0">
              <a:latin typeface="Comic Sans MS" pitchFamily="66" charset="0"/>
            </a:endParaRPr>
          </a:p>
        </p:txBody>
      </p:sp>
      <p:sp>
        <p:nvSpPr>
          <p:cNvPr id="21507" name="Line 4"/>
          <p:cNvSpPr>
            <a:spLocks noChangeShapeType="1"/>
          </p:cNvSpPr>
          <p:nvPr/>
        </p:nvSpPr>
        <p:spPr bwMode="auto">
          <a:xfrm>
            <a:off x="0" y="36449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275856" y="4211481"/>
            <a:ext cx="29097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200" b="1" dirty="0">
                <a:solidFill>
                  <a:schemeClr val="tx2"/>
                </a:solidFill>
              </a:rPr>
              <a:t>Displasias óseas</a:t>
            </a:r>
            <a:endParaRPr lang="es-E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476-0550x0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2535238" cy="36718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313-0550x0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00213"/>
            <a:ext cx="3436937" cy="32416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1979613" y="549275"/>
            <a:ext cx="4949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DISPLASIAS ÓSEAS</a:t>
            </a:r>
            <a:endParaRPr lang="es-ES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042988" y="5229225"/>
            <a:ext cx="278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Hipoacondroplasia</a:t>
            </a:r>
            <a:endParaRPr lang="es-ES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5508625" y="5300663"/>
            <a:ext cx="2190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Acondroplasia</a:t>
            </a:r>
            <a:endParaRPr lang="es-ES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5" name="Line 9"/>
          <p:cNvSpPr>
            <a:spLocks noChangeShapeType="1"/>
          </p:cNvSpPr>
          <p:nvPr/>
        </p:nvSpPr>
        <p:spPr bwMode="auto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3203575" y="5876925"/>
            <a:ext cx="2168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SS/SI :</a:t>
            </a:r>
            <a:r>
              <a:rPr lang="es-ES_tradnl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</a:t>
            </a:r>
          </a:p>
        </p:txBody>
      </p:sp>
    </p:spTree>
    <p:extLst>
      <p:ext uri="{BB962C8B-B14F-4D97-AF65-F5344CB8AC3E}">
        <p14:creationId xmlns:p14="http://schemas.microsoft.com/office/powerpoint/2010/main" val="424889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sz="3600" b="1" dirty="0" smtClean="0">
                <a:latin typeface="Comic Sans MS" pitchFamily="66" charset="0"/>
              </a:rPr>
              <a:t>TALLA BAJA ASOCIADO A DISMORFIAS</a:t>
            </a:r>
            <a:br>
              <a:rPr lang="es-ES_tradnl" sz="3600" b="1" dirty="0" smtClean="0">
                <a:latin typeface="Comic Sans MS" pitchFamily="66" charset="0"/>
              </a:rPr>
            </a:br>
            <a:r>
              <a:rPr lang="es-ES_tradnl" sz="3600" b="1" dirty="0" smtClean="0">
                <a:latin typeface="Comic Sans MS" pitchFamily="66" charset="0"/>
              </a:rPr>
              <a:t>Y CAUSAS GENETICAS</a:t>
            </a:r>
            <a:endParaRPr lang="es-ES" sz="3600" b="1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2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00_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60575"/>
            <a:ext cx="4032250" cy="30241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100_0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133600"/>
            <a:ext cx="3835400" cy="28781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627312" y="858838"/>
            <a:ext cx="2582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b="1" dirty="0">
                <a:solidFill>
                  <a:srgbClr val="66FF33"/>
                </a:solidFill>
              </a:rPr>
              <a:t>SINDROME NOONAN</a:t>
            </a:r>
            <a:endParaRPr lang="es-ES" b="1" dirty="0">
              <a:solidFill>
                <a:srgbClr val="66FF33"/>
              </a:solidFill>
            </a:endParaRPr>
          </a:p>
        </p:txBody>
      </p:sp>
      <p:sp>
        <p:nvSpPr>
          <p:cNvPr id="24581" name="Line 13"/>
          <p:cNvSpPr>
            <a:spLocks noChangeShapeType="1"/>
          </p:cNvSpPr>
          <p:nvPr/>
        </p:nvSpPr>
        <p:spPr bwMode="auto">
          <a:xfrm>
            <a:off x="0" y="1628775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4582" name="1 Rectángulo"/>
          <p:cNvSpPr>
            <a:spLocks noChangeArrowheads="1"/>
          </p:cNvSpPr>
          <p:nvPr/>
        </p:nvSpPr>
        <p:spPr bwMode="auto">
          <a:xfrm>
            <a:off x="2181225" y="3449638"/>
            <a:ext cx="892175" cy="2460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24583" name="6 Rectángulo"/>
          <p:cNvSpPr>
            <a:spLocks noChangeArrowheads="1"/>
          </p:cNvSpPr>
          <p:nvPr/>
        </p:nvSpPr>
        <p:spPr bwMode="auto">
          <a:xfrm>
            <a:off x="5759450" y="3524250"/>
            <a:ext cx="933450" cy="2095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981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" y="1228599"/>
            <a:ext cx="3038475" cy="40513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6627" name="Picture 5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92" y="1304002"/>
            <a:ext cx="2376488" cy="17811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85177"/>
            <a:ext cx="2305050" cy="1728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1042988" y="5734050"/>
            <a:ext cx="108108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_tradnl" sz="1800">
                <a:solidFill>
                  <a:schemeClr val="bg1"/>
                </a:solidFill>
                <a:latin typeface="Comic Sans MS" pitchFamily="66" charset="0"/>
              </a:rPr>
              <a:t>A.Q </a:t>
            </a:r>
          </a:p>
          <a:p>
            <a:pPr eaLnBrk="1" hangingPunct="1"/>
            <a:r>
              <a:rPr lang="es-ES_tradnl" sz="1800">
                <a:solidFill>
                  <a:schemeClr val="bg1"/>
                </a:solidFill>
                <a:latin typeface="Comic Sans MS" pitchFamily="66" charset="0"/>
              </a:rPr>
              <a:t>17/4/96</a:t>
            </a:r>
          </a:p>
          <a:p>
            <a:pPr eaLnBrk="1" hangingPunct="1"/>
            <a:endParaRPr lang="es-ES" sz="1800">
              <a:latin typeface="Comic Sans MS" pitchFamily="66" charset="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054826" y="562380"/>
            <a:ext cx="27272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2400" b="1" dirty="0">
                <a:solidFill>
                  <a:srgbClr val="66FF33"/>
                </a:solidFill>
              </a:rPr>
              <a:t>SINDROME TURNER</a:t>
            </a:r>
            <a:endParaRPr lang="es-ES" sz="2400" b="1" dirty="0">
              <a:solidFill>
                <a:srgbClr val="66FF33"/>
              </a:solidFill>
            </a:endParaRPr>
          </a:p>
        </p:txBody>
      </p:sp>
      <p:sp>
        <p:nvSpPr>
          <p:cNvPr id="26633" name="Rectangle 12"/>
          <p:cNvSpPr>
            <a:spLocks noChangeArrowheads="1"/>
          </p:cNvSpPr>
          <p:nvPr/>
        </p:nvSpPr>
        <p:spPr bwMode="auto">
          <a:xfrm>
            <a:off x="1259632" y="2276872"/>
            <a:ext cx="497255" cy="1444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pic>
        <p:nvPicPr>
          <p:cNvPr id="10" name="Picture 10" descr="turnersyndromexno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2809"/>
            <a:ext cx="2727456" cy="29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thumbna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00" y="3362196"/>
            <a:ext cx="17526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lar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872" y="4298926"/>
            <a:ext cx="1762378" cy="23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59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5003800" y="1628775"/>
          <a:ext cx="2978150" cy="397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Imagen" r:id="rId3" imgW="5714286" imgH="7619048" progId="MS_ClipArt_Gallery.2">
                  <p:embed/>
                </p:oleObj>
              </mc:Choice>
              <mc:Fallback>
                <p:oleObj name="Imagen" r:id="rId3" imgW="5714286" imgH="761904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628775"/>
                        <a:ext cx="2978150" cy="39703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1" name="Picture 3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4013200" cy="3009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401888" y="549274"/>
            <a:ext cx="34870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2400" b="1" dirty="0">
                <a:solidFill>
                  <a:srgbClr val="66FF33"/>
                </a:solidFill>
              </a:rPr>
              <a:t>SINDROME PRADER WILLI</a:t>
            </a:r>
            <a:endParaRPr lang="es-ES" sz="2400" b="1" dirty="0">
              <a:solidFill>
                <a:srgbClr val="66FF33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187450" y="5734050"/>
            <a:ext cx="7065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0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TALLA BAJA ASOCIADO A DISMORFIAS Y OBESIDAD</a:t>
            </a:r>
            <a:endParaRPr lang="es-ES" sz="20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4" name="Line 7"/>
          <p:cNvSpPr>
            <a:spLocks noChangeShapeType="1"/>
          </p:cNvSpPr>
          <p:nvPr/>
        </p:nvSpPr>
        <p:spPr bwMode="auto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27655" name="1 Rectángulo"/>
          <p:cNvSpPr>
            <a:spLocks noChangeArrowheads="1"/>
          </p:cNvSpPr>
          <p:nvPr/>
        </p:nvSpPr>
        <p:spPr bwMode="auto">
          <a:xfrm>
            <a:off x="2819400" y="3276600"/>
            <a:ext cx="685800" cy="3984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27656" name="7 Rectángulo"/>
          <p:cNvSpPr>
            <a:spLocks noChangeArrowheads="1"/>
          </p:cNvSpPr>
          <p:nvPr/>
        </p:nvSpPr>
        <p:spPr bwMode="auto">
          <a:xfrm>
            <a:off x="6248400" y="2292350"/>
            <a:ext cx="533400" cy="1984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3421" y="-171400"/>
            <a:ext cx="8229600" cy="1139825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CAUSAS GENÉTICAS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441325" y="1182688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6699"/>
                </a:solidFill>
              </a:rPr>
              <a:t>Russel Silver</a:t>
            </a:r>
          </a:p>
        </p:txBody>
      </p:sp>
      <p:pic>
        <p:nvPicPr>
          <p:cNvPr id="28676" name="Picture 8" descr="disorders_pic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1905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0" descr="typ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38200"/>
            <a:ext cx="37242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1 Rectángulo"/>
          <p:cNvSpPr>
            <a:spLocks noChangeArrowheads="1"/>
          </p:cNvSpPr>
          <p:nvPr/>
        </p:nvSpPr>
        <p:spPr bwMode="auto">
          <a:xfrm>
            <a:off x="1219200" y="2895600"/>
            <a:ext cx="685800" cy="2238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499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14483" y="-112713"/>
            <a:ext cx="5201016" cy="1139825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CAUSAS GENÉTICAS</a:t>
            </a:r>
          </a:p>
        </p:txBody>
      </p:sp>
      <p:pic>
        <p:nvPicPr>
          <p:cNvPr id="30723" name="Picture 6" descr="Down-Syndrome-And-Ca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441325" y="1182688"/>
            <a:ext cx="2044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6699"/>
                </a:solidFill>
              </a:rPr>
              <a:t>Sd. De Down</a:t>
            </a:r>
          </a:p>
        </p:txBody>
      </p:sp>
      <p:pic>
        <p:nvPicPr>
          <p:cNvPr id="30725" name="Picture 9" descr="downsyndromegirls136monthsmedcopy4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457200"/>
            <a:ext cx="45910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1 Rectángulo"/>
          <p:cNvSpPr>
            <a:spLocks noChangeArrowheads="1"/>
          </p:cNvSpPr>
          <p:nvPr/>
        </p:nvSpPr>
        <p:spPr bwMode="auto">
          <a:xfrm>
            <a:off x="1466850" y="2895600"/>
            <a:ext cx="685800" cy="304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06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3600" b="1" dirty="0" smtClean="0">
                <a:latin typeface="Comic Sans MS" pitchFamily="66" charset="0"/>
              </a:rPr>
              <a:t>TALLA BAJA SECUNDARIA</a:t>
            </a:r>
            <a:br>
              <a:rPr lang="es-ES_tradnl" sz="3600" b="1" dirty="0" smtClean="0">
                <a:latin typeface="Comic Sans MS" pitchFamily="66" charset="0"/>
              </a:rPr>
            </a:br>
            <a:r>
              <a:rPr lang="es-ES_tradnl" sz="3600" b="1" dirty="0" smtClean="0">
                <a:latin typeface="Comic Sans MS" pitchFamily="66" charset="0"/>
              </a:rPr>
              <a:t>A ENFERMEDAD CRÓNICA</a:t>
            </a:r>
            <a:endParaRPr lang="es-ES" sz="3600" b="1" dirty="0" smtClean="0">
              <a:latin typeface="Comic Sans MS" pitchFamily="66" charset="0"/>
            </a:endParaRPr>
          </a:p>
        </p:txBody>
      </p:sp>
      <p:sp>
        <p:nvSpPr>
          <p:cNvPr id="32771" name="Line 5"/>
          <p:cNvSpPr>
            <a:spLocks noChangeShapeType="1"/>
          </p:cNvSpPr>
          <p:nvPr/>
        </p:nvSpPr>
        <p:spPr bwMode="auto">
          <a:xfrm>
            <a:off x="0" y="36449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671638" y="4149725"/>
            <a:ext cx="56152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200" dirty="0">
                <a:solidFill>
                  <a:schemeClr val="tx2"/>
                </a:solidFill>
              </a:rPr>
              <a:t>Talla baja </a:t>
            </a:r>
            <a:r>
              <a:rPr lang="en-US" sz="3200" dirty="0">
                <a:solidFill>
                  <a:schemeClr val="tx2"/>
                </a:solidFill>
              </a:rPr>
              <a:t>+ </a:t>
            </a:r>
            <a:r>
              <a:rPr lang="en-US" sz="3200" dirty="0" err="1">
                <a:solidFill>
                  <a:schemeClr val="tx2"/>
                </a:solidFill>
              </a:rPr>
              <a:t>compromiso</a:t>
            </a:r>
            <a:r>
              <a:rPr lang="en-US" sz="3200" dirty="0">
                <a:solidFill>
                  <a:schemeClr val="tx2"/>
                </a:solidFill>
              </a:rPr>
              <a:t> de peso</a:t>
            </a:r>
          </a:p>
        </p:txBody>
      </p:sp>
    </p:spTree>
    <p:extLst>
      <p:ext uri="{BB962C8B-B14F-4D97-AF65-F5344CB8AC3E}">
        <p14:creationId xmlns:p14="http://schemas.microsoft.com/office/powerpoint/2010/main" val="12496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/>
              <a:t>RETRASO DE CRECIMIENTO POSTNATAL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4038600" cy="4530725"/>
          </a:xfrm>
        </p:spPr>
        <p:txBody>
          <a:bodyPr/>
          <a:lstStyle/>
          <a:p>
            <a:pPr marL="571500" indent="-571500" eaLnBrk="1" hangingPunct="1"/>
            <a:r>
              <a:rPr lang="en-US" sz="2000" smtClean="0">
                <a:solidFill>
                  <a:schemeClr val="tx2"/>
                </a:solidFill>
              </a:rPr>
              <a:t>ENFERMEDAD CELIACA</a:t>
            </a:r>
          </a:p>
          <a:p>
            <a:pPr marL="571500" indent="-571500" eaLnBrk="1" hangingPunct="1"/>
            <a:endParaRPr lang="en-US" sz="2000" smtClean="0">
              <a:solidFill>
                <a:schemeClr val="tx2"/>
              </a:solidFill>
            </a:endParaRPr>
          </a:p>
        </p:txBody>
      </p:sp>
      <p:sp>
        <p:nvSpPr>
          <p:cNvPr id="3482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772816"/>
            <a:ext cx="4038600" cy="24384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tx2"/>
                </a:solidFill>
              </a:rPr>
              <a:t>ENFERMEDAD DE CROHN</a:t>
            </a:r>
          </a:p>
          <a:p>
            <a:pPr eaLnBrk="1" hangingPunct="1"/>
            <a:endParaRPr lang="en-US" sz="2000" dirty="0">
              <a:solidFill>
                <a:schemeClr val="tx2"/>
              </a:solidFill>
            </a:endParaRPr>
          </a:p>
          <a:p>
            <a:pPr eaLnBrk="1" hangingPunct="1"/>
            <a:endParaRPr lang="en-US" sz="20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tx2"/>
                </a:solidFill>
              </a:rPr>
              <a:t>INSUFICIENCIA RENAL CRONICA </a:t>
            </a:r>
          </a:p>
        </p:txBody>
      </p:sp>
      <p:sp>
        <p:nvSpPr>
          <p:cNvPr id="34822" name="AutoShape 8" descr="?mod=portafolios&amp;fn=141a1c76ded970414bd981ada71e4d26&amp;id=2757&amp;al=CENTER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23" name="AutoShape 10" descr="?mod=portafolios&amp;fn=141a1c76ded970414bd981ada71e4d26&amp;id=2757&amp;al=CENTER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/>
          </a:p>
        </p:txBody>
      </p:sp>
      <p:pic>
        <p:nvPicPr>
          <p:cNvPr id="34824" name="Picture 12" descr="celi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91" y="1487832"/>
            <a:ext cx="3744473" cy="43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RC talla baj0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53777"/>
            <a:ext cx="1891556" cy="252176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429144" y="6359525"/>
            <a:ext cx="4579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dirty="0">
                <a:solidFill>
                  <a:schemeClr val="tx2"/>
                </a:solidFill>
              </a:rPr>
              <a:t>G.T, 15 Años, talla baja severa , retardo puberal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11" name="1 Rectángulo"/>
          <p:cNvSpPr>
            <a:spLocks noChangeArrowheads="1"/>
          </p:cNvSpPr>
          <p:nvPr/>
        </p:nvSpPr>
        <p:spPr bwMode="auto">
          <a:xfrm>
            <a:off x="6182072" y="4149080"/>
            <a:ext cx="255587" cy="76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810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HIPOTIROIDISMO: Definición</a:t>
            </a:r>
            <a:endParaRPr lang="es-CL" sz="36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CL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indent="9525" algn="just">
              <a:buNone/>
            </a:pPr>
            <a:r>
              <a:rPr lang="es-CL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 Síndrome que expresa un menor efecto de las hormonas tiroideas en las células” </a:t>
            </a:r>
          </a:p>
          <a:p>
            <a:pPr>
              <a:buNone/>
            </a:pP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 produce por:</a:t>
            </a:r>
          </a:p>
          <a:p>
            <a:pPr>
              <a:buFont typeface="Wingdings" pitchFamily="2" charset="2"/>
              <a:buChar char="ü"/>
            </a:pPr>
            <a:r>
              <a:rPr lang="es-C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Menor síntesis</a:t>
            </a:r>
          </a:p>
          <a:p>
            <a:pPr>
              <a:buFont typeface="Wingdings" pitchFamily="2" charset="2"/>
              <a:buChar char="ü"/>
            </a:pPr>
            <a:r>
              <a:rPr lang="es-C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Menor estímulo de TSH</a:t>
            </a:r>
          </a:p>
          <a:p>
            <a:pPr>
              <a:buNone/>
            </a:pPr>
            <a:endParaRPr lang="es-C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3600" b="1" dirty="0" smtClean="0">
                <a:latin typeface="Comic Sans MS" pitchFamily="66" charset="0"/>
              </a:rPr>
              <a:t>TALLA BAJA SECUNDARIA A ENDOCRINOPATÍA</a:t>
            </a:r>
            <a:endParaRPr lang="es-ES" sz="3600" b="1" dirty="0" smtClean="0">
              <a:latin typeface="Comic Sans MS" pitchFamily="66" charset="0"/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2195513" y="4341813"/>
            <a:ext cx="44688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2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Talla baja </a:t>
            </a:r>
            <a:r>
              <a:rPr lang="en-US" sz="32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 </a:t>
            </a:r>
            <a:r>
              <a:rPr lang="es-ES_tradnl" sz="32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obesidad</a:t>
            </a:r>
            <a:endParaRPr lang="es-ES" sz="32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68" name="Line 8"/>
          <p:cNvSpPr>
            <a:spLocks noChangeShapeType="1"/>
          </p:cNvSpPr>
          <p:nvPr/>
        </p:nvSpPr>
        <p:spPr bwMode="auto">
          <a:xfrm>
            <a:off x="0" y="4005263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346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Growth pattern in children with isolated GH deficiency (Type 1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0050"/>
            <a:ext cx="41910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DEFICIT DE GH</a:t>
            </a:r>
          </a:p>
        </p:txBody>
      </p:sp>
      <p:sp>
        <p:nvSpPr>
          <p:cNvPr id="37892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4038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6699"/>
                </a:solidFill>
              </a:rPr>
              <a:t>Talla normal al nacer.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smtClean="0">
              <a:solidFill>
                <a:srgbClr val="0066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6699"/>
                </a:solidFill>
              </a:rPr>
              <a:t>Antecedentes de hipoglicemia o ictericia en período neonatal.</a:t>
            </a:r>
          </a:p>
          <a:p>
            <a:pPr eaLnBrk="1" hangingPunct="1">
              <a:lnSpc>
                <a:spcPct val="90000"/>
              </a:lnSpc>
            </a:pPr>
            <a:endParaRPr lang="en-US" sz="2000" smtClean="0">
              <a:solidFill>
                <a:srgbClr val="0066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6699"/>
                </a:solidFill>
              </a:rPr>
              <a:t>Baja velocidad de crecimiento postnatal.</a:t>
            </a:r>
          </a:p>
          <a:p>
            <a:pPr eaLnBrk="1" hangingPunct="1">
              <a:lnSpc>
                <a:spcPct val="90000"/>
              </a:lnSpc>
            </a:pPr>
            <a:endParaRPr lang="en-US" sz="2000" smtClean="0">
              <a:solidFill>
                <a:srgbClr val="0066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6699"/>
                </a:solidFill>
              </a:rPr>
              <a:t>Puede asociarse a otras alteraciones hormonales.</a:t>
            </a:r>
          </a:p>
          <a:p>
            <a:pPr eaLnBrk="1" hangingPunct="1">
              <a:lnSpc>
                <a:spcPct val="90000"/>
              </a:lnSpc>
            </a:pPr>
            <a:endParaRPr lang="en-US" sz="2000" smtClean="0">
              <a:solidFill>
                <a:srgbClr val="0066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rgbClr val="006699"/>
                </a:solidFill>
              </a:rPr>
              <a:t>Puede presentarse secundario a otras patologías: Tumores SNC, trauma.</a:t>
            </a:r>
          </a:p>
        </p:txBody>
      </p:sp>
    </p:spTree>
    <p:extLst>
      <p:ext uri="{BB962C8B-B14F-4D97-AF65-F5344CB8AC3E}">
        <p14:creationId xmlns:p14="http://schemas.microsoft.com/office/powerpoint/2010/main" val="348262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Fig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47625"/>
            <a:ext cx="489585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 descr="DSC028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6750"/>
          <a:stretch>
            <a:fillRect/>
          </a:stretch>
        </p:blipFill>
        <p:spPr bwMode="auto">
          <a:xfrm>
            <a:off x="846138" y="1143000"/>
            <a:ext cx="28321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Oval 7"/>
          <p:cNvSpPr>
            <a:spLocks noChangeArrowheads="1"/>
          </p:cNvSpPr>
          <p:nvPr/>
        </p:nvSpPr>
        <p:spPr bwMode="auto">
          <a:xfrm>
            <a:off x="1676400" y="2463800"/>
            <a:ext cx="914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38917" name="Rectangle 8"/>
          <p:cNvSpPr>
            <a:spLocks noChangeArrowheads="1"/>
          </p:cNvSpPr>
          <p:nvPr/>
        </p:nvSpPr>
        <p:spPr bwMode="auto">
          <a:xfrm>
            <a:off x="3124200" y="1143000"/>
            <a:ext cx="609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39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5029200" y="1905000"/>
            <a:ext cx="4495800" cy="4648200"/>
            <a:chOff x="1056" y="528"/>
            <a:chExt cx="4057" cy="3600"/>
          </a:xfrm>
        </p:grpSpPr>
        <p:graphicFrame>
          <p:nvGraphicFramePr>
            <p:cNvPr id="39945" name="Object 3"/>
            <p:cNvGraphicFramePr>
              <a:graphicFrameLocks noChangeAspect="1"/>
            </p:cNvGraphicFramePr>
            <p:nvPr/>
          </p:nvGraphicFramePr>
          <p:xfrm>
            <a:off x="1056" y="528"/>
            <a:ext cx="3504" cy="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8" name="Paint Shop Pro Image" r:id="rId3" imgW="3609756" imgH="4370732" progId="PaintShopPro">
                    <p:embed/>
                  </p:oleObj>
                </mc:Choice>
                <mc:Fallback>
                  <p:oleObj name="Paint Shop Pro Image" r:id="rId3" imgW="3609756" imgH="4370732" progId="PaintShopPro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528"/>
                          <a:ext cx="3504" cy="36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333333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6" name="Rectangle 4"/>
            <p:cNvSpPr>
              <a:spLocks noChangeArrowheads="1"/>
            </p:cNvSpPr>
            <p:nvPr/>
          </p:nvSpPr>
          <p:spPr bwMode="auto">
            <a:xfrm>
              <a:off x="4560" y="1295"/>
              <a:ext cx="553" cy="292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s-CL" sz="1800">
                <a:latin typeface="Times New Roman" pitchFamily="18" charset="0"/>
              </a:endParaRPr>
            </a:p>
          </p:txBody>
        </p:sp>
        <p:sp>
          <p:nvSpPr>
            <p:cNvPr id="39947" name="Rectangle 5"/>
            <p:cNvSpPr>
              <a:spLocks noChangeArrowheads="1"/>
            </p:cNvSpPr>
            <p:nvPr/>
          </p:nvSpPr>
          <p:spPr bwMode="auto">
            <a:xfrm>
              <a:off x="4607" y="1583"/>
              <a:ext cx="493" cy="291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s-CL" sz="1800">
                <a:latin typeface="Times New Roman" pitchFamily="18" charset="0"/>
              </a:endParaRPr>
            </a:p>
          </p:txBody>
        </p:sp>
        <p:sp>
          <p:nvSpPr>
            <p:cNvPr id="39948" name="Rectangle 6"/>
            <p:cNvSpPr>
              <a:spLocks noChangeArrowheads="1"/>
            </p:cNvSpPr>
            <p:nvPr/>
          </p:nvSpPr>
          <p:spPr bwMode="auto">
            <a:xfrm>
              <a:off x="4491" y="1440"/>
              <a:ext cx="175" cy="292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s-CL" sz="1800">
                <a:latin typeface="Times New Roman" pitchFamily="18" charset="0"/>
              </a:endParaRPr>
            </a:p>
          </p:txBody>
        </p:sp>
        <p:sp>
          <p:nvSpPr>
            <p:cNvPr id="39949" name="Line 7"/>
            <p:cNvSpPr>
              <a:spLocks noChangeShapeType="1"/>
            </p:cNvSpPr>
            <p:nvPr/>
          </p:nvSpPr>
          <p:spPr bwMode="auto">
            <a:xfrm>
              <a:off x="4368" y="1632"/>
              <a:ext cx="192" cy="1"/>
            </a:xfrm>
            <a:prstGeom prst="line">
              <a:avLst/>
            </a:prstGeom>
            <a:noFill/>
            <a:ln w="2857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50" name="Line 8"/>
            <p:cNvSpPr>
              <a:spLocks noChangeShapeType="1"/>
            </p:cNvSpPr>
            <p:nvPr/>
          </p:nvSpPr>
          <p:spPr bwMode="auto">
            <a:xfrm>
              <a:off x="4368" y="1536"/>
              <a:ext cx="192" cy="1"/>
            </a:xfrm>
            <a:prstGeom prst="line">
              <a:avLst/>
            </a:prstGeom>
            <a:noFill/>
            <a:ln w="2857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51" name="Line 9"/>
            <p:cNvSpPr>
              <a:spLocks noChangeShapeType="1"/>
            </p:cNvSpPr>
            <p:nvPr/>
          </p:nvSpPr>
          <p:spPr bwMode="auto">
            <a:xfrm flipV="1">
              <a:off x="4368" y="1440"/>
              <a:ext cx="192" cy="1"/>
            </a:xfrm>
            <a:prstGeom prst="line">
              <a:avLst/>
            </a:prstGeom>
            <a:noFill/>
            <a:ln w="2857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52" name="AutoShape 10"/>
            <p:cNvSpPr>
              <a:spLocks noChangeArrowheads="1"/>
            </p:cNvSpPr>
            <p:nvPr/>
          </p:nvSpPr>
          <p:spPr bwMode="auto">
            <a:xfrm flipV="1">
              <a:off x="1728" y="2928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53" name="AutoShape 11"/>
            <p:cNvSpPr>
              <a:spLocks noChangeArrowheads="1"/>
            </p:cNvSpPr>
            <p:nvPr/>
          </p:nvSpPr>
          <p:spPr bwMode="auto">
            <a:xfrm flipV="1">
              <a:off x="1920" y="2784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54" name="AutoShape 12"/>
            <p:cNvSpPr>
              <a:spLocks noChangeArrowheads="1"/>
            </p:cNvSpPr>
            <p:nvPr/>
          </p:nvSpPr>
          <p:spPr bwMode="auto">
            <a:xfrm flipV="1">
              <a:off x="2256" y="2448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55" name="AutoShape 13"/>
            <p:cNvSpPr>
              <a:spLocks noChangeArrowheads="1"/>
            </p:cNvSpPr>
            <p:nvPr/>
          </p:nvSpPr>
          <p:spPr bwMode="auto">
            <a:xfrm flipV="1">
              <a:off x="2640" y="2256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56" name="AutoShape 14"/>
            <p:cNvSpPr>
              <a:spLocks noChangeArrowheads="1"/>
            </p:cNvSpPr>
            <p:nvPr/>
          </p:nvSpPr>
          <p:spPr bwMode="auto">
            <a:xfrm flipH="1">
              <a:off x="2832" y="2208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57" name="AutoShape 15"/>
            <p:cNvSpPr>
              <a:spLocks noChangeArrowheads="1"/>
            </p:cNvSpPr>
            <p:nvPr/>
          </p:nvSpPr>
          <p:spPr bwMode="auto">
            <a:xfrm flipV="1">
              <a:off x="2112" y="3360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58" name="AutoShape 16"/>
            <p:cNvSpPr>
              <a:spLocks noChangeArrowheads="1"/>
            </p:cNvSpPr>
            <p:nvPr/>
          </p:nvSpPr>
          <p:spPr bwMode="auto">
            <a:xfrm flipV="1">
              <a:off x="2304" y="3264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59" name="AutoShape 17"/>
            <p:cNvSpPr>
              <a:spLocks noChangeArrowheads="1"/>
            </p:cNvSpPr>
            <p:nvPr/>
          </p:nvSpPr>
          <p:spPr bwMode="auto">
            <a:xfrm flipV="1">
              <a:off x="2448" y="3168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60" name="AutoShape 18"/>
            <p:cNvSpPr>
              <a:spLocks noChangeArrowheads="1"/>
            </p:cNvSpPr>
            <p:nvPr/>
          </p:nvSpPr>
          <p:spPr bwMode="auto">
            <a:xfrm flipV="1">
              <a:off x="2640" y="2928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61" name="AutoShape 19"/>
            <p:cNvSpPr>
              <a:spLocks noChangeArrowheads="1"/>
            </p:cNvSpPr>
            <p:nvPr/>
          </p:nvSpPr>
          <p:spPr bwMode="auto">
            <a:xfrm flipV="1">
              <a:off x="2688" y="2784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62" name="AutoShape 20"/>
            <p:cNvSpPr>
              <a:spLocks noChangeArrowheads="1"/>
            </p:cNvSpPr>
            <p:nvPr/>
          </p:nvSpPr>
          <p:spPr bwMode="auto">
            <a:xfrm flipV="1">
              <a:off x="2784" y="2688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63" name="AutoShape 21"/>
            <p:cNvSpPr>
              <a:spLocks noChangeArrowheads="1"/>
            </p:cNvSpPr>
            <p:nvPr/>
          </p:nvSpPr>
          <p:spPr bwMode="auto">
            <a:xfrm flipV="1">
              <a:off x="1968" y="3456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64" name="AutoShape 22"/>
            <p:cNvSpPr>
              <a:spLocks noChangeArrowheads="1"/>
            </p:cNvSpPr>
            <p:nvPr/>
          </p:nvSpPr>
          <p:spPr bwMode="auto">
            <a:xfrm flipV="1">
              <a:off x="2592" y="3072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65" name="AutoShape 23"/>
            <p:cNvSpPr>
              <a:spLocks noChangeArrowheads="1"/>
            </p:cNvSpPr>
            <p:nvPr/>
          </p:nvSpPr>
          <p:spPr bwMode="auto">
            <a:xfrm>
              <a:off x="2688" y="1152"/>
              <a:ext cx="162" cy="423"/>
            </a:xfrm>
            <a:prstGeom prst="downArrow">
              <a:avLst>
                <a:gd name="adj1" fmla="val 50000"/>
                <a:gd name="adj2" fmla="val 65278"/>
              </a:avLst>
            </a:prstGeom>
            <a:solidFill>
              <a:schemeClr val="tx1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66" name="AutoShape 24"/>
            <p:cNvSpPr>
              <a:spLocks noChangeArrowheads="1"/>
            </p:cNvSpPr>
            <p:nvPr/>
          </p:nvSpPr>
          <p:spPr bwMode="auto">
            <a:xfrm flipV="1">
              <a:off x="3216" y="2208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67" name="AutoShape 25"/>
            <p:cNvSpPr>
              <a:spLocks noChangeArrowheads="1"/>
            </p:cNvSpPr>
            <p:nvPr/>
          </p:nvSpPr>
          <p:spPr bwMode="auto">
            <a:xfrm flipV="1">
              <a:off x="2976" y="2496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68" name="AutoShape 26"/>
            <p:cNvSpPr>
              <a:spLocks noChangeArrowheads="1"/>
            </p:cNvSpPr>
            <p:nvPr/>
          </p:nvSpPr>
          <p:spPr bwMode="auto">
            <a:xfrm flipV="1">
              <a:off x="3072" y="2400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69" name="AutoShape 27"/>
            <p:cNvSpPr>
              <a:spLocks noChangeArrowheads="1"/>
            </p:cNvSpPr>
            <p:nvPr/>
          </p:nvSpPr>
          <p:spPr bwMode="auto">
            <a:xfrm flipV="1">
              <a:off x="2976" y="2064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70" name="AutoShape 28"/>
            <p:cNvSpPr>
              <a:spLocks noChangeArrowheads="1"/>
            </p:cNvSpPr>
            <p:nvPr/>
          </p:nvSpPr>
          <p:spPr bwMode="auto">
            <a:xfrm flipV="1">
              <a:off x="3216" y="1872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71" name="Line 29"/>
            <p:cNvSpPr>
              <a:spLocks noChangeShapeType="1"/>
            </p:cNvSpPr>
            <p:nvPr/>
          </p:nvSpPr>
          <p:spPr bwMode="auto">
            <a:xfrm>
              <a:off x="2784" y="1632"/>
              <a:ext cx="1" cy="2304"/>
            </a:xfrm>
            <a:prstGeom prst="line">
              <a:avLst/>
            </a:prstGeom>
            <a:noFill/>
            <a:ln w="28575">
              <a:solidFill>
                <a:srgbClr val="333333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72" name="AutoShape 30"/>
            <p:cNvSpPr>
              <a:spLocks noChangeArrowheads="1"/>
            </p:cNvSpPr>
            <p:nvPr/>
          </p:nvSpPr>
          <p:spPr bwMode="auto">
            <a:xfrm flipV="1">
              <a:off x="3264" y="1776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73" name="AutoShape 31"/>
            <p:cNvSpPr>
              <a:spLocks noChangeArrowheads="1"/>
            </p:cNvSpPr>
            <p:nvPr/>
          </p:nvSpPr>
          <p:spPr bwMode="auto">
            <a:xfrm flipV="1">
              <a:off x="3264" y="2352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74" name="AutoShape 32"/>
            <p:cNvSpPr>
              <a:spLocks noChangeArrowheads="1"/>
            </p:cNvSpPr>
            <p:nvPr/>
          </p:nvSpPr>
          <p:spPr bwMode="auto">
            <a:xfrm flipV="1">
              <a:off x="3312" y="2448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75" name="AutoShape 33"/>
            <p:cNvSpPr>
              <a:spLocks noChangeArrowheads="1"/>
            </p:cNvSpPr>
            <p:nvPr/>
          </p:nvSpPr>
          <p:spPr bwMode="auto">
            <a:xfrm flipV="1">
              <a:off x="3312" y="1728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76" name="AutoShape 34"/>
            <p:cNvSpPr>
              <a:spLocks noChangeArrowheads="1"/>
            </p:cNvSpPr>
            <p:nvPr/>
          </p:nvSpPr>
          <p:spPr bwMode="auto">
            <a:xfrm flipV="1">
              <a:off x="3360" y="1632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77" name="Line 35"/>
            <p:cNvSpPr>
              <a:spLocks noChangeShapeType="1"/>
            </p:cNvSpPr>
            <p:nvPr/>
          </p:nvSpPr>
          <p:spPr bwMode="auto">
            <a:xfrm>
              <a:off x="3168" y="2688"/>
              <a:ext cx="192" cy="1"/>
            </a:xfrm>
            <a:prstGeom prst="line">
              <a:avLst/>
            </a:prstGeom>
            <a:noFill/>
            <a:ln w="7620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78" name="Text Box 36"/>
            <p:cNvSpPr txBox="1">
              <a:spLocks noChangeArrowheads="1"/>
            </p:cNvSpPr>
            <p:nvPr/>
          </p:nvSpPr>
          <p:spPr bwMode="auto">
            <a:xfrm>
              <a:off x="3073" y="2688"/>
              <a:ext cx="529" cy="292"/>
            </a:xfrm>
            <a:prstGeom prst="rect">
              <a:avLst/>
            </a:prstGeom>
            <a:noFill/>
            <a:ln w="9525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_tradnl" sz="1800">
                  <a:solidFill>
                    <a:srgbClr val="000000"/>
                  </a:solidFill>
                  <a:latin typeface="Times New Roman" pitchFamily="18" charset="0"/>
                </a:rPr>
                <a:t>GH</a:t>
              </a:r>
              <a:endParaRPr lang="es-ES" sz="1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79" name="AutoShape 37"/>
            <p:cNvSpPr>
              <a:spLocks noChangeArrowheads="1"/>
            </p:cNvSpPr>
            <p:nvPr/>
          </p:nvSpPr>
          <p:spPr bwMode="auto">
            <a:xfrm flipV="1">
              <a:off x="3456" y="1632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80" name="AutoShape 38"/>
            <p:cNvSpPr>
              <a:spLocks noChangeArrowheads="1"/>
            </p:cNvSpPr>
            <p:nvPr/>
          </p:nvSpPr>
          <p:spPr bwMode="auto">
            <a:xfrm flipV="1">
              <a:off x="3552" y="1632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81" name="AutoShape 39"/>
            <p:cNvSpPr>
              <a:spLocks noChangeArrowheads="1"/>
            </p:cNvSpPr>
            <p:nvPr/>
          </p:nvSpPr>
          <p:spPr bwMode="auto">
            <a:xfrm flipV="1">
              <a:off x="3360" y="2256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82" name="AutoShape 40"/>
            <p:cNvSpPr>
              <a:spLocks noChangeArrowheads="1"/>
            </p:cNvSpPr>
            <p:nvPr/>
          </p:nvSpPr>
          <p:spPr bwMode="auto">
            <a:xfrm flipV="1">
              <a:off x="3504" y="1968"/>
              <a:ext cx="48" cy="48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CL"/>
            </a:p>
          </p:txBody>
        </p:sp>
        <p:sp>
          <p:nvSpPr>
            <p:cNvPr id="39983" name="Line 41"/>
            <p:cNvSpPr>
              <a:spLocks noChangeShapeType="1"/>
            </p:cNvSpPr>
            <p:nvPr/>
          </p:nvSpPr>
          <p:spPr bwMode="auto">
            <a:xfrm>
              <a:off x="3216" y="2208"/>
              <a:ext cx="144" cy="28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84" name="Line 42"/>
            <p:cNvSpPr>
              <a:spLocks noChangeShapeType="1"/>
            </p:cNvSpPr>
            <p:nvPr/>
          </p:nvSpPr>
          <p:spPr bwMode="auto">
            <a:xfrm flipH="1">
              <a:off x="3360" y="1968"/>
              <a:ext cx="144" cy="48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85" name="Line 43"/>
            <p:cNvSpPr>
              <a:spLocks noChangeShapeType="1"/>
            </p:cNvSpPr>
            <p:nvPr/>
          </p:nvSpPr>
          <p:spPr bwMode="auto">
            <a:xfrm flipH="1">
              <a:off x="3216" y="2256"/>
              <a:ext cx="48" cy="1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86" name="Line 44"/>
            <p:cNvSpPr>
              <a:spLocks noChangeShapeType="1"/>
            </p:cNvSpPr>
            <p:nvPr/>
          </p:nvSpPr>
          <p:spPr bwMode="auto">
            <a:xfrm flipH="1">
              <a:off x="2736" y="2208"/>
              <a:ext cx="480" cy="576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87" name="Line 45"/>
            <p:cNvSpPr>
              <a:spLocks noChangeShapeType="1"/>
            </p:cNvSpPr>
            <p:nvPr/>
          </p:nvSpPr>
          <p:spPr bwMode="auto">
            <a:xfrm flipH="1">
              <a:off x="2544" y="2688"/>
              <a:ext cx="240" cy="48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88" name="Line 46"/>
            <p:cNvSpPr>
              <a:spLocks noChangeShapeType="1"/>
            </p:cNvSpPr>
            <p:nvPr/>
          </p:nvSpPr>
          <p:spPr bwMode="auto">
            <a:xfrm flipH="1">
              <a:off x="2016" y="3120"/>
              <a:ext cx="576" cy="336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89" name="Line 47"/>
            <p:cNvSpPr>
              <a:spLocks noChangeShapeType="1"/>
            </p:cNvSpPr>
            <p:nvPr/>
          </p:nvSpPr>
          <p:spPr bwMode="auto">
            <a:xfrm flipH="1">
              <a:off x="1776" y="2448"/>
              <a:ext cx="528" cy="48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90" name="Line 48"/>
            <p:cNvSpPr>
              <a:spLocks noChangeShapeType="1"/>
            </p:cNvSpPr>
            <p:nvPr/>
          </p:nvSpPr>
          <p:spPr bwMode="auto">
            <a:xfrm flipV="1">
              <a:off x="2256" y="2208"/>
              <a:ext cx="576" cy="24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91" name="Line 49"/>
            <p:cNvSpPr>
              <a:spLocks noChangeShapeType="1"/>
            </p:cNvSpPr>
            <p:nvPr/>
          </p:nvSpPr>
          <p:spPr bwMode="auto">
            <a:xfrm flipV="1">
              <a:off x="2832" y="1872"/>
              <a:ext cx="432" cy="336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92" name="Line 50"/>
            <p:cNvSpPr>
              <a:spLocks noChangeShapeType="1"/>
            </p:cNvSpPr>
            <p:nvPr/>
          </p:nvSpPr>
          <p:spPr bwMode="auto">
            <a:xfrm flipV="1">
              <a:off x="3264" y="1632"/>
              <a:ext cx="96" cy="24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993" name="Line 51"/>
            <p:cNvSpPr>
              <a:spLocks noChangeShapeType="1"/>
            </p:cNvSpPr>
            <p:nvPr/>
          </p:nvSpPr>
          <p:spPr bwMode="auto">
            <a:xfrm>
              <a:off x="3360" y="1632"/>
              <a:ext cx="288" cy="1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graphicFrame>
        <p:nvGraphicFramePr>
          <p:cNvPr id="39939" name="Object 52"/>
          <p:cNvGraphicFramePr>
            <a:graphicFrameLocks noChangeAspect="1"/>
          </p:cNvGraphicFramePr>
          <p:nvPr/>
        </p:nvGraphicFramePr>
        <p:xfrm>
          <a:off x="228600" y="1828800"/>
          <a:ext cx="1933575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Imagen de mapa de bits" r:id="rId5" imgW="2400635" imgH="5485714" progId="Paint.Picture">
                  <p:embed/>
                </p:oleObj>
              </mc:Choice>
              <mc:Fallback>
                <p:oleObj name="Imagen de mapa de bits" r:id="rId5" imgW="2400635" imgH="54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828800"/>
                        <a:ext cx="1933575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Rectangle 53"/>
          <p:cNvSpPr>
            <a:spLocks noChangeArrowheads="1"/>
          </p:cNvSpPr>
          <p:nvPr/>
        </p:nvSpPr>
        <p:spPr bwMode="auto">
          <a:xfrm>
            <a:off x="2209800" y="2133600"/>
            <a:ext cx="2971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>
                <a:latin typeface="Times New Roman" pitchFamily="18" charset="0"/>
              </a:rPr>
              <a:t>Diag: obesidad </a:t>
            </a:r>
          </a:p>
          <a:p>
            <a:pPr>
              <a:spcBef>
                <a:spcPct val="50000"/>
              </a:spcBef>
            </a:pPr>
            <a:r>
              <a:rPr lang="es-MX">
                <a:latin typeface="Times New Roman" pitchFamily="18" charset="0"/>
              </a:rPr>
              <a:t>Craneofaringioma</a:t>
            </a:r>
          </a:p>
          <a:p>
            <a:pPr>
              <a:spcBef>
                <a:spcPct val="50000"/>
              </a:spcBef>
            </a:pPr>
            <a:r>
              <a:rPr lang="es-MX">
                <a:latin typeface="Times New Roman" pitchFamily="18" charset="0"/>
              </a:rPr>
              <a:t>Déficit H Crecimiento</a:t>
            </a:r>
          </a:p>
          <a:p>
            <a:pPr>
              <a:spcBef>
                <a:spcPct val="50000"/>
              </a:spcBef>
            </a:pPr>
            <a:r>
              <a:rPr lang="es-MX">
                <a:latin typeface="Times New Roman" pitchFamily="18" charset="0"/>
              </a:rPr>
              <a:t>Hipotiroidismo</a:t>
            </a:r>
          </a:p>
          <a:p>
            <a:pPr>
              <a:spcBef>
                <a:spcPct val="50000"/>
              </a:spcBef>
            </a:pPr>
            <a:r>
              <a:rPr lang="es-MX">
                <a:latin typeface="Times New Roman" pitchFamily="18" charset="0"/>
              </a:rPr>
              <a:t>Hipogonadismo</a:t>
            </a:r>
          </a:p>
          <a:p>
            <a:pPr>
              <a:spcBef>
                <a:spcPct val="50000"/>
              </a:spcBef>
            </a:pPr>
            <a:r>
              <a:rPr lang="es-MX">
                <a:latin typeface="Times New Roman" pitchFamily="18" charset="0"/>
              </a:rPr>
              <a:t>Insuf suprarrenal</a:t>
            </a:r>
          </a:p>
          <a:p>
            <a:pPr>
              <a:spcBef>
                <a:spcPct val="50000"/>
              </a:spcBef>
            </a:pPr>
            <a:r>
              <a:rPr lang="es-MX">
                <a:latin typeface="Times New Roman" pitchFamily="18" charset="0"/>
              </a:rPr>
              <a:t>Diabetes insípida</a:t>
            </a:r>
            <a:endParaRPr lang="es-ES">
              <a:latin typeface="Times New Roman" pitchFamily="18" charset="0"/>
            </a:endParaRPr>
          </a:p>
        </p:txBody>
      </p:sp>
      <p:sp>
        <p:nvSpPr>
          <p:cNvPr id="27702" name="Text Box 54"/>
          <p:cNvSpPr txBox="1">
            <a:spLocks noChangeArrowheads="1"/>
          </p:cNvSpPr>
          <p:nvPr/>
        </p:nvSpPr>
        <p:spPr bwMode="auto">
          <a:xfrm>
            <a:off x="304800" y="566738"/>
            <a:ext cx="3738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Hipopituitarismo</a:t>
            </a:r>
            <a:endParaRPr lang="es-ES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42" name="Rectangle 55"/>
          <p:cNvSpPr>
            <a:spLocks noChangeArrowheads="1"/>
          </p:cNvSpPr>
          <p:nvPr/>
        </p:nvSpPr>
        <p:spPr bwMode="auto">
          <a:xfrm>
            <a:off x="0" y="6172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>
                <a:solidFill>
                  <a:schemeClr val="bg1"/>
                </a:solidFill>
                <a:latin typeface="Times New Roman" pitchFamily="18" charset="0"/>
              </a:rPr>
              <a:t>JLS 124302, 12 años</a:t>
            </a:r>
            <a:endParaRPr lang="es-ES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9943" name="Rectangle 56"/>
          <p:cNvSpPr>
            <a:spLocks noChangeArrowheads="1"/>
          </p:cNvSpPr>
          <p:nvPr/>
        </p:nvSpPr>
        <p:spPr bwMode="auto">
          <a:xfrm>
            <a:off x="4356100" y="333375"/>
            <a:ext cx="457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>
                <a:latin typeface="Times New Roman" pitchFamily="18" charset="0"/>
              </a:rPr>
              <a:t>Debut: 9 años</a:t>
            </a:r>
          </a:p>
          <a:p>
            <a:pPr>
              <a:spcBef>
                <a:spcPct val="50000"/>
              </a:spcBef>
            </a:pPr>
            <a:r>
              <a:rPr lang="es-MX">
                <a:latin typeface="Times New Roman" pitchFamily="18" charset="0"/>
              </a:rPr>
              <a:t>Hipertensión endocraneana </a:t>
            </a:r>
          </a:p>
          <a:p>
            <a:pPr>
              <a:spcBef>
                <a:spcPct val="50000"/>
              </a:spcBef>
            </a:pPr>
            <a:r>
              <a:rPr lang="es-MX">
                <a:latin typeface="Times New Roman" pitchFamily="18" charset="0"/>
              </a:rPr>
              <a:t>Hidrocefalia </a:t>
            </a:r>
            <a:endParaRPr lang="es-ES">
              <a:latin typeface="Times New Roman" pitchFamily="18" charset="0"/>
            </a:endParaRPr>
          </a:p>
        </p:txBody>
      </p:sp>
      <p:sp>
        <p:nvSpPr>
          <p:cNvPr id="39944" name="Rectangle 57"/>
          <p:cNvSpPr>
            <a:spLocks noChangeArrowheads="1"/>
          </p:cNvSpPr>
          <p:nvPr/>
        </p:nvSpPr>
        <p:spPr bwMode="auto">
          <a:xfrm>
            <a:off x="1143000" y="2286000"/>
            <a:ext cx="22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15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1" t="18750" r="22388" b="2499"/>
          <a:stretch>
            <a:fillRect/>
          </a:stretch>
        </p:blipFill>
        <p:spPr bwMode="auto">
          <a:xfrm>
            <a:off x="6594475" y="1447800"/>
            <a:ext cx="2244725" cy="4876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411413" y="188913"/>
            <a:ext cx="32940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Hipotiroidismo</a:t>
            </a:r>
            <a:endParaRPr lang="es-ES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s-ES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304800" y="1447800"/>
          <a:ext cx="2846388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Imagen de mapa de bits" r:id="rId4" imgW="2314286" imgH="4029637" progId="Paint.Picture">
                  <p:embed/>
                </p:oleObj>
              </mc:Choice>
              <mc:Fallback>
                <p:oleObj name="Imagen de mapa de bits" r:id="rId4" imgW="2314286" imgH="402963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8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47800"/>
                        <a:ext cx="2846388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3429000" y="1447800"/>
          <a:ext cx="282416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Imagen de mapa de bits" r:id="rId6" imgW="1971950" imgH="3457143" progId="Paint.Picture">
                  <p:embed/>
                </p:oleObj>
              </mc:Choice>
              <mc:Fallback>
                <p:oleObj name="Imagen de mapa de bits" r:id="rId6" imgW="1971950" imgH="345714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18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447800"/>
                        <a:ext cx="2824163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1447800" y="1981200"/>
            <a:ext cx="3048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4343400" y="1905000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7848600" y="2057400"/>
            <a:ext cx="1524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40969" name="Line 11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29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381000" y="3124200"/>
          <a:ext cx="207645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Imagen de mapa de bits" r:id="rId3" imgW="2076740" imgH="2172003" progId="Paint.Picture">
                  <p:embed/>
                </p:oleObj>
              </mc:Choice>
              <mc:Fallback>
                <p:oleObj name="Imagen de mapa de bits" r:id="rId3" imgW="2076740" imgH="217200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124200"/>
                        <a:ext cx="2076450" cy="21717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6307138" y="1524000"/>
          <a:ext cx="2208212" cy="497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Imagen de mapa de bits" r:id="rId5" imgW="2343477" imgH="5276190" progId="Paint.Picture">
                  <p:embed/>
                </p:oleObj>
              </mc:Choice>
              <mc:Fallback>
                <p:oleObj name="Imagen de mapa de bits" r:id="rId5" imgW="2343477" imgH="52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7138" y="1524000"/>
                        <a:ext cx="2208212" cy="49720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3200400" y="1600200"/>
          <a:ext cx="2124075" cy="498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Imagen de mapa de bits" r:id="rId7" imgW="2123810" imgH="4982270" progId="Paint.Picture">
                  <p:embed/>
                </p:oleObj>
              </mc:Choice>
              <mc:Fallback>
                <p:oleObj name="Imagen de mapa de bits" r:id="rId7" imgW="2123810" imgH="498227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600200"/>
                        <a:ext cx="2124075" cy="49815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4213" y="404813"/>
            <a:ext cx="8459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_tradnl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Síndrome de Cushing por corticoides</a:t>
            </a:r>
            <a:endParaRPr lang="es-ES" sz="320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1143000" y="4114800"/>
            <a:ext cx="6858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4343400" y="2209800"/>
            <a:ext cx="381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7239000" y="2209800"/>
            <a:ext cx="22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CL"/>
          </a:p>
        </p:txBody>
      </p:sp>
      <p:sp>
        <p:nvSpPr>
          <p:cNvPr id="41993" name="Line 11"/>
          <p:cNvSpPr>
            <a:spLocks noChangeShapeType="1"/>
          </p:cNvSpPr>
          <p:nvPr/>
        </p:nvSpPr>
        <p:spPr bwMode="auto">
          <a:xfrm>
            <a:off x="0" y="1412875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465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 dirty="0" smtClean="0"/>
              <a:t>RETRASO</a:t>
            </a:r>
            <a:br>
              <a:rPr lang="en-US" sz="2800" b="1" dirty="0" smtClean="0"/>
            </a:br>
            <a:r>
              <a:rPr lang="en-US" sz="2800" b="1" dirty="0" smtClean="0"/>
              <a:t> DE CRECIMIENTO PRENATAL </a:t>
            </a:r>
            <a:br>
              <a:rPr lang="en-US" sz="2800" b="1" dirty="0" smtClean="0"/>
            </a:br>
            <a:r>
              <a:rPr lang="en-US" sz="2800" b="1" dirty="0" smtClean="0"/>
              <a:t>(RCIU)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556792"/>
            <a:ext cx="8610600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chemeClr val="tx2"/>
                </a:solidFill>
              </a:rPr>
              <a:t>Proceso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patológico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que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impide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que</a:t>
            </a:r>
            <a:r>
              <a:rPr lang="en-US" sz="2000" dirty="0" smtClean="0">
                <a:solidFill>
                  <a:schemeClr val="tx2"/>
                </a:solidFill>
              </a:rPr>
              <a:t> el </a:t>
            </a:r>
            <a:r>
              <a:rPr lang="en-US" sz="2000" dirty="0" err="1" smtClean="0">
                <a:solidFill>
                  <a:schemeClr val="tx2"/>
                </a:solidFill>
              </a:rPr>
              <a:t>feto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alcance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su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potencial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crecimiento</a:t>
            </a:r>
            <a:r>
              <a:rPr lang="en-US" sz="2000" dirty="0" smtClean="0">
                <a:solidFill>
                  <a:schemeClr val="tx2"/>
                </a:solidFill>
              </a:rPr>
              <a:t> in utero,</a:t>
            </a:r>
            <a:r>
              <a:rPr lang="es-ES_tradnl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2000" dirty="0">
                <a:solidFill>
                  <a:schemeClr val="tx2"/>
                </a:solidFill>
              </a:rPr>
              <a:t>20% sin crecimiento compensador</a:t>
            </a:r>
            <a:endParaRPr lang="es-ES" sz="2000" dirty="0">
              <a:solidFill>
                <a:schemeClr val="tx2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err="1" smtClean="0">
                <a:solidFill>
                  <a:schemeClr val="tx2"/>
                </a:solidFill>
              </a:rPr>
              <a:t>Causas</a:t>
            </a:r>
            <a:r>
              <a:rPr lang="en-US" sz="2000" dirty="0" smtClean="0">
                <a:solidFill>
                  <a:schemeClr val="tx2"/>
                </a:solidFill>
              </a:rPr>
              <a:t>:</a:t>
            </a:r>
          </a:p>
          <a:p>
            <a:pPr marL="571500" indent="-571500" eaLnBrk="1" hangingPunct="1">
              <a:buFont typeface="Wingdings" pitchFamily="2" charset="2"/>
              <a:buAutoNum type="arabicParenR"/>
            </a:pPr>
            <a:r>
              <a:rPr lang="en-US" sz="2000" dirty="0" err="1" smtClean="0">
                <a:solidFill>
                  <a:srgbClr val="006699"/>
                </a:solidFill>
              </a:rPr>
              <a:t>Infecciones</a:t>
            </a:r>
            <a:r>
              <a:rPr lang="en-US" sz="2000" dirty="0" smtClean="0">
                <a:solidFill>
                  <a:srgbClr val="006699"/>
                </a:solidFill>
              </a:rPr>
              <a:t> </a:t>
            </a:r>
            <a:r>
              <a:rPr lang="en-US" sz="2000" dirty="0" err="1" smtClean="0">
                <a:solidFill>
                  <a:srgbClr val="006699"/>
                </a:solidFill>
              </a:rPr>
              <a:t>Intrauterinas</a:t>
            </a:r>
            <a:r>
              <a:rPr lang="en-US" sz="2000" dirty="0" smtClean="0">
                <a:solidFill>
                  <a:srgbClr val="006699"/>
                </a:solidFill>
              </a:rPr>
              <a:t>: CMV/ HIV/ </a:t>
            </a:r>
            <a:r>
              <a:rPr lang="en-US" sz="2000" dirty="0" err="1" smtClean="0">
                <a:solidFill>
                  <a:srgbClr val="006699"/>
                </a:solidFill>
              </a:rPr>
              <a:t>Rubéola</a:t>
            </a:r>
            <a:r>
              <a:rPr lang="en-US" sz="2000" dirty="0" smtClean="0">
                <a:solidFill>
                  <a:srgbClr val="006699"/>
                </a:solidFill>
              </a:rPr>
              <a:t>/ </a:t>
            </a:r>
            <a:r>
              <a:rPr lang="en-US" sz="2000" dirty="0" err="1" smtClean="0">
                <a:solidFill>
                  <a:srgbClr val="006699"/>
                </a:solidFill>
              </a:rPr>
              <a:t>Sífilis</a:t>
            </a:r>
            <a:r>
              <a:rPr lang="en-US" sz="2000" dirty="0" smtClean="0">
                <a:solidFill>
                  <a:srgbClr val="006699"/>
                </a:solidFill>
              </a:rPr>
              <a:t> / Toxoplasma.</a:t>
            </a:r>
          </a:p>
          <a:p>
            <a:pPr marL="571500" indent="-571500" eaLnBrk="1" hangingPunct="1">
              <a:buFont typeface="Wingdings" pitchFamily="2" charset="2"/>
              <a:buAutoNum type="arabicParenR"/>
            </a:pPr>
            <a:r>
              <a:rPr lang="en-US" sz="2000" dirty="0" err="1" smtClean="0">
                <a:solidFill>
                  <a:srgbClr val="006699"/>
                </a:solidFill>
              </a:rPr>
              <a:t>Teratógenos</a:t>
            </a:r>
            <a:r>
              <a:rPr lang="en-US" sz="2000" dirty="0" smtClean="0">
                <a:solidFill>
                  <a:srgbClr val="006699"/>
                </a:solidFill>
              </a:rPr>
              <a:t>: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solidFill>
                  <a:srgbClr val="006699"/>
                </a:solidFill>
              </a:rPr>
              <a:t> </a:t>
            </a:r>
            <a:r>
              <a:rPr lang="en-US" sz="2000" dirty="0" err="1" smtClean="0">
                <a:solidFill>
                  <a:srgbClr val="006699"/>
                </a:solidFill>
              </a:rPr>
              <a:t>Síndrome</a:t>
            </a:r>
            <a:r>
              <a:rPr lang="en-US" sz="2000" dirty="0" smtClean="0">
                <a:solidFill>
                  <a:srgbClr val="006699"/>
                </a:solidFill>
              </a:rPr>
              <a:t> de Alcohol </a:t>
            </a:r>
            <a:r>
              <a:rPr lang="en-US" sz="2000" dirty="0" err="1" smtClean="0">
                <a:solidFill>
                  <a:srgbClr val="006699"/>
                </a:solidFill>
              </a:rPr>
              <a:t>fetal,fármacos</a:t>
            </a:r>
            <a:r>
              <a:rPr lang="en-US" sz="2000" dirty="0" smtClean="0">
                <a:solidFill>
                  <a:srgbClr val="006699"/>
                </a:solidFill>
              </a:rPr>
              <a:t> ( </a:t>
            </a:r>
            <a:r>
              <a:rPr lang="en-US" sz="2000" dirty="0" err="1" smtClean="0">
                <a:solidFill>
                  <a:srgbClr val="006699"/>
                </a:solidFill>
              </a:rPr>
              <a:t>Warfarina</a:t>
            </a:r>
            <a:r>
              <a:rPr lang="en-US" sz="2000" dirty="0" smtClean="0">
                <a:solidFill>
                  <a:srgbClr val="006699"/>
                </a:solidFill>
              </a:rPr>
              <a:t>, </a:t>
            </a:r>
            <a:r>
              <a:rPr lang="en-US" sz="2000" dirty="0" err="1" smtClean="0">
                <a:solidFill>
                  <a:srgbClr val="006699"/>
                </a:solidFill>
              </a:rPr>
              <a:t>Hidantoina</a:t>
            </a:r>
            <a:r>
              <a:rPr lang="en-US" sz="2000" dirty="0" smtClean="0">
                <a:solidFill>
                  <a:srgbClr val="006699"/>
                </a:solidFill>
              </a:rPr>
              <a:t> ) ,</a:t>
            </a:r>
            <a:r>
              <a:rPr lang="en-US" sz="2000" dirty="0" err="1" smtClean="0">
                <a:solidFill>
                  <a:srgbClr val="006699"/>
                </a:solidFill>
              </a:rPr>
              <a:t>Drogas</a:t>
            </a:r>
            <a:r>
              <a:rPr lang="en-US" sz="2000" dirty="0" smtClean="0">
                <a:solidFill>
                  <a:srgbClr val="006699"/>
                </a:solidFill>
              </a:rPr>
              <a:t> </a:t>
            </a: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rgbClr val="006699"/>
                </a:solidFill>
              </a:rPr>
              <a:t>                                </a:t>
            </a: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rgbClr val="006699"/>
                </a:solidFill>
              </a:rPr>
              <a:t>3) </a:t>
            </a:r>
            <a:r>
              <a:rPr lang="en-US" sz="2000" dirty="0" err="1" smtClean="0">
                <a:solidFill>
                  <a:srgbClr val="006699"/>
                </a:solidFill>
              </a:rPr>
              <a:t>Genéticas</a:t>
            </a:r>
            <a:r>
              <a:rPr lang="en-US" sz="2000" dirty="0" smtClean="0">
                <a:solidFill>
                  <a:srgbClr val="006699"/>
                </a:solidFill>
              </a:rPr>
              <a:t>: </a:t>
            </a:r>
            <a:r>
              <a:rPr lang="en-US" sz="2000" dirty="0" err="1" smtClean="0">
                <a:solidFill>
                  <a:srgbClr val="006699"/>
                </a:solidFill>
              </a:rPr>
              <a:t>Cromosómicas</a:t>
            </a:r>
            <a:r>
              <a:rPr lang="en-US" sz="2000" dirty="0" smtClean="0">
                <a:solidFill>
                  <a:srgbClr val="006699"/>
                </a:solidFill>
              </a:rPr>
              <a:t> </a:t>
            </a:r>
            <a:r>
              <a:rPr lang="en-US" sz="2000" dirty="0" err="1" smtClean="0">
                <a:solidFill>
                  <a:srgbClr val="006699"/>
                </a:solidFill>
              </a:rPr>
              <a:t>numéricas</a:t>
            </a:r>
            <a:r>
              <a:rPr lang="en-US" sz="2000" dirty="0" smtClean="0">
                <a:solidFill>
                  <a:srgbClr val="006699"/>
                </a:solidFill>
              </a:rPr>
              <a:t>: </a:t>
            </a:r>
            <a:r>
              <a:rPr lang="en-US" sz="2000" dirty="0" err="1" smtClean="0">
                <a:solidFill>
                  <a:srgbClr val="006699"/>
                </a:solidFill>
              </a:rPr>
              <a:t>Trisomías</a:t>
            </a:r>
            <a:r>
              <a:rPr lang="en-US" sz="2000" dirty="0" smtClean="0">
                <a:solidFill>
                  <a:srgbClr val="006699"/>
                </a:solidFill>
              </a:rPr>
              <a:t> 21, 13, 18</a:t>
            </a: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rgbClr val="006699"/>
                </a:solidFill>
              </a:rPr>
              <a:t>                           </a:t>
            </a:r>
            <a:r>
              <a:rPr lang="en-US" sz="2000" dirty="0" err="1" smtClean="0">
                <a:solidFill>
                  <a:srgbClr val="006699"/>
                </a:solidFill>
              </a:rPr>
              <a:t>Síndrome</a:t>
            </a:r>
            <a:r>
              <a:rPr lang="en-US" sz="2000" dirty="0" smtClean="0">
                <a:solidFill>
                  <a:srgbClr val="006699"/>
                </a:solidFill>
              </a:rPr>
              <a:t> de Turner</a:t>
            </a: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rgbClr val="006699"/>
                </a:solidFill>
              </a:rPr>
              <a:t>4) </a:t>
            </a:r>
            <a:r>
              <a:rPr lang="en-US" sz="2000" dirty="0" err="1" smtClean="0">
                <a:solidFill>
                  <a:srgbClr val="006699"/>
                </a:solidFill>
              </a:rPr>
              <a:t>Desnutrición</a:t>
            </a:r>
            <a:r>
              <a:rPr lang="en-US" sz="2000" dirty="0" smtClean="0">
                <a:solidFill>
                  <a:srgbClr val="006699"/>
                </a:solidFill>
              </a:rPr>
              <a:t>: </a:t>
            </a:r>
            <a:r>
              <a:rPr lang="en-US" sz="2000" dirty="0" err="1" smtClean="0">
                <a:solidFill>
                  <a:srgbClr val="006699"/>
                </a:solidFill>
              </a:rPr>
              <a:t>Materna</a:t>
            </a:r>
            <a:r>
              <a:rPr lang="en-US" sz="2000" dirty="0" smtClean="0">
                <a:solidFill>
                  <a:srgbClr val="006699"/>
                </a:solidFill>
              </a:rPr>
              <a:t> / Fetal (</a:t>
            </a:r>
            <a:r>
              <a:rPr lang="en-US" sz="2000" dirty="0" err="1" smtClean="0">
                <a:solidFill>
                  <a:srgbClr val="006699"/>
                </a:solidFill>
              </a:rPr>
              <a:t>Placentaria</a:t>
            </a:r>
            <a:r>
              <a:rPr lang="en-US" sz="2000" dirty="0" smtClean="0">
                <a:solidFill>
                  <a:srgbClr val="006699"/>
                </a:solidFill>
              </a:rPr>
              <a:t>)</a:t>
            </a: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556914"/>
              </p:ext>
            </p:extLst>
          </p:nvPr>
        </p:nvGraphicFramePr>
        <p:xfrm>
          <a:off x="6372200" y="17560"/>
          <a:ext cx="2406295" cy="1805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Presentación" r:id="rId4" imgW="4572180" imgH="3429001" progId="PowerPoint.Show.8">
                  <p:embed/>
                </p:oleObj>
              </mc:Choice>
              <mc:Fallback>
                <p:oleObj name="Presentación" r:id="rId4" imgW="4572180" imgH="3429001" progId="PowerPoint.Show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17560"/>
                        <a:ext cx="2406295" cy="1805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55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4209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EVALUACIÓN</a:t>
            </a:r>
            <a:r>
              <a:rPr lang="es-ES_tradnl" dirty="0" smtClean="0"/>
              <a:t> 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8200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800" b="1" smtClean="0"/>
              <a:t>	EVALUACIÓN DEL NIÑO CON TALLA BAJA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08100"/>
            <a:ext cx="8229600" cy="5181600"/>
          </a:xfrm>
        </p:spPr>
        <p:txBody>
          <a:bodyPr/>
          <a:lstStyle/>
          <a:p>
            <a:pPr marL="571500" indent="-571500" eaLnBrk="1" hangingPunct="1"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/>
                </a:solidFill>
              </a:rPr>
              <a:t>ANAMNESIS</a:t>
            </a: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	- </a:t>
            </a:r>
            <a:r>
              <a:rPr lang="en-US" sz="2000" dirty="0" err="1" smtClean="0">
                <a:solidFill>
                  <a:schemeClr val="tx2"/>
                </a:solidFill>
              </a:rPr>
              <a:t>Embarazo</a:t>
            </a:r>
            <a:r>
              <a:rPr lang="en-US" sz="2000" dirty="0" smtClean="0">
                <a:solidFill>
                  <a:schemeClr val="tx2"/>
                </a:solidFill>
              </a:rPr>
              <a:t>  y </a:t>
            </a:r>
            <a:r>
              <a:rPr lang="en-US" sz="2000" dirty="0" err="1" smtClean="0">
                <a:solidFill>
                  <a:schemeClr val="tx2"/>
                </a:solidFill>
              </a:rPr>
              <a:t>Parto</a:t>
            </a:r>
            <a:r>
              <a:rPr lang="en-US" sz="2000" dirty="0" smtClean="0">
                <a:solidFill>
                  <a:schemeClr val="tx2"/>
                </a:solidFill>
              </a:rPr>
              <a:t>: </a:t>
            </a:r>
            <a:r>
              <a:rPr lang="en-US" sz="2000" dirty="0" err="1" smtClean="0">
                <a:solidFill>
                  <a:srgbClr val="006699"/>
                </a:solidFill>
              </a:rPr>
              <a:t>Enfermedades</a:t>
            </a:r>
            <a:endParaRPr lang="en-US" sz="2000" dirty="0" smtClean="0">
              <a:solidFill>
                <a:srgbClr val="006699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rgbClr val="006699"/>
                </a:solidFill>
              </a:rPr>
              <a:t>				    </a:t>
            </a:r>
            <a:r>
              <a:rPr lang="en-US" sz="2000" dirty="0" err="1" smtClean="0">
                <a:solidFill>
                  <a:srgbClr val="006699"/>
                </a:solidFill>
              </a:rPr>
              <a:t>Medicamentos</a:t>
            </a:r>
            <a:endParaRPr lang="en-US" sz="2000" dirty="0" smtClean="0">
              <a:solidFill>
                <a:srgbClr val="006699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rgbClr val="006699"/>
                </a:solidFill>
              </a:rPr>
              <a:t>				    </a:t>
            </a:r>
            <a:r>
              <a:rPr lang="en-US" sz="2000" dirty="0" err="1" smtClean="0">
                <a:solidFill>
                  <a:srgbClr val="006699"/>
                </a:solidFill>
              </a:rPr>
              <a:t>Sustancias</a:t>
            </a:r>
            <a:r>
              <a:rPr lang="en-US" sz="2000" dirty="0" smtClean="0">
                <a:solidFill>
                  <a:srgbClr val="006699"/>
                </a:solidFill>
              </a:rPr>
              <a:t> </a:t>
            </a:r>
            <a:r>
              <a:rPr lang="en-US" sz="2000" dirty="0" err="1" smtClean="0">
                <a:solidFill>
                  <a:srgbClr val="006699"/>
                </a:solidFill>
              </a:rPr>
              <a:t>Químicas</a:t>
            </a:r>
            <a:endParaRPr lang="en-US" sz="2000" dirty="0" smtClean="0">
              <a:solidFill>
                <a:srgbClr val="006699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rgbClr val="006699"/>
                </a:solidFill>
              </a:rPr>
              <a:t>	</a:t>
            </a:r>
            <a:r>
              <a:rPr lang="en-US" sz="2000" dirty="0" smtClean="0">
                <a:solidFill>
                  <a:schemeClr val="tx2"/>
                </a:solidFill>
              </a:rPr>
              <a:t>- Peso, </a:t>
            </a:r>
            <a:r>
              <a:rPr lang="en-US" sz="2000" dirty="0" err="1" smtClean="0">
                <a:solidFill>
                  <a:schemeClr val="tx2"/>
                </a:solidFill>
              </a:rPr>
              <a:t>Talla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Edad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gestacional</a:t>
            </a:r>
            <a:r>
              <a:rPr lang="en-US" sz="2000" dirty="0" smtClean="0">
                <a:solidFill>
                  <a:schemeClr val="tx2"/>
                </a:solidFill>
              </a:rPr>
              <a:t> al </a:t>
            </a:r>
            <a:r>
              <a:rPr lang="en-US" sz="2000" dirty="0" err="1" smtClean="0">
                <a:solidFill>
                  <a:schemeClr val="tx2"/>
                </a:solidFill>
              </a:rPr>
              <a:t>nacer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	- </a:t>
            </a:r>
            <a:r>
              <a:rPr lang="en-US" sz="2000" dirty="0" err="1" smtClean="0">
                <a:solidFill>
                  <a:schemeClr val="tx2"/>
                </a:solidFill>
              </a:rPr>
              <a:t>Desarrollo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Psicomotor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	- </a:t>
            </a:r>
            <a:r>
              <a:rPr lang="en-US" sz="2000" dirty="0" err="1" smtClean="0">
                <a:solidFill>
                  <a:schemeClr val="tx2"/>
                </a:solidFill>
              </a:rPr>
              <a:t>Mórbidos</a:t>
            </a:r>
            <a:r>
              <a:rPr lang="en-US" sz="2000" dirty="0" smtClean="0">
                <a:solidFill>
                  <a:schemeClr val="tx2"/>
                </a:solidFill>
              </a:rPr>
              <a:t>- </a:t>
            </a:r>
            <a:r>
              <a:rPr lang="en-US" sz="2000" dirty="0" err="1" smtClean="0">
                <a:solidFill>
                  <a:schemeClr val="tx2"/>
                </a:solidFill>
              </a:rPr>
              <a:t>Hospitalizaciones</a:t>
            </a:r>
            <a:r>
              <a:rPr lang="en-US" sz="2000" dirty="0" smtClean="0">
                <a:solidFill>
                  <a:schemeClr val="tx2"/>
                </a:solidFill>
              </a:rPr>
              <a:t> – </a:t>
            </a:r>
            <a:r>
              <a:rPr lang="en-US" sz="2000" dirty="0" err="1" smtClean="0">
                <a:solidFill>
                  <a:schemeClr val="tx2"/>
                </a:solidFill>
              </a:rPr>
              <a:t>Fracturas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	- </a:t>
            </a:r>
            <a:r>
              <a:rPr lang="en-US" sz="2000" dirty="0" err="1" smtClean="0">
                <a:solidFill>
                  <a:schemeClr val="tx2"/>
                </a:solidFill>
              </a:rPr>
              <a:t>Alimentación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	- </a:t>
            </a:r>
            <a:r>
              <a:rPr lang="en-US" sz="2000" dirty="0" err="1" smtClean="0">
                <a:solidFill>
                  <a:schemeClr val="tx2"/>
                </a:solidFill>
              </a:rPr>
              <a:t>Actividad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física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	- </a:t>
            </a:r>
            <a:r>
              <a:rPr lang="en-US" sz="2000" dirty="0" err="1" smtClean="0">
                <a:solidFill>
                  <a:schemeClr val="tx2"/>
                </a:solidFill>
              </a:rPr>
              <a:t>Talla</a:t>
            </a:r>
            <a:r>
              <a:rPr lang="en-US" sz="2000" dirty="0" smtClean="0">
                <a:solidFill>
                  <a:schemeClr val="tx2"/>
                </a:solidFill>
              </a:rPr>
              <a:t> padres, </a:t>
            </a:r>
            <a:r>
              <a:rPr lang="en-US" sz="2000" dirty="0" err="1" smtClean="0">
                <a:solidFill>
                  <a:schemeClr val="tx2"/>
                </a:solidFill>
              </a:rPr>
              <a:t>abuelos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hermanos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tíos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	- </a:t>
            </a:r>
            <a:r>
              <a:rPr lang="en-US" sz="2000" dirty="0" err="1" smtClean="0">
                <a:solidFill>
                  <a:schemeClr val="tx2"/>
                </a:solidFill>
              </a:rPr>
              <a:t>Edad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inicio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puberal</a:t>
            </a:r>
            <a:r>
              <a:rPr lang="en-US" sz="2000" dirty="0" smtClean="0">
                <a:solidFill>
                  <a:schemeClr val="tx2"/>
                </a:solidFill>
              </a:rPr>
              <a:t> del padre y </a:t>
            </a:r>
            <a:r>
              <a:rPr lang="en-US" sz="2000" dirty="0" err="1" smtClean="0">
                <a:solidFill>
                  <a:schemeClr val="tx2"/>
                </a:solidFill>
              </a:rPr>
              <a:t>menarquia</a:t>
            </a:r>
            <a:r>
              <a:rPr lang="en-US" sz="2000" dirty="0" smtClean="0">
                <a:solidFill>
                  <a:schemeClr val="tx2"/>
                </a:solidFill>
              </a:rPr>
              <a:t> en la </a:t>
            </a:r>
            <a:r>
              <a:rPr lang="en-US" sz="2000" dirty="0" err="1" smtClean="0">
                <a:solidFill>
                  <a:schemeClr val="tx2"/>
                </a:solidFill>
              </a:rPr>
              <a:t>madre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	- </a:t>
            </a:r>
            <a:r>
              <a:rPr lang="en-US" sz="2000" dirty="0" err="1" smtClean="0">
                <a:solidFill>
                  <a:schemeClr val="tx2"/>
                </a:solidFill>
              </a:rPr>
              <a:t>Antecedentes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familiares</a:t>
            </a:r>
            <a:r>
              <a:rPr lang="en-US" sz="2000" dirty="0" smtClean="0">
                <a:solidFill>
                  <a:schemeClr val="tx2"/>
                </a:solidFill>
              </a:rPr>
              <a:t> ( </a:t>
            </a:r>
            <a:r>
              <a:rPr lang="en-US" sz="2000" dirty="0" err="1" smtClean="0">
                <a:solidFill>
                  <a:schemeClr val="tx2"/>
                </a:solidFill>
              </a:rPr>
              <a:t>bocio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enanismo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</a:rPr>
              <a:t>etc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	- </a:t>
            </a:r>
            <a:r>
              <a:rPr lang="en-US" sz="2000" dirty="0" err="1" smtClean="0">
                <a:solidFill>
                  <a:schemeClr val="tx2"/>
                </a:solidFill>
              </a:rPr>
              <a:t>Reconstituir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curva</a:t>
            </a:r>
            <a:r>
              <a:rPr lang="en-US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err="1" smtClean="0">
                <a:solidFill>
                  <a:schemeClr val="tx2"/>
                </a:solidFill>
              </a:rPr>
              <a:t>crecimiento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571500" indent="-571500" eaLnBrk="1" hangingPunct="1">
              <a:buFont typeface="Wingdings" pitchFamily="2" charset="2"/>
              <a:buNone/>
            </a:pPr>
            <a:endParaRPr lang="en-US" sz="2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8928" y="54496"/>
            <a:ext cx="8229600" cy="93610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 dirty="0" smtClean="0">
                <a:latin typeface="+mn-lt"/>
              </a:rPr>
              <a:t>EVALUACIÓN DEL CRECIMIENTO: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CARGA GENÉTICA</a:t>
            </a:r>
          </a:p>
        </p:txBody>
      </p:sp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90600"/>
            <a:ext cx="40782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8"/>
          <p:cNvSpPr txBox="1">
            <a:spLocks noChangeArrowheads="1"/>
          </p:cNvSpPr>
          <p:nvPr/>
        </p:nvSpPr>
        <p:spPr bwMode="auto">
          <a:xfrm>
            <a:off x="365125" y="1611313"/>
            <a:ext cx="38163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0">
                <a:solidFill>
                  <a:srgbClr val="006699"/>
                </a:solidFill>
              </a:rPr>
              <a:t>Niñas:</a:t>
            </a:r>
          </a:p>
          <a:p>
            <a:pPr algn="ctr" eaLnBrk="1" hangingPunct="1"/>
            <a:r>
              <a:rPr lang="en-US" sz="2000" b="0" u="sng">
                <a:solidFill>
                  <a:srgbClr val="006699"/>
                </a:solidFill>
              </a:rPr>
              <a:t>(Talla padre – 13) + Talla Madre</a:t>
            </a:r>
          </a:p>
          <a:p>
            <a:pPr algn="ctr" eaLnBrk="1" hangingPunct="1"/>
            <a:r>
              <a:rPr lang="en-US" sz="2000" b="0">
                <a:solidFill>
                  <a:srgbClr val="006699"/>
                </a:solidFill>
              </a:rPr>
              <a:t>2</a:t>
            </a:r>
          </a:p>
        </p:txBody>
      </p:sp>
      <p:sp>
        <p:nvSpPr>
          <p:cNvPr id="54277" name="Text Box 9"/>
          <p:cNvSpPr txBox="1">
            <a:spLocks noChangeArrowheads="1"/>
          </p:cNvSpPr>
          <p:nvPr/>
        </p:nvSpPr>
        <p:spPr bwMode="auto">
          <a:xfrm>
            <a:off x="1649413" y="3429000"/>
            <a:ext cx="1466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0">
                <a:solidFill>
                  <a:srgbClr val="006699"/>
                </a:solidFill>
              </a:rPr>
              <a:t>Mama: 160</a:t>
            </a:r>
          </a:p>
          <a:p>
            <a:pPr algn="ctr" eaLnBrk="1" hangingPunct="1"/>
            <a:r>
              <a:rPr lang="en-US" sz="2000" b="0">
                <a:solidFill>
                  <a:srgbClr val="006699"/>
                </a:solidFill>
              </a:rPr>
              <a:t>Papa: 180</a:t>
            </a:r>
          </a:p>
        </p:txBody>
      </p:sp>
      <p:cxnSp>
        <p:nvCxnSpPr>
          <p:cNvPr id="7" name="6 Conector recto"/>
          <p:cNvCxnSpPr>
            <a:cxnSpLocks noChangeShapeType="1"/>
          </p:cNvCxnSpPr>
          <p:nvPr/>
        </p:nvCxnSpPr>
        <p:spPr bwMode="auto">
          <a:xfrm>
            <a:off x="7915275" y="2657475"/>
            <a:ext cx="1524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7 Conector recto"/>
          <p:cNvCxnSpPr>
            <a:cxnSpLocks noChangeShapeType="1"/>
          </p:cNvCxnSpPr>
          <p:nvPr/>
        </p:nvCxnSpPr>
        <p:spPr bwMode="auto">
          <a:xfrm>
            <a:off x="7915275" y="2400300"/>
            <a:ext cx="1524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8 Cruz"/>
          <p:cNvSpPr>
            <a:spLocks noChangeArrowheads="1"/>
          </p:cNvSpPr>
          <p:nvPr/>
        </p:nvSpPr>
        <p:spPr bwMode="auto">
          <a:xfrm rot="-2776051">
            <a:off x="7877175" y="2444750"/>
            <a:ext cx="192088" cy="160338"/>
          </a:xfrm>
          <a:prstGeom prst="plus">
            <a:avLst>
              <a:gd name="adj" fmla="val 4375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8115300" y="2247900"/>
            <a:ext cx="612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CL" sz="1400"/>
              <a:t>Papá</a:t>
            </a:r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8105775" y="2466975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CL" sz="1400"/>
              <a:t>Mamá</a:t>
            </a:r>
          </a:p>
        </p:txBody>
      </p:sp>
      <p:grpSp>
        <p:nvGrpSpPr>
          <p:cNvPr id="2" name="16 Grupo"/>
          <p:cNvGrpSpPr>
            <a:grpSpLocks/>
          </p:cNvGrpSpPr>
          <p:nvPr/>
        </p:nvGrpSpPr>
        <p:grpSpPr bwMode="auto">
          <a:xfrm rot="-176243">
            <a:off x="5000625" y="3352800"/>
            <a:ext cx="1371600" cy="1524000"/>
            <a:chOff x="5029200" y="3429000"/>
            <a:chExt cx="1371600" cy="1524000"/>
          </a:xfrm>
        </p:grpSpPr>
        <p:sp>
          <p:nvSpPr>
            <p:cNvPr id="48152" name="11 Elipse"/>
            <p:cNvSpPr>
              <a:spLocks noChangeArrowheads="1"/>
            </p:cNvSpPr>
            <p:nvPr/>
          </p:nvSpPr>
          <p:spPr bwMode="auto">
            <a:xfrm>
              <a:off x="5029200" y="48768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8153" name="12 Elipse"/>
            <p:cNvSpPr>
              <a:spLocks noChangeArrowheads="1"/>
            </p:cNvSpPr>
            <p:nvPr/>
          </p:nvSpPr>
          <p:spPr bwMode="auto">
            <a:xfrm>
              <a:off x="5181600" y="46767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8154" name="13 Elipse"/>
            <p:cNvSpPr>
              <a:spLocks noChangeArrowheads="1"/>
            </p:cNvSpPr>
            <p:nvPr/>
          </p:nvSpPr>
          <p:spPr bwMode="auto">
            <a:xfrm>
              <a:off x="5715000" y="40195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8155" name="14 Elipse"/>
            <p:cNvSpPr>
              <a:spLocks noChangeArrowheads="1"/>
            </p:cNvSpPr>
            <p:nvPr/>
          </p:nvSpPr>
          <p:spPr bwMode="auto">
            <a:xfrm>
              <a:off x="5381625" y="44196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8156" name="15 Elipse"/>
            <p:cNvSpPr>
              <a:spLocks noChangeArrowheads="1"/>
            </p:cNvSpPr>
            <p:nvPr/>
          </p:nvSpPr>
          <p:spPr bwMode="auto">
            <a:xfrm>
              <a:off x="6324600" y="34290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3" name="17 Grupo"/>
          <p:cNvGrpSpPr>
            <a:grpSpLocks/>
          </p:cNvGrpSpPr>
          <p:nvPr/>
        </p:nvGrpSpPr>
        <p:grpSpPr bwMode="auto">
          <a:xfrm rot="-302981">
            <a:off x="4941888" y="3209925"/>
            <a:ext cx="1371600" cy="1524000"/>
            <a:chOff x="5029200" y="3429000"/>
            <a:chExt cx="1371600" cy="1524000"/>
          </a:xfrm>
        </p:grpSpPr>
        <p:sp>
          <p:nvSpPr>
            <p:cNvPr id="48147" name="18 Elipse"/>
            <p:cNvSpPr>
              <a:spLocks noChangeArrowheads="1"/>
            </p:cNvSpPr>
            <p:nvPr/>
          </p:nvSpPr>
          <p:spPr bwMode="auto">
            <a:xfrm>
              <a:off x="5029200" y="48768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8148" name="19 Elipse"/>
            <p:cNvSpPr>
              <a:spLocks noChangeArrowheads="1"/>
            </p:cNvSpPr>
            <p:nvPr/>
          </p:nvSpPr>
          <p:spPr bwMode="auto">
            <a:xfrm>
              <a:off x="5181600" y="46767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8149" name="20 Elipse"/>
            <p:cNvSpPr>
              <a:spLocks noChangeArrowheads="1"/>
            </p:cNvSpPr>
            <p:nvPr/>
          </p:nvSpPr>
          <p:spPr bwMode="auto">
            <a:xfrm>
              <a:off x="5715000" y="40195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8150" name="21 Elipse"/>
            <p:cNvSpPr>
              <a:spLocks noChangeArrowheads="1"/>
            </p:cNvSpPr>
            <p:nvPr/>
          </p:nvSpPr>
          <p:spPr bwMode="auto">
            <a:xfrm>
              <a:off x="5381625" y="44196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8151" name="22 Elipse"/>
            <p:cNvSpPr>
              <a:spLocks noChangeArrowheads="1"/>
            </p:cNvSpPr>
            <p:nvPr/>
          </p:nvSpPr>
          <p:spPr bwMode="auto">
            <a:xfrm>
              <a:off x="6324600" y="34290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23 Grupo"/>
          <p:cNvGrpSpPr>
            <a:grpSpLocks/>
          </p:cNvGrpSpPr>
          <p:nvPr/>
        </p:nvGrpSpPr>
        <p:grpSpPr bwMode="auto">
          <a:xfrm>
            <a:off x="5057775" y="3457575"/>
            <a:ext cx="1371600" cy="1524000"/>
            <a:chOff x="5029200" y="3429000"/>
            <a:chExt cx="1371600" cy="1524000"/>
          </a:xfrm>
        </p:grpSpPr>
        <p:sp>
          <p:nvSpPr>
            <p:cNvPr id="48142" name="24 Elipse"/>
            <p:cNvSpPr>
              <a:spLocks noChangeArrowheads="1"/>
            </p:cNvSpPr>
            <p:nvPr/>
          </p:nvSpPr>
          <p:spPr bwMode="auto">
            <a:xfrm>
              <a:off x="5029200" y="48768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8143" name="25 Elipse"/>
            <p:cNvSpPr>
              <a:spLocks noChangeArrowheads="1"/>
            </p:cNvSpPr>
            <p:nvPr/>
          </p:nvSpPr>
          <p:spPr bwMode="auto">
            <a:xfrm>
              <a:off x="5181600" y="46767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8144" name="26 Elipse"/>
            <p:cNvSpPr>
              <a:spLocks noChangeArrowheads="1"/>
            </p:cNvSpPr>
            <p:nvPr/>
          </p:nvSpPr>
          <p:spPr bwMode="auto">
            <a:xfrm>
              <a:off x="5715000" y="40195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8145" name="27 Elipse"/>
            <p:cNvSpPr>
              <a:spLocks noChangeArrowheads="1"/>
            </p:cNvSpPr>
            <p:nvPr/>
          </p:nvSpPr>
          <p:spPr bwMode="auto">
            <a:xfrm>
              <a:off x="5381625" y="44196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8146" name="28 Elipse"/>
            <p:cNvSpPr>
              <a:spLocks noChangeArrowheads="1"/>
            </p:cNvSpPr>
            <p:nvPr/>
          </p:nvSpPr>
          <p:spPr bwMode="auto">
            <a:xfrm>
              <a:off x="6324600" y="34290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411595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9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HIPOTIROIDISMO: Epidemiología</a:t>
            </a:r>
            <a:endParaRPr lang="es-CL" sz="36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Frecuente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1.5% de población adulta (&gt;40 años)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14 veces mas en mujeres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Tiroiditis autoinmune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1.2% de escolares &gt; 4 años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27100"/>
            <a:ext cx="42291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latin typeface="+mn-lt"/>
              </a:rPr>
              <a:t>EVALUACIÓN DEL CRECIMIENTO: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CARGA GENÉTICA</a:t>
            </a:r>
          </a:p>
        </p:txBody>
      </p:sp>
      <p:sp>
        <p:nvSpPr>
          <p:cNvPr id="49156" name="Text Box 9"/>
          <p:cNvSpPr txBox="1">
            <a:spLocks noChangeArrowheads="1"/>
          </p:cNvSpPr>
          <p:nvPr/>
        </p:nvSpPr>
        <p:spPr bwMode="auto">
          <a:xfrm>
            <a:off x="457200" y="1600200"/>
            <a:ext cx="38512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0">
                <a:solidFill>
                  <a:srgbClr val="006699"/>
                </a:solidFill>
              </a:rPr>
              <a:t>Niños:</a:t>
            </a:r>
          </a:p>
          <a:p>
            <a:pPr algn="ctr" eaLnBrk="1" hangingPunct="1"/>
            <a:r>
              <a:rPr lang="en-US" sz="2000" b="0" u="sng">
                <a:solidFill>
                  <a:srgbClr val="006699"/>
                </a:solidFill>
              </a:rPr>
              <a:t>(Talla Madre + 13) + Talla Padre</a:t>
            </a:r>
          </a:p>
          <a:p>
            <a:pPr algn="ctr" eaLnBrk="1" hangingPunct="1"/>
            <a:r>
              <a:rPr lang="en-US" sz="2000" b="0">
                <a:solidFill>
                  <a:srgbClr val="006699"/>
                </a:solidFill>
              </a:rPr>
              <a:t>2</a:t>
            </a:r>
          </a:p>
        </p:txBody>
      </p:sp>
      <p:cxnSp>
        <p:nvCxnSpPr>
          <p:cNvPr id="6" name="5 Conector recto"/>
          <p:cNvCxnSpPr>
            <a:cxnSpLocks noChangeShapeType="1"/>
          </p:cNvCxnSpPr>
          <p:nvPr/>
        </p:nvCxnSpPr>
        <p:spPr bwMode="auto">
          <a:xfrm>
            <a:off x="8067675" y="2200275"/>
            <a:ext cx="1524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6 Conector recto"/>
          <p:cNvCxnSpPr>
            <a:cxnSpLocks noChangeShapeType="1"/>
          </p:cNvCxnSpPr>
          <p:nvPr/>
        </p:nvCxnSpPr>
        <p:spPr bwMode="auto">
          <a:xfrm>
            <a:off x="8067675" y="1943100"/>
            <a:ext cx="1524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7 Cruz"/>
          <p:cNvSpPr>
            <a:spLocks noChangeArrowheads="1"/>
          </p:cNvSpPr>
          <p:nvPr/>
        </p:nvSpPr>
        <p:spPr bwMode="auto">
          <a:xfrm rot="-2776051">
            <a:off x="8029575" y="1987550"/>
            <a:ext cx="192088" cy="160338"/>
          </a:xfrm>
          <a:prstGeom prst="plus">
            <a:avLst>
              <a:gd name="adj" fmla="val 4375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8267700" y="1790700"/>
            <a:ext cx="612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CL" sz="1400"/>
              <a:t>Papá</a:t>
            </a: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8258175" y="2009775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CL" sz="1400"/>
              <a:t>Mamá</a:t>
            </a:r>
          </a:p>
        </p:txBody>
      </p:sp>
      <p:grpSp>
        <p:nvGrpSpPr>
          <p:cNvPr id="2" name="10 Grupo"/>
          <p:cNvGrpSpPr>
            <a:grpSpLocks/>
          </p:cNvGrpSpPr>
          <p:nvPr/>
        </p:nvGrpSpPr>
        <p:grpSpPr bwMode="auto">
          <a:xfrm rot="-176243">
            <a:off x="5124450" y="3324225"/>
            <a:ext cx="1371600" cy="1524000"/>
            <a:chOff x="5029200" y="3429000"/>
            <a:chExt cx="1371600" cy="1524000"/>
          </a:xfrm>
        </p:grpSpPr>
        <p:sp>
          <p:nvSpPr>
            <p:cNvPr id="49176" name="11 Elipse"/>
            <p:cNvSpPr>
              <a:spLocks noChangeArrowheads="1"/>
            </p:cNvSpPr>
            <p:nvPr/>
          </p:nvSpPr>
          <p:spPr bwMode="auto">
            <a:xfrm>
              <a:off x="5029200" y="48768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177" name="12 Elipse"/>
            <p:cNvSpPr>
              <a:spLocks noChangeArrowheads="1"/>
            </p:cNvSpPr>
            <p:nvPr/>
          </p:nvSpPr>
          <p:spPr bwMode="auto">
            <a:xfrm>
              <a:off x="5181600" y="46767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178" name="13 Elipse"/>
            <p:cNvSpPr>
              <a:spLocks noChangeArrowheads="1"/>
            </p:cNvSpPr>
            <p:nvPr/>
          </p:nvSpPr>
          <p:spPr bwMode="auto">
            <a:xfrm>
              <a:off x="5715000" y="40195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179" name="14 Elipse"/>
            <p:cNvSpPr>
              <a:spLocks noChangeArrowheads="1"/>
            </p:cNvSpPr>
            <p:nvPr/>
          </p:nvSpPr>
          <p:spPr bwMode="auto">
            <a:xfrm>
              <a:off x="5381625" y="44196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180" name="15 Elipse"/>
            <p:cNvSpPr>
              <a:spLocks noChangeArrowheads="1"/>
            </p:cNvSpPr>
            <p:nvPr/>
          </p:nvSpPr>
          <p:spPr bwMode="auto">
            <a:xfrm>
              <a:off x="6324600" y="34290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3" name="16 Grupo"/>
          <p:cNvGrpSpPr>
            <a:grpSpLocks/>
          </p:cNvGrpSpPr>
          <p:nvPr/>
        </p:nvGrpSpPr>
        <p:grpSpPr bwMode="auto">
          <a:xfrm rot="-302981">
            <a:off x="5065713" y="3181350"/>
            <a:ext cx="1371600" cy="1524000"/>
            <a:chOff x="5029200" y="3429000"/>
            <a:chExt cx="1371600" cy="1524000"/>
          </a:xfrm>
        </p:grpSpPr>
        <p:sp>
          <p:nvSpPr>
            <p:cNvPr id="49171" name="17 Elipse"/>
            <p:cNvSpPr>
              <a:spLocks noChangeArrowheads="1"/>
            </p:cNvSpPr>
            <p:nvPr/>
          </p:nvSpPr>
          <p:spPr bwMode="auto">
            <a:xfrm>
              <a:off x="5029200" y="48768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172" name="18 Elipse"/>
            <p:cNvSpPr>
              <a:spLocks noChangeArrowheads="1"/>
            </p:cNvSpPr>
            <p:nvPr/>
          </p:nvSpPr>
          <p:spPr bwMode="auto">
            <a:xfrm>
              <a:off x="5181600" y="46767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173" name="19 Elipse"/>
            <p:cNvSpPr>
              <a:spLocks noChangeArrowheads="1"/>
            </p:cNvSpPr>
            <p:nvPr/>
          </p:nvSpPr>
          <p:spPr bwMode="auto">
            <a:xfrm>
              <a:off x="5715000" y="40195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174" name="20 Elipse"/>
            <p:cNvSpPr>
              <a:spLocks noChangeArrowheads="1"/>
            </p:cNvSpPr>
            <p:nvPr/>
          </p:nvSpPr>
          <p:spPr bwMode="auto">
            <a:xfrm>
              <a:off x="5381625" y="44196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175" name="21 Elipse"/>
            <p:cNvSpPr>
              <a:spLocks noChangeArrowheads="1"/>
            </p:cNvSpPr>
            <p:nvPr/>
          </p:nvSpPr>
          <p:spPr bwMode="auto">
            <a:xfrm>
              <a:off x="6324600" y="34290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22 Grupo"/>
          <p:cNvGrpSpPr>
            <a:grpSpLocks/>
          </p:cNvGrpSpPr>
          <p:nvPr/>
        </p:nvGrpSpPr>
        <p:grpSpPr bwMode="auto">
          <a:xfrm>
            <a:off x="5181600" y="3505200"/>
            <a:ext cx="1371600" cy="1524000"/>
            <a:chOff x="5029200" y="3429000"/>
            <a:chExt cx="1371600" cy="1524000"/>
          </a:xfrm>
        </p:grpSpPr>
        <p:sp>
          <p:nvSpPr>
            <p:cNvPr id="49166" name="23 Elipse"/>
            <p:cNvSpPr>
              <a:spLocks noChangeArrowheads="1"/>
            </p:cNvSpPr>
            <p:nvPr/>
          </p:nvSpPr>
          <p:spPr bwMode="auto">
            <a:xfrm>
              <a:off x="5029200" y="48768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167" name="24 Elipse"/>
            <p:cNvSpPr>
              <a:spLocks noChangeArrowheads="1"/>
            </p:cNvSpPr>
            <p:nvPr/>
          </p:nvSpPr>
          <p:spPr bwMode="auto">
            <a:xfrm>
              <a:off x="5181600" y="4676775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168" name="25 Elipse"/>
            <p:cNvSpPr>
              <a:spLocks noChangeArrowheads="1"/>
            </p:cNvSpPr>
            <p:nvPr/>
          </p:nvSpPr>
          <p:spPr bwMode="auto">
            <a:xfrm>
              <a:off x="5715000" y="401955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169" name="26 Elipse"/>
            <p:cNvSpPr>
              <a:spLocks noChangeArrowheads="1"/>
            </p:cNvSpPr>
            <p:nvPr/>
          </p:nvSpPr>
          <p:spPr bwMode="auto">
            <a:xfrm>
              <a:off x="5381625" y="44196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9170" name="27 Elipse"/>
            <p:cNvSpPr>
              <a:spLocks noChangeArrowheads="1"/>
            </p:cNvSpPr>
            <p:nvPr/>
          </p:nvSpPr>
          <p:spPr bwMode="auto">
            <a:xfrm>
              <a:off x="6324600" y="34290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1649413" y="3429000"/>
            <a:ext cx="1466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0">
                <a:solidFill>
                  <a:srgbClr val="006699"/>
                </a:solidFill>
              </a:rPr>
              <a:t>Mama: 160</a:t>
            </a:r>
          </a:p>
          <a:p>
            <a:pPr algn="ctr" eaLnBrk="1" hangingPunct="1"/>
            <a:r>
              <a:rPr lang="en-US" sz="2000" b="0">
                <a:solidFill>
                  <a:srgbClr val="006699"/>
                </a:solidFill>
              </a:rPr>
              <a:t>Papa: 180</a:t>
            </a:r>
          </a:p>
        </p:txBody>
      </p:sp>
    </p:spTree>
    <p:extLst>
      <p:ext uri="{BB962C8B-B14F-4D97-AF65-F5344CB8AC3E}">
        <p14:creationId xmlns:p14="http://schemas.microsoft.com/office/powerpoint/2010/main" val="319728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800" b="1" smtClean="0"/>
              <a:t>	EVALUACIÓN DEL NIÑO CON TALLA BAJA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08100"/>
            <a:ext cx="8229600" cy="5181600"/>
          </a:xfrm>
        </p:spPr>
        <p:txBody>
          <a:bodyPr/>
          <a:lstStyle/>
          <a:p>
            <a:pPr marL="571500" indent="-571500" eaLnBrk="1" hangingPunct="1">
              <a:buFont typeface="Wingdings" pitchFamily="2" charset="2"/>
              <a:buChar char="v"/>
            </a:pPr>
            <a:r>
              <a:rPr lang="en-US" sz="2400" smtClean="0">
                <a:solidFill>
                  <a:schemeClr val="tx2"/>
                </a:solidFill>
              </a:rPr>
              <a:t>Examen físico</a:t>
            </a:r>
          </a:p>
          <a:p>
            <a:pPr marL="571500" indent="-571500" eaLnBrk="1" hangingPunct="1">
              <a:buFont typeface="Wingdings" pitchFamily="2" charset="2"/>
              <a:buNone/>
            </a:pPr>
            <a:r>
              <a:rPr lang="en-US" sz="2400" smtClean="0">
                <a:solidFill>
                  <a:schemeClr val="tx2"/>
                </a:solidFill>
              </a:rPr>
              <a:t>	</a:t>
            </a:r>
            <a:endParaRPr lang="en-US" sz="2000" smtClean="0">
              <a:solidFill>
                <a:schemeClr val="tx2"/>
              </a:solidFill>
            </a:endParaRPr>
          </a:p>
        </p:txBody>
      </p:sp>
      <p:pic>
        <p:nvPicPr>
          <p:cNvPr id="50180" name="Picture 5" descr="Image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21431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7" descr="Image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015" y="1064130"/>
            <a:ext cx="16478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9" descr="armspan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11374"/>
            <a:ext cx="254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0" y="4149080"/>
            <a:ext cx="4032448" cy="2351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 smtClean="0">
                <a:solidFill>
                  <a:srgbClr val="006699"/>
                </a:solidFill>
              </a:rPr>
              <a:t>PERÍMETRO CEFÁLICO</a:t>
            </a:r>
          </a:p>
          <a:p>
            <a:pPr algn="just">
              <a:buFont typeface="Wingdings" pitchFamily="2" charset="2"/>
              <a:buNone/>
            </a:pPr>
            <a:endParaRPr lang="en-US" sz="2400" dirty="0" smtClean="0">
              <a:solidFill>
                <a:srgbClr val="006699"/>
              </a:solidFill>
            </a:endParaRPr>
          </a:p>
          <a:p>
            <a:pPr algn="just"/>
            <a:r>
              <a:rPr lang="en-US" sz="2400" dirty="0" smtClean="0">
                <a:solidFill>
                  <a:srgbClr val="006699"/>
                </a:solidFill>
              </a:rPr>
              <a:t>PLIEGUES</a:t>
            </a:r>
          </a:p>
          <a:p>
            <a:pPr algn="just"/>
            <a:endParaRPr lang="en-US" sz="2400" dirty="0" smtClean="0">
              <a:solidFill>
                <a:srgbClr val="006699"/>
              </a:solidFill>
            </a:endParaRPr>
          </a:p>
          <a:p>
            <a:pPr algn="just"/>
            <a:r>
              <a:rPr lang="en-US" sz="2400" dirty="0" smtClean="0">
                <a:solidFill>
                  <a:srgbClr val="006699"/>
                </a:solidFill>
              </a:rPr>
              <a:t>MEDICIÓN DE LAS EXTREMIDADES</a:t>
            </a:r>
          </a:p>
          <a:p>
            <a:pPr algn="just">
              <a:buFont typeface="Wingdings" pitchFamily="2" charset="2"/>
              <a:buNone/>
            </a:pPr>
            <a:endParaRPr lang="en-US" sz="2400" dirty="0" smtClean="0">
              <a:solidFill>
                <a:srgbClr val="006699"/>
              </a:solidFill>
            </a:endParaRPr>
          </a:p>
          <a:p>
            <a:pPr algn="just"/>
            <a:r>
              <a:rPr lang="en-US" sz="2400" dirty="0" smtClean="0">
                <a:solidFill>
                  <a:srgbClr val="006699"/>
                </a:solidFill>
              </a:rPr>
              <a:t>PARÁMETROS FACIALES: </a:t>
            </a:r>
            <a:r>
              <a:rPr lang="en-US" sz="2400" dirty="0" err="1" smtClean="0">
                <a:solidFill>
                  <a:srgbClr val="006699"/>
                </a:solidFill>
              </a:rPr>
              <a:t>Distancia</a:t>
            </a:r>
            <a:r>
              <a:rPr lang="en-US" sz="2400" dirty="0" smtClean="0">
                <a:solidFill>
                  <a:srgbClr val="006699"/>
                </a:solidFill>
              </a:rPr>
              <a:t> </a:t>
            </a:r>
            <a:r>
              <a:rPr lang="en-US" sz="2400" dirty="0" err="1" smtClean="0">
                <a:solidFill>
                  <a:srgbClr val="006699"/>
                </a:solidFill>
              </a:rPr>
              <a:t>intercanto</a:t>
            </a:r>
            <a:r>
              <a:rPr lang="en-US" sz="2400" dirty="0" smtClean="0">
                <a:solidFill>
                  <a:srgbClr val="006699"/>
                </a:solidFill>
              </a:rPr>
              <a:t>, </a:t>
            </a:r>
            <a:r>
              <a:rPr lang="en-US" sz="2400" dirty="0" err="1" smtClean="0">
                <a:solidFill>
                  <a:srgbClr val="006699"/>
                </a:solidFill>
              </a:rPr>
              <a:t>interpupilar</a:t>
            </a:r>
            <a:r>
              <a:rPr lang="en-US" sz="2400" dirty="0" smtClean="0">
                <a:solidFill>
                  <a:srgbClr val="006699"/>
                </a:solidFill>
              </a:rPr>
              <a:t>, </a:t>
            </a:r>
            <a:r>
              <a:rPr lang="en-US" sz="2400" dirty="0" err="1" smtClean="0">
                <a:solidFill>
                  <a:srgbClr val="006699"/>
                </a:solidFill>
              </a:rPr>
              <a:t>tamaño</a:t>
            </a:r>
            <a:r>
              <a:rPr lang="en-US" sz="2400" dirty="0" smtClean="0">
                <a:solidFill>
                  <a:srgbClr val="006699"/>
                </a:solidFill>
              </a:rPr>
              <a:t> de </a:t>
            </a:r>
            <a:r>
              <a:rPr lang="en-US" sz="2400" dirty="0" err="1" smtClean="0">
                <a:solidFill>
                  <a:srgbClr val="006699"/>
                </a:solidFill>
              </a:rPr>
              <a:t>pabellón</a:t>
            </a:r>
            <a:r>
              <a:rPr lang="en-US" sz="2400" dirty="0" smtClean="0">
                <a:solidFill>
                  <a:srgbClr val="006699"/>
                </a:solidFill>
              </a:rPr>
              <a:t> auricular, etc.</a:t>
            </a:r>
          </a:p>
        </p:txBody>
      </p:sp>
    </p:spTree>
    <p:extLst>
      <p:ext uri="{BB962C8B-B14F-4D97-AF65-F5344CB8AC3E}">
        <p14:creationId xmlns:p14="http://schemas.microsoft.com/office/powerpoint/2010/main" val="427109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34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614040"/>
              </p:ext>
            </p:extLst>
          </p:nvPr>
        </p:nvGraphicFramePr>
        <p:xfrm>
          <a:off x="323528" y="1124744"/>
          <a:ext cx="8280920" cy="5354201"/>
        </p:xfrm>
        <a:graphic>
          <a:graphicData uri="http://schemas.openxmlformats.org/drawingml/2006/table">
            <a:tbl>
              <a:tblPr/>
              <a:tblGrid>
                <a:gridCol w="4140460"/>
                <a:gridCol w="4140460"/>
              </a:tblGrid>
              <a:tr h="51819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4572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Primera línea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Segunda línea</a:t>
                      </a:r>
                      <a:r>
                        <a:rPr kumimoji="0" lang="es-E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9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0118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Hemograma VHS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-Anticuerpos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Antitransglutaminasa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y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antiendomisio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/IGA 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</a:b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- Perfil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bioqco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- Examen parasitológico 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-T4libre,TSH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- IGF-1,IGFBP3</a:t>
                      </a:r>
                      <a:b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- Pruebas de estímulo para GH -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Cariograma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( sospecha Turner)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- Estudio radiológico óseo (en caso de talla baja desproporcionada por sospecha displasia ósea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5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Examen de orina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Edad ósea </a:t>
                      </a: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Cortisol urinario libre (estigmas sugerentes de Cushing)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1979613" y="404813"/>
            <a:ext cx="47736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smtClean="0">
                <a:solidFill>
                  <a:schemeClr val="tx2"/>
                </a:solidFill>
              </a:rPr>
              <a:t>EVALUACION NIÑO CON TALLA BAJA</a:t>
            </a:r>
            <a:endParaRPr lang="es-ES" sz="2400" b="1" dirty="0">
              <a:solidFill>
                <a:schemeClr val="tx2"/>
              </a:solidFill>
            </a:endParaRPr>
          </a:p>
        </p:txBody>
      </p:sp>
      <p:sp>
        <p:nvSpPr>
          <p:cNvPr id="53262" name="Line 41"/>
          <p:cNvSpPr>
            <a:spLocks noChangeShapeType="1"/>
          </p:cNvSpPr>
          <p:nvPr/>
        </p:nvSpPr>
        <p:spPr bwMode="auto">
          <a:xfrm>
            <a:off x="179388" y="1268413"/>
            <a:ext cx="8964612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53263" name="Line 44"/>
          <p:cNvSpPr>
            <a:spLocks noChangeShapeType="1"/>
          </p:cNvSpPr>
          <p:nvPr/>
        </p:nvSpPr>
        <p:spPr bwMode="auto">
          <a:xfrm>
            <a:off x="3924300" y="1268413"/>
            <a:ext cx="0" cy="48974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53264" name="Line 45"/>
          <p:cNvSpPr>
            <a:spLocks noChangeShapeType="1"/>
          </p:cNvSpPr>
          <p:nvPr/>
        </p:nvSpPr>
        <p:spPr bwMode="auto">
          <a:xfrm>
            <a:off x="0" y="6237288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001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7"/>
          <p:cNvSpPr txBox="1">
            <a:spLocks noChangeArrowheads="1"/>
          </p:cNvSpPr>
          <p:nvPr/>
        </p:nvSpPr>
        <p:spPr bwMode="auto">
          <a:xfrm>
            <a:off x="3581400" y="457200"/>
            <a:ext cx="16287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2"/>
                </a:solidFill>
              </a:rPr>
              <a:t>TALLA BAJA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1066800" y="1566863"/>
            <a:ext cx="1552575" cy="376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2"/>
                </a:solidFill>
              </a:rPr>
              <a:t>PATOLOGÍA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5791200" y="1476375"/>
            <a:ext cx="15144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2"/>
                </a:solidFill>
              </a:rPr>
              <a:t>IDIOPÁTICA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304800" y="2238375"/>
            <a:ext cx="2435225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DESPROPORCIONADA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2984500" y="2238375"/>
            <a:ext cx="2019300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PROPORCIONADA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5510213" y="2238375"/>
            <a:ext cx="1163637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FAMILIAR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6946900" y="2238375"/>
            <a:ext cx="1525588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NO FAMILIAR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5791200" y="2924175"/>
            <a:ext cx="2951163" cy="314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2"/>
                </a:solidFill>
              </a:rPr>
              <a:t>CON O SIN RETRASO PUBERAL</a:t>
            </a: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228600" y="2816225"/>
            <a:ext cx="2697163" cy="1079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DISPLASIAS ÓSEAS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ENF. METABÓLICA ÓSEA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RAQUITISMO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SD. TURNER</a:t>
            </a: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2971800" y="2847975"/>
            <a:ext cx="1295400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PRENATAL</a:t>
            </a: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352925" y="2847975"/>
            <a:ext cx="1431925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POSTNATAL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2971800" y="3425825"/>
            <a:ext cx="1905000" cy="1079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RCIU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F. MATERNOS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PLACENTA-FETO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F. FETALES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4962525" y="3759200"/>
            <a:ext cx="1827213" cy="1812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MALNUTRICIÓN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ENF. CRÓNICAS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INFECCIONES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YATROGÉNICAS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CARENCIALES</a:t>
            </a: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ENDOCRINAS</a:t>
            </a:r>
          </a:p>
          <a:p>
            <a:pPr eaLnBrk="1" hangingPunct="1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54287" name="Line 20"/>
          <p:cNvSpPr>
            <a:spLocks noChangeShapeType="1"/>
          </p:cNvSpPr>
          <p:nvPr/>
        </p:nvSpPr>
        <p:spPr bwMode="auto">
          <a:xfrm flipH="1">
            <a:off x="1828800" y="914400"/>
            <a:ext cx="4648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54288" name="Line 21"/>
          <p:cNvSpPr>
            <a:spLocks noChangeShapeType="1"/>
          </p:cNvSpPr>
          <p:nvPr/>
        </p:nvSpPr>
        <p:spPr bwMode="auto">
          <a:xfrm>
            <a:off x="1828800" y="914400"/>
            <a:ext cx="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54289" name="Line 23"/>
          <p:cNvSpPr>
            <a:spLocks noChangeShapeType="1"/>
          </p:cNvSpPr>
          <p:nvPr/>
        </p:nvSpPr>
        <p:spPr bwMode="auto">
          <a:xfrm>
            <a:off x="6477000" y="9144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40" name="Line 24"/>
          <p:cNvSpPr>
            <a:spLocks noChangeShapeType="1"/>
          </p:cNvSpPr>
          <p:nvPr/>
        </p:nvSpPr>
        <p:spPr bwMode="auto">
          <a:xfrm>
            <a:off x="1828800" y="1905000"/>
            <a:ext cx="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54291" name="Line 25"/>
          <p:cNvSpPr>
            <a:spLocks noChangeShapeType="1"/>
          </p:cNvSpPr>
          <p:nvPr/>
        </p:nvSpPr>
        <p:spPr bwMode="auto">
          <a:xfrm>
            <a:off x="4343400" y="838200"/>
            <a:ext cx="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42" name="Line 26"/>
          <p:cNvSpPr>
            <a:spLocks noChangeShapeType="1"/>
          </p:cNvSpPr>
          <p:nvPr/>
        </p:nvSpPr>
        <p:spPr bwMode="auto">
          <a:xfrm>
            <a:off x="1600200" y="2057400"/>
            <a:ext cx="2362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43" name="Line 27"/>
          <p:cNvSpPr>
            <a:spLocks noChangeShapeType="1"/>
          </p:cNvSpPr>
          <p:nvPr/>
        </p:nvSpPr>
        <p:spPr bwMode="auto">
          <a:xfrm>
            <a:off x="1600200" y="2057400"/>
            <a:ext cx="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3962400" y="2057400"/>
            <a:ext cx="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54295" name="Line 29"/>
          <p:cNvSpPr>
            <a:spLocks noChangeShapeType="1"/>
          </p:cNvSpPr>
          <p:nvPr/>
        </p:nvSpPr>
        <p:spPr bwMode="auto">
          <a:xfrm>
            <a:off x="6477000" y="1828800"/>
            <a:ext cx="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>
            <a:off x="6019800" y="1905000"/>
            <a:ext cx="152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47" name="Line 31"/>
          <p:cNvSpPr>
            <a:spLocks noChangeShapeType="1"/>
          </p:cNvSpPr>
          <p:nvPr/>
        </p:nvSpPr>
        <p:spPr bwMode="auto">
          <a:xfrm>
            <a:off x="6019800" y="19050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>
            <a:off x="7543800" y="1905000"/>
            <a:ext cx="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>
            <a:off x="1600200" y="2590800"/>
            <a:ext cx="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50" name="Line 34"/>
          <p:cNvSpPr>
            <a:spLocks noChangeShapeType="1"/>
          </p:cNvSpPr>
          <p:nvPr/>
        </p:nvSpPr>
        <p:spPr bwMode="auto">
          <a:xfrm>
            <a:off x="3581400" y="2667000"/>
            <a:ext cx="1295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51" name="Line 35"/>
          <p:cNvSpPr>
            <a:spLocks noChangeShapeType="1"/>
          </p:cNvSpPr>
          <p:nvPr/>
        </p:nvSpPr>
        <p:spPr bwMode="auto">
          <a:xfrm>
            <a:off x="4114800" y="2514600"/>
            <a:ext cx="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52" name="Line 36"/>
          <p:cNvSpPr>
            <a:spLocks noChangeShapeType="1"/>
          </p:cNvSpPr>
          <p:nvPr/>
        </p:nvSpPr>
        <p:spPr bwMode="auto">
          <a:xfrm>
            <a:off x="3581400" y="2667000"/>
            <a:ext cx="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53" name="Line 37"/>
          <p:cNvSpPr>
            <a:spLocks noChangeShapeType="1"/>
          </p:cNvSpPr>
          <p:nvPr/>
        </p:nvSpPr>
        <p:spPr bwMode="auto">
          <a:xfrm>
            <a:off x="4876800" y="2667000"/>
            <a:ext cx="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54" name="Line 38"/>
          <p:cNvSpPr>
            <a:spLocks noChangeShapeType="1"/>
          </p:cNvSpPr>
          <p:nvPr/>
        </p:nvSpPr>
        <p:spPr bwMode="auto">
          <a:xfrm>
            <a:off x="6248400" y="259080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55" name="Line 39"/>
          <p:cNvSpPr>
            <a:spLocks noChangeShapeType="1"/>
          </p:cNvSpPr>
          <p:nvPr/>
        </p:nvSpPr>
        <p:spPr bwMode="auto">
          <a:xfrm>
            <a:off x="7620000" y="2514600"/>
            <a:ext cx="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56" name="Line 40"/>
          <p:cNvSpPr>
            <a:spLocks noChangeShapeType="1"/>
          </p:cNvSpPr>
          <p:nvPr/>
        </p:nvSpPr>
        <p:spPr bwMode="auto">
          <a:xfrm>
            <a:off x="6248400" y="2819400"/>
            <a:ext cx="1371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57" name="Line 41"/>
          <p:cNvSpPr>
            <a:spLocks noChangeShapeType="1"/>
          </p:cNvSpPr>
          <p:nvPr/>
        </p:nvSpPr>
        <p:spPr bwMode="auto">
          <a:xfrm>
            <a:off x="6858000" y="2819400"/>
            <a:ext cx="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58" name="Line 42"/>
          <p:cNvSpPr>
            <a:spLocks noChangeShapeType="1"/>
          </p:cNvSpPr>
          <p:nvPr/>
        </p:nvSpPr>
        <p:spPr bwMode="auto">
          <a:xfrm>
            <a:off x="3352800" y="3200400"/>
            <a:ext cx="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34859" name="Line 43"/>
          <p:cNvSpPr>
            <a:spLocks noChangeShapeType="1"/>
          </p:cNvSpPr>
          <p:nvPr/>
        </p:nvSpPr>
        <p:spPr bwMode="auto">
          <a:xfrm>
            <a:off x="5257800" y="32004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664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  <p:bldP spid="34825" grpId="0" animBg="1"/>
      <p:bldP spid="34826" grpId="0" animBg="1"/>
      <p:bldP spid="34827" grpId="0" animBg="1"/>
      <p:bldP spid="34828" grpId="0" animBg="1"/>
      <p:bldP spid="34829" grpId="0" animBg="1"/>
      <p:bldP spid="34830" grpId="0" animBg="1"/>
      <p:bldP spid="34831" grpId="0" animBg="1"/>
      <p:bldP spid="34832" grpId="0" animBg="1"/>
      <p:bldP spid="34833" grpId="0" animBg="1"/>
      <p:bldP spid="34834" grpId="0" animBg="1"/>
      <p:bldP spid="34835" grpId="0" animBg="1"/>
      <p:bldP spid="34840" grpId="0" animBg="1"/>
      <p:bldP spid="34842" grpId="0" animBg="1"/>
      <p:bldP spid="34843" grpId="0" animBg="1"/>
      <p:bldP spid="34844" grpId="0" animBg="1"/>
      <p:bldP spid="34846" grpId="0" animBg="1"/>
      <p:bldP spid="34847" grpId="0" animBg="1"/>
      <p:bldP spid="34848" grpId="0" animBg="1"/>
      <p:bldP spid="34849" grpId="0" animBg="1"/>
      <p:bldP spid="34850" grpId="0" animBg="1"/>
      <p:bldP spid="34851" grpId="0" animBg="1"/>
      <p:bldP spid="34852" grpId="0" animBg="1"/>
      <p:bldP spid="34853" grpId="0" animBg="1"/>
      <p:bldP spid="34854" grpId="0" animBg="1"/>
      <p:bldP spid="34855" grpId="0" animBg="1"/>
      <p:bldP spid="34856" grpId="0" animBg="1"/>
      <p:bldP spid="34857" grpId="0" animBg="1"/>
      <p:bldP spid="34858" grpId="0" animBg="1"/>
      <p:bldP spid="3485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cover_mgrs_white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55991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752600"/>
            <a:ext cx="7623175" cy="1066800"/>
          </a:xfrm>
        </p:spPr>
        <p:txBody>
          <a:bodyPr/>
          <a:lstStyle/>
          <a:p>
            <a:pPr algn="ctr" eaLnBrk="1" hangingPunct="1"/>
            <a:r>
              <a:rPr lang="en-US" b="1" smtClean="0">
                <a:latin typeface="Aharoni" pitchFamily="2" charset="-79"/>
                <a:cs typeface="Aharoni" pitchFamily="2" charset="-79"/>
              </a:rPr>
              <a:t>TALLA BAJA</a:t>
            </a:r>
          </a:p>
        </p:txBody>
      </p:sp>
      <p:pic>
        <p:nvPicPr>
          <p:cNvPr id="55300" name="Picture 5" descr="Image24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1287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25438"/>
            <a:ext cx="15716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48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HIPOTIROIDISMO: Clasificación</a:t>
            </a:r>
            <a:endParaRPr lang="es-CL" sz="36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Congénito</a:t>
            </a:r>
          </a:p>
          <a:p>
            <a:pPr marL="514350" indent="-514350">
              <a:buNone/>
            </a:pPr>
            <a:r>
              <a:rPr lang="es-C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Permanente</a:t>
            </a:r>
          </a:p>
          <a:p>
            <a:pPr marL="514350" indent="-514350">
              <a:buNone/>
            </a:pPr>
            <a:r>
              <a:rPr lang="es-C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Transitorio</a:t>
            </a:r>
          </a:p>
          <a:p>
            <a:pPr>
              <a:buNone/>
            </a:pPr>
            <a:endParaRPr lang="es-CL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arenR" startAt="2"/>
            </a:pP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Adquirido</a:t>
            </a:r>
          </a:p>
          <a:p>
            <a:pPr marL="514350" indent="-514350">
              <a:buNone/>
            </a:pP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Primario</a:t>
            </a:r>
          </a:p>
          <a:p>
            <a:pPr marL="514350" indent="-514350">
              <a:buNone/>
            </a:pPr>
            <a:r>
              <a:rPr lang="es-C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CL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Secundario</a:t>
            </a:r>
            <a:endParaRPr lang="es-C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Congénito</a:t>
            </a:r>
            <a:endParaRPr lang="en-US" sz="3600" b="1" dirty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75184"/>
            <a:ext cx="7848600" cy="3810000"/>
          </a:xfrm>
        </p:spPr>
        <p:txBody>
          <a:bodyPr>
            <a:noAutofit/>
          </a:bodyPr>
          <a:lstStyle/>
          <a:p>
            <a:pPr marL="571500" indent="-571500">
              <a:lnSpc>
                <a:spcPct val="200000"/>
              </a:lnSpc>
              <a:buFont typeface="Wingdings" pitchFamily="2" charset="2"/>
              <a:buChar char="v"/>
              <a:defRPr/>
            </a:pPr>
            <a:r>
              <a:rPr lang="en-US" sz="28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Una</a:t>
            </a:r>
            <a:r>
              <a:rPr lang="en-US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8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las</a:t>
            </a:r>
            <a:r>
              <a:rPr lang="en-US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principales</a:t>
            </a:r>
            <a:r>
              <a:rPr lang="en-US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causas</a:t>
            </a:r>
            <a:r>
              <a:rPr lang="en-US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RM  </a:t>
            </a:r>
            <a:r>
              <a:rPr lang="en-US" sz="28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se </a:t>
            </a:r>
            <a:r>
              <a:rPr lang="en-US" sz="28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puede</a:t>
            </a:r>
            <a:r>
              <a:rPr lang="en-US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prevenir</a:t>
            </a:r>
            <a:r>
              <a:rPr lang="en-US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71500" eaLnBrk="1" hangingPunct="1">
              <a:lnSpc>
                <a:spcPct val="200000"/>
              </a:lnSpc>
              <a:buFont typeface="Wingdings" pitchFamily="2" charset="2"/>
              <a:buChar char="v"/>
              <a:defRPr/>
            </a:pP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Incidencia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1 en 3500 RNV (1/2800-1/4000)</a:t>
            </a:r>
          </a:p>
          <a:p>
            <a:pPr marL="571500" indent="-571500" eaLnBrk="1" hangingPunct="1">
              <a:lnSpc>
                <a:spcPct val="200000"/>
              </a:lnSpc>
              <a:buFont typeface="Wingdings" pitchFamily="2" charset="2"/>
              <a:buChar char="v"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Screening Neonatal</a:t>
            </a:r>
            <a:endParaRPr lang="en-US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eaLnBrk="1" hangingPunct="1">
              <a:lnSpc>
                <a:spcPct val="200000"/>
              </a:lnSpc>
              <a:buFont typeface="Wingdings" pitchFamily="2" charset="2"/>
              <a:buChar char="v"/>
              <a:defRPr/>
            </a:pP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Sin screening: </a:t>
            </a:r>
            <a:r>
              <a:rPr lang="en-US" sz="2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diagnóstico</a:t>
            </a:r>
            <a:r>
              <a:rPr lang="en-US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&lt;5% RN</a:t>
            </a:r>
            <a:endParaRPr lang="es-CL" sz="2800" dirty="0" smtClean="0">
              <a:latin typeface="Arial" pitchFamily="34" charset="0"/>
              <a:cs typeface="Arial" pitchFamily="34" charset="0"/>
            </a:endParaRPr>
          </a:p>
          <a:p>
            <a:pPr marL="571500" indent="-571500" eaLnBrk="1" hangingPunct="1"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Hipotiroidismo</a:t>
            </a:r>
            <a:r>
              <a:rPr lang="en-US" sz="3600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Congénito</a:t>
            </a:r>
            <a:endParaRPr lang="en-US" sz="3600" b="1" dirty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24744"/>
            <a:ext cx="8591872" cy="547260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Hipotiroidismo congénito permanente:</a:t>
            </a:r>
          </a:p>
          <a:p>
            <a:pPr>
              <a:lnSpc>
                <a:spcPct val="120000"/>
              </a:lnSpc>
              <a:buNone/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Primario (95%): Falla de la glándula tiroidea</a:t>
            </a:r>
            <a:endParaRPr lang="es-CL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s-E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 </a:t>
            </a:r>
            <a:r>
              <a:rPr lang="es-E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Disgenesia</a:t>
            </a:r>
            <a:r>
              <a:rPr lang="es-E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tiroidea (75%): aplasia, hipoplasia, </a:t>
            </a:r>
            <a:r>
              <a:rPr lang="es-E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ectopía</a:t>
            </a:r>
            <a:r>
              <a:rPr lang="es-E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Incidencia 1:4000</a:t>
            </a:r>
            <a:endParaRPr lang="es-CL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s-E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 </a:t>
            </a:r>
            <a:r>
              <a:rPr lang="es-E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Dishormonogénesis</a:t>
            </a:r>
            <a:r>
              <a:rPr lang="es-E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tiroidea (10-15%). Incidencia 1:30.000</a:t>
            </a:r>
          </a:p>
          <a:p>
            <a:pPr>
              <a:lnSpc>
                <a:spcPct val="120000"/>
              </a:lnSpc>
              <a:buNone/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Secundario (5%): Alteración hipófisis- Hipotálamo</a:t>
            </a:r>
          </a:p>
          <a:p>
            <a:pPr>
              <a:lnSpc>
                <a:spcPct val="120000"/>
              </a:lnSpc>
              <a:buNone/>
              <a:defRPr/>
            </a:pPr>
            <a:r>
              <a:rPr lang="es-E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 Insuficiencia hipotálamo </a:t>
            </a:r>
            <a:r>
              <a:rPr lang="es-E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hipofisiaria</a:t>
            </a:r>
            <a:r>
              <a:rPr lang="es-E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(5%). Incidencia 1:100.000</a:t>
            </a:r>
            <a:endParaRPr lang="es-CL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None/>
              <a:defRPr/>
            </a:pPr>
            <a:r>
              <a:rPr lang="es-E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Transitorio: Deficiencia de yodo, drogas </a:t>
            </a:r>
            <a:r>
              <a:rPr lang="es-ES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antitiroideas</a:t>
            </a:r>
            <a:r>
              <a:rPr lang="es-E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anticuerpos maternos. (1:4200)</a:t>
            </a:r>
            <a:endParaRPr lang="es-CL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eaLnBrk="1" hangingPunct="1">
              <a:lnSpc>
                <a:spcPct val="120000"/>
              </a:lnSpc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1421</Words>
  <Application>Microsoft Office PowerPoint</Application>
  <PresentationFormat>Presentación en pantalla (4:3)</PresentationFormat>
  <Paragraphs>473</Paragraphs>
  <Slides>64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5</vt:i4>
      </vt:variant>
      <vt:variant>
        <vt:lpstr>Títulos de diapositiva</vt:lpstr>
      </vt:variant>
      <vt:variant>
        <vt:i4>64</vt:i4>
      </vt:variant>
    </vt:vector>
  </HeadingPairs>
  <TitlesOfParts>
    <vt:vector size="70" baseType="lpstr">
      <vt:lpstr>Tema de Office</vt:lpstr>
      <vt:lpstr>Diapositiva</vt:lpstr>
      <vt:lpstr>Imagen</vt:lpstr>
      <vt:lpstr>Paint Shop Pro Image</vt:lpstr>
      <vt:lpstr>Imagen de mapa de bits</vt:lpstr>
      <vt:lpstr>Presentación</vt:lpstr>
      <vt:lpstr>HIPOTIROIDISMO</vt:lpstr>
      <vt:lpstr>TIROIDES</vt:lpstr>
      <vt:lpstr>TIROIDES: síntesis hormonas</vt:lpstr>
      <vt:lpstr>TIROIDES: Regulación Eje</vt:lpstr>
      <vt:lpstr>HIPOTIROIDISMO: Definición</vt:lpstr>
      <vt:lpstr>HIPOTIROIDISMO: Epidemiología</vt:lpstr>
      <vt:lpstr>HIPOTIROIDISMO: Clasificación</vt:lpstr>
      <vt:lpstr>Hipotiroidismo Congénito</vt:lpstr>
      <vt:lpstr>Hipotiroidismo Congénito</vt:lpstr>
      <vt:lpstr>Hipotiroidismo Congénito</vt:lpstr>
      <vt:lpstr>Hipotiroidismo Congénito</vt:lpstr>
      <vt:lpstr>Presentación de PowerPoint</vt:lpstr>
      <vt:lpstr>SCREENING NEONATAL</vt:lpstr>
      <vt:lpstr>Hipotiroidismo Congénito</vt:lpstr>
      <vt:lpstr>Hipotiroidismo Congénito:  Tratamiento</vt:lpstr>
      <vt:lpstr>Hipotiroidismo Adquirido</vt:lpstr>
      <vt:lpstr>Hipotiroidismo Adquirido: Causas</vt:lpstr>
      <vt:lpstr>Hipotiroidismo Adquirido: Causas</vt:lpstr>
      <vt:lpstr>Manifestaciones clínicas</vt:lpstr>
      <vt:lpstr>Presentación de PowerPoint</vt:lpstr>
      <vt:lpstr>Presentación de PowerPoint</vt:lpstr>
      <vt:lpstr>Tridoiditis Crónica </vt:lpstr>
      <vt:lpstr>Diagnóstico Hipotiroidismo</vt:lpstr>
      <vt:lpstr>Tratamiento</vt:lpstr>
      <vt:lpstr>TALLA BAJA</vt:lpstr>
      <vt:lpstr>DEFINICIÓN</vt:lpstr>
      <vt:lpstr>CRECIMIENTO NORMAL DURANTE LAS DISTINTAS ETAPAS DE LA VIDA</vt:lpstr>
      <vt:lpstr>Presentación de PowerPoint</vt:lpstr>
      <vt:lpstr>Presentación de PowerPoint</vt:lpstr>
      <vt:lpstr>Presentación de PowerPoint</vt:lpstr>
      <vt:lpstr>SEGMENTOS CORPORALES: ENVERGADURA</vt:lpstr>
      <vt:lpstr>SEGMENTOS CORPORALES: SEGMENTO INFERIOR</vt:lpstr>
      <vt:lpstr>ANTROPOMETRÍA</vt:lpstr>
      <vt:lpstr>CLASIFICACIÓN </vt:lpstr>
      <vt:lpstr>TALLA BAJA  Variantes normales</vt:lpstr>
      <vt:lpstr>1) VARIANTES NORMALES</vt:lpstr>
      <vt:lpstr>TALLA BAJA FAMILIAR</vt:lpstr>
      <vt:lpstr>RETARDO CONSTITUCIONAL</vt:lpstr>
      <vt:lpstr>Presentación de PowerPoint</vt:lpstr>
      <vt:lpstr>TALLA BAJA CON ALTERACIÓN DE LOS SEGMENTOS CORPORALES</vt:lpstr>
      <vt:lpstr>Presentación de PowerPoint</vt:lpstr>
      <vt:lpstr>TALLA BAJA ASOCIADO A DISMORFIAS Y CAUSAS GENETICAS</vt:lpstr>
      <vt:lpstr>Presentación de PowerPoint</vt:lpstr>
      <vt:lpstr>Presentación de PowerPoint</vt:lpstr>
      <vt:lpstr>Presentación de PowerPoint</vt:lpstr>
      <vt:lpstr>CAUSAS GENÉTICAS</vt:lpstr>
      <vt:lpstr>CAUSAS GENÉTICAS</vt:lpstr>
      <vt:lpstr>TALLA BAJA SECUNDARIA A ENFERMEDAD CRÓNICA</vt:lpstr>
      <vt:lpstr>RETRASO DE CRECIMIENTO POSTNATAL</vt:lpstr>
      <vt:lpstr>TALLA BAJA SECUNDARIA A ENDOCRINOPATÍA</vt:lpstr>
      <vt:lpstr>DEFICIT DE GH</vt:lpstr>
      <vt:lpstr>Presentación de PowerPoint</vt:lpstr>
      <vt:lpstr>Presentación de PowerPoint</vt:lpstr>
      <vt:lpstr>Presentación de PowerPoint</vt:lpstr>
      <vt:lpstr>Presentación de PowerPoint</vt:lpstr>
      <vt:lpstr>RETRASO  DE CRECIMIENTO PRENATAL  (RCIU) </vt:lpstr>
      <vt:lpstr>EVALUACIÓN </vt:lpstr>
      <vt:lpstr> EVALUACIÓN DEL NIÑO CON TALLA BAJA</vt:lpstr>
      <vt:lpstr>EVALUACIÓN DEL CRECIMIENTO: CARGA GENÉTICA</vt:lpstr>
      <vt:lpstr>EVALUACIÓN DEL CRECIMIENTO: CARGA GENÉTICA</vt:lpstr>
      <vt:lpstr> EVALUACIÓN DEL NIÑO CON TALLA BAJA</vt:lpstr>
      <vt:lpstr>Presentación de PowerPoint</vt:lpstr>
      <vt:lpstr>Presentación de PowerPoint</vt:lpstr>
      <vt:lpstr>TALLA BAJA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HIPOTIROIDISMO</dc:title>
  <dc:creator>Maria Isabel</dc:creator>
  <cp:lastModifiedBy>Usuario</cp:lastModifiedBy>
  <cp:revision>36</cp:revision>
  <dcterms:created xsi:type="dcterms:W3CDTF">2011-11-01T20:48:39Z</dcterms:created>
  <dcterms:modified xsi:type="dcterms:W3CDTF">2020-05-20T16:04:12Z</dcterms:modified>
</cp:coreProperties>
</file>