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33DC91-BEEE-442D-9AC4-9A5610EBE4B0}" type="datetimeFigureOut">
              <a:rPr lang="es-CL" smtClean="0"/>
              <a:pPr/>
              <a:t>27-04-2020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9E29ED-92D8-42C5-B6C4-FF9988978139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b="1" i="1" dirty="0" smtClean="0"/>
              <a:t>POLIGLOBULIA</a:t>
            </a:r>
            <a:endParaRPr lang="es-CL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Dr. Patricio Torres E.</a:t>
            </a:r>
          </a:p>
          <a:p>
            <a:r>
              <a:rPr lang="es-CL" dirty="0" smtClean="0"/>
              <a:t>Neonatologo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Manifestaciones Clínicas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740320"/>
          </a:xfrm>
        </p:spPr>
        <p:txBody>
          <a:bodyPr>
            <a:normAutofit/>
          </a:bodyPr>
          <a:lstStyle/>
          <a:p>
            <a:r>
              <a:rPr lang="es-CL" b="1" dirty="0" smtClean="0"/>
              <a:t>Genito urinario</a:t>
            </a:r>
          </a:p>
          <a:p>
            <a:pPr>
              <a:buNone/>
            </a:pPr>
            <a:r>
              <a:rPr lang="es-CL" dirty="0" smtClean="0"/>
              <a:t>    -   Oliguria</a:t>
            </a:r>
          </a:p>
          <a:p>
            <a:pPr>
              <a:buNone/>
            </a:pPr>
            <a:r>
              <a:rPr lang="es-CL" dirty="0" smtClean="0"/>
              <a:t>    -    </a:t>
            </a:r>
            <a:r>
              <a:rPr lang="es-CL" dirty="0" err="1" smtClean="0"/>
              <a:t>Hipernatremia</a:t>
            </a:r>
            <a:endParaRPr lang="es-CL" dirty="0" smtClean="0"/>
          </a:p>
          <a:p>
            <a:pPr>
              <a:buNone/>
            </a:pPr>
            <a:r>
              <a:rPr lang="es-CL" dirty="0" smtClean="0"/>
              <a:t>    -    Hiperpotasemia</a:t>
            </a:r>
          </a:p>
          <a:p>
            <a:pPr>
              <a:buNone/>
            </a:pPr>
            <a:endParaRPr lang="es-CL" dirty="0" smtClean="0"/>
          </a:p>
          <a:p>
            <a:r>
              <a:rPr lang="es-CL" b="1" dirty="0" smtClean="0"/>
              <a:t>Metabólicos</a:t>
            </a:r>
          </a:p>
          <a:p>
            <a:pPr>
              <a:buNone/>
            </a:pPr>
            <a:r>
              <a:rPr lang="es-CL" dirty="0" smtClean="0"/>
              <a:t>    -   Hipoglicemia</a:t>
            </a:r>
          </a:p>
          <a:p>
            <a:pPr>
              <a:buNone/>
            </a:pPr>
            <a:r>
              <a:rPr lang="es-CL" dirty="0" smtClean="0"/>
              <a:t>    -   Hipocalcemia</a:t>
            </a:r>
          </a:p>
          <a:p>
            <a:pPr>
              <a:buNone/>
            </a:pPr>
            <a:r>
              <a:rPr lang="es-CL" dirty="0" smtClean="0"/>
              <a:t>    -   Hiperbili</a:t>
            </a:r>
          </a:p>
          <a:p>
            <a:pPr>
              <a:buNone/>
            </a:pPr>
            <a:r>
              <a:rPr lang="es-CL" dirty="0" smtClean="0"/>
              <a:t> 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Diagnostico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El método más  preciso es la medición de la viscosidad sanguínea.</a:t>
            </a:r>
          </a:p>
          <a:p>
            <a:pPr>
              <a:buNone/>
            </a:pPr>
            <a:r>
              <a:rPr lang="es-CL" dirty="0" smtClean="0"/>
              <a:t>    La medición del HTO en vena periférica como método de aproximación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Tratamiento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s-CL" dirty="0" smtClean="0"/>
              <a:t>Volumen circulante  </a:t>
            </a:r>
          </a:p>
          <a:p>
            <a:pPr algn="ctr">
              <a:buNone/>
            </a:pPr>
            <a:r>
              <a:rPr lang="es-CL" dirty="0" smtClean="0"/>
              <a:t> </a:t>
            </a:r>
            <a:r>
              <a:rPr lang="es-CL" dirty="0" smtClean="0"/>
              <a:t>x</a:t>
            </a:r>
            <a:endParaRPr lang="es-CL" dirty="0" smtClean="0"/>
          </a:p>
          <a:p>
            <a:pPr algn="ctr">
              <a:buNone/>
            </a:pPr>
            <a:endParaRPr lang="es-CL" dirty="0" smtClean="0"/>
          </a:p>
          <a:p>
            <a:pPr algn="ctr">
              <a:buNone/>
            </a:pPr>
            <a:r>
              <a:rPr lang="es-CL" sz="2000" dirty="0" smtClean="0"/>
              <a:t>     ( HTO observado – HTO </a:t>
            </a:r>
            <a:r>
              <a:rPr lang="es-CL" sz="2000" dirty="0" smtClean="0"/>
              <a:t>deseado</a:t>
            </a:r>
            <a:r>
              <a:rPr lang="es-CL" sz="2000" dirty="0" smtClean="0"/>
              <a:t>)</a:t>
            </a:r>
            <a:r>
              <a:rPr lang="es-CL" sz="2000" dirty="0" smtClean="0"/>
              <a:t>   ________________________________</a:t>
            </a:r>
            <a:endParaRPr lang="es-CL" sz="2000" dirty="0" smtClean="0"/>
          </a:p>
          <a:p>
            <a:pPr algn="ctr">
              <a:buNone/>
            </a:pPr>
            <a:r>
              <a:rPr lang="es-CL" sz="2000" dirty="0" smtClean="0"/>
              <a:t>          HTO observado</a:t>
            </a:r>
          </a:p>
          <a:p>
            <a:pPr algn="ctr">
              <a:buNone/>
            </a:pPr>
            <a:r>
              <a:rPr lang="es-CL" dirty="0" smtClean="0"/>
              <a:t>          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i="1" dirty="0" smtClean="0"/>
              <a:t>INCIDENCIA</a:t>
            </a:r>
            <a:endParaRPr lang="es-CL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r>
              <a:rPr lang="es-CL" dirty="0" smtClean="0"/>
              <a:t>1 – 5 % de los Recién Nacidos a Término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Definición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Presencia de un HTO superior a 65%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Factores Etiológicos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smtClean="0"/>
              <a:t>Transfusión de Hematíes</a:t>
            </a:r>
          </a:p>
          <a:p>
            <a:pPr>
              <a:buNone/>
            </a:pPr>
            <a:r>
              <a:rPr lang="es-CL" dirty="0" smtClean="0"/>
              <a:t>    - Transfusión placento-fetal</a:t>
            </a:r>
          </a:p>
          <a:p>
            <a:pPr>
              <a:buNone/>
            </a:pPr>
            <a:r>
              <a:rPr lang="es-CL" dirty="0" smtClean="0"/>
              <a:t>    -  Retraso del clampaje</a:t>
            </a:r>
          </a:p>
          <a:p>
            <a:pPr>
              <a:buNone/>
            </a:pPr>
            <a:r>
              <a:rPr lang="es-CL" dirty="0" smtClean="0"/>
              <a:t>    -  Hipoxia aguda</a:t>
            </a:r>
          </a:p>
          <a:p>
            <a:pPr>
              <a:buNone/>
            </a:pPr>
            <a:r>
              <a:rPr lang="es-CL" dirty="0" smtClean="0"/>
              <a:t>    -  Transfusión feto-fetal</a:t>
            </a:r>
          </a:p>
          <a:p>
            <a:pPr>
              <a:buNone/>
            </a:pPr>
            <a:r>
              <a:rPr lang="es-CL" dirty="0" smtClean="0"/>
              <a:t>    -  Gestación gemelar monoconial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Factores Etiológicos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smtClean="0"/>
              <a:t>Aumento de la Eritropoyesis</a:t>
            </a:r>
          </a:p>
          <a:p>
            <a:pPr>
              <a:buNone/>
            </a:pPr>
            <a:r>
              <a:rPr lang="es-CL" dirty="0" smtClean="0"/>
              <a:t>    - Hipoxia crónica</a:t>
            </a:r>
          </a:p>
          <a:p>
            <a:pPr>
              <a:buNone/>
            </a:pPr>
            <a:r>
              <a:rPr lang="es-CL" dirty="0" smtClean="0"/>
              <a:t>    - Altitud geográfica</a:t>
            </a:r>
          </a:p>
          <a:p>
            <a:pPr>
              <a:buNone/>
            </a:pPr>
            <a:r>
              <a:rPr lang="es-CL" dirty="0" smtClean="0"/>
              <a:t>    - Insuficiencia placentaria</a:t>
            </a:r>
          </a:p>
          <a:p>
            <a:pPr>
              <a:buNone/>
            </a:pPr>
            <a:r>
              <a:rPr lang="es-CL" dirty="0" smtClean="0"/>
              <a:t>    - Tabaquismo materno</a:t>
            </a:r>
          </a:p>
          <a:p>
            <a:pPr>
              <a:buNone/>
            </a:pPr>
            <a:endParaRPr lang="es-CL" dirty="0" smtClean="0"/>
          </a:p>
          <a:p>
            <a:r>
              <a:rPr lang="es-CL" b="1" dirty="0" smtClean="0"/>
              <a:t>Deshidratación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Factores Etiológicos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smtClean="0"/>
              <a:t>Otros</a:t>
            </a:r>
          </a:p>
          <a:p>
            <a:pPr>
              <a:buNone/>
            </a:pPr>
            <a:r>
              <a:rPr lang="es-CL" dirty="0" smtClean="0"/>
              <a:t>     - Diabetes gestacional</a:t>
            </a:r>
          </a:p>
          <a:p>
            <a:pPr>
              <a:buNone/>
            </a:pPr>
            <a:r>
              <a:rPr lang="es-CL" dirty="0" smtClean="0"/>
              <a:t>     - Cromosomopatías</a:t>
            </a:r>
          </a:p>
          <a:p>
            <a:pPr>
              <a:buNone/>
            </a:pPr>
            <a:r>
              <a:rPr lang="es-CL" dirty="0" smtClean="0"/>
              <a:t>     - Hipertiroidismo congénito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Manifestaciones Clínicas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smtClean="0"/>
              <a:t>Neurológicas</a:t>
            </a:r>
          </a:p>
          <a:p>
            <a:pPr>
              <a:buNone/>
            </a:pPr>
            <a:r>
              <a:rPr lang="es-CL" dirty="0" smtClean="0"/>
              <a:t>    -  Letargia</a:t>
            </a:r>
          </a:p>
          <a:p>
            <a:pPr>
              <a:buNone/>
            </a:pPr>
            <a:r>
              <a:rPr lang="es-CL" dirty="0" smtClean="0"/>
              <a:t>    -  Irritabilidad</a:t>
            </a:r>
          </a:p>
          <a:p>
            <a:pPr>
              <a:buNone/>
            </a:pPr>
            <a:r>
              <a:rPr lang="es-CL" dirty="0" smtClean="0"/>
              <a:t>    -  Succión débil</a:t>
            </a:r>
          </a:p>
          <a:p>
            <a:pPr>
              <a:buNone/>
            </a:pPr>
            <a:r>
              <a:rPr lang="es-CL" dirty="0" smtClean="0"/>
              <a:t>    -   Temblores</a:t>
            </a:r>
          </a:p>
          <a:p>
            <a:pPr>
              <a:buNone/>
            </a:pPr>
            <a:r>
              <a:rPr lang="es-CL" dirty="0" smtClean="0"/>
              <a:t>    -   Convulsiones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Manifestaciones Clínicas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b="1" dirty="0" smtClean="0"/>
              <a:t>Cardio-respiratorias</a:t>
            </a:r>
            <a:r>
              <a:rPr lang="es-CL" dirty="0" smtClean="0"/>
              <a:t>   </a:t>
            </a:r>
          </a:p>
          <a:p>
            <a:pPr>
              <a:buNone/>
            </a:pPr>
            <a:r>
              <a:rPr lang="es-CL" dirty="0" smtClean="0"/>
              <a:t>     -   Plétora</a:t>
            </a:r>
          </a:p>
          <a:p>
            <a:pPr>
              <a:buNone/>
            </a:pPr>
            <a:r>
              <a:rPr lang="es-CL" dirty="0" smtClean="0"/>
              <a:t>     -   Cianosis</a:t>
            </a:r>
          </a:p>
          <a:p>
            <a:pPr>
              <a:buNone/>
            </a:pPr>
            <a:r>
              <a:rPr lang="es-CL" dirty="0" smtClean="0"/>
              <a:t>     -   Bradicardia</a:t>
            </a:r>
          </a:p>
          <a:p>
            <a:pPr>
              <a:buNone/>
            </a:pPr>
            <a:r>
              <a:rPr lang="es-CL" dirty="0" smtClean="0"/>
              <a:t>     -   Crepitaciones pulmonares</a:t>
            </a:r>
          </a:p>
          <a:p>
            <a:pPr>
              <a:buNone/>
            </a:pPr>
            <a:r>
              <a:rPr lang="es-CL" dirty="0" smtClean="0"/>
              <a:t>     -    Dificultad respiratoria</a:t>
            </a:r>
          </a:p>
          <a:p>
            <a:pPr>
              <a:buNone/>
            </a:pPr>
            <a:r>
              <a:rPr lang="es-CL" dirty="0" smtClean="0"/>
              <a:t>     -    Insuficiencia cardiaca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Manifestaciones Clínicas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 </a:t>
            </a:r>
            <a:r>
              <a:rPr lang="es-CL" b="1" dirty="0" smtClean="0"/>
              <a:t>Digestivas</a:t>
            </a:r>
          </a:p>
          <a:p>
            <a:pPr>
              <a:buNone/>
            </a:pPr>
            <a:r>
              <a:rPr lang="es-CL" dirty="0" smtClean="0"/>
              <a:t>     -   Rechazo alimentario</a:t>
            </a:r>
          </a:p>
          <a:p>
            <a:pPr>
              <a:buNone/>
            </a:pPr>
            <a:r>
              <a:rPr lang="es-CL" dirty="0" smtClean="0"/>
              <a:t>     -   Vómitos</a:t>
            </a:r>
          </a:p>
          <a:p>
            <a:pPr>
              <a:buNone/>
            </a:pPr>
            <a:r>
              <a:rPr lang="es-CL" dirty="0" smtClean="0"/>
              <a:t>     -   NEC</a:t>
            </a:r>
          </a:p>
          <a:p>
            <a:pPr>
              <a:buNone/>
            </a:pPr>
            <a:r>
              <a:rPr lang="es-CL" dirty="0" smtClean="0"/>
              <a:t>     </a:t>
            </a:r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217</Words>
  <Application>Microsoft Office PowerPoint</Application>
  <PresentationFormat>Presentación en pantalla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Mirador</vt:lpstr>
      <vt:lpstr>POLIGLOBULIA</vt:lpstr>
      <vt:lpstr>INCIDENCIA</vt:lpstr>
      <vt:lpstr>Definición</vt:lpstr>
      <vt:lpstr>Factores Etiológicos</vt:lpstr>
      <vt:lpstr>Factores Etiológicos</vt:lpstr>
      <vt:lpstr>Factores Etiológicos</vt:lpstr>
      <vt:lpstr>Manifestaciones Clínicas</vt:lpstr>
      <vt:lpstr>Manifestaciones Clínicas</vt:lpstr>
      <vt:lpstr>Manifestaciones Clínicas</vt:lpstr>
      <vt:lpstr>Manifestaciones Clínicas</vt:lpstr>
      <vt:lpstr>Diagnostico</vt:lpstr>
      <vt:lpstr>Tratamiento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POLIGLOBULIA</dc:title>
  <dc:creator>Diaz</dc:creator>
  <cp:lastModifiedBy>soporte</cp:lastModifiedBy>
  <cp:revision>9</cp:revision>
  <dcterms:created xsi:type="dcterms:W3CDTF">2017-03-19T02:59:03Z</dcterms:created>
  <dcterms:modified xsi:type="dcterms:W3CDTF">2020-04-27T04:09:54Z</dcterms:modified>
</cp:coreProperties>
</file>