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7" r:id="rId2"/>
    <p:sldId id="258" r:id="rId3"/>
    <p:sldId id="259" r:id="rId4"/>
    <p:sldId id="260" r:id="rId5"/>
    <p:sldId id="35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47" r:id="rId44"/>
    <p:sldId id="299" r:id="rId45"/>
    <p:sldId id="300" r:id="rId46"/>
    <p:sldId id="301" r:id="rId47"/>
    <p:sldId id="302" r:id="rId48"/>
    <p:sldId id="303" r:id="rId49"/>
    <p:sldId id="304" r:id="rId50"/>
    <p:sldId id="305" r:id="rId51"/>
    <p:sldId id="306" r:id="rId52"/>
    <p:sldId id="307" r:id="rId53"/>
    <p:sldId id="308" r:id="rId54"/>
    <p:sldId id="348" r:id="rId55"/>
    <p:sldId id="349"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51" r:id="rId90"/>
    <p:sldId id="343" r:id="rId91"/>
    <p:sldId id="344" r:id="rId92"/>
    <p:sldId id="345" r:id="rId93"/>
    <p:sldId id="346" r:id="rId94"/>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8E3CC-18DC-436A-A2D7-CAEC29C72CFB}" type="datetimeFigureOut">
              <a:rPr lang="es-CL" smtClean="0"/>
              <a:pPr/>
              <a:t>27-04-2020</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FCE8C-FA5B-4CBB-A7D9-AECCB9BDE89D}" type="slidenum">
              <a:rPr lang="es-CL" smtClean="0"/>
              <a:pPr/>
              <a:t>‹Nº›</a:t>
            </a:fld>
            <a:endParaRPr lang="es-C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3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13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1A860A-D49E-4590-B402-74D3D580EF28}" type="slidenum">
              <a:rPr lang="en-GB" smtClean="0"/>
              <a:pPr fontAlgn="base">
                <a:spcBef>
                  <a:spcPct val="0"/>
                </a:spcBef>
                <a:spcAft>
                  <a:spcPct val="0"/>
                </a:spcAft>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95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105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F89CD5-E279-4F42-9878-64EA8AFC9574}" type="slidenum">
              <a:rPr lang="en-GB" smtClean="0"/>
              <a:pPr fontAlgn="base">
                <a:spcBef>
                  <a:spcPct val="0"/>
                </a:spcBef>
                <a:spcAft>
                  <a:spcPct val="0"/>
                </a:spcAft>
                <a:defRPr/>
              </a:pPr>
              <a:t>19</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05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116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1F4B17-A835-4F82-A83D-C9C63536644B}" type="slidenum">
              <a:rPr lang="en-GB" smtClean="0"/>
              <a:pPr fontAlgn="base">
                <a:spcBef>
                  <a:spcPct val="0"/>
                </a:spcBef>
                <a:spcAft>
                  <a:spcPct val="0"/>
                </a:spcAft>
                <a:defRPr/>
              </a:pPr>
              <a:t>20</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35DD10-6434-4F15-9BE8-A254B3DAAF11}" type="slidenum">
              <a:rPr lang="en-GB" smtClean="0"/>
              <a:pPr fontAlgn="base">
                <a:spcBef>
                  <a:spcPct val="0"/>
                </a:spcBef>
                <a:spcAft>
                  <a:spcPct val="0"/>
                </a:spcAft>
                <a:defRPr/>
              </a:pPr>
              <a:t>21</a:t>
            </a:fld>
            <a:endParaRPr lang="en-GB"/>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1366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1D88CB-284A-421F-B88D-E1986DEF6374}" type="slidenum">
              <a:rPr lang="en-GB" smtClean="0"/>
              <a:pPr fontAlgn="base">
                <a:spcBef>
                  <a:spcPct val="0"/>
                </a:spcBef>
                <a:spcAft>
                  <a:spcPct val="0"/>
                </a:spcAft>
                <a:defRPr/>
              </a:pPr>
              <a:t>22</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36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146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67C7A8-7D0E-43B1-8602-6C2B271A9A20}" type="slidenum">
              <a:rPr lang="en-GB" smtClean="0"/>
              <a:pPr fontAlgn="base">
                <a:spcBef>
                  <a:spcPct val="0"/>
                </a:spcBef>
                <a:spcAft>
                  <a:spcPct val="0"/>
                </a:spcAft>
                <a:defRPr/>
              </a:pPr>
              <a:t>23</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5F398E-B6B5-48EE-8D1F-A586DB29A131}" type="slidenum">
              <a:rPr lang="en-GB" smtClean="0"/>
              <a:pPr fontAlgn="base">
                <a:spcBef>
                  <a:spcPct val="0"/>
                </a:spcBef>
                <a:spcAft>
                  <a:spcPct val="0"/>
                </a:spcAft>
                <a:defRPr/>
              </a:pPr>
              <a:t>24</a:t>
            </a:fld>
            <a:endParaRPr lang="en-GB"/>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78F8F5-9041-40EB-A854-4C2B2E7D6486}" type="slidenum">
              <a:rPr lang="en-GB" smtClean="0"/>
              <a:pPr fontAlgn="base">
                <a:spcBef>
                  <a:spcPct val="0"/>
                </a:spcBef>
                <a:spcAft>
                  <a:spcPct val="0"/>
                </a:spcAft>
                <a:defRPr/>
              </a:pPr>
              <a:t>25</a:t>
            </a:fld>
            <a:endParaRPr lang="en-GB"/>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AE4CEC-E261-4E9F-BA2E-DBDB8D645C4C}" type="slidenum">
              <a:rPr lang="en-GB" smtClean="0"/>
              <a:pPr fontAlgn="base">
                <a:spcBef>
                  <a:spcPct val="0"/>
                </a:spcBef>
                <a:spcAft>
                  <a:spcPct val="0"/>
                </a:spcAft>
                <a:defRPr/>
              </a:pPr>
              <a:t>26</a:t>
            </a:fld>
            <a:endParaRPr lang="en-GB"/>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8CE613-1257-480B-88D1-C313886F3E81}" type="slidenum">
              <a:rPr lang="en-GB" smtClean="0"/>
              <a:pPr fontAlgn="base">
                <a:spcBef>
                  <a:spcPct val="0"/>
                </a:spcBef>
                <a:spcAft>
                  <a:spcPct val="0"/>
                </a:spcAft>
                <a:defRPr/>
              </a:pPr>
              <a:t>27</a:t>
            </a:fld>
            <a:endParaRPr lang="en-GB"/>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203A0C-98EA-4880-A714-E15A06B6C98C}" type="slidenum">
              <a:rPr lang="en-GB" smtClean="0"/>
              <a:pPr fontAlgn="base">
                <a:spcBef>
                  <a:spcPct val="0"/>
                </a:spcBef>
                <a:spcAft>
                  <a:spcPct val="0"/>
                </a:spcAft>
                <a:defRPr/>
              </a:pPr>
              <a:t>28</a:t>
            </a:fld>
            <a:endParaRPr lang="en-GB"/>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CL" sz="2000" dirty="0">
                <a:latin typeface="Arial Narrow" pitchFamily="34" charset="0"/>
              </a:rPr>
              <a:t>Según el nivel al que se obstruya el conducto excretor de la glándula </a:t>
            </a:r>
            <a:r>
              <a:rPr lang="es-CL" sz="2000" dirty="0" err="1">
                <a:latin typeface="Arial Narrow" pitchFamily="34" charset="0"/>
              </a:rPr>
              <a:t>ecrina</a:t>
            </a:r>
            <a:r>
              <a:rPr lang="es-CL" sz="2000" dirty="0">
                <a:latin typeface="Arial Narrow" pitchFamily="34" charset="0"/>
              </a:rPr>
              <a:t>:</a:t>
            </a:r>
          </a:p>
          <a:p>
            <a:pPr eaLnBrk="1" hangingPunct="1">
              <a:spcBef>
                <a:spcPct val="0"/>
              </a:spcBef>
            </a:pPr>
            <a:r>
              <a:rPr lang="es-CL" dirty="0"/>
              <a:t>Diagnóstico diferencial El diagnóstico de la miliaria es fácil en las formas más comunes, miliaria cristalina y </a:t>
            </a:r>
            <a:r>
              <a:rPr lang="es-CL" dirty="0" err="1"/>
              <a:t>rubra</a:t>
            </a:r>
            <a:r>
              <a:rPr lang="es-CL" dirty="0"/>
              <a:t>, mientras que la miliaria pustulosa plantea un amplio diagnóstico diferencial que incluye diversos procesos infecciosos, así como otras </a:t>
            </a:r>
            <a:r>
              <a:rPr lang="es-CL" dirty="0" err="1"/>
              <a:t>pustulosis</a:t>
            </a:r>
            <a:r>
              <a:rPr lang="es-CL" dirty="0"/>
              <a:t> neonatales. La tinción con el método de Wright de la extensión del contenido de las vesículas muestra ausencia o escasas células en la miliaria cristalina, linfocitos en la miliaria </a:t>
            </a:r>
            <a:r>
              <a:rPr lang="es-CL" dirty="0" err="1"/>
              <a:t>rubra</a:t>
            </a:r>
            <a:r>
              <a:rPr lang="es-CL" dirty="0"/>
              <a:t>, y linfocitos y </a:t>
            </a:r>
            <a:r>
              <a:rPr lang="es-CL" dirty="0" err="1"/>
              <a:t>polimorfonucleares</a:t>
            </a:r>
            <a:r>
              <a:rPr lang="es-CL" dirty="0"/>
              <a:t> en la miliaria pustulosa. El cultivo microbiológico del </a:t>
            </a:r>
            <a:r>
              <a:rPr lang="es-CL" dirty="0" err="1"/>
              <a:t>frotis</a:t>
            </a:r>
            <a:r>
              <a:rPr lang="es-CL" dirty="0"/>
              <a:t> es negativo.</a:t>
            </a:r>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13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24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2A1147-0A64-4FEB-97B8-0A29B520005E}" type="slidenum">
              <a:rPr lang="en-GB" smtClean="0"/>
              <a:pPr fontAlgn="base">
                <a:spcBef>
                  <a:spcPct val="0"/>
                </a:spcBef>
                <a:spcAft>
                  <a:spcPct val="0"/>
                </a:spcAft>
                <a:defRPr/>
              </a:pPr>
              <a:t>7</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6DAEF6-B021-4B18-8039-5C74D7F21F41}" type="slidenum">
              <a:rPr lang="en-GB" smtClean="0"/>
              <a:pPr fontAlgn="base">
                <a:spcBef>
                  <a:spcPct val="0"/>
                </a:spcBef>
                <a:spcAft>
                  <a:spcPct val="0"/>
                </a:spcAft>
                <a:defRPr/>
              </a:pPr>
              <a:t>29</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EEE11F-71C1-4437-92FF-5E20E71C8369}" type="slidenum">
              <a:rPr lang="en-GB" smtClean="0"/>
              <a:pPr fontAlgn="base">
                <a:spcBef>
                  <a:spcPct val="0"/>
                </a:spcBef>
                <a:spcAft>
                  <a:spcPct val="0"/>
                </a:spcAft>
                <a:defRPr/>
              </a:pPr>
              <a:t>30</a:t>
            </a:fld>
            <a:endParaRPr lang="en-GB"/>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CL" dirty="0">
                <a:latin typeface="Arial Narrow" pitchFamily="34" charset="0"/>
              </a:rPr>
              <a:t>En el 5 % de los recién nacidos de raza negra y en el 1% de los de raza blanca.</a:t>
            </a:r>
          </a:p>
          <a:p>
            <a:pPr eaLnBrk="1" hangingPunct="1">
              <a:spcBef>
                <a:spcPct val="0"/>
              </a:spcBef>
            </a:pPr>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28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2390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881320-7D92-4398-8EA4-C7E8B3B456D4}" type="slidenum">
              <a:rPr lang="en-GB" smtClean="0"/>
              <a:pPr fontAlgn="base">
                <a:spcBef>
                  <a:spcPct val="0"/>
                </a:spcBef>
                <a:spcAft>
                  <a:spcPct val="0"/>
                </a:spcAft>
                <a:defRPr/>
              </a:pPr>
              <a:t>31</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E75706-6A89-4D5D-8F57-16D439FC093A}" type="slidenum">
              <a:rPr lang="en-GB" smtClean="0"/>
              <a:pPr fontAlgn="base">
                <a:spcBef>
                  <a:spcPct val="0"/>
                </a:spcBef>
                <a:spcAft>
                  <a:spcPct val="0"/>
                </a:spcAft>
                <a:defRPr/>
              </a:pPr>
              <a:t>32</a:t>
            </a:fld>
            <a:endParaRPr lang="en-GB"/>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49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2595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AE4C8D-0466-4DA2-B351-778ADF323513}" type="slidenum">
              <a:rPr lang="en-GB" smtClean="0"/>
              <a:pPr fontAlgn="base">
                <a:spcBef>
                  <a:spcPct val="0"/>
                </a:spcBef>
                <a:spcAft>
                  <a:spcPct val="0"/>
                </a:spcAft>
                <a:defRPr/>
              </a:pPr>
              <a:t>33</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59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269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3A597F-DBDD-4ADD-9042-8544995452F4}" type="slidenum">
              <a:rPr lang="en-GB" smtClean="0"/>
              <a:pPr fontAlgn="base">
                <a:spcBef>
                  <a:spcPct val="0"/>
                </a:spcBef>
                <a:spcAft>
                  <a:spcPct val="0"/>
                </a:spcAft>
                <a:defRPr/>
              </a:pPr>
              <a:t>34</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69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280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F82F83-2C99-46E8-9EF0-BE99302D3DC6}" type="slidenum">
              <a:rPr lang="en-GB" smtClean="0"/>
              <a:pPr fontAlgn="base">
                <a:spcBef>
                  <a:spcPct val="0"/>
                </a:spcBef>
                <a:spcAft>
                  <a:spcPct val="0"/>
                </a:spcAft>
                <a:defRPr/>
              </a:pPr>
              <a:t>35</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80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2902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84C6FE-B0FB-4698-A32A-004743BEEA37}" type="slidenum">
              <a:rPr lang="en-GB" smtClean="0"/>
              <a:pPr fontAlgn="base">
                <a:spcBef>
                  <a:spcPct val="0"/>
                </a:spcBef>
                <a:spcAft>
                  <a:spcPct val="0"/>
                </a:spcAft>
                <a:defRPr/>
              </a:pPr>
              <a:t>36</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90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005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A0F906-FC97-47F8-9E81-01C72E72C9D8}" type="slidenum">
              <a:rPr lang="en-GB" smtClean="0"/>
              <a:pPr fontAlgn="base">
                <a:spcBef>
                  <a:spcPct val="0"/>
                </a:spcBef>
                <a:spcAft>
                  <a:spcPct val="0"/>
                </a:spcAft>
                <a:defRPr/>
              </a:pPr>
              <a:t>37</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1D6349-3945-4CEC-A0C0-003367B754F0}" type="slidenum">
              <a:rPr lang="en-GB" smtClean="0"/>
              <a:pPr fontAlgn="base">
                <a:spcBef>
                  <a:spcPct val="0"/>
                </a:spcBef>
                <a:spcAft>
                  <a:spcPct val="0"/>
                </a:spcAft>
                <a:defRPr/>
              </a:pPr>
              <a:t>38</a:t>
            </a:fld>
            <a:endParaRPr lang="en-GB"/>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342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38D9AB-5B1F-4693-A685-0FC079D3EC22}" type="slidenum">
              <a:rPr lang="en-GB" smtClean="0"/>
              <a:pPr fontAlgn="base">
                <a:spcBef>
                  <a:spcPct val="0"/>
                </a:spcBef>
                <a:spcAft>
                  <a:spcPct val="0"/>
                </a:spcAft>
                <a:defRPr/>
              </a:pPr>
              <a:t>9</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AED330-D68C-469A-85F1-6F6C335474E3}" type="slidenum">
              <a:rPr lang="en-GB" smtClean="0"/>
              <a:pPr fontAlgn="base">
                <a:spcBef>
                  <a:spcPct val="0"/>
                </a:spcBef>
                <a:spcAft>
                  <a:spcPct val="0"/>
                </a:spcAft>
                <a:defRPr/>
              </a:pPr>
              <a:t>39</a:t>
            </a:fld>
            <a:endParaRPr lang="en-GB"/>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20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31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9199F9-7D7D-4962-8642-278F0E4FE402}" type="slidenum">
              <a:rPr lang="en-GB" smtClean="0"/>
              <a:pPr fontAlgn="base">
                <a:spcBef>
                  <a:spcPct val="0"/>
                </a:spcBef>
                <a:spcAft>
                  <a:spcPct val="0"/>
                </a:spcAft>
                <a:defRPr/>
              </a:pPr>
              <a:t>40</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31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414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841C4C-5BF5-44AA-AC43-CFC3F180C44F}" type="slidenum">
              <a:rPr lang="en-GB" smtClean="0"/>
              <a:pPr fontAlgn="base">
                <a:spcBef>
                  <a:spcPct val="0"/>
                </a:spcBef>
                <a:spcAft>
                  <a:spcPct val="0"/>
                </a:spcAft>
                <a:defRPr/>
              </a:pPr>
              <a:t>41</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1.- Edema cuero cabelludo que traspasa suturas. Desaparece</a:t>
            </a:r>
            <a:r>
              <a:rPr lang="es-ES" baseline="0" dirty="0"/>
              <a:t> espontáneamente en 24-48 horas. 2.- </a:t>
            </a:r>
            <a:endParaRPr lang="es-CL" dirty="0"/>
          </a:p>
        </p:txBody>
      </p:sp>
      <p:sp>
        <p:nvSpPr>
          <p:cNvPr id="4" name="3 Marcador de número de diapositiva"/>
          <p:cNvSpPr>
            <a:spLocks noGrp="1"/>
          </p:cNvSpPr>
          <p:nvPr>
            <p:ph type="sldNum" sz="quarter" idx="10"/>
          </p:nvPr>
        </p:nvSpPr>
        <p:spPr/>
        <p:txBody>
          <a:bodyPr/>
          <a:lstStyle/>
          <a:p>
            <a:fld id="{DC3FCE8C-FA5B-4CBB-A7D9-AECCB9BDE89D}" type="slidenum">
              <a:rPr lang="es-CL" smtClean="0"/>
              <a:pPr/>
              <a:t>42</a:t>
            </a:fld>
            <a:endParaRPr lang="es-C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DC3FCE8C-FA5B-4CBB-A7D9-AECCB9BDE89D}" type="slidenum">
              <a:rPr lang="es-CL" smtClean="0"/>
              <a:pPr/>
              <a:t>43</a:t>
            </a:fld>
            <a:endParaRPr lang="es-C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41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51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7E1AE3-78FA-473F-948D-44C4D548E801}" type="slidenum">
              <a:rPr lang="en-GB" smtClean="0"/>
              <a:pPr fontAlgn="base">
                <a:spcBef>
                  <a:spcPct val="0"/>
                </a:spcBef>
                <a:spcAft>
                  <a:spcPct val="0"/>
                </a:spcAft>
                <a:defRPr/>
              </a:pPr>
              <a:t>45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51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61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A0C915-CD76-4AB0-9028-A657749317B8}" type="slidenum">
              <a:rPr lang="en-GB" smtClean="0"/>
              <a:pPr fontAlgn="base">
                <a:spcBef>
                  <a:spcPct val="0"/>
                </a:spcBef>
                <a:spcAft>
                  <a:spcPct val="0"/>
                </a:spcAft>
                <a:defRPr/>
              </a:pPr>
              <a:t>50</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61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372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4EBF9C-16EB-4138-BE7F-33AE63A709DA}" type="slidenum">
              <a:rPr lang="en-GB" smtClean="0"/>
              <a:pPr fontAlgn="base">
                <a:spcBef>
                  <a:spcPct val="0"/>
                </a:spcBef>
                <a:spcAft>
                  <a:spcPct val="0"/>
                </a:spcAft>
                <a:defRPr/>
              </a:pPr>
              <a:t>51</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3B0F52-77CE-4256-9A98-9980C19AC0C1}" type="slidenum">
              <a:rPr lang="en-GB" smtClean="0"/>
              <a:pPr fontAlgn="base">
                <a:spcBef>
                  <a:spcPct val="0"/>
                </a:spcBef>
                <a:spcAft>
                  <a:spcPct val="0"/>
                </a:spcAft>
                <a:defRPr/>
              </a:pPr>
              <a:t>52</a:t>
            </a:fld>
            <a:endParaRPr lang="en-GB"/>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C30637-853A-4FC0-A643-627B9877A33B}" type="slidenum">
              <a:rPr lang="en-GB" smtClean="0"/>
              <a:pPr fontAlgn="base">
                <a:spcBef>
                  <a:spcPct val="0"/>
                </a:spcBef>
                <a:spcAft>
                  <a:spcPct val="0"/>
                </a:spcAft>
                <a:defRPr/>
              </a:pPr>
              <a:t>53</a:t>
            </a:fld>
            <a:endParaRPr lang="en-GB"/>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GB" sz="8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34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445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740D15-E302-43E3-B68F-CABDA9777611}" type="slidenum">
              <a:rPr lang="en-GB" smtClean="0"/>
              <a:pPr fontAlgn="base">
                <a:spcBef>
                  <a:spcPct val="0"/>
                </a:spcBef>
                <a:spcAft>
                  <a:spcPct val="0"/>
                </a:spcAft>
                <a:defRPr/>
              </a:pPr>
              <a:t>11</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C30637-853A-4FC0-A643-627B9877A33B}" type="slidenum">
              <a:rPr lang="en-GB" smtClean="0"/>
              <a:pPr fontAlgn="base">
                <a:spcBef>
                  <a:spcPct val="0"/>
                </a:spcBef>
                <a:spcAft>
                  <a:spcPct val="0"/>
                </a:spcAft>
                <a:defRPr/>
              </a:pPr>
              <a:t>54</a:t>
            </a:fld>
            <a:endParaRPr lang="en-GB"/>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GB" sz="8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C30637-853A-4FC0-A643-627B9877A33B}" type="slidenum">
              <a:rPr lang="en-GB" smtClean="0"/>
              <a:pPr fontAlgn="base">
                <a:spcBef>
                  <a:spcPct val="0"/>
                </a:spcBef>
                <a:spcAft>
                  <a:spcPct val="0"/>
                </a:spcAft>
                <a:defRPr/>
              </a:pPr>
              <a:t>55</a:t>
            </a:fld>
            <a:endParaRPr lang="en-GB"/>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GB" sz="8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9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02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0319D9-EC08-449E-B54B-689D0904D9D2}" type="slidenum">
              <a:rPr lang="en-GB" smtClean="0"/>
              <a:pPr fontAlgn="base">
                <a:spcBef>
                  <a:spcPct val="0"/>
                </a:spcBef>
                <a:spcAft>
                  <a:spcPct val="0"/>
                </a:spcAft>
                <a:defRPr/>
              </a:pPr>
              <a:t>56</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029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131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BABE67-A23A-4452-BCD5-DB4C2E353113}" type="slidenum">
              <a:rPr lang="en-GB" smtClean="0"/>
              <a:pPr fontAlgn="base">
                <a:spcBef>
                  <a:spcPct val="0"/>
                </a:spcBef>
                <a:spcAft>
                  <a:spcPct val="0"/>
                </a:spcAft>
                <a:defRPr/>
              </a:pPr>
              <a:t>57</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13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234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8B178B-4A1E-4F90-9FF4-5ACFD25E7097}" type="slidenum">
              <a:rPr lang="en-GB" smtClean="0"/>
              <a:pPr fontAlgn="base">
                <a:spcBef>
                  <a:spcPct val="0"/>
                </a:spcBef>
                <a:spcAft>
                  <a:spcPct val="0"/>
                </a:spcAft>
                <a:defRPr/>
              </a:pPr>
              <a:t>58</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23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33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9E3E18-C635-42C4-9E0D-460EB059882D}" type="slidenum">
              <a:rPr lang="en-GB" smtClean="0"/>
              <a:pPr fontAlgn="base">
                <a:spcBef>
                  <a:spcPct val="0"/>
                </a:spcBef>
                <a:spcAft>
                  <a:spcPct val="0"/>
                </a:spcAft>
                <a:defRPr/>
              </a:pPr>
              <a:t>59</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EDAF9A-4E8F-4CF1-8818-0778FB4849CD}" type="slidenum">
              <a:rPr lang="en-GB" smtClean="0"/>
              <a:pPr fontAlgn="base">
                <a:spcBef>
                  <a:spcPct val="0"/>
                </a:spcBef>
                <a:spcAft>
                  <a:spcPct val="0"/>
                </a:spcAft>
                <a:defRPr/>
              </a:pPr>
              <a:t>60</a:t>
            </a:fld>
            <a:endParaRPr lang="en-GB"/>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43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541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BC3C40-21FE-4D41-A7F7-3F8F64CA7C5D}" type="slidenum">
              <a:rPr lang="en-GB" smtClean="0"/>
              <a:pPr fontAlgn="base">
                <a:spcBef>
                  <a:spcPct val="0"/>
                </a:spcBef>
                <a:spcAft>
                  <a:spcPct val="0"/>
                </a:spcAft>
                <a:defRPr/>
              </a:pPr>
              <a:t>61</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0705FE-3722-4E47-A246-C8B411CAE708}" type="slidenum">
              <a:rPr lang="en-GB" smtClean="0"/>
              <a:pPr fontAlgn="base">
                <a:spcBef>
                  <a:spcPct val="0"/>
                </a:spcBef>
                <a:spcAft>
                  <a:spcPct val="0"/>
                </a:spcAft>
                <a:defRPr/>
              </a:pPr>
              <a:t>62</a:t>
            </a:fld>
            <a:endParaRPr lang="en-GB"/>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64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746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15B2EC-F376-4FAB-999F-075B5871ABFD}" type="slidenum">
              <a:rPr lang="en-GB" smtClean="0"/>
              <a:pPr fontAlgn="base">
                <a:spcBef>
                  <a:spcPct val="0"/>
                </a:spcBef>
                <a:spcAft>
                  <a:spcPct val="0"/>
                </a:spcAft>
                <a:defRPr/>
              </a:pPr>
              <a:t>63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445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L"/>
          </a:p>
        </p:txBody>
      </p:sp>
      <p:sp>
        <p:nvSpPr>
          <p:cNvPr id="10547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D65C0-C423-487A-84CC-D1C2A5C5A201}" type="slidenum">
              <a:rPr lang="es-CL" smtClean="0"/>
              <a:pPr fontAlgn="base">
                <a:spcBef>
                  <a:spcPct val="0"/>
                </a:spcBef>
                <a:spcAft>
                  <a:spcPct val="0"/>
                </a:spcAft>
                <a:defRPr/>
              </a:pPr>
              <a:t>13</a:t>
            </a:fld>
            <a:endParaRPr lang="es-C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7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848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5F624B-BFF4-4920-A454-BF434A8C18B6}" type="slidenum">
              <a:rPr lang="en-GB" smtClean="0"/>
              <a:pPr fontAlgn="base">
                <a:spcBef>
                  <a:spcPct val="0"/>
                </a:spcBef>
                <a:spcAft>
                  <a:spcPct val="0"/>
                </a:spcAft>
                <a:defRPr/>
              </a:pPr>
              <a:t>64</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84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4950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253E36-A325-4077-BB4D-3C33425B1B8D}" type="slidenum">
              <a:rPr lang="en-GB" smtClean="0"/>
              <a:pPr fontAlgn="base">
                <a:spcBef>
                  <a:spcPct val="0"/>
                </a:spcBef>
                <a:spcAft>
                  <a:spcPct val="0"/>
                </a:spcAft>
                <a:defRPr/>
              </a:pPr>
              <a:t>65</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495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053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FE3E44-0B84-41F5-B18B-B1E0967C6057}" type="slidenum">
              <a:rPr lang="en-GB" smtClean="0"/>
              <a:pPr fontAlgn="base">
                <a:spcBef>
                  <a:spcPct val="0"/>
                </a:spcBef>
                <a:spcAft>
                  <a:spcPct val="0"/>
                </a:spcAft>
                <a:defRPr/>
              </a:pPr>
              <a:t>66</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7C724B-B7E8-4CA5-A62E-9E02C921165D}" type="slidenum">
              <a:rPr lang="en-GB" smtClean="0"/>
              <a:pPr fontAlgn="base">
                <a:spcBef>
                  <a:spcPct val="0"/>
                </a:spcBef>
                <a:spcAft>
                  <a:spcPct val="0"/>
                </a:spcAft>
                <a:defRPr/>
              </a:pPr>
              <a:t>67</a:t>
            </a:fld>
            <a:endParaRPr lang="en-GB"/>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15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2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62DF6F-D4E6-4FF4-BF08-4C7E05C07DDB}" type="slidenum">
              <a:rPr lang="en-GB" smtClean="0"/>
              <a:pPr fontAlgn="base">
                <a:spcBef>
                  <a:spcPct val="0"/>
                </a:spcBef>
                <a:spcAft>
                  <a:spcPct val="0"/>
                </a:spcAft>
                <a:defRPr/>
              </a:pPr>
              <a:t>68</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25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36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4816BE-0B5D-46A0-9D7B-7BFC45E9040C}" type="slidenum">
              <a:rPr lang="en-GB" smtClean="0"/>
              <a:pPr fontAlgn="base">
                <a:spcBef>
                  <a:spcPct val="0"/>
                </a:spcBef>
                <a:spcAft>
                  <a:spcPct val="0"/>
                </a:spcAft>
                <a:defRPr/>
              </a:pPr>
              <a:t>71</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36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462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7C7F0D-A58C-47CB-964A-14B764930E53}" type="slidenum">
              <a:rPr lang="en-GB" smtClean="0"/>
              <a:pPr fontAlgn="base">
                <a:spcBef>
                  <a:spcPct val="0"/>
                </a:spcBef>
                <a:spcAft>
                  <a:spcPct val="0"/>
                </a:spcAft>
                <a:defRPr/>
              </a:pPr>
              <a:t>73</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46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565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28F7C2-59AF-4DE0-BAAA-21BB9C407FF6}" type="slidenum">
              <a:rPr lang="en-GB" smtClean="0"/>
              <a:pPr fontAlgn="base">
                <a:spcBef>
                  <a:spcPct val="0"/>
                </a:spcBef>
                <a:spcAft>
                  <a:spcPct val="0"/>
                </a:spcAft>
                <a:defRPr/>
              </a:pPr>
              <a:t>74</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4E8B73-78E3-4295-A3FA-0D49890F758E}" type="slidenum">
              <a:rPr lang="en-GB" smtClean="0"/>
              <a:pPr fontAlgn="base">
                <a:spcBef>
                  <a:spcPct val="0"/>
                </a:spcBef>
                <a:spcAft>
                  <a:spcPct val="0"/>
                </a:spcAft>
                <a:defRPr/>
              </a:pPr>
              <a:t>75</a:t>
            </a:fld>
            <a:endParaRPr lang="en-GB"/>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4AA787-9A22-4F65-B69A-A3C3F3EAB7F9}" type="slidenum">
              <a:rPr lang="en-GB" smtClean="0"/>
              <a:pPr fontAlgn="base">
                <a:spcBef>
                  <a:spcPct val="0"/>
                </a:spcBef>
                <a:spcAft>
                  <a:spcPct val="0"/>
                </a:spcAft>
                <a:defRPr/>
              </a:pPr>
              <a:t>76</a:t>
            </a:fld>
            <a:endParaRPr lang="en-GB"/>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54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650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FDB37-F999-4C18-B7A4-54C89AB9CA26}" type="slidenum">
              <a:rPr lang="en-GB" smtClean="0"/>
              <a:pPr fontAlgn="base">
                <a:spcBef>
                  <a:spcPct val="0"/>
                </a:spcBef>
                <a:spcAft>
                  <a:spcPct val="0"/>
                </a:spcAft>
                <a:defRPr/>
              </a:pPr>
              <a:t>14</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76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87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9BEF6A-D16C-4522-989E-B38C4A419170}" type="slidenum">
              <a:rPr lang="en-GB" smtClean="0"/>
              <a:pPr fontAlgn="base">
                <a:spcBef>
                  <a:spcPct val="0"/>
                </a:spcBef>
                <a:spcAft>
                  <a:spcPct val="0"/>
                </a:spcAft>
                <a:defRPr/>
              </a:pPr>
              <a:t>78</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87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5974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099222-EEF0-4E0E-B657-224AA288FF15}" type="slidenum">
              <a:rPr lang="en-GB" smtClean="0"/>
              <a:pPr fontAlgn="base">
                <a:spcBef>
                  <a:spcPct val="0"/>
                </a:spcBef>
                <a:spcAft>
                  <a:spcPct val="0"/>
                </a:spcAft>
                <a:defRPr/>
              </a:pPr>
              <a:t>79</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9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607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0860BC-000C-4C8D-9C83-430BE4AD7BDE}" type="slidenum">
              <a:rPr lang="en-GB" smtClean="0"/>
              <a:pPr fontAlgn="base">
                <a:spcBef>
                  <a:spcPct val="0"/>
                </a:spcBef>
                <a:spcAft>
                  <a:spcPct val="0"/>
                </a:spcAft>
                <a:defRPr/>
              </a:pPr>
              <a:t>82</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607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617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FA7EEC-521F-4FAE-B13D-8BD8430E8015}" type="slidenum">
              <a:rPr lang="en-GB" smtClean="0"/>
              <a:pPr fontAlgn="base">
                <a:spcBef>
                  <a:spcPct val="0"/>
                </a:spcBef>
                <a:spcAft>
                  <a:spcPct val="0"/>
                </a:spcAft>
                <a:defRPr/>
              </a:pPr>
              <a:t>83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B1E3D2-F0F5-41E5-8E15-DA0FDF8032B6}" type="slidenum">
              <a:rPr lang="en-GB" smtClean="0"/>
              <a:pPr fontAlgn="base">
                <a:spcBef>
                  <a:spcPct val="0"/>
                </a:spcBef>
                <a:spcAft>
                  <a:spcPct val="0"/>
                </a:spcAft>
                <a:defRPr/>
              </a:pPr>
              <a:t>16</a:t>
            </a:fld>
            <a:endParaRPr lang="en-GB"/>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b="1"/>
              <a:t>Color y Textura</a:t>
            </a:r>
            <a:r>
              <a:rPr lang="es-ES"/>
              <a:t>: Usualmente es de un color rosado y suave, con frecuencia adopta un aspecto marmóreo. También puede presentarse cianosis localizada de manos y pies (acrocianosis) que normalmente desaparece después de varios días. El tejido subcutáneo debe sentirse lleno. Es normal una descamación discreta de la piel, pero en el RN de post término es mucho más marcada. Si se aprecia ictericia significa que la bilirrubina está al menos sobre 5 mg %. En el prematuro la piel es muy delgada, casi transparente, roja, con muy poco tejido subcutáneo. </a:t>
            </a:r>
            <a:endParaRPr lang="en-GB"/>
          </a:p>
          <a:p>
            <a:pPr eaLnBrk="1" hangingPunct="1">
              <a:spcBef>
                <a:spcPct val="0"/>
              </a:spcBef>
            </a:pP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75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854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B9B381-E78C-4B6B-99A1-D476575B5E28}" type="slidenum">
              <a:rPr lang="en-GB" smtClean="0"/>
              <a:pPr fontAlgn="base">
                <a:spcBef>
                  <a:spcPct val="0"/>
                </a:spcBef>
                <a:spcAft>
                  <a:spcPct val="0"/>
                </a:spcAft>
                <a:defRPr/>
              </a:pPr>
              <a:t>17</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85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95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3AD6F9-3E7C-4C8A-805C-254BA61D23B0}" type="slidenum">
              <a:rPr lang="en-GB" smtClean="0"/>
              <a:pPr fontAlgn="base">
                <a:spcBef>
                  <a:spcPct val="0"/>
                </a:spcBef>
                <a:spcAft>
                  <a:spcPct val="0"/>
                </a:spcAft>
                <a:defRPr/>
              </a:pPr>
              <a:t>18</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8" name="27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17" name="16 Marcador de pie de página"/>
          <p:cNvSpPr>
            <a:spLocks noGrp="1"/>
          </p:cNvSpPr>
          <p:nvPr>
            <p:ph type="ftr" sz="quarter" idx="11"/>
          </p:nvPr>
        </p:nvSpPr>
        <p:spPr/>
        <p:txBody>
          <a:bodyPr/>
          <a:lstStyle/>
          <a:p>
            <a:endParaRPr lang="es-CL"/>
          </a:p>
        </p:txBody>
      </p:sp>
      <p:sp>
        <p:nvSpPr>
          <p:cNvPr id="29" name="28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
        <p:nvSpPr>
          <p:cNvPr id="32" name="31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39 Rectángulo"/>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40 Rectángulo"/>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41 Rectángulo"/>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7 Título"/>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56" name="55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64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65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66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981200" cy="5851525"/>
          </a:xfrm>
        </p:spPr>
        <p:txBody>
          <a:bodyPr vert="eaVert" anchor="ct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5867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Forma libre"/>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Forma libre"/>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Forma libre"/>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Forma libre"/>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Forma libre"/>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Forma libre"/>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20 Forma libre"/>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Forma libre"/>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22 Forma libre"/>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23 Forma libre"/>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24 Forma libre"/>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25 Forma libre"/>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Forma libre"/>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2 Marcador de texto"/>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
        <p:nvSpPr>
          <p:cNvPr id="7" name="6 Rectángulo"/>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s-ES"/>
              <a:t>Haga clic para modificar el estilo de título del patrón</a:t>
            </a:r>
            <a:endParaRPr kumimoji="0" lang="en-US"/>
          </a:p>
        </p:txBody>
      </p:sp>
      <p:sp>
        <p:nvSpPr>
          <p:cNvPr id="8" name="7 Rectángulo"/>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Rectángulo"/>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9 Rectángulo"/>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Rectángulo"/>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2064"/>
            <a:ext cx="8229600" cy="9144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5" name="24 Rectángulo"/>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504824" y="512064"/>
            <a:ext cx="7772400" cy="914400"/>
          </a:xfrm>
        </p:spPr>
        <p:txBody>
          <a:bodyPr anchor="t"/>
          <a:lstStyle>
            <a:lvl1pPr>
              <a:defRPr sz="4000"/>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
        <p:nvSpPr>
          <p:cNvPr id="16" name="15 Rectángulo"/>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16 Rectángulo"/>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Rectángulo"/>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Rectángulo"/>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Rectángulo"/>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Rectángulo"/>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29 Rectángulo"/>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4400"/>
          </a:xfrm>
        </p:spPr>
        <p:txBody>
          <a:bodyPr/>
          <a:lstStyle>
            <a:lvl1pPr>
              <a:defRPr sz="4000" cap="none" baseline="0"/>
            </a:lvl1pPr>
            <a:extLst/>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73050"/>
            <a:ext cx="8229600" cy="1162050"/>
          </a:xfrm>
        </p:spPr>
        <p:txBody>
          <a:bodyPr anchor="ctr"/>
          <a:lstStyle>
            <a:lvl1pPr algn="l">
              <a:buNone/>
              <a:defRPr sz="3600" b="0"/>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C6324F4-D41B-4EE3-A6A2-0F5A0E33D191}" type="datetimeFigureOut">
              <a:rPr lang="es-CL" smtClean="0"/>
              <a:pPr/>
              <a:t>27-04-2020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A79C26A-D582-494E-80D8-C91952D20DA0}"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7 Rectángulo"/>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8 Conector recto"/>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Grupo"/>
          <p:cNvGrpSpPr/>
          <p:nvPr/>
        </p:nvGrpSpPr>
        <p:grpSpPr>
          <a:xfrm rot="5400000">
            <a:off x="8514581" y="1219200"/>
            <a:ext cx="132763" cy="128466"/>
            <a:chOff x="6668087" y="1297746"/>
            <a:chExt cx="161840" cy="156602"/>
          </a:xfrm>
        </p:grpSpPr>
        <p:cxnSp>
          <p:nvCxnSpPr>
            <p:cNvPr id="15" name="14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s-ES"/>
              <a:t>Haga clic en el icono para agregar una imagen</a:t>
            </a:r>
            <a:endParaRPr kumimoji="0" lang="en-US"/>
          </a:p>
        </p:txBody>
      </p:sp>
      <p:sp>
        <p:nvSpPr>
          <p:cNvPr id="4" name="3 Marcador de texto"/>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s-ES"/>
              <a:t>Haga clic para modificar el estilo de texto del patrón</a:t>
            </a:r>
          </a:p>
        </p:txBody>
      </p:sp>
      <p:grpSp>
        <p:nvGrpSpPr>
          <p:cNvPr id="14" name="13 Grupo"/>
          <p:cNvGrpSpPr/>
          <p:nvPr/>
        </p:nvGrpSpPr>
        <p:grpSpPr>
          <a:xfrm rot="5400000">
            <a:off x="8666981" y="1371600"/>
            <a:ext cx="132763" cy="128466"/>
            <a:chOff x="6668087" y="1297746"/>
            <a:chExt cx="161840" cy="156602"/>
          </a:xfrm>
        </p:grpSpPr>
        <p:cxnSp>
          <p:nvCxnSpPr>
            <p:cNvPr id="11" name="10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Grupo"/>
          <p:cNvGrpSpPr/>
          <p:nvPr/>
        </p:nvGrpSpPr>
        <p:grpSpPr>
          <a:xfrm rot="5400000">
            <a:off x="8320088" y="1474763"/>
            <a:ext cx="132763" cy="128466"/>
            <a:chOff x="6668087" y="1297746"/>
            <a:chExt cx="161840" cy="156602"/>
          </a:xfrm>
        </p:grpSpPr>
        <p:cxnSp>
          <p:nvCxnSpPr>
            <p:cNvPr id="19" name="18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Marcador de fecha"/>
          <p:cNvSpPr>
            <a:spLocks noGrp="1"/>
          </p:cNvSpPr>
          <p:nvPr>
            <p:ph type="dt" sz="half" idx="10"/>
          </p:nvPr>
        </p:nvSpPr>
        <p:spPr>
          <a:xfrm>
            <a:off x="6477000" y="55499"/>
            <a:ext cx="2133600" cy="365125"/>
          </a:xfrm>
        </p:spPr>
        <p:txBody>
          <a:bodyPr/>
          <a:lstStyle/>
          <a:p>
            <a:fld id="{7C6324F4-D41B-4EE3-A6A2-0F5A0E33D191}" type="datetimeFigureOut">
              <a:rPr lang="es-CL" smtClean="0"/>
              <a:pPr/>
              <a:t>27-04-2020</a:t>
            </a:fld>
            <a:endParaRPr lang="es-CL"/>
          </a:p>
        </p:txBody>
      </p:sp>
      <p:sp>
        <p:nvSpPr>
          <p:cNvPr id="6" name="5 Marcador de pie de página"/>
          <p:cNvSpPr>
            <a:spLocks noGrp="1"/>
          </p:cNvSpPr>
          <p:nvPr>
            <p:ph type="ftr" sz="quarter" idx="11"/>
          </p:nvPr>
        </p:nvSpPr>
        <p:spPr>
          <a:xfrm>
            <a:off x="914400" y="55499"/>
            <a:ext cx="5562600" cy="365125"/>
          </a:xfrm>
        </p:spPr>
        <p:txBody>
          <a:bodyPr/>
          <a:lstStyle/>
          <a:p>
            <a:endParaRPr lang="es-CL"/>
          </a:p>
        </p:txBody>
      </p:sp>
      <p:sp>
        <p:nvSpPr>
          <p:cNvPr id="7" name="6 Marcador de número de diapositiva"/>
          <p:cNvSpPr>
            <a:spLocks noGrp="1"/>
          </p:cNvSpPr>
          <p:nvPr>
            <p:ph type="sldNum" sz="quarter" idx="12"/>
          </p:nvPr>
        </p:nvSpPr>
        <p:spPr>
          <a:xfrm>
            <a:off x="8610600" y="55499"/>
            <a:ext cx="457200" cy="365125"/>
          </a:xfrm>
        </p:spPr>
        <p:txBody>
          <a:bodyPr/>
          <a:lstStyle/>
          <a:p>
            <a:fld id="{4A79C26A-D582-494E-80D8-C91952D20DA0}"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11 Rectángulo"/>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Rectángulo"/>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15 Rectángulo"/>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16 Rectángulo"/>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914400" y="512064"/>
            <a:ext cx="7772400" cy="914400"/>
          </a:xfrm>
          <a:prstGeom prst="rect">
            <a:avLst/>
          </a:prstGeom>
        </p:spPr>
        <p:txBody>
          <a:bodyPr vert="horz" anchor="t">
            <a:no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C6324F4-D41B-4EE3-A6A2-0F5A0E33D191}" type="datetimeFigureOut">
              <a:rPr lang="es-CL" smtClean="0"/>
              <a:pPr/>
              <a:t>27-04-2020</a:t>
            </a:fld>
            <a:endParaRPr lang="es-CL"/>
          </a:p>
        </p:txBody>
      </p:sp>
      <p:sp>
        <p:nvSpPr>
          <p:cNvPr id="3" name="2 Marcador de pie de página"/>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s-CL"/>
          </a:p>
        </p:txBody>
      </p:sp>
      <p:sp>
        <p:nvSpPr>
          <p:cNvPr id="23" name="22 Marcador de número de diapositiva"/>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4A79C26A-D582-494E-80D8-C91952D20DA0}" type="slidenum">
              <a:rPr lang="es-CL" smtClean="0"/>
              <a:pPr/>
              <a:t>‹Nº›</a:t>
            </a:fld>
            <a:endParaRPr lang="es-C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49.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9.jpeg"/><Relationship Id="rId5" Type="http://schemas.openxmlformats.org/officeDocument/2006/relationships/image" Target="../media/image57.jpe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2.jpeg"/><Relationship Id="rId5" Type="http://schemas.openxmlformats.org/officeDocument/2006/relationships/image" Target="../media/image57.jpe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0.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1.jpeg"/><Relationship Id="rId5" Type="http://schemas.openxmlformats.org/officeDocument/2006/relationships/image" Target="../media/image69.jpe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4.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6.png"/><Relationship Id="rId5" Type="http://schemas.openxmlformats.org/officeDocument/2006/relationships/image" Target="../media/image73.jpe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84.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85.jpe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86.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slideLayout" Target="../slideLayouts/slideLayout2.xml"/><Relationship Id="rId7" Type="http://schemas.openxmlformats.org/officeDocument/2006/relationships/image" Target="../media/image88.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images.google.cl/imgres?imgurl=http://www.nlm.nih.gov/medlineplus/ency/images/ency/fullsize/1127.jpg&amp;imgrefurl=http://www.nlm.nih.gov/medlineplus/ency/imagepages/1127.htm&amp;h=320&amp;w=400&amp;sz=17&amp;hl=es&amp;start=73&amp;tbnid=-Z0AldTYy-vnOM:&amp;tbnh=99&amp;tbnw=124&amp;prev=/images?q=newborn&amp;start=60&amp;gbv=2&amp;ndsp=20&amp;svnum=10&amp;hl=es&amp;sa=N" TargetMode="External"/><Relationship Id="rId5" Type="http://schemas.openxmlformats.org/officeDocument/2006/relationships/image" Target="../media/image87.jpeg"/><Relationship Id="rId4" Type="http://schemas.openxmlformats.org/officeDocument/2006/relationships/notesSlide" Target="../notesSlides/notesSlide30.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2.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93.jpe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94.jpe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slideLayout" Target="../slideLayouts/slideLayout2.xml"/><Relationship Id="rId7" Type="http://schemas.openxmlformats.org/officeDocument/2006/relationships/image" Target="../media/image98.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Layout" Target="../slideLayouts/slideLayout2.xml"/><Relationship Id="rId7" Type="http://schemas.openxmlformats.org/officeDocument/2006/relationships/image" Target="../media/image102.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notesSlide" Target="../notesSlides/notesSlide35.xml"/><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110.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112.jpe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png"/><Relationship Id="rId5" Type="http://schemas.openxmlformats.org/officeDocument/2006/relationships/image" Target="../media/image113.jpeg"/><Relationship Id="rId4"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5.png"/><Relationship Id="rId3" Type="http://schemas.microsoft.com/office/2007/relationships/media" Target="../media/media53.m4a"/><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notesSlide" Target="../notesSlides/notesSlide39.xml"/><Relationship Id="rId11" Type="http://schemas.openxmlformats.org/officeDocument/2006/relationships/image" Target="../media/image122.jpeg"/><Relationship Id="rId5" Type="http://schemas.openxmlformats.org/officeDocument/2006/relationships/slideLayout" Target="../slideLayouts/slideLayout2.xml"/><Relationship Id="rId10" Type="http://schemas.openxmlformats.org/officeDocument/2006/relationships/image" Target="../media/image121.jpeg"/><Relationship Id="rId4" Type="http://schemas.openxmlformats.org/officeDocument/2006/relationships/audio" Target="../media/media53.m4a"/><Relationship Id="rId9"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8.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png"/><Relationship Id="rId5" Type="http://schemas.openxmlformats.org/officeDocument/2006/relationships/image" Target="../media/image129.jpeg"/><Relationship Id="rId4"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5.png"/><Relationship Id="rId5" Type="http://schemas.openxmlformats.org/officeDocument/2006/relationships/image" Target="../media/image131.png"/><Relationship Id="rId4"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slideLayout" Target="../slideLayouts/slideLayout2.xml"/><Relationship Id="rId7" Type="http://schemas.openxmlformats.org/officeDocument/2006/relationships/image" Target="../media/image134.jpe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notesSlide" Target="../notesSlides/notesSlide47.xml"/><Relationship Id="rId9"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5.png"/><Relationship Id="rId5" Type="http://schemas.openxmlformats.org/officeDocument/2006/relationships/image" Target="../media/image136.png"/><Relationship Id="rId4"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1.jpe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slideLayout" Target="../slideLayouts/slideLayout2.xml"/><Relationship Id="rId7" Type="http://schemas.openxmlformats.org/officeDocument/2006/relationships/image" Target="../media/image144.jpe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notesSlide" Target="../notesSlides/notesSlide51.xml"/><Relationship Id="rId9"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5.png"/><Relationship Id="rId5" Type="http://schemas.openxmlformats.org/officeDocument/2006/relationships/image" Target="../media/image147.png"/><Relationship Id="rId4"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slideLayout" Target="../slideLayouts/slideLayout2.xml"/><Relationship Id="rId7" Type="http://schemas.openxmlformats.org/officeDocument/2006/relationships/image" Target="../media/image150.jpeg"/><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notesSlide" Target="../notesSlides/notesSlide54.xml"/><Relationship Id="rId9"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5.png"/><Relationship Id="rId5" Type="http://schemas.openxmlformats.org/officeDocument/2006/relationships/image" Target="../media/image153.jpeg"/><Relationship Id="rId4" Type="http://schemas.openxmlformats.org/officeDocument/2006/relationships/image" Target="../media/image15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5.png"/><Relationship Id="rId4" Type="http://schemas.openxmlformats.org/officeDocument/2006/relationships/image" Target="../media/image154.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5.png"/><Relationship Id="rId5" Type="http://schemas.openxmlformats.org/officeDocument/2006/relationships/image" Target="../media/image155.jpeg"/><Relationship Id="rId4"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5.png"/><Relationship Id="rId5" Type="http://schemas.openxmlformats.org/officeDocument/2006/relationships/image" Target="../media/image157.jpeg"/><Relationship Id="rId4" Type="http://schemas.openxmlformats.org/officeDocument/2006/relationships/image" Target="../media/image156.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5.png"/><Relationship Id="rId5" Type="http://schemas.openxmlformats.org/officeDocument/2006/relationships/image" Target="../media/image158.jpeg"/><Relationship Id="rId4" Type="http://schemas.openxmlformats.org/officeDocument/2006/relationships/notesSlide" Target="../notesSlides/notesSlide56.xml"/></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1.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notesSlide" Target="../notesSlides/notesSlide5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5.png"/><Relationship Id="rId5" Type="http://schemas.openxmlformats.org/officeDocument/2006/relationships/image" Target="../media/image162.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slideLayout" Target="../slideLayouts/slideLayout2.xml"/><Relationship Id="rId7" Type="http://schemas.openxmlformats.org/officeDocument/2006/relationships/image" Target="../media/image165.jpe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notesSlide" Target="../notesSlides/notesSlide59.xml"/><Relationship Id="rId9"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5.png"/><Relationship Id="rId4" Type="http://schemas.openxmlformats.org/officeDocument/2006/relationships/image" Target="../media/image167.pn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70.jpe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172.png"/><Relationship Id="rId5" Type="http://schemas.openxmlformats.org/officeDocument/2006/relationships/image" Target="../media/image171.jpeg"/><Relationship Id="rId4" Type="http://schemas.openxmlformats.org/officeDocument/2006/relationships/notesSlide" Target="../notesSlides/notesSlide61.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77.png"/><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8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slideLayout" Target="../slideLayouts/slideLayout2.xml"/><Relationship Id="rId7" Type="http://schemas.openxmlformats.org/officeDocument/2006/relationships/image" Target="../media/image180.jpe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notesSlide" Target="../notesSlides/notesSlide62.xml"/><Relationship Id="rId9"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5.png"/><Relationship Id="rId5" Type="http://schemas.openxmlformats.org/officeDocument/2006/relationships/image" Target="../media/image182.jpeg"/><Relationship Id="rId4" Type="http://schemas.openxmlformats.org/officeDocument/2006/relationships/notesSlide" Target="../notesSlides/notesSlide6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5.png"/><Relationship Id="rId5" Type="http://schemas.openxmlformats.org/officeDocument/2006/relationships/image" Target="../media/image183.jpeg"/><Relationship Id="rId4" Type="http://schemas.openxmlformats.org/officeDocument/2006/relationships/hyperlink" Target="https://es.wikipedia.org/wiki/V%C3%A9rnix_caseoso" TargetMode="Externa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5.png"/><Relationship Id="rId5" Type="http://schemas.openxmlformats.org/officeDocument/2006/relationships/image" Target="../media/image185.jpeg"/><Relationship Id="rId4" Type="http://schemas.openxmlformats.org/officeDocument/2006/relationships/image" Target="../media/image184.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jpeg"/></Relationships>
</file>

<file path=ppt/slides/_rels/slide87.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slideLayout" Target="../slideLayouts/slideLayout2.xml"/><Relationship Id="rId7" Type="http://schemas.openxmlformats.org/officeDocument/2006/relationships/image" Target="../media/image192.jpe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191.jpeg"/><Relationship Id="rId11" Type="http://schemas.openxmlformats.org/officeDocument/2006/relationships/image" Target="../media/image5.png"/><Relationship Id="rId5" Type="http://schemas.openxmlformats.org/officeDocument/2006/relationships/image" Target="../media/image190.jpeg"/><Relationship Id="rId10" Type="http://schemas.openxmlformats.org/officeDocument/2006/relationships/image" Target="../media/image195.jpeg"/><Relationship Id="rId4" Type="http://schemas.openxmlformats.org/officeDocument/2006/relationships/image" Target="../media/image189.jpeg"/><Relationship Id="rId9" Type="http://schemas.openxmlformats.org/officeDocument/2006/relationships/image" Target="../media/image194.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5.png"/><Relationship Id="rId4" Type="http://schemas.openxmlformats.org/officeDocument/2006/relationships/image" Target="../media/image196.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5.png"/><Relationship Id="rId5" Type="http://schemas.openxmlformats.org/officeDocument/2006/relationships/image" Target="../media/image198.jpeg"/><Relationship Id="rId4" Type="http://schemas.openxmlformats.org/officeDocument/2006/relationships/image" Target="../media/image197.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5.png"/><Relationship Id="rId4" Type="http://schemas.openxmlformats.org/officeDocument/2006/relationships/image" Target="../media/image199.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5.png"/><Relationship Id="rId5" Type="http://schemas.openxmlformats.org/officeDocument/2006/relationships/image" Target="../media/image201.jpeg"/><Relationship Id="rId4" Type="http://schemas.openxmlformats.org/officeDocument/2006/relationships/image" Target="../media/image200.jpeg"/></Relationships>
</file>

<file path=ppt/slides/_rels/slide9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63688" y="1556793"/>
            <a:ext cx="6839768" cy="2520280"/>
          </a:xfrm>
        </p:spPr>
        <p:txBody>
          <a:bodyPr>
            <a:noAutofit/>
          </a:bodyPr>
          <a:lstStyle/>
          <a:p>
            <a:pPr marL="484632" algn="ctr" eaLnBrk="1" fontAlgn="auto" hangingPunct="1">
              <a:spcAft>
                <a:spcPts val="0"/>
              </a:spcAft>
              <a:defRPr/>
            </a:pPr>
            <a:r>
              <a:rPr lang="es-CL" b="1" dirty="0">
                <a:solidFill>
                  <a:schemeClr val="accent1">
                    <a:tint val="83000"/>
                    <a:satMod val="150000"/>
                  </a:schemeClr>
                </a:solidFill>
                <a:effectLst>
                  <a:outerShdw blurRad="38100" dist="38100" dir="2700000" algn="tl">
                    <a:srgbClr val="000000"/>
                  </a:outerShdw>
                </a:effectLst>
                <a:latin typeface="Times New Roman" pitchFamily="18" charset="0"/>
                <a:cs typeface="Times New Roman" pitchFamily="18" charset="0"/>
              </a:rPr>
              <a:t>TALLER</a:t>
            </a:r>
            <a:br>
              <a:rPr lang="es-CL" b="1" dirty="0">
                <a:solidFill>
                  <a:schemeClr val="accent1">
                    <a:tint val="83000"/>
                    <a:satMod val="150000"/>
                  </a:schemeClr>
                </a:solidFill>
                <a:effectLst>
                  <a:outerShdw blurRad="38100" dist="38100" dir="2700000" algn="tl">
                    <a:srgbClr val="000000"/>
                  </a:outerShdw>
                </a:effectLst>
                <a:latin typeface="Times New Roman" pitchFamily="18" charset="0"/>
                <a:cs typeface="Times New Roman" pitchFamily="18" charset="0"/>
              </a:rPr>
            </a:br>
            <a:r>
              <a:rPr lang="es-CL" b="1" dirty="0">
                <a:solidFill>
                  <a:schemeClr val="accent1">
                    <a:tint val="83000"/>
                    <a:satMod val="150000"/>
                  </a:schemeClr>
                </a:solidFill>
                <a:effectLst>
                  <a:outerShdw blurRad="38100" dist="38100" dir="2700000" algn="tl">
                    <a:srgbClr val="000000"/>
                  </a:outerShdw>
                </a:effectLst>
                <a:latin typeface="Times New Roman" pitchFamily="18" charset="0"/>
                <a:cs typeface="Times New Roman" pitchFamily="18" charset="0"/>
              </a:rPr>
              <a:t> PUERICULTURA  DEL RECIEN NACIDO 2020</a:t>
            </a:r>
          </a:p>
        </p:txBody>
      </p:sp>
      <p:sp>
        <p:nvSpPr>
          <p:cNvPr id="3075" name="Rectangle 3"/>
          <p:cNvSpPr>
            <a:spLocks noGrp="1" noChangeArrowheads="1"/>
          </p:cNvSpPr>
          <p:nvPr>
            <p:ph type="subTitle" idx="1"/>
          </p:nvPr>
        </p:nvSpPr>
        <p:spPr>
          <a:xfrm>
            <a:off x="2195736" y="4581128"/>
            <a:ext cx="4208562" cy="1728192"/>
          </a:xfrm>
        </p:spPr>
        <p:txBody>
          <a:bodyPr>
            <a:normAutofit/>
          </a:bodyPr>
          <a:lstStyle/>
          <a:p>
            <a:pPr algn="ctr" eaLnBrk="1" fontAlgn="auto" hangingPunct="1">
              <a:spcAft>
                <a:spcPts val="0"/>
              </a:spcAft>
              <a:buFont typeface="Wingdings 2"/>
              <a:buNone/>
              <a:defRPr/>
            </a:pPr>
            <a:r>
              <a:rPr lang="es-ES" sz="2000" b="1" dirty="0">
                <a:solidFill>
                  <a:schemeClr val="accent1">
                    <a:lumMod val="75000"/>
                  </a:schemeClr>
                </a:solidFill>
                <a:latin typeface="Times New Roman" pitchFamily="18" charset="0"/>
                <a:cs typeface="Times New Roman" pitchFamily="18" charset="0"/>
              </a:rPr>
              <a:t>Dra. Mirna García Mora</a:t>
            </a:r>
          </a:p>
          <a:p>
            <a:pPr algn="ctr" eaLnBrk="1" fontAlgn="auto" hangingPunct="1">
              <a:spcAft>
                <a:spcPts val="0"/>
              </a:spcAft>
              <a:buFont typeface="Wingdings 2"/>
              <a:buNone/>
              <a:defRPr/>
            </a:pPr>
            <a:r>
              <a:rPr lang="es-ES" sz="2000" b="1" dirty="0">
                <a:solidFill>
                  <a:schemeClr val="accent1">
                    <a:lumMod val="75000"/>
                  </a:schemeClr>
                </a:solidFill>
                <a:latin typeface="Times New Roman" pitchFamily="18" charset="0"/>
                <a:cs typeface="Times New Roman" pitchFamily="18" charset="0"/>
              </a:rPr>
              <a:t>Pediatría-Neonatología</a:t>
            </a:r>
          </a:p>
          <a:p>
            <a:pPr algn="ctr" eaLnBrk="1" fontAlgn="auto" hangingPunct="1">
              <a:spcAft>
                <a:spcPts val="0"/>
              </a:spcAft>
              <a:buFont typeface="Wingdings 2"/>
              <a:buNone/>
              <a:defRPr/>
            </a:pPr>
            <a:r>
              <a:rPr lang="es-ES" sz="2000" b="1" dirty="0">
                <a:solidFill>
                  <a:schemeClr val="accent1">
                    <a:lumMod val="75000"/>
                  </a:schemeClr>
                </a:solidFill>
                <a:latin typeface="Times New Roman" pitchFamily="18" charset="0"/>
                <a:cs typeface="Times New Roman" pitchFamily="18" charset="0"/>
              </a:rPr>
              <a:t>Prof. Adjunto U de Chile</a:t>
            </a:r>
          </a:p>
          <a:p>
            <a:pPr algn="ctr" eaLnBrk="1" fontAlgn="auto" hangingPunct="1">
              <a:spcAft>
                <a:spcPts val="0"/>
              </a:spcAft>
              <a:buFont typeface="Wingdings 2"/>
              <a:buNone/>
              <a:defRPr/>
            </a:pPr>
            <a:r>
              <a:rPr lang="es-ES" sz="2000" b="1" dirty="0">
                <a:solidFill>
                  <a:schemeClr val="accent1">
                    <a:lumMod val="75000"/>
                  </a:schemeClr>
                </a:solidFill>
                <a:latin typeface="Times New Roman" pitchFamily="18" charset="0"/>
                <a:cs typeface="Times New Roman" pitchFamily="18" charset="0"/>
              </a:rPr>
              <a:t>Jefe U Neonatología HCSBA </a:t>
            </a:r>
          </a:p>
          <a:p>
            <a:pPr algn="ctr" eaLnBrk="1" fontAlgn="auto" hangingPunct="1">
              <a:spcAft>
                <a:spcPts val="0"/>
              </a:spcAft>
              <a:buFont typeface="Wingdings 2"/>
              <a:buNone/>
              <a:defRPr/>
            </a:pPr>
            <a:endParaRPr lang="es-CL" sz="2000" b="1" dirty="0">
              <a:solidFill>
                <a:schemeClr val="accent1">
                  <a:lumMod val="75000"/>
                </a:schemeClr>
              </a:solidFill>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5" cstate="print"/>
          <a:srcRect/>
          <a:stretch>
            <a:fillRect/>
          </a:stretch>
        </p:blipFill>
        <p:spPr bwMode="auto">
          <a:xfrm>
            <a:off x="538163" y="188913"/>
            <a:ext cx="720725" cy="1439862"/>
          </a:xfrm>
          <a:prstGeom prst="rect">
            <a:avLst/>
          </a:prstGeom>
          <a:noFill/>
          <a:ln w="9525">
            <a:noFill/>
            <a:round/>
            <a:headEnd/>
            <a:tailEnd/>
          </a:ln>
        </p:spPr>
      </p:pic>
      <p:sp>
        <p:nvSpPr>
          <p:cNvPr id="6149" name="Text Box 5"/>
          <p:cNvSpPr txBox="1">
            <a:spLocks noChangeArrowheads="1"/>
          </p:cNvSpPr>
          <p:nvPr/>
        </p:nvSpPr>
        <p:spPr bwMode="auto">
          <a:xfrm>
            <a:off x="1404441" y="765175"/>
            <a:ext cx="2303463" cy="830263"/>
          </a:xfrm>
          <a:prstGeom prst="rect">
            <a:avLst/>
          </a:prstGeom>
          <a:noFill/>
          <a:ln w="9525">
            <a:noFill/>
            <a:miter lim="800000"/>
            <a:headEnd/>
            <a:tailEnd/>
          </a:ln>
          <a:effectLst/>
        </p:spPr>
        <p:txBody>
          <a:bodyPr>
            <a:spAutoFit/>
          </a:bodyPr>
          <a:lstStyle/>
          <a:p>
            <a:pPr fontAlgn="auto">
              <a:spcBef>
                <a:spcPts val="0"/>
              </a:spcBef>
              <a:spcAft>
                <a:spcPts val="0"/>
              </a:spcAft>
              <a:defRPr/>
            </a:pPr>
            <a:r>
              <a:rPr lang="es-ES" sz="1200" b="1" dirty="0">
                <a:effectLst>
                  <a:outerShdw blurRad="38100" dist="38100" dir="2700000" algn="tl">
                    <a:srgbClr val="000000"/>
                  </a:outerShdw>
                </a:effectLst>
                <a:latin typeface="Times New Roman" pitchFamily="18" charset="0"/>
                <a:cs typeface="Times New Roman" pitchFamily="18" charset="0"/>
              </a:rPr>
              <a:t>Universidad de Chile</a:t>
            </a:r>
          </a:p>
          <a:p>
            <a:pPr fontAlgn="auto">
              <a:spcBef>
                <a:spcPts val="0"/>
              </a:spcBef>
              <a:spcAft>
                <a:spcPts val="0"/>
              </a:spcAft>
              <a:defRPr/>
            </a:pPr>
            <a:r>
              <a:rPr lang="es-ES" sz="1200" b="1" dirty="0">
                <a:effectLst>
                  <a:outerShdw blurRad="38100" dist="38100" dir="2700000" algn="tl">
                    <a:srgbClr val="000000"/>
                  </a:outerShdw>
                </a:effectLst>
                <a:latin typeface="Times New Roman" pitchFamily="18" charset="0"/>
                <a:cs typeface="Times New Roman" pitchFamily="18" charset="0"/>
              </a:rPr>
              <a:t>Facultad de Medicina</a:t>
            </a:r>
          </a:p>
          <a:p>
            <a:pPr fontAlgn="auto">
              <a:spcBef>
                <a:spcPts val="0"/>
              </a:spcBef>
              <a:spcAft>
                <a:spcPts val="0"/>
              </a:spcAft>
              <a:defRPr/>
            </a:pPr>
            <a:r>
              <a:rPr lang="es-ES" sz="1200" b="1" dirty="0">
                <a:effectLst>
                  <a:outerShdw blurRad="38100" dist="38100" dir="2700000" algn="tl">
                    <a:srgbClr val="000000"/>
                  </a:outerShdw>
                </a:effectLst>
                <a:latin typeface="Times New Roman" pitchFamily="18" charset="0"/>
                <a:cs typeface="Times New Roman" pitchFamily="18" charset="0"/>
              </a:rPr>
              <a:t>Campus Centro</a:t>
            </a:r>
          </a:p>
          <a:p>
            <a:pPr fontAlgn="auto">
              <a:spcBef>
                <a:spcPts val="0"/>
              </a:spcBef>
              <a:spcAft>
                <a:spcPts val="0"/>
              </a:spcAft>
              <a:defRPr/>
            </a:pPr>
            <a:r>
              <a:rPr lang="es-ES" sz="1200" b="1" dirty="0">
                <a:effectLst>
                  <a:outerShdw blurRad="38100" dist="38100" dir="2700000" algn="tl">
                    <a:srgbClr val="000000"/>
                  </a:outerShdw>
                </a:effectLst>
                <a:latin typeface="Times New Roman" pitchFamily="18" charset="0"/>
                <a:cs typeface="Times New Roman" pitchFamily="18" charset="0"/>
              </a:rPr>
              <a:t>Pediatría-Neonatología</a:t>
            </a:r>
          </a:p>
        </p:txBody>
      </p:sp>
      <p:sp>
        <p:nvSpPr>
          <p:cNvPr id="6150" name="Rectangle 6"/>
          <p:cNvSpPr>
            <a:spLocks noChangeArrowheads="1"/>
          </p:cNvSpPr>
          <p:nvPr/>
        </p:nvSpPr>
        <p:spPr bwMode="auto">
          <a:xfrm>
            <a:off x="2195513" y="6035675"/>
            <a:ext cx="5040312" cy="706438"/>
          </a:xfrm>
          <a:prstGeom prst="rect">
            <a:avLst/>
          </a:prstGeom>
          <a:noFill/>
          <a:ln w="9525">
            <a:noFill/>
            <a:miter lim="800000"/>
            <a:headEnd/>
            <a:tailEnd/>
          </a:ln>
          <a:effectLst/>
        </p:spPr>
        <p:txBody>
          <a:bodyPr/>
          <a:lstStyle/>
          <a:p>
            <a:pPr algn="ctr" fontAlgn="auto">
              <a:lnSpc>
                <a:spcPct val="80000"/>
              </a:lnSpc>
              <a:spcBef>
                <a:spcPct val="20000"/>
              </a:spcBef>
              <a:spcAft>
                <a:spcPts val="0"/>
              </a:spcAft>
              <a:defRPr/>
            </a:pPr>
            <a:endParaRPr lang="es-CL" dirty="0">
              <a:effectLst>
                <a:outerShdw blurRad="38100" dist="38100" dir="2700000" algn="tl">
                  <a:srgbClr val="000000"/>
                </a:outerShdw>
              </a:effectLst>
              <a:latin typeface="+mn-lt"/>
              <a:cs typeface="+mn-cs"/>
            </a:endParaRPr>
          </a:p>
        </p:txBody>
      </p:sp>
      <p:pic>
        <p:nvPicPr>
          <p:cNvPr id="8199" name="Picture 4" descr="RN en las manos"/>
          <p:cNvPicPr>
            <a:picLocks noChangeAspect="1" noChangeArrowheads="1"/>
          </p:cNvPicPr>
          <p:nvPr/>
        </p:nvPicPr>
        <p:blipFill>
          <a:blip r:embed="rId6" cstate="print"/>
          <a:srcRect/>
          <a:stretch>
            <a:fillRect/>
          </a:stretch>
        </p:blipFill>
        <p:spPr bwMode="auto">
          <a:xfrm>
            <a:off x="6659563" y="4365625"/>
            <a:ext cx="2305050" cy="2303463"/>
          </a:xfrm>
          <a:prstGeom prst="rect">
            <a:avLst/>
          </a:prstGeom>
          <a:noFill/>
          <a:ln w="9525">
            <a:noFill/>
            <a:miter lim="800000"/>
            <a:headEnd/>
            <a:tailEnd/>
          </a:ln>
        </p:spPr>
      </p:pic>
      <p:pic>
        <p:nvPicPr>
          <p:cNvPr id="8" name="Imagen 7"/>
          <p:cNvPicPr>
            <a:picLocks noChangeAspect="1"/>
          </p:cNvPicPr>
          <p:nvPr/>
        </p:nvPicPr>
        <p:blipFill>
          <a:blip r:embed="rId7" cstate="print"/>
          <a:stretch>
            <a:fillRect/>
          </a:stretch>
        </p:blipFill>
        <p:spPr>
          <a:xfrm>
            <a:off x="7596336" y="687672"/>
            <a:ext cx="1152128" cy="797112"/>
          </a:xfrm>
          <a:prstGeom prst="rect">
            <a:avLst/>
          </a:prstGeom>
        </p:spPr>
      </p:pic>
      <p:pic>
        <p:nvPicPr>
          <p:cNvPr id="10" name="Sonido grabado">
            <a:hlinkClick r:id="" action="ppaction://media"/>
            <a:extLst>
              <a:ext uri="{FF2B5EF4-FFF2-40B4-BE49-F238E27FC236}">
                <a16:creationId xmlns:a16="http://schemas.microsoft.com/office/drawing/2014/main" id="{4A8EC122-5323-4A35-A2A3-A16A8BE30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0648" y="60597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4546848" cy="1399032"/>
          </a:xfrm>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ATENCION  INMEDIATA </a:t>
            </a:r>
            <a:endParaRPr lang="es-CL" b="1" dirty="0">
              <a:solidFill>
                <a:schemeClr val="accent1">
                  <a:tint val="83000"/>
                  <a:satMod val="150000"/>
                </a:schemeClr>
              </a:solidFill>
              <a:latin typeface="Times New Roman" pitchFamily="18" charset="0"/>
              <a:cs typeface="Times New Roman" pitchFamily="18" charset="0"/>
            </a:endParaRPr>
          </a:p>
        </p:txBody>
      </p:sp>
      <p:sp>
        <p:nvSpPr>
          <p:cNvPr id="16387" name="2 Marcador de contenido"/>
          <p:cNvSpPr>
            <a:spLocks noGrp="1"/>
          </p:cNvSpPr>
          <p:nvPr>
            <p:ph idx="1"/>
          </p:nvPr>
        </p:nvSpPr>
        <p:spPr>
          <a:xfrm>
            <a:off x="457200" y="1882775"/>
            <a:ext cx="8229600" cy="4572000"/>
          </a:xfrm>
        </p:spPr>
        <p:txBody>
          <a:bodyPr/>
          <a:lstStyle/>
          <a:p>
            <a:pPr eaLnBrk="1" hangingPunct="1"/>
            <a:r>
              <a:rPr lang="es-ES"/>
              <a:t>Los aspectos mas importantes son:</a:t>
            </a:r>
            <a:endParaRPr lang="es-CL"/>
          </a:p>
        </p:txBody>
      </p:sp>
      <p:sp>
        <p:nvSpPr>
          <p:cNvPr id="16388" name="Rectangle 1"/>
          <p:cNvSpPr>
            <a:spLocks noChangeArrowheads="1"/>
          </p:cNvSpPr>
          <p:nvPr/>
        </p:nvSpPr>
        <p:spPr bwMode="auto">
          <a:xfrm>
            <a:off x="755650" y="2382838"/>
            <a:ext cx="8161338" cy="3140075"/>
          </a:xfrm>
          <a:prstGeom prst="rect">
            <a:avLst/>
          </a:prstGeom>
          <a:noFill/>
          <a:ln w="9525">
            <a:noFill/>
            <a:miter lim="800000"/>
            <a:headEnd/>
            <a:tailEnd/>
          </a:ln>
        </p:spPr>
        <p:txBody>
          <a:bodyPr wrap="none" anchor="ctr">
            <a:spAutoFit/>
          </a:bodyPr>
          <a:lstStyle/>
          <a:p>
            <a:pPr eaLnBrk="0" hangingPunct="0"/>
            <a:r>
              <a:rPr lang="es-CL" sz="2000" dirty="0">
                <a:latin typeface="Times New Roman" pitchFamily="18" charset="0"/>
                <a:cs typeface="Times New Roman" pitchFamily="18" charset="0"/>
              </a:rPr>
              <a:t>Recepción del RN en la sala de parto</a:t>
            </a:r>
          </a:p>
          <a:p>
            <a:pPr eaLnBrk="0" hangingPunct="0"/>
            <a:r>
              <a:rPr lang="es-CL" sz="2000" dirty="0">
                <a:latin typeface="Times New Roman" pitchFamily="18" charset="0"/>
                <a:cs typeface="Times New Roman" pitchFamily="18" charset="0"/>
              </a:rPr>
              <a:t>Secado del niño y cuidado de la termorregulación</a:t>
            </a:r>
          </a:p>
          <a:p>
            <a:pPr eaLnBrk="0" hangingPunct="0"/>
            <a:r>
              <a:rPr lang="es-CL" sz="2000" dirty="0">
                <a:latin typeface="Times New Roman" pitchFamily="18" charset="0"/>
                <a:cs typeface="Times New Roman" pitchFamily="18" charset="0"/>
              </a:rPr>
              <a:t>Aspiración de secreciones (boca- nariz). No de rutina.</a:t>
            </a:r>
          </a:p>
          <a:p>
            <a:pPr eaLnBrk="0" hangingPunct="0"/>
            <a:r>
              <a:rPr lang="es-CL" sz="2000" dirty="0">
                <a:latin typeface="Times New Roman" pitchFamily="18" charset="0"/>
                <a:cs typeface="Times New Roman" pitchFamily="18" charset="0"/>
              </a:rPr>
              <a:t>Ligadura , sección del cordón y profilaxis con alcohol</a:t>
            </a:r>
          </a:p>
          <a:p>
            <a:pPr eaLnBrk="0" hangingPunct="0"/>
            <a:r>
              <a:rPr lang="es-CL" sz="2000" dirty="0">
                <a:latin typeface="Times New Roman" pitchFamily="18" charset="0"/>
                <a:cs typeface="Times New Roman" pitchFamily="18" charset="0"/>
              </a:rPr>
              <a:t>Identificación del RN</a:t>
            </a:r>
          </a:p>
          <a:p>
            <a:pPr eaLnBrk="0" hangingPunct="0"/>
            <a:r>
              <a:rPr lang="es-CL" sz="2000" dirty="0">
                <a:latin typeface="Times New Roman" pitchFamily="18" charset="0"/>
                <a:cs typeface="Times New Roman" pitchFamily="18" charset="0"/>
              </a:rPr>
              <a:t>Antropometría</a:t>
            </a:r>
          </a:p>
          <a:p>
            <a:pPr eaLnBrk="0" hangingPunct="0"/>
            <a:r>
              <a:rPr lang="es-CL" sz="2000" dirty="0">
                <a:latin typeface="Times New Roman" pitchFamily="18" charset="0"/>
                <a:cs typeface="Times New Roman" pitchFamily="18" charset="0"/>
              </a:rPr>
              <a:t>Administración de vitamina K </a:t>
            </a:r>
            <a:r>
              <a:rPr lang="es-CL" sz="2000" dirty="0" err="1">
                <a:latin typeface="Times New Roman" pitchFamily="18" charset="0"/>
                <a:cs typeface="Times New Roman" pitchFamily="18" charset="0"/>
              </a:rPr>
              <a:t>im</a:t>
            </a:r>
            <a:r>
              <a:rPr lang="es-CL" sz="2000" dirty="0">
                <a:latin typeface="Times New Roman" pitchFamily="18" charset="0"/>
                <a:cs typeface="Times New Roman" pitchFamily="18" charset="0"/>
              </a:rPr>
              <a:t>.</a:t>
            </a:r>
          </a:p>
          <a:p>
            <a:pPr eaLnBrk="0" hangingPunct="0"/>
            <a:r>
              <a:rPr lang="es-CL" sz="2000" dirty="0">
                <a:latin typeface="Times New Roman" pitchFamily="18" charset="0"/>
                <a:cs typeface="Times New Roman" pitchFamily="18" charset="0"/>
              </a:rPr>
              <a:t>Profilaxis ocular con SF + Colirio de CAF o </a:t>
            </a:r>
            <a:r>
              <a:rPr lang="es-CL" sz="2000" dirty="0">
                <a:solidFill>
                  <a:srgbClr val="FFFF00"/>
                </a:solidFill>
                <a:latin typeface="Times New Roman" pitchFamily="18" charset="0"/>
                <a:cs typeface="Times New Roman" pitchFamily="18" charset="0"/>
              </a:rPr>
              <a:t>ungüento de </a:t>
            </a:r>
            <a:r>
              <a:rPr lang="es-CL" sz="2000" dirty="0" err="1">
                <a:solidFill>
                  <a:srgbClr val="FFFF00"/>
                </a:solidFill>
                <a:latin typeface="Times New Roman" pitchFamily="18" charset="0"/>
                <a:cs typeface="Times New Roman" pitchFamily="18" charset="0"/>
              </a:rPr>
              <a:t>Eritromicina</a:t>
            </a:r>
            <a:r>
              <a:rPr lang="es-CL" sz="2000" dirty="0">
                <a:latin typeface="Times New Roman" pitchFamily="18" charset="0"/>
                <a:cs typeface="Times New Roman" pitchFamily="18" charset="0"/>
              </a:rPr>
              <a:t>.</a:t>
            </a:r>
          </a:p>
          <a:p>
            <a:pPr eaLnBrk="0" hangingPunct="0"/>
            <a:r>
              <a:rPr lang="es-CL" sz="2000" dirty="0">
                <a:latin typeface="Times New Roman" pitchFamily="18" charset="0"/>
                <a:cs typeface="Times New Roman" pitchFamily="18" charset="0"/>
              </a:rPr>
              <a:t>Muestra de cordón para grupo sanguíneo, Rh y </a:t>
            </a:r>
            <a:r>
              <a:rPr lang="es-CL" sz="2000" dirty="0" err="1">
                <a:latin typeface="Times New Roman" pitchFamily="18" charset="0"/>
                <a:cs typeface="Times New Roman" pitchFamily="18" charset="0"/>
              </a:rPr>
              <a:t>Coombs</a:t>
            </a:r>
            <a:r>
              <a:rPr lang="es-CL" sz="2000" dirty="0">
                <a:latin typeface="Times New Roman" pitchFamily="18" charset="0"/>
                <a:cs typeface="Times New Roman" pitchFamily="18" charset="0"/>
              </a:rPr>
              <a:t> directo. No de rutina </a:t>
            </a:r>
          </a:p>
          <a:p>
            <a:pPr eaLnBrk="0" hangingPunct="0"/>
            <a:endParaRPr lang="es-CL" dirty="0"/>
          </a:p>
        </p:txBody>
      </p:sp>
      <p:pic>
        <p:nvPicPr>
          <p:cNvPr id="16389" name="Picture 2" descr="C:\Users\usuario\Desktop\BRAZALETE.jpg"/>
          <p:cNvPicPr>
            <a:picLocks noChangeAspect="1" noChangeArrowheads="1"/>
          </p:cNvPicPr>
          <p:nvPr/>
        </p:nvPicPr>
        <p:blipFill>
          <a:blip r:embed="rId4" cstate="print"/>
          <a:srcRect/>
          <a:stretch>
            <a:fillRect/>
          </a:stretch>
        </p:blipFill>
        <p:spPr bwMode="auto">
          <a:xfrm>
            <a:off x="6443663" y="333375"/>
            <a:ext cx="2286000" cy="140017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8144AC24-55A0-4A54-87EA-DEF13EEC3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03648" y="512064"/>
            <a:ext cx="3384376" cy="1548784"/>
          </a:xfrm>
        </p:spPr>
        <p:txBody>
          <a:bodyPr/>
          <a:lstStyle/>
          <a:p>
            <a:pPr marL="484632" eaLnBrk="1" fontAlgn="auto" hangingPunct="1">
              <a:spcAft>
                <a:spcPts val="0"/>
              </a:spcAft>
              <a:defRPr/>
            </a:pPr>
            <a:r>
              <a:rPr lang="en-GB" sz="4400" b="1" dirty="0">
                <a:solidFill>
                  <a:schemeClr val="accent1">
                    <a:tint val="83000"/>
                    <a:satMod val="150000"/>
                  </a:schemeClr>
                </a:solidFill>
                <a:latin typeface="Times New Roman" pitchFamily="18" charset="0"/>
                <a:cs typeface="Times New Roman" pitchFamily="18" charset="0"/>
              </a:rPr>
              <a:t>APGAR      (FETIC)</a:t>
            </a:r>
          </a:p>
        </p:txBody>
      </p:sp>
      <p:pic>
        <p:nvPicPr>
          <p:cNvPr id="17412" name="Picture 4" descr="apgar scores"/>
          <p:cNvPicPr>
            <a:picLocks noChangeAspect="1" noChangeArrowheads="1"/>
          </p:cNvPicPr>
          <p:nvPr/>
        </p:nvPicPr>
        <p:blipFill>
          <a:blip r:embed="rId5" cstate="print"/>
          <a:srcRect/>
          <a:stretch>
            <a:fillRect/>
          </a:stretch>
        </p:blipFill>
        <p:spPr bwMode="auto">
          <a:xfrm>
            <a:off x="4860032" y="260648"/>
            <a:ext cx="3168526" cy="2324378"/>
          </a:xfrm>
          <a:prstGeom prst="rect">
            <a:avLst/>
          </a:prstGeom>
          <a:noFill/>
          <a:ln w="9525">
            <a:noFill/>
            <a:miter lim="800000"/>
            <a:headEnd/>
            <a:tailEnd/>
          </a:ln>
        </p:spPr>
      </p:pic>
      <p:pic>
        <p:nvPicPr>
          <p:cNvPr id="17413" name="Picture 6" descr="APGAR"/>
          <p:cNvPicPr>
            <a:picLocks noChangeAspect="1" noChangeArrowheads="1"/>
          </p:cNvPicPr>
          <p:nvPr/>
        </p:nvPicPr>
        <p:blipFill>
          <a:blip r:embed="rId6" cstate="print"/>
          <a:srcRect/>
          <a:stretch>
            <a:fillRect/>
          </a:stretch>
        </p:blipFill>
        <p:spPr bwMode="auto">
          <a:xfrm>
            <a:off x="1835696" y="2852738"/>
            <a:ext cx="6263928" cy="3769576"/>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BBFA5CEA-0733-4DF3-8168-489B3D1644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1979712" y="267494"/>
            <a:ext cx="4896544" cy="1145282"/>
          </a:xfrm>
        </p:spPr>
        <p:txBody>
          <a:bodyPr>
            <a:normAutofit fontScale="90000"/>
          </a:bodyPr>
          <a:lstStyle/>
          <a:p>
            <a:pPr marL="484632" algn="ctr" eaLnBrk="1" fontAlgn="auto" hangingPunct="1">
              <a:spcAft>
                <a:spcPts val="0"/>
              </a:spcAft>
              <a:defRPr/>
            </a:pPr>
            <a:r>
              <a:rPr lang="es-ES" sz="4000" b="1" dirty="0">
                <a:solidFill>
                  <a:schemeClr val="accent1">
                    <a:tint val="83000"/>
                    <a:satMod val="150000"/>
                  </a:schemeClr>
                </a:solidFill>
                <a:latin typeface="Times New Roman" pitchFamily="18" charset="0"/>
                <a:cs typeface="Times New Roman" pitchFamily="18" charset="0"/>
              </a:rPr>
              <a:t>ANTROPOMETRÍA </a:t>
            </a:r>
            <a:br>
              <a:rPr lang="es-ES" sz="4000" b="1" dirty="0">
                <a:solidFill>
                  <a:schemeClr val="accent1">
                    <a:tint val="83000"/>
                    <a:satMod val="150000"/>
                  </a:schemeClr>
                </a:solidFill>
                <a:latin typeface="Times New Roman" pitchFamily="18" charset="0"/>
                <a:cs typeface="Times New Roman" pitchFamily="18" charset="0"/>
              </a:rPr>
            </a:br>
            <a:r>
              <a:rPr lang="es-ES" sz="4000" b="1" dirty="0">
                <a:solidFill>
                  <a:schemeClr val="accent1">
                    <a:tint val="83000"/>
                    <a:satMod val="150000"/>
                  </a:schemeClr>
                </a:solidFill>
                <a:latin typeface="Times New Roman" pitchFamily="18" charset="0"/>
                <a:cs typeface="Times New Roman" pitchFamily="18" charset="0"/>
              </a:rPr>
              <a:t>(P-T-CC)</a:t>
            </a:r>
            <a:r>
              <a:rPr lang="es-ES" b="1" dirty="0">
                <a:solidFill>
                  <a:schemeClr val="accent1">
                    <a:tint val="83000"/>
                    <a:satMod val="150000"/>
                  </a:schemeClr>
                </a:solidFill>
              </a:rPr>
              <a:t> </a:t>
            </a:r>
            <a:endParaRPr lang="es-CL" b="1" dirty="0">
              <a:solidFill>
                <a:schemeClr val="accent1">
                  <a:tint val="83000"/>
                  <a:satMod val="150000"/>
                </a:schemeClr>
              </a:solidFill>
            </a:endParaRPr>
          </a:p>
        </p:txBody>
      </p:sp>
      <p:pic>
        <p:nvPicPr>
          <p:cNvPr id="18436" name="Picture 3" descr="RN pesandose"/>
          <p:cNvPicPr>
            <a:picLocks noChangeAspect="1" noChangeArrowheads="1"/>
          </p:cNvPicPr>
          <p:nvPr/>
        </p:nvPicPr>
        <p:blipFill>
          <a:blip r:embed="rId4" cstate="print"/>
          <a:srcRect/>
          <a:stretch>
            <a:fillRect/>
          </a:stretch>
        </p:blipFill>
        <p:spPr bwMode="auto">
          <a:xfrm>
            <a:off x="395288" y="260350"/>
            <a:ext cx="1368425" cy="2052638"/>
          </a:xfrm>
          <a:prstGeom prst="rect">
            <a:avLst/>
          </a:prstGeom>
          <a:noFill/>
          <a:ln w="9525">
            <a:noFill/>
            <a:miter lim="800000"/>
            <a:headEnd/>
            <a:tailEnd/>
          </a:ln>
        </p:spPr>
      </p:pic>
      <p:pic>
        <p:nvPicPr>
          <p:cNvPr id="18437" name="Picture 4" descr="RN midiendose"/>
          <p:cNvPicPr>
            <a:picLocks noChangeAspect="1" noChangeArrowheads="1"/>
          </p:cNvPicPr>
          <p:nvPr/>
        </p:nvPicPr>
        <p:blipFill>
          <a:blip r:embed="rId5" cstate="print"/>
          <a:srcRect/>
          <a:stretch>
            <a:fillRect/>
          </a:stretch>
        </p:blipFill>
        <p:spPr bwMode="auto">
          <a:xfrm>
            <a:off x="7092950" y="260648"/>
            <a:ext cx="1907675" cy="1909465"/>
          </a:xfrm>
          <a:prstGeom prst="rect">
            <a:avLst/>
          </a:prstGeom>
          <a:noFill/>
          <a:ln w="9525">
            <a:noFill/>
            <a:miter lim="800000"/>
            <a:headEnd/>
            <a:tailEnd/>
          </a:ln>
        </p:spPr>
      </p:pic>
      <p:pic>
        <p:nvPicPr>
          <p:cNvPr id="18438" name="Picture 1" descr="C:\Users\usuario\Desktop\1212812290410_f.jpg"/>
          <p:cNvPicPr>
            <a:picLocks noChangeAspect="1" noChangeArrowheads="1"/>
          </p:cNvPicPr>
          <p:nvPr/>
        </p:nvPicPr>
        <p:blipFill>
          <a:blip r:embed="rId6" cstate="print"/>
          <a:srcRect/>
          <a:stretch>
            <a:fillRect/>
          </a:stretch>
        </p:blipFill>
        <p:spPr bwMode="auto">
          <a:xfrm>
            <a:off x="3492500" y="2492375"/>
            <a:ext cx="5400675" cy="4148138"/>
          </a:xfrm>
          <a:prstGeom prst="rect">
            <a:avLst/>
          </a:prstGeom>
          <a:noFill/>
          <a:ln w="9525">
            <a:noFill/>
            <a:miter lim="800000"/>
            <a:headEnd/>
            <a:tailEnd/>
          </a:ln>
        </p:spPr>
      </p:pic>
      <p:pic>
        <p:nvPicPr>
          <p:cNvPr id="18439" name="Picture 2" descr="C:\Users\usuario\Desktop\PESO.jpg"/>
          <p:cNvPicPr>
            <a:picLocks noChangeAspect="1" noChangeArrowheads="1"/>
          </p:cNvPicPr>
          <p:nvPr/>
        </p:nvPicPr>
        <p:blipFill>
          <a:blip r:embed="rId7" cstate="print"/>
          <a:srcRect/>
          <a:stretch>
            <a:fillRect/>
          </a:stretch>
        </p:blipFill>
        <p:spPr bwMode="auto">
          <a:xfrm>
            <a:off x="611560" y="3429000"/>
            <a:ext cx="2514600" cy="181927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1D5D8E6-9078-4936-B108-729EF953E3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67494"/>
            <a:ext cx="8229600" cy="713234"/>
          </a:xfrm>
        </p:spPr>
        <p:txBody>
          <a:bodyPr/>
          <a:lstStyle/>
          <a:p>
            <a:pPr eaLnBrk="1" fontAlgn="auto" hangingPunct="1">
              <a:spcAft>
                <a:spcPts val="0"/>
              </a:spcAft>
              <a:defRPr/>
            </a:pPr>
            <a:r>
              <a:rPr lang="es-ES" sz="4000" dirty="0">
                <a:solidFill>
                  <a:schemeClr val="accent1"/>
                </a:solidFill>
                <a:latin typeface="Times New Roman" pitchFamily="18" charset="0"/>
                <a:cs typeface="Times New Roman" pitchFamily="18" charset="0"/>
              </a:rPr>
              <a:t>Clasificación según edad </a:t>
            </a:r>
            <a:r>
              <a:rPr lang="es-ES" sz="4000" dirty="0" err="1">
                <a:solidFill>
                  <a:schemeClr val="accent1"/>
                </a:solidFill>
                <a:latin typeface="Times New Roman" pitchFamily="18" charset="0"/>
                <a:cs typeface="Times New Roman" pitchFamily="18" charset="0"/>
              </a:rPr>
              <a:t>gestacional</a:t>
            </a:r>
            <a:endParaRPr lang="es-ES" sz="4000" dirty="0">
              <a:solidFill>
                <a:schemeClr val="accent1"/>
              </a:solidFill>
              <a:latin typeface="Times New Roman" pitchFamily="18" charset="0"/>
              <a:cs typeface="Times New Roman" pitchFamily="18" charset="0"/>
            </a:endParaRPr>
          </a:p>
        </p:txBody>
      </p:sp>
      <p:sp>
        <p:nvSpPr>
          <p:cNvPr id="19459" name="Rectangle 3"/>
          <p:cNvSpPr>
            <a:spLocks noGrp="1" noChangeArrowheads="1"/>
          </p:cNvSpPr>
          <p:nvPr>
            <p:ph type="body" sz="half" idx="1"/>
          </p:nvPr>
        </p:nvSpPr>
        <p:spPr>
          <a:xfrm>
            <a:off x="323850" y="1125538"/>
            <a:ext cx="3095625" cy="4525962"/>
          </a:xfrm>
        </p:spPr>
        <p:txBody>
          <a:bodyPr/>
          <a:lstStyle/>
          <a:p>
            <a:pPr eaLnBrk="1" hangingPunct="1"/>
            <a:r>
              <a:rPr lang="es-ES" sz="2400">
                <a:latin typeface="Times New Roman" pitchFamily="18" charset="0"/>
                <a:cs typeface="Times New Roman" pitchFamily="18" charset="0"/>
              </a:rPr>
              <a:t>Pretérmino</a:t>
            </a:r>
          </a:p>
          <a:p>
            <a:pPr eaLnBrk="1" hangingPunct="1"/>
            <a:r>
              <a:rPr lang="es-ES" sz="2400">
                <a:latin typeface="Times New Roman" pitchFamily="18" charset="0"/>
                <a:cs typeface="Times New Roman" pitchFamily="18" charset="0"/>
              </a:rPr>
              <a:t>Término</a:t>
            </a:r>
          </a:p>
          <a:p>
            <a:pPr eaLnBrk="1" hangingPunct="1"/>
            <a:r>
              <a:rPr lang="es-ES" sz="2400">
                <a:latin typeface="Times New Roman" pitchFamily="18" charset="0"/>
                <a:cs typeface="Times New Roman" pitchFamily="18" charset="0"/>
              </a:rPr>
              <a:t>Postérmino </a:t>
            </a:r>
          </a:p>
        </p:txBody>
      </p:sp>
      <p:sp>
        <p:nvSpPr>
          <p:cNvPr id="19460" name="Rectangle 4"/>
          <p:cNvSpPr>
            <a:spLocks noGrp="1" noChangeArrowheads="1"/>
          </p:cNvSpPr>
          <p:nvPr>
            <p:ph type="body" sz="half" idx="2"/>
          </p:nvPr>
        </p:nvSpPr>
        <p:spPr>
          <a:xfrm>
            <a:off x="323850" y="3213100"/>
            <a:ext cx="3455988" cy="2232025"/>
          </a:xfrm>
        </p:spPr>
        <p:txBody>
          <a:bodyPr/>
          <a:lstStyle/>
          <a:p>
            <a:pPr eaLnBrk="1" hangingPunct="1"/>
            <a:r>
              <a:rPr lang="es-ES" sz="2400">
                <a:latin typeface="Times New Roman" pitchFamily="18" charset="0"/>
                <a:cs typeface="Times New Roman" pitchFamily="18" charset="0"/>
              </a:rPr>
              <a:t>Menos de 37 sem</a:t>
            </a:r>
          </a:p>
          <a:p>
            <a:pPr eaLnBrk="1" hangingPunct="1"/>
            <a:r>
              <a:rPr lang="es-ES" sz="2400">
                <a:latin typeface="Times New Roman" pitchFamily="18" charset="0"/>
                <a:cs typeface="Times New Roman" pitchFamily="18" charset="0"/>
              </a:rPr>
              <a:t>37 a 41 sem + 6 días</a:t>
            </a:r>
          </a:p>
          <a:p>
            <a:pPr eaLnBrk="1" hangingPunct="1"/>
            <a:r>
              <a:rPr lang="es-ES" sz="2400">
                <a:latin typeface="Times New Roman" pitchFamily="18" charset="0"/>
                <a:cs typeface="Times New Roman" pitchFamily="18" charset="0"/>
              </a:rPr>
              <a:t>42 sem o más</a:t>
            </a:r>
          </a:p>
        </p:txBody>
      </p:sp>
      <p:pic>
        <p:nvPicPr>
          <p:cNvPr id="19461" name="Picture 4" descr="https://upload.wikimedia.org/wikipedia/commons/thumb/f/fc/Metodo_de_Capurro_edad_gestacional_recien_nacido.pdf/page1-423px-Metodo_de_Capurro_edad_gestacional_recien_nacido.pdf.jpg"/>
          <p:cNvPicPr>
            <a:picLocks noChangeAspect="1" noChangeArrowheads="1"/>
          </p:cNvPicPr>
          <p:nvPr/>
        </p:nvPicPr>
        <p:blipFill>
          <a:blip r:embed="rId5" cstate="print"/>
          <a:srcRect/>
          <a:stretch>
            <a:fillRect/>
          </a:stretch>
        </p:blipFill>
        <p:spPr bwMode="auto">
          <a:xfrm>
            <a:off x="4500563" y="1046163"/>
            <a:ext cx="4029075" cy="5695950"/>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30A41059-F040-4625-9802-D14D44294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67494"/>
            <a:ext cx="8229600" cy="857250"/>
          </a:xfrm>
        </p:spPr>
        <p:txBody>
          <a:bodyPr/>
          <a:lstStyle/>
          <a:p>
            <a:pPr marL="484632" algn="r"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PEG   AEG   GEG</a:t>
            </a:r>
          </a:p>
        </p:txBody>
      </p:sp>
      <p:pic>
        <p:nvPicPr>
          <p:cNvPr id="20484" name="Picture 4"/>
          <p:cNvPicPr>
            <a:picLocks noChangeAspect="1" noChangeArrowheads="1"/>
          </p:cNvPicPr>
          <p:nvPr/>
        </p:nvPicPr>
        <p:blipFill>
          <a:blip r:embed="rId5" cstate="print"/>
          <a:srcRect b="34"/>
          <a:stretch>
            <a:fillRect/>
          </a:stretch>
        </p:blipFill>
        <p:spPr bwMode="auto">
          <a:xfrm>
            <a:off x="612651" y="3429000"/>
            <a:ext cx="3743325" cy="2632075"/>
          </a:xfrm>
          <a:prstGeom prst="rect">
            <a:avLst/>
          </a:prstGeom>
          <a:noFill/>
          <a:ln w="76200">
            <a:solidFill>
              <a:srgbClr val="FFFFFF"/>
            </a:solidFill>
            <a:miter lim="800000"/>
            <a:headEnd/>
            <a:tailEnd/>
          </a:ln>
        </p:spPr>
      </p:pic>
      <p:pic>
        <p:nvPicPr>
          <p:cNvPr id="20485" name="Picture 5"/>
          <p:cNvPicPr>
            <a:picLocks noChangeAspect="1" noChangeArrowheads="1"/>
          </p:cNvPicPr>
          <p:nvPr/>
        </p:nvPicPr>
        <p:blipFill>
          <a:blip r:embed="rId6" cstate="print"/>
          <a:srcRect r="-31" b="67"/>
          <a:stretch>
            <a:fillRect/>
          </a:stretch>
        </p:blipFill>
        <p:spPr bwMode="auto">
          <a:xfrm>
            <a:off x="4716463" y="1557338"/>
            <a:ext cx="4103687" cy="4463950"/>
          </a:xfrm>
          <a:prstGeom prst="rect">
            <a:avLst/>
          </a:prstGeom>
          <a:noFill/>
          <a:ln w="76200">
            <a:solidFill>
              <a:srgbClr val="FFFFFF"/>
            </a:solidFill>
            <a:miter lim="800000"/>
            <a:headEnd/>
            <a:tailEnd/>
          </a:ln>
        </p:spPr>
      </p:pic>
      <p:pic>
        <p:nvPicPr>
          <p:cNvPr id="20486" name="Picture 6"/>
          <p:cNvPicPr>
            <a:picLocks noChangeAspect="1" noChangeArrowheads="1"/>
          </p:cNvPicPr>
          <p:nvPr/>
        </p:nvPicPr>
        <p:blipFill>
          <a:blip r:embed="rId7" cstate="print"/>
          <a:srcRect r="85" b="128"/>
          <a:stretch>
            <a:fillRect/>
          </a:stretch>
        </p:blipFill>
        <p:spPr bwMode="auto">
          <a:xfrm>
            <a:off x="612651" y="333375"/>
            <a:ext cx="3743325" cy="2511425"/>
          </a:xfrm>
          <a:prstGeom prst="rect">
            <a:avLst/>
          </a:prstGeom>
          <a:noFill/>
          <a:ln w="76200">
            <a:solidFill>
              <a:srgbClr val="FFFFFF"/>
            </a:solidFill>
            <a:miter lim="800000"/>
            <a:headEnd/>
            <a:tailEnd/>
          </a:ln>
        </p:spPr>
      </p:pic>
      <p:pic>
        <p:nvPicPr>
          <p:cNvPr id="2" name="Sonido grabado">
            <a:hlinkClick r:id="" action="ppaction://media"/>
            <a:extLst>
              <a:ext uri="{FF2B5EF4-FFF2-40B4-BE49-F238E27FC236}">
                <a16:creationId xmlns:a16="http://schemas.microsoft.com/office/drawing/2014/main" id="{B22C144E-D5FA-4307-AE55-15E529C3FA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Período de Transición </a:t>
            </a:r>
            <a:br>
              <a:rPr lang="es-ES" b="1" dirty="0">
                <a:solidFill>
                  <a:schemeClr val="accent1">
                    <a:tint val="83000"/>
                    <a:satMod val="150000"/>
                  </a:schemeClr>
                </a:solidFill>
                <a:latin typeface="Times New Roman" pitchFamily="18" charset="0"/>
                <a:cs typeface="Times New Roman" pitchFamily="18" charset="0"/>
              </a:rPr>
            </a:br>
            <a:r>
              <a:rPr lang="es-ES" b="1" dirty="0">
                <a:solidFill>
                  <a:schemeClr val="accent1">
                    <a:tint val="83000"/>
                    <a:satMod val="150000"/>
                  </a:schemeClr>
                </a:solidFill>
                <a:latin typeface="Times New Roman" pitchFamily="18" charset="0"/>
                <a:cs typeface="Times New Roman" pitchFamily="18" charset="0"/>
              </a:rPr>
              <a:t>(Primeras  2 a 3 horas)</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21507" name="Picture 2" descr="C:\Users\usuario\Desktop\transicion.jpg"/>
          <p:cNvPicPr>
            <a:picLocks noGrp="1" noChangeAspect="1" noChangeArrowheads="1"/>
          </p:cNvPicPr>
          <p:nvPr>
            <p:ph idx="1"/>
          </p:nvPr>
        </p:nvPicPr>
        <p:blipFill>
          <a:blip r:embed="rId4" cstate="print"/>
          <a:srcRect/>
          <a:stretch>
            <a:fillRect/>
          </a:stretch>
        </p:blipFill>
        <p:spPr>
          <a:xfrm>
            <a:off x="803275" y="2492375"/>
            <a:ext cx="5208588" cy="3919538"/>
          </a:xfrm>
        </p:spPr>
      </p:pic>
      <p:pic>
        <p:nvPicPr>
          <p:cNvPr id="21508" name="Picture 3" descr="C:\Users\usuario\Desktop\canguro.jpg"/>
          <p:cNvPicPr>
            <a:picLocks noChangeAspect="1" noChangeArrowheads="1"/>
          </p:cNvPicPr>
          <p:nvPr/>
        </p:nvPicPr>
        <p:blipFill>
          <a:blip r:embed="rId5" cstate="print"/>
          <a:srcRect/>
          <a:stretch>
            <a:fillRect/>
          </a:stretch>
        </p:blipFill>
        <p:spPr bwMode="auto">
          <a:xfrm>
            <a:off x="6372225" y="404813"/>
            <a:ext cx="2619375" cy="174307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8BDCBC70-D796-401E-86DC-9D39B5587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PIEL</a:t>
            </a:r>
            <a:r>
              <a:rPr lang="en-GB" dirty="0">
                <a:solidFill>
                  <a:schemeClr val="accent1">
                    <a:tint val="83000"/>
                    <a:satMod val="150000"/>
                  </a:schemeClr>
                </a:solidFill>
              </a:rPr>
              <a:t> </a:t>
            </a:r>
          </a:p>
        </p:txBody>
      </p:sp>
      <p:sp>
        <p:nvSpPr>
          <p:cNvPr id="22531"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Color</a:t>
            </a:r>
          </a:p>
        </p:txBody>
      </p:sp>
      <p:pic>
        <p:nvPicPr>
          <p:cNvPr id="22532" name="Picture 4"/>
          <p:cNvPicPr>
            <a:picLocks noChangeAspect="1" noChangeArrowheads="1"/>
          </p:cNvPicPr>
          <p:nvPr/>
        </p:nvPicPr>
        <p:blipFill>
          <a:blip r:embed="rId5" cstate="print"/>
          <a:srcRect/>
          <a:stretch>
            <a:fillRect/>
          </a:stretch>
        </p:blipFill>
        <p:spPr bwMode="auto">
          <a:xfrm>
            <a:off x="684213" y="2924175"/>
            <a:ext cx="3117850" cy="3457575"/>
          </a:xfrm>
          <a:prstGeom prst="rect">
            <a:avLst/>
          </a:prstGeom>
          <a:noFill/>
          <a:ln w="9525">
            <a:noFill/>
            <a:miter lim="800000"/>
            <a:headEnd/>
            <a:tailEnd/>
          </a:ln>
        </p:spPr>
      </p:pic>
      <p:pic>
        <p:nvPicPr>
          <p:cNvPr id="22533" name="Picture 5"/>
          <p:cNvPicPr>
            <a:picLocks noChangeAspect="1" noChangeArrowheads="1"/>
          </p:cNvPicPr>
          <p:nvPr/>
        </p:nvPicPr>
        <p:blipFill>
          <a:blip r:embed="rId6" cstate="print"/>
          <a:srcRect/>
          <a:stretch>
            <a:fillRect/>
          </a:stretch>
        </p:blipFill>
        <p:spPr bwMode="auto">
          <a:xfrm>
            <a:off x="4211638" y="2349500"/>
            <a:ext cx="3819525" cy="40322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FA24482-9B25-412E-9094-D9F1C16A5D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marL="484632" eaLnBrk="1" fontAlgn="auto" hangingPunct="1">
              <a:spcAft>
                <a:spcPts val="0"/>
              </a:spcAft>
              <a:defRPr/>
            </a:pPr>
            <a:r>
              <a:rPr lang="en-US" b="1" dirty="0">
                <a:solidFill>
                  <a:schemeClr val="accent1">
                    <a:tint val="83000"/>
                    <a:satMod val="150000"/>
                  </a:schemeClr>
                </a:solidFill>
                <a:latin typeface="Times New Roman" pitchFamily="18" charset="0"/>
                <a:cs typeface="Times New Roman" pitchFamily="18" charset="0"/>
              </a:rPr>
              <a:t>PIEL Y COLOR</a:t>
            </a:r>
          </a:p>
        </p:txBody>
      </p:sp>
      <p:sp>
        <p:nvSpPr>
          <p:cNvPr id="23555" name="Rectangle 3"/>
          <p:cNvSpPr>
            <a:spLocks noGrp="1" noChangeArrowheads="1"/>
          </p:cNvSpPr>
          <p:nvPr>
            <p:ph idx="1"/>
          </p:nvPr>
        </p:nvSpPr>
        <p:spPr>
          <a:xfrm>
            <a:off x="468313" y="1981200"/>
            <a:ext cx="7772400" cy="4114800"/>
          </a:xfrm>
        </p:spPr>
        <p:txBody>
          <a:bodyPr/>
          <a:lstStyle/>
          <a:p>
            <a:pPr marL="457200" indent="-457200" eaLnBrk="1" hangingPunct="1"/>
            <a:r>
              <a:rPr lang="en-US">
                <a:latin typeface="Times New Roman" pitchFamily="18" charset="0"/>
                <a:cs typeface="Times New Roman" pitchFamily="18" charset="0"/>
              </a:rPr>
              <a:t>Inicial aspecto rojo</a:t>
            </a:r>
          </a:p>
          <a:p>
            <a:pPr marL="457200" indent="-457200" eaLnBrk="1" hangingPunct="1"/>
            <a:r>
              <a:rPr lang="en-US">
                <a:latin typeface="Times New Roman" pitchFamily="18" charset="0"/>
                <a:cs typeface="Times New Roman" pitchFamily="18" charset="0"/>
              </a:rPr>
              <a:t>Manos y pies fríos</a:t>
            </a:r>
          </a:p>
          <a:p>
            <a:pPr marL="457200" indent="-457200" eaLnBrk="1" hangingPunct="1"/>
            <a:r>
              <a:rPr lang="en-US">
                <a:latin typeface="Times New Roman" pitchFamily="18" charset="0"/>
                <a:cs typeface="Times New Roman" pitchFamily="18" charset="0"/>
              </a:rPr>
              <a:t>Eritema tóxico</a:t>
            </a:r>
          </a:p>
          <a:p>
            <a:pPr marL="457200" indent="-457200" eaLnBrk="1" hangingPunct="1"/>
            <a:r>
              <a:rPr lang="en-US">
                <a:latin typeface="Times New Roman" pitchFamily="18" charset="0"/>
                <a:cs typeface="Times New Roman" pitchFamily="18" charset="0"/>
              </a:rPr>
              <a:t>Ictericia</a:t>
            </a:r>
            <a:endParaRPr lang="es-ES">
              <a:latin typeface="Times New Roman" pitchFamily="18" charset="0"/>
              <a:cs typeface="Times New Roman" pitchFamily="18" charset="0"/>
            </a:endParaRPr>
          </a:p>
        </p:txBody>
      </p:sp>
      <p:pic>
        <p:nvPicPr>
          <p:cNvPr id="23556" name="Picture 2" descr="npo000023"/>
          <p:cNvPicPr>
            <a:picLocks noChangeAspect="1" noChangeArrowheads="1"/>
          </p:cNvPicPr>
          <p:nvPr/>
        </p:nvPicPr>
        <p:blipFill>
          <a:blip r:embed="rId5" cstate="print"/>
          <a:srcRect/>
          <a:stretch>
            <a:fillRect/>
          </a:stretch>
        </p:blipFill>
        <p:spPr bwMode="auto">
          <a:xfrm>
            <a:off x="4572000" y="1989138"/>
            <a:ext cx="4356100" cy="3267075"/>
          </a:xfrm>
          <a:prstGeom prst="rect">
            <a:avLst/>
          </a:prstGeom>
          <a:noFill/>
          <a:ln w="9525" algn="ctr">
            <a:noFill/>
            <a:miter lim="800000"/>
            <a:headEnd/>
            <a:tailEnd/>
          </a:ln>
        </p:spPr>
      </p:pic>
      <p:pic>
        <p:nvPicPr>
          <p:cNvPr id="23557" name="Picture 1026" descr="npo000025"/>
          <p:cNvPicPr>
            <a:picLocks noChangeAspect="1" noChangeArrowheads="1"/>
          </p:cNvPicPr>
          <p:nvPr/>
        </p:nvPicPr>
        <p:blipFill>
          <a:blip r:embed="rId6" cstate="print"/>
          <a:srcRect/>
          <a:stretch>
            <a:fillRect/>
          </a:stretch>
        </p:blipFill>
        <p:spPr bwMode="auto">
          <a:xfrm>
            <a:off x="2555776" y="3933825"/>
            <a:ext cx="1822996" cy="2524781"/>
          </a:xfrm>
          <a:prstGeom prst="rect">
            <a:avLst/>
          </a:prstGeom>
          <a:noFill/>
          <a:ln w="9525" algn="ctr">
            <a:noFill/>
            <a:miter lim="800000"/>
            <a:headEnd/>
            <a:tailEnd/>
          </a:ln>
        </p:spPr>
      </p:pic>
      <p:pic>
        <p:nvPicPr>
          <p:cNvPr id="2" name="Sonido grabado">
            <a:hlinkClick r:id="" action="ppaction://media"/>
            <a:extLst>
              <a:ext uri="{FF2B5EF4-FFF2-40B4-BE49-F238E27FC236}">
                <a16:creationId xmlns:a16="http://schemas.microsoft.com/office/drawing/2014/main" id="{78D2F328-0140-479D-946B-8BDADC1076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ACROCIANOSIS</a:t>
            </a:r>
          </a:p>
        </p:txBody>
      </p:sp>
      <p:pic>
        <p:nvPicPr>
          <p:cNvPr id="24580" name="Picture 4" descr="03_001"/>
          <p:cNvPicPr>
            <a:picLocks noChangeAspect="1" noChangeArrowheads="1"/>
          </p:cNvPicPr>
          <p:nvPr/>
        </p:nvPicPr>
        <p:blipFill>
          <a:blip r:embed="rId5" cstate="print"/>
          <a:srcRect r="90" b="-11"/>
          <a:stretch>
            <a:fillRect/>
          </a:stretch>
        </p:blipFill>
        <p:spPr bwMode="auto">
          <a:xfrm>
            <a:off x="5652120" y="3186113"/>
            <a:ext cx="3312369" cy="3247777"/>
          </a:xfrm>
          <a:prstGeom prst="rect">
            <a:avLst/>
          </a:prstGeom>
          <a:noFill/>
          <a:ln w="9525">
            <a:noFill/>
            <a:miter lim="800000"/>
            <a:headEnd/>
            <a:tailEnd/>
          </a:ln>
        </p:spPr>
      </p:pic>
      <p:pic>
        <p:nvPicPr>
          <p:cNvPr id="24581" name="Picture 5"/>
          <p:cNvPicPr>
            <a:picLocks noChangeAspect="1" noChangeArrowheads="1"/>
          </p:cNvPicPr>
          <p:nvPr/>
        </p:nvPicPr>
        <p:blipFill>
          <a:blip r:embed="rId6" cstate="print"/>
          <a:srcRect r="-44" b="72"/>
          <a:stretch>
            <a:fillRect/>
          </a:stretch>
        </p:blipFill>
        <p:spPr bwMode="auto">
          <a:xfrm>
            <a:off x="549784" y="2299700"/>
            <a:ext cx="4850891" cy="3001507"/>
          </a:xfrm>
          <a:prstGeom prst="rect">
            <a:avLst/>
          </a:prstGeom>
          <a:noFill/>
          <a:ln w="9525">
            <a:noFill/>
            <a:miter lim="800000"/>
            <a:headEnd/>
            <a:tailEnd/>
          </a:ln>
        </p:spPr>
      </p:pic>
      <p:pic>
        <p:nvPicPr>
          <p:cNvPr id="24582" name="Picture 6"/>
          <p:cNvPicPr>
            <a:picLocks noChangeAspect="1" noChangeArrowheads="1"/>
          </p:cNvPicPr>
          <p:nvPr/>
        </p:nvPicPr>
        <p:blipFill>
          <a:blip r:embed="rId7" cstate="print"/>
          <a:srcRect/>
          <a:stretch>
            <a:fillRect/>
          </a:stretch>
        </p:blipFill>
        <p:spPr bwMode="auto">
          <a:xfrm>
            <a:off x="5580112" y="332656"/>
            <a:ext cx="3314700" cy="163830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90649E62-1B31-4B4B-BC51-CEC9D9585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PIEL</a:t>
            </a:r>
          </a:p>
        </p:txBody>
      </p:sp>
      <p:sp>
        <p:nvSpPr>
          <p:cNvPr id="25603"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Textura </a:t>
            </a:r>
          </a:p>
        </p:txBody>
      </p:sp>
      <p:pic>
        <p:nvPicPr>
          <p:cNvPr id="25604" name="Picture 4"/>
          <p:cNvPicPr>
            <a:picLocks noChangeAspect="1" noChangeArrowheads="1"/>
          </p:cNvPicPr>
          <p:nvPr/>
        </p:nvPicPr>
        <p:blipFill>
          <a:blip r:embed="rId5" cstate="print"/>
          <a:srcRect r="66" b="-82"/>
          <a:stretch>
            <a:fillRect/>
          </a:stretch>
        </p:blipFill>
        <p:spPr bwMode="auto">
          <a:xfrm>
            <a:off x="1042988" y="2563813"/>
            <a:ext cx="7129462" cy="388937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C1DF1A51-4BAB-4F9D-AEFC-24A077B47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algn="ctr" eaLnBrk="1" fontAlgn="auto" hangingPunct="1">
              <a:spcAft>
                <a:spcPts val="0"/>
              </a:spcAft>
              <a:defRPr/>
            </a:pPr>
            <a:r>
              <a:rPr lang="es-ES" sz="4000" b="1" dirty="0">
                <a:solidFill>
                  <a:schemeClr val="accent1">
                    <a:tint val="83000"/>
                    <a:satMod val="150000"/>
                  </a:schemeClr>
                </a:solidFill>
                <a:latin typeface="Times New Roman" pitchFamily="18" charset="0"/>
                <a:cs typeface="Times New Roman" pitchFamily="18" charset="0"/>
              </a:rPr>
              <a:t>¿Qué es la puericultura Neonatal?</a:t>
            </a:r>
            <a:br>
              <a:rPr lang="es-ES" sz="4000" b="1" dirty="0">
                <a:solidFill>
                  <a:schemeClr val="accent1">
                    <a:tint val="83000"/>
                    <a:satMod val="150000"/>
                  </a:schemeClr>
                </a:solidFill>
                <a:latin typeface="Times New Roman" pitchFamily="18" charset="0"/>
                <a:cs typeface="Times New Roman" pitchFamily="18" charset="0"/>
              </a:rPr>
            </a:br>
            <a:r>
              <a:rPr lang="es-ES" sz="3200" b="1" dirty="0">
                <a:solidFill>
                  <a:schemeClr val="accent1">
                    <a:tint val="83000"/>
                    <a:satMod val="150000"/>
                  </a:schemeClr>
                </a:solidFill>
                <a:latin typeface="Times New Roman" pitchFamily="18" charset="0"/>
                <a:cs typeface="Times New Roman" pitchFamily="18" charset="0"/>
              </a:rPr>
              <a:t>Hasta 28 días o 44 </a:t>
            </a:r>
            <a:r>
              <a:rPr lang="es-ES" sz="3200" b="1" dirty="0" err="1">
                <a:solidFill>
                  <a:schemeClr val="accent1">
                    <a:tint val="83000"/>
                    <a:satMod val="150000"/>
                  </a:schemeClr>
                </a:solidFill>
                <a:latin typeface="Times New Roman" pitchFamily="18" charset="0"/>
                <a:cs typeface="Times New Roman" pitchFamily="18" charset="0"/>
              </a:rPr>
              <a:t>sem</a:t>
            </a:r>
            <a:r>
              <a:rPr lang="es-ES" sz="3200" b="1" dirty="0">
                <a:solidFill>
                  <a:schemeClr val="accent1">
                    <a:tint val="83000"/>
                    <a:satMod val="150000"/>
                  </a:schemeClr>
                </a:solidFill>
                <a:latin typeface="Times New Roman" pitchFamily="18" charset="0"/>
                <a:cs typeface="Times New Roman" pitchFamily="18" charset="0"/>
              </a:rPr>
              <a:t> de EGC</a:t>
            </a:r>
            <a:endParaRPr lang="es-CL" sz="3200" b="1" dirty="0">
              <a:solidFill>
                <a:schemeClr val="accent1">
                  <a:tint val="83000"/>
                  <a:satMod val="150000"/>
                </a:schemeClr>
              </a:solidFill>
              <a:latin typeface="Times New Roman" pitchFamily="18" charset="0"/>
              <a:cs typeface="Times New Roman" pitchFamily="18" charset="0"/>
            </a:endParaRPr>
          </a:p>
        </p:txBody>
      </p:sp>
      <p:sp>
        <p:nvSpPr>
          <p:cNvPr id="9219" name="2 Marcador de contenido"/>
          <p:cNvSpPr>
            <a:spLocks noGrp="1"/>
          </p:cNvSpPr>
          <p:nvPr>
            <p:ph idx="1"/>
          </p:nvPr>
        </p:nvSpPr>
        <p:spPr>
          <a:xfrm>
            <a:off x="457200" y="1882775"/>
            <a:ext cx="8229600" cy="4572000"/>
          </a:xfrm>
        </p:spPr>
        <p:txBody>
          <a:bodyPr/>
          <a:lstStyle/>
          <a:p>
            <a:pPr eaLnBrk="1" hangingPunct="1"/>
            <a:r>
              <a:rPr lang="es-ES" sz="2400" dirty="0">
                <a:latin typeface="Times New Roman" pitchFamily="18" charset="0"/>
                <a:cs typeface="Times New Roman" pitchFamily="18" charset="0"/>
              </a:rPr>
              <a:t>Significa :  “Cuidado de los niños”</a:t>
            </a:r>
          </a:p>
          <a:p>
            <a:pPr eaLnBrk="1" hangingPunct="1"/>
            <a:r>
              <a:rPr lang="es-ES" sz="2400" dirty="0">
                <a:latin typeface="Times New Roman" pitchFamily="18" charset="0"/>
                <a:cs typeface="Times New Roman" pitchFamily="18" charset="0"/>
              </a:rPr>
              <a:t>Viene del Latín : </a:t>
            </a:r>
            <a:r>
              <a:rPr lang="es-ES" sz="2400" dirty="0" err="1">
                <a:latin typeface="Times New Roman" pitchFamily="18" charset="0"/>
                <a:cs typeface="Times New Roman" pitchFamily="18" charset="0"/>
              </a:rPr>
              <a:t>Puerilis</a:t>
            </a:r>
            <a:r>
              <a:rPr lang="es-ES" sz="2400" dirty="0">
                <a:latin typeface="Times New Roman" pitchFamily="18" charset="0"/>
                <a:cs typeface="Times New Roman" pitchFamily="18" charset="0"/>
              </a:rPr>
              <a:t> (niño) y cultura (cultivo).</a:t>
            </a:r>
          </a:p>
          <a:p>
            <a:pPr eaLnBrk="1" hangingPunct="1"/>
            <a:r>
              <a:rPr lang="es-CL" sz="2200" dirty="0">
                <a:latin typeface="Times New Roman" pitchFamily="18" charset="0"/>
                <a:cs typeface="Times New Roman" pitchFamily="18" charset="0"/>
              </a:rPr>
              <a:t>El cuidado del recién nacido normal tiene como objetivo supervisar que el proceso de adaptación del recién nacido se realice en forma normal y ayudar a la madre a comprender las características propias de este período y de fenómenos fisiológicos que no ocurren en ninguna otra edad.</a:t>
            </a:r>
          </a:p>
          <a:p>
            <a:pPr eaLnBrk="1" hangingPunct="1"/>
            <a:r>
              <a:rPr lang="es-CL" sz="2200" dirty="0">
                <a:latin typeface="Times New Roman" pitchFamily="18" charset="0"/>
                <a:cs typeface="Times New Roman" pitchFamily="18" charset="0"/>
              </a:rPr>
              <a:t>Hay un período de adaptación clave en los primeros días entre la madre y el recién nacido que abarca funciones biológicas, psicológicas y espirituales. El impacto existencial que tiene el nacimiento de un hijo en los padres es uno de los eventos de mayor intensidad en su vida.</a:t>
            </a:r>
          </a:p>
        </p:txBody>
      </p:sp>
      <p:pic>
        <p:nvPicPr>
          <p:cNvPr id="3" name="Sonido grabado">
            <a:hlinkClick r:id="" action="ppaction://media"/>
            <a:extLst>
              <a:ext uri="{FF2B5EF4-FFF2-40B4-BE49-F238E27FC236}">
                <a16:creationId xmlns:a16="http://schemas.microsoft.com/office/drawing/2014/main" id="{22E48E50-768D-472A-BF9C-8F0BBE01A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60411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6"/>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PIEL</a:t>
            </a:r>
          </a:p>
        </p:txBody>
      </p:sp>
      <p:pic>
        <p:nvPicPr>
          <p:cNvPr id="26628" name="Picture 4"/>
          <p:cNvPicPr>
            <a:picLocks noChangeAspect="1" noChangeArrowheads="1"/>
          </p:cNvPicPr>
          <p:nvPr/>
        </p:nvPicPr>
        <p:blipFill>
          <a:blip r:embed="rId5" cstate="print"/>
          <a:srcRect r="-44" b="-35"/>
          <a:stretch>
            <a:fillRect/>
          </a:stretch>
        </p:blipFill>
        <p:spPr bwMode="auto">
          <a:xfrm>
            <a:off x="1116013" y="1989138"/>
            <a:ext cx="6985000" cy="4392612"/>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8CC543BD-2230-4AF4-B57D-B80ACD6E4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Hallazgos</a:t>
            </a:r>
            <a:r>
              <a:rPr lang="en-GB" b="1" dirty="0">
                <a:solidFill>
                  <a:schemeClr val="accent1">
                    <a:tint val="83000"/>
                    <a:satMod val="150000"/>
                  </a:schemeClr>
                </a:solidFill>
                <a:latin typeface="Times New Roman" pitchFamily="18" charset="0"/>
                <a:cs typeface="Times New Roman" pitchFamily="18" charset="0"/>
              </a:rPr>
              <a:t> en </a:t>
            </a:r>
            <a:r>
              <a:rPr lang="en-GB" b="1" dirty="0" err="1">
                <a:solidFill>
                  <a:schemeClr val="accent1">
                    <a:tint val="83000"/>
                    <a:satMod val="150000"/>
                  </a:schemeClr>
                </a:solidFill>
                <a:latin typeface="Times New Roman" pitchFamily="18" charset="0"/>
                <a:cs typeface="Times New Roman" pitchFamily="18" charset="0"/>
              </a:rPr>
              <a:t>Piel</a:t>
            </a:r>
            <a:r>
              <a:rPr lang="en-GB" b="1" dirty="0">
                <a:solidFill>
                  <a:schemeClr val="accent1">
                    <a:tint val="83000"/>
                    <a:satMod val="150000"/>
                  </a:schemeClr>
                </a:solidFill>
                <a:latin typeface="Times New Roman" pitchFamily="18" charset="0"/>
                <a:cs typeface="Times New Roman" pitchFamily="18" charset="0"/>
              </a:rPr>
              <a:t> Normal</a:t>
            </a:r>
          </a:p>
        </p:txBody>
      </p:sp>
      <p:sp>
        <p:nvSpPr>
          <p:cNvPr id="63491" name="Rectangle 3"/>
          <p:cNvSpPr>
            <a:spLocks noGrp="1" noChangeArrowheads="1"/>
          </p:cNvSpPr>
          <p:nvPr>
            <p:ph idx="1"/>
          </p:nvPr>
        </p:nvSpPr>
        <p:spPr>
          <a:xfrm>
            <a:off x="457200" y="1882775"/>
            <a:ext cx="8229600" cy="4572000"/>
          </a:xfrm>
        </p:spPr>
        <p:txBody>
          <a:bodyPr>
            <a:normAutofit/>
          </a:bodyPr>
          <a:lstStyle/>
          <a:p>
            <a:pPr marL="448056" indent="-384048" eaLnBrk="1" fontAlgn="auto" hangingPunct="1">
              <a:spcAft>
                <a:spcPts val="0"/>
              </a:spcAft>
              <a:buFont typeface="Wingdings 2"/>
              <a:buChar char=""/>
              <a:defRPr/>
            </a:pPr>
            <a:r>
              <a:rPr lang="en-GB" b="1" dirty="0">
                <a:effectLst>
                  <a:outerShdw blurRad="38100" dist="38100" dir="2700000" algn="tl">
                    <a:srgbClr val="000000"/>
                  </a:outerShdw>
                </a:effectLst>
                <a:latin typeface="Times New Roman" pitchFamily="18" charset="0"/>
                <a:cs typeface="Times New Roman" pitchFamily="18" charset="0"/>
              </a:rPr>
              <a:t>VC o Unto </a:t>
            </a:r>
            <a:r>
              <a:rPr lang="en-GB" b="1" dirty="0" err="1">
                <a:effectLst>
                  <a:outerShdw blurRad="38100" dist="38100" dir="2700000" algn="tl">
                    <a:srgbClr val="000000"/>
                  </a:outerShdw>
                </a:effectLst>
                <a:latin typeface="Times New Roman" pitchFamily="18" charset="0"/>
                <a:cs typeface="Times New Roman" pitchFamily="18" charset="0"/>
              </a:rPr>
              <a:t>Sebaceo</a:t>
            </a:r>
            <a:r>
              <a:rPr lang="en-GB" b="1" dirty="0">
                <a:effectLst>
                  <a:outerShdw blurRad="38100" dist="38100" dir="2700000" algn="tl">
                    <a:srgbClr val="000000"/>
                  </a:outerShdw>
                </a:effectLst>
                <a:latin typeface="Times New Roman" pitchFamily="18" charset="0"/>
                <a:cs typeface="Times New Roman" pitchFamily="18" charset="0"/>
              </a:rPr>
              <a:t>		</a:t>
            </a:r>
            <a:r>
              <a:rPr lang="en-GB" b="1" dirty="0" err="1">
                <a:effectLst>
                  <a:outerShdw blurRad="38100" dist="38100" dir="2700000" algn="tl">
                    <a:srgbClr val="000000"/>
                  </a:outerShdw>
                </a:effectLst>
                <a:latin typeface="Times New Roman" pitchFamily="18" charset="0"/>
                <a:cs typeface="Times New Roman" pitchFamily="18" charset="0"/>
              </a:rPr>
              <a:t>Lanugo</a:t>
            </a:r>
            <a:endParaRPr lang="en-GB" b="1" dirty="0">
              <a:effectLst>
                <a:outerShdw blurRad="38100" dist="38100" dir="2700000" algn="tl">
                  <a:srgbClr val="000000"/>
                </a:outerShdw>
              </a:effectLst>
              <a:latin typeface="Times New Roman" pitchFamily="18" charset="0"/>
              <a:cs typeface="Times New Roman" pitchFamily="18" charset="0"/>
            </a:endParaRPr>
          </a:p>
        </p:txBody>
      </p:sp>
      <p:pic>
        <p:nvPicPr>
          <p:cNvPr id="27652" name="Picture 7"/>
          <p:cNvPicPr>
            <a:picLocks noChangeAspect="1" noChangeArrowheads="1"/>
          </p:cNvPicPr>
          <p:nvPr/>
        </p:nvPicPr>
        <p:blipFill>
          <a:blip r:embed="rId5" cstate="print"/>
          <a:srcRect/>
          <a:stretch>
            <a:fillRect/>
          </a:stretch>
        </p:blipFill>
        <p:spPr bwMode="auto">
          <a:xfrm>
            <a:off x="4211638" y="2708275"/>
            <a:ext cx="4537075" cy="3600450"/>
          </a:xfrm>
          <a:prstGeom prst="rect">
            <a:avLst/>
          </a:prstGeom>
          <a:noFill/>
          <a:ln w="9525" algn="ctr">
            <a:noFill/>
            <a:miter lim="800000"/>
            <a:headEnd/>
            <a:tailEnd/>
          </a:ln>
        </p:spPr>
      </p:pic>
      <p:pic>
        <p:nvPicPr>
          <p:cNvPr id="27653" name="Picture 8"/>
          <p:cNvPicPr>
            <a:picLocks noChangeAspect="1" noChangeArrowheads="1"/>
          </p:cNvPicPr>
          <p:nvPr/>
        </p:nvPicPr>
        <p:blipFill>
          <a:blip r:embed="rId6" cstate="print"/>
          <a:srcRect/>
          <a:stretch>
            <a:fillRect/>
          </a:stretch>
        </p:blipFill>
        <p:spPr bwMode="auto">
          <a:xfrm>
            <a:off x="928640" y="2708920"/>
            <a:ext cx="2851272" cy="3586100"/>
          </a:xfrm>
          <a:prstGeom prst="rect">
            <a:avLst/>
          </a:prstGeom>
          <a:noFill/>
          <a:ln w="9525" algn="ctr">
            <a:noFill/>
            <a:miter lim="800000"/>
            <a:headEnd/>
            <a:tailEnd/>
          </a:ln>
        </p:spPr>
      </p:pic>
      <p:pic>
        <p:nvPicPr>
          <p:cNvPr id="63498" name="Picture 10" descr="Hypertrichosis lanuginosa"/>
          <p:cNvPicPr>
            <a:picLocks noChangeAspect="1" noChangeArrowheads="1"/>
          </p:cNvPicPr>
          <p:nvPr/>
        </p:nvPicPr>
        <p:blipFill>
          <a:blip r:embed="rId7" cstate="print"/>
          <a:srcRect/>
          <a:stretch>
            <a:fillRect/>
          </a:stretch>
        </p:blipFill>
        <p:spPr bwMode="auto">
          <a:xfrm>
            <a:off x="6876256" y="836712"/>
            <a:ext cx="1872457" cy="170972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D11C4C05-35DE-43BF-8F96-C5B572F4C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498"/>
                                        </p:tgtEl>
                                        <p:attrNameLst>
                                          <p:attrName>style.visibility</p:attrName>
                                        </p:attrNameLst>
                                      </p:cBhvr>
                                      <p:to>
                                        <p:strVal val="visible"/>
                                      </p:to>
                                    </p:set>
                                    <p:animEffect transition="in" filter="dissolve">
                                      <p:cBhvr>
                                        <p:cTn id="7" dur="500"/>
                                        <p:tgtEl>
                                          <p:spTgt spid="634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1" y="260648"/>
            <a:ext cx="2230016" cy="1008112"/>
          </a:xfrm>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PIEL</a:t>
            </a:r>
          </a:p>
        </p:txBody>
      </p:sp>
      <p:sp>
        <p:nvSpPr>
          <p:cNvPr id="119811" name="Rectangle 3"/>
          <p:cNvSpPr>
            <a:spLocks noGrp="1" noChangeArrowheads="1"/>
          </p:cNvSpPr>
          <p:nvPr>
            <p:ph idx="1"/>
          </p:nvPr>
        </p:nvSpPr>
        <p:spPr>
          <a:xfrm>
            <a:off x="685800" y="980728"/>
            <a:ext cx="4533900" cy="2088232"/>
          </a:xfrm>
        </p:spPr>
        <p:txBody>
          <a:bodyPr>
            <a:normAutofit/>
          </a:bodyPr>
          <a:lstStyle/>
          <a:p>
            <a:pPr marL="448056" indent="-384048" algn="just" eaLnBrk="1" fontAlgn="auto" hangingPunct="1">
              <a:lnSpc>
                <a:spcPct val="90000"/>
              </a:lnSpc>
              <a:spcAft>
                <a:spcPts val="0"/>
              </a:spcAft>
              <a:buNone/>
              <a:defRPr/>
            </a:pPr>
            <a:r>
              <a:rPr lang="es-CL" sz="1400" b="1" dirty="0">
                <a:solidFill>
                  <a:schemeClr val="accent2"/>
                </a:solidFill>
                <a:effectLst>
                  <a:outerShdw blurRad="38100" dist="38100" dir="2700000" algn="tl">
                    <a:srgbClr val="000000"/>
                  </a:outerShdw>
                </a:effectLst>
                <a:latin typeface="Times New Roman" pitchFamily="18" charset="0"/>
                <a:cs typeface="Times New Roman" pitchFamily="18" charset="0"/>
              </a:rPr>
              <a:t>Dermatosis neonatales transitorias:</a:t>
            </a:r>
            <a:r>
              <a:rPr lang="es-CL" sz="1400" dirty="0">
                <a:latin typeface="Times New Roman" pitchFamily="18" charset="0"/>
                <a:cs typeface="Times New Roman" pitchFamily="18" charset="0"/>
              </a:rPr>
              <a:t> </a:t>
            </a:r>
          </a:p>
          <a:p>
            <a:pPr marL="448056" indent="-384048" algn="just" eaLnBrk="1" fontAlgn="auto" hangingPunct="1">
              <a:lnSpc>
                <a:spcPct val="90000"/>
              </a:lnSpc>
              <a:spcAft>
                <a:spcPts val="0"/>
              </a:spcAft>
              <a:buNone/>
              <a:defRPr/>
            </a:pPr>
            <a:r>
              <a:rPr lang="es-CL" sz="1400" b="1" dirty="0">
                <a:latin typeface="Times New Roman" pitchFamily="18" charset="0"/>
                <a:cs typeface="Times New Roman" pitchFamily="18" charset="0"/>
              </a:rPr>
              <a:t>Son benignas y con evolución limitada a  las primeras semanas o meses de vida </a:t>
            </a:r>
          </a:p>
          <a:p>
            <a:pPr marL="448056" indent="-384048" algn="just" eaLnBrk="1" fontAlgn="auto" hangingPunct="1">
              <a:lnSpc>
                <a:spcPct val="90000"/>
              </a:lnSpc>
              <a:spcAft>
                <a:spcPts val="0"/>
              </a:spcAft>
              <a:buNone/>
              <a:defRPr/>
            </a:pPr>
            <a:r>
              <a:rPr lang="es-CL" sz="1400" b="1" dirty="0">
                <a:latin typeface="Times New Roman" pitchFamily="18" charset="0"/>
                <a:cs typeface="Times New Roman" pitchFamily="18" charset="0"/>
              </a:rPr>
              <a:t>La  mayoría </a:t>
            </a:r>
            <a:r>
              <a:rPr lang="es-CL" sz="1400" b="1" dirty="0">
                <a:effectLst>
                  <a:outerShdw blurRad="38100" dist="38100" dir="2700000" algn="tl">
                    <a:srgbClr val="000000"/>
                  </a:outerShdw>
                </a:effectLst>
                <a:latin typeface="Times New Roman" pitchFamily="18" charset="0"/>
                <a:cs typeface="Times New Roman" pitchFamily="18" charset="0"/>
              </a:rPr>
              <a:t>no requieren tratamiento.</a:t>
            </a:r>
          </a:p>
          <a:p>
            <a:pPr marL="448056" indent="-384048" algn="just" eaLnBrk="1" fontAlgn="auto" hangingPunct="1">
              <a:lnSpc>
                <a:spcPct val="90000"/>
              </a:lnSpc>
              <a:spcAft>
                <a:spcPts val="0"/>
              </a:spcAft>
              <a:buNone/>
              <a:defRPr/>
            </a:pPr>
            <a:r>
              <a:rPr lang="es-CL" sz="1400" b="1" dirty="0">
                <a:latin typeface="Times New Roman" pitchFamily="18" charset="0"/>
                <a:cs typeface="Times New Roman" pitchFamily="18" charset="0"/>
              </a:rPr>
              <a:t>Deben reconocerse para realizar Diagnostico Diferencial, tranquilizar a padres y evitar actitudes terapéuticas innecesarias que puedan ser </a:t>
            </a:r>
            <a:r>
              <a:rPr lang="es-CL" sz="1400" b="1" dirty="0">
                <a:effectLst>
                  <a:outerShdw blurRad="38100" dist="38100" dir="2700000" algn="tl">
                    <a:srgbClr val="000000"/>
                  </a:outerShdw>
                </a:effectLst>
                <a:latin typeface="Times New Roman" pitchFamily="18" charset="0"/>
                <a:cs typeface="Times New Roman" pitchFamily="18" charset="0"/>
              </a:rPr>
              <a:t>iatrogénicas.</a:t>
            </a:r>
            <a:endParaRPr lang="en-GB" sz="1400" b="1" dirty="0">
              <a:effectLst>
                <a:outerShdw blurRad="38100" dist="38100" dir="2700000" algn="tl">
                  <a:srgbClr val="000000"/>
                </a:outerShdw>
              </a:effectLst>
              <a:latin typeface="Times New Roman" pitchFamily="18" charset="0"/>
              <a:cs typeface="Times New Roman" pitchFamily="18" charset="0"/>
            </a:endParaRPr>
          </a:p>
        </p:txBody>
      </p:sp>
      <p:pic>
        <p:nvPicPr>
          <p:cNvPr id="28676" name="Picture 4"/>
          <p:cNvPicPr>
            <a:picLocks noChangeAspect="1" noChangeArrowheads="1"/>
          </p:cNvPicPr>
          <p:nvPr/>
        </p:nvPicPr>
        <p:blipFill>
          <a:blip r:embed="rId5" cstate="print"/>
          <a:srcRect r="-60" b="29"/>
          <a:stretch>
            <a:fillRect/>
          </a:stretch>
        </p:blipFill>
        <p:spPr bwMode="auto">
          <a:xfrm>
            <a:off x="5587852" y="188640"/>
            <a:ext cx="3448198" cy="6480719"/>
          </a:xfrm>
          <a:prstGeom prst="rect">
            <a:avLst/>
          </a:prstGeom>
          <a:noFill/>
          <a:ln w="9525">
            <a:noFill/>
            <a:miter lim="800000"/>
            <a:headEnd/>
            <a:tailEnd/>
          </a:ln>
        </p:spPr>
      </p:pic>
      <p:pic>
        <p:nvPicPr>
          <p:cNvPr id="119814" name="Picture 6" descr="Características de la piel"/>
          <p:cNvPicPr>
            <a:picLocks noChangeAspect="1" noChangeArrowheads="1"/>
          </p:cNvPicPr>
          <p:nvPr/>
        </p:nvPicPr>
        <p:blipFill>
          <a:blip r:embed="rId6" cstate="print"/>
          <a:srcRect/>
          <a:stretch>
            <a:fillRect/>
          </a:stretch>
        </p:blipFill>
        <p:spPr bwMode="auto">
          <a:xfrm>
            <a:off x="720725" y="3185095"/>
            <a:ext cx="4355331" cy="348426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D18DBA16-BCFD-4892-BC1B-7BE174C534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9814"/>
                                        </p:tgtEl>
                                      </p:cBhvr>
                                    </p:animEffect>
                                    <p:set>
                                      <p:cBhvr>
                                        <p:cTn id="7" dur="1" fill="hold">
                                          <p:stCondLst>
                                            <p:cond delay="499"/>
                                          </p:stCondLst>
                                        </p:cTn>
                                        <p:tgtEl>
                                          <p:spTgt spid="1198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6"/>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Eritema</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Tóxico</a:t>
            </a:r>
            <a:r>
              <a:rPr lang="en-GB" b="1" dirty="0">
                <a:solidFill>
                  <a:schemeClr val="accent1">
                    <a:tint val="83000"/>
                    <a:satMod val="150000"/>
                  </a:schemeClr>
                </a:solidFill>
                <a:latin typeface="Times New Roman" pitchFamily="18" charset="0"/>
                <a:cs typeface="Times New Roman" pitchFamily="18" charset="0"/>
              </a:rPr>
              <a:t> Neonatal </a:t>
            </a:r>
          </a:p>
        </p:txBody>
      </p:sp>
      <p:sp>
        <p:nvSpPr>
          <p:cNvPr id="29699" name="Rectangle 3"/>
          <p:cNvSpPr>
            <a:spLocks noGrp="1" noChangeArrowheads="1"/>
          </p:cNvSpPr>
          <p:nvPr>
            <p:ph idx="1"/>
          </p:nvPr>
        </p:nvSpPr>
        <p:spPr>
          <a:xfrm>
            <a:off x="685800" y="1981200"/>
            <a:ext cx="5181600" cy="4114800"/>
          </a:xfrm>
        </p:spPr>
        <p:txBody>
          <a:bodyPr>
            <a:normAutofit fontScale="92500" lnSpcReduction="10000"/>
          </a:bodyPr>
          <a:lstStyle/>
          <a:p>
            <a:pPr algn="just" eaLnBrk="1" hangingPunct="1"/>
            <a:r>
              <a:rPr lang="es-CL" sz="2000" dirty="0">
                <a:latin typeface="Times New Roman" pitchFamily="18" charset="0"/>
                <a:cs typeface="Times New Roman" pitchFamily="18" charset="0"/>
              </a:rPr>
              <a:t>Erupción cutánea  benigna y </a:t>
            </a:r>
            <a:r>
              <a:rPr lang="es-CL" sz="2000" dirty="0" err="1">
                <a:latin typeface="Times New Roman" pitchFamily="18" charset="0"/>
                <a:cs typeface="Times New Roman" pitchFamily="18" charset="0"/>
              </a:rPr>
              <a:t>autolimitada</a:t>
            </a:r>
            <a:r>
              <a:rPr lang="es-CL" sz="2000" dirty="0">
                <a:latin typeface="Times New Roman" pitchFamily="18" charset="0"/>
                <a:cs typeface="Times New Roman" pitchFamily="18" charset="0"/>
              </a:rPr>
              <a:t> de los RNT (21- 41%)</a:t>
            </a:r>
          </a:p>
          <a:p>
            <a:pPr algn="just" eaLnBrk="1" hangingPunct="1"/>
            <a:r>
              <a:rPr lang="es-ES" sz="2000" dirty="0">
                <a:latin typeface="Times New Roman" pitchFamily="18" charset="0"/>
                <a:cs typeface="Times New Roman" pitchFamily="18" charset="0"/>
              </a:rPr>
              <a:t>Mayor en varones</a:t>
            </a:r>
            <a:endParaRPr lang="es-CL" sz="2000" dirty="0">
              <a:latin typeface="Times New Roman" pitchFamily="18" charset="0"/>
              <a:cs typeface="Times New Roman" pitchFamily="18" charset="0"/>
            </a:endParaRPr>
          </a:p>
          <a:p>
            <a:pPr algn="just" eaLnBrk="1" hangingPunct="1"/>
            <a:r>
              <a:rPr lang="es-ES" sz="2000" dirty="0">
                <a:latin typeface="Times New Roman" pitchFamily="18" charset="0"/>
                <a:cs typeface="Times New Roman" pitchFamily="18" charset="0"/>
              </a:rPr>
              <a:t>Las lesiones se inician a las 24-48 horas.</a:t>
            </a:r>
            <a:endParaRPr lang="es-CL" sz="2000" dirty="0">
              <a:latin typeface="Times New Roman" pitchFamily="18" charset="0"/>
              <a:cs typeface="Times New Roman" pitchFamily="18" charset="0"/>
            </a:endParaRPr>
          </a:p>
          <a:p>
            <a:pPr algn="just"/>
            <a:r>
              <a:rPr lang="es-CL" sz="2000" dirty="0">
                <a:latin typeface="Times New Roman" pitchFamily="18" charset="0"/>
                <a:cs typeface="Times New Roman" pitchFamily="18" charset="0"/>
              </a:rPr>
              <a:t>Pápulas o pústulas amarillentas con halo eritematoso irregular de 2 – 4 mm</a:t>
            </a:r>
          </a:p>
          <a:p>
            <a:pPr algn="just"/>
            <a:r>
              <a:rPr lang="es-ES" sz="2000" dirty="0">
                <a:latin typeface="Times New Roman" pitchFamily="18" charset="0"/>
                <a:cs typeface="Times New Roman" pitchFamily="18" charset="0"/>
              </a:rPr>
              <a:t>Compromete rostro, luego EE y tronco.</a:t>
            </a:r>
            <a:endParaRPr lang="es-CL" sz="2000" dirty="0">
              <a:latin typeface="Times New Roman" pitchFamily="18" charset="0"/>
              <a:cs typeface="Times New Roman" pitchFamily="18" charset="0"/>
            </a:endParaRPr>
          </a:p>
          <a:p>
            <a:pPr algn="just" eaLnBrk="1" hangingPunct="1"/>
            <a:r>
              <a:rPr lang="es-CL" sz="2000" dirty="0">
                <a:latin typeface="Times New Roman" pitchFamily="18" charset="0"/>
                <a:cs typeface="Times New Roman" pitchFamily="18" charset="0"/>
              </a:rPr>
              <a:t>Gran número de </a:t>
            </a:r>
            <a:r>
              <a:rPr lang="es-CL" sz="2000" dirty="0" err="1">
                <a:solidFill>
                  <a:srgbClr val="FF0000"/>
                </a:solidFill>
                <a:latin typeface="Times New Roman" pitchFamily="18" charset="0"/>
                <a:cs typeface="Times New Roman" pitchFamily="18" charset="0"/>
              </a:rPr>
              <a:t>Eosinófilos</a:t>
            </a:r>
            <a:r>
              <a:rPr lang="es-CL" sz="2000" dirty="0">
                <a:latin typeface="Times New Roman" pitchFamily="18" charset="0"/>
                <a:cs typeface="Times New Roman" pitchFamily="18" charset="0"/>
              </a:rPr>
              <a:t>  en su corte histológico</a:t>
            </a:r>
          </a:p>
          <a:p>
            <a:pPr algn="just" eaLnBrk="1" hangingPunct="1"/>
            <a:r>
              <a:rPr lang="es-ES" sz="2000" dirty="0">
                <a:latin typeface="Times New Roman" pitchFamily="18" charset="0"/>
                <a:cs typeface="Times New Roman" pitchFamily="18" charset="0"/>
              </a:rPr>
              <a:t>Dg clínico </a:t>
            </a:r>
          </a:p>
          <a:p>
            <a:pPr algn="just" eaLnBrk="1" hangingPunct="1"/>
            <a:r>
              <a:rPr lang="es-ES" sz="2000" dirty="0">
                <a:latin typeface="Times New Roman" pitchFamily="18" charset="0"/>
                <a:cs typeface="Times New Roman" pitchFamily="18" charset="0"/>
              </a:rPr>
              <a:t>Etiología ? Respuesta inmunológica a la colonización microbiana temprana de la piel del RN </a:t>
            </a:r>
            <a:endParaRPr lang="en-GB" sz="2000" dirty="0">
              <a:latin typeface="Times New Roman" pitchFamily="18" charset="0"/>
              <a:cs typeface="Times New Roman" pitchFamily="18" charset="0"/>
            </a:endParaRPr>
          </a:p>
        </p:txBody>
      </p:sp>
      <p:sp>
        <p:nvSpPr>
          <p:cNvPr id="29700" name="Rectangle 4"/>
          <p:cNvSpPr>
            <a:spLocks noChangeArrowheads="1"/>
          </p:cNvSpPr>
          <p:nvPr/>
        </p:nvSpPr>
        <p:spPr bwMode="auto">
          <a:xfrm>
            <a:off x="6227763" y="2133600"/>
            <a:ext cx="2592387" cy="3527425"/>
          </a:xfrm>
          <a:prstGeom prst="rect">
            <a:avLst/>
          </a:prstGeom>
          <a:solidFill>
            <a:srgbClr val="FFFFFF"/>
          </a:solidFill>
          <a:ln w="9525">
            <a:solidFill>
              <a:schemeClr val="tx1"/>
            </a:solidFill>
            <a:miter lim="800000"/>
            <a:headEnd/>
            <a:tailEnd/>
          </a:ln>
        </p:spPr>
        <p:txBody>
          <a:bodyPr wrap="none" anchor="ctr"/>
          <a:lstStyle/>
          <a:p>
            <a:endParaRPr lang="es-ES">
              <a:latin typeface="Century Gothic" pitchFamily="34" charset="0"/>
            </a:endParaRPr>
          </a:p>
        </p:txBody>
      </p:sp>
      <p:pic>
        <p:nvPicPr>
          <p:cNvPr id="29701" name="Picture 5" descr="mancha mongolica"/>
          <p:cNvPicPr>
            <a:picLocks noChangeAspect="1" noChangeArrowheads="1"/>
          </p:cNvPicPr>
          <p:nvPr/>
        </p:nvPicPr>
        <p:blipFill>
          <a:blip r:embed="rId5" cstate="print"/>
          <a:srcRect l="66927"/>
          <a:stretch>
            <a:fillRect/>
          </a:stretch>
        </p:blipFill>
        <p:spPr bwMode="auto">
          <a:xfrm>
            <a:off x="6300788" y="2276475"/>
            <a:ext cx="2535237" cy="3529013"/>
          </a:xfrm>
          <a:prstGeom prst="rect">
            <a:avLst/>
          </a:prstGeom>
          <a:noFill/>
          <a:ln w="9525" algn="ctr">
            <a:noFill/>
            <a:miter lim="800000"/>
            <a:headEnd/>
            <a:tailEnd/>
          </a:ln>
        </p:spPr>
      </p:pic>
      <p:pic>
        <p:nvPicPr>
          <p:cNvPr id="2" name="Sonido grabado">
            <a:hlinkClick r:id="" action="ppaction://media"/>
            <a:extLst>
              <a:ext uri="{FF2B5EF4-FFF2-40B4-BE49-F238E27FC236}">
                <a16:creationId xmlns:a16="http://schemas.microsoft.com/office/drawing/2014/main" id="{059122FD-01DF-4AC9-A2F8-6DA0C520AA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9483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Eritema</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Tóxico</a:t>
            </a:r>
            <a:r>
              <a:rPr lang="en-GB" b="1" dirty="0">
                <a:solidFill>
                  <a:schemeClr val="accent1">
                    <a:tint val="83000"/>
                    <a:satMod val="150000"/>
                  </a:schemeClr>
                </a:solidFill>
                <a:latin typeface="Times New Roman" pitchFamily="18" charset="0"/>
                <a:cs typeface="Times New Roman" pitchFamily="18" charset="0"/>
              </a:rPr>
              <a:t> Neonatal </a:t>
            </a:r>
          </a:p>
        </p:txBody>
      </p:sp>
      <p:pic>
        <p:nvPicPr>
          <p:cNvPr id="30724" name="Picture 5" descr="eritema01"/>
          <p:cNvPicPr>
            <a:picLocks noChangeAspect="1" noChangeArrowheads="1"/>
          </p:cNvPicPr>
          <p:nvPr/>
        </p:nvPicPr>
        <p:blipFill>
          <a:blip r:embed="rId3" cstate="print"/>
          <a:srcRect/>
          <a:stretch>
            <a:fillRect/>
          </a:stretch>
        </p:blipFill>
        <p:spPr bwMode="auto">
          <a:xfrm>
            <a:off x="742014" y="2227263"/>
            <a:ext cx="3901994" cy="3650009"/>
          </a:xfrm>
          <a:prstGeom prst="rect">
            <a:avLst/>
          </a:prstGeom>
          <a:noFill/>
          <a:ln w="9525">
            <a:noFill/>
            <a:miter lim="800000"/>
            <a:headEnd/>
            <a:tailEnd/>
          </a:ln>
        </p:spPr>
      </p:pic>
      <p:pic>
        <p:nvPicPr>
          <p:cNvPr id="30725" name="Picture 6" descr="eritema02"/>
          <p:cNvPicPr>
            <a:picLocks noChangeAspect="1" noChangeArrowheads="1"/>
          </p:cNvPicPr>
          <p:nvPr/>
        </p:nvPicPr>
        <p:blipFill>
          <a:blip r:embed="rId4" cstate="print"/>
          <a:srcRect/>
          <a:stretch>
            <a:fillRect/>
          </a:stretch>
        </p:blipFill>
        <p:spPr bwMode="auto">
          <a:xfrm>
            <a:off x="4931587" y="2205038"/>
            <a:ext cx="3925076" cy="367223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6623050" cy="1143000"/>
          </a:xfrm>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Eritema</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Tóxico</a:t>
            </a:r>
            <a:r>
              <a:rPr lang="en-GB" b="1" dirty="0">
                <a:solidFill>
                  <a:schemeClr val="accent1">
                    <a:tint val="83000"/>
                    <a:satMod val="150000"/>
                  </a:schemeClr>
                </a:solidFill>
                <a:latin typeface="Times New Roman" pitchFamily="18" charset="0"/>
                <a:cs typeface="Times New Roman" pitchFamily="18" charset="0"/>
              </a:rPr>
              <a:t> Neonatal </a:t>
            </a:r>
          </a:p>
        </p:txBody>
      </p:sp>
      <p:sp>
        <p:nvSpPr>
          <p:cNvPr id="131075" name="Rectangle 3"/>
          <p:cNvSpPr>
            <a:spLocks noGrp="1" noChangeArrowheads="1"/>
          </p:cNvSpPr>
          <p:nvPr>
            <p:ph idx="1"/>
          </p:nvPr>
        </p:nvSpPr>
        <p:spPr>
          <a:xfrm>
            <a:off x="685800" y="1412776"/>
            <a:ext cx="5686425" cy="1879600"/>
          </a:xfrm>
        </p:spPr>
        <p:txBody>
          <a:bodyPr>
            <a:normAutofit/>
          </a:bodyPr>
          <a:lstStyle/>
          <a:p>
            <a:pPr marL="448056" indent="-384048" algn="just" eaLnBrk="1" fontAlgn="auto" hangingPunct="1">
              <a:lnSpc>
                <a:spcPct val="80000"/>
              </a:lnSpc>
              <a:spcAft>
                <a:spcPts val="0"/>
              </a:spcAft>
              <a:buFont typeface="Wingdings 2"/>
              <a:buChar char=""/>
              <a:defRPr/>
            </a:pPr>
            <a:r>
              <a:rPr lang="en-GB" sz="1600" b="1" dirty="0" err="1">
                <a:effectLst>
                  <a:outerShdw blurRad="38100" dist="38100" dir="2700000" algn="tl">
                    <a:srgbClr val="000000"/>
                  </a:outerShdw>
                </a:effectLst>
                <a:latin typeface="Times New Roman" pitchFamily="18" charset="0"/>
                <a:cs typeface="Times New Roman" pitchFamily="18" charset="0"/>
              </a:rPr>
              <a:t>Diagnostico</a:t>
            </a:r>
            <a:r>
              <a:rPr lang="en-GB" sz="1600" b="1" dirty="0">
                <a:effectLst>
                  <a:outerShdw blurRad="38100" dist="38100" dir="2700000" algn="tl">
                    <a:srgbClr val="000000"/>
                  </a:outerShdw>
                </a:effectLst>
                <a:latin typeface="Times New Roman" pitchFamily="18" charset="0"/>
                <a:cs typeface="Times New Roman" pitchFamily="18" charset="0"/>
              </a:rPr>
              <a:t> </a:t>
            </a:r>
            <a:r>
              <a:rPr lang="en-GB" sz="1600" b="1" dirty="0" err="1">
                <a:effectLst>
                  <a:outerShdw blurRad="38100" dist="38100" dir="2700000" algn="tl">
                    <a:srgbClr val="000000"/>
                  </a:outerShdw>
                </a:effectLst>
                <a:latin typeface="Times New Roman" pitchFamily="18" charset="0"/>
                <a:cs typeface="Times New Roman" pitchFamily="18" charset="0"/>
              </a:rPr>
              <a:t>Diferencial</a:t>
            </a:r>
            <a:r>
              <a:rPr lang="en-GB" sz="1600" b="1" dirty="0">
                <a:effectLst>
                  <a:outerShdw blurRad="38100" dist="38100" dir="2700000" algn="tl">
                    <a:srgbClr val="000000"/>
                  </a:outerShdw>
                </a:effectLst>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r>
              <a:rPr lang="es-CL" sz="1600" b="1" dirty="0">
                <a:solidFill>
                  <a:srgbClr val="FFFF00"/>
                </a:solidFill>
                <a:effectLst>
                  <a:outerShdw blurRad="38100" dist="38100" dir="2700000" algn="tl">
                    <a:srgbClr val="000000"/>
                  </a:outerShdw>
                </a:effectLst>
                <a:latin typeface="Times New Roman" pitchFamily="18" charset="0"/>
                <a:cs typeface="Times New Roman" pitchFamily="18" charset="0"/>
              </a:rPr>
              <a:t>Benignos y </a:t>
            </a:r>
            <a:r>
              <a:rPr lang="es-CL" sz="1600" b="1" dirty="0" err="1">
                <a:solidFill>
                  <a:srgbClr val="FFFF00"/>
                </a:solidFill>
                <a:effectLst>
                  <a:outerShdw blurRad="38100" dist="38100" dir="2700000" algn="tl">
                    <a:srgbClr val="000000"/>
                  </a:outerShdw>
                </a:effectLst>
                <a:latin typeface="Times New Roman" pitchFamily="18" charset="0"/>
                <a:cs typeface="Times New Roman" pitchFamily="18" charset="0"/>
              </a:rPr>
              <a:t>autolimitados</a:t>
            </a:r>
            <a:r>
              <a:rPr lang="es-CL" sz="1600" b="1" dirty="0">
                <a:solidFill>
                  <a:srgbClr val="FFFF00"/>
                </a:solidFill>
                <a:effectLst>
                  <a:outerShdw blurRad="38100" dist="38100" dir="2700000" algn="tl">
                    <a:srgbClr val="000000"/>
                  </a:outerShdw>
                </a:effectLst>
                <a:latin typeface="Times New Roman" pitchFamily="18" charset="0"/>
                <a:cs typeface="Times New Roman" pitchFamily="18" charset="0"/>
              </a:rPr>
              <a:t>:</a:t>
            </a:r>
          </a:p>
          <a:p>
            <a:pPr marL="822960" lvl="1" algn="just" eaLnBrk="1" fontAlgn="auto" hangingPunct="1">
              <a:lnSpc>
                <a:spcPct val="80000"/>
              </a:lnSpc>
              <a:spcAft>
                <a:spcPts val="0"/>
              </a:spcAft>
              <a:buFont typeface="Verdana"/>
              <a:buChar char="›"/>
              <a:defRPr/>
            </a:pPr>
            <a:r>
              <a:rPr lang="es-CL" sz="1600" dirty="0">
                <a:latin typeface="Times New Roman" pitchFamily="18" charset="0"/>
                <a:cs typeface="Times New Roman" pitchFamily="18" charset="0"/>
              </a:rPr>
              <a:t>Melanosis pustulosa neonatal transitoria</a:t>
            </a:r>
          </a:p>
          <a:p>
            <a:pPr marL="822960" lvl="1" algn="just" eaLnBrk="1" fontAlgn="auto" hangingPunct="1">
              <a:lnSpc>
                <a:spcPct val="80000"/>
              </a:lnSpc>
              <a:spcAft>
                <a:spcPts val="0"/>
              </a:spcAft>
              <a:buFont typeface="Verdana"/>
              <a:buChar char="›"/>
              <a:defRPr/>
            </a:pPr>
            <a:r>
              <a:rPr lang="es-CL" sz="1600" dirty="0">
                <a:latin typeface="Times New Roman" pitchFamily="18" charset="0"/>
                <a:cs typeface="Times New Roman" pitchFamily="18" charset="0"/>
              </a:rPr>
              <a:t>Miliaria</a:t>
            </a:r>
          </a:p>
          <a:p>
            <a:pPr marL="822960" lvl="1" algn="just" eaLnBrk="1" fontAlgn="auto" hangingPunct="1">
              <a:lnSpc>
                <a:spcPct val="80000"/>
              </a:lnSpc>
              <a:spcAft>
                <a:spcPts val="0"/>
              </a:spcAft>
              <a:buFont typeface="Verdana"/>
              <a:buChar char="›"/>
              <a:defRPr/>
            </a:pPr>
            <a:r>
              <a:rPr lang="es-CL" sz="1600" dirty="0" err="1">
                <a:latin typeface="Times New Roman" pitchFamily="18" charset="0"/>
                <a:cs typeface="Times New Roman" pitchFamily="18" charset="0"/>
              </a:rPr>
              <a:t>Acropustulosis</a:t>
            </a:r>
            <a:r>
              <a:rPr lang="es-CL" sz="1600" dirty="0">
                <a:latin typeface="Times New Roman" pitchFamily="18" charset="0"/>
                <a:cs typeface="Times New Roman" pitchFamily="18" charset="0"/>
              </a:rPr>
              <a:t>  del lactante </a:t>
            </a:r>
          </a:p>
          <a:p>
            <a:pPr marL="822960" lvl="1" algn="just" eaLnBrk="1" fontAlgn="auto" hangingPunct="1">
              <a:lnSpc>
                <a:spcPct val="80000"/>
              </a:lnSpc>
              <a:spcAft>
                <a:spcPts val="0"/>
              </a:spcAft>
              <a:buFont typeface="Verdana"/>
              <a:buChar char="›"/>
              <a:defRPr/>
            </a:pPr>
            <a:r>
              <a:rPr lang="es-CL" sz="1600" dirty="0" err="1">
                <a:latin typeface="Times New Roman" pitchFamily="18" charset="0"/>
                <a:cs typeface="Times New Roman" pitchFamily="18" charset="0"/>
              </a:rPr>
              <a:t>Foliculitis</a:t>
            </a:r>
            <a:r>
              <a:rPr lang="es-CL" sz="1600" dirty="0">
                <a:latin typeface="Times New Roman" pitchFamily="18" charset="0"/>
                <a:cs typeface="Times New Roman" pitchFamily="18" charset="0"/>
              </a:rPr>
              <a:t> pustulosa </a:t>
            </a:r>
            <a:r>
              <a:rPr lang="es-CL" sz="1600" dirty="0" err="1">
                <a:latin typeface="Times New Roman" pitchFamily="18" charset="0"/>
                <a:cs typeface="Times New Roman" pitchFamily="18" charset="0"/>
              </a:rPr>
              <a:t>eosinofílica</a:t>
            </a:r>
            <a:endParaRPr lang="es-CL"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endParaRPr lang="es-CL" sz="1800" dirty="0">
              <a:latin typeface="Arial Narrow" pitchFamily="34" charset="0"/>
            </a:endParaRPr>
          </a:p>
        </p:txBody>
      </p:sp>
      <p:pic>
        <p:nvPicPr>
          <p:cNvPr id="31748" name="Picture 4" descr="eritema01"/>
          <p:cNvPicPr>
            <a:picLocks noChangeAspect="1" noChangeArrowheads="1"/>
          </p:cNvPicPr>
          <p:nvPr/>
        </p:nvPicPr>
        <p:blipFill>
          <a:blip r:embed="rId5" cstate="print"/>
          <a:srcRect/>
          <a:stretch>
            <a:fillRect/>
          </a:stretch>
        </p:blipFill>
        <p:spPr bwMode="auto">
          <a:xfrm>
            <a:off x="7524750" y="247650"/>
            <a:ext cx="1476375" cy="1381125"/>
          </a:xfrm>
          <a:prstGeom prst="rect">
            <a:avLst/>
          </a:prstGeom>
          <a:noFill/>
          <a:ln w="9525">
            <a:noFill/>
            <a:miter lim="800000"/>
            <a:headEnd/>
            <a:tailEnd/>
          </a:ln>
        </p:spPr>
      </p:pic>
      <p:pic>
        <p:nvPicPr>
          <p:cNvPr id="31749" name="Picture 5" descr="Acné neonatal"/>
          <p:cNvPicPr>
            <a:picLocks noChangeAspect="1" noChangeArrowheads="1"/>
          </p:cNvPicPr>
          <p:nvPr/>
        </p:nvPicPr>
        <p:blipFill>
          <a:blip r:embed="rId6" cstate="print"/>
          <a:srcRect/>
          <a:stretch>
            <a:fillRect/>
          </a:stretch>
        </p:blipFill>
        <p:spPr bwMode="auto">
          <a:xfrm>
            <a:off x="6645275" y="3933825"/>
            <a:ext cx="2319338" cy="2479675"/>
          </a:xfrm>
          <a:prstGeom prst="rect">
            <a:avLst/>
          </a:prstGeom>
          <a:noFill/>
          <a:ln w="9525">
            <a:noFill/>
            <a:miter lim="800000"/>
            <a:headEnd/>
            <a:tailEnd/>
          </a:ln>
        </p:spPr>
      </p:pic>
      <p:pic>
        <p:nvPicPr>
          <p:cNvPr id="31750" name="Picture 6" descr="a09fig3"/>
          <p:cNvPicPr>
            <a:picLocks noChangeAspect="1" noChangeArrowheads="1"/>
          </p:cNvPicPr>
          <p:nvPr/>
        </p:nvPicPr>
        <p:blipFill>
          <a:blip r:embed="rId7" cstate="print"/>
          <a:srcRect/>
          <a:stretch>
            <a:fillRect/>
          </a:stretch>
        </p:blipFill>
        <p:spPr bwMode="auto">
          <a:xfrm>
            <a:off x="3635375" y="4005263"/>
            <a:ext cx="2787650" cy="2317750"/>
          </a:xfrm>
          <a:prstGeom prst="rect">
            <a:avLst/>
          </a:prstGeom>
          <a:noFill/>
          <a:ln w="9525">
            <a:noFill/>
            <a:miter lim="800000"/>
            <a:headEnd/>
            <a:tailEnd/>
          </a:ln>
        </p:spPr>
      </p:pic>
      <p:pic>
        <p:nvPicPr>
          <p:cNvPr id="31751" name="Picture 7" descr="a09fig2"/>
          <p:cNvPicPr>
            <a:picLocks noChangeAspect="1" noChangeArrowheads="1"/>
          </p:cNvPicPr>
          <p:nvPr/>
        </p:nvPicPr>
        <p:blipFill>
          <a:blip r:embed="rId8" cstate="print"/>
          <a:srcRect/>
          <a:stretch>
            <a:fillRect/>
          </a:stretch>
        </p:blipFill>
        <p:spPr bwMode="auto">
          <a:xfrm>
            <a:off x="323850" y="3933825"/>
            <a:ext cx="3024188" cy="2560638"/>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E439E6DD-2A35-423A-8584-97859C3536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Eritema</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Tóxico</a:t>
            </a:r>
            <a:r>
              <a:rPr lang="en-GB" b="1" dirty="0">
                <a:solidFill>
                  <a:schemeClr val="accent1">
                    <a:tint val="83000"/>
                    <a:satMod val="150000"/>
                  </a:schemeClr>
                </a:solidFill>
                <a:latin typeface="Times New Roman" pitchFamily="18" charset="0"/>
                <a:cs typeface="Times New Roman" pitchFamily="18" charset="0"/>
              </a:rPr>
              <a:t> Neonatal </a:t>
            </a:r>
          </a:p>
        </p:txBody>
      </p:sp>
      <p:sp>
        <p:nvSpPr>
          <p:cNvPr id="120835" name="Rectangle 3"/>
          <p:cNvSpPr>
            <a:spLocks noGrp="1" noChangeArrowheads="1"/>
          </p:cNvSpPr>
          <p:nvPr>
            <p:ph idx="1"/>
          </p:nvPr>
        </p:nvSpPr>
        <p:spPr>
          <a:xfrm>
            <a:off x="685800" y="1981200"/>
            <a:ext cx="3814763" cy="3751263"/>
          </a:xfrm>
        </p:spPr>
        <p:txBody>
          <a:bodyPr>
            <a:normAutofit lnSpcReduction="10000"/>
          </a:bodyPr>
          <a:lstStyle/>
          <a:p>
            <a:pPr marL="448056" indent="-384048" algn="just" eaLnBrk="1" fontAlgn="auto" hangingPunct="1">
              <a:lnSpc>
                <a:spcPct val="80000"/>
              </a:lnSpc>
              <a:spcAft>
                <a:spcPts val="0"/>
              </a:spcAft>
              <a:buFont typeface="Wingdings 2"/>
              <a:buChar char=""/>
              <a:defRPr/>
            </a:pPr>
            <a:r>
              <a:rPr lang="en-GB" sz="2000" b="1" dirty="0">
                <a:effectLst>
                  <a:outerShdw blurRad="38100" dist="38100" dir="2700000" algn="tl">
                    <a:srgbClr val="000000"/>
                  </a:outerShdw>
                </a:effectLst>
                <a:latin typeface="Times New Roman" pitchFamily="18" charset="0"/>
                <a:cs typeface="Times New Roman" pitchFamily="18" charset="0"/>
              </a:rPr>
              <a:t>Dg </a:t>
            </a:r>
            <a:r>
              <a:rPr lang="en-GB" sz="2000" b="1" dirty="0" err="1">
                <a:effectLst>
                  <a:outerShdw blurRad="38100" dist="38100" dir="2700000" algn="tl">
                    <a:srgbClr val="000000"/>
                  </a:outerShdw>
                </a:effectLst>
                <a:latin typeface="Times New Roman" pitchFamily="18" charset="0"/>
                <a:cs typeface="Times New Roman" pitchFamily="18" charset="0"/>
              </a:rPr>
              <a:t>Diferencial</a:t>
            </a:r>
            <a:r>
              <a:rPr lang="en-GB" sz="2000" b="1" dirty="0">
                <a:effectLst>
                  <a:outerShdw blurRad="38100" dist="38100" dir="2700000" algn="tl">
                    <a:srgbClr val="000000"/>
                  </a:outerShdw>
                </a:effectLst>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endParaRPr lang="es-CL" sz="20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2000" dirty="0">
                <a:latin typeface="Times New Roman" pitchFamily="18" charset="0"/>
                <a:cs typeface="Times New Roman" pitchFamily="18" charset="0"/>
              </a:rPr>
              <a:t>Lesiones  infecciosas:</a:t>
            </a:r>
          </a:p>
          <a:p>
            <a:pPr marL="822960" lvl="1" algn="just" eaLnBrk="1" fontAlgn="auto" hangingPunct="1">
              <a:lnSpc>
                <a:spcPct val="80000"/>
              </a:lnSpc>
              <a:spcAft>
                <a:spcPts val="0"/>
              </a:spcAft>
              <a:buFont typeface="Verdana"/>
              <a:buChar char="›"/>
              <a:defRPr/>
            </a:pPr>
            <a:r>
              <a:rPr lang="es-CL" sz="2000" dirty="0" err="1">
                <a:latin typeface="Times New Roman" pitchFamily="18" charset="0"/>
                <a:cs typeface="Times New Roman" pitchFamily="18" charset="0"/>
              </a:rPr>
              <a:t>Foliculitis</a:t>
            </a:r>
            <a:r>
              <a:rPr lang="es-CL" sz="2000" dirty="0">
                <a:latin typeface="Times New Roman" pitchFamily="18" charset="0"/>
                <a:cs typeface="Times New Roman" pitchFamily="18" charset="0"/>
              </a:rPr>
              <a:t>  bacteriana</a:t>
            </a: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Impétigo  bulloso</a:t>
            </a: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Candidiasis</a:t>
            </a: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Herpes</a:t>
            </a: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Sarna  </a:t>
            </a:r>
          </a:p>
          <a:p>
            <a:pPr marL="448056" indent="-384048" algn="just" eaLnBrk="1" fontAlgn="auto" hangingPunct="1">
              <a:lnSpc>
                <a:spcPct val="80000"/>
              </a:lnSpc>
              <a:spcAft>
                <a:spcPts val="0"/>
              </a:spcAft>
              <a:buFont typeface="Wingdings 2"/>
              <a:buChar char=""/>
              <a:defRPr/>
            </a:pPr>
            <a:endParaRPr lang="es-CL" sz="20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2000" dirty="0">
                <a:latin typeface="Times New Roman" pitchFamily="18" charset="0"/>
                <a:cs typeface="Times New Roman" pitchFamily="18" charset="0"/>
              </a:rPr>
              <a:t>Otras más graves: </a:t>
            </a: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Urticaria </a:t>
            </a:r>
            <a:r>
              <a:rPr lang="es-CL" sz="2000" dirty="0" err="1">
                <a:latin typeface="Times New Roman" pitchFamily="18" charset="0"/>
                <a:cs typeface="Times New Roman" pitchFamily="18" charset="0"/>
              </a:rPr>
              <a:t>pigmentosa</a:t>
            </a:r>
            <a:endParaRPr lang="es-CL" sz="2000" dirty="0">
              <a:latin typeface="Times New Roman" pitchFamily="18" charset="0"/>
              <a:cs typeface="Times New Roman" pitchFamily="18" charset="0"/>
            </a:endParaRPr>
          </a:p>
          <a:p>
            <a:pPr marL="822960" lvl="1" algn="just" eaLnBrk="1" fontAlgn="auto" hangingPunct="1">
              <a:lnSpc>
                <a:spcPct val="80000"/>
              </a:lnSpc>
              <a:spcAft>
                <a:spcPts val="0"/>
              </a:spcAft>
              <a:buFont typeface="Verdana"/>
              <a:buChar char="›"/>
              <a:defRPr/>
            </a:pPr>
            <a:r>
              <a:rPr lang="es-CL" sz="2000" dirty="0">
                <a:latin typeface="Times New Roman" pitchFamily="18" charset="0"/>
                <a:cs typeface="Times New Roman" pitchFamily="18" charset="0"/>
              </a:rPr>
              <a:t>Incontinencia pigmentaria</a:t>
            </a:r>
            <a:endParaRPr lang="en-GB" sz="2000" dirty="0">
              <a:latin typeface="Times New Roman" pitchFamily="18" charset="0"/>
              <a:cs typeface="Times New Roman" pitchFamily="18" charset="0"/>
            </a:endParaRPr>
          </a:p>
        </p:txBody>
      </p:sp>
      <p:pic>
        <p:nvPicPr>
          <p:cNvPr id="32772" name="Picture 4" descr="eritema01"/>
          <p:cNvPicPr>
            <a:picLocks noChangeAspect="1" noChangeArrowheads="1"/>
          </p:cNvPicPr>
          <p:nvPr/>
        </p:nvPicPr>
        <p:blipFill>
          <a:blip r:embed="rId5" cstate="print"/>
          <a:srcRect/>
          <a:stretch>
            <a:fillRect/>
          </a:stretch>
        </p:blipFill>
        <p:spPr bwMode="auto">
          <a:xfrm>
            <a:off x="7164288" y="188640"/>
            <a:ext cx="1260773" cy="1179433"/>
          </a:xfrm>
          <a:prstGeom prst="rect">
            <a:avLst/>
          </a:prstGeom>
          <a:noFill/>
          <a:ln w="9525">
            <a:noFill/>
            <a:miter lim="800000"/>
            <a:headEnd/>
            <a:tailEnd/>
          </a:ln>
        </p:spPr>
      </p:pic>
      <p:pic>
        <p:nvPicPr>
          <p:cNvPr id="32773" name="Picture 11" descr="a09fig4"/>
          <p:cNvPicPr>
            <a:picLocks noChangeAspect="1" noChangeArrowheads="1"/>
          </p:cNvPicPr>
          <p:nvPr/>
        </p:nvPicPr>
        <p:blipFill>
          <a:blip r:embed="rId6" cstate="print"/>
          <a:srcRect/>
          <a:stretch>
            <a:fillRect/>
          </a:stretch>
        </p:blipFill>
        <p:spPr bwMode="auto">
          <a:xfrm>
            <a:off x="5292081" y="1487999"/>
            <a:ext cx="3168352" cy="2553776"/>
          </a:xfrm>
          <a:prstGeom prst="rect">
            <a:avLst/>
          </a:prstGeom>
          <a:noFill/>
          <a:ln w="9525">
            <a:noFill/>
            <a:miter lim="800000"/>
            <a:headEnd/>
            <a:tailEnd/>
          </a:ln>
        </p:spPr>
      </p:pic>
      <p:pic>
        <p:nvPicPr>
          <p:cNvPr id="32774" name="Picture 13" descr="a09fig5"/>
          <p:cNvPicPr>
            <a:picLocks noChangeAspect="1" noChangeArrowheads="1"/>
          </p:cNvPicPr>
          <p:nvPr/>
        </p:nvPicPr>
        <p:blipFill>
          <a:blip r:embed="rId7" cstate="print"/>
          <a:srcRect/>
          <a:stretch>
            <a:fillRect/>
          </a:stretch>
        </p:blipFill>
        <p:spPr bwMode="auto">
          <a:xfrm>
            <a:off x="5292724" y="4149725"/>
            <a:ext cx="3167707" cy="2619351"/>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FFD39B13-2046-4648-82DE-36FD247514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1640" y="58772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ilia01"/>
          <p:cNvPicPr>
            <a:picLocks noChangeAspect="1" noChangeArrowheads="1"/>
          </p:cNvPicPr>
          <p:nvPr/>
        </p:nvPicPr>
        <p:blipFill>
          <a:blip r:embed="rId5" cstate="print"/>
          <a:srcRect/>
          <a:stretch>
            <a:fillRect/>
          </a:stretch>
        </p:blipFill>
        <p:spPr bwMode="auto">
          <a:xfrm>
            <a:off x="4684713" y="2022475"/>
            <a:ext cx="4351337" cy="4070350"/>
          </a:xfrm>
          <a:prstGeom prst="rect">
            <a:avLst/>
          </a:prstGeom>
          <a:noFill/>
          <a:ln w="9525">
            <a:noFill/>
            <a:miter lim="800000"/>
            <a:headEnd/>
            <a:tailEnd/>
          </a:ln>
        </p:spPr>
      </p:pic>
      <p:sp>
        <p:nvSpPr>
          <p:cNvPr id="24579" name="Rectangle 3"/>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Millium</a:t>
            </a:r>
            <a:r>
              <a:rPr lang="en-GB" b="1" dirty="0">
                <a:solidFill>
                  <a:schemeClr val="accent1">
                    <a:tint val="83000"/>
                    <a:satMod val="150000"/>
                  </a:schemeClr>
                </a:solidFill>
                <a:latin typeface="Times New Roman" pitchFamily="18" charset="0"/>
                <a:cs typeface="Times New Roman" pitchFamily="18" charset="0"/>
              </a:rPr>
              <a:t> Nasal</a:t>
            </a:r>
          </a:p>
        </p:txBody>
      </p:sp>
      <p:sp>
        <p:nvSpPr>
          <p:cNvPr id="124932" name="Rectangle 4"/>
          <p:cNvSpPr>
            <a:spLocks noGrp="1" noChangeArrowheads="1"/>
          </p:cNvSpPr>
          <p:nvPr>
            <p:ph idx="1"/>
          </p:nvPr>
        </p:nvSpPr>
        <p:spPr>
          <a:xfrm>
            <a:off x="685800" y="1981200"/>
            <a:ext cx="3598863" cy="4471988"/>
          </a:xfrm>
        </p:spPr>
        <p:txBody>
          <a:bodyPr>
            <a:noAutofit/>
          </a:bodyPr>
          <a:lstStyle/>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Pápulas de color blanco perlado o amarillento  de 1 a 2 mm diámetro que aparecen en rostro y c cabelludo. Raro en genitales</a:t>
            </a: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40% </a:t>
            </a:r>
            <a:r>
              <a:rPr lang="es-CL" sz="1600" dirty="0">
                <a:effectLst>
                  <a:outerShdw blurRad="38100" dist="38100" dir="2700000" algn="tl">
                    <a:srgbClr val="000000"/>
                  </a:outerShdw>
                </a:effectLst>
                <a:latin typeface="Times New Roman" pitchFamily="18" charset="0"/>
                <a:cs typeface="Times New Roman" pitchFamily="18" charset="0"/>
              </a:rPr>
              <a:t>RNT.</a:t>
            </a:r>
            <a:r>
              <a:rPr lang="es-CL" sz="1600" dirty="0">
                <a:latin typeface="Times New Roman" pitchFamily="18" charset="0"/>
                <a:cs typeface="Times New Roman" pitchFamily="18" charset="0"/>
              </a:rPr>
              <a:t> </a:t>
            </a:r>
            <a:r>
              <a:rPr lang="es-CL" sz="1600" dirty="0">
                <a:latin typeface="Times New Roman" pitchFamily="18" charset="0"/>
                <a:cs typeface="Times New Roman" pitchFamily="18" charset="0"/>
                <a:sym typeface="Wingdings" pitchFamily="2" charset="2"/>
              </a:rPr>
              <a:t> </a:t>
            </a:r>
            <a:r>
              <a:rPr lang="es-CL" sz="1600" dirty="0">
                <a:solidFill>
                  <a:srgbClr val="FFFF00"/>
                </a:solidFill>
                <a:effectLst>
                  <a:outerShdw blurRad="38100" dist="38100" dir="2700000" algn="tl">
                    <a:srgbClr val="000000"/>
                  </a:outerShdw>
                </a:effectLst>
                <a:latin typeface="Times New Roman" pitchFamily="18" charset="0"/>
                <a:cs typeface="Times New Roman" pitchFamily="18" charset="0"/>
                <a:sym typeface="Wingdings" pitchFamily="2" charset="2"/>
              </a:rPr>
              <a:t>SIGNO MADUREZ</a:t>
            </a:r>
            <a:endParaRPr lang="es-CL" sz="1600" dirty="0">
              <a:solidFill>
                <a:srgbClr val="FFFF00"/>
              </a:solidFill>
              <a:effectLst>
                <a:outerShdw blurRad="38100" dist="38100" dir="2700000" algn="tl">
                  <a:srgbClr val="000000"/>
                </a:outerShdw>
              </a:effectLst>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endParaRPr lang="es-CL"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Son  pequeños quistes de </a:t>
            </a:r>
            <a:r>
              <a:rPr lang="es-CL" sz="1600" dirty="0" err="1">
                <a:latin typeface="Times New Roman" pitchFamily="18" charset="0"/>
                <a:cs typeface="Times New Roman" pitchFamily="18" charset="0"/>
              </a:rPr>
              <a:t>inclusion</a:t>
            </a:r>
            <a:r>
              <a:rPr lang="es-CL" sz="1600" dirty="0">
                <a:latin typeface="Times New Roman" pitchFamily="18" charset="0"/>
                <a:cs typeface="Times New Roman" pitchFamily="18" charset="0"/>
              </a:rPr>
              <a:t> que se producen por la </a:t>
            </a:r>
            <a:r>
              <a:rPr lang="es-CL" sz="1600" dirty="0" err="1">
                <a:latin typeface="Times New Roman" pitchFamily="18" charset="0"/>
                <a:cs typeface="Times New Roman" pitchFamily="18" charset="0"/>
              </a:rPr>
              <a:t>retencion</a:t>
            </a:r>
            <a:r>
              <a:rPr lang="es-CL" sz="1600" dirty="0">
                <a:latin typeface="Times New Roman" pitchFamily="18" charset="0"/>
                <a:cs typeface="Times New Roman" pitchFamily="18" charset="0"/>
              </a:rPr>
              <a:t> de queratina y material </a:t>
            </a:r>
            <a:r>
              <a:rPr lang="es-CL" sz="1600" dirty="0" err="1">
                <a:latin typeface="Times New Roman" pitchFamily="18" charset="0"/>
                <a:cs typeface="Times New Roman" pitchFamily="18" charset="0"/>
              </a:rPr>
              <a:t>sebaceo</a:t>
            </a:r>
            <a:r>
              <a:rPr lang="es-CL" sz="1600" dirty="0">
                <a:latin typeface="Times New Roman" pitchFamily="18" charset="0"/>
                <a:cs typeface="Times New Roman" pitchFamily="18" charset="0"/>
              </a:rPr>
              <a:t> dentro del aparato </a:t>
            </a:r>
            <a:r>
              <a:rPr lang="es-CL" sz="1600" dirty="0" err="1">
                <a:latin typeface="Times New Roman" pitchFamily="18" charset="0"/>
                <a:cs typeface="Times New Roman" pitchFamily="18" charset="0"/>
              </a:rPr>
              <a:t>pilosebaceo</a:t>
            </a:r>
            <a:endParaRPr lang="es-CL"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endParaRPr lang="es-CL"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Desaparece espontáneamente en días.</a:t>
            </a:r>
          </a:p>
          <a:p>
            <a:pPr marL="448056" indent="-384048" algn="just" eaLnBrk="1" fontAlgn="auto" hangingPunct="1">
              <a:lnSpc>
                <a:spcPct val="80000"/>
              </a:lnSpc>
              <a:spcAft>
                <a:spcPts val="0"/>
              </a:spcAft>
              <a:buFont typeface="Wingdings 2"/>
              <a:buChar char=""/>
              <a:defRPr/>
            </a:pPr>
            <a:endParaRPr lang="en-GB" sz="1600" dirty="0">
              <a:effectLst>
                <a:outerShdw blurRad="38100" dist="38100" dir="2700000" algn="tl">
                  <a:srgbClr val="000000"/>
                </a:outerShdw>
              </a:effectLst>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600" dirty="0">
                <a:effectLst>
                  <a:outerShdw blurRad="38100" dist="38100" dir="2700000" algn="tl">
                    <a:srgbClr val="000000"/>
                  </a:outerShdw>
                </a:effectLst>
                <a:latin typeface="Times New Roman" pitchFamily="18" charset="0"/>
                <a:cs typeface="Times New Roman" pitchFamily="18" charset="0"/>
              </a:rPr>
              <a:t>TTO: (-)</a:t>
            </a:r>
          </a:p>
        </p:txBody>
      </p:sp>
      <p:pic>
        <p:nvPicPr>
          <p:cNvPr id="124933" name="Picture 5"/>
          <p:cNvPicPr>
            <a:picLocks noChangeAspect="1" noChangeArrowheads="1"/>
          </p:cNvPicPr>
          <p:nvPr/>
        </p:nvPicPr>
        <p:blipFill>
          <a:blip r:embed="rId6" cstate="print"/>
          <a:srcRect/>
          <a:stretch>
            <a:fillRect/>
          </a:stretch>
        </p:blipFill>
        <p:spPr bwMode="auto">
          <a:xfrm>
            <a:off x="5043488" y="2765425"/>
            <a:ext cx="3527425" cy="261937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39E4501E-1291-4E34-B4AD-14D9BD5DB5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44974" y="6644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dissolve">
                                      <p:cBhvr>
                                        <p:cTn id="7" dur="500"/>
                                        <p:tgtEl>
                                          <p:spTgt spid="1249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42988" y="333375"/>
            <a:ext cx="3889375" cy="514350"/>
          </a:xfrm>
        </p:spPr>
        <p:txBody>
          <a:bodyPr>
            <a:noAutofit/>
          </a:bodyPr>
          <a:lstStyle/>
          <a:p>
            <a:pPr marL="484632" eaLnBrk="1" fontAlgn="auto" hangingPunct="1">
              <a:spcAft>
                <a:spcPts val="0"/>
              </a:spcAft>
              <a:defRPr/>
            </a:pPr>
            <a:r>
              <a:rPr lang="en-GB" sz="4400" b="1" dirty="0" err="1">
                <a:solidFill>
                  <a:schemeClr val="accent1">
                    <a:tint val="83000"/>
                    <a:satMod val="150000"/>
                  </a:schemeClr>
                </a:solidFill>
                <a:latin typeface="Times New Roman" pitchFamily="18" charset="0"/>
                <a:cs typeface="Times New Roman" pitchFamily="18" charset="0"/>
              </a:rPr>
              <a:t>Milaria</a:t>
            </a:r>
            <a:endParaRPr lang="en-GB" sz="4400" b="1" dirty="0">
              <a:solidFill>
                <a:schemeClr val="accent1">
                  <a:tint val="83000"/>
                  <a:satMod val="150000"/>
                </a:schemeClr>
              </a:solidFill>
              <a:latin typeface="Times New Roman" pitchFamily="18" charset="0"/>
              <a:cs typeface="Times New Roman" pitchFamily="18" charset="0"/>
            </a:endParaRPr>
          </a:p>
        </p:txBody>
      </p:sp>
      <p:sp>
        <p:nvSpPr>
          <p:cNvPr id="133123" name="Rectangle 3"/>
          <p:cNvSpPr>
            <a:spLocks noGrp="1" noChangeArrowheads="1"/>
          </p:cNvSpPr>
          <p:nvPr>
            <p:ph idx="1"/>
          </p:nvPr>
        </p:nvSpPr>
        <p:spPr>
          <a:xfrm>
            <a:off x="611188" y="1772816"/>
            <a:ext cx="4537075" cy="4464472"/>
          </a:xfrm>
        </p:spPr>
        <p:txBody>
          <a:bodyPr>
            <a:normAutofit lnSpcReduction="10000"/>
          </a:bodyPr>
          <a:lstStyle/>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Dermatitis vesiculosa o pustulosa 2ª a inmadurez de los conductos sudoríparos </a:t>
            </a:r>
            <a:r>
              <a:rPr lang="es-CL" sz="1800" dirty="0" err="1">
                <a:latin typeface="Times New Roman" pitchFamily="18" charset="0"/>
                <a:cs typeface="Times New Roman" pitchFamily="18" charset="0"/>
              </a:rPr>
              <a:t>ecrinos</a:t>
            </a:r>
            <a:r>
              <a:rPr lang="es-CL" sz="1800" dirty="0">
                <a:latin typeface="Times New Roman" pitchFamily="18" charset="0"/>
                <a:cs typeface="Times New Roman" pitchFamily="18" charset="0"/>
              </a:rPr>
              <a:t> con la consiguiente </a:t>
            </a:r>
            <a:r>
              <a:rPr lang="es-CL" sz="1800" dirty="0" err="1">
                <a:latin typeface="Times New Roman" pitchFamily="18" charset="0"/>
                <a:cs typeface="Times New Roman" pitchFamily="18" charset="0"/>
              </a:rPr>
              <a:t>retencion</a:t>
            </a:r>
            <a:r>
              <a:rPr lang="es-CL" sz="1800" dirty="0">
                <a:latin typeface="Times New Roman" pitchFamily="18" charset="0"/>
                <a:cs typeface="Times New Roman" pitchFamily="18" charset="0"/>
              </a:rPr>
              <a:t> del sudor. 15%  de los RN.</a:t>
            </a:r>
          </a:p>
          <a:p>
            <a:pPr marL="448056" indent="-384048" algn="just" eaLnBrk="1" fontAlgn="auto" hangingPunct="1">
              <a:lnSpc>
                <a:spcPct val="80000"/>
              </a:lnSpc>
              <a:spcAft>
                <a:spcPts val="0"/>
              </a:spcAft>
              <a:buFont typeface="Wingdings 2"/>
              <a:buChar char=""/>
              <a:defRPr/>
            </a:pPr>
            <a:r>
              <a:rPr lang="es-ES" sz="1800" dirty="0">
                <a:latin typeface="Times New Roman" pitchFamily="18" charset="0"/>
                <a:cs typeface="Times New Roman" pitchFamily="18" charset="0"/>
              </a:rPr>
              <a:t> Se asocia al exceso de abrigo o con la fototerapia .</a:t>
            </a:r>
          </a:p>
          <a:p>
            <a:pPr marL="448056" indent="-384048" algn="just" eaLnBrk="1" fontAlgn="auto" hangingPunct="1">
              <a:lnSpc>
                <a:spcPct val="80000"/>
              </a:lnSpc>
              <a:spcAft>
                <a:spcPts val="0"/>
              </a:spcAft>
              <a:buFont typeface="Wingdings 2"/>
              <a:buChar char=""/>
              <a:defRPr/>
            </a:pPr>
            <a:endParaRPr lang="es-ES"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ES" sz="1800" b="1" dirty="0" err="1">
                <a:solidFill>
                  <a:srgbClr val="00B050"/>
                </a:solidFill>
                <a:latin typeface="Times New Roman" pitchFamily="18" charset="0"/>
                <a:cs typeface="Times New Roman" pitchFamily="18" charset="0"/>
              </a:rPr>
              <a:t>Milaria</a:t>
            </a:r>
            <a:r>
              <a:rPr lang="es-ES" sz="1800" b="1" dirty="0">
                <a:solidFill>
                  <a:srgbClr val="00B050"/>
                </a:solidFill>
                <a:latin typeface="Times New Roman" pitchFamily="18" charset="0"/>
                <a:cs typeface="Times New Roman" pitchFamily="18" charset="0"/>
              </a:rPr>
              <a:t> Cristalina o Sudamina </a:t>
            </a:r>
          </a:p>
          <a:p>
            <a:pPr marL="448056" indent="-384048" algn="just" eaLnBrk="1" fontAlgn="auto" hangingPunct="1">
              <a:lnSpc>
                <a:spcPct val="80000"/>
              </a:lnSpc>
              <a:spcAft>
                <a:spcPts val="0"/>
              </a:spcAft>
              <a:buFont typeface="Wingdings 2"/>
              <a:buChar char=""/>
              <a:defRPr/>
            </a:pPr>
            <a:r>
              <a:rPr lang="es-ES" sz="1800" dirty="0">
                <a:latin typeface="Times New Roman" pitchFamily="18" charset="0"/>
                <a:cs typeface="Times New Roman" pitchFamily="18" charset="0"/>
              </a:rPr>
              <a:t>Obstrucción a nivel del estrato corneo. Vesículas pequeñas, transparentes, en </a:t>
            </a:r>
            <a:r>
              <a:rPr lang="es-ES" sz="1800" dirty="0" err="1">
                <a:latin typeface="Times New Roman" pitchFamily="18" charset="0"/>
                <a:cs typeface="Times New Roman" pitchFamily="18" charset="0"/>
              </a:rPr>
              <a:t>areas</a:t>
            </a:r>
            <a:r>
              <a:rPr lang="es-ES" sz="1800" dirty="0">
                <a:latin typeface="Times New Roman" pitchFamily="18" charset="0"/>
                <a:cs typeface="Times New Roman" pitchFamily="18" charset="0"/>
              </a:rPr>
              <a:t> </a:t>
            </a:r>
            <a:r>
              <a:rPr lang="es-ES" sz="1800" dirty="0" err="1">
                <a:latin typeface="Times New Roman" pitchFamily="18" charset="0"/>
                <a:cs typeface="Times New Roman" pitchFamily="18" charset="0"/>
              </a:rPr>
              <a:t>intertriginosas</a:t>
            </a:r>
            <a:r>
              <a:rPr lang="es-ES" sz="1800" dirty="0">
                <a:latin typeface="Times New Roman" pitchFamily="18" charset="0"/>
                <a:cs typeface="Times New Roman" pitchFamily="18" charset="0"/>
              </a:rPr>
              <a:t>, zona del pañal, cuero cabelludo, cara y cuello.</a:t>
            </a:r>
          </a:p>
          <a:p>
            <a:pPr marL="448056" indent="-384048" algn="just" eaLnBrk="1" fontAlgn="auto" hangingPunct="1">
              <a:lnSpc>
                <a:spcPct val="80000"/>
              </a:lnSpc>
              <a:spcAft>
                <a:spcPts val="0"/>
              </a:spcAft>
              <a:buFont typeface="Wingdings 2"/>
              <a:buChar char=""/>
              <a:defRPr/>
            </a:pPr>
            <a:endParaRPr lang="es-ES"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ES" sz="1800" b="1" dirty="0" err="1">
                <a:solidFill>
                  <a:srgbClr val="00B050"/>
                </a:solidFill>
                <a:latin typeface="Times New Roman" pitchFamily="18" charset="0"/>
                <a:cs typeface="Times New Roman" pitchFamily="18" charset="0"/>
              </a:rPr>
              <a:t>Milaria</a:t>
            </a:r>
            <a:r>
              <a:rPr lang="es-ES" sz="1800" b="1" dirty="0">
                <a:solidFill>
                  <a:srgbClr val="00B050"/>
                </a:solidFill>
                <a:latin typeface="Times New Roman" pitchFamily="18" charset="0"/>
                <a:cs typeface="Times New Roman" pitchFamily="18" charset="0"/>
              </a:rPr>
              <a:t> </a:t>
            </a:r>
            <a:r>
              <a:rPr lang="es-ES" sz="1800" b="1" dirty="0" err="1">
                <a:solidFill>
                  <a:srgbClr val="00B050"/>
                </a:solidFill>
                <a:latin typeface="Times New Roman" pitchFamily="18" charset="0"/>
                <a:cs typeface="Times New Roman" pitchFamily="18" charset="0"/>
              </a:rPr>
              <a:t>Rubra</a:t>
            </a:r>
            <a:endParaRPr lang="es-ES" sz="1800" b="1" dirty="0">
              <a:solidFill>
                <a:srgbClr val="00B050"/>
              </a:solidFill>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ES" sz="1800" dirty="0" err="1">
                <a:latin typeface="Times New Roman" pitchFamily="18" charset="0"/>
                <a:cs typeface="Times New Roman" pitchFamily="18" charset="0"/>
              </a:rPr>
              <a:t>Obstruccion</a:t>
            </a:r>
            <a:r>
              <a:rPr lang="es-ES" sz="1800" dirty="0">
                <a:latin typeface="Times New Roman" pitchFamily="18" charset="0"/>
                <a:cs typeface="Times New Roman" pitchFamily="18" charset="0"/>
              </a:rPr>
              <a:t> a nivel del estrato corneo con </a:t>
            </a:r>
            <a:r>
              <a:rPr lang="es-ES" sz="1800" dirty="0" err="1">
                <a:latin typeface="Times New Roman" pitchFamily="18" charset="0"/>
                <a:cs typeface="Times New Roman" pitchFamily="18" charset="0"/>
              </a:rPr>
              <a:t>filtracion</a:t>
            </a:r>
            <a:r>
              <a:rPr lang="es-ES" sz="1800" dirty="0">
                <a:latin typeface="Times New Roman" pitchFamily="18" charset="0"/>
                <a:cs typeface="Times New Roman" pitchFamily="18" charset="0"/>
              </a:rPr>
              <a:t> del sudor a la dermis. </a:t>
            </a:r>
            <a:r>
              <a:rPr lang="es-ES" sz="1800" dirty="0" err="1">
                <a:latin typeface="Times New Roman" pitchFamily="18" charset="0"/>
                <a:cs typeface="Times New Roman" pitchFamily="18" charset="0"/>
              </a:rPr>
              <a:t>Papulas</a:t>
            </a:r>
            <a:r>
              <a:rPr lang="es-ES" sz="1800" dirty="0">
                <a:latin typeface="Times New Roman" pitchFamily="18" charset="0"/>
                <a:cs typeface="Times New Roman" pitchFamily="18" charset="0"/>
              </a:rPr>
              <a:t> eritematosas, en RNT </a:t>
            </a:r>
            <a:r>
              <a:rPr lang="es-ES" sz="1800" dirty="0" err="1">
                <a:latin typeface="Times New Roman" pitchFamily="18" charset="0"/>
                <a:cs typeface="Times New Roman" pitchFamily="18" charset="0"/>
              </a:rPr>
              <a:t>despues</a:t>
            </a:r>
            <a:r>
              <a:rPr lang="es-ES" sz="1800" dirty="0">
                <a:latin typeface="Times New Roman" pitchFamily="18" charset="0"/>
                <a:cs typeface="Times New Roman" pitchFamily="18" charset="0"/>
              </a:rPr>
              <a:t> de la primera semana.</a:t>
            </a: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p:txBody>
      </p:sp>
      <p:pic>
        <p:nvPicPr>
          <p:cNvPr id="35844" name="Picture 5" descr="MiliariaCrystallina"/>
          <p:cNvPicPr>
            <a:picLocks noChangeAspect="1" noChangeArrowheads="1"/>
          </p:cNvPicPr>
          <p:nvPr/>
        </p:nvPicPr>
        <p:blipFill>
          <a:blip r:embed="rId5" cstate="print"/>
          <a:srcRect/>
          <a:stretch>
            <a:fillRect/>
          </a:stretch>
        </p:blipFill>
        <p:spPr bwMode="auto">
          <a:xfrm>
            <a:off x="6228184" y="1937240"/>
            <a:ext cx="2664420" cy="1995816"/>
          </a:xfrm>
          <a:prstGeom prst="rect">
            <a:avLst/>
          </a:prstGeom>
          <a:noFill/>
          <a:ln w="76200">
            <a:solidFill>
              <a:srgbClr val="FFFFFF"/>
            </a:solidFill>
            <a:miter lim="800000"/>
            <a:headEnd/>
            <a:tailEnd/>
          </a:ln>
        </p:spPr>
      </p:pic>
      <p:pic>
        <p:nvPicPr>
          <p:cNvPr id="35845" name="Picture 6"/>
          <p:cNvPicPr>
            <a:picLocks noChangeAspect="1" noChangeArrowheads="1"/>
          </p:cNvPicPr>
          <p:nvPr/>
        </p:nvPicPr>
        <p:blipFill>
          <a:blip r:embed="rId6" cstate="print"/>
          <a:srcRect/>
          <a:stretch>
            <a:fillRect/>
          </a:stretch>
        </p:blipFill>
        <p:spPr bwMode="auto">
          <a:xfrm>
            <a:off x="6804248" y="188640"/>
            <a:ext cx="1226561" cy="1484784"/>
          </a:xfrm>
          <a:prstGeom prst="rect">
            <a:avLst/>
          </a:prstGeom>
          <a:noFill/>
          <a:ln w="9525">
            <a:noFill/>
            <a:miter lim="800000"/>
            <a:headEnd/>
            <a:tailEnd/>
          </a:ln>
        </p:spPr>
      </p:pic>
      <p:pic>
        <p:nvPicPr>
          <p:cNvPr id="133128" name="Picture 8" descr="Primer plano de miliaria cristalina"/>
          <p:cNvPicPr>
            <a:picLocks noChangeAspect="1" noChangeArrowheads="1"/>
          </p:cNvPicPr>
          <p:nvPr/>
        </p:nvPicPr>
        <p:blipFill>
          <a:blip r:embed="rId7" cstate="print"/>
          <a:srcRect/>
          <a:stretch>
            <a:fillRect/>
          </a:stretch>
        </p:blipFill>
        <p:spPr bwMode="auto">
          <a:xfrm>
            <a:off x="6270913" y="4293096"/>
            <a:ext cx="2622882" cy="2376264"/>
          </a:xfrm>
          <a:prstGeom prst="rect">
            <a:avLst/>
          </a:prstGeom>
          <a:noFill/>
          <a:ln w="76200">
            <a:solidFill>
              <a:srgbClr val="FFFFFF"/>
            </a:solidFill>
            <a:miter lim="800000"/>
            <a:headEnd/>
            <a:tailEnd/>
          </a:ln>
        </p:spPr>
      </p:pic>
      <p:pic>
        <p:nvPicPr>
          <p:cNvPr id="2" name="Sonido grabado">
            <a:hlinkClick r:id="" action="ppaction://media"/>
            <a:extLst>
              <a:ext uri="{FF2B5EF4-FFF2-40B4-BE49-F238E27FC236}">
                <a16:creationId xmlns:a16="http://schemas.microsoft.com/office/drawing/2014/main" id="{8460B875-ACE5-4C9D-AD40-F2BE19F92A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2363" y="60597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dissolve">
                                      <p:cBhvr>
                                        <p:cTn id="7" dur="500"/>
                                        <p:tgtEl>
                                          <p:spTgt spid="1331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0825" y="609600"/>
            <a:ext cx="7772400" cy="1143000"/>
          </a:xfrm>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Milaria</a:t>
            </a:r>
            <a:endParaRPr lang="en-GB" b="1" dirty="0">
              <a:solidFill>
                <a:schemeClr val="accent1">
                  <a:tint val="83000"/>
                  <a:satMod val="150000"/>
                </a:schemeClr>
              </a:solidFill>
              <a:latin typeface="Times New Roman" pitchFamily="18" charset="0"/>
              <a:cs typeface="Times New Roman" pitchFamily="18" charset="0"/>
            </a:endParaRPr>
          </a:p>
        </p:txBody>
      </p:sp>
      <p:sp>
        <p:nvSpPr>
          <p:cNvPr id="135171" name="Rectangle 3"/>
          <p:cNvSpPr>
            <a:spLocks noGrp="1" noChangeArrowheads="1"/>
          </p:cNvSpPr>
          <p:nvPr>
            <p:ph idx="1"/>
          </p:nvPr>
        </p:nvSpPr>
        <p:spPr>
          <a:xfrm>
            <a:off x="395288" y="1981200"/>
            <a:ext cx="4897437" cy="4114800"/>
          </a:xfrm>
        </p:spPr>
        <p:txBody>
          <a:bodyPr>
            <a:normAutofit/>
          </a:bodyPr>
          <a:lstStyle/>
          <a:p>
            <a:pPr marL="448056" indent="-384048" algn="just" eaLnBrk="1" fontAlgn="auto" hangingPunct="1">
              <a:lnSpc>
                <a:spcPct val="80000"/>
              </a:lnSpc>
              <a:spcAft>
                <a:spcPts val="0"/>
              </a:spcAft>
              <a:buFont typeface="Wingdings 2"/>
              <a:buChar char=""/>
              <a:defRPr/>
            </a:pPr>
            <a:r>
              <a:rPr lang="es-CL" sz="1800" b="1" dirty="0" err="1">
                <a:effectLst>
                  <a:outerShdw blurRad="38100" dist="38100" dir="2700000" algn="tl">
                    <a:srgbClr val="000000"/>
                  </a:outerShdw>
                </a:effectLst>
                <a:latin typeface="Times New Roman" pitchFamily="18" charset="0"/>
                <a:cs typeface="Times New Roman" pitchFamily="18" charset="0"/>
              </a:rPr>
              <a:t>Dx</a:t>
            </a:r>
            <a:r>
              <a:rPr lang="es-CL" sz="1800" b="1" dirty="0">
                <a:effectLst>
                  <a:outerShdw blurRad="38100" dist="38100" dir="2700000" algn="tl">
                    <a:srgbClr val="000000"/>
                  </a:outerShdw>
                </a:effectLst>
                <a:latin typeface="Times New Roman" pitchFamily="18" charset="0"/>
                <a:cs typeface="Times New Roman" pitchFamily="18" charset="0"/>
              </a:rPr>
              <a:t> diferencial</a:t>
            </a:r>
            <a:r>
              <a:rPr lang="es-CL" sz="1800" dirty="0">
                <a:latin typeface="Times New Roman" pitchFamily="18" charset="0"/>
                <a:cs typeface="Times New Roman" pitchFamily="18" charset="0"/>
              </a:rPr>
              <a:t>:   Tinción de Wright</a:t>
            </a:r>
          </a:p>
          <a:p>
            <a:pPr marL="822960" lvl="1" algn="just" eaLnBrk="1" fontAlgn="auto" hangingPunct="1">
              <a:lnSpc>
                <a:spcPct val="80000"/>
              </a:lnSpc>
              <a:spcAft>
                <a:spcPts val="0"/>
              </a:spcAft>
              <a:buFont typeface="Verdana"/>
              <a:buChar char="›"/>
              <a:defRPr/>
            </a:pPr>
            <a:r>
              <a:rPr lang="es-CL" sz="1800" dirty="0">
                <a:latin typeface="Times New Roman" pitchFamily="18" charset="0"/>
                <a:cs typeface="Times New Roman" pitchFamily="18" charset="0"/>
              </a:rPr>
              <a:t>Miliaria  cristalina</a:t>
            </a:r>
            <a:r>
              <a:rPr lang="es-CL" sz="1800" dirty="0">
                <a:latin typeface="Times New Roman" pitchFamily="18" charset="0"/>
                <a:cs typeface="Times New Roman" pitchFamily="18" charset="0"/>
                <a:sym typeface="Wingdings" pitchFamily="2" charset="2"/>
              </a:rPr>
              <a:t></a:t>
            </a:r>
            <a:r>
              <a:rPr lang="es-CL" sz="1800" dirty="0">
                <a:latin typeface="Times New Roman" pitchFamily="18" charset="0"/>
                <a:cs typeface="Times New Roman" pitchFamily="18" charset="0"/>
              </a:rPr>
              <a:t> ausencia o escasas células</a:t>
            </a:r>
          </a:p>
          <a:p>
            <a:pPr marL="822960" lvl="1" algn="just" eaLnBrk="1" fontAlgn="auto" hangingPunct="1">
              <a:lnSpc>
                <a:spcPct val="80000"/>
              </a:lnSpc>
              <a:spcAft>
                <a:spcPts val="0"/>
              </a:spcAft>
              <a:buFont typeface="Verdana"/>
              <a:buChar char="›"/>
              <a:defRPr/>
            </a:pPr>
            <a:r>
              <a:rPr lang="es-CL" sz="1800" dirty="0">
                <a:latin typeface="Times New Roman" pitchFamily="18" charset="0"/>
                <a:cs typeface="Times New Roman" pitchFamily="18" charset="0"/>
              </a:rPr>
              <a:t>Miliaria  </a:t>
            </a:r>
            <a:r>
              <a:rPr lang="es-CL" sz="1800" dirty="0" err="1">
                <a:latin typeface="Times New Roman" pitchFamily="18" charset="0"/>
                <a:cs typeface="Times New Roman" pitchFamily="18" charset="0"/>
              </a:rPr>
              <a:t>rubra</a:t>
            </a:r>
            <a:r>
              <a:rPr lang="es-CL" sz="1800" dirty="0">
                <a:latin typeface="Times New Roman" pitchFamily="18" charset="0"/>
                <a:cs typeface="Times New Roman" pitchFamily="18" charset="0"/>
                <a:sym typeface="Wingdings" pitchFamily="2" charset="2"/>
              </a:rPr>
              <a:t></a:t>
            </a:r>
            <a:r>
              <a:rPr lang="es-CL" sz="1800" dirty="0">
                <a:latin typeface="Times New Roman" pitchFamily="18" charset="0"/>
                <a:cs typeface="Times New Roman" pitchFamily="18" charset="0"/>
              </a:rPr>
              <a:t> linfocitos</a:t>
            </a:r>
          </a:p>
          <a:p>
            <a:pPr marL="822960" lvl="1" algn="just" eaLnBrk="1" fontAlgn="auto" hangingPunct="1">
              <a:lnSpc>
                <a:spcPct val="80000"/>
              </a:lnSpc>
              <a:spcAft>
                <a:spcPts val="0"/>
              </a:spcAft>
              <a:buFontTx/>
              <a:buNone/>
              <a:defRPr/>
            </a:pPr>
            <a:endParaRPr lang="es-CL" sz="1800" dirty="0">
              <a:latin typeface="Times New Roman" pitchFamily="18" charset="0"/>
              <a:cs typeface="Times New Roman" pitchFamily="18" charset="0"/>
            </a:endParaRPr>
          </a:p>
          <a:p>
            <a:pPr marL="822960" lvl="1" algn="just" eaLnBrk="1" fontAlgn="auto" hangingPunct="1">
              <a:lnSpc>
                <a:spcPct val="80000"/>
              </a:lnSpc>
              <a:spcAft>
                <a:spcPts val="0"/>
              </a:spcAft>
              <a:buFontTx/>
              <a:buNone/>
              <a:defRPr/>
            </a:pPr>
            <a:r>
              <a:rPr lang="es-CL" sz="1800" dirty="0">
                <a:latin typeface="Times New Roman" pitchFamily="18" charset="0"/>
                <a:cs typeface="Times New Roman" pitchFamily="18" charset="0"/>
              </a:rPr>
              <a:t>Cultivo (-) </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effectLst>
                  <a:outerShdw blurRad="38100" dist="38100" dir="2700000" algn="tl">
                    <a:srgbClr val="000000"/>
                  </a:outerShdw>
                </a:effectLst>
                <a:latin typeface="Times New Roman" pitchFamily="18" charset="0"/>
                <a:cs typeface="Times New Roman" pitchFamily="18" charset="0"/>
              </a:rPr>
              <a:t>Tratamiento</a:t>
            </a:r>
            <a:r>
              <a:rPr lang="es-CL" sz="1800" dirty="0">
                <a:latin typeface="Times New Roman" pitchFamily="18" charset="0"/>
                <a:cs typeface="Times New Roman" pitchFamily="18" charset="0"/>
              </a:rPr>
              <a:t>:</a:t>
            </a:r>
          </a:p>
          <a:p>
            <a:pPr marL="822960" lvl="1" algn="just" eaLnBrk="1" fontAlgn="auto" hangingPunct="1">
              <a:lnSpc>
                <a:spcPct val="80000"/>
              </a:lnSpc>
              <a:spcAft>
                <a:spcPts val="0"/>
              </a:spcAft>
              <a:buFont typeface="Verdana"/>
              <a:buChar char="›"/>
              <a:defRPr/>
            </a:pPr>
            <a:r>
              <a:rPr lang="es-CL" sz="1800" dirty="0">
                <a:latin typeface="Times New Roman" pitchFamily="18" charset="0"/>
                <a:cs typeface="Times New Roman" pitchFamily="18" charset="0"/>
              </a:rPr>
              <a:t>Retirar el exceso de ropa y control adecuado de la Tº y humedad ambiental.</a:t>
            </a:r>
          </a:p>
          <a:p>
            <a:pPr marL="822960" lvl="1" algn="just" eaLnBrk="1" fontAlgn="auto" hangingPunct="1">
              <a:lnSpc>
                <a:spcPct val="80000"/>
              </a:lnSpc>
              <a:spcAft>
                <a:spcPts val="0"/>
              </a:spcAft>
              <a:buFont typeface="Verdana"/>
              <a:buChar char="›"/>
              <a:defRPr/>
            </a:pPr>
            <a:endParaRPr lang="es-CL" sz="1800" dirty="0">
              <a:latin typeface="Times New Roman" pitchFamily="18" charset="0"/>
              <a:cs typeface="Times New Roman" pitchFamily="18" charset="0"/>
            </a:endParaRPr>
          </a:p>
          <a:p>
            <a:pPr marL="822960" lvl="1" algn="just" eaLnBrk="1" fontAlgn="auto" hangingPunct="1">
              <a:lnSpc>
                <a:spcPct val="80000"/>
              </a:lnSpc>
              <a:spcAft>
                <a:spcPts val="0"/>
              </a:spcAft>
              <a:buFont typeface="Verdana"/>
              <a:buChar char="›"/>
              <a:defRPr/>
            </a:pPr>
            <a:r>
              <a:rPr lang="es-CL" sz="1800" dirty="0">
                <a:latin typeface="Times New Roman" pitchFamily="18" charset="0"/>
                <a:cs typeface="Times New Roman" pitchFamily="18" charset="0"/>
              </a:rPr>
              <a:t>La aplicación de emolientes oclusivos puede exacerbar la erupción.</a:t>
            </a:r>
          </a:p>
        </p:txBody>
      </p:sp>
      <p:pic>
        <p:nvPicPr>
          <p:cNvPr id="36868" name="Picture 4" descr="MiliariaCrystallina"/>
          <p:cNvPicPr>
            <a:picLocks noChangeAspect="1" noChangeArrowheads="1"/>
          </p:cNvPicPr>
          <p:nvPr/>
        </p:nvPicPr>
        <p:blipFill>
          <a:blip r:embed="rId5" cstate="print"/>
          <a:srcRect/>
          <a:stretch>
            <a:fillRect/>
          </a:stretch>
        </p:blipFill>
        <p:spPr bwMode="auto">
          <a:xfrm>
            <a:off x="5796136" y="298857"/>
            <a:ext cx="3120728" cy="2338055"/>
          </a:xfrm>
          <a:prstGeom prst="rect">
            <a:avLst/>
          </a:prstGeom>
          <a:noFill/>
          <a:ln w="76200">
            <a:solidFill>
              <a:srgbClr val="FFFFFF"/>
            </a:solidFill>
            <a:miter lim="800000"/>
            <a:headEnd/>
            <a:tailEnd/>
          </a:ln>
        </p:spPr>
      </p:pic>
      <p:pic>
        <p:nvPicPr>
          <p:cNvPr id="36869" name="Picture 5"/>
          <p:cNvPicPr>
            <a:picLocks noChangeAspect="1" noChangeArrowheads="1"/>
          </p:cNvPicPr>
          <p:nvPr/>
        </p:nvPicPr>
        <p:blipFill>
          <a:blip r:embed="rId6" cstate="print"/>
          <a:srcRect/>
          <a:stretch>
            <a:fillRect/>
          </a:stretch>
        </p:blipFill>
        <p:spPr bwMode="auto">
          <a:xfrm>
            <a:off x="5830224" y="2992437"/>
            <a:ext cx="3134264" cy="3794107"/>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66B264E0-625D-4EA3-8E9C-15B208A91C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a:xfrm>
            <a:off x="3998540" y="609600"/>
            <a:ext cx="4533900" cy="1090613"/>
          </a:xfrm>
        </p:spPr>
        <p:txBody>
          <a:bodyPr>
            <a:normAutofit fontScale="90000"/>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PREPARACIÓN PARA EL PARTO</a:t>
            </a:r>
            <a:endParaRPr lang="es-CL" b="1" dirty="0">
              <a:solidFill>
                <a:schemeClr val="accent1">
                  <a:tint val="83000"/>
                  <a:satMod val="150000"/>
                </a:schemeClr>
              </a:solidFill>
              <a:latin typeface="Times New Roman" pitchFamily="18" charset="0"/>
              <a:cs typeface="Times New Roman" pitchFamily="18" charset="0"/>
            </a:endParaRPr>
          </a:p>
        </p:txBody>
      </p:sp>
      <p:sp>
        <p:nvSpPr>
          <p:cNvPr id="4099" name="2 Marcador de contenido"/>
          <p:cNvSpPr>
            <a:spLocks noGrp="1"/>
          </p:cNvSpPr>
          <p:nvPr>
            <p:ph idx="1"/>
          </p:nvPr>
        </p:nvSpPr>
        <p:spPr>
          <a:xfrm>
            <a:off x="611188" y="3429000"/>
            <a:ext cx="7847012" cy="2667000"/>
          </a:xfrm>
        </p:spPr>
        <p:txBody>
          <a:bodyPr>
            <a:normAutofit/>
          </a:bodyPr>
          <a:lstStyle/>
          <a:p>
            <a:pPr marL="448056" indent="-384048" eaLnBrk="1" fontAlgn="auto" hangingPunct="1">
              <a:spcAft>
                <a:spcPts val="0"/>
              </a:spcAft>
              <a:buFontTx/>
              <a:buNone/>
              <a:defRPr/>
            </a:pPr>
            <a:r>
              <a:rPr lang="es-ES" sz="2000" b="1" dirty="0">
                <a:solidFill>
                  <a:schemeClr val="accent6">
                    <a:lumMod val="75000"/>
                  </a:schemeClr>
                </a:solidFill>
                <a:latin typeface="Times New Roman" pitchFamily="18" charset="0"/>
                <a:cs typeface="Times New Roman" pitchFamily="18" charset="0"/>
              </a:rPr>
              <a:t>ANTECEDENTES PERINATALES</a:t>
            </a:r>
          </a:p>
          <a:p>
            <a:pPr marL="448056" indent="-384048" eaLnBrk="1" fontAlgn="auto" hangingPunct="1">
              <a:spcAft>
                <a:spcPts val="0"/>
              </a:spcAft>
              <a:buFontTx/>
              <a:buNone/>
              <a:defRPr/>
            </a:pPr>
            <a:r>
              <a:rPr lang="es-ES" sz="2000" dirty="0">
                <a:latin typeface="Times New Roman" pitchFamily="18" charset="0"/>
                <a:cs typeface="Times New Roman" pitchFamily="18" charset="0"/>
              </a:rPr>
              <a:t>EMBARAZO UNICO O MÚLTIPLE ?</a:t>
            </a:r>
          </a:p>
          <a:p>
            <a:pPr marL="448056" indent="-384048" eaLnBrk="1" fontAlgn="auto" hangingPunct="1">
              <a:spcAft>
                <a:spcPts val="0"/>
              </a:spcAft>
              <a:buFontTx/>
              <a:buNone/>
              <a:defRPr/>
            </a:pPr>
            <a:r>
              <a:rPr lang="es-ES" sz="2000" dirty="0">
                <a:latin typeface="Times New Roman" pitchFamily="18" charset="0"/>
                <a:cs typeface="Times New Roman" pitchFamily="18" charset="0"/>
              </a:rPr>
              <a:t>PARTO TERMINO O PRETERMINO ?</a:t>
            </a:r>
          </a:p>
          <a:p>
            <a:pPr marL="448056" indent="-384048" eaLnBrk="1" fontAlgn="auto" hangingPunct="1">
              <a:spcAft>
                <a:spcPts val="0"/>
              </a:spcAft>
              <a:buFont typeface="Wingdings 2"/>
              <a:buNone/>
              <a:defRPr/>
            </a:pPr>
            <a:r>
              <a:rPr lang="es-ES" sz="2000" dirty="0">
                <a:latin typeface="Times New Roman" pitchFamily="18" charset="0"/>
                <a:cs typeface="Times New Roman" pitchFamily="18" charset="0"/>
              </a:rPr>
              <a:t>PATOLOGIA MATERNA O DEL FETO </a:t>
            </a:r>
            <a:r>
              <a:rPr lang="es-ES" sz="1800" dirty="0">
                <a:latin typeface="Times New Roman" pitchFamily="18" charset="0"/>
                <a:cs typeface="Times New Roman" pitchFamily="18" charset="0"/>
              </a:rPr>
              <a:t>?</a:t>
            </a:r>
          </a:p>
          <a:p>
            <a:pPr marL="448056" indent="-384048" eaLnBrk="1" fontAlgn="auto" hangingPunct="1">
              <a:spcAft>
                <a:spcPts val="0"/>
              </a:spcAft>
              <a:buFontTx/>
              <a:buNone/>
              <a:defRPr/>
            </a:pPr>
            <a:r>
              <a:rPr lang="es-ES" sz="2000" dirty="0">
                <a:latin typeface="Times New Roman" pitchFamily="18" charset="0"/>
                <a:cs typeface="Times New Roman" pitchFamily="18" charset="0"/>
              </a:rPr>
              <a:t>VIA DEL PARTO ?</a:t>
            </a:r>
          </a:p>
          <a:p>
            <a:pPr marL="448056" indent="-384048" eaLnBrk="1" fontAlgn="auto" hangingPunct="1">
              <a:spcAft>
                <a:spcPts val="0"/>
              </a:spcAft>
              <a:buFontTx/>
              <a:buNone/>
              <a:defRPr/>
            </a:pPr>
            <a:r>
              <a:rPr lang="es-ES" sz="1800" dirty="0">
                <a:latin typeface="Times New Roman" pitchFamily="18" charset="0"/>
                <a:cs typeface="Times New Roman" pitchFamily="18" charset="0"/>
              </a:rPr>
              <a:t>CARACTERISTICAS DEL LIQUIDO AMNIOTICO ?</a:t>
            </a:r>
            <a:endParaRPr lang="es-ES" sz="2000" dirty="0">
              <a:latin typeface="Times New Roman" pitchFamily="18" charset="0"/>
              <a:cs typeface="Times New Roman" pitchFamily="18" charset="0"/>
            </a:endParaRPr>
          </a:p>
          <a:p>
            <a:pPr marL="448056" indent="-384048" eaLnBrk="1" fontAlgn="auto" hangingPunct="1">
              <a:spcAft>
                <a:spcPts val="0"/>
              </a:spcAft>
              <a:buFontTx/>
              <a:buNone/>
              <a:defRPr/>
            </a:pPr>
            <a:endParaRPr lang="es-CL" sz="2000" dirty="0">
              <a:latin typeface="Times New Roman" pitchFamily="18" charset="0"/>
              <a:cs typeface="Times New Roman" pitchFamily="18" charset="0"/>
            </a:endParaRPr>
          </a:p>
        </p:txBody>
      </p:sp>
      <p:pic>
        <p:nvPicPr>
          <p:cNvPr id="10244" name="Picture 7" descr="embarazada"/>
          <p:cNvPicPr>
            <a:picLocks noChangeAspect="1" noChangeArrowheads="1"/>
          </p:cNvPicPr>
          <p:nvPr/>
        </p:nvPicPr>
        <p:blipFill>
          <a:blip r:embed="rId4" cstate="print"/>
          <a:srcRect/>
          <a:stretch>
            <a:fillRect/>
          </a:stretch>
        </p:blipFill>
        <p:spPr bwMode="auto">
          <a:xfrm>
            <a:off x="1474614" y="188913"/>
            <a:ext cx="1873250" cy="3159125"/>
          </a:xfrm>
          <a:prstGeom prst="rect">
            <a:avLst/>
          </a:prstGeom>
          <a:noFill/>
          <a:ln w="9525">
            <a:noFill/>
            <a:miter lim="800000"/>
            <a:headEnd/>
            <a:tailEnd/>
          </a:ln>
        </p:spPr>
      </p:pic>
      <p:pic>
        <p:nvPicPr>
          <p:cNvPr id="10245" name="Picture 7" descr="parto 2"/>
          <p:cNvPicPr>
            <a:picLocks noChangeAspect="1" noChangeArrowheads="1"/>
          </p:cNvPicPr>
          <p:nvPr/>
        </p:nvPicPr>
        <p:blipFill>
          <a:blip r:embed="rId5" cstate="print"/>
          <a:srcRect/>
          <a:stretch>
            <a:fillRect/>
          </a:stretch>
        </p:blipFill>
        <p:spPr bwMode="auto">
          <a:xfrm>
            <a:off x="4898156" y="1844675"/>
            <a:ext cx="2770188" cy="1477963"/>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193EE73E-5C2B-4CB9-8A80-147B31FE80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54379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76250"/>
            <a:ext cx="5399088" cy="1143000"/>
          </a:xfrm>
        </p:spPr>
        <p:txBody>
          <a:bodyPr>
            <a:noAutofit/>
          </a:bodyPr>
          <a:lstStyle/>
          <a:p>
            <a:pPr marL="484632" eaLnBrk="1" fontAlgn="auto" hangingPunct="1">
              <a:spcAft>
                <a:spcPts val="0"/>
              </a:spcAft>
              <a:defRPr/>
            </a:pPr>
            <a:r>
              <a:rPr lang="en-GB" sz="4000" b="1" dirty="0" err="1">
                <a:solidFill>
                  <a:schemeClr val="accent1">
                    <a:tint val="83000"/>
                    <a:satMod val="150000"/>
                  </a:schemeClr>
                </a:solidFill>
                <a:latin typeface="Times New Roman" pitchFamily="18" charset="0"/>
                <a:cs typeface="Times New Roman" pitchFamily="18" charset="0"/>
              </a:rPr>
              <a:t>Melanosis</a:t>
            </a:r>
            <a:r>
              <a:rPr lang="en-GB" sz="4000" b="1" dirty="0">
                <a:solidFill>
                  <a:schemeClr val="accent1">
                    <a:tint val="83000"/>
                    <a:satMod val="150000"/>
                  </a:schemeClr>
                </a:solidFill>
                <a:latin typeface="Times New Roman" pitchFamily="18" charset="0"/>
                <a:cs typeface="Times New Roman" pitchFamily="18" charset="0"/>
              </a:rPr>
              <a:t> </a:t>
            </a:r>
            <a:r>
              <a:rPr lang="en-GB" sz="4000" b="1" dirty="0" err="1">
                <a:solidFill>
                  <a:schemeClr val="accent1">
                    <a:tint val="83000"/>
                    <a:satMod val="150000"/>
                  </a:schemeClr>
                </a:solidFill>
                <a:latin typeface="Times New Roman" pitchFamily="18" charset="0"/>
                <a:cs typeface="Times New Roman" pitchFamily="18" charset="0"/>
              </a:rPr>
              <a:t>Pustulosa</a:t>
            </a:r>
            <a:r>
              <a:rPr lang="en-GB" sz="4000" b="1" dirty="0">
                <a:solidFill>
                  <a:schemeClr val="accent1">
                    <a:tint val="83000"/>
                    <a:satMod val="150000"/>
                  </a:schemeClr>
                </a:solidFill>
                <a:latin typeface="Times New Roman" pitchFamily="18" charset="0"/>
                <a:cs typeface="Times New Roman" pitchFamily="18" charset="0"/>
              </a:rPr>
              <a:t> Neonatal </a:t>
            </a:r>
            <a:r>
              <a:rPr lang="en-GB" sz="4000" b="1" dirty="0" err="1">
                <a:solidFill>
                  <a:schemeClr val="accent1">
                    <a:tint val="83000"/>
                    <a:satMod val="150000"/>
                  </a:schemeClr>
                </a:solidFill>
                <a:latin typeface="Times New Roman" pitchFamily="18" charset="0"/>
                <a:cs typeface="Times New Roman" pitchFamily="18" charset="0"/>
              </a:rPr>
              <a:t>transitoria</a:t>
            </a:r>
            <a:r>
              <a:rPr lang="en-GB" sz="4000" b="1" dirty="0">
                <a:solidFill>
                  <a:schemeClr val="accent1">
                    <a:tint val="83000"/>
                    <a:satMod val="150000"/>
                  </a:schemeClr>
                </a:solidFill>
                <a:latin typeface="Times New Roman" pitchFamily="18" charset="0"/>
                <a:cs typeface="Times New Roman" pitchFamily="18" charset="0"/>
              </a:rPr>
              <a:t> </a:t>
            </a:r>
          </a:p>
        </p:txBody>
      </p:sp>
      <p:sp>
        <p:nvSpPr>
          <p:cNvPr id="28675" name="Rectangle 3"/>
          <p:cNvSpPr>
            <a:spLocks noGrp="1" noChangeArrowheads="1"/>
          </p:cNvSpPr>
          <p:nvPr>
            <p:ph idx="1"/>
          </p:nvPr>
        </p:nvSpPr>
        <p:spPr>
          <a:xfrm>
            <a:off x="395288" y="1981200"/>
            <a:ext cx="5254625" cy="4543425"/>
          </a:xfrm>
        </p:spPr>
        <p:txBody>
          <a:bodyPr>
            <a:normAutofit fontScale="92500" lnSpcReduction="10000"/>
          </a:bodyPr>
          <a:lstStyle/>
          <a:p>
            <a:pPr marL="448056" indent="-384048" algn="just" eaLnBrk="1" fontAlgn="auto" hangingPunct="1">
              <a:lnSpc>
                <a:spcPct val="80000"/>
              </a:lnSpc>
              <a:spcAft>
                <a:spcPts val="0"/>
              </a:spcAft>
              <a:buFont typeface="Wingdings 2"/>
              <a:buChar char=""/>
              <a:defRPr/>
            </a:pPr>
            <a:r>
              <a:rPr lang="es-CL" sz="1800" dirty="0" err="1">
                <a:latin typeface="Times New Roman" pitchFamily="18" charset="0"/>
                <a:cs typeface="Times New Roman" pitchFamily="18" charset="0"/>
              </a:rPr>
              <a:t>Enf</a:t>
            </a:r>
            <a:r>
              <a:rPr lang="es-CL" sz="1800" dirty="0">
                <a:latin typeface="Times New Roman" pitchFamily="18" charset="0"/>
                <a:cs typeface="Times New Roman" pitchFamily="18" charset="0"/>
              </a:rPr>
              <a:t>. benigna descrita en 1976 por </a:t>
            </a:r>
            <a:r>
              <a:rPr lang="es-CL" sz="1800" dirty="0" err="1">
                <a:latin typeface="Times New Roman" pitchFamily="18" charset="0"/>
                <a:cs typeface="Times New Roman" pitchFamily="18" charset="0"/>
              </a:rPr>
              <a:t>Ramamurthy</a:t>
            </a:r>
            <a:r>
              <a:rPr lang="es-CL" sz="1800" dirty="0">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Se  manifiesta desde el nacimiento. Mayor en raza negra.</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Pequeñas pústulas superficiales que se rompen con facilidad dejando un </a:t>
            </a:r>
            <a:r>
              <a:rPr lang="es-CL" sz="1800" dirty="0" err="1">
                <a:latin typeface="Times New Roman" pitchFamily="18" charset="0"/>
                <a:cs typeface="Times New Roman" pitchFamily="18" charset="0"/>
              </a:rPr>
              <a:t>collarete</a:t>
            </a:r>
            <a:r>
              <a:rPr lang="es-CL" sz="1800" dirty="0">
                <a:latin typeface="Times New Roman" pitchFamily="18" charset="0"/>
                <a:cs typeface="Times New Roman" pitchFamily="18" charset="0"/>
              </a:rPr>
              <a:t> de escama fina y máculas </a:t>
            </a:r>
            <a:r>
              <a:rPr lang="es-CL" sz="1800" dirty="0" err="1">
                <a:latin typeface="Times New Roman" pitchFamily="18" charset="0"/>
                <a:cs typeface="Times New Roman" pitchFamily="18" charset="0"/>
              </a:rPr>
              <a:t>hiperpigmentadas</a:t>
            </a:r>
            <a:r>
              <a:rPr lang="es-CL" sz="1800" dirty="0">
                <a:latin typeface="Times New Roman" pitchFamily="18" charset="0"/>
                <a:cs typeface="Times New Roman" pitchFamily="18" charset="0"/>
              </a:rPr>
              <a:t>. (escasas o numerosas)</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Afectan cualquier parte superficie cutánea incluidas palmas, plantas y cuero cabelludo. </a:t>
            </a: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Pústulas  perduran 48 horas pero máculas pueden persistir meses.</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Causa  “?”. La tinción con Wright del contenido de las pústulas número variable de </a:t>
            </a:r>
            <a:r>
              <a:rPr lang="es-CL" sz="1800" b="1" dirty="0">
                <a:solidFill>
                  <a:srgbClr val="FF0000"/>
                </a:solidFill>
                <a:latin typeface="Times New Roman" pitchFamily="18" charset="0"/>
                <a:cs typeface="Times New Roman" pitchFamily="18" charset="0"/>
              </a:rPr>
              <a:t>PMN</a:t>
            </a:r>
            <a:r>
              <a:rPr lang="es-CL" sz="1800" dirty="0">
                <a:latin typeface="Times New Roman" pitchFamily="18" charset="0"/>
                <a:cs typeface="Times New Roman" pitchFamily="18" charset="0"/>
              </a:rPr>
              <a:t> con pocos o ningún EO y cultivo (-) .</a:t>
            </a:r>
          </a:p>
          <a:p>
            <a:pPr marL="448056" indent="-384048" algn="just" eaLnBrk="1" fontAlgn="auto" hangingPunct="1">
              <a:lnSpc>
                <a:spcPct val="80000"/>
              </a:lnSpc>
              <a:spcAft>
                <a:spcPts val="0"/>
              </a:spcAft>
              <a:buFont typeface="Wingdings 2"/>
              <a:buChar char=""/>
              <a:defRPr/>
            </a:pPr>
            <a:endParaRPr lang="en-GB"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800" dirty="0">
                <a:latin typeface="Times New Roman" pitchFamily="18" charset="0"/>
                <a:cs typeface="Times New Roman" pitchFamily="18" charset="0"/>
              </a:rPr>
              <a:t>TTO: (-)</a:t>
            </a:r>
          </a:p>
        </p:txBody>
      </p:sp>
      <p:pic>
        <p:nvPicPr>
          <p:cNvPr id="37892" name="Picture 4"/>
          <p:cNvPicPr>
            <a:picLocks noChangeAspect="1" noChangeArrowheads="1"/>
          </p:cNvPicPr>
          <p:nvPr/>
        </p:nvPicPr>
        <p:blipFill>
          <a:blip r:embed="rId5" cstate="print"/>
          <a:srcRect r="165" b="-95"/>
          <a:stretch>
            <a:fillRect/>
          </a:stretch>
        </p:blipFill>
        <p:spPr bwMode="auto">
          <a:xfrm>
            <a:off x="6588224" y="188640"/>
            <a:ext cx="2232670" cy="2559168"/>
          </a:xfrm>
          <a:prstGeom prst="rect">
            <a:avLst/>
          </a:prstGeom>
          <a:noFill/>
          <a:ln w="9525">
            <a:noFill/>
            <a:miter lim="800000"/>
            <a:headEnd/>
            <a:tailEnd/>
          </a:ln>
        </p:spPr>
      </p:pic>
      <p:pic>
        <p:nvPicPr>
          <p:cNvPr id="37893" name="Picture 6" descr="a09fig2"/>
          <p:cNvPicPr>
            <a:picLocks noChangeAspect="1" noChangeArrowheads="1"/>
          </p:cNvPicPr>
          <p:nvPr/>
        </p:nvPicPr>
        <p:blipFill>
          <a:blip r:embed="rId6" cstate="print"/>
          <a:srcRect/>
          <a:stretch>
            <a:fillRect/>
          </a:stretch>
        </p:blipFill>
        <p:spPr bwMode="auto">
          <a:xfrm>
            <a:off x="6372200" y="2852936"/>
            <a:ext cx="2592139" cy="2194815"/>
          </a:xfrm>
          <a:prstGeom prst="rect">
            <a:avLst/>
          </a:prstGeom>
          <a:noFill/>
          <a:ln w="9525">
            <a:noFill/>
            <a:miter lim="800000"/>
            <a:headEnd/>
            <a:tailEnd/>
          </a:ln>
        </p:spPr>
      </p:pic>
      <p:pic>
        <p:nvPicPr>
          <p:cNvPr id="122888" name="Picture 8" descr="Transient pustular melanosis (vesicopustules with desquamation collarette)"/>
          <p:cNvPicPr>
            <a:picLocks noChangeAspect="1" noChangeArrowheads="1"/>
          </p:cNvPicPr>
          <p:nvPr/>
        </p:nvPicPr>
        <p:blipFill>
          <a:blip r:embed="rId7" cstate="print"/>
          <a:srcRect/>
          <a:stretch>
            <a:fillRect/>
          </a:stretch>
        </p:blipFill>
        <p:spPr bwMode="auto">
          <a:xfrm>
            <a:off x="6948264" y="5229200"/>
            <a:ext cx="1958742" cy="152087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247000C7-2E59-4466-8EDE-E3DD2D10C8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94495" y="59773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marL="484632" eaLnBrk="1" fontAlgn="auto" hangingPunct="1">
              <a:spcAft>
                <a:spcPts val="0"/>
              </a:spcAft>
              <a:defRPr/>
            </a:pPr>
            <a:r>
              <a:rPr lang="en-US" b="1" dirty="0">
                <a:solidFill>
                  <a:schemeClr val="accent1">
                    <a:tint val="83000"/>
                    <a:satMod val="150000"/>
                  </a:schemeClr>
                </a:solidFill>
                <a:latin typeface="Times New Roman" pitchFamily="18" charset="0"/>
                <a:cs typeface="Times New Roman" pitchFamily="18" charset="0"/>
              </a:rPr>
              <a:t>ICTERICIA  FISIOLÓGICA</a:t>
            </a:r>
          </a:p>
        </p:txBody>
      </p:sp>
      <p:sp>
        <p:nvSpPr>
          <p:cNvPr id="38915" name="Rectangle 3"/>
          <p:cNvSpPr>
            <a:spLocks noGrp="1" noChangeArrowheads="1"/>
          </p:cNvSpPr>
          <p:nvPr>
            <p:ph idx="1"/>
          </p:nvPr>
        </p:nvSpPr>
        <p:spPr>
          <a:xfrm>
            <a:off x="457200" y="1882775"/>
            <a:ext cx="8229600" cy="4572000"/>
          </a:xfrm>
        </p:spPr>
        <p:txBody>
          <a:bodyPr/>
          <a:lstStyle/>
          <a:p>
            <a:pPr marL="457200" indent="-457200" eaLnBrk="1" hangingPunct="1"/>
            <a:r>
              <a:rPr lang="en-US" sz="2000" b="1">
                <a:latin typeface="Times New Roman" pitchFamily="18" charset="0"/>
                <a:cs typeface="Times New Roman" pitchFamily="18" charset="0"/>
                <a:sym typeface="Symbol" pitchFamily="18" charset="2"/>
              </a:rPr>
              <a:t> PRODUCCIÓN: HTO , t ½  GR </a:t>
            </a:r>
          </a:p>
          <a:p>
            <a:pPr marL="457200" indent="-457200" eaLnBrk="1" hangingPunct="1"/>
            <a:r>
              <a:rPr lang="en-US" sz="2000" b="1">
                <a:latin typeface="Times New Roman" pitchFamily="18" charset="0"/>
                <a:cs typeface="Times New Roman" pitchFamily="18" charset="0"/>
                <a:sym typeface="Symbol" pitchFamily="18" charset="2"/>
              </a:rPr>
              <a:t> ELIMINACIÓN:  UGT</a:t>
            </a:r>
            <a:endParaRPr lang="en-US" sz="2000" b="1">
              <a:latin typeface="Times New Roman" pitchFamily="18" charset="0"/>
              <a:cs typeface="Times New Roman" pitchFamily="18" charset="0"/>
            </a:endParaRPr>
          </a:p>
          <a:p>
            <a:pPr marL="457200" indent="-457200" eaLnBrk="1" hangingPunct="1"/>
            <a:r>
              <a:rPr lang="en-US" sz="2000" b="1">
                <a:latin typeface="Times New Roman" pitchFamily="18" charset="0"/>
                <a:cs typeface="Times New Roman" pitchFamily="18" charset="0"/>
                <a:sym typeface="Symbol" pitchFamily="18" charset="2"/>
              </a:rPr>
              <a:t> </a:t>
            </a:r>
            <a:r>
              <a:rPr lang="en-US" sz="2000" b="1">
                <a:latin typeface="Times New Roman" pitchFamily="18" charset="0"/>
                <a:cs typeface="Times New Roman" pitchFamily="18" charset="0"/>
              </a:rPr>
              <a:t>Circulación enterohepática</a:t>
            </a:r>
            <a:endParaRPr lang="es-ES" sz="2000" b="1">
              <a:latin typeface="Times New Roman" pitchFamily="18" charset="0"/>
              <a:cs typeface="Times New Roman" pitchFamily="18" charset="0"/>
            </a:endParaRPr>
          </a:p>
        </p:txBody>
      </p:sp>
      <p:pic>
        <p:nvPicPr>
          <p:cNvPr id="38916" name="Picture 4" descr="ictericia 2"/>
          <p:cNvPicPr>
            <a:picLocks noChangeAspect="1" noChangeArrowheads="1"/>
          </p:cNvPicPr>
          <p:nvPr/>
        </p:nvPicPr>
        <p:blipFill>
          <a:blip r:embed="rId5" cstate="print"/>
          <a:srcRect/>
          <a:stretch>
            <a:fillRect/>
          </a:stretch>
        </p:blipFill>
        <p:spPr bwMode="auto">
          <a:xfrm>
            <a:off x="4826000" y="3097213"/>
            <a:ext cx="4318000" cy="3760787"/>
          </a:xfrm>
          <a:prstGeom prst="rect">
            <a:avLst/>
          </a:prstGeom>
          <a:noFill/>
          <a:ln w="9525" algn="ctr">
            <a:noFill/>
            <a:miter lim="800000"/>
            <a:headEnd/>
            <a:tailEnd/>
          </a:ln>
        </p:spPr>
      </p:pic>
      <p:pic>
        <p:nvPicPr>
          <p:cNvPr id="38917" name="Picture 4" descr="npo000033"/>
          <p:cNvPicPr>
            <a:picLocks noChangeAspect="1" noChangeArrowheads="1"/>
          </p:cNvPicPr>
          <p:nvPr/>
        </p:nvPicPr>
        <p:blipFill>
          <a:blip r:embed="rId6" cstate="print"/>
          <a:srcRect r="-46" b="215"/>
          <a:stretch>
            <a:fillRect/>
          </a:stretch>
        </p:blipFill>
        <p:spPr bwMode="auto">
          <a:xfrm>
            <a:off x="1187624" y="4365104"/>
            <a:ext cx="3744913" cy="1725612"/>
          </a:xfrm>
          <a:prstGeom prst="rect">
            <a:avLst/>
          </a:prstGeom>
          <a:noFill/>
          <a:ln w="9525" algn="ctr">
            <a:noFill/>
            <a:miter lim="800000"/>
            <a:headEnd/>
            <a:tailEnd/>
          </a:ln>
        </p:spPr>
      </p:pic>
      <p:pic>
        <p:nvPicPr>
          <p:cNvPr id="3" name="Sonido grabado">
            <a:hlinkClick r:id="" action="ppaction://media"/>
            <a:extLst>
              <a:ext uri="{FF2B5EF4-FFF2-40B4-BE49-F238E27FC236}">
                <a16:creationId xmlns:a16="http://schemas.microsoft.com/office/drawing/2014/main" id="{C459305D-689F-41ED-B378-FA89FA5BCB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1520" y="609600"/>
            <a:ext cx="6048672" cy="1143000"/>
          </a:xfrm>
        </p:spPr>
        <p:txBody>
          <a:bodyPr/>
          <a:lstStyle/>
          <a:p>
            <a:pPr marL="484632" eaLnBrk="1" fontAlgn="auto" hangingPunct="1">
              <a:spcAft>
                <a:spcPts val="0"/>
              </a:spcAft>
              <a:defRPr/>
            </a:pPr>
            <a:r>
              <a:rPr lang="en-GB" dirty="0" err="1">
                <a:solidFill>
                  <a:schemeClr val="accent1">
                    <a:tint val="83000"/>
                    <a:satMod val="150000"/>
                  </a:schemeClr>
                </a:solidFill>
                <a:latin typeface="Times New Roman" pitchFamily="18" charset="0"/>
                <a:cs typeface="Times New Roman" pitchFamily="18" charset="0"/>
              </a:rPr>
              <a:t>Melanosis</a:t>
            </a:r>
            <a:r>
              <a:rPr lang="en-GB" dirty="0">
                <a:solidFill>
                  <a:schemeClr val="accent1">
                    <a:tint val="83000"/>
                    <a:satMod val="150000"/>
                  </a:schemeClr>
                </a:solidFill>
                <a:latin typeface="Times New Roman" pitchFamily="18" charset="0"/>
                <a:cs typeface="Times New Roman" pitchFamily="18" charset="0"/>
              </a:rPr>
              <a:t> </a:t>
            </a:r>
            <a:r>
              <a:rPr lang="en-GB" dirty="0" err="1">
                <a:solidFill>
                  <a:schemeClr val="accent1">
                    <a:tint val="83000"/>
                    <a:satMod val="150000"/>
                  </a:schemeClr>
                </a:solidFill>
                <a:latin typeface="Times New Roman" pitchFamily="18" charset="0"/>
                <a:cs typeface="Times New Roman" pitchFamily="18" charset="0"/>
              </a:rPr>
              <a:t>Dermica</a:t>
            </a:r>
            <a:r>
              <a:rPr lang="en-GB" dirty="0">
                <a:solidFill>
                  <a:schemeClr val="accent1">
                    <a:tint val="83000"/>
                    <a:satMod val="150000"/>
                  </a:schemeClr>
                </a:solidFill>
                <a:latin typeface="Times New Roman" pitchFamily="18" charset="0"/>
                <a:cs typeface="Times New Roman" pitchFamily="18" charset="0"/>
              </a:rPr>
              <a:t> o Mancha </a:t>
            </a:r>
            <a:r>
              <a:rPr lang="en-GB" dirty="0" err="1">
                <a:solidFill>
                  <a:schemeClr val="accent1">
                    <a:tint val="83000"/>
                    <a:satMod val="150000"/>
                  </a:schemeClr>
                </a:solidFill>
                <a:latin typeface="Times New Roman" pitchFamily="18" charset="0"/>
                <a:cs typeface="Times New Roman" pitchFamily="18" charset="0"/>
              </a:rPr>
              <a:t>Mongólica</a:t>
            </a:r>
            <a:endParaRPr lang="en-GB" dirty="0">
              <a:solidFill>
                <a:schemeClr val="accent1">
                  <a:tint val="83000"/>
                  <a:satMod val="150000"/>
                </a:schemeClr>
              </a:solidFill>
              <a:latin typeface="Times New Roman" pitchFamily="18" charset="0"/>
              <a:cs typeface="Times New Roman" pitchFamily="18" charset="0"/>
            </a:endParaRPr>
          </a:p>
        </p:txBody>
      </p:sp>
      <p:sp>
        <p:nvSpPr>
          <p:cNvPr id="139267" name="Rectangle 3"/>
          <p:cNvSpPr>
            <a:spLocks noGrp="1" noChangeArrowheads="1"/>
          </p:cNvSpPr>
          <p:nvPr>
            <p:ph idx="1"/>
          </p:nvPr>
        </p:nvSpPr>
        <p:spPr>
          <a:xfrm>
            <a:off x="685800" y="1981200"/>
            <a:ext cx="5254625" cy="4544144"/>
          </a:xfrm>
        </p:spPr>
        <p:txBody>
          <a:bodyPr>
            <a:noAutofit/>
          </a:bodyPr>
          <a:lstStyle/>
          <a:p>
            <a:pPr marL="448056" indent="-384048" algn="just" eaLnBrk="1" fontAlgn="auto" hangingPunct="1">
              <a:lnSpc>
                <a:spcPct val="80000"/>
              </a:lnSpc>
              <a:spcAft>
                <a:spcPts val="0"/>
              </a:spcAft>
              <a:buFont typeface="Wingdings 2"/>
              <a:buChar char=""/>
              <a:defRPr/>
            </a:pPr>
            <a:r>
              <a:rPr lang="es-CL" sz="1800" dirty="0" err="1">
                <a:latin typeface="Times New Roman" pitchFamily="18" charset="0"/>
                <a:cs typeface="Times New Roman" pitchFamily="18" charset="0"/>
              </a:rPr>
              <a:t>Nevu</a:t>
            </a:r>
            <a:r>
              <a:rPr lang="es-CL" sz="1800" dirty="0">
                <a:latin typeface="Times New Roman" pitchFamily="18" charset="0"/>
                <a:cs typeface="Times New Roman" pitchFamily="18" charset="0"/>
              </a:rPr>
              <a:t> azul que es más frecuente en el  RN raza negra y en los asiáticos.</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Se localiza en dermis profunda de región </a:t>
            </a:r>
            <a:r>
              <a:rPr lang="es-CL" sz="1800" dirty="0" err="1">
                <a:latin typeface="Times New Roman" pitchFamily="18" charset="0"/>
                <a:cs typeface="Times New Roman" pitchFamily="18" charset="0"/>
              </a:rPr>
              <a:t>lumbosacra</a:t>
            </a:r>
            <a:r>
              <a:rPr lang="es-CL" sz="1800" dirty="0">
                <a:latin typeface="Times New Roman" pitchFamily="18" charset="0"/>
                <a:cs typeface="Times New Roman" pitchFamily="18" charset="0"/>
              </a:rPr>
              <a:t>, aunque puede extenderse a región glútea o incluso hasta los hombros. , </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Origen: proliferación de </a:t>
            </a:r>
            <a:r>
              <a:rPr lang="es-CL" sz="1800" dirty="0" err="1">
                <a:latin typeface="Times New Roman" pitchFamily="18" charset="0"/>
                <a:cs typeface="Times New Roman" pitchFamily="18" charset="0"/>
              </a:rPr>
              <a:t>melanocitos</a:t>
            </a:r>
            <a:r>
              <a:rPr lang="es-CL" sz="1800" dirty="0">
                <a:latin typeface="Times New Roman" pitchFamily="18" charset="0"/>
                <a:cs typeface="Times New Roman" pitchFamily="18" charset="0"/>
              </a:rPr>
              <a:t> formadores de un pigmento de color azul pizarra o gris. </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Se encuentra al nacimiento y va desapareciendo gradualmente en primeros años de vida, aunque en algunos casos persiste. </a:t>
            </a:r>
          </a:p>
          <a:p>
            <a:pPr marL="448056" indent="-384048" algn="just" eaLnBrk="1" fontAlgn="auto" hangingPunct="1">
              <a:lnSpc>
                <a:spcPct val="80000"/>
              </a:lnSpc>
              <a:spcAft>
                <a:spcPts val="0"/>
              </a:spcAft>
              <a:buFont typeface="Wingdings 2"/>
              <a:buChar char=""/>
              <a:defRPr/>
            </a:pPr>
            <a:endParaRPr lang="es-CL"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800" dirty="0">
                <a:latin typeface="Times New Roman" pitchFamily="18" charset="0"/>
                <a:cs typeface="Times New Roman" pitchFamily="18" charset="0"/>
              </a:rPr>
              <a:t>Pueden haber errores si se confunde con contusiones y sospecha de maltrato.</a:t>
            </a:r>
            <a:endParaRPr lang="en-GB" sz="1800" dirty="0">
              <a:latin typeface="Times New Roman" pitchFamily="18" charset="0"/>
              <a:cs typeface="Times New Roman" pitchFamily="18" charset="0"/>
            </a:endParaRPr>
          </a:p>
        </p:txBody>
      </p:sp>
      <p:pic>
        <p:nvPicPr>
          <p:cNvPr id="39940" name="Picture 4" descr="MongolianBack"/>
          <p:cNvPicPr>
            <a:picLocks noChangeAspect="1" noChangeArrowheads="1"/>
          </p:cNvPicPr>
          <p:nvPr/>
        </p:nvPicPr>
        <p:blipFill>
          <a:blip r:embed="rId5" cstate="print"/>
          <a:srcRect/>
          <a:stretch>
            <a:fillRect/>
          </a:stretch>
        </p:blipFill>
        <p:spPr bwMode="auto">
          <a:xfrm>
            <a:off x="6300192" y="2636912"/>
            <a:ext cx="2591842" cy="1941970"/>
          </a:xfrm>
          <a:prstGeom prst="rect">
            <a:avLst/>
          </a:prstGeom>
          <a:noFill/>
          <a:ln w="76200">
            <a:solidFill>
              <a:srgbClr val="FFFFFF"/>
            </a:solidFill>
            <a:miter lim="800000"/>
            <a:headEnd/>
            <a:tailEnd/>
          </a:ln>
        </p:spPr>
      </p:pic>
      <p:grpSp>
        <p:nvGrpSpPr>
          <p:cNvPr id="2" name="Group 10"/>
          <p:cNvGrpSpPr>
            <a:grpSpLocks/>
          </p:cNvGrpSpPr>
          <p:nvPr/>
        </p:nvGrpSpPr>
        <p:grpSpPr bwMode="auto">
          <a:xfrm>
            <a:off x="6588125" y="-171450"/>
            <a:ext cx="2268538" cy="2681288"/>
            <a:chOff x="4195" y="-17"/>
            <a:chExt cx="1429" cy="1689"/>
          </a:xfrm>
        </p:grpSpPr>
        <p:sp>
          <p:nvSpPr>
            <p:cNvPr id="39944" name="Rectangle 7"/>
            <p:cNvSpPr>
              <a:spLocks noChangeArrowheads="1"/>
            </p:cNvSpPr>
            <p:nvPr/>
          </p:nvSpPr>
          <p:spPr bwMode="auto">
            <a:xfrm>
              <a:off x="4195" y="130"/>
              <a:ext cx="1429" cy="1542"/>
            </a:xfrm>
            <a:prstGeom prst="rect">
              <a:avLst/>
            </a:prstGeom>
            <a:solidFill>
              <a:srgbClr val="FFFFFF"/>
            </a:solidFill>
            <a:ln w="9525">
              <a:solidFill>
                <a:schemeClr val="tx1"/>
              </a:solidFill>
              <a:miter lim="800000"/>
              <a:headEnd/>
              <a:tailEnd/>
            </a:ln>
          </p:spPr>
          <p:txBody>
            <a:bodyPr wrap="none" anchor="ctr"/>
            <a:lstStyle/>
            <a:p>
              <a:endParaRPr lang="es-ES">
                <a:latin typeface="Century Gothic" pitchFamily="34" charset="0"/>
              </a:endParaRPr>
            </a:p>
          </p:txBody>
        </p:sp>
        <p:pic>
          <p:nvPicPr>
            <p:cNvPr id="39945" name="Picture 8" descr="mancha mongolica"/>
            <p:cNvPicPr>
              <a:picLocks noChangeAspect="1" noChangeArrowheads="1"/>
            </p:cNvPicPr>
            <p:nvPr/>
          </p:nvPicPr>
          <p:blipFill>
            <a:blip r:embed="rId6" cstate="print"/>
            <a:srcRect l="32674" r="34253"/>
            <a:stretch>
              <a:fillRect/>
            </a:stretch>
          </p:blipFill>
          <p:spPr bwMode="auto">
            <a:xfrm>
              <a:off x="4292" y="-17"/>
              <a:ext cx="1219" cy="1644"/>
            </a:xfrm>
            <a:prstGeom prst="rect">
              <a:avLst/>
            </a:prstGeom>
            <a:noFill/>
            <a:ln w="9525" algn="ctr">
              <a:noFill/>
              <a:miter lim="800000"/>
              <a:headEnd/>
              <a:tailEnd/>
            </a:ln>
          </p:spPr>
        </p:pic>
      </p:grpSp>
      <p:pic>
        <p:nvPicPr>
          <p:cNvPr id="139276" name="Picture 12" descr="Ectopic Mongolian spot (differential diagnosis with traumatic equimose)"/>
          <p:cNvPicPr>
            <a:picLocks noChangeAspect="1" noChangeArrowheads="1"/>
          </p:cNvPicPr>
          <p:nvPr/>
        </p:nvPicPr>
        <p:blipFill>
          <a:blip r:embed="rId7" cstate="print"/>
          <a:srcRect/>
          <a:stretch>
            <a:fillRect/>
          </a:stretch>
        </p:blipFill>
        <p:spPr bwMode="auto">
          <a:xfrm>
            <a:off x="6228184" y="4725144"/>
            <a:ext cx="2808312" cy="1872208"/>
          </a:xfrm>
          <a:prstGeom prst="rect">
            <a:avLst/>
          </a:prstGeom>
          <a:noFill/>
          <a:ln w="9525">
            <a:noFill/>
            <a:miter lim="800000"/>
            <a:headEnd/>
            <a:tailEnd/>
          </a:ln>
        </p:spPr>
      </p:pic>
      <p:pic>
        <p:nvPicPr>
          <p:cNvPr id="4" name="Sonido grabado">
            <a:hlinkClick r:id="" action="ppaction://media"/>
            <a:extLst>
              <a:ext uri="{FF2B5EF4-FFF2-40B4-BE49-F238E27FC236}">
                <a16:creationId xmlns:a16="http://schemas.microsoft.com/office/drawing/2014/main" id="{362E6089-1DE8-4213-844C-A23E49F599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96731" y="4615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dissolve">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60648"/>
            <a:ext cx="4678363" cy="1224136"/>
          </a:xfrm>
        </p:spPr>
        <p:txBody>
          <a:bodyPr>
            <a:noAutofit/>
          </a:bodyPr>
          <a:lstStyle/>
          <a:p>
            <a:pPr marL="484632" eaLnBrk="1" fontAlgn="auto" hangingPunct="1">
              <a:spcAft>
                <a:spcPts val="0"/>
              </a:spcAft>
              <a:defRPr/>
            </a:pPr>
            <a:r>
              <a:rPr lang="en-GB" sz="2800" b="1" dirty="0">
                <a:solidFill>
                  <a:schemeClr val="accent1">
                    <a:tint val="83000"/>
                    <a:satMod val="150000"/>
                  </a:schemeClr>
                </a:solidFill>
                <a:latin typeface="Times New Roman" pitchFamily="18" charset="0"/>
                <a:cs typeface="Times New Roman" pitchFamily="18" charset="0"/>
              </a:rPr>
              <a:t>Nevus </a:t>
            </a:r>
            <a:r>
              <a:rPr lang="en-GB" sz="2800" b="1" dirty="0" err="1">
                <a:solidFill>
                  <a:schemeClr val="accent1">
                    <a:tint val="83000"/>
                    <a:satMod val="150000"/>
                  </a:schemeClr>
                </a:solidFill>
                <a:latin typeface="Times New Roman" pitchFamily="18" charset="0"/>
                <a:cs typeface="Times New Roman" pitchFamily="18" charset="0"/>
              </a:rPr>
              <a:t>Flammeus</a:t>
            </a:r>
            <a:r>
              <a:rPr lang="en-GB" sz="2800" b="1" dirty="0">
                <a:solidFill>
                  <a:schemeClr val="accent1">
                    <a:tint val="83000"/>
                    <a:satMod val="150000"/>
                  </a:schemeClr>
                </a:solidFill>
                <a:latin typeface="Times New Roman" pitchFamily="18" charset="0"/>
                <a:cs typeface="Times New Roman" pitchFamily="18" charset="0"/>
              </a:rPr>
              <a:t> o </a:t>
            </a:r>
            <a:r>
              <a:rPr lang="en-GB" sz="2800" b="1" dirty="0" err="1">
                <a:solidFill>
                  <a:schemeClr val="accent1">
                    <a:tint val="83000"/>
                    <a:satMod val="150000"/>
                  </a:schemeClr>
                </a:solidFill>
                <a:latin typeface="Times New Roman" pitchFamily="18" charset="0"/>
                <a:cs typeface="Times New Roman" pitchFamily="18" charset="0"/>
              </a:rPr>
              <a:t>Manchas</a:t>
            </a:r>
            <a:r>
              <a:rPr lang="en-GB" sz="2800" b="1" dirty="0">
                <a:solidFill>
                  <a:schemeClr val="accent1">
                    <a:tint val="83000"/>
                    <a:satMod val="150000"/>
                  </a:schemeClr>
                </a:solidFill>
                <a:latin typeface="Times New Roman" pitchFamily="18" charset="0"/>
                <a:cs typeface="Times New Roman" pitchFamily="18" charset="0"/>
              </a:rPr>
              <a:t>  “</a:t>
            </a:r>
            <a:r>
              <a:rPr lang="en-GB" sz="2800" b="1" dirty="0" err="1">
                <a:solidFill>
                  <a:schemeClr val="accent1">
                    <a:tint val="83000"/>
                    <a:satMod val="150000"/>
                  </a:schemeClr>
                </a:solidFill>
                <a:latin typeface="Times New Roman" pitchFamily="18" charset="0"/>
                <a:cs typeface="Times New Roman" pitchFamily="18" charset="0"/>
              </a:rPr>
              <a:t>Vino</a:t>
            </a:r>
            <a:r>
              <a:rPr lang="en-GB" sz="2800" b="1" dirty="0">
                <a:solidFill>
                  <a:schemeClr val="accent1">
                    <a:tint val="83000"/>
                    <a:satMod val="150000"/>
                  </a:schemeClr>
                </a:solidFill>
                <a:latin typeface="Times New Roman" pitchFamily="18" charset="0"/>
                <a:cs typeface="Times New Roman" pitchFamily="18" charset="0"/>
              </a:rPr>
              <a:t> Oporto”</a:t>
            </a:r>
          </a:p>
        </p:txBody>
      </p:sp>
      <p:sp>
        <p:nvSpPr>
          <p:cNvPr id="143363" name="Rectangle 3"/>
          <p:cNvSpPr>
            <a:spLocks noGrp="1" noChangeArrowheads="1"/>
          </p:cNvSpPr>
          <p:nvPr>
            <p:ph idx="1"/>
          </p:nvPr>
        </p:nvSpPr>
        <p:spPr>
          <a:xfrm>
            <a:off x="685800" y="1844824"/>
            <a:ext cx="4749800" cy="4104456"/>
          </a:xfrm>
        </p:spPr>
        <p:txBody>
          <a:bodyPr>
            <a:noAutofit/>
          </a:bodyPr>
          <a:lstStyle/>
          <a:p>
            <a:pPr marL="448056" indent="-384048" algn="just" eaLnBrk="1" fontAlgn="auto" hangingPunct="1">
              <a:lnSpc>
                <a:spcPct val="80000"/>
              </a:lnSpc>
              <a:spcAft>
                <a:spcPts val="0"/>
              </a:spcAft>
              <a:buFont typeface="Wingdings 2"/>
              <a:buChar char=""/>
              <a:defRPr/>
            </a:pPr>
            <a:r>
              <a:rPr lang="en-GB" sz="1800" dirty="0" err="1">
                <a:latin typeface="Times New Roman" pitchFamily="18" charset="0"/>
                <a:cs typeface="Times New Roman" pitchFamily="18" charset="0"/>
              </a:rPr>
              <a:t>Malformación</a:t>
            </a:r>
            <a:r>
              <a:rPr lang="en-GB" sz="1800" dirty="0">
                <a:latin typeface="Times New Roman" pitchFamily="18" charset="0"/>
                <a:cs typeface="Times New Roman" pitchFamily="18" charset="0"/>
              </a:rPr>
              <a:t> vascular </a:t>
            </a:r>
            <a:r>
              <a:rPr lang="en-GB" sz="1800" dirty="0" err="1">
                <a:latin typeface="Times New Roman" pitchFamily="18" charset="0"/>
                <a:cs typeface="Times New Roman" pitchFamily="18" charset="0"/>
              </a:rPr>
              <a:t>capilar</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debida</a:t>
            </a:r>
            <a:r>
              <a:rPr lang="en-GB" sz="1800" dirty="0">
                <a:latin typeface="Times New Roman" pitchFamily="18" charset="0"/>
                <a:cs typeface="Times New Roman" pitchFamily="18" charset="0"/>
              </a:rPr>
              <a:t> a </a:t>
            </a:r>
            <a:r>
              <a:rPr lang="en-GB" sz="1800" b="1" dirty="0" err="1">
                <a:effectLst>
                  <a:outerShdw blurRad="38100" dist="38100" dir="2700000" algn="tl">
                    <a:srgbClr val="000000"/>
                  </a:outerShdw>
                </a:effectLst>
                <a:latin typeface="Times New Roman" pitchFamily="18" charset="0"/>
                <a:cs typeface="Times New Roman" pitchFamily="18" charset="0"/>
              </a:rPr>
              <a:t>ectasias</a:t>
            </a:r>
            <a:r>
              <a:rPr lang="en-GB" sz="1800" b="1" dirty="0">
                <a:effectLst>
                  <a:outerShdw blurRad="38100" dist="38100" dir="2700000" algn="tl">
                    <a:srgbClr val="000000"/>
                  </a:outerShdw>
                </a:effectLst>
                <a:latin typeface="Times New Roman" pitchFamily="18" charset="0"/>
                <a:cs typeface="Times New Roman" pitchFamily="18" charset="0"/>
              </a:rPr>
              <a:t> </a:t>
            </a:r>
            <a:r>
              <a:rPr lang="en-GB" sz="1800" b="1" dirty="0" err="1">
                <a:effectLst>
                  <a:outerShdw blurRad="38100" dist="38100" dir="2700000" algn="tl">
                    <a:srgbClr val="000000"/>
                  </a:outerShdw>
                </a:effectLst>
                <a:latin typeface="Times New Roman" pitchFamily="18" charset="0"/>
                <a:cs typeface="Times New Roman" pitchFamily="18" charset="0"/>
              </a:rPr>
              <a:t>capilares</a:t>
            </a:r>
            <a:r>
              <a:rPr lang="en-GB" sz="1800" b="1" dirty="0">
                <a:effectLst>
                  <a:outerShdw blurRad="38100" dist="38100" dir="2700000" algn="tl">
                    <a:srgbClr val="000000"/>
                  </a:outerShdw>
                </a:effectLst>
                <a:latin typeface="Times New Roman" pitchFamily="18" charset="0"/>
                <a:cs typeface="Times New Roman" pitchFamily="18" charset="0"/>
              </a:rPr>
              <a:t> </a:t>
            </a:r>
            <a:r>
              <a:rPr lang="en-GB" sz="1800" b="1" dirty="0" err="1">
                <a:effectLst>
                  <a:outerShdw blurRad="38100" dist="38100" dir="2700000" algn="tl">
                    <a:srgbClr val="000000"/>
                  </a:outerShdw>
                </a:effectLst>
                <a:latin typeface="Times New Roman" pitchFamily="18" charset="0"/>
                <a:cs typeface="Times New Roman" pitchFamily="18" charset="0"/>
              </a:rPr>
              <a:t>presentes</a:t>
            </a:r>
            <a:r>
              <a:rPr lang="en-GB" sz="1800" b="1" dirty="0">
                <a:effectLst>
                  <a:outerShdw blurRad="38100" dist="38100" dir="2700000" algn="tl">
                    <a:srgbClr val="000000"/>
                  </a:outerShdw>
                </a:effectLst>
                <a:latin typeface="Times New Roman" pitchFamily="18" charset="0"/>
                <a:cs typeface="Times New Roman" pitchFamily="18" charset="0"/>
              </a:rPr>
              <a:t> en la dermis</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desde</a:t>
            </a:r>
            <a:r>
              <a:rPr lang="en-GB" sz="1800" dirty="0">
                <a:latin typeface="Times New Roman" pitchFamily="18" charset="0"/>
                <a:cs typeface="Times New Roman" pitchFamily="18" charset="0"/>
              </a:rPr>
              <a:t> el </a:t>
            </a:r>
            <a:r>
              <a:rPr lang="en-GB" sz="1800" dirty="0" err="1">
                <a:latin typeface="Times New Roman" pitchFamily="18" charset="0"/>
                <a:cs typeface="Times New Roman" pitchFamily="18" charset="0"/>
              </a:rPr>
              <a:t>nacimiento</a:t>
            </a:r>
            <a:r>
              <a:rPr lang="en-GB" sz="1800" dirty="0">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endParaRPr lang="en-GB"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800" dirty="0">
                <a:latin typeface="Times New Roman" pitchFamily="18" charset="0"/>
                <a:cs typeface="Times New Roman" pitchFamily="18" charset="0"/>
              </a:rPr>
              <a:t>El </a:t>
            </a:r>
            <a:r>
              <a:rPr lang="en-GB" sz="1800" dirty="0" err="1">
                <a:latin typeface="Times New Roman" pitchFamily="18" charset="0"/>
                <a:cs typeface="Times New Roman" pitchFamily="18" charset="0"/>
              </a:rPr>
              <a:t>color</a:t>
            </a:r>
            <a:r>
              <a:rPr lang="en-GB" sz="1800" dirty="0">
                <a:latin typeface="Times New Roman" pitchFamily="18" charset="0"/>
                <a:cs typeface="Times New Roman" pitchFamily="18" charset="0"/>
              </a:rPr>
              <a:t> cambia de </a:t>
            </a:r>
            <a:r>
              <a:rPr lang="en-GB" sz="1800" dirty="0" err="1">
                <a:latin typeface="Times New Roman" pitchFamily="18" charset="0"/>
                <a:cs typeface="Times New Roman" pitchFamily="18" charset="0"/>
              </a:rPr>
              <a:t>rosa</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púrpura</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medida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que</a:t>
            </a:r>
            <a:r>
              <a:rPr lang="en-GB" sz="1800" dirty="0">
                <a:latin typeface="Times New Roman" pitchFamily="18" charset="0"/>
                <a:cs typeface="Times New Roman" pitchFamily="18" charset="0"/>
              </a:rPr>
              <a:t> el </a:t>
            </a:r>
            <a:r>
              <a:rPr lang="en-GB" sz="1800" dirty="0" err="1">
                <a:latin typeface="Times New Roman" pitchFamily="18" charset="0"/>
                <a:cs typeface="Times New Roman" pitchFamily="18" charset="0"/>
              </a:rPr>
              <a:t>paciente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crece</a:t>
            </a:r>
            <a:r>
              <a:rPr lang="en-GB" sz="1800" dirty="0">
                <a:latin typeface="Times New Roman" pitchFamily="18" charset="0"/>
                <a:cs typeface="Times New Roman" pitchFamily="18" charset="0"/>
              </a:rPr>
              <a:t> y </a:t>
            </a:r>
            <a:r>
              <a:rPr lang="en-GB" sz="1800" dirty="0" err="1">
                <a:latin typeface="Times New Roman" pitchFamily="18" charset="0"/>
                <a:cs typeface="Times New Roman" pitchFamily="18" charset="0"/>
              </a:rPr>
              <a:t>las</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lesiones</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pueden</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volverse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nodulares</a:t>
            </a:r>
            <a:r>
              <a:rPr lang="en-GB" sz="1800" dirty="0">
                <a:latin typeface="Times New Roman" pitchFamily="18" charset="0"/>
                <a:cs typeface="Times New Roman" pitchFamily="18" charset="0"/>
              </a:rPr>
              <a:t>. </a:t>
            </a:r>
          </a:p>
          <a:p>
            <a:pPr marL="448056" indent="-384048" algn="just" eaLnBrk="1" fontAlgn="auto" hangingPunct="1">
              <a:lnSpc>
                <a:spcPct val="80000"/>
              </a:lnSpc>
              <a:spcAft>
                <a:spcPts val="0"/>
              </a:spcAft>
              <a:buFont typeface="Wingdings 2"/>
              <a:buChar char=""/>
              <a:defRPr/>
            </a:pPr>
            <a:endParaRPr lang="en-GB" sz="18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800" b="1" dirty="0">
                <a:effectLst>
                  <a:outerShdw blurRad="38100" dist="38100" dir="2700000" algn="tl">
                    <a:srgbClr val="000000"/>
                  </a:outerShdw>
                </a:effectLst>
                <a:latin typeface="Times New Roman" pitchFamily="18" charset="0"/>
                <a:cs typeface="Times New Roman" pitchFamily="18" charset="0"/>
              </a:rPr>
              <a:t>No </a:t>
            </a:r>
            <a:r>
              <a:rPr lang="en-GB" sz="1800" b="1" dirty="0" err="1">
                <a:effectLst>
                  <a:outerShdw blurRad="38100" dist="38100" dir="2700000" algn="tl">
                    <a:srgbClr val="000000"/>
                  </a:outerShdw>
                </a:effectLst>
                <a:latin typeface="Times New Roman" pitchFamily="18" charset="0"/>
                <a:cs typeface="Times New Roman" pitchFamily="18" charset="0"/>
              </a:rPr>
              <a:t>muestran</a:t>
            </a:r>
            <a:r>
              <a:rPr lang="en-GB" sz="1800" b="1" dirty="0">
                <a:effectLst>
                  <a:outerShdw blurRad="38100" dist="38100" dir="2700000" algn="tl">
                    <a:srgbClr val="000000"/>
                  </a:outerShdw>
                </a:effectLst>
                <a:latin typeface="Times New Roman" pitchFamily="18" charset="0"/>
                <a:cs typeface="Times New Roman" pitchFamily="18" charset="0"/>
              </a:rPr>
              <a:t> </a:t>
            </a:r>
            <a:r>
              <a:rPr lang="en-GB" sz="1800" b="1" dirty="0" err="1">
                <a:effectLst>
                  <a:outerShdw blurRad="38100" dist="38100" dir="2700000" algn="tl">
                    <a:srgbClr val="000000"/>
                  </a:outerShdw>
                </a:effectLst>
                <a:latin typeface="Times New Roman" pitchFamily="18" charset="0"/>
                <a:cs typeface="Times New Roman" pitchFamily="18" charset="0"/>
              </a:rPr>
              <a:t>ninguna</a:t>
            </a:r>
            <a:r>
              <a:rPr lang="en-GB" sz="1800" b="1" dirty="0">
                <a:effectLst>
                  <a:outerShdw blurRad="38100" dist="38100" dir="2700000" algn="tl">
                    <a:srgbClr val="000000"/>
                  </a:outerShdw>
                </a:effectLst>
                <a:latin typeface="Times New Roman" pitchFamily="18" charset="0"/>
                <a:cs typeface="Times New Roman" pitchFamily="18" charset="0"/>
              </a:rPr>
              <a:t> </a:t>
            </a:r>
            <a:r>
              <a:rPr lang="en-GB" sz="1800" b="1" dirty="0" err="1">
                <a:effectLst>
                  <a:outerShdw blurRad="38100" dist="38100" dir="2700000" algn="tl">
                    <a:srgbClr val="000000"/>
                  </a:outerShdw>
                </a:effectLst>
                <a:latin typeface="Times New Roman" pitchFamily="18" charset="0"/>
                <a:cs typeface="Times New Roman" pitchFamily="18" charset="0"/>
              </a:rPr>
              <a:t>regresión</a:t>
            </a:r>
            <a:r>
              <a:rPr lang="en-GB" sz="1800" dirty="0">
                <a:latin typeface="Times New Roman" pitchFamily="18" charset="0"/>
                <a:cs typeface="Times New Roman" pitchFamily="18" charset="0"/>
              </a:rPr>
              <a:t> y </a:t>
            </a:r>
            <a:r>
              <a:rPr lang="en-GB" sz="1800" dirty="0" err="1">
                <a:latin typeface="Times New Roman" pitchFamily="18" charset="0"/>
                <a:cs typeface="Times New Roman" pitchFamily="18" charset="0"/>
              </a:rPr>
              <a:t>representan</a:t>
            </a:r>
            <a:r>
              <a:rPr lang="en-GB" sz="1800" dirty="0">
                <a:latin typeface="Times New Roman" pitchFamily="18" charset="0"/>
                <a:cs typeface="Times New Roman" pitchFamily="18" charset="0"/>
              </a:rPr>
              <a:t> un </a:t>
            </a:r>
            <a:r>
              <a:rPr lang="en-GB" sz="1800" dirty="0" err="1">
                <a:latin typeface="Times New Roman" pitchFamily="18" charset="0"/>
                <a:cs typeface="Times New Roman" pitchFamily="18" charset="0"/>
              </a:rPr>
              <a:t>problema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cosmético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durante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toda</a:t>
            </a:r>
            <a:r>
              <a:rPr lang="en-GB" sz="1800" dirty="0">
                <a:latin typeface="Times New Roman" pitchFamily="18" charset="0"/>
                <a:cs typeface="Times New Roman" pitchFamily="18" charset="0"/>
              </a:rPr>
              <a:t> la </a:t>
            </a:r>
            <a:r>
              <a:rPr lang="en-GB" sz="1800" dirty="0" err="1">
                <a:latin typeface="Times New Roman" pitchFamily="18" charset="0"/>
                <a:cs typeface="Times New Roman" pitchFamily="18" charset="0"/>
              </a:rPr>
              <a:t>vida</a:t>
            </a:r>
            <a:r>
              <a:rPr lang="en-GB" sz="1800" dirty="0">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r>
              <a:rPr lang="en-GB" sz="1800" dirty="0">
                <a:latin typeface="Times New Roman" pitchFamily="18" charset="0"/>
                <a:cs typeface="Times New Roman" pitchFamily="18" charset="0"/>
              </a:rPr>
              <a:t>0.3% de </a:t>
            </a:r>
            <a:r>
              <a:rPr lang="en-GB" sz="1800" dirty="0" err="1">
                <a:latin typeface="Times New Roman" pitchFamily="18" charset="0"/>
                <a:cs typeface="Times New Roman" pitchFamily="18" charset="0"/>
              </a:rPr>
              <a:t>todos</a:t>
            </a:r>
            <a:r>
              <a:rPr lang="en-GB" sz="1800" dirty="0">
                <a:latin typeface="Times New Roman" pitchFamily="18" charset="0"/>
                <a:cs typeface="Times New Roman" pitchFamily="18" charset="0"/>
              </a:rPr>
              <a:t> los </a:t>
            </a:r>
            <a:r>
              <a:rPr lang="en-GB" sz="1800" dirty="0" err="1">
                <a:latin typeface="Times New Roman" pitchFamily="18" charset="0"/>
                <a:cs typeface="Times New Roman" pitchFamily="18" charset="0"/>
              </a:rPr>
              <a:t>nacimientos</a:t>
            </a:r>
            <a:r>
              <a:rPr lang="en-GB" sz="1800" dirty="0">
                <a:latin typeface="Times New Roman" pitchFamily="18" charset="0"/>
                <a:cs typeface="Times New Roman" pitchFamily="18" charset="0"/>
              </a:rPr>
              <a:t>. </a:t>
            </a:r>
          </a:p>
          <a:p>
            <a:pPr marL="448056" indent="-384048" algn="just" eaLnBrk="1" fontAlgn="auto" hangingPunct="1">
              <a:lnSpc>
                <a:spcPct val="80000"/>
              </a:lnSpc>
              <a:spcAft>
                <a:spcPts val="0"/>
              </a:spcAft>
              <a:buFont typeface="Wingdings 2"/>
              <a:buChar char=""/>
              <a:defRPr/>
            </a:pPr>
            <a:r>
              <a:rPr lang="en-GB" sz="1800" dirty="0" err="1">
                <a:latin typeface="Times New Roman" pitchFamily="18" charset="0"/>
                <a:cs typeface="Times New Roman" pitchFamily="18" charset="0"/>
              </a:rPr>
              <a:t>Localización</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cara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nuca</a:t>
            </a:r>
            <a:r>
              <a:rPr lang="en-GB" sz="1800" dirty="0">
                <a:latin typeface="Times New Roman" pitchFamily="18" charset="0"/>
                <a:cs typeface="Times New Roman" pitchFamily="18" charset="0"/>
              </a:rPr>
              <a:t> y </a:t>
            </a:r>
            <a:r>
              <a:rPr lang="en-GB" sz="1800" dirty="0" err="1">
                <a:latin typeface="Times New Roman" pitchFamily="18" charset="0"/>
                <a:cs typeface="Times New Roman" pitchFamily="18" charset="0"/>
              </a:rPr>
              <a:t>región</a:t>
            </a:r>
            <a:r>
              <a:rPr lang="en-GB" sz="1800" dirty="0">
                <a:latin typeface="Times New Roman" pitchFamily="18" charset="0"/>
                <a:cs typeface="Times New Roman" pitchFamily="18" charset="0"/>
              </a:rPr>
              <a:t> occipital.</a:t>
            </a:r>
          </a:p>
          <a:p>
            <a:pPr marL="448056" indent="-384048" algn="just" eaLnBrk="1" fontAlgn="auto" hangingPunct="1">
              <a:lnSpc>
                <a:spcPct val="80000"/>
              </a:lnSpc>
              <a:spcAft>
                <a:spcPts val="0"/>
              </a:spcAft>
              <a:buFont typeface="Wingdings 2"/>
              <a:buChar char=""/>
              <a:defRPr/>
            </a:pPr>
            <a:r>
              <a:rPr lang="en-GB" sz="1800" dirty="0" err="1">
                <a:latin typeface="Times New Roman" pitchFamily="18" charset="0"/>
                <a:cs typeface="Times New Roman" pitchFamily="18" charset="0"/>
              </a:rPr>
              <a:t>Asociación</a:t>
            </a:r>
            <a:r>
              <a:rPr lang="en-GB" sz="1800" dirty="0">
                <a:latin typeface="Times New Roman" pitchFamily="18" charset="0"/>
                <a:cs typeface="Times New Roman" pitchFamily="18" charset="0"/>
              </a:rPr>
              <a:t> con  </a:t>
            </a:r>
            <a:r>
              <a:rPr lang="en-GB" sz="1800" dirty="0" err="1">
                <a:latin typeface="Times New Roman" pitchFamily="18" charset="0"/>
                <a:cs typeface="Times New Roman" pitchFamily="18" charset="0"/>
              </a:rPr>
              <a:t>Sd</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complejos</a:t>
            </a:r>
            <a:r>
              <a:rPr lang="en-GB" sz="1800" dirty="0">
                <a:latin typeface="Times New Roman" pitchFamily="18" charset="0"/>
                <a:cs typeface="Times New Roman" pitchFamily="18" charset="0"/>
              </a:rPr>
              <a:t>.</a:t>
            </a:r>
          </a:p>
        </p:txBody>
      </p:sp>
      <p:pic>
        <p:nvPicPr>
          <p:cNvPr id="40964" name="Picture 5" descr="hemangioma32"/>
          <p:cNvPicPr>
            <a:picLocks noChangeAspect="1" noChangeArrowheads="1"/>
          </p:cNvPicPr>
          <p:nvPr/>
        </p:nvPicPr>
        <p:blipFill>
          <a:blip r:embed="rId5" cstate="print"/>
          <a:srcRect/>
          <a:stretch>
            <a:fillRect/>
          </a:stretch>
        </p:blipFill>
        <p:spPr bwMode="auto">
          <a:xfrm>
            <a:off x="5967413" y="260350"/>
            <a:ext cx="2925762" cy="3127375"/>
          </a:xfrm>
          <a:prstGeom prst="rect">
            <a:avLst/>
          </a:prstGeom>
          <a:noFill/>
          <a:ln w="9525">
            <a:noFill/>
            <a:miter lim="800000"/>
            <a:headEnd/>
            <a:tailEnd/>
          </a:ln>
        </p:spPr>
      </p:pic>
      <p:pic>
        <p:nvPicPr>
          <p:cNvPr id="40965" name="Picture 7" descr="Tabla04"/>
          <p:cNvPicPr>
            <a:picLocks noChangeAspect="1" noChangeArrowheads="1"/>
          </p:cNvPicPr>
          <p:nvPr/>
        </p:nvPicPr>
        <p:blipFill>
          <a:blip r:embed="rId6" cstate="print"/>
          <a:srcRect/>
          <a:stretch>
            <a:fillRect/>
          </a:stretch>
        </p:blipFill>
        <p:spPr bwMode="auto">
          <a:xfrm>
            <a:off x="5441950" y="3933825"/>
            <a:ext cx="3702050" cy="2590800"/>
          </a:xfrm>
          <a:prstGeom prst="rect">
            <a:avLst/>
          </a:prstGeom>
          <a:noFill/>
          <a:ln w="9525">
            <a:noFill/>
            <a:miter lim="800000"/>
            <a:headEnd/>
            <a:tailEnd/>
          </a:ln>
        </p:spPr>
      </p:pic>
      <p:pic>
        <p:nvPicPr>
          <p:cNvPr id="143369" name="Picture 9" descr="Port-wine stain"/>
          <p:cNvPicPr>
            <a:picLocks noChangeAspect="1" noChangeArrowheads="1"/>
          </p:cNvPicPr>
          <p:nvPr/>
        </p:nvPicPr>
        <p:blipFill>
          <a:blip r:embed="rId7" cstate="print"/>
          <a:srcRect/>
          <a:stretch>
            <a:fillRect/>
          </a:stretch>
        </p:blipFill>
        <p:spPr bwMode="auto">
          <a:xfrm>
            <a:off x="5508625" y="260350"/>
            <a:ext cx="3635375" cy="31686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2A356251-2A8D-4532-A0E5-7CC6BF33E0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27984" y="58803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69"/>
                                        </p:tgtEl>
                                        <p:attrNameLst>
                                          <p:attrName>style.visibility</p:attrName>
                                        </p:attrNameLst>
                                      </p:cBhvr>
                                      <p:to>
                                        <p:strVal val="visible"/>
                                      </p:to>
                                    </p:set>
                                    <p:animEffect transition="in" filter="dissolve">
                                      <p:cBhvr>
                                        <p:cTn id="7" dur="500"/>
                                        <p:tgtEl>
                                          <p:spTgt spid="1433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535" y="332656"/>
            <a:ext cx="4752529" cy="587152"/>
          </a:xfrm>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Manchas</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Salmón</a:t>
            </a:r>
            <a:r>
              <a:rPr lang="en-GB" b="1" dirty="0">
                <a:solidFill>
                  <a:schemeClr val="accent1">
                    <a:tint val="83000"/>
                    <a:satMod val="150000"/>
                  </a:schemeClr>
                </a:solidFill>
                <a:latin typeface="Times New Roman" pitchFamily="18" charset="0"/>
                <a:cs typeface="Times New Roman" pitchFamily="18" charset="0"/>
              </a:rPr>
              <a:t> </a:t>
            </a:r>
          </a:p>
        </p:txBody>
      </p:sp>
      <p:sp>
        <p:nvSpPr>
          <p:cNvPr id="141315" name="Rectangle 3"/>
          <p:cNvSpPr>
            <a:spLocks noGrp="1" noChangeArrowheads="1"/>
          </p:cNvSpPr>
          <p:nvPr>
            <p:ph idx="1"/>
          </p:nvPr>
        </p:nvSpPr>
        <p:spPr>
          <a:xfrm>
            <a:off x="685800" y="1340768"/>
            <a:ext cx="4318000" cy="4114800"/>
          </a:xfrm>
        </p:spPr>
        <p:txBody>
          <a:bodyPr>
            <a:noAutofit/>
          </a:bodyPr>
          <a:lstStyle/>
          <a:p>
            <a:pPr marL="448056" indent="-384048" algn="just" eaLnBrk="1" fontAlgn="auto" hangingPunct="1">
              <a:lnSpc>
                <a:spcPct val="80000"/>
              </a:lnSpc>
              <a:spcAft>
                <a:spcPts val="0"/>
              </a:spcAft>
              <a:buFont typeface="Wingdings 2"/>
              <a:buChar char=""/>
              <a:defRPr/>
            </a:pPr>
            <a:r>
              <a:rPr lang="es-CL" sz="1600" dirty="0" err="1">
                <a:latin typeface="Times New Roman" pitchFamily="18" charset="0"/>
                <a:cs typeface="Times New Roman" pitchFamily="18" charset="0"/>
              </a:rPr>
              <a:t>Lesion</a:t>
            </a:r>
            <a:r>
              <a:rPr lang="es-CL" sz="1600" dirty="0">
                <a:latin typeface="Times New Roman" pitchFamily="18" charset="0"/>
                <a:cs typeface="Times New Roman" pitchFamily="18" charset="0"/>
              </a:rPr>
              <a:t> vascular mas frecuente en el RN. 40 a 60%. Hemangiomas planos  debidos a pequeñas dilataciones </a:t>
            </a:r>
            <a:r>
              <a:rPr lang="es-CL" sz="1600" dirty="0" err="1">
                <a:latin typeface="Times New Roman" pitchFamily="18" charset="0"/>
                <a:cs typeface="Times New Roman" pitchFamily="18" charset="0"/>
              </a:rPr>
              <a:t>telangiectásicas</a:t>
            </a:r>
            <a:r>
              <a:rPr lang="es-CL" sz="1600" dirty="0">
                <a:latin typeface="Times New Roman" pitchFamily="18" charset="0"/>
                <a:cs typeface="Times New Roman" pitchFamily="18" charset="0"/>
              </a:rPr>
              <a:t> que son frecuentes en RN.</a:t>
            </a: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Localizaciones de línea media: </a:t>
            </a:r>
            <a:r>
              <a:rPr lang="es-CL" sz="1600" dirty="0" err="1">
                <a:latin typeface="Times New Roman" pitchFamily="18" charset="0"/>
                <a:cs typeface="Times New Roman" pitchFamily="18" charset="0"/>
              </a:rPr>
              <a:t>glabela</a:t>
            </a:r>
            <a:r>
              <a:rPr lang="es-CL" sz="1600" dirty="0">
                <a:latin typeface="Times New Roman" pitchFamily="18" charset="0"/>
                <a:cs typeface="Times New Roman" pitchFamily="18" charset="0"/>
              </a:rPr>
              <a:t> (33%), párpados (45%) y nuca (81%). o en las frente entre las pestañas </a:t>
            </a:r>
            <a:r>
              <a:rPr lang="es-CL" sz="1600" dirty="0">
                <a:solidFill>
                  <a:srgbClr val="FFFF00"/>
                </a:solidFill>
                <a:effectLst>
                  <a:outerShdw blurRad="38100" dist="38100" dir="2700000" algn="tl">
                    <a:srgbClr val="000000"/>
                  </a:outerShdw>
                </a:effectLst>
                <a:latin typeface="Times New Roman" pitchFamily="18" charset="0"/>
                <a:cs typeface="Times New Roman" pitchFamily="18" charset="0"/>
              </a:rPr>
              <a:t>(beso del ángel).</a:t>
            </a:r>
            <a:r>
              <a:rPr lang="es-CL" sz="1600" dirty="0">
                <a:effectLst>
                  <a:outerShdw blurRad="38100" dist="38100" dir="2700000" algn="tl">
                    <a:srgbClr val="000000"/>
                  </a:outerShdw>
                </a:effectLst>
                <a:latin typeface="Times New Roman" pitchFamily="18" charset="0"/>
                <a:cs typeface="Times New Roman" pitchFamily="18" charset="0"/>
              </a:rPr>
              <a:t> </a:t>
            </a: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Se manifiestan como una lesión en forma de mancha, de color rosa </a:t>
            </a:r>
            <a:r>
              <a:rPr lang="es-CL" sz="1600" b="1" dirty="0">
                <a:solidFill>
                  <a:schemeClr val="folHlink"/>
                </a:solidFill>
                <a:effectLst>
                  <a:outerShdw blurRad="38100" dist="38100" dir="2700000" algn="tl">
                    <a:srgbClr val="000000"/>
                  </a:outerShdw>
                </a:effectLst>
                <a:latin typeface="Times New Roman" pitchFamily="18" charset="0"/>
                <a:cs typeface="Times New Roman" pitchFamily="18" charset="0"/>
              </a:rPr>
              <a:t>(mancha color salmón), </a:t>
            </a:r>
            <a:r>
              <a:rPr lang="es-CL" sz="1600" dirty="0">
                <a:latin typeface="Times New Roman" pitchFamily="18" charset="0"/>
                <a:cs typeface="Times New Roman" pitchFamily="18" charset="0"/>
              </a:rPr>
              <a:t>que </a:t>
            </a:r>
            <a:r>
              <a:rPr lang="es-CL" sz="1600" dirty="0">
                <a:latin typeface="Times New Roman" pitchFamily="18" charset="0"/>
                <a:cs typeface="Times New Roman" pitchFamily="18" charset="0"/>
                <a:sym typeface="Symbol" pitchFamily="18" charset="2"/>
              </a:rPr>
              <a:t> </a:t>
            </a:r>
            <a:r>
              <a:rPr lang="es-CL" sz="1600" dirty="0">
                <a:latin typeface="Times New Roman" pitchFamily="18" charset="0"/>
                <a:cs typeface="Times New Roman" pitchFamily="18" charset="0"/>
              </a:rPr>
              <a:t>a rojo por llanto y calor. </a:t>
            </a:r>
          </a:p>
          <a:p>
            <a:pPr marL="448056" indent="-384048" algn="just" eaLnBrk="1" fontAlgn="auto" hangingPunct="1">
              <a:lnSpc>
                <a:spcPct val="80000"/>
              </a:lnSpc>
              <a:spcAft>
                <a:spcPts val="0"/>
              </a:spcAft>
              <a:buFont typeface="Wingdings 2"/>
              <a:buChar char=""/>
              <a:defRPr/>
            </a:pPr>
            <a:endParaRPr lang="es-CL"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s-CL" sz="1600" dirty="0">
                <a:latin typeface="Times New Roman" pitchFamily="18" charset="0"/>
                <a:cs typeface="Times New Roman" pitchFamily="18" charset="0"/>
              </a:rPr>
              <a:t>La evolución tiende a la desaparición en el primer año en el 99% casos, a excepción del de la nuca </a:t>
            </a:r>
            <a:r>
              <a:rPr lang="es-CL" sz="1600" b="1" dirty="0">
                <a:solidFill>
                  <a:schemeClr val="folHlink"/>
                </a:solidFill>
                <a:effectLst>
                  <a:outerShdw blurRad="38100" dist="38100" dir="2700000" algn="tl">
                    <a:srgbClr val="000000"/>
                  </a:outerShdw>
                </a:effectLst>
                <a:latin typeface="Times New Roman" pitchFamily="18" charset="0"/>
                <a:cs typeface="Times New Roman" pitchFamily="18" charset="0"/>
              </a:rPr>
              <a:t>(</a:t>
            </a:r>
            <a:r>
              <a:rPr lang="es-CL" sz="1600" b="1" dirty="0" err="1">
                <a:solidFill>
                  <a:schemeClr val="folHlink"/>
                </a:solidFill>
                <a:effectLst>
                  <a:outerShdw blurRad="38100" dist="38100" dir="2700000" algn="tl">
                    <a:srgbClr val="000000"/>
                  </a:outerShdw>
                </a:effectLst>
                <a:latin typeface="Times New Roman" pitchFamily="18" charset="0"/>
                <a:cs typeface="Times New Roman" pitchFamily="18" charset="0"/>
              </a:rPr>
              <a:t>nevus</a:t>
            </a:r>
            <a:r>
              <a:rPr lang="es-CL" sz="1600" b="1" dirty="0">
                <a:solidFill>
                  <a:schemeClr val="folHlink"/>
                </a:solidFill>
                <a:effectLst>
                  <a:outerShdw blurRad="38100" dist="38100" dir="2700000" algn="tl">
                    <a:srgbClr val="000000"/>
                  </a:outerShdw>
                </a:effectLst>
                <a:latin typeface="Times New Roman" pitchFamily="18" charset="0"/>
                <a:cs typeface="Times New Roman" pitchFamily="18" charset="0"/>
              </a:rPr>
              <a:t> de </a:t>
            </a:r>
            <a:r>
              <a:rPr lang="es-CL" sz="1600" b="1" dirty="0" err="1">
                <a:solidFill>
                  <a:schemeClr val="folHlink"/>
                </a:solidFill>
                <a:effectLst>
                  <a:outerShdw blurRad="38100" dist="38100" dir="2700000" algn="tl">
                    <a:srgbClr val="000000"/>
                  </a:outerShdw>
                </a:effectLst>
                <a:latin typeface="Times New Roman" pitchFamily="18" charset="0"/>
                <a:cs typeface="Times New Roman" pitchFamily="18" charset="0"/>
              </a:rPr>
              <a:t>Unna</a:t>
            </a:r>
            <a:r>
              <a:rPr lang="es-CL" sz="1600" b="1" dirty="0">
                <a:solidFill>
                  <a:schemeClr val="folHlink"/>
                </a:solidFill>
                <a:effectLst>
                  <a:outerShdw blurRad="38100" dist="38100" dir="2700000" algn="tl">
                    <a:srgbClr val="000000"/>
                  </a:outerShdw>
                </a:effectLst>
                <a:latin typeface="Times New Roman" pitchFamily="18" charset="0"/>
                <a:cs typeface="Times New Roman" pitchFamily="18" charset="0"/>
              </a:rPr>
              <a:t>)</a:t>
            </a:r>
            <a:r>
              <a:rPr lang="es-CL" sz="1600" dirty="0">
                <a:solidFill>
                  <a:srgbClr val="FFFF00"/>
                </a:solidFill>
                <a:latin typeface="Times New Roman" pitchFamily="18" charset="0"/>
                <a:cs typeface="Times New Roman" pitchFamily="18" charset="0"/>
              </a:rPr>
              <a:t> </a:t>
            </a:r>
            <a:r>
              <a:rPr lang="es-CL" sz="1600" dirty="0">
                <a:solidFill>
                  <a:srgbClr val="FFFF00"/>
                </a:solidFill>
                <a:effectLst>
                  <a:outerShdw blurRad="38100" dist="38100" dir="2700000" algn="tl">
                    <a:srgbClr val="000000"/>
                  </a:outerShdw>
                </a:effectLst>
                <a:latin typeface="Times New Roman" pitchFamily="18" charset="0"/>
                <a:cs typeface="Times New Roman" pitchFamily="18" charset="0"/>
              </a:rPr>
              <a:t>( picotazo de la cigüeña)</a:t>
            </a:r>
            <a:r>
              <a:rPr lang="es-CL" sz="1600" dirty="0">
                <a:solidFill>
                  <a:srgbClr val="FFFF00"/>
                </a:solidFill>
                <a:latin typeface="Times New Roman" pitchFamily="18" charset="0"/>
                <a:cs typeface="Times New Roman" pitchFamily="18" charset="0"/>
              </a:rPr>
              <a:t> </a:t>
            </a:r>
            <a:r>
              <a:rPr lang="es-CL" sz="1600" dirty="0">
                <a:latin typeface="Times New Roman" pitchFamily="18" charset="0"/>
                <a:cs typeface="Times New Roman" pitchFamily="18" charset="0"/>
              </a:rPr>
              <a:t>que persiste en el 40%  niños y </a:t>
            </a:r>
            <a:r>
              <a:rPr lang="es-CL" sz="1600" u="sng" dirty="0">
                <a:latin typeface="Times New Roman" pitchFamily="18" charset="0"/>
                <a:cs typeface="Times New Roman" pitchFamily="18" charset="0"/>
              </a:rPr>
              <a:t>&gt; </a:t>
            </a:r>
            <a:r>
              <a:rPr lang="es-CL" sz="1600" dirty="0">
                <a:latin typeface="Times New Roman" pitchFamily="18" charset="0"/>
                <a:cs typeface="Times New Roman" pitchFamily="18" charset="0"/>
              </a:rPr>
              <a:t>5 %  adultos.</a:t>
            </a:r>
            <a:endParaRPr lang="en-GB" sz="1600" dirty="0">
              <a:latin typeface="Times New Roman" pitchFamily="18" charset="0"/>
              <a:cs typeface="Times New Roman" pitchFamily="18" charset="0"/>
            </a:endParaRPr>
          </a:p>
        </p:txBody>
      </p:sp>
      <p:pic>
        <p:nvPicPr>
          <p:cNvPr id="41988" name="Picture 5" descr="hemangioma27"/>
          <p:cNvPicPr>
            <a:picLocks noChangeAspect="1" noChangeArrowheads="1"/>
          </p:cNvPicPr>
          <p:nvPr/>
        </p:nvPicPr>
        <p:blipFill>
          <a:blip r:embed="rId5" cstate="print"/>
          <a:srcRect/>
          <a:stretch>
            <a:fillRect/>
          </a:stretch>
        </p:blipFill>
        <p:spPr bwMode="auto">
          <a:xfrm>
            <a:off x="5219700" y="260350"/>
            <a:ext cx="3775075" cy="3532188"/>
          </a:xfrm>
          <a:prstGeom prst="rect">
            <a:avLst/>
          </a:prstGeom>
          <a:noFill/>
          <a:ln w="9525">
            <a:noFill/>
            <a:miter lim="800000"/>
            <a:headEnd/>
            <a:tailEnd/>
          </a:ln>
        </p:spPr>
      </p:pic>
      <p:pic>
        <p:nvPicPr>
          <p:cNvPr id="41989" name="Picture 7" descr="Salmon patch"/>
          <p:cNvPicPr>
            <a:picLocks noChangeAspect="1" noChangeArrowheads="1"/>
          </p:cNvPicPr>
          <p:nvPr/>
        </p:nvPicPr>
        <p:blipFill>
          <a:blip r:embed="rId6" cstate="print"/>
          <a:srcRect/>
          <a:stretch>
            <a:fillRect/>
          </a:stretch>
        </p:blipFill>
        <p:spPr bwMode="auto">
          <a:xfrm>
            <a:off x="5583238" y="4005263"/>
            <a:ext cx="3092450" cy="224472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5129D0E-C675-47D0-9292-CA8FBD4D01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60763" y="54555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Cutis </a:t>
            </a:r>
            <a:r>
              <a:rPr lang="en-GB" b="1" dirty="0" err="1">
                <a:solidFill>
                  <a:schemeClr val="accent1">
                    <a:tint val="83000"/>
                    <a:satMod val="150000"/>
                  </a:schemeClr>
                </a:solidFill>
                <a:latin typeface="Times New Roman" pitchFamily="18" charset="0"/>
                <a:cs typeface="Times New Roman" pitchFamily="18" charset="0"/>
              </a:rPr>
              <a:t>Marmorata</a:t>
            </a:r>
            <a:endParaRPr lang="en-GB" b="1" dirty="0">
              <a:solidFill>
                <a:schemeClr val="accent1">
                  <a:tint val="83000"/>
                  <a:satMod val="150000"/>
                </a:schemeClr>
              </a:solidFill>
              <a:latin typeface="Times New Roman" pitchFamily="18" charset="0"/>
              <a:cs typeface="Times New Roman" pitchFamily="18" charset="0"/>
            </a:endParaRPr>
          </a:p>
        </p:txBody>
      </p:sp>
      <p:sp>
        <p:nvSpPr>
          <p:cNvPr id="142339" name="Rectangle 3"/>
          <p:cNvSpPr>
            <a:spLocks noGrp="1" noChangeArrowheads="1"/>
          </p:cNvSpPr>
          <p:nvPr>
            <p:ph idx="1"/>
          </p:nvPr>
        </p:nvSpPr>
        <p:spPr>
          <a:xfrm>
            <a:off x="755328" y="1340768"/>
            <a:ext cx="4176712" cy="5256584"/>
          </a:xfrm>
        </p:spPr>
        <p:txBody>
          <a:bodyPr>
            <a:noAutofit/>
          </a:bodyPr>
          <a:lstStyle/>
          <a:p>
            <a:pPr marL="448056" indent="-384048" algn="just" eaLnBrk="1" fontAlgn="auto" hangingPunct="1">
              <a:lnSpc>
                <a:spcPct val="80000"/>
              </a:lnSpc>
              <a:spcAft>
                <a:spcPts val="0"/>
              </a:spcAft>
              <a:buFont typeface="Wingdings 2"/>
              <a:buChar char=""/>
              <a:defRPr/>
            </a:pPr>
            <a:r>
              <a:rPr lang="en-GB" sz="1600" dirty="0" err="1">
                <a:latin typeface="Times New Roman" pitchFamily="18" charset="0"/>
                <a:cs typeface="Times New Roman" pitchFamily="18" charset="0"/>
              </a:rPr>
              <a:t>Alteración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fisiológica</a:t>
            </a:r>
            <a:r>
              <a:rPr lang="en-GB" sz="1600" dirty="0">
                <a:latin typeface="Times New Roman" pitchFamily="18" charset="0"/>
                <a:cs typeface="Times New Roman" pitchFamily="18" charset="0"/>
              </a:rPr>
              <a:t> del RN,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manifiesta</a:t>
            </a:r>
            <a:r>
              <a:rPr lang="en-GB" sz="1600" dirty="0">
                <a:latin typeface="Times New Roman" pitchFamily="18" charset="0"/>
                <a:cs typeface="Times New Roman" pitchFamily="18" charset="0"/>
              </a:rPr>
              <a:t> a lo largo de </a:t>
            </a:r>
            <a:r>
              <a:rPr lang="en-GB" sz="1600" dirty="0" err="1">
                <a:latin typeface="Times New Roman" pitchFamily="18" charset="0"/>
                <a:cs typeface="Times New Roman" pitchFamily="18" charset="0"/>
              </a:rPr>
              <a:t>sems</a:t>
            </a:r>
            <a:r>
              <a:rPr lang="en-GB" sz="1600" dirty="0">
                <a:latin typeface="Times New Roman" pitchFamily="18" charset="0"/>
                <a:cs typeface="Times New Roman" pitchFamily="18" charset="0"/>
              </a:rPr>
              <a:t> o </a:t>
            </a:r>
            <a:r>
              <a:rPr lang="en-GB" sz="1600" dirty="0" err="1">
                <a:latin typeface="Times New Roman" pitchFamily="18" charset="0"/>
                <a:cs typeface="Times New Roman" pitchFamily="18" charset="0"/>
              </a:rPr>
              <a:t>meses</a:t>
            </a:r>
            <a:r>
              <a:rPr lang="en-GB" sz="1600" dirty="0">
                <a:latin typeface="Times New Roman" pitchFamily="18" charset="0"/>
                <a:cs typeface="Times New Roman" pitchFamily="18" charset="0"/>
              </a:rPr>
              <a:t> y </a:t>
            </a:r>
            <a:r>
              <a:rPr lang="en-GB" sz="1600" dirty="0" err="1">
                <a:latin typeface="Times New Roman" pitchFamily="18" charset="0"/>
                <a:cs typeface="Times New Roman" pitchFamily="18" charset="0"/>
              </a:rPr>
              <a:t>carece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significado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patológico</a:t>
            </a:r>
            <a:r>
              <a:rPr lang="en-GB" sz="1600" dirty="0">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endParaRPr lang="en-GB"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600" dirty="0" err="1">
                <a:latin typeface="Times New Roman" pitchFamily="18" charset="0"/>
                <a:cs typeface="Times New Roman" pitchFamily="18" charset="0"/>
              </a:rPr>
              <a:t>Manchas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azuladas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aspecto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reticulado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afectan</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piel</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tronco</a:t>
            </a:r>
            <a:r>
              <a:rPr lang="en-GB" sz="1600" dirty="0">
                <a:latin typeface="Times New Roman" pitchFamily="18" charset="0"/>
                <a:cs typeface="Times New Roman" pitchFamily="18" charset="0"/>
              </a:rPr>
              <a:t> y EE, </a:t>
            </a:r>
            <a:r>
              <a:rPr lang="en-GB" sz="1600" dirty="0" err="1">
                <a:latin typeface="Times New Roman" pitchFamily="18" charset="0"/>
                <a:cs typeface="Times New Roman" pitchFamily="18" charset="0"/>
              </a:rPr>
              <a:t>aspecto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marmolado</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intensifica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cuando</a:t>
            </a:r>
            <a:r>
              <a:rPr lang="en-GB" sz="1600" dirty="0">
                <a:latin typeface="Times New Roman" pitchFamily="18" charset="0"/>
                <a:cs typeface="Times New Roman" pitchFamily="18" charset="0"/>
              </a:rPr>
              <a:t> el </a:t>
            </a:r>
            <a:r>
              <a:rPr lang="en-GB" sz="1600" dirty="0" err="1">
                <a:latin typeface="Times New Roman" pitchFamily="18" charset="0"/>
                <a:cs typeface="Times New Roman" pitchFamily="18" charset="0"/>
              </a:rPr>
              <a:t>niño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expuesto</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baja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temperatura</a:t>
            </a:r>
            <a:r>
              <a:rPr lang="en-GB" sz="1600" dirty="0">
                <a:latin typeface="Times New Roman" pitchFamily="18" charset="0"/>
                <a:cs typeface="Times New Roman" pitchFamily="18" charset="0"/>
              </a:rPr>
              <a:t>.</a:t>
            </a:r>
          </a:p>
          <a:p>
            <a:pPr marL="448056" indent="-384048" algn="just" eaLnBrk="1" fontAlgn="auto" hangingPunct="1">
              <a:lnSpc>
                <a:spcPct val="80000"/>
              </a:lnSpc>
              <a:spcAft>
                <a:spcPts val="0"/>
              </a:spcAft>
              <a:buFont typeface="Wingdings 2"/>
              <a:buChar char=""/>
              <a:defRPr/>
            </a:pPr>
            <a:endParaRPr lang="en-GB"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600" dirty="0" err="1">
                <a:effectLst>
                  <a:outerShdw blurRad="38100" dist="38100" dir="2700000" algn="tl">
                    <a:srgbClr val="000000"/>
                  </a:outerShdw>
                </a:effectLst>
                <a:latin typeface="Times New Roman" pitchFamily="18" charset="0"/>
                <a:cs typeface="Times New Roman" pitchFamily="18" charset="0"/>
              </a:rPr>
              <a:t>Persistente</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Sd</a:t>
            </a:r>
            <a:r>
              <a:rPr lang="en-GB" sz="1600" dirty="0">
                <a:latin typeface="Times New Roman" pitchFamily="18" charset="0"/>
                <a:cs typeface="Times New Roman" pitchFamily="18" charset="0"/>
              </a:rPr>
              <a:t> Down, </a:t>
            </a:r>
            <a:r>
              <a:rPr lang="en-GB" sz="1600" dirty="0" err="1">
                <a:latin typeface="Times New Roman" pitchFamily="18" charset="0"/>
                <a:cs typeface="Times New Roman" pitchFamily="18" charset="0"/>
              </a:rPr>
              <a:t>Sd</a:t>
            </a:r>
            <a:r>
              <a:rPr lang="en-GB" sz="1600" dirty="0">
                <a:latin typeface="Times New Roman" pitchFamily="18" charset="0"/>
                <a:cs typeface="Times New Roman" pitchFamily="18" charset="0"/>
              </a:rPr>
              <a:t> Cornelia de Lange, </a:t>
            </a:r>
            <a:r>
              <a:rPr lang="en-GB" sz="1600" dirty="0" err="1">
                <a:latin typeface="Times New Roman" pitchFamily="18" charset="0"/>
                <a:cs typeface="Times New Roman" pitchFamily="18" charset="0"/>
              </a:rPr>
              <a:t>trisomía</a:t>
            </a:r>
            <a:r>
              <a:rPr lang="en-GB" sz="1600" dirty="0">
                <a:latin typeface="Times New Roman" pitchFamily="18" charset="0"/>
                <a:cs typeface="Times New Roman" pitchFamily="18" charset="0"/>
              </a:rPr>
              <a:t> 18, </a:t>
            </a:r>
            <a:r>
              <a:rPr lang="en-GB" sz="1600" dirty="0" err="1">
                <a:latin typeface="Times New Roman" pitchFamily="18" charset="0"/>
                <a:cs typeface="Times New Roman" pitchFamily="18" charset="0"/>
              </a:rPr>
              <a:t>hipotiroidismo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congénito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homocistinuria</a:t>
            </a:r>
            <a:r>
              <a:rPr lang="en-GB" sz="1600" dirty="0">
                <a:latin typeface="Times New Roman" pitchFamily="18" charset="0"/>
                <a:cs typeface="Times New Roman" pitchFamily="18" charset="0"/>
              </a:rPr>
              <a:t>, lupus neonatal, etc.</a:t>
            </a:r>
          </a:p>
          <a:p>
            <a:pPr marL="448056" indent="-384048" algn="just" eaLnBrk="1" fontAlgn="auto" hangingPunct="1">
              <a:lnSpc>
                <a:spcPct val="80000"/>
              </a:lnSpc>
              <a:spcAft>
                <a:spcPts val="0"/>
              </a:spcAft>
              <a:buFont typeface="Wingdings 2"/>
              <a:buChar char=""/>
              <a:defRPr/>
            </a:pPr>
            <a:endParaRPr lang="en-GB" sz="1600" dirty="0">
              <a:latin typeface="Times New Roman" pitchFamily="18" charset="0"/>
              <a:cs typeface="Times New Roman" pitchFamily="18" charset="0"/>
            </a:endParaRPr>
          </a:p>
          <a:p>
            <a:pPr marL="448056" indent="-384048" algn="just" eaLnBrk="1" fontAlgn="auto" hangingPunct="1">
              <a:lnSpc>
                <a:spcPct val="80000"/>
              </a:lnSpc>
              <a:spcAft>
                <a:spcPts val="0"/>
              </a:spcAft>
              <a:buFont typeface="Wingdings 2"/>
              <a:buChar char=""/>
              <a:defRPr/>
            </a:pPr>
            <a:r>
              <a:rPr lang="en-GB" sz="1600" dirty="0">
                <a:latin typeface="Times New Roman" pitchFamily="18" charset="0"/>
                <a:cs typeface="Times New Roman" pitchFamily="18" charset="0"/>
              </a:rPr>
              <a:t>No </a:t>
            </a:r>
            <a:r>
              <a:rPr lang="en-GB" sz="1600" dirty="0" err="1">
                <a:latin typeface="Times New Roman" pitchFamily="18" charset="0"/>
                <a:cs typeface="Times New Roman" pitchFamily="18" charset="0"/>
              </a:rPr>
              <a:t>debe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confundirse</a:t>
            </a:r>
            <a:r>
              <a:rPr lang="en-GB" sz="1600" dirty="0">
                <a:latin typeface="Times New Roman" pitchFamily="18" charset="0"/>
                <a:cs typeface="Times New Roman" pitchFamily="18" charset="0"/>
              </a:rPr>
              <a:t> con el </a:t>
            </a:r>
            <a:r>
              <a:rPr lang="en-GB" sz="1600" dirty="0">
                <a:solidFill>
                  <a:schemeClr val="accent2"/>
                </a:solidFill>
                <a:effectLst>
                  <a:outerShdw blurRad="38100" dist="38100" dir="2700000" algn="tl">
                    <a:srgbClr val="000000"/>
                  </a:outerShdw>
                </a:effectLst>
                <a:latin typeface="Times New Roman" pitchFamily="18" charset="0"/>
                <a:cs typeface="Times New Roman" pitchFamily="18" charset="0"/>
              </a:rPr>
              <a:t>cutis </a:t>
            </a:r>
            <a:r>
              <a:rPr lang="en-GB" sz="1600" dirty="0" err="1">
                <a:solidFill>
                  <a:schemeClr val="accent2"/>
                </a:solidFill>
                <a:effectLst>
                  <a:outerShdw blurRad="38100" dist="38100" dir="2700000" algn="tl">
                    <a:srgbClr val="000000"/>
                  </a:outerShdw>
                </a:effectLst>
                <a:latin typeface="Times New Roman" pitchFamily="18" charset="0"/>
                <a:cs typeface="Times New Roman" pitchFamily="18" charset="0"/>
              </a:rPr>
              <a:t>marmorata</a:t>
            </a:r>
            <a:r>
              <a:rPr lang="en-GB" sz="1600" dirty="0">
                <a:solidFill>
                  <a:schemeClr val="accent2"/>
                </a:solidFill>
                <a:effectLst>
                  <a:outerShdw blurRad="38100" dist="38100" dir="2700000" algn="tl">
                    <a:srgbClr val="000000"/>
                  </a:outerShdw>
                </a:effectLst>
                <a:latin typeface="Times New Roman" pitchFamily="18" charset="0"/>
                <a:cs typeface="Times New Roman" pitchFamily="18" charset="0"/>
              </a:rPr>
              <a:t> </a:t>
            </a:r>
            <a:r>
              <a:rPr lang="en-GB" sz="1600" dirty="0" err="1">
                <a:solidFill>
                  <a:schemeClr val="accent2"/>
                </a:solidFill>
                <a:effectLst>
                  <a:outerShdw blurRad="38100" dist="38100" dir="2700000" algn="tl">
                    <a:srgbClr val="000000"/>
                  </a:outerShdw>
                </a:effectLst>
                <a:latin typeface="Times New Roman" pitchFamily="18" charset="0"/>
                <a:cs typeface="Times New Roman" pitchFamily="18" charset="0"/>
              </a:rPr>
              <a:t>telangiectásica</a:t>
            </a:r>
            <a:r>
              <a:rPr lang="en-GB" sz="1600" dirty="0">
                <a:solidFill>
                  <a:schemeClr val="accent2"/>
                </a:solidFill>
                <a:effectLst>
                  <a:outerShdw blurRad="38100" dist="38100" dir="2700000" algn="tl">
                    <a:srgbClr val="000000"/>
                  </a:outerShdw>
                </a:effectLst>
                <a:latin typeface="Times New Roman" pitchFamily="18" charset="0"/>
                <a:cs typeface="Times New Roman" pitchFamily="18" charset="0"/>
              </a:rPr>
              <a:t> </a:t>
            </a:r>
            <a:r>
              <a:rPr lang="en-GB" sz="1600" dirty="0" err="1">
                <a:solidFill>
                  <a:schemeClr val="accent2"/>
                </a:solidFill>
                <a:effectLst>
                  <a:outerShdw blurRad="38100" dist="38100" dir="2700000" algn="tl">
                    <a:srgbClr val="000000"/>
                  </a:outerShdw>
                </a:effectLst>
                <a:latin typeface="Times New Roman" pitchFamily="18" charset="0"/>
                <a:cs typeface="Times New Roman" pitchFamily="18" charset="0"/>
              </a:rPr>
              <a:t>congénita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consiste</a:t>
            </a:r>
            <a:r>
              <a:rPr lang="en-GB" sz="1600" dirty="0">
                <a:latin typeface="Times New Roman" pitchFamily="18" charset="0"/>
                <a:cs typeface="Times New Roman" pitchFamily="18" charset="0"/>
              </a:rPr>
              <a:t> en un </a:t>
            </a:r>
            <a:r>
              <a:rPr lang="en-GB" sz="1600" dirty="0" err="1">
                <a:latin typeface="Times New Roman" pitchFamily="18" charset="0"/>
                <a:cs typeface="Times New Roman" pitchFamily="18" charset="0"/>
              </a:rPr>
              <a:t>defecto</a:t>
            </a:r>
            <a:r>
              <a:rPr lang="en-GB" sz="1600" dirty="0">
                <a:latin typeface="Times New Roman" pitchFamily="18" charset="0"/>
                <a:cs typeface="Times New Roman" pitchFamily="18" charset="0"/>
              </a:rPr>
              <a:t> vascular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provoca</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aparición</a:t>
            </a:r>
            <a:r>
              <a:rPr lang="en-GB" sz="1600" dirty="0">
                <a:latin typeface="Times New Roman" pitchFamily="18" charset="0"/>
                <a:cs typeface="Times New Roman" pitchFamily="18" charset="0"/>
              </a:rPr>
              <a:t> de un cutis </a:t>
            </a:r>
            <a:r>
              <a:rPr lang="en-GB" sz="1600" dirty="0" err="1">
                <a:latin typeface="Times New Roman" pitchFamily="18" charset="0"/>
                <a:cs typeface="Times New Roman" pitchFamily="18" charset="0"/>
              </a:rPr>
              <a:t>marmorata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persistente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flebectasias</a:t>
            </a:r>
            <a:r>
              <a:rPr lang="en-GB" sz="1600" dirty="0">
                <a:latin typeface="Times New Roman" pitchFamily="18" charset="0"/>
                <a:cs typeface="Times New Roman" pitchFamily="18" charset="0"/>
              </a:rPr>
              <a:t> y </a:t>
            </a:r>
            <a:r>
              <a:rPr lang="en-GB" sz="1600" dirty="0" err="1">
                <a:latin typeface="Times New Roman" pitchFamily="18" charset="0"/>
                <a:cs typeface="Times New Roman" pitchFamily="18" charset="0"/>
              </a:rPr>
              <a:t>telangiectasias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ocasiones</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acompañan</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úlceras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atrofia</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extremidades</a:t>
            </a:r>
            <a:r>
              <a:rPr lang="en-GB" sz="1600" dirty="0">
                <a:latin typeface="Times New Roman" pitchFamily="18" charset="0"/>
                <a:cs typeface="Times New Roman" pitchFamily="18" charset="0"/>
              </a:rPr>
              <a:t> y </a:t>
            </a:r>
            <a:r>
              <a:rPr lang="en-GB" sz="1600" dirty="0" err="1">
                <a:latin typeface="Times New Roman" pitchFamily="18" charset="0"/>
                <a:cs typeface="Times New Roman" pitchFamily="18" charset="0"/>
              </a:rPr>
              <a:t>otras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anomalías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asociadas</a:t>
            </a:r>
            <a:r>
              <a:rPr lang="en-GB" sz="1600" dirty="0">
                <a:latin typeface="Times New Roman" pitchFamily="18" charset="0"/>
                <a:cs typeface="Times New Roman" pitchFamily="18" charset="0"/>
              </a:rPr>
              <a:t>.</a:t>
            </a:r>
          </a:p>
        </p:txBody>
      </p:sp>
      <p:pic>
        <p:nvPicPr>
          <p:cNvPr id="43012" name="Picture 5" descr="hemangioma28"/>
          <p:cNvPicPr>
            <a:picLocks noChangeAspect="1" noChangeArrowheads="1"/>
          </p:cNvPicPr>
          <p:nvPr/>
        </p:nvPicPr>
        <p:blipFill>
          <a:blip r:embed="rId5" cstate="print"/>
          <a:srcRect/>
          <a:stretch>
            <a:fillRect/>
          </a:stretch>
        </p:blipFill>
        <p:spPr bwMode="auto">
          <a:xfrm>
            <a:off x="5400600" y="3282067"/>
            <a:ext cx="3563888" cy="3333875"/>
          </a:xfrm>
          <a:prstGeom prst="rect">
            <a:avLst/>
          </a:prstGeom>
          <a:noFill/>
          <a:ln w="9525">
            <a:noFill/>
            <a:miter lim="800000"/>
            <a:headEnd/>
            <a:tailEnd/>
          </a:ln>
        </p:spPr>
      </p:pic>
      <p:pic>
        <p:nvPicPr>
          <p:cNvPr id="142342" name="Picture 6"/>
          <p:cNvPicPr>
            <a:picLocks noChangeAspect="1" noChangeArrowheads="1"/>
          </p:cNvPicPr>
          <p:nvPr/>
        </p:nvPicPr>
        <p:blipFill>
          <a:blip r:embed="rId6" cstate="print"/>
          <a:srcRect r="150" b="198"/>
          <a:stretch>
            <a:fillRect/>
          </a:stretch>
        </p:blipFill>
        <p:spPr bwMode="auto">
          <a:xfrm>
            <a:off x="5292080" y="188640"/>
            <a:ext cx="3599309" cy="270024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E0EA18E8-874F-47AD-A808-92D3799C02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1920" y="60063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Effect transition="in" filter="dissolve">
                                      <p:cBhvr>
                                        <p:cTn id="7" dur="500"/>
                                        <p:tgtEl>
                                          <p:spTgt spid="1423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marL="484632" algn="ctr"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Manchas</a:t>
            </a:r>
            <a:r>
              <a:rPr lang="en-GB" b="1" dirty="0">
                <a:solidFill>
                  <a:schemeClr val="accent1">
                    <a:tint val="83000"/>
                    <a:satMod val="150000"/>
                  </a:schemeClr>
                </a:solidFill>
                <a:latin typeface="Times New Roman" pitchFamily="18" charset="0"/>
                <a:cs typeface="Times New Roman" pitchFamily="18" charset="0"/>
              </a:rPr>
              <a:t> en </a:t>
            </a:r>
            <a:r>
              <a:rPr lang="en-GB" b="1" dirty="0" err="1">
                <a:solidFill>
                  <a:schemeClr val="accent1">
                    <a:tint val="83000"/>
                    <a:satMod val="150000"/>
                  </a:schemeClr>
                </a:solidFill>
                <a:latin typeface="Times New Roman" pitchFamily="18" charset="0"/>
                <a:cs typeface="Times New Roman" pitchFamily="18" charset="0"/>
              </a:rPr>
              <a:t>Piel</a:t>
            </a:r>
            <a:endParaRPr lang="en-GB" b="1" dirty="0">
              <a:solidFill>
                <a:schemeClr val="accent1">
                  <a:tint val="83000"/>
                  <a:satMod val="150000"/>
                </a:schemeClr>
              </a:solidFill>
              <a:latin typeface="Times New Roman" pitchFamily="18" charset="0"/>
              <a:cs typeface="Times New Roman" pitchFamily="18" charset="0"/>
            </a:endParaRPr>
          </a:p>
        </p:txBody>
      </p:sp>
      <p:sp>
        <p:nvSpPr>
          <p:cNvPr id="7" name="6 Marcador de texto"/>
          <p:cNvSpPr>
            <a:spLocks noGrp="1"/>
          </p:cNvSpPr>
          <p:nvPr>
            <p:ph type="body" idx="1"/>
          </p:nvPr>
        </p:nvSpPr>
        <p:spPr>
          <a:xfrm>
            <a:off x="457200" y="1412776"/>
            <a:ext cx="4040188" cy="639762"/>
          </a:xfrm>
        </p:spPr>
        <p:txBody>
          <a:bodyPr/>
          <a:lstStyle/>
          <a:p>
            <a:r>
              <a:rPr lang="es-ES" dirty="0" err="1">
                <a:latin typeface="Times New Roman" pitchFamily="18" charset="0"/>
                <a:cs typeface="Times New Roman" pitchFamily="18" charset="0"/>
              </a:rPr>
              <a:t>Nevus</a:t>
            </a:r>
            <a:r>
              <a:rPr lang="es-ES" dirty="0">
                <a:latin typeface="Times New Roman" pitchFamily="18" charset="0"/>
                <a:cs typeface="Times New Roman" pitchFamily="18" charset="0"/>
              </a:rPr>
              <a:t> </a:t>
            </a:r>
            <a:endParaRPr lang="es-CL" dirty="0">
              <a:latin typeface="Times New Roman" pitchFamily="18" charset="0"/>
              <a:cs typeface="Times New Roman" pitchFamily="18" charset="0"/>
            </a:endParaRPr>
          </a:p>
        </p:txBody>
      </p:sp>
      <p:sp>
        <p:nvSpPr>
          <p:cNvPr id="8" name="7 Marcador de texto"/>
          <p:cNvSpPr>
            <a:spLocks noGrp="1"/>
          </p:cNvSpPr>
          <p:nvPr>
            <p:ph type="body" sz="half" idx="3"/>
          </p:nvPr>
        </p:nvSpPr>
        <p:spPr>
          <a:xfrm>
            <a:off x="4645025" y="1484784"/>
            <a:ext cx="4041775" cy="639762"/>
          </a:xfrm>
        </p:spPr>
        <p:txBody>
          <a:bodyPr>
            <a:normAutofit fontScale="92500" lnSpcReduction="20000"/>
          </a:bodyPr>
          <a:lstStyle/>
          <a:p>
            <a:r>
              <a:rPr lang="es-ES" dirty="0">
                <a:latin typeface="Times New Roman" pitchFamily="18" charset="0"/>
                <a:cs typeface="Times New Roman" pitchFamily="18" charset="0"/>
              </a:rPr>
              <a:t>Manchas café con leche: </a:t>
            </a:r>
            <a:r>
              <a:rPr lang="es-ES" dirty="0" err="1">
                <a:latin typeface="Times New Roman" pitchFamily="18" charset="0"/>
                <a:cs typeface="Times New Roman" pitchFamily="18" charset="0"/>
              </a:rPr>
              <a:t>Neurofibromatosis</a:t>
            </a:r>
            <a:r>
              <a:rPr lang="es-ES" dirty="0">
                <a:latin typeface="Times New Roman" pitchFamily="18" charset="0"/>
                <a:cs typeface="Times New Roman" pitchFamily="18" charset="0"/>
              </a:rPr>
              <a:t> </a:t>
            </a:r>
            <a:endParaRPr lang="es-CL" dirty="0">
              <a:latin typeface="Times New Roman" pitchFamily="18" charset="0"/>
              <a:cs typeface="Times New Roman" pitchFamily="18" charset="0"/>
            </a:endParaRPr>
          </a:p>
        </p:txBody>
      </p:sp>
      <p:pic>
        <p:nvPicPr>
          <p:cNvPr id="44036" name="Picture 4"/>
          <p:cNvPicPr>
            <a:picLocks noChangeAspect="1" noChangeArrowheads="1"/>
          </p:cNvPicPr>
          <p:nvPr/>
        </p:nvPicPr>
        <p:blipFill>
          <a:blip r:embed="rId5" cstate="print"/>
          <a:srcRect/>
          <a:stretch>
            <a:fillRect/>
          </a:stretch>
        </p:blipFill>
        <p:spPr bwMode="auto">
          <a:xfrm>
            <a:off x="683568" y="2204864"/>
            <a:ext cx="2808287" cy="2127250"/>
          </a:xfrm>
          <a:prstGeom prst="rect">
            <a:avLst/>
          </a:prstGeom>
          <a:noFill/>
          <a:ln w="76200">
            <a:solidFill>
              <a:srgbClr val="FFFFFF"/>
            </a:solidFill>
            <a:miter lim="800000"/>
            <a:headEnd/>
            <a:tailEnd/>
          </a:ln>
        </p:spPr>
      </p:pic>
      <p:pic>
        <p:nvPicPr>
          <p:cNvPr id="44037" name="Picture 5"/>
          <p:cNvPicPr>
            <a:picLocks noChangeAspect="1" noChangeArrowheads="1"/>
          </p:cNvPicPr>
          <p:nvPr/>
        </p:nvPicPr>
        <p:blipFill>
          <a:blip r:embed="rId6" cstate="print"/>
          <a:srcRect/>
          <a:stretch>
            <a:fillRect/>
          </a:stretch>
        </p:blipFill>
        <p:spPr bwMode="auto">
          <a:xfrm>
            <a:off x="4860033" y="2420888"/>
            <a:ext cx="2736304" cy="2516870"/>
          </a:xfrm>
          <a:prstGeom prst="rect">
            <a:avLst/>
          </a:prstGeom>
          <a:noFill/>
          <a:ln w="76200">
            <a:solidFill>
              <a:srgbClr val="FFFFFF"/>
            </a:solidFill>
            <a:miter lim="800000"/>
            <a:headEnd/>
            <a:tailEnd/>
          </a:ln>
        </p:spPr>
      </p:pic>
      <p:pic>
        <p:nvPicPr>
          <p:cNvPr id="44038" name="Picture 12" descr="Image6"/>
          <p:cNvPicPr>
            <a:picLocks noChangeAspect="1" noChangeArrowheads="1"/>
          </p:cNvPicPr>
          <p:nvPr/>
        </p:nvPicPr>
        <p:blipFill>
          <a:blip r:embed="rId7" cstate="print"/>
          <a:srcRect/>
          <a:stretch>
            <a:fillRect/>
          </a:stretch>
        </p:blipFill>
        <p:spPr bwMode="auto">
          <a:xfrm>
            <a:off x="827584" y="4725144"/>
            <a:ext cx="2663651" cy="1700532"/>
          </a:xfrm>
          <a:prstGeom prst="rect">
            <a:avLst/>
          </a:prstGeom>
          <a:noFill/>
          <a:ln w="76200">
            <a:solidFill>
              <a:srgbClr val="FFFFFF"/>
            </a:solidFill>
            <a:miter lim="800000"/>
            <a:headEnd/>
            <a:tailEnd/>
          </a:ln>
        </p:spPr>
      </p:pic>
      <p:sp>
        <p:nvSpPr>
          <p:cNvPr id="9" name="8 Rectángulo"/>
          <p:cNvSpPr/>
          <p:nvPr/>
        </p:nvSpPr>
        <p:spPr>
          <a:xfrm>
            <a:off x="4716016" y="5517232"/>
            <a:ext cx="3146648"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2"/>
                </a:solidFill>
                <a:latin typeface="Times New Roman" pitchFamily="18" charset="0"/>
                <a:cs typeface="Times New Roman" pitchFamily="18" charset="0"/>
              </a:rPr>
              <a:t>Manchas  </a:t>
            </a:r>
            <a:r>
              <a:rPr lang="es-ES" sz="2000" b="1" dirty="0" err="1">
                <a:solidFill>
                  <a:schemeClr val="accent2"/>
                </a:solidFill>
                <a:latin typeface="Times New Roman" pitchFamily="18" charset="0"/>
                <a:cs typeface="Times New Roman" pitchFamily="18" charset="0"/>
              </a:rPr>
              <a:t>Hipopigmentadas</a:t>
            </a:r>
            <a:r>
              <a:rPr lang="es-ES" sz="2000" b="1" dirty="0">
                <a:solidFill>
                  <a:schemeClr val="accent2"/>
                </a:solidFill>
                <a:latin typeface="Times New Roman" pitchFamily="18" charset="0"/>
                <a:cs typeface="Times New Roman" pitchFamily="18" charset="0"/>
              </a:rPr>
              <a:t>:</a:t>
            </a:r>
          </a:p>
          <a:p>
            <a:pPr algn="ctr"/>
            <a:r>
              <a:rPr lang="es-ES" sz="2000" b="1" dirty="0">
                <a:solidFill>
                  <a:schemeClr val="accent2"/>
                </a:solidFill>
                <a:latin typeface="Times New Roman" pitchFamily="18" charset="0"/>
                <a:cs typeface="Times New Roman" pitchFamily="18" charset="0"/>
              </a:rPr>
              <a:t>Esclerosis Tuberosa</a:t>
            </a:r>
            <a:endParaRPr lang="es-CL" sz="2000" b="1" dirty="0">
              <a:solidFill>
                <a:schemeClr val="accent2"/>
              </a:solidFill>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B93BC3C5-79C9-4540-9DA2-DC8B8CA95B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ctrTitle"/>
          </p:nvPr>
        </p:nvSpPr>
        <p:spPr>
          <a:xfrm>
            <a:off x="323528" y="1772816"/>
            <a:ext cx="3456384" cy="2448272"/>
          </a:xfrm>
        </p:spPr>
        <p:txBody>
          <a:bodyPr>
            <a:noAutofit/>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CABEZA Y CUELLO</a:t>
            </a:r>
          </a:p>
        </p:txBody>
      </p:sp>
      <p:pic>
        <p:nvPicPr>
          <p:cNvPr id="45059" name="Picture 7" descr="skin-texture-picture"/>
          <p:cNvPicPr>
            <a:picLocks noChangeAspect="1" noChangeArrowheads="1"/>
          </p:cNvPicPr>
          <p:nvPr/>
        </p:nvPicPr>
        <p:blipFill>
          <a:blip r:embed="rId5" cstate="print"/>
          <a:srcRect/>
          <a:stretch>
            <a:fillRect/>
          </a:stretch>
        </p:blipFill>
        <p:spPr bwMode="auto">
          <a:xfrm>
            <a:off x="3960440" y="275295"/>
            <a:ext cx="4860032" cy="6466073"/>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E73DAA6-7D38-493E-A683-BBA7902234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marL="484632" eaLnBrk="1" fontAlgn="auto" hangingPunct="1">
              <a:spcAft>
                <a:spcPts val="0"/>
              </a:spcAft>
              <a:defRPr/>
            </a:pPr>
            <a:r>
              <a:rPr lang="es-ES" sz="4000" b="1" dirty="0">
                <a:solidFill>
                  <a:schemeClr val="accent1">
                    <a:tint val="83000"/>
                    <a:satMod val="150000"/>
                  </a:schemeClr>
                </a:solidFill>
                <a:latin typeface="Times New Roman" pitchFamily="18" charset="0"/>
                <a:cs typeface="Times New Roman" pitchFamily="18" charset="0"/>
              </a:rPr>
              <a:t>EXAMEN FÍSICO </a:t>
            </a:r>
            <a:br>
              <a:rPr lang="es-ES" sz="4000" b="1" dirty="0">
                <a:solidFill>
                  <a:schemeClr val="accent1">
                    <a:tint val="83000"/>
                    <a:satMod val="150000"/>
                  </a:schemeClr>
                </a:solidFill>
                <a:latin typeface="Times New Roman" pitchFamily="18" charset="0"/>
                <a:cs typeface="Times New Roman" pitchFamily="18" charset="0"/>
              </a:rPr>
            </a:br>
            <a:r>
              <a:rPr lang="es-ES" sz="4000" b="1" dirty="0">
                <a:solidFill>
                  <a:schemeClr val="accent1">
                    <a:tint val="83000"/>
                    <a:satMod val="150000"/>
                  </a:schemeClr>
                </a:solidFill>
                <a:latin typeface="Times New Roman" pitchFamily="18" charset="0"/>
                <a:cs typeface="Times New Roman" pitchFamily="18" charset="0"/>
              </a:rPr>
              <a:t>CABEZA Y CUELLO</a:t>
            </a:r>
            <a:endParaRPr lang="es-AR" sz="4000" b="1" dirty="0">
              <a:solidFill>
                <a:schemeClr val="accent1">
                  <a:tint val="83000"/>
                  <a:satMod val="150000"/>
                </a:schemeClr>
              </a:solidFill>
              <a:latin typeface="Times New Roman" pitchFamily="18" charset="0"/>
              <a:cs typeface="Times New Roman" pitchFamily="18" charset="0"/>
            </a:endParaRPr>
          </a:p>
        </p:txBody>
      </p:sp>
      <p:pic>
        <p:nvPicPr>
          <p:cNvPr id="46083" name="Picture 3"/>
          <p:cNvPicPr>
            <a:picLocks noGrp="1" noChangeAspect="1" noChangeArrowheads="1"/>
          </p:cNvPicPr>
          <p:nvPr>
            <p:ph idx="1"/>
          </p:nvPr>
        </p:nvPicPr>
        <p:blipFill>
          <a:blip r:embed="rId5" cstate="print"/>
          <a:srcRect/>
          <a:stretch>
            <a:fillRect/>
          </a:stretch>
        </p:blipFill>
        <p:spPr>
          <a:xfrm>
            <a:off x="250825" y="2132013"/>
            <a:ext cx="8569325" cy="4105275"/>
          </a:xfrm>
        </p:spPr>
      </p:pic>
      <p:pic>
        <p:nvPicPr>
          <p:cNvPr id="2" name="Sonido grabado">
            <a:hlinkClick r:id="" action="ppaction://media"/>
            <a:extLst>
              <a:ext uri="{FF2B5EF4-FFF2-40B4-BE49-F238E27FC236}">
                <a16:creationId xmlns:a16="http://schemas.microsoft.com/office/drawing/2014/main" id="{F2767451-BA5E-4723-B28D-CB8A505B0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marL="484632" eaLnBrk="1" fontAlgn="auto" hangingPunct="1">
              <a:spcAft>
                <a:spcPts val="0"/>
              </a:spcAft>
              <a:defRPr/>
            </a:pPr>
            <a:r>
              <a:rPr lang="en-GB" sz="4400" b="1" dirty="0" err="1">
                <a:solidFill>
                  <a:schemeClr val="accent1">
                    <a:tint val="83000"/>
                    <a:satMod val="150000"/>
                  </a:schemeClr>
                </a:solidFill>
                <a:latin typeface="Times New Roman" pitchFamily="18" charset="0"/>
                <a:cs typeface="Times New Roman" pitchFamily="18" charset="0"/>
              </a:rPr>
              <a:t>Cráneo</a:t>
            </a:r>
            <a:endParaRPr lang="en-GB" sz="4400" b="1" dirty="0">
              <a:solidFill>
                <a:schemeClr val="accent1">
                  <a:tint val="83000"/>
                  <a:satMod val="150000"/>
                </a:schemeClr>
              </a:solidFill>
              <a:latin typeface="Times New Roman" pitchFamily="18" charset="0"/>
              <a:cs typeface="Times New Roman" pitchFamily="18" charset="0"/>
            </a:endParaRPr>
          </a:p>
        </p:txBody>
      </p:sp>
      <p:pic>
        <p:nvPicPr>
          <p:cNvPr id="47108" name="Picture 4"/>
          <p:cNvPicPr>
            <a:picLocks noChangeAspect="1" noChangeArrowheads="1"/>
          </p:cNvPicPr>
          <p:nvPr/>
        </p:nvPicPr>
        <p:blipFill>
          <a:blip r:embed="rId5" cstate="print"/>
          <a:srcRect r="-63" b="32"/>
          <a:stretch>
            <a:fillRect/>
          </a:stretch>
        </p:blipFill>
        <p:spPr bwMode="auto">
          <a:xfrm>
            <a:off x="638807" y="1773238"/>
            <a:ext cx="4941256" cy="4392066"/>
          </a:xfrm>
          <a:prstGeom prst="rect">
            <a:avLst/>
          </a:prstGeom>
          <a:noFill/>
          <a:ln w="9525">
            <a:noFill/>
            <a:miter lim="800000"/>
            <a:headEnd/>
            <a:tailEnd/>
          </a:ln>
        </p:spPr>
      </p:pic>
      <p:pic>
        <p:nvPicPr>
          <p:cNvPr id="47109" name="Picture 6" descr="1127">
            <a:hlinkClick r:id="rId6"/>
          </p:cNvPr>
          <p:cNvPicPr>
            <a:picLocks noChangeAspect="1" noChangeArrowheads="1"/>
          </p:cNvPicPr>
          <p:nvPr/>
        </p:nvPicPr>
        <p:blipFill>
          <a:blip r:embed="rId7" cstate="print"/>
          <a:srcRect/>
          <a:stretch>
            <a:fillRect/>
          </a:stretch>
        </p:blipFill>
        <p:spPr bwMode="auto">
          <a:xfrm>
            <a:off x="5989638" y="1773238"/>
            <a:ext cx="2886075" cy="2303462"/>
          </a:xfrm>
          <a:prstGeom prst="rect">
            <a:avLst/>
          </a:prstGeom>
          <a:noFill/>
          <a:ln w="9525">
            <a:noFill/>
            <a:miter lim="800000"/>
            <a:headEnd/>
            <a:tailEnd/>
          </a:ln>
        </p:spPr>
      </p:pic>
      <p:pic>
        <p:nvPicPr>
          <p:cNvPr id="47110" name="Picture 8" descr="T1_16"/>
          <p:cNvPicPr>
            <a:picLocks noChangeAspect="1" noChangeArrowheads="1"/>
          </p:cNvPicPr>
          <p:nvPr/>
        </p:nvPicPr>
        <p:blipFill>
          <a:blip r:embed="rId8" cstate="print"/>
          <a:srcRect/>
          <a:stretch>
            <a:fillRect/>
          </a:stretch>
        </p:blipFill>
        <p:spPr bwMode="auto">
          <a:xfrm>
            <a:off x="5971738" y="4344988"/>
            <a:ext cx="2954775" cy="2036340"/>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6971E0E7-2529-4574-8A47-1D1B668FBC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xfrm>
            <a:off x="457200" y="267494"/>
            <a:ext cx="8229600" cy="857250"/>
          </a:xfrm>
        </p:spPr>
        <p:txBody>
          <a:bodyPr>
            <a:normAutofit fontScale="90000"/>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PREPARACION EN ATENCION INMEDIATA        (ACAVODE)</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11267" name="Picture 3" descr="C:\Users\usuario\Desktop\neopuff.jpg"/>
          <p:cNvPicPr>
            <a:picLocks noGrp="1" noChangeAspect="1" noChangeArrowheads="1"/>
          </p:cNvPicPr>
          <p:nvPr>
            <p:ph idx="1"/>
          </p:nvPr>
        </p:nvPicPr>
        <p:blipFill>
          <a:blip r:embed="rId4" cstate="print"/>
          <a:srcRect/>
          <a:stretch>
            <a:fillRect/>
          </a:stretch>
        </p:blipFill>
        <p:spPr>
          <a:xfrm>
            <a:off x="3873805" y="2564904"/>
            <a:ext cx="3074459" cy="2304256"/>
          </a:xfrm>
        </p:spPr>
      </p:pic>
      <p:pic>
        <p:nvPicPr>
          <p:cNvPr id="11268" name="Picture 4" descr="C:\Users\usuario\Desktop\blender.jpg"/>
          <p:cNvPicPr>
            <a:picLocks noChangeAspect="1" noChangeArrowheads="1"/>
          </p:cNvPicPr>
          <p:nvPr/>
        </p:nvPicPr>
        <p:blipFill>
          <a:blip r:embed="rId5" cstate="print"/>
          <a:srcRect/>
          <a:stretch>
            <a:fillRect/>
          </a:stretch>
        </p:blipFill>
        <p:spPr bwMode="auto">
          <a:xfrm>
            <a:off x="7168244" y="3717033"/>
            <a:ext cx="1827895" cy="1584176"/>
          </a:xfrm>
          <a:prstGeom prst="rect">
            <a:avLst/>
          </a:prstGeom>
          <a:noFill/>
          <a:ln w="9525">
            <a:noFill/>
            <a:miter lim="800000"/>
            <a:headEnd/>
            <a:tailEnd/>
          </a:ln>
        </p:spPr>
      </p:pic>
      <p:pic>
        <p:nvPicPr>
          <p:cNvPr id="11269" name="Picture 2" descr="C:\Users\usuario\Desktop\adrenalina.jpg"/>
          <p:cNvPicPr>
            <a:picLocks noChangeAspect="1" noChangeArrowheads="1"/>
          </p:cNvPicPr>
          <p:nvPr/>
        </p:nvPicPr>
        <p:blipFill>
          <a:blip r:embed="rId6" cstate="print"/>
          <a:srcRect/>
          <a:stretch>
            <a:fillRect/>
          </a:stretch>
        </p:blipFill>
        <p:spPr bwMode="auto">
          <a:xfrm>
            <a:off x="6012160" y="5445224"/>
            <a:ext cx="1559412" cy="1175891"/>
          </a:xfrm>
          <a:prstGeom prst="rect">
            <a:avLst/>
          </a:prstGeom>
          <a:noFill/>
          <a:ln w="9525">
            <a:noFill/>
            <a:miter lim="800000"/>
            <a:headEnd/>
            <a:tailEnd/>
          </a:ln>
        </p:spPr>
      </p:pic>
      <p:pic>
        <p:nvPicPr>
          <p:cNvPr id="11270" name="Picture 3" descr="C:\Users\usuario\Desktop\sf.jpg"/>
          <p:cNvPicPr>
            <a:picLocks noChangeAspect="1" noChangeArrowheads="1"/>
          </p:cNvPicPr>
          <p:nvPr/>
        </p:nvPicPr>
        <p:blipFill>
          <a:blip r:embed="rId7" cstate="print"/>
          <a:srcRect/>
          <a:stretch>
            <a:fillRect/>
          </a:stretch>
        </p:blipFill>
        <p:spPr bwMode="auto">
          <a:xfrm>
            <a:off x="7717395" y="5517231"/>
            <a:ext cx="1247093" cy="936105"/>
          </a:xfrm>
          <a:prstGeom prst="rect">
            <a:avLst/>
          </a:prstGeom>
          <a:noFill/>
          <a:ln w="9525">
            <a:noFill/>
            <a:miter lim="800000"/>
            <a:headEnd/>
            <a:tailEnd/>
          </a:ln>
        </p:spPr>
      </p:pic>
      <p:pic>
        <p:nvPicPr>
          <p:cNvPr id="11271" name="Picture 2" descr="C:\Users\usuario\Desktop\cuna radiante.jpg"/>
          <p:cNvPicPr>
            <a:picLocks noChangeAspect="1" noChangeArrowheads="1"/>
          </p:cNvPicPr>
          <p:nvPr/>
        </p:nvPicPr>
        <p:blipFill>
          <a:blip r:embed="rId8" cstate="print"/>
          <a:srcRect/>
          <a:stretch>
            <a:fillRect/>
          </a:stretch>
        </p:blipFill>
        <p:spPr bwMode="auto">
          <a:xfrm>
            <a:off x="467544" y="1700808"/>
            <a:ext cx="3268662" cy="4968552"/>
          </a:xfrm>
          <a:prstGeom prst="rect">
            <a:avLst/>
          </a:prstGeom>
          <a:noFill/>
          <a:ln w="9525">
            <a:noFill/>
            <a:miter lim="800000"/>
            <a:headEnd/>
            <a:tailEnd/>
          </a:ln>
        </p:spPr>
      </p:pic>
      <p:pic>
        <p:nvPicPr>
          <p:cNvPr id="11272" name="Picture 4" descr="C:\Users\usuario\Desktop\laringo.jpg"/>
          <p:cNvPicPr>
            <a:picLocks noChangeAspect="1" noChangeArrowheads="1"/>
          </p:cNvPicPr>
          <p:nvPr/>
        </p:nvPicPr>
        <p:blipFill>
          <a:blip r:embed="rId9" cstate="print"/>
          <a:srcRect/>
          <a:stretch>
            <a:fillRect/>
          </a:stretch>
        </p:blipFill>
        <p:spPr bwMode="auto">
          <a:xfrm>
            <a:off x="3915219" y="5085184"/>
            <a:ext cx="2024933" cy="1517774"/>
          </a:xfrm>
          <a:prstGeom prst="rect">
            <a:avLst/>
          </a:prstGeom>
          <a:noFill/>
          <a:ln w="9525">
            <a:noFill/>
            <a:miter lim="800000"/>
            <a:headEnd/>
            <a:tailEnd/>
          </a:ln>
        </p:spPr>
      </p:pic>
      <p:pic>
        <p:nvPicPr>
          <p:cNvPr id="11273" name="Picture 5" descr="C:\Users\usuario\Desktop\mascarillas.jpg"/>
          <p:cNvPicPr>
            <a:picLocks noChangeAspect="1" noChangeArrowheads="1"/>
          </p:cNvPicPr>
          <p:nvPr/>
        </p:nvPicPr>
        <p:blipFill>
          <a:blip r:embed="rId10" cstate="print"/>
          <a:srcRect/>
          <a:stretch>
            <a:fillRect/>
          </a:stretch>
        </p:blipFill>
        <p:spPr bwMode="auto">
          <a:xfrm>
            <a:off x="7236296" y="1412776"/>
            <a:ext cx="1656184" cy="2125966"/>
          </a:xfrm>
          <a:prstGeom prst="rect">
            <a:avLst/>
          </a:prstGeom>
          <a:noFill/>
          <a:ln w="9525">
            <a:noFill/>
            <a:miter lim="800000"/>
            <a:headEnd/>
            <a:tailEnd/>
          </a:ln>
        </p:spPr>
      </p:pic>
      <p:pic>
        <p:nvPicPr>
          <p:cNvPr id="11274" name="Picture 6" descr="C:\Users\usuario\Desktop\aspiracion.jpg"/>
          <p:cNvPicPr>
            <a:picLocks noChangeAspect="1" noChangeArrowheads="1"/>
          </p:cNvPicPr>
          <p:nvPr/>
        </p:nvPicPr>
        <p:blipFill>
          <a:blip r:embed="rId11" cstate="print"/>
          <a:srcRect/>
          <a:stretch>
            <a:fillRect/>
          </a:stretch>
        </p:blipFill>
        <p:spPr bwMode="auto">
          <a:xfrm>
            <a:off x="3851921" y="1412777"/>
            <a:ext cx="1224136" cy="1152127"/>
          </a:xfrm>
          <a:prstGeom prst="rect">
            <a:avLst/>
          </a:prstGeom>
          <a:noFill/>
          <a:ln w="9525">
            <a:noFill/>
            <a:miter lim="800000"/>
            <a:headEnd/>
            <a:tailEnd/>
          </a:ln>
        </p:spPr>
      </p:pic>
      <p:pic>
        <p:nvPicPr>
          <p:cNvPr id="11275" name="Picture 7" descr="C:\Users\usuario\Desktop\sondas.jpg"/>
          <p:cNvPicPr>
            <a:picLocks noChangeAspect="1" noChangeArrowheads="1"/>
          </p:cNvPicPr>
          <p:nvPr/>
        </p:nvPicPr>
        <p:blipFill>
          <a:blip r:embed="rId12" cstate="print"/>
          <a:srcRect/>
          <a:stretch>
            <a:fillRect/>
          </a:stretch>
        </p:blipFill>
        <p:spPr bwMode="auto">
          <a:xfrm>
            <a:off x="5364088" y="1412776"/>
            <a:ext cx="1584176" cy="1208179"/>
          </a:xfrm>
          <a:prstGeom prst="rect">
            <a:avLst/>
          </a:prstGeom>
          <a:noFill/>
          <a:ln w="9525">
            <a:noFill/>
            <a:miter lim="800000"/>
            <a:headEnd/>
            <a:tailEnd/>
          </a:ln>
        </p:spPr>
      </p:pic>
      <p:pic>
        <p:nvPicPr>
          <p:cNvPr id="4" name="Sonido grabado">
            <a:hlinkClick r:id="" action="ppaction://media"/>
            <a:extLst>
              <a:ext uri="{FF2B5EF4-FFF2-40B4-BE49-F238E27FC236}">
                <a16:creationId xmlns:a16="http://schemas.microsoft.com/office/drawing/2014/main" id="{DBA4A821-7203-454C-884C-62489B9FB98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884368" y="3543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79388" y="609600"/>
            <a:ext cx="6336828" cy="1143000"/>
          </a:xfrm>
        </p:spPr>
        <p:txBody>
          <a:bodyPr/>
          <a:lstStyle/>
          <a:p>
            <a:pPr marL="484632" eaLnBrk="1" fontAlgn="auto" hangingPunct="1">
              <a:spcAft>
                <a:spcPts val="0"/>
              </a:spcAft>
              <a:defRPr/>
            </a:pPr>
            <a:r>
              <a:rPr lang="en-GB" sz="4400" dirty="0" err="1">
                <a:solidFill>
                  <a:schemeClr val="accent1">
                    <a:tint val="83000"/>
                    <a:satMod val="150000"/>
                  </a:schemeClr>
                </a:solidFill>
                <a:latin typeface="Times New Roman" pitchFamily="18" charset="0"/>
                <a:cs typeface="Times New Roman" pitchFamily="18" charset="0"/>
              </a:rPr>
              <a:t>Deformaciones</a:t>
            </a:r>
            <a:r>
              <a:rPr lang="en-GB" sz="4400" dirty="0">
                <a:solidFill>
                  <a:schemeClr val="accent1">
                    <a:tint val="83000"/>
                    <a:satMod val="150000"/>
                  </a:schemeClr>
                </a:solidFill>
                <a:latin typeface="Times New Roman" pitchFamily="18" charset="0"/>
                <a:cs typeface="Times New Roman" pitchFamily="18" charset="0"/>
              </a:rPr>
              <a:t> </a:t>
            </a:r>
            <a:r>
              <a:rPr lang="en-GB" sz="4400" dirty="0" err="1">
                <a:solidFill>
                  <a:schemeClr val="accent1">
                    <a:tint val="83000"/>
                    <a:satMod val="150000"/>
                  </a:schemeClr>
                </a:solidFill>
                <a:latin typeface="Times New Roman" pitchFamily="18" charset="0"/>
                <a:cs typeface="Times New Roman" pitchFamily="18" charset="0"/>
              </a:rPr>
              <a:t>Plásticas</a:t>
            </a:r>
            <a:endParaRPr lang="en-GB" sz="4400" dirty="0">
              <a:solidFill>
                <a:schemeClr val="accent1">
                  <a:tint val="83000"/>
                  <a:satMod val="150000"/>
                </a:schemeClr>
              </a:solidFill>
              <a:latin typeface="Times New Roman" pitchFamily="18" charset="0"/>
              <a:cs typeface="Times New Roman" pitchFamily="18" charset="0"/>
            </a:endParaRPr>
          </a:p>
        </p:txBody>
      </p:sp>
      <p:sp>
        <p:nvSpPr>
          <p:cNvPr id="48131"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Transitoria</a:t>
            </a:r>
          </a:p>
        </p:txBody>
      </p:sp>
      <p:pic>
        <p:nvPicPr>
          <p:cNvPr id="48132" name="Picture 2050" descr="npo000009"/>
          <p:cNvPicPr>
            <a:picLocks noChangeAspect="1" noChangeArrowheads="1"/>
          </p:cNvPicPr>
          <p:nvPr/>
        </p:nvPicPr>
        <p:blipFill>
          <a:blip r:embed="rId5" cstate="print"/>
          <a:srcRect b="20"/>
          <a:stretch>
            <a:fillRect/>
          </a:stretch>
        </p:blipFill>
        <p:spPr bwMode="auto">
          <a:xfrm>
            <a:off x="622349" y="2852738"/>
            <a:ext cx="4957763" cy="3600450"/>
          </a:xfrm>
          <a:prstGeom prst="rect">
            <a:avLst/>
          </a:prstGeom>
          <a:noFill/>
          <a:ln w="9525" algn="ctr">
            <a:noFill/>
            <a:miter lim="800000"/>
            <a:headEnd/>
            <a:tailEnd/>
          </a:ln>
        </p:spPr>
      </p:pic>
      <p:pic>
        <p:nvPicPr>
          <p:cNvPr id="48133" name="Picture 1026" descr="npo00000b"/>
          <p:cNvPicPr>
            <a:picLocks noChangeAspect="1" noChangeArrowheads="1"/>
          </p:cNvPicPr>
          <p:nvPr/>
        </p:nvPicPr>
        <p:blipFill>
          <a:blip r:embed="rId6" cstate="print"/>
          <a:srcRect/>
          <a:stretch>
            <a:fillRect/>
          </a:stretch>
        </p:blipFill>
        <p:spPr bwMode="auto">
          <a:xfrm>
            <a:off x="5891253" y="3645024"/>
            <a:ext cx="3073235" cy="2304926"/>
          </a:xfrm>
          <a:prstGeom prst="rect">
            <a:avLst/>
          </a:prstGeom>
          <a:noFill/>
          <a:ln w="9525" algn="ctr">
            <a:noFill/>
            <a:miter lim="800000"/>
            <a:headEnd/>
            <a:tailEnd/>
          </a:ln>
        </p:spPr>
      </p:pic>
      <p:pic>
        <p:nvPicPr>
          <p:cNvPr id="48134" name="Picture 7" descr="Image10"/>
          <p:cNvPicPr>
            <a:picLocks noChangeAspect="1" noChangeArrowheads="1"/>
          </p:cNvPicPr>
          <p:nvPr/>
        </p:nvPicPr>
        <p:blipFill>
          <a:blip r:embed="rId7" cstate="print"/>
          <a:srcRect/>
          <a:stretch>
            <a:fillRect/>
          </a:stretch>
        </p:blipFill>
        <p:spPr bwMode="auto">
          <a:xfrm>
            <a:off x="6999288" y="307975"/>
            <a:ext cx="1887537" cy="2473325"/>
          </a:xfrm>
          <a:prstGeom prst="rect">
            <a:avLst/>
          </a:prstGeom>
          <a:noFill/>
          <a:ln w="76200">
            <a:solidFill>
              <a:srgbClr val="FFFFFF"/>
            </a:solidFill>
            <a:miter lim="800000"/>
            <a:headEnd/>
            <a:tailEnd/>
          </a:ln>
        </p:spPr>
      </p:pic>
      <p:pic>
        <p:nvPicPr>
          <p:cNvPr id="3" name="Sonido grabado">
            <a:hlinkClick r:id="" action="ppaction://media"/>
            <a:extLst>
              <a:ext uri="{FF2B5EF4-FFF2-40B4-BE49-F238E27FC236}">
                <a16:creationId xmlns:a16="http://schemas.microsoft.com/office/drawing/2014/main" id="{CE1DF69A-513B-4F0E-B383-18E0076572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marL="484632" eaLnBrk="1" fontAlgn="auto" hangingPunct="1">
              <a:spcAft>
                <a:spcPts val="0"/>
              </a:spcAft>
              <a:defRPr/>
            </a:pPr>
            <a:r>
              <a:rPr lang="en-GB" sz="4000" dirty="0" err="1">
                <a:solidFill>
                  <a:schemeClr val="accent1">
                    <a:tint val="83000"/>
                    <a:satMod val="150000"/>
                  </a:schemeClr>
                </a:solidFill>
                <a:latin typeface="Times New Roman" pitchFamily="18" charset="0"/>
                <a:cs typeface="Times New Roman" pitchFamily="18" charset="0"/>
              </a:rPr>
              <a:t>Hallazgos</a:t>
            </a:r>
            <a:r>
              <a:rPr lang="en-GB" sz="4000" dirty="0">
                <a:solidFill>
                  <a:schemeClr val="accent1">
                    <a:tint val="83000"/>
                    <a:satMod val="150000"/>
                  </a:schemeClr>
                </a:solidFill>
                <a:latin typeface="Times New Roman" pitchFamily="18" charset="0"/>
                <a:cs typeface="Times New Roman" pitchFamily="18" charset="0"/>
              </a:rPr>
              <a:t> en </a:t>
            </a:r>
            <a:r>
              <a:rPr lang="en-GB" sz="4000" dirty="0" err="1">
                <a:solidFill>
                  <a:schemeClr val="accent1">
                    <a:tint val="83000"/>
                    <a:satMod val="150000"/>
                  </a:schemeClr>
                </a:solidFill>
                <a:latin typeface="Times New Roman" pitchFamily="18" charset="0"/>
                <a:cs typeface="Times New Roman" pitchFamily="18" charset="0"/>
              </a:rPr>
              <a:t>Piel</a:t>
            </a:r>
            <a:r>
              <a:rPr lang="en-GB" sz="4000" dirty="0">
                <a:solidFill>
                  <a:schemeClr val="accent1">
                    <a:tint val="83000"/>
                    <a:satMod val="150000"/>
                  </a:schemeClr>
                </a:solidFill>
                <a:latin typeface="Times New Roman" pitchFamily="18" charset="0"/>
                <a:cs typeface="Times New Roman" pitchFamily="18" charset="0"/>
              </a:rPr>
              <a:t> </a:t>
            </a:r>
            <a:r>
              <a:rPr lang="en-GB" sz="4000" dirty="0" err="1">
                <a:solidFill>
                  <a:schemeClr val="accent1">
                    <a:tint val="83000"/>
                    <a:satMod val="150000"/>
                  </a:schemeClr>
                </a:solidFill>
                <a:latin typeface="Times New Roman" pitchFamily="18" charset="0"/>
                <a:cs typeface="Times New Roman" pitchFamily="18" charset="0"/>
              </a:rPr>
              <a:t>relacionados</a:t>
            </a:r>
            <a:r>
              <a:rPr lang="en-GB" sz="4000" dirty="0">
                <a:solidFill>
                  <a:schemeClr val="accent1">
                    <a:tint val="83000"/>
                    <a:satMod val="150000"/>
                  </a:schemeClr>
                </a:solidFill>
                <a:latin typeface="Times New Roman" pitchFamily="18" charset="0"/>
                <a:cs typeface="Times New Roman" pitchFamily="18" charset="0"/>
              </a:rPr>
              <a:t> con </a:t>
            </a:r>
            <a:r>
              <a:rPr lang="en-GB" sz="4000" dirty="0" err="1">
                <a:solidFill>
                  <a:schemeClr val="accent1">
                    <a:tint val="83000"/>
                    <a:satMod val="150000"/>
                  </a:schemeClr>
                </a:solidFill>
                <a:latin typeface="Times New Roman" pitchFamily="18" charset="0"/>
                <a:cs typeface="Times New Roman" pitchFamily="18" charset="0"/>
              </a:rPr>
              <a:t>Traumatismos</a:t>
            </a:r>
            <a:r>
              <a:rPr lang="en-GB" sz="4000" dirty="0">
                <a:solidFill>
                  <a:schemeClr val="accent1">
                    <a:tint val="83000"/>
                    <a:satMod val="150000"/>
                  </a:schemeClr>
                </a:solidFill>
                <a:latin typeface="Times New Roman" pitchFamily="18" charset="0"/>
                <a:cs typeface="Times New Roman" pitchFamily="18" charset="0"/>
              </a:rPr>
              <a:t> del </a:t>
            </a:r>
            <a:r>
              <a:rPr lang="en-GB" sz="4000" dirty="0" err="1">
                <a:solidFill>
                  <a:schemeClr val="accent1">
                    <a:tint val="83000"/>
                    <a:satMod val="150000"/>
                  </a:schemeClr>
                </a:solidFill>
                <a:latin typeface="Times New Roman" pitchFamily="18" charset="0"/>
                <a:cs typeface="Times New Roman" pitchFamily="18" charset="0"/>
              </a:rPr>
              <a:t>Parto</a:t>
            </a:r>
            <a:endParaRPr lang="en-GB" sz="4000" dirty="0">
              <a:solidFill>
                <a:schemeClr val="accent1">
                  <a:tint val="83000"/>
                  <a:satMod val="150000"/>
                </a:schemeClr>
              </a:solidFill>
              <a:latin typeface="Times New Roman" pitchFamily="18" charset="0"/>
              <a:cs typeface="Times New Roman" pitchFamily="18" charset="0"/>
            </a:endParaRPr>
          </a:p>
        </p:txBody>
      </p:sp>
      <p:sp>
        <p:nvSpPr>
          <p:cNvPr id="49155" name="Rectangle 3"/>
          <p:cNvSpPr>
            <a:spLocks noGrp="1" noChangeArrowheads="1"/>
          </p:cNvSpPr>
          <p:nvPr>
            <p:ph idx="1"/>
          </p:nvPr>
        </p:nvSpPr>
        <p:spPr>
          <a:xfrm>
            <a:off x="457200" y="1882775"/>
            <a:ext cx="8229600" cy="4572000"/>
          </a:xfrm>
        </p:spPr>
        <p:txBody>
          <a:bodyPr/>
          <a:lstStyle/>
          <a:p>
            <a:pPr eaLnBrk="1" hangingPunct="1"/>
            <a:r>
              <a:rPr lang="en-GB" sz="2400">
                <a:latin typeface="Times New Roman" pitchFamily="18" charset="0"/>
                <a:cs typeface="Times New Roman" pitchFamily="18" charset="0"/>
              </a:rPr>
              <a:t>Equimosis Rama fórceps</a:t>
            </a:r>
          </a:p>
        </p:txBody>
      </p:sp>
      <p:pic>
        <p:nvPicPr>
          <p:cNvPr id="49156" name="Picture 5" descr="Equimoses secondary to the use of forceps"/>
          <p:cNvPicPr>
            <a:picLocks noChangeAspect="1" noChangeArrowheads="1"/>
          </p:cNvPicPr>
          <p:nvPr/>
        </p:nvPicPr>
        <p:blipFill>
          <a:blip r:embed="rId5" cstate="print"/>
          <a:srcRect/>
          <a:stretch>
            <a:fillRect/>
          </a:stretch>
        </p:blipFill>
        <p:spPr bwMode="auto">
          <a:xfrm>
            <a:off x="1835150" y="2636838"/>
            <a:ext cx="5113338" cy="374332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73A5D51A-A4DB-4DA5-ABA0-D1D24780F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256" y="54452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484632" eaLnBrk="1" fontAlgn="auto" hangingPunct="1">
              <a:spcAft>
                <a:spcPts val="0"/>
              </a:spcAft>
              <a:defRPr/>
            </a:pPr>
            <a:r>
              <a:rPr lang="es-ES" sz="3200" dirty="0">
                <a:solidFill>
                  <a:schemeClr val="accent1">
                    <a:tint val="83000"/>
                    <a:satMod val="150000"/>
                  </a:schemeClr>
                </a:solidFill>
                <a:latin typeface="Times New Roman" pitchFamily="18" charset="0"/>
                <a:cs typeface="Times New Roman" pitchFamily="18" charset="0"/>
              </a:rPr>
              <a:t>Dg </a:t>
            </a:r>
            <a:r>
              <a:rPr lang="es-ES" sz="3200" dirty="0" err="1">
                <a:solidFill>
                  <a:schemeClr val="accent1">
                    <a:tint val="83000"/>
                    <a:satMod val="150000"/>
                  </a:schemeClr>
                </a:solidFill>
                <a:latin typeface="Times New Roman" pitchFamily="18" charset="0"/>
                <a:cs typeface="Times New Roman" pitchFamily="18" charset="0"/>
              </a:rPr>
              <a:t>Dif</a:t>
            </a:r>
            <a:r>
              <a:rPr lang="es-ES" sz="3200" dirty="0">
                <a:solidFill>
                  <a:schemeClr val="accent1">
                    <a:tint val="83000"/>
                    <a:satMod val="150000"/>
                  </a:schemeClr>
                </a:solidFill>
                <a:latin typeface="Times New Roman" pitchFamily="18" charset="0"/>
                <a:cs typeface="Times New Roman" pitchFamily="18" charset="0"/>
              </a:rPr>
              <a:t> entre </a:t>
            </a:r>
            <a:r>
              <a:rPr lang="es-ES" sz="3200" dirty="0" err="1">
                <a:solidFill>
                  <a:schemeClr val="accent1">
                    <a:tint val="83000"/>
                    <a:satMod val="150000"/>
                  </a:schemeClr>
                </a:solidFill>
                <a:latin typeface="Times New Roman" pitchFamily="18" charset="0"/>
                <a:cs typeface="Times New Roman" pitchFamily="18" charset="0"/>
              </a:rPr>
              <a:t>Caput</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cefalohematoma</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subperiostico</a:t>
            </a:r>
            <a:r>
              <a:rPr lang="es-ES" sz="3200" dirty="0">
                <a:solidFill>
                  <a:schemeClr val="accent1">
                    <a:tint val="83000"/>
                    <a:satMod val="150000"/>
                  </a:schemeClr>
                </a:solidFill>
                <a:latin typeface="Times New Roman" pitchFamily="18" charset="0"/>
                <a:cs typeface="Times New Roman" pitchFamily="18" charset="0"/>
              </a:rPr>
              <a:t> y </a:t>
            </a:r>
            <a:r>
              <a:rPr lang="es-ES" sz="3200" dirty="0" err="1">
                <a:solidFill>
                  <a:schemeClr val="accent1">
                    <a:tint val="83000"/>
                    <a:satMod val="150000"/>
                  </a:schemeClr>
                </a:solidFill>
                <a:latin typeface="Times New Roman" pitchFamily="18" charset="0"/>
                <a:cs typeface="Times New Roman" pitchFamily="18" charset="0"/>
              </a:rPr>
              <a:t>cefalohematoma</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subgaleal</a:t>
            </a:r>
            <a:endParaRPr lang="es-CL" sz="3200" dirty="0">
              <a:solidFill>
                <a:schemeClr val="accent1">
                  <a:tint val="83000"/>
                  <a:satMod val="150000"/>
                </a:schemeClr>
              </a:solidFill>
              <a:latin typeface="Times New Roman" pitchFamily="18" charset="0"/>
              <a:cs typeface="Times New Roman" pitchFamily="18" charset="0"/>
            </a:endParaRPr>
          </a:p>
        </p:txBody>
      </p:sp>
      <p:sp>
        <p:nvSpPr>
          <p:cNvPr id="50179" name="Rectangle 3"/>
          <p:cNvSpPr>
            <a:spLocks noGrp="1" noChangeArrowheads="1"/>
          </p:cNvSpPr>
          <p:nvPr>
            <p:ph idx="1"/>
          </p:nvPr>
        </p:nvSpPr>
        <p:spPr>
          <a:xfrm>
            <a:off x="971550" y="3068638"/>
            <a:ext cx="3816350" cy="3455987"/>
          </a:xfrm>
        </p:spPr>
        <p:txBody>
          <a:bodyPr>
            <a:normAutofit fontScale="92500"/>
          </a:bodyPr>
          <a:lstStyle/>
          <a:p>
            <a:pPr eaLnBrk="1" hangingPunct="1"/>
            <a:r>
              <a:rPr lang="es-ES" sz="2800" dirty="0">
                <a:latin typeface="Times New Roman" pitchFamily="18" charset="0"/>
                <a:cs typeface="Times New Roman" pitchFamily="18" charset="0"/>
              </a:rPr>
              <a:t>1.- </a:t>
            </a:r>
            <a:r>
              <a:rPr lang="es-ES" sz="2800" dirty="0" err="1">
                <a:latin typeface="Times New Roman" pitchFamily="18" charset="0"/>
                <a:cs typeface="Times New Roman" pitchFamily="18" charset="0"/>
              </a:rPr>
              <a:t>Caput</a:t>
            </a:r>
            <a:r>
              <a:rPr lang="es-ES" sz="2800" dirty="0">
                <a:latin typeface="Times New Roman" pitchFamily="18" charset="0"/>
                <a:cs typeface="Times New Roman" pitchFamily="18" charset="0"/>
              </a:rPr>
              <a:t> </a:t>
            </a:r>
            <a:r>
              <a:rPr lang="es-ES" sz="2800" dirty="0" err="1">
                <a:latin typeface="Times New Roman" pitchFamily="18" charset="0"/>
                <a:cs typeface="Times New Roman" pitchFamily="18" charset="0"/>
              </a:rPr>
              <a:t>Succedaneum</a:t>
            </a:r>
            <a:endParaRPr lang="es-ES" sz="2800" dirty="0">
              <a:latin typeface="Times New Roman" pitchFamily="18" charset="0"/>
              <a:cs typeface="Times New Roman" pitchFamily="18" charset="0"/>
            </a:endParaRPr>
          </a:p>
          <a:p>
            <a:pPr eaLnBrk="1" hangingPunct="1"/>
            <a:endParaRPr lang="es-ES" sz="2800" dirty="0">
              <a:latin typeface="Times New Roman" pitchFamily="18" charset="0"/>
              <a:cs typeface="Times New Roman" pitchFamily="18" charset="0"/>
            </a:endParaRPr>
          </a:p>
          <a:p>
            <a:pPr eaLnBrk="1" hangingPunct="1"/>
            <a:r>
              <a:rPr lang="es-ES" sz="2800" dirty="0">
                <a:latin typeface="Times New Roman" pitchFamily="18" charset="0"/>
                <a:cs typeface="Times New Roman" pitchFamily="18" charset="0"/>
              </a:rPr>
              <a:t>2.- </a:t>
            </a:r>
            <a:r>
              <a:rPr lang="es-ES" sz="2800" dirty="0" err="1">
                <a:latin typeface="Times New Roman" pitchFamily="18" charset="0"/>
                <a:cs typeface="Times New Roman" pitchFamily="18" charset="0"/>
              </a:rPr>
              <a:t>Cefalohematoma</a:t>
            </a:r>
            <a:r>
              <a:rPr lang="es-ES" sz="2800" dirty="0">
                <a:latin typeface="Times New Roman" pitchFamily="18" charset="0"/>
                <a:cs typeface="Times New Roman" pitchFamily="18" charset="0"/>
              </a:rPr>
              <a:t> </a:t>
            </a:r>
            <a:r>
              <a:rPr lang="es-ES" sz="2800" dirty="0" err="1">
                <a:latin typeface="Times New Roman" pitchFamily="18" charset="0"/>
                <a:cs typeface="Times New Roman" pitchFamily="18" charset="0"/>
              </a:rPr>
              <a:t>Subgaleal</a:t>
            </a:r>
            <a:endParaRPr lang="es-ES" sz="2800" dirty="0">
              <a:latin typeface="Times New Roman" pitchFamily="18" charset="0"/>
              <a:cs typeface="Times New Roman" pitchFamily="18" charset="0"/>
            </a:endParaRPr>
          </a:p>
          <a:p>
            <a:pPr eaLnBrk="1" hangingPunct="1"/>
            <a:endParaRPr lang="es-ES" sz="2800" dirty="0">
              <a:latin typeface="Times New Roman" pitchFamily="18" charset="0"/>
              <a:cs typeface="Times New Roman" pitchFamily="18" charset="0"/>
            </a:endParaRPr>
          </a:p>
          <a:p>
            <a:pPr eaLnBrk="1" hangingPunct="1"/>
            <a:r>
              <a:rPr lang="es-ES" sz="2800" dirty="0">
                <a:latin typeface="Times New Roman" pitchFamily="18" charset="0"/>
                <a:cs typeface="Times New Roman" pitchFamily="18" charset="0"/>
              </a:rPr>
              <a:t>3.- </a:t>
            </a:r>
            <a:r>
              <a:rPr lang="es-ES" sz="2800" dirty="0" err="1">
                <a:latin typeface="Times New Roman" pitchFamily="18" charset="0"/>
                <a:cs typeface="Times New Roman" pitchFamily="18" charset="0"/>
              </a:rPr>
              <a:t>Cefalohematoma</a:t>
            </a:r>
            <a:r>
              <a:rPr lang="es-ES" sz="2800" dirty="0">
                <a:latin typeface="Times New Roman" pitchFamily="18" charset="0"/>
                <a:cs typeface="Times New Roman" pitchFamily="18" charset="0"/>
              </a:rPr>
              <a:t> </a:t>
            </a:r>
            <a:r>
              <a:rPr lang="es-ES" sz="2800" dirty="0" err="1">
                <a:latin typeface="Times New Roman" pitchFamily="18" charset="0"/>
                <a:cs typeface="Times New Roman" pitchFamily="18" charset="0"/>
              </a:rPr>
              <a:t>Subperiostico</a:t>
            </a:r>
            <a:endParaRPr lang="es-CL" sz="2800" dirty="0">
              <a:latin typeface="Times New Roman" pitchFamily="18" charset="0"/>
              <a:cs typeface="Times New Roman" pitchFamily="18" charset="0"/>
            </a:endParaRPr>
          </a:p>
        </p:txBody>
      </p:sp>
      <p:pic>
        <p:nvPicPr>
          <p:cNvPr id="50180" name="Picture 4" descr="trauma perinatal"/>
          <p:cNvPicPr>
            <a:picLocks noChangeAspect="1" noChangeArrowheads="1"/>
          </p:cNvPicPr>
          <p:nvPr/>
        </p:nvPicPr>
        <p:blipFill>
          <a:blip r:embed="rId5" cstate="print"/>
          <a:srcRect/>
          <a:stretch>
            <a:fillRect/>
          </a:stretch>
        </p:blipFill>
        <p:spPr bwMode="auto">
          <a:xfrm>
            <a:off x="4787900" y="2349500"/>
            <a:ext cx="4176713" cy="4176713"/>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825ACB66-0C49-4141-8CF7-29EA974543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484632" eaLnBrk="1" fontAlgn="auto" hangingPunct="1">
              <a:spcAft>
                <a:spcPts val="0"/>
              </a:spcAft>
              <a:defRPr/>
            </a:pPr>
            <a:r>
              <a:rPr lang="es-ES" sz="3200" dirty="0">
                <a:solidFill>
                  <a:schemeClr val="accent1">
                    <a:tint val="83000"/>
                    <a:satMod val="150000"/>
                  </a:schemeClr>
                </a:solidFill>
                <a:latin typeface="Times New Roman" pitchFamily="18" charset="0"/>
                <a:cs typeface="Times New Roman" pitchFamily="18" charset="0"/>
              </a:rPr>
              <a:t>Dg </a:t>
            </a:r>
            <a:r>
              <a:rPr lang="es-ES" sz="3200" dirty="0" err="1">
                <a:solidFill>
                  <a:schemeClr val="accent1">
                    <a:tint val="83000"/>
                    <a:satMod val="150000"/>
                  </a:schemeClr>
                </a:solidFill>
                <a:latin typeface="Times New Roman" pitchFamily="18" charset="0"/>
                <a:cs typeface="Times New Roman" pitchFamily="18" charset="0"/>
              </a:rPr>
              <a:t>Dif</a:t>
            </a:r>
            <a:r>
              <a:rPr lang="es-ES" sz="3200" dirty="0">
                <a:solidFill>
                  <a:schemeClr val="accent1">
                    <a:tint val="83000"/>
                    <a:satMod val="150000"/>
                  </a:schemeClr>
                </a:solidFill>
                <a:latin typeface="Times New Roman" pitchFamily="18" charset="0"/>
                <a:cs typeface="Times New Roman" pitchFamily="18" charset="0"/>
              </a:rPr>
              <a:t> entre </a:t>
            </a:r>
            <a:r>
              <a:rPr lang="es-ES" sz="3200" dirty="0" err="1">
                <a:solidFill>
                  <a:schemeClr val="accent1">
                    <a:tint val="83000"/>
                    <a:satMod val="150000"/>
                  </a:schemeClr>
                </a:solidFill>
                <a:latin typeface="Times New Roman" pitchFamily="18" charset="0"/>
                <a:cs typeface="Times New Roman" pitchFamily="18" charset="0"/>
              </a:rPr>
              <a:t>Caput</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cefalohematoma</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subperiostico</a:t>
            </a:r>
            <a:r>
              <a:rPr lang="es-ES" sz="3200" dirty="0">
                <a:solidFill>
                  <a:schemeClr val="accent1">
                    <a:tint val="83000"/>
                    <a:satMod val="150000"/>
                  </a:schemeClr>
                </a:solidFill>
                <a:latin typeface="Times New Roman" pitchFamily="18" charset="0"/>
                <a:cs typeface="Times New Roman" pitchFamily="18" charset="0"/>
              </a:rPr>
              <a:t> y </a:t>
            </a:r>
            <a:r>
              <a:rPr lang="es-ES" sz="3200" dirty="0" err="1">
                <a:solidFill>
                  <a:schemeClr val="accent1">
                    <a:tint val="83000"/>
                    <a:satMod val="150000"/>
                  </a:schemeClr>
                </a:solidFill>
                <a:latin typeface="Times New Roman" pitchFamily="18" charset="0"/>
                <a:cs typeface="Times New Roman" pitchFamily="18" charset="0"/>
              </a:rPr>
              <a:t>cefalohematoma</a:t>
            </a:r>
            <a:r>
              <a:rPr lang="es-ES" sz="3200" dirty="0">
                <a:solidFill>
                  <a:schemeClr val="accent1">
                    <a:tint val="83000"/>
                    <a:satMod val="150000"/>
                  </a:schemeClr>
                </a:solidFill>
                <a:latin typeface="Times New Roman" pitchFamily="18" charset="0"/>
                <a:cs typeface="Times New Roman" pitchFamily="18" charset="0"/>
              </a:rPr>
              <a:t> </a:t>
            </a:r>
            <a:r>
              <a:rPr lang="es-ES" sz="3200" dirty="0" err="1">
                <a:solidFill>
                  <a:schemeClr val="accent1">
                    <a:tint val="83000"/>
                    <a:satMod val="150000"/>
                  </a:schemeClr>
                </a:solidFill>
                <a:latin typeface="Times New Roman" pitchFamily="18" charset="0"/>
                <a:cs typeface="Times New Roman" pitchFamily="18" charset="0"/>
              </a:rPr>
              <a:t>subgaleal</a:t>
            </a:r>
            <a:endParaRPr lang="es-CL" sz="3200" dirty="0">
              <a:solidFill>
                <a:schemeClr val="accent1">
                  <a:tint val="83000"/>
                  <a:satMod val="150000"/>
                </a:schemeClr>
              </a:solidFill>
              <a:latin typeface="Times New Roman" pitchFamily="18" charset="0"/>
              <a:cs typeface="Times New Roman" pitchFamily="18" charset="0"/>
            </a:endParaRPr>
          </a:p>
        </p:txBody>
      </p:sp>
      <p:sp>
        <p:nvSpPr>
          <p:cNvPr id="50179" name="Rectangle 3"/>
          <p:cNvSpPr>
            <a:spLocks noGrp="1" noChangeArrowheads="1"/>
          </p:cNvSpPr>
          <p:nvPr>
            <p:ph idx="1"/>
          </p:nvPr>
        </p:nvSpPr>
        <p:spPr>
          <a:xfrm>
            <a:off x="971550" y="1916832"/>
            <a:ext cx="7704906" cy="4607793"/>
          </a:xfrm>
        </p:spPr>
        <p:txBody>
          <a:bodyPr>
            <a:normAutofit lnSpcReduction="10000"/>
          </a:bodyPr>
          <a:lstStyle/>
          <a:p>
            <a:pPr eaLnBrk="1" hangingPunct="1">
              <a:buNone/>
            </a:pPr>
            <a:r>
              <a:rPr lang="es-ES" sz="2000" b="1" dirty="0">
                <a:solidFill>
                  <a:srgbClr val="92D050"/>
                </a:solidFill>
                <a:latin typeface="Times New Roman" pitchFamily="18" charset="0"/>
                <a:cs typeface="Times New Roman" pitchFamily="18" charset="0"/>
              </a:rPr>
              <a:t>1.- </a:t>
            </a:r>
            <a:r>
              <a:rPr lang="es-ES" sz="2000" b="1" dirty="0" err="1">
                <a:solidFill>
                  <a:srgbClr val="92D050"/>
                </a:solidFill>
                <a:latin typeface="Times New Roman" pitchFamily="18" charset="0"/>
                <a:cs typeface="Times New Roman" pitchFamily="18" charset="0"/>
              </a:rPr>
              <a:t>Caput</a:t>
            </a:r>
            <a:r>
              <a:rPr lang="es-ES" sz="2000" b="1" dirty="0">
                <a:solidFill>
                  <a:srgbClr val="92D050"/>
                </a:solidFill>
                <a:latin typeface="Times New Roman" pitchFamily="18" charset="0"/>
                <a:cs typeface="Times New Roman" pitchFamily="18" charset="0"/>
              </a:rPr>
              <a:t> </a:t>
            </a:r>
            <a:r>
              <a:rPr lang="es-ES" sz="2000" b="1" dirty="0" err="1">
                <a:solidFill>
                  <a:srgbClr val="92D050"/>
                </a:solidFill>
                <a:latin typeface="Times New Roman" pitchFamily="18" charset="0"/>
                <a:cs typeface="Times New Roman" pitchFamily="18" charset="0"/>
              </a:rPr>
              <a:t>Succedaneum</a:t>
            </a:r>
            <a:endParaRPr lang="es-ES" sz="2000" b="1" dirty="0">
              <a:solidFill>
                <a:srgbClr val="92D050"/>
              </a:solidFill>
              <a:latin typeface="Times New Roman" pitchFamily="18" charset="0"/>
              <a:cs typeface="Times New Roman" pitchFamily="18" charset="0"/>
            </a:endParaRPr>
          </a:p>
          <a:p>
            <a:pPr>
              <a:buNone/>
            </a:pPr>
            <a:r>
              <a:rPr lang="es-ES" sz="1800" dirty="0">
                <a:latin typeface="Times New Roman" pitchFamily="18" charset="0"/>
                <a:cs typeface="Times New Roman" pitchFamily="18" charset="0"/>
              </a:rPr>
              <a:t>       Edema cuero cabelludo que traspasa suturas. Desaparece espontáneamente en 24-48 horas.</a:t>
            </a:r>
          </a:p>
          <a:p>
            <a:pPr>
              <a:buNone/>
            </a:pPr>
            <a:r>
              <a:rPr lang="es-ES" sz="2000" b="1" dirty="0">
                <a:solidFill>
                  <a:srgbClr val="92D050"/>
                </a:solidFill>
                <a:latin typeface="Times New Roman" pitchFamily="18" charset="0"/>
                <a:cs typeface="Times New Roman" pitchFamily="18" charset="0"/>
              </a:rPr>
              <a:t>2.- </a:t>
            </a:r>
            <a:r>
              <a:rPr lang="es-ES" sz="2000" b="1" dirty="0" err="1">
                <a:solidFill>
                  <a:srgbClr val="92D050"/>
                </a:solidFill>
                <a:latin typeface="Times New Roman" pitchFamily="18" charset="0"/>
                <a:cs typeface="Times New Roman" pitchFamily="18" charset="0"/>
              </a:rPr>
              <a:t>Cefalohematoma</a:t>
            </a:r>
            <a:r>
              <a:rPr lang="es-ES" sz="2000" b="1" dirty="0">
                <a:solidFill>
                  <a:srgbClr val="92D050"/>
                </a:solidFill>
                <a:latin typeface="Times New Roman" pitchFamily="18" charset="0"/>
                <a:cs typeface="Times New Roman" pitchFamily="18" charset="0"/>
              </a:rPr>
              <a:t> </a:t>
            </a:r>
            <a:r>
              <a:rPr lang="es-ES" sz="2000" b="1" dirty="0" err="1">
                <a:solidFill>
                  <a:srgbClr val="92D050"/>
                </a:solidFill>
                <a:latin typeface="Times New Roman" pitchFamily="18" charset="0"/>
                <a:cs typeface="Times New Roman" pitchFamily="18" charset="0"/>
              </a:rPr>
              <a:t>Subgaleal</a:t>
            </a:r>
            <a:r>
              <a:rPr lang="es-ES" sz="2000" b="1" dirty="0">
                <a:solidFill>
                  <a:srgbClr val="92D050"/>
                </a:solidFill>
                <a:latin typeface="Times New Roman" pitchFamily="18" charset="0"/>
                <a:cs typeface="Times New Roman" pitchFamily="18" charset="0"/>
              </a:rPr>
              <a:t> o </a:t>
            </a:r>
            <a:r>
              <a:rPr lang="es-ES" sz="2000" b="1" dirty="0" err="1">
                <a:solidFill>
                  <a:srgbClr val="92D050"/>
                </a:solidFill>
                <a:latin typeface="Times New Roman" pitchFamily="18" charset="0"/>
                <a:cs typeface="Times New Roman" pitchFamily="18" charset="0"/>
              </a:rPr>
              <a:t>Subaponeurotico</a:t>
            </a:r>
            <a:endParaRPr lang="es-ES" sz="2000" b="1" dirty="0">
              <a:solidFill>
                <a:srgbClr val="92D050"/>
              </a:solidFill>
              <a:latin typeface="Times New Roman" pitchFamily="18" charset="0"/>
              <a:cs typeface="Times New Roman" pitchFamily="18" charset="0"/>
            </a:endParaRPr>
          </a:p>
          <a:p>
            <a:pPr>
              <a:buNone/>
            </a:pPr>
            <a:r>
              <a:rPr lang="es-ES" sz="2000" dirty="0">
                <a:latin typeface="Times New Roman" pitchFamily="18" charset="0"/>
                <a:cs typeface="Times New Roman" pitchFamily="18" charset="0"/>
              </a:rPr>
              <a:t>      Hemorragia que se produce al desprenderse la aponeurosis </a:t>
            </a:r>
            <a:r>
              <a:rPr lang="es-ES" sz="2000" dirty="0" err="1">
                <a:latin typeface="Times New Roman" pitchFamily="18" charset="0"/>
                <a:cs typeface="Times New Roman" pitchFamily="18" charset="0"/>
              </a:rPr>
              <a:t>epicraneana</a:t>
            </a:r>
            <a:r>
              <a:rPr lang="es-ES" sz="2000" dirty="0">
                <a:latin typeface="Times New Roman" pitchFamily="18" charset="0"/>
                <a:cs typeface="Times New Roman" pitchFamily="18" charset="0"/>
              </a:rPr>
              <a:t>. Sobrepasa </a:t>
            </a:r>
            <a:r>
              <a:rPr lang="es-ES" sz="2000" dirty="0" err="1">
                <a:latin typeface="Times New Roman" pitchFamily="18" charset="0"/>
                <a:cs typeface="Times New Roman" pitchFamily="18" charset="0"/>
              </a:rPr>
              <a:t>lineas</a:t>
            </a:r>
            <a:r>
              <a:rPr lang="es-ES" sz="2000" dirty="0">
                <a:latin typeface="Times New Roman" pitchFamily="18" charset="0"/>
                <a:cs typeface="Times New Roman" pitchFamily="18" charset="0"/>
              </a:rPr>
              <a:t> de suturas, y contiene gran volumen de sangre. Potencialmente grave, pudiendo llevar a Anemia Aguda y Shock. Tb </a:t>
            </a:r>
            <a:r>
              <a:rPr lang="es-ES" sz="2000" dirty="0" err="1">
                <a:latin typeface="Times New Roman" pitchFamily="18" charset="0"/>
                <a:cs typeface="Times New Roman" pitchFamily="18" charset="0"/>
              </a:rPr>
              <a:t>hiperbilirrubinemia</a:t>
            </a:r>
            <a:r>
              <a:rPr lang="es-ES" sz="2000" dirty="0">
                <a:latin typeface="Times New Roman" pitchFamily="18" charset="0"/>
                <a:cs typeface="Times New Roman" pitchFamily="18" charset="0"/>
              </a:rPr>
              <a:t>. TTO : Reposición rápida de volumen </a:t>
            </a:r>
            <a:r>
              <a:rPr lang="es-ES" sz="2000" dirty="0" err="1">
                <a:latin typeface="Times New Roman" pitchFamily="18" charset="0"/>
                <a:cs typeface="Times New Roman" pitchFamily="18" charset="0"/>
              </a:rPr>
              <a:t>sanguineo</a:t>
            </a:r>
            <a:r>
              <a:rPr lang="es-ES" sz="2000" dirty="0">
                <a:latin typeface="Times New Roman" pitchFamily="18" charset="0"/>
                <a:cs typeface="Times New Roman" pitchFamily="18" charset="0"/>
              </a:rPr>
              <a:t>, corregir factores de </a:t>
            </a:r>
            <a:r>
              <a:rPr lang="es-ES" sz="2000" dirty="0" err="1">
                <a:latin typeface="Times New Roman" pitchFamily="18" charset="0"/>
                <a:cs typeface="Times New Roman" pitchFamily="18" charset="0"/>
              </a:rPr>
              <a:t>coagulacion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intervencion</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neuroquirurgica</a:t>
            </a:r>
            <a:r>
              <a:rPr lang="es-ES" sz="2000" dirty="0">
                <a:latin typeface="Times New Roman" pitchFamily="18" charset="0"/>
                <a:cs typeface="Times New Roman" pitchFamily="18" charset="0"/>
              </a:rPr>
              <a:t>.</a:t>
            </a:r>
          </a:p>
          <a:p>
            <a:pPr>
              <a:buNone/>
            </a:pPr>
            <a:r>
              <a:rPr lang="es-ES" sz="2000" b="1" dirty="0">
                <a:solidFill>
                  <a:srgbClr val="92D050"/>
                </a:solidFill>
                <a:latin typeface="Times New Roman" pitchFamily="18" charset="0"/>
                <a:cs typeface="Times New Roman" pitchFamily="18" charset="0"/>
              </a:rPr>
              <a:t>3.- </a:t>
            </a:r>
            <a:r>
              <a:rPr lang="es-ES" sz="2000" b="1" dirty="0" err="1">
                <a:solidFill>
                  <a:srgbClr val="92D050"/>
                </a:solidFill>
                <a:latin typeface="Times New Roman" pitchFamily="18" charset="0"/>
                <a:cs typeface="Times New Roman" pitchFamily="18" charset="0"/>
              </a:rPr>
              <a:t>Cefalohematoma</a:t>
            </a:r>
            <a:r>
              <a:rPr lang="es-ES" sz="2000" b="1" dirty="0">
                <a:solidFill>
                  <a:srgbClr val="92D050"/>
                </a:solidFill>
                <a:latin typeface="Times New Roman" pitchFamily="18" charset="0"/>
                <a:cs typeface="Times New Roman" pitchFamily="18" charset="0"/>
              </a:rPr>
              <a:t> </a:t>
            </a:r>
            <a:r>
              <a:rPr lang="es-ES" sz="2000" b="1" dirty="0" err="1">
                <a:solidFill>
                  <a:srgbClr val="92D050"/>
                </a:solidFill>
                <a:latin typeface="Times New Roman" pitchFamily="18" charset="0"/>
                <a:cs typeface="Times New Roman" pitchFamily="18" charset="0"/>
              </a:rPr>
              <a:t>Subperiostico</a:t>
            </a:r>
            <a:endParaRPr lang="es-ES" sz="2000" b="1" dirty="0">
              <a:solidFill>
                <a:srgbClr val="92D050"/>
              </a:solidFill>
              <a:latin typeface="Times New Roman" pitchFamily="18" charset="0"/>
              <a:cs typeface="Times New Roman" pitchFamily="18" charset="0"/>
            </a:endParaRPr>
          </a:p>
          <a:p>
            <a:pPr>
              <a:buNone/>
            </a:pPr>
            <a:r>
              <a:rPr lang="es-ES" sz="2000" b="1" dirty="0">
                <a:solidFill>
                  <a:srgbClr val="92D050"/>
                </a:solidFill>
                <a:latin typeface="Times New Roman" pitchFamily="18" charset="0"/>
                <a:cs typeface="Times New Roman" pitchFamily="18" charset="0"/>
              </a:rPr>
              <a:t>     </a:t>
            </a:r>
            <a:r>
              <a:rPr lang="es-ES" sz="2000" dirty="0">
                <a:latin typeface="Times New Roman" pitchFamily="18" charset="0"/>
                <a:cs typeface="Times New Roman" pitchFamily="18" charset="0"/>
              </a:rPr>
              <a:t>Hemorragia </a:t>
            </a:r>
            <a:r>
              <a:rPr lang="es-ES" sz="2000" dirty="0" err="1">
                <a:latin typeface="Times New Roman" pitchFamily="18" charset="0"/>
                <a:cs typeface="Times New Roman" pitchFamily="18" charset="0"/>
              </a:rPr>
              <a:t>subperiostica</a:t>
            </a:r>
            <a:r>
              <a:rPr lang="es-ES" sz="2000" dirty="0">
                <a:latin typeface="Times New Roman" pitchFamily="18" charset="0"/>
                <a:cs typeface="Times New Roman" pitchFamily="18" charset="0"/>
              </a:rPr>
              <a:t> que afecta a los huesos craneanos. 2% de RN. H parietal es el mas frecuente.  Se presenta como aumento de volumen a tensión, que no sobrepasa los limites de las suturas. </a:t>
            </a:r>
            <a:endParaRPr lang="es-CL" sz="2000" dirty="0">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A417715C-6570-4E1F-A671-6A2812717D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1723" y="58942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908050"/>
          </a:xfrm>
        </p:spPr>
        <p:txBody>
          <a:bodyPr/>
          <a:lstStyle/>
          <a:p>
            <a:pPr marL="484632" eaLnBrk="1" fontAlgn="auto" hangingPunct="1">
              <a:spcAft>
                <a:spcPts val="0"/>
              </a:spcAft>
              <a:defRPr/>
            </a:pPr>
            <a:r>
              <a:rPr lang="es-ES" sz="4000" b="1" dirty="0" err="1">
                <a:solidFill>
                  <a:schemeClr val="accent1">
                    <a:lumMod val="60000"/>
                    <a:lumOff val="40000"/>
                  </a:schemeClr>
                </a:solidFill>
                <a:latin typeface="Times New Roman" pitchFamily="18" charset="0"/>
                <a:cs typeface="Times New Roman" pitchFamily="18" charset="0"/>
              </a:rPr>
              <a:t>Caput</a:t>
            </a:r>
            <a:r>
              <a:rPr lang="es-ES" sz="4000" b="1" dirty="0">
                <a:solidFill>
                  <a:schemeClr val="accent1">
                    <a:lumMod val="60000"/>
                    <a:lumOff val="40000"/>
                  </a:schemeClr>
                </a:solidFill>
                <a:latin typeface="Times New Roman" pitchFamily="18" charset="0"/>
                <a:cs typeface="Times New Roman" pitchFamily="18" charset="0"/>
              </a:rPr>
              <a:t> </a:t>
            </a:r>
            <a:r>
              <a:rPr lang="es-ES" sz="4000" b="1" dirty="0" err="1">
                <a:solidFill>
                  <a:schemeClr val="accent1">
                    <a:lumMod val="60000"/>
                    <a:lumOff val="40000"/>
                  </a:schemeClr>
                </a:solidFill>
                <a:latin typeface="Times New Roman" pitchFamily="18" charset="0"/>
                <a:cs typeface="Times New Roman" pitchFamily="18" charset="0"/>
              </a:rPr>
              <a:t>succedaneum</a:t>
            </a:r>
            <a:endParaRPr lang="es-ES" sz="4000" b="1" dirty="0">
              <a:solidFill>
                <a:schemeClr val="accent1">
                  <a:lumMod val="60000"/>
                  <a:lumOff val="40000"/>
                </a:schemeClr>
              </a:solidFill>
              <a:latin typeface="Times New Roman" pitchFamily="18" charset="0"/>
              <a:cs typeface="Times New Roman" pitchFamily="18" charset="0"/>
            </a:endParaRPr>
          </a:p>
        </p:txBody>
      </p:sp>
      <p:pic>
        <p:nvPicPr>
          <p:cNvPr id="51203" name="Picture 4" descr="caput 1"/>
          <p:cNvPicPr>
            <a:picLocks noChangeAspect="1" noChangeArrowheads="1"/>
          </p:cNvPicPr>
          <p:nvPr/>
        </p:nvPicPr>
        <p:blipFill>
          <a:blip r:embed="rId4" cstate="print"/>
          <a:srcRect/>
          <a:stretch>
            <a:fillRect/>
          </a:stretch>
        </p:blipFill>
        <p:spPr bwMode="auto">
          <a:xfrm>
            <a:off x="468313" y="981075"/>
            <a:ext cx="2735262" cy="2439988"/>
          </a:xfrm>
          <a:prstGeom prst="rect">
            <a:avLst/>
          </a:prstGeom>
          <a:noFill/>
          <a:ln w="9525">
            <a:noFill/>
            <a:miter lim="800000"/>
            <a:headEnd/>
            <a:tailEnd/>
          </a:ln>
        </p:spPr>
      </p:pic>
      <p:pic>
        <p:nvPicPr>
          <p:cNvPr id="51204" name="Picture 5" descr="caput 2"/>
          <p:cNvPicPr>
            <a:picLocks noChangeAspect="1" noChangeArrowheads="1"/>
          </p:cNvPicPr>
          <p:nvPr/>
        </p:nvPicPr>
        <p:blipFill>
          <a:blip r:embed="rId5" cstate="print"/>
          <a:srcRect/>
          <a:stretch>
            <a:fillRect/>
          </a:stretch>
        </p:blipFill>
        <p:spPr bwMode="auto">
          <a:xfrm>
            <a:off x="3349625" y="981075"/>
            <a:ext cx="2735263" cy="2481263"/>
          </a:xfrm>
          <a:prstGeom prst="rect">
            <a:avLst/>
          </a:prstGeom>
          <a:noFill/>
          <a:ln w="9525">
            <a:noFill/>
            <a:miter lim="800000"/>
            <a:headEnd/>
            <a:tailEnd/>
          </a:ln>
        </p:spPr>
      </p:pic>
      <p:pic>
        <p:nvPicPr>
          <p:cNvPr id="51205" name="Picture 6" descr="caput 3"/>
          <p:cNvPicPr>
            <a:picLocks noChangeAspect="1" noChangeArrowheads="1"/>
          </p:cNvPicPr>
          <p:nvPr/>
        </p:nvPicPr>
        <p:blipFill>
          <a:blip r:embed="rId6" cstate="print"/>
          <a:srcRect/>
          <a:stretch>
            <a:fillRect/>
          </a:stretch>
        </p:blipFill>
        <p:spPr bwMode="auto">
          <a:xfrm>
            <a:off x="6227763" y="981075"/>
            <a:ext cx="2700337" cy="2462213"/>
          </a:xfrm>
          <a:prstGeom prst="rect">
            <a:avLst/>
          </a:prstGeom>
          <a:noFill/>
          <a:ln w="9525">
            <a:noFill/>
            <a:miter lim="800000"/>
            <a:headEnd/>
            <a:tailEnd/>
          </a:ln>
        </p:spPr>
      </p:pic>
      <p:pic>
        <p:nvPicPr>
          <p:cNvPr id="51206" name="Picture 7" descr="caput 4"/>
          <p:cNvPicPr>
            <a:picLocks noChangeAspect="1" noChangeArrowheads="1"/>
          </p:cNvPicPr>
          <p:nvPr/>
        </p:nvPicPr>
        <p:blipFill>
          <a:blip r:embed="rId7" cstate="print"/>
          <a:srcRect/>
          <a:stretch>
            <a:fillRect/>
          </a:stretch>
        </p:blipFill>
        <p:spPr bwMode="auto">
          <a:xfrm>
            <a:off x="1403350" y="3573463"/>
            <a:ext cx="3175000" cy="2603500"/>
          </a:xfrm>
          <a:prstGeom prst="rect">
            <a:avLst/>
          </a:prstGeom>
          <a:noFill/>
          <a:ln w="9525">
            <a:noFill/>
            <a:miter lim="800000"/>
            <a:headEnd/>
            <a:tailEnd/>
          </a:ln>
        </p:spPr>
      </p:pic>
      <p:pic>
        <p:nvPicPr>
          <p:cNvPr id="51207" name="Picture 8" descr="caput 5"/>
          <p:cNvPicPr>
            <a:picLocks noChangeAspect="1" noChangeArrowheads="1"/>
          </p:cNvPicPr>
          <p:nvPr/>
        </p:nvPicPr>
        <p:blipFill>
          <a:blip r:embed="rId8" cstate="print"/>
          <a:srcRect/>
          <a:stretch>
            <a:fillRect/>
          </a:stretch>
        </p:blipFill>
        <p:spPr bwMode="auto">
          <a:xfrm>
            <a:off x="4716463" y="3573463"/>
            <a:ext cx="2755900" cy="2617787"/>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01ED695A-F41B-4C40-BC4C-31316286BE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2355" y="48752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Cefalohematoma</a:t>
            </a:r>
            <a:r>
              <a:rPr lang="en-GB" b="1" dirty="0">
                <a:solidFill>
                  <a:schemeClr val="accent1">
                    <a:tint val="83000"/>
                    <a:satMod val="150000"/>
                  </a:schemeClr>
                </a:solidFill>
                <a:latin typeface="Times New Roman" pitchFamily="18" charset="0"/>
                <a:cs typeface="Times New Roman" pitchFamily="18" charset="0"/>
              </a:rPr>
              <a:t> </a:t>
            </a:r>
            <a:r>
              <a:rPr lang="en-GB" b="1" dirty="0" err="1">
                <a:solidFill>
                  <a:schemeClr val="accent1">
                    <a:tint val="83000"/>
                    <a:satMod val="150000"/>
                  </a:schemeClr>
                </a:solidFill>
                <a:latin typeface="Times New Roman" pitchFamily="18" charset="0"/>
                <a:cs typeface="Times New Roman" pitchFamily="18" charset="0"/>
              </a:rPr>
              <a:t>subperiostico</a:t>
            </a:r>
            <a:endParaRPr lang="en-GB" b="1" dirty="0">
              <a:solidFill>
                <a:schemeClr val="accent1">
                  <a:tint val="83000"/>
                  <a:satMod val="150000"/>
                </a:schemeClr>
              </a:solidFill>
              <a:latin typeface="Times New Roman" pitchFamily="18" charset="0"/>
              <a:cs typeface="Times New Roman" pitchFamily="18" charset="0"/>
            </a:endParaRPr>
          </a:p>
        </p:txBody>
      </p:sp>
      <p:pic>
        <p:nvPicPr>
          <p:cNvPr id="52228" name="Picture 5" descr="cefalohem2"/>
          <p:cNvPicPr>
            <a:picLocks noChangeAspect="1" noChangeArrowheads="1"/>
          </p:cNvPicPr>
          <p:nvPr/>
        </p:nvPicPr>
        <p:blipFill>
          <a:blip r:embed="rId5" cstate="print"/>
          <a:srcRect r="-172" b="-174"/>
          <a:stretch>
            <a:fillRect/>
          </a:stretch>
        </p:blipFill>
        <p:spPr bwMode="auto">
          <a:xfrm>
            <a:off x="611560" y="2060575"/>
            <a:ext cx="2088778" cy="1763671"/>
          </a:xfrm>
          <a:prstGeom prst="rect">
            <a:avLst/>
          </a:prstGeom>
          <a:noFill/>
          <a:ln w="9525">
            <a:noFill/>
            <a:miter lim="800000"/>
            <a:headEnd/>
            <a:tailEnd/>
          </a:ln>
        </p:spPr>
      </p:pic>
      <p:pic>
        <p:nvPicPr>
          <p:cNvPr id="52229" name="Picture 7" descr="cefalohem3"/>
          <p:cNvPicPr>
            <a:picLocks noChangeAspect="1" noChangeArrowheads="1"/>
          </p:cNvPicPr>
          <p:nvPr/>
        </p:nvPicPr>
        <p:blipFill>
          <a:blip r:embed="rId6" cstate="print"/>
          <a:srcRect/>
          <a:stretch>
            <a:fillRect/>
          </a:stretch>
        </p:blipFill>
        <p:spPr bwMode="auto">
          <a:xfrm>
            <a:off x="438572" y="4334260"/>
            <a:ext cx="4997524" cy="2335100"/>
          </a:xfrm>
          <a:prstGeom prst="rect">
            <a:avLst/>
          </a:prstGeom>
          <a:noFill/>
          <a:ln w="9525">
            <a:noFill/>
            <a:miter lim="800000"/>
            <a:headEnd/>
            <a:tailEnd/>
          </a:ln>
        </p:spPr>
      </p:pic>
      <p:pic>
        <p:nvPicPr>
          <p:cNvPr id="52230" name="Picture 9" descr="cefalohem1"/>
          <p:cNvPicPr>
            <a:picLocks noChangeAspect="1" noChangeArrowheads="1"/>
          </p:cNvPicPr>
          <p:nvPr/>
        </p:nvPicPr>
        <p:blipFill>
          <a:blip r:embed="rId7" cstate="print"/>
          <a:srcRect r="47" b="-194"/>
          <a:stretch>
            <a:fillRect/>
          </a:stretch>
        </p:blipFill>
        <p:spPr bwMode="auto">
          <a:xfrm>
            <a:off x="2987824" y="2060575"/>
            <a:ext cx="2511276" cy="1800484"/>
          </a:xfrm>
          <a:prstGeom prst="rect">
            <a:avLst/>
          </a:prstGeom>
          <a:noFill/>
          <a:ln w="9525">
            <a:noFill/>
            <a:miter lim="800000"/>
            <a:headEnd/>
            <a:tailEnd/>
          </a:ln>
        </p:spPr>
      </p:pic>
      <p:pic>
        <p:nvPicPr>
          <p:cNvPr id="52231" name="Picture 12" descr="Cephalohematoma"/>
          <p:cNvPicPr>
            <a:picLocks noChangeAspect="1" noChangeArrowheads="1"/>
          </p:cNvPicPr>
          <p:nvPr/>
        </p:nvPicPr>
        <p:blipFill>
          <a:blip r:embed="rId8" cstate="print"/>
          <a:srcRect b="-186"/>
          <a:stretch>
            <a:fillRect/>
          </a:stretch>
        </p:blipFill>
        <p:spPr bwMode="auto">
          <a:xfrm>
            <a:off x="5724128" y="1484784"/>
            <a:ext cx="3224212" cy="410527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F2EAFCD6-AFBD-43DA-91A7-7B5C30A8D0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6336" y="60411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marL="484632" eaLnBrk="1" fontAlgn="auto" hangingPunct="1">
              <a:spcAft>
                <a:spcPts val="0"/>
              </a:spcAft>
              <a:defRPr/>
            </a:pPr>
            <a:r>
              <a:rPr lang="es-ES" sz="3600" b="1" dirty="0">
                <a:solidFill>
                  <a:schemeClr val="accent1">
                    <a:lumMod val="60000"/>
                    <a:lumOff val="40000"/>
                  </a:schemeClr>
                </a:solidFill>
                <a:latin typeface="Times New Roman" pitchFamily="18" charset="0"/>
                <a:cs typeface="Times New Roman" pitchFamily="18" charset="0"/>
              </a:rPr>
              <a:t>Hematoma </a:t>
            </a:r>
            <a:r>
              <a:rPr lang="es-ES" sz="3600" b="1" dirty="0" err="1">
                <a:solidFill>
                  <a:schemeClr val="accent1">
                    <a:lumMod val="60000"/>
                    <a:lumOff val="40000"/>
                  </a:schemeClr>
                </a:solidFill>
                <a:latin typeface="Times New Roman" pitchFamily="18" charset="0"/>
                <a:cs typeface="Times New Roman" pitchFamily="18" charset="0"/>
              </a:rPr>
              <a:t>Subgaleal</a:t>
            </a:r>
            <a:r>
              <a:rPr lang="es-ES" sz="3600" b="1" dirty="0">
                <a:solidFill>
                  <a:schemeClr val="accent1">
                    <a:lumMod val="60000"/>
                    <a:lumOff val="40000"/>
                  </a:schemeClr>
                </a:solidFill>
                <a:latin typeface="Times New Roman" pitchFamily="18" charset="0"/>
                <a:cs typeface="Times New Roman" pitchFamily="18" charset="0"/>
              </a:rPr>
              <a:t> (</a:t>
            </a:r>
            <a:r>
              <a:rPr lang="es-ES" sz="3600" b="1" dirty="0" err="1">
                <a:solidFill>
                  <a:schemeClr val="accent1">
                    <a:lumMod val="60000"/>
                    <a:lumOff val="40000"/>
                  </a:schemeClr>
                </a:solidFill>
                <a:latin typeface="Times New Roman" pitchFamily="18" charset="0"/>
                <a:cs typeface="Times New Roman" pitchFamily="18" charset="0"/>
              </a:rPr>
              <a:t>cefalohematoma</a:t>
            </a:r>
            <a:r>
              <a:rPr lang="es-ES" sz="3600" b="1" dirty="0">
                <a:solidFill>
                  <a:schemeClr val="accent1">
                    <a:lumMod val="60000"/>
                    <a:lumOff val="40000"/>
                  </a:schemeClr>
                </a:solidFill>
                <a:latin typeface="Times New Roman" pitchFamily="18" charset="0"/>
                <a:cs typeface="Times New Roman" pitchFamily="18" charset="0"/>
              </a:rPr>
              <a:t> </a:t>
            </a:r>
            <a:r>
              <a:rPr lang="es-ES" sz="3600" b="1" dirty="0" err="1">
                <a:solidFill>
                  <a:schemeClr val="accent1">
                    <a:lumMod val="60000"/>
                    <a:lumOff val="40000"/>
                  </a:schemeClr>
                </a:solidFill>
                <a:latin typeface="Times New Roman" pitchFamily="18" charset="0"/>
                <a:cs typeface="Times New Roman" pitchFamily="18" charset="0"/>
              </a:rPr>
              <a:t>subaponeurótico</a:t>
            </a:r>
            <a:r>
              <a:rPr lang="es-ES" sz="3600" b="1" dirty="0">
                <a:solidFill>
                  <a:schemeClr val="accent1">
                    <a:lumMod val="60000"/>
                    <a:lumOff val="40000"/>
                  </a:schemeClr>
                </a:solidFill>
                <a:latin typeface="Times New Roman" pitchFamily="18" charset="0"/>
                <a:cs typeface="Times New Roman" pitchFamily="18" charset="0"/>
              </a:rPr>
              <a:t>)</a:t>
            </a:r>
          </a:p>
        </p:txBody>
      </p:sp>
      <p:pic>
        <p:nvPicPr>
          <p:cNvPr id="53251" name="Picture 3" descr="hematoma subgaleal 3"/>
          <p:cNvPicPr>
            <a:picLocks noChangeAspect="1" noChangeArrowheads="1"/>
          </p:cNvPicPr>
          <p:nvPr/>
        </p:nvPicPr>
        <p:blipFill>
          <a:blip r:embed="rId4" cstate="print"/>
          <a:srcRect/>
          <a:stretch>
            <a:fillRect/>
          </a:stretch>
        </p:blipFill>
        <p:spPr bwMode="auto">
          <a:xfrm>
            <a:off x="971550" y="1622425"/>
            <a:ext cx="3024188" cy="2238375"/>
          </a:xfrm>
          <a:prstGeom prst="rect">
            <a:avLst/>
          </a:prstGeom>
          <a:noFill/>
          <a:ln w="9525">
            <a:noFill/>
            <a:miter lim="800000"/>
            <a:headEnd/>
            <a:tailEnd/>
          </a:ln>
        </p:spPr>
      </p:pic>
      <p:pic>
        <p:nvPicPr>
          <p:cNvPr id="53252" name="Picture 4" descr="hematoma subgaleal 2"/>
          <p:cNvPicPr>
            <a:picLocks noChangeAspect="1" noChangeArrowheads="1"/>
          </p:cNvPicPr>
          <p:nvPr/>
        </p:nvPicPr>
        <p:blipFill>
          <a:blip r:embed="rId5" cstate="print"/>
          <a:srcRect/>
          <a:stretch>
            <a:fillRect/>
          </a:stretch>
        </p:blipFill>
        <p:spPr bwMode="auto">
          <a:xfrm>
            <a:off x="971550" y="4149725"/>
            <a:ext cx="3024188" cy="2268538"/>
          </a:xfrm>
          <a:prstGeom prst="rect">
            <a:avLst/>
          </a:prstGeom>
          <a:noFill/>
          <a:ln w="9525">
            <a:noFill/>
            <a:miter lim="800000"/>
            <a:headEnd/>
            <a:tailEnd/>
          </a:ln>
        </p:spPr>
      </p:pic>
      <p:pic>
        <p:nvPicPr>
          <p:cNvPr id="53253" name="Picture 5" descr="hematoma subgaleal"/>
          <p:cNvPicPr>
            <a:picLocks noChangeAspect="1" noChangeArrowheads="1"/>
          </p:cNvPicPr>
          <p:nvPr/>
        </p:nvPicPr>
        <p:blipFill>
          <a:blip r:embed="rId6" cstate="print"/>
          <a:srcRect/>
          <a:stretch>
            <a:fillRect/>
          </a:stretch>
        </p:blipFill>
        <p:spPr bwMode="auto">
          <a:xfrm>
            <a:off x="4572000" y="1628775"/>
            <a:ext cx="3994150" cy="4824413"/>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040955C6-D69E-4C27-B091-61B323221F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30975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marL="484632" eaLnBrk="1" fontAlgn="auto" hangingPunct="1">
              <a:spcAft>
                <a:spcPts val="0"/>
              </a:spcAft>
              <a:defRPr/>
            </a:pPr>
            <a:r>
              <a:rPr lang="es-ES" sz="4000" b="1" dirty="0">
                <a:solidFill>
                  <a:schemeClr val="accent1">
                    <a:lumMod val="60000"/>
                    <a:lumOff val="40000"/>
                  </a:schemeClr>
                </a:solidFill>
                <a:latin typeface="Times New Roman" pitchFamily="18" charset="0"/>
                <a:cs typeface="Times New Roman" pitchFamily="18" charset="0"/>
              </a:rPr>
              <a:t>Fractura de cráneo</a:t>
            </a:r>
          </a:p>
        </p:txBody>
      </p:sp>
      <p:pic>
        <p:nvPicPr>
          <p:cNvPr id="54275" name="Picture 4" descr="fractura de craneo 2"/>
          <p:cNvPicPr>
            <a:picLocks noChangeAspect="1" noChangeArrowheads="1"/>
          </p:cNvPicPr>
          <p:nvPr/>
        </p:nvPicPr>
        <p:blipFill>
          <a:blip r:embed="rId4" cstate="print"/>
          <a:srcRect/>
          <a:stretch>
            <a:fillRect/>
          </a:stretch>
        </p:blipFill>
        <p:spPr bwMode="auto">
          <a:xfrm>
            <a:off x="790514" y="2060575"/>
            <a:ext cx="4141526" cy="3312641"/>
          </a:xfrm>
          <a:prstGeom prst="rect">
            <a:avLst/>
          </a:prstGeom>
          <a:noFill/>
          <a:ln w="9525">
            <a:noFill/>
            <a:miter lim="800000"/>
            <a:headEnd/>
            <a:tailEnd/>
          </a:ln>
        </p:spPr>
      </p:pic>
      <p:pic>
        <p:nvPicPr>
          <p:cNvPr id="54276" name="Picture 5" descr="fractura de craneo"/>
          <p:cNvPicPr>
            <a:picLocks noChangeAspect="1" noChangeArrowheads="1"/>
          </p:cNvPicPr>
          <p:nvPr/>
        </p:nvPicPr>
        <p:blipFill>
          <a:blip r:embed="rId5" cstate="print"/>
          <a:srcRect/>
          <a:stretch>
            <a:fillRect/>
          </a:stretch>
        </p:blipFill>
        <p:spPr bwMode="auto">
          <a:xfrm>
            <a:off x="5292080" y="2033589"/>
            <a:ext cx="3672533" cy="3444686"/>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88843636-7A56-42F7-81D8-F94A8B4AB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2320" y="6644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512064"/>
            <a:ext cx="3945632" cy="1620792"/>
          </a:xfrm>
        </p:spPr>
        <p:txBody>
          <a:bodyPr/>
          <a:lstStyle/>
          <a:p>
            <a:pPr marL="484632" eaLnBrk="1" fontAlgn="auto" hangingPunct="1">
              <a:spcAft>
                <a:spcPts val="0"/>
              </a:spcAft>
              <a:defRPr/>
            </a:pPr>
            <a:r>
              <a:rPr lang="es-ES" sz="4000" b="1" dirty="0">
                <a:solidFill>
                  <a:schemeClr val="accent1">
                    <a:lumMod val="60000"/>
                    <a:lumOff val="40000"/>
                  </a:schemeClr>
                </a:solidFill>
                <a:latin typeface="Times New Roman" pitchFamily="18" charset="0"/>
                <a:cs typeface="Times New Roman" pitchFamily="18" charset="0"/>
              </a:rPr>
              <a:t>Hematoma Epidural</a:t>
            </a:r>
          </a:p>
        </p:txBody>
      </p:sp>
      <p:pic>
        <p:nvPicPr>
          <p:cNvPr id="55299" name="Picture 4" descr="hematoma epidural"/>
          <p:cNvPicPr>
            <a:picLocks noChangeAspect="1" noChangeArrowheads="1"/>
          </p:cNvPicPr>
          <p:nvPr/>
        </p:nvPicPr>
        <p:blipFill>
          <a:blip r:embed="rId4" cstate="print"/>
          <a:srcRect/>
          <a:stretch>
            <a:fillRect/>
          </a:stretch>
        </p:blipFill>
        <p:spPr bwMode="auto">
          <a:xfrm>
            <a:off x="611560" y="3212977"/>
            <a:ext cx="8285344" cy="2736304"/>
          </a:xfrm>
          <a:prstGeom prst="rect">
            <a:avLst/>
          </a:prstGeom>
          <a:noFill/>
          <a:ln w="9525">
            <a:noFill/>
            <a:miter lim="800000"/>
            <a:headEnd/>
            <a:tailEnd/>
          </a:ln>
        </p:spPr>
      </p:pic>
      <p:pic>
        <p:nvPicPr>
          <p:cNvPr id="55300" name="Picture 5" descr="hematoma epidural con fractura"/>
          <p:cNvPicPr>
            <a:picLocks noChangeAspect="1" noChangeArrowheads="1"/>
          </p:cNvPicPr>
          <p:nvPr/>
        </p:nvPicPr>
        <p:blipFill>
          <a:blip r:embed="rId5" cstate="print"/>
          <a:srcRect/>
          <a:stretch>
            <a:fillRect/>
          </a:stretch>
        </p:blipFill>
        <p:spPr bwMode="auto">
          <a:xfrm>
            <a:off x="5004048" y="260648"/>
            <a:ext cx="3810000" cy="248602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D74AC011-0FDA-4972-A38F-4111ADCEFC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marL="484632" eaLnBrk="1" fontAlgn="auto" hangingPunct="1">
              <a:spcAft>
                <a:spcPts val="0"/>
              </a:spcAft>
              <a:defRPr/>
            </a:pPr>
            <a:r>
              <a:rPr lang="es-ES" sz="4000" b="1" dirty="0">
                <a:solidFill>
                  <a:schemeClr val="accent1">
                    <a:lumMod val="60000"/>
                    <a:lumOff val="40000"/>
                  </a:schemeClr>
                </a:solidFill>
                <a:latin typeface="Times New Roman" pitchFamily="18" charset="0"/>
                <a:cs typeface="Times New Roman" pitchFamily="18" charset="0"/>
              </a:rPr>
              <a:t>Hematoma </a:t>
            </a:r>
            <a:r>
              <a:rPr lang="es-ES" sz="4000" b="1" dirty="0" err="1">
                <a:solidFill>
                  <a:schemeClr val="accent1">
                    <a:lumMod val="60000"/>
                    <a:lumOff val="40000"/>
                  </a:schemeClr>
                </a:solidFill>
                <a:latin typeface="Times New Roman" pitchFamily="18" charset="0"/>
                <a:cs typeface="Times New Roman" pitchFamily="18" charset="0"/>
              </a:rPr>
              <a:t>Subdural</a:t>
            </a:r>
            <a:endParaRPr lang="es-ES" sz="4000" b="1" dirty="0">
              <a:solidFill>
                <a:schemeClr val="accent1">
                  <a:lumMod val="60000"/>
                  <a:lumOff val="40000"/>
                </a:schemeClr>
              </a:solidFill>
              <a:latin typeface="Times New Roman" pitchFamily="18" charset="0"/>
              <a:cs typeface="Times New Roman" pitchFamily="18" charset="0"/>
            </a:endParaRPr>
          </a:p>
        </p:txBody>
      </p:sp>
      <p:pic>
        <p:nvPicPr>
          <p:cNvPr id="56323" name="Picture 4" descr="hematoma subdural"/>
          <p:cNvPicPr>
            <a:picLocks noChangeAspect="1" noChangeArrowheads="1"/>
          </p:cNvPicPr>
          <p:nvPr/>
        </p:nvPicPr>
        <p:blipFill>
          <a:blip r:embed="rId4" cstate="print"/>
          <a:srcRect/>
          <a:stretch>
            <a:fillRect/>
          </a:stretch>
        </p:blipFill>
        <p:spPr bwMode="auto">
          <a:xfrm>
            <a:off x="705290" y="1776413"/>
            <a:ext cx="4298510" cy="4028851"/>
          </a:xfrm>
          <a:prstGeom prst="rect">
            <a:avLst/>
          </a:prstGeom>
          <a:noFill/>
          <a:ln w="9525">
            <a:noFill/>
            <a:miter lim="800000"/>
            <a:headEnd/>
            <a:tailEnd/>
          </a:ln>
        </p:spPr>
      </p:pic>
      <p:pic>
        <p:nvPicPr>
          <p:cNvPr id="56324" name="Picture 5" descr="hematoma subdural2"/>
          <p:cNvPicPr>
            <a:picLocks noChangeAspect="1" noChangeArrowheads="1"/>
          </p:cNvPicPr>
          <p:nvPr/>
        </p:nvPicPr>
        <p:blipFill>
          <a:blip r:embed="rId5" cstate="print"/>
          <a:srcRect/>
          <a:stretch>
            <a:fillRect/>
          </a:stretch>
        </p:blipFill>
        <p:spPr bwMode="auto">
          <a:xfrm>
            <a:off x="5372805" y="1773238"/>
            <a:ext cx="3193345" cy="4104034"/>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A73A7793-E549-4D5E-B472-E9B828246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6296" y="6644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xfrm>
            <a:off x="611560" y="267494"/>
            <a:ext cx="576064" cy="4529658"/>
          </a:xfrm>
        </p:spPr>
        <p:txBody>
          <a:bodyPr>
            <a:normAutofit/>
          </a:bodyPr>
          <a:lstStyle/>
          <a:p>
            <a:pPr marL="484632" algn="ctr"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ACAVODE</a:t>
            </a:r>
            <a:endParaRPr lang="es-CL" b="1" dirty="0">
              <a:solidFill>
                <a:schemeClr val="accent1">
                  <a:tint val="83000"/>
                  <a:satMod val="150000"/>
                </a:schemeClr>
              </a:solidFill>
              <a:latin typeface="Times New Roman" pitchFamily="18" charset="0"/>
              <a:cs typeface="Times New Roman" pitchFamily="18" charset="0"/>
            </a:endParaRPr>
          </a:p>
        </p:txBody>
      </p:sp>
      <p:graphicFrame>
        <p:nvGraphicFramePr>
          <p:cNvPr id="13" name="12 Tabla"/>
          <p:cNvGraphicFramePr>
            <a:graphicFrameLocks noGrp="1"/>
          </p:cNvGraphicFramePr>
          <p:nvPr/>
        </p:nvGraphicFramePr>
        <p:xfrm>
          <a:off x="1547665" y="147402"/>
          <a:ext cx="7344815" cy="6506966"/>
        </p:xfrm>
        <a:graphic>
          <a:graphicData uri="http://schemas.openxmlformats.org/drawingml/2006/table">
            <a:tbl>
              <a:tblPr/>
              <a:tblGrid>
                <a:gridCol w="386039">
                  <a:extLst>
                    <a:ext uri="{9D8B030D-6E8A-4147-A177-3AD203B41FA5}">
                      <a16:colId xmlns:a16="http://schemas.microsoft.com/office/drawing/2014/main" val="20000"/>
                    </a:ext>
                  </a:extLst>
                </a:gridCol>
                <a:gridCol w="1693343">
                  <a:extLst>
                    <a:ext uri="{9D8B030D-6E8A-4147-A177-3AD203B41FA5}">
                      <a16:colId xmlns:a16="http://schemas.microsoft.com/office/drawing/2014/main" val="20001"/>
                    </a:ext>
                  </a:extLst>
                </a:gridCol>
                <a:gridCol w="5265433">
                  <a:extLst>
                    <a:ext uri="{9D8B030D-6E8A-4147-A177-3AD203B41FA5}">
                      <a16:colId xmlns:a16="http://schemas.microsoft.com/office/drawing/2014/main" val="20002"/>
                    </a:ext>
                  </a:extLst>
                </a:gridCol>
              </a:tblGrid>
              <a:tr h="753600">
                <a:tc>
                  <a:txBody>
                    <a:bodyPr/>
                    <a:lstStyle/>
                    <a:p>
                      <a:pPr>
                        <a:lnSpc>
                          <a:spcPct val="115000"/>
                        </a:lnSpc>
                        <a:spcAft>
                          <a:spcPts val="0"/>
                        </a:spcAft>
                      </a:pPr>
                      <a:r>
                        <a:rPr lang="es-ES" sz="1800" b="1" dirty="0">
                          <a:solidFill>
                            <a:schemeClr val="bg1"/>
                          </a:solidFill>
                          <a:latin typeface="Calibri"/>
                          <a:ea typeface="Calibri"/>
                          <a:cs typeface="Times New Roman"/>
                        </a:rPr>
                        <a:t>A</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ANAMNESIS</a:t>
                      </a:r>
                    </a:p>
                    <a:p>
                      <a:pPr>
                        <a:lnSpc>
                          <a:spcPct val="115000"/>
                        </a:lnSpc>
                        <a:spcAft>
                          <a:spcPts val="0"/>
                        </a:spcAft>
                      </a:pPr>
                      <a:r>
                        <a:rPr lang="es-ES" sz="1200" b="1" dirty="0">
                          <a:solidFill>
                            <a:schemeClr val="bg1"/>
                          </a:solidFill>
                          <a:latin typeface="Calibri"/>
                          <a:ea typeface="Calibri"/>
                          <a:cs typeface="Times New Roman"/>
                        </a:rPr>
                        <a:t>5 Preguntas</a:t>
                      </a:r>
                      <a:endParaRPr lang="es-CL" sz="12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Calibri"/>
                          <a:ea typeface="Calibri"/>
                          <a:cs typeface="Times New Roman"/>
                        </a:rPr>
                        <a:t>RNT o RNPT</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Único o Múltiple</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Patología Materna o Fetal</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Liquido Amniótico</a:t>
                      </a:r>
                      <a:endParaRPr lang="es-CL" sz="900" b="1" dirty="0">
                        <a:solidFill>
                          <a:schemeClr val="bg1"/>
                        </a:solidFill>
                        <a:latin typeface="Calibri"/>
                        <a:ea typeface="Calibri"/>
                        <a:cs typeface="Times New Roman"/>
                      </a:endParaRPr>
                    </a:p>
                    <a:p>
                      <a:pPr>
                        <a:lnSpc>
                          <a:spcPct val="115000"/>
                        </a:lnSpc>
                        <a:spcAft>
                          <a:spcPts val="0"/>
                        </a:spcAft>
                      </a:pPr>
                      <a:r>
                        <a:rPr lang="es-ES" sz="900" b="1" dirty="0" err="1">
                          <a:solidFill>
                            <a:schemeClr val="bg1"/>
                          </a:solidFill>
                          <a:latin typeface="Calibri"/>
                          <a:ea typeface="Calibri"/>
                          <a:cs typeface="Times New Roman"/>
                        </a:rPr>
                        <a:t>Via</a:t>
                      </a:r>
                      <a:r>
                        <a:rPr lang="es-ES" sz="900" b="1" dirty="0">
                          <a:solidFill>
                            <a:schemeClr val="bg1"/>
                          </a:solidFill>
                          <a:latin typeface="Calibri"/>
                          <a:ea typeface="Calibri"/>
                          <a:cs typeface="Times New Roman"/>
                        </a:rPr>
                        <a:t> del parto  </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87097">
                <a:tc>
                  <a:txBody>
                    <a:bodyPr/>
                    <a:lstStyle/>
                    <a:p>
                      <a:pPr>
                        <a:lnSpc>
                          <a:spcPct val="115000"/>
                        </a:lnSpc>
                        <a:spcAft>
                          <a:spcPts val="0"/>
                        </a:spcAft>
                      </a:pPr>
                      <a:r>
                        <a:rPr lang="es-ES" sz="1800" b="1" dirty="0">
                          <a:solidFill>
                            <a:schemeClr val="bg1"/>
                          </a:solidFill>
                          <a:latin typeface="Calibri"/>
                          <a:ea typeface="Calibri"/>
                          <a:cs typeface="Times New Roman"/>
                        </a:rPr>
                        <a:t>C</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CALOR</a:t>
                      </a:r>
                      <a:endParaRPr lang="es-CL" sz="12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Calibri"/>
                          <a:ea typeface="Calibri"/>
                          <a:cs typeface="Times New Roman"/>
                        </a:rPr>
                        <a:t>Tº Ambiental neutral </a:t>
                      </a:r>
                      <a:r>
                        <a:rPr lang="es-CL" sz="900" b="1" baseline="0" dirty="0">
                          <a:solidFill>
                            <a:schemeClr val="bg1"/>
                          </a:solidFill>
                          <a:latin typeface="Calibri"/>
                          <a:ea typeface="Calibri"/>
                          <a:cs typeface="Times New Roman"/>
                        </a:rPr>
                        <a:t>          </a:t>
                      </a:r>
                      <a:r>
                        <a:rPr lang="es-ES" sz="900" b="1" dirty="0">
                          <a:solidFill>
                            <a:schemeClr val="bg1"/>
                          </a:solidFill>
                          <a:latin typeface="Calibri"/>
                          <a:ea typeface="Calibri"/>
                          <a:cs typeface="Times New Roman"/>
                        </a:rPr>
                        <a:t>Cunas radiantes encendidas 24/7</a:t>
                      </a:r>
                      <a:r>
                        <a:rPr lang="es-CL" sz="900" b="1" baseline="0" dirty="0">
                          <a:solidFill>
                            <a:schemeClr val="bg1"/>
                          </a:solidFill>
                          <a:latin typeface="Calibri"/>
                          <a:ea typeface="Calibri"/>
                          <a:cs typeface="Times New Roman"/>
                        </a:rPr>
                        <a:t>         </a:t>
                      </a:r>
                      <a:r>
                        <a:rPr lang="es-ES" sz="900" b="1" dirty="0">
                          <a:solidFill>
                            <a:schemeClr val="bg1"/>
                          </a:solidFill>
                          <a:latin typeface="Calibri"/>
                          <a:ea typeface="Calibri"/>
                          <a:cs typeface="Times New Roman"/>
                        </a:rPr>
                        <a:t>Paños secos y tibios</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87097">
                <a:tc>
                  <a:txBody>
                    <a:bodyPr/>
                    <a:lstStyle/>
                    <a:p>
                      <a:pPr>
                        <a:lnSpc>
                          <a:spcPct val="115000"/>
                        </a:lnSpc>
                        <a:spcAft>
                          <a:spcPts val="0"/>
                        </a:spcAft>
                      </a:pPr>
                      <a:r>
                        <a:rPr lang="es-ES" sz="1800" b="1" dirty="0">
                          <a:solidFill>
                            <a:schemeClr val="bg1"/>
                          </a:solidFill>
                          <a:latin typeface="Calibri"/>
                          <a:ea typeface="Calibri"/>
                          <a:cs typeface="Times New Roman"/>
                        </a:rPr>
                        <a:t>A</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ASPIRACION</a:t>
                      </a:r>
                      <a:endParaRPr lang="es-CL" sz="12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err="1">
                          <a:solidFill>
                            <a:schemeClr val="bg1"/>
                          </a:solidFill>
                          <a:latin typeface="Calibri"/>
                          <a:ea typeface="Calibri"/>
                          <a:cs typeface="Times New Roman"/>
                        </a:rPr>
                        <a:t>Aspiracion</a:t>
                      </a:r>
                      <a:r>
                        <a:rPr lang="es-ES" sz="900" b="1" dirty="0">
                          <a:solidFill>
                            <a:schemeClr val="bg1"/>
                          </a:solidFill>
                          <a:latin typeface="Calibri"/>
                          <a:ea typeface="Calibri"/>
                          <a:cs typeface="Times New Roman"/>
                        </a:rPr>
                        <a:t> central </a:t>
                      </a:r>
                      <a:r>
                        <a:rPr lang="es-CL" sz="900" b="1" baseline="0" dirty="0">
                          <a:solidFill>
                            <a:schemeClr val="bg1"/>
                          </a:solidFill>
                          <a:latin typeface="Calibri"/>
                          <a:ea typeface="Calibri"/>
                          <a:cs typeface="Times New Roman"/>
                        </a:rPr>
                        <a:t>       </a:t>
                      </a:r>
                      <a:r>
                        <a:rPr lang="es-ES" sz="900" b="1" dirty="0">
                          <a:solidFill>
                            <a:schemeClr val="bg1"/>
                          </a:solidFill>
                          <a:latin typeface="Calibri"/>
                          <a:ea typeface="Calibri"/>
                          <a:cs typeface="Times New Roman"/>
                        </a:rPr>
                        <a:t>P de 100 </a:t>
                      </a:r>
                      <a:r>
                        <a:rPr lang="es-ES" sz="900" b="1" dirty="0" err="1">
                          <a:solidFill>
                            <a:schemeClr val="bg1"/>
                          </a:solidFill>
                          <a:latin typeface="Calibri"/>
                          <a:ea typeface="Calibri"/>
                          <a:cs typeface="Times New Roman"/>
                        </a:rPr>
                        <a:t>mmHg</a:t>
                      </a:r>
                      <a:r>
                        <a:rPr lang="es-ES" sz="900" b="1" dirty="0">
                          <a:solidFill>
                            <a:schemeClr val="bg1"/>
                          </a:solidFill>
                          <a:latin typeface="Calibri"/>
                          <a:ea typeface="Calibri"/>
                          <a:cs typeface="Times New Roman"/>
                        </a:rPr>
                        <a:t> </a:t>
                      </a:r>
                      <a:r>
                        <a:rPr lang="es-CL" sz="900" b="1" baseline="0" dirty="0">
                          <a:solidFill>
                            <a:schemeClr val="bg1"/>
                          </a:solidFill>
                          <a:latin typeface="Calibri"/>
                          <a:ea typeface="Calibri"/>
                          <a:cs typeface="Times New Roman"/>
                        </a:rPr>
                        <a:t>           </a:t>
                      </a:r>
                      <a:r>
                        <a:rPr lang="es-ES" sz="900" b="1" dirty="0">
                          <a:solidFill>
                            <a:schemeClr val="bg1"/>
                          </a:solidFill>
                          <a:latin typeface="Calibri"/>
                          <a:ea typeface="Calibri"/>
                          <a:cs typeface="Times New Roman"/>
                        </a:rPr>
                        <a:t>Sonda de aspiración de 8 a 14 </a:t>
                      </a:r>
                      <a:r>
                        <a:rPr lang="es-ES" sz="900" b="1" dirty="0" err="1">
                          <a:solidFill>
                            <a:schemeClr val="bg1"/>
                          </a:solidFill>
                          <a:latin typeface="Calibri"/>
                          <a:ea typeface="Calibri"/>
                          <a:cs typeface="Times New Roman"/>
                        </a:rPr>
                        <a:t>French</a:t>
                      </a:r>
                      <a:r>
                        <a:rPr lang="es-ES" sz="900" b="1" dirty="0">
                          <a:solidFill>
                            <a:schemeClr val="bg1"/>
                          </a:solidFill>
                          <a:latin typeface="Calibri"/>
                          <a:ea typeface="Calibri"/>
                          <a:cs typeface="Times New Roman"/>
                        </a:rPr>
                        <a:t> </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1668676">
                <a:tc>
                  <a:txBody>
                    <a:bodyPr/>
                    <a:lstStyle/>
                    <a:p>
                      <a:pPr>
                        <a:lnSpc>
                          <a:spcPct val="115000"/>
                        </a:lnSpc>
                        <a:spcAft>
                          <a:spcPts val="0"/>
                        </a:spcAft>
                      </a:pPr>
                      <a:r>
                        <a:rPr lang="es-ES" sz="1800" b="1" dirty="0">
                          <a:solidFill>
                            <a:schemeClr val="bg1"/>
                          </a:solidFill>
                          <a:latin typeface="Calibri"/>
                          <a:ea typeface="Calibri"/>
                          <a:cs typeface="Times New Roman"/>
                        </a:rPr>
                        <a:t>V</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VENTILACION</a:t>
                      </a:r>
                      <a:endParaRPr lang="es-CL" sz="12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Indicaciones para la ventilación a presión positiva</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 Apnea (no respira)</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 Respiración entrecortada</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 Frecuencia cardiaca menor a 100 </a:t>
                      </a:r>
                      <a:r>
                        <a:rPr lang="es-ES" sz="900" b="1" dirty="0" err="1">
                          <a:solidFill>
                            <a:schemeClr val="bg1"/>
                          </a:solidFill>
                          <a:latin typeface="Calibri"/>
                          <a:ea typeface="Calibri"/>
                          <a:cs typeface="Calibri"/>
                        </a:rPr>
                        <a:t>Ipm</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 Saturación de oxigeno por debajo del rango objetivo a pesar del oxigeno a flujo libre o CPAP</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Arial"/>
                          <a:ea typeface="Calibri"/>
                          <a:cs typeface="Times New Roman"/>
                        </a:rPr>
                        <a:t>Reanimador con pieza en T (NEOPUFF) </a:t>
                      </a:r>
                      <a:r>
                        <a:rPr lang="es-ES" sz="900" b="1" dirty="0">
                          <a:solidFill>
                            <a:schemeClr val="bg1"/>
                          </a:solidFill>
                          <a:latin typeface="Times New Roman"/>
                          <a:ea typeface="Calibri"/>
                          <a:cs typeface="Times New Roman"/>
                        </a:rPr>
                        <a:t>dirige gas comprimido hacia el bebe cuando la abertura en la parte superior del dispositivo con forma de T se ocluye</a:t>
                      </a:r>
                      <a:endParaRPr lang="es-CL" sz="900" b="1" dirty="0">
                        <a:solidFill>
                          <a:schemeClr val="bg1"/>
                        </a:solidFill>
                        <a:latin typeface="Calibri"/>
                        <a:ea typeface="Calibri"/>
                        <a:cs typeface="Times New Roman"/>
                      </a:endParaRPr>
                    </a:p>
                    <a:p>
                      <a:pPr>
                        <a:lnSpc>
                          <a:spcPct val="115000"/>
                        </a:lnSpc>
                        <a:spcAft>
                          <a:spcPts val="0"/>
                        </a:spcAft>
                      </a:pPr>
                      <a:r>
                        <a:rPr lang="es-ES" sz="900" b="1" dirty="0" err="1">
                          <a:solidFill>
                            <a:schemeClr val="bg1"/>
                          </a:solidFill>
                          <a:latin typeface="Arial"/>
                          <a:ea typeface="Calibri"/>
                          <a:cs typeface="Times New Roman"/>
                        </a:rPr>
                        <a:t>Flujometro</a:t>
                      </a:r>
                      <a:r>
                        <a:rPr lang="es-ES" sz="900" b="1" dirty="0">
                          <a:solidFill>
                            <a:schemeClr val="bg1"/>
                          </a:solidFill>
                          <a:latin typeface="Arial"/>
                          <a:ea typeface="Calibri"/>
                          <a:cs typeface="Times New Roman"/>
                        </a:rPr>
                        <a:t> con  de 10 </a:t>
                      </a:r>
                      <a:r>
                        <a:rPr lang="es-ES" sz="900" b="1" dirty="0" err="1">
                          <a:solidFill>
                            <a:schemeClr val="bg1"/>
                          </a:solidFill>
                          <a:latin typeface="Arial"/>
                          <a:ea typeface="Calibri"/>
                          <a:cs typeface="Times New Roman"/>
                        </a:rPr>
                        <a:t>lt</a:t>
                      </a:r>
                      <a:r>
                        <a:rPr lang="es-ES" sz="900" b="1" dirty="0">
                          <a:solidFill>
                            <a:schemeClr val="bg1"/>
                          </a:solidFill>
                          <a:latin typeface="Arial"/>
                          <a:ea typeface="Calibri"/>
                          <a:cs typeface="Times New Roman"/>
                        </a:rPr>
                        <a:t>/min </a:t>
                      </a:r>
                      <a:endParaRPr lang="es-CL" sz="900" b="1" dirty="0">
                        <a:solidFill>
                          <a:schemeClr val="bg1"/>
                        </a:solidFill>
                        <a:latin typeface="Calibri"/>
                        <a:ea typeface="Calibri"/>
                        <a:cs typeface="Times New Roman"/>
                      </a:endParaRPr>
                    </a:p>
                    <a:p>
                      <a:pPr>
                        <a:lnSpc>
                          <a:spcPct val="115000"/>
                        </a:lnSpc>
                        <a:spcAft>
                          <a:spcPts val="0"/>
                        </a:spcAft>
                        <a:buFont typeface="Wingdings" pitchFamily="2" charset="2"/>
                        <a:buChar char="à"/>
                      </a:pPr>
                      <a:r>
                        <a:rPr lang="es-ES" sz="900" b="1" dirty="0">
                          <a:solidFill>
                            <a:schemeClr val="bg1"/>
                          </a:solidFill>
                          <a:latin typeface="Arial"/>
                          <a:ea typeface="Calibri"/>
                          <a:cs typeface="Times New Roman"/>
                        </a:rPr>
                        <a:t>P conocidas  PIM /PEEP</a:t>
                      </a:r>
                    </a:p>
                    <a:p>
                      <a:pPr>
                        <a:lnSpc>
                          <a:spcPct val="115000"/>
                        </a:lnSpc>
                        <a:spcAft>
                          <a:spcPts val="0"/>
                        </a:spcAft>
                        <a:buFont typeface="Wingdings" pitchFamily="2" charset="2"/>
                        <a:buChar char="à"/>
                      </a:pP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Arial"/>
                          <a:ea typeface="Calibri"/>
                          <a:cs typeface="Times New Roman"/>
                        </a:rPr>
                        <a:t>Bolsas </a:t>
                      </a:r>
                      <a:r>
                        <a:rPr lang="es-ES" sz="900" b="1" dirty="0" err="1">
                          <a:solidFill>
                            <a:schemeClr val="bg1"/>
                          </a:solidFill>
                          <a:latin typeface="Arial"/>
                          <a:ea typeface="Calibri"/>
                          <a:cs typeface="Times New Roman"/>
                        </a:rPr>
                        <a:t>autoinflables</a:t>
                      </a:r>
                      <a:r>
                        <a:rPr lang="es-ES" sz="900" b="1" dirty="0">
                          <a:solidFill>
                            <a:schemeClr val="bg1"/>
                          </a:solidFill>
                          <a:latin typeface="Arial"/>
                          <a:ea typeface="Calibri"/>
                          <a:cs typeface="Times New Roman"/>
                        </a:rPr>
                        <a:t> (AMBU)</a:t>
                      </a:r>
                      <a:r>
                        <a:rPr lang="es-ES" sz="900" b="1" dirty="0">
                          <a:solidFill>
                            <a:schemeClr val="bg1"/>
                          </a:solidFill>
                          <a:latin typeface="Times New Roman"/>
                          <a:ea typeface="Calibri"/>
                          <a:cs typeface="Times New Roman"/>
                        </a:rPr>
                        <a:t> se llena espontáneamente con gas (aire, oxigeno o una mezcla de ambos) después de haberla apretado y soltado</a:t>
                      </a:r>
                    </a:p>
                    <a:p>
                      <a:pPr>
                        <a:lnSpc>
                          <a:spcPct val="115000"/>
                        </a:lnSpc>
                        <a:spcAft>
                          <a:spcPts val="0"/>
                        </a:spcAft>
                      </a:pP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Arial"/>
                          <a:ea typeface="Calibri"/>
                          <a:cs typeface="Times New Roman"/>
                        </a:rPr>
                        <a:t>Bolsas infladas por flujo (Bolsa de anestesia) </a:t>
                      </a:r>
                      <a:r>
                        <a:rPr lang="es-ES" sz="900" b="1" dirty="0">
                          <a:solidFill>
                            <a:schemeClr val="bg1"/>
                          </a:solidFill>
                          <a:latin typeface="Times New Roman"/>
                          <a:ea typeface="Calibri"/>
                          <a:cs typeface="Times New Roman"/>
                        </a:rPr>
                        <a:t>se llena</a:t>
                      </a:r>
                      <a:r>
                        <a:rPr lang="es-ES" sz="900" b="1" dirty="0">
                          <a:solidFill>
                            <a:schemeClr val="bg1"/>
                          </a:solidFill>
                          <a:latin typeface="Arial"/>
                          <a:ea typeface="Calibri"/>
                          <a:cs typeface="Times New Roman"/>
                        </a:rPr>
                        <a:t> </a:t>
                      </a:r>
                      <a:r>
                        <a:rPr lang="es-ES" sz="900" b="1" dirty="0">
                          <a:solidFill>
                            <a:schemeClr val="bg1"/>
                          </a:solidFill>
                          <a:latin typeface="Times New Roman"/>
                          <a:ea typeface="Calibri"/>
                          <a:cs typeface="Times New Roman"/>
                        </a:rPr>
                        <a:t>solo cuando el gas de una fuente comprimida entra y la salida de la</a:t>
                      </a:r>
                      <a:r>
                        <a:rPr lang="es-ES" sz="900" b="1" dirty="0">
                          <a:solidFill>
                            <a:schemeClr val="bg1"/>
                          </a:solidFill>
                          <a:latin typeface="Arial"/>
                          <a:ea typeface="Calibri"/>
                          <a:cs typeface="Times New Roman"/>
                        </a:rPr>
                        <a:t> </a:t>
                      </a:r>
                      <a:r>
                        <a:rPr lang="es-ES" sz="900" b="1" dirty="0">
                          <a:solidFill>
                            <a:schemeClr val="bg1"/>
                          </a:solidFill>
                          <a:latin typeface="Times New Roman"/>
                          <a:ea typeface="Calibri"/>
                          <a:cs typeface="Times New Roman"/>
                        </a:rPr>
                        <a:t>bolsa está sellada</a:t>
                      </a:r>
                      <a:r>
                        <a:rPr lang="es-ES" sz="900" b="1" dirty="0">
                          <a:solidFill>
                            <a:schemeClr val="bg1"/>
                          </a:solidFill>
                          <a:latin typeface="Arial"/>
                          <a:ea typeface="Calibri"/>
                          <a:cs typeface="Times New Roman"/>
                        </a:rPr>
                        <a:t> </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600227">
                <a:tc>
                  <a:txBody>
                    <a:bodyPr/>
                    <a:lstStyle/>
                    <a:p>
                      <a:pPr>
                        <a:lnSpc>
                          <a:spcPct val="115000"/>
                        </a:lnSpc>
                        <a:spcAft>
                          <a:spcPts val="0"/>
                        </a:spcAft>
                      </a:pPr>
                      <a:endParaRPr lang="es-CL" sz="18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Arial"/>
                          <a:ea typeface="Calibri"/>
                          <a:cs typeface="Times New Roman"/>
                        </a:rPr>
                        <a:t>Mascarilla RNPT/RNT</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Arial"/>
                          <a:ea typeface="Calibri"/>
                          <a:cs typeface="Times New Roman"/>
                        </a:rPr>
                        <a:t>TET 2,5 - 3 - 3,5   ( 6 </a:t>
                      </a:r>
                      <a:r>
                        <a:rPr lang="es-ES" sz="900" b="1" dirty="0" err="1">
                          <a:solidFill>
                            <a:schemeClr val="bg1"/>
                          </a:solidFill>
                          <a:latin typeface="Arial"/>
                          <a:ea typeface="Calibri"/>
                          <a:cs typeface="Times New Roman"/>
                        </a:rPr>
                        <a:t>cms</a:t>
                      </a:r>
                      <a:r>
                        <a:rPr lang="es-ES" sz="900" b="1" dirty="0">
                          <a:solidFill>
                            <a:schemeClr val="bg1"/>
                          </a:solidFill>
                          <a:latin typeface="Arial"/>
                          <a:ea typeface="Calibri"/>
                          <a:cs typeface="Times New Roman"/>
                        </a:rPr>
                        <a:t> + peso (k))</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Arial"/>
                          <a:ea typeface="Calibri"/>
                          <a:cs typeface="Times New Roman"/>
                        </a:rPr>
                        <a:t>Mascara laríngea</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Arial"/>
                          <a:ea typeface="Calibri"/>
                          <a:cs typeface="Times New Roman"/>
                        </a:rPr>
                        <a:t>Laringoscopio  Hoja Nº 00 - 0 - 1  </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1668676">
                <a:tc>
                  <a:txBody>
                    <a:bodyPr/>
                    <a:lstStyle/>
                    <a:p>
                      <a:pPr>
                        <a:lnSpc>
                          <a:spcPct val="115000"/>
                        </a:lnSpc>
                        <a:spcAft>
                          <a:spcPts val="0"/>
                        </a:spcAft>
                      </a:pPr>
                      <a:r>
                        <a:rPr lang="es-ES" sz="1800" b="1" dirty="0">
                          <a:solidFill>
                            <a:schemeClr val="bg1"/>
                          </a:solidFill>
                          <a:latin typeface="Calibri"/>
                          <a:ea typeface="Calibri"/>
                          <a:cs typeface="Times New Roman"/>
                        </a:rPr>
                        <a:t>O</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OXIGENACION </a:t>
                      </a:r>
                      <a:endParaRPr lang="es-CL" sz="12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Rango objetivo de saturación de oxigeno</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Spo2 </a:t>
                      </a:r>
                      <a:r>
                        <a:rPr lang="es-ES" sz="900" b="1" dirty="0" err="1">
                          <a:solidFill>
                            <a:schemeClr val="bg1"/>
                          </a:solidFill>
                          <a:latin typeface="Calibri"/>
                          <a:ea typeface="Calibri"/>
                          <a:cs typeface="Calibri"/>
                        </a:rPr>
                        <a:t>preductal</a:t>
                      </a:r>
                      <a:r>
                        <a:rPr lang="es-ES" sz="900" b="1" dirty="0">
                          <a:solidFill>
                            <a:schemeClr val="bg1"/>
                          </a:solidFill>
                          <a:latin typeface="Calibri"/>
                          <a:ea typeface="Calibri"/>
                          <a:cs typeface="Calibri"/>
                        </a:rPr>
                        <a:t> objetivo</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después del parto</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1 min 60 % - 65 %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2 min 65 % - 70 %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3 min 70 % - 75 %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4 min 75 % - 80 %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5 min 80 % - 85 %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Calibri"/>
                        </a:rPr>
                        <a:t>10 min 85 % - 95 %</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err="1">
                          <a:solidFill>
                            <a:schemeClr val="bg1"/>
                          </a:solidFill>
                          <a:latin typeface="Calibri"/>
                          <a:ea typeface="Calibri"/>
                          <a:cs typeface="Times New Roman"/>
                        </a:rPr>
                        <a:t>Blender</a:t>
                      </a:r>
                      <a:r>
                        <a:rPr lang="es-ES" sz="900" b="1" dirty="0">
                          <a:solidFill>
                            <a:schemeClr val="bg1"/>
                          </a:solidFill>
                          <a:latin typeface="Calibri"/>
                          <a:ea typeface="Calibri"/>
                          <a:cs typeface="Times New Roman"/>
                        </a:rPr>
                        <a:t> con O2 + Aire </a:t>
                      </a:r>
                      <a:r>
                        <a:rPr lang="es-ES" sz="900" b="1" dirty="0">
                          <a:solidFill>
                            <a:schemeClr val="bg1"/>
                          </a:solidFill>
                          <a:latin typeface="Calibri"/>
                          <a:ea typeface="Calibri"/>
                          <a:cs typeface="Times New Roman"/>
                          <a:sym typeface="Wingdings"/>
                        </a:rPr>
                        <a:t></a:t>
                      </a:r>
                      <a:r>
                        <a:rPr lang="es-ES" sz="900" b="1" dirty="0">
                          <a:solidFill>
                            <a:schemeClr val="bg1"/>
                          </a:solidFill>
                          <a:latin typeface="Calibri"/>
                          <a:ea typeface="Calibri"/>
                          <a:cs typeface="Times New Roman"/>
                        </a:rPr>
                        <a:t> FiO2 conocida  (21 a 100%)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RNT     21 %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RNPT   30%</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452533">
                <a:tc>
                  <a:txBody>
                    <a:bodyPr/>
                    <a:lstStyle/>
                    <a:p>
                      <a:pPr>
                        <a:lnSpc>
                          <a:spcPct val="115000"/>
                        </a:lnSpc>
                        <a:spcAft>
                          <a:spcPts val="0"/>
                        </a:spcAft>
                      </a:pPr>
                      <a:r>
                        <a:rPr lang="es-ES" sz="1800" b="1" dirty="0">
                          <a:solidFill>
                            <a:schemeClr val="bg1"/>
                          </a:solidFill>
                          <a:latin typeface="Calibri"/>
                          <a:ea typeface="Calibri"/>
                          <a:cs typeface="Times New Roman"/>
                        </a:rPr>
                        <a:t>D</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DROGAS</a:t>
                      </a:r>
                      <a:endParaRPr lang="es-CL" sz="12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Calibri"/>
                          <a:ea typeface="Calibri"/>
                          <a:cs typeface="Times New Roman"/>
                        </a:rPr>
                        <a:t>Adrenalina </a:t>
                      </a:r>
                      <a:r>
                        <a:rPr lang="es-ES" sz="900" b="1" dirty="0" err="1">
                          <a:solidFill>
                            <a:schemeClr val="bg1"/>
                          </a:solidFill>
                          <a:latin typeface="Calibri"/>
                          <a:ea typeface="Calibri"/>
                          <a:cs typeface="Times New Roman"/>
                        </a:rPr>
                        <a:t>Amp</a:t>
                      </a:r>
                      <a:r>
                        <a:rPr lang="es-ES" sz="900" b="1" dirty="0">
                          <a:solidFill>
                            <a:schemeClr val="bg1"/>
                          </a:solidFill>
                          <a:latin typeface="Calibri"/>
                          <a:ea typeface="Calibri"/>
                          <a:cs typeface="Times New Roman"/>
                        </a:rPr>
                        <a:t>  (1mg/1ml = 1:1.000)</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Dilución  1:10.000 (1 </a:t>
                      </a:r>
                      <a:r>
                        <a:rPr lang="es-ES" sz="900" b="1" dirty="0" err="1">
                          <a:solidFill>
                            <a:schemeClr val="bg1"/>
                          </a:solidFill>
                          <a:latin typeface="Calibri"/>
                          <a:ea typeface="Calibri"/>
                          <a:cs typeface="Times New Roman"/>
                        </a:rPr>
                        <a:t>cc</a:t>
                      </a:r>
                      <a:r>
                        <a:rPr lang="es-ES" sz="900" b="1" dirty="0">
                          <a:solidFill>
                            <a:schemeClr val="bg1"/>
                          </a:solidFill>
                          <a:latin typeface="Calibri"/>
                          <a:ea typeface="Calibri"/>
                          <a:cs typeface="Times New Roman"/>
                        </a:rPr>
                        <a:t> Adrenalina + 9 </a:t>
                      </a:r>
                      <a:r>
                        <a:rPr lang="es-ES" sz="900" b="1" dirty="0" err="1">
                          <a:solidFill>
                            <a:schemeClr val="bg1"/>
                          </a:solidFill>
                          <a:latin typeface="Calibri"/>
                          <a:ea typeface="Calibri"/>
                          <a:cs typeface="Times New Roman"/>
                        </a:rPr>
                        <a:t>cc</a:t>
                      </a:r>
                      <a:r>
                        <a:rPr lang="es-ES" sz="900" b="1" dirty="0">
                          <a:solidFill>
                            <a:schemeClr val="bg1"/>
                          </a:solidFill>
                          <a:latin typeface="Calibri"/>
                          <a:ea typeface="Calibri"/>
                          <a:cs typeface="Times New Roman"/>
                        </a:rPr>
                        <a:t> SF) </a:t>
                      </a:r>
                      <a:endParaRPr lang="es-CL" sz="900" b="1" dirty="0">
                        <a:solidFill>
                          <a:schemeClr val="bg1"/>
                        </a:solidFill>
                        <a:latin typeface="Calibri"/>
                        <a:ea typeface="Calibri"/>
                        <a:cs typeface="Times New Roman"/>
                      </a:endParaRPr>
                    </a:p>
                    <a:p>
                      <a:pPr>
                        <a:lnSpc>
                          <a:spcPct val="115000"/>
                        </a:lnSpc>
                        <a:spcAft>
                          <a:spcPts val="0"/>
                        </a:spcAft>
                      </a:pPr>
                      <a:r>
                        <a:rPr lang="es-ES" sz="900" b="1" dirty="0">
                          <a:solidFill>
                            <a:schemeClr val="bg1"/>
                          </a:solidFill>
                          <a:latin typeface="Calibri"/>
                          <a:ea typeface="Calibri"/>
                          <a:cs typeface="Times New Roman"/>
                        </a:rPr>
                        <a:t>Dosis   </a:t>
                      </a:r>
                      <a:r>
                        <a:rPr lang="es-ES" sz="900" b="1" dirty="0">
                          <a:solidFill>
                            <a:schemeClr val="bg1"/>
                          </a:solidFill>
                          <a:latin typeface="Calibri"/>
                          <a:ea typeface="Calibri"/>
                          <a:cs typeface="Calibri"/>
                        </a:rPr>
                        <a:t>Intravenosa o </a:t>
                      </a:r>
                      <a:r>
                        <a:rPr lang="es-ES" sz="900" b="1" dirty="0" err="1">
                          <a:solidFill>
                            <a:schemeClr val="bg1"/>
                          </a:solidFill>
                          <a:latin typeface="Calibri"/>
                          <a:ea typeface="Calibri"/>
                          <a:cs typeface="Calibri"/>
                        </a:rPr>
                        <a:t>intraosea</a:t>
                      </a:r>
                      <a:r>
                        <a:rPr lang="es-ES" sz="900" b="1" dirty="0">
                          <a:solidFill>
                            <a:schemeClr val="bg1"/>
                          </a:solidFill>
                          <a:latin typeface="Calibri"/>
                          <a:ea typeface="Calibri"/>
                          <a:cs typeface="Calibri"/>
                        </a:rPr>
                        <a:t> = 0.1 a 0.3 ml/kg</a:t>
                      </a:r>
                      <a:r>
                        <a:rPr lang="es-CL" sz="900" b="1" baseline="0" dirty="0">
                          <a:solidFill>
                            <a:schemeClr val="bg1"/>
                          </a:solidFill>
                          <a:latin typeface="Calibri"/>
                          <a:ea typeface="Calibri"/>
                          <a:cs typeface="Times New Roman"/>
                        </a:rPr>
                        <a:t>                             </a:t>
                      </a:r>
                      <a:r>
                        <a:rPr lang="es-ES" sz="900" b="1" dirty="0">
                          <a:solidFill>
                            <a:schemeClr val="bg1"/>
                          </a:solidFill>
                          <a:latin typeface="Calibri"/>
                          <a:ea typeface="Calibri"/>
                          <a:cs typeface="Calibri"/>
                        </a:rPr>
                        <a:t>   </a:t>
                      </a:r>
                      <a:r>
                        <a:rPr lang="es-ES" sz="900" b="1" dirty="0" err="1">
                          <a:solidFill>
                            <a:schemeClr val="bg1"/>
                          </a:solidFill>
                          <a:latin typeface="Calibri"/>
                          <a:ea typeface="Calibri"/>
                          <a:cs typeface="Calibri"/>
                        </a:rPr>
                        <a:t>Endotraqueal</a:t>
                      </a:r>
                      <a:r>
                        <a:rPr lang="es-ES" sz="900" b="1" dirty="0">
                          <a:solidFill>
                            <a:schemeClr val="bg1"/>
                          </a:solidFill>
                          <a:latin typeface="Calibri"/>
                          <a:ea typeface="Calibri"/>
                          <a:cs typeface="Calibri"/>
                        </a:rPr>
                        <a:t> = 0.5 a 1 ml/kg</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305025">
                <a:tc>
                  <a:txBody>
                    <a:bodyPr/>
                    <a:lstStyle/>
                    <a:p>
                      <a:pPr>
                        <a:lnSpc>
                          <a:spcPct val="115000"/>
                        </a:lnSpc>
                        <a:spcAft>
                          <a:spcPts val="0"/>
                        </a:spcAft>
                      </a:pP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900" b="1" dirty="0">
                          <a:solidFill>
                            <a:schemeClr val="bg1"/>
                          </a:solidFill>
                          <a:latin typeface="Calibri"/>
                          <a:ea typeface="Calibri"/>
                          <a:cs typeface="Times New Roman"/>
                        </a:rPr>
                        <a:t>Suero </a:t>
                      </a:r>
                      <a:r>
                        <a:rPr lang="es-ES" sz="900" b="1" dirty="0" err="1">
                          <a:solidFill>
                            <a:schemeClr val="bg1"/>
                          </a:solidFill>
                          <a:latin typeface="Calibri"/>
                          <a:ea typeface="Calibri"/>
                          <a:cs typeface="Times New Roman"/>
                        </a:rPr>
                        <a:t>Fisiologico</a:t>
                      </a:r>
                      <a:r>
                        <a:rPr lang="es-ES" sz="900" b="1" dirty="0">
                          <a:solidFill>
                            <a:schemeClr val="bg1"/>
                          </a:solidFill>
                          <a:latin typeface="Calibri"/>
                          <a:ea typeface="Calibri"/>
                          <a:cs typeface="Times New Roman"/>
                        </a:rPr>
                        <a:t>  10- 20 </a:t>
                      </a:r>
                      <a:r>
                        <a:rPr lang="es-ES" sz="900" b="1" dirty="0" err="1">
                          <a:solidFill>
                            <a:schemeClr val="bg1"/>
                          </a:solidFill>
                          <a:latin typeface="Calibri"/>
                          <a:ea typeface="Calibri"/>
                          <a:cs typeface="Times New Roman"/>
                        </a:rPr>
                        <a:t>cc</a:t>
                      </a:r>
                      <a:r>
                        <a:rPr lang="es-ES" sz="900" b="1" dirty="0">
                          <a:solidFill>
                            <a:schemeClr val="bg1"/>
                          </a:solidFill>
                          <a:latin typeface="Calibri"/>
                          <a:ea typeface="Calibri"/>
                          <a:cs typeface="Times New Roman"/>
                        </a:rPr>
                        <a:t>/k</a:t>
                      </a: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287097">
                <a:tc>
                  <a:txBody>
                    <a:bodyPr/>
                    <a:lstStyle/>
                    <a:p>
                      <a:pPr>
                        <a:lnSpc>
                          <a:spcPct val="115000"/>
                        </a:lnSpc>
                        <a:spcAft>
                          <a:spcPts val="0"/>
                        </a:spcAft>
                      </a:pPr>
                      <a:r>
                        <a:rPr lang="es-ES" sz="1800" b="1" dirty="0">
                          <a:solidFill>
                            <a:schemeClr val="bg1"/>
                          </a:solidFill>
                          <a:latin typeface="Calibri"/>
                          <a:ea typeface="Calibri"/>
                          <a:cs typeface="Times New Roman"/>
                        </a:rPr>
                        <a:t>E</a:t>
                      </a:r>
                      <a:endParaRPr lang="es-CL" sz="1800"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r>
                        <a:rPr lang="es-ES" sz="1200" b="1" dirty="0">
                          <a:solidFill>
                            <a:schemeClr val="bg1"/>
                          </a:solidFill>
                          <a:latin typeface="Calibri"/>
                          <a:ea typeface="Calibri"/>
                          <a:cs typeface="Times New Roman"/>
                        </a:rPr>
                        <a:t>EQUIPOS-EXTRAS </a:t>
                      </a:r>
                      <a:endParaRPr lang="es-CL" sz="12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0"/>
                        </a:spcAft>
                      </a:pPr>
                      <a:endParaRPr lang="es-CL" sz="900" b="1" dirty="0">
                        <a:solidFill>
                          <a:schemeClr val="bg1"/>
                        </a:solidFill>
                        <a:latin typeface="Calibri"/>
                        <a:ea typeface="Calibri"/>
                        <a:cs typeface="Times New Roman"/>
                      </a:endParaRPr>
                    </a:p>
                  </a:txBody>
                  <a:tcPr marL="36474" marR="36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bl>
          </a:graphicData>
        </a:graphic>
      </p:graphicFrame>
      <p:pic>
        <p:nvPicPr>
          <p:cNvPr id="2" name="Sonido grabado">
            <a:hlinkClick r:id="" action="ppaction://media"/>
            <a:extLst>
              <a:ext uri="{FF2B5EF4-FFF2-40B4-BE49-F238E27FC236}">
                <a16:creationId xmlns:a16="http://schemas.microsoft.com/office/drawing/2014/main" id="{F67F8F4C-B2FE-4C3E-9B09-C7F313A0FA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19" y="5805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Cuero </a:t>
            </a:r>
            <a:r>
              <a:rPr lang="en-GB" b="1" dirty="0" err="1">
                <a:solidFill>
                  <a:schemeClr val="accent1">
                    <a:tint val="83000"/>
                    <a:satMod val="150000"/>
                  </a:schemeClr>
                </a:solidFill>
                <a:latin typeface="Times New Roman" pitchFamily="18" charset="0"/>
                <a:cs typeface="Times New Roman" pitchFamily="18" charset="0"/>
              </a:rPr>
              <a:t>Cabelludo</a:t>
            </a:r>
            <a:endParaRPr lang="en-GB" b="1" dirty="0">
              <a:solidFill>
                <a:schemeClr val="accent1">
                  <a:tint val="83000"/>
                  <a:satMod val="150000"/>
                </a:schemeClr>
              </a:solidFill>
              <a:latin typeface="Times New Roman" pitchFamily="18" charset="0"/>
              <a:cs typeface="Times New Roman" pitchFamily="18" charset="0"/>
            </a:endParaRPr>
          </a:p>
        </p:txBody>
      </p:sp>
      <p:sp>
        <p:nvSpPr>
          <p:cNvPr id="57347"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Displasia ectodérmica</a:t>
            </a:r>
          </a:p>
        </p:txBody>
      </p:sp>
      <p:pic>
        <p:nvPicPr>
          <p:cNvPr id="57348" name="Picture 4"/>
          <p:cNvPicPr>
            <a:picLocks noChangeAspect="1" noChangeArrowheads="1"/>
          </p:cNvPicPr>
          <p:nvPr/>
        </p:nvPicPr>
        <p:blipFill>
          <a:blip r:embed="rId5" cstate="print"/>
          <a:srcRect/>
          <a:stretch>
            <a:fillRect/>
          </a:stretch>
        </p:blipFill>
        <p:spPr bwMode="auto">
          <a:xfrm>
            <a:off x="1835150" y="2636838"/>
            <a:ext cx="5689600" cy="3951287"/>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AAC4A4AD-CD5F-478B-BD5E-C732FE111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9207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Cuello</a:t>
            </a:r>
            <a:endParaRPr lang="en-GB" b="1" dirty="0">
              <a:solidFill>
                <a:schemeClr val="accent1">
                  <a:tint val="83000"/>
                  <a:satMod val="150000"/>
                </a:schemeClr>
              </a:solidFill>
              <a:latin typeface="Times New Roman" pitchFamily="18" charset="0"/>
              <a:cs typeface="Times New Roman" pitchFamily="18" charset="0"/>
            </a:endParaRPr>
          </a:p>
        </p:txBody>
      </p:sp>
      <p:sp>
        <p:nvSpPr>
          <p:cNvPr id="58371"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Fractura clavícula	          Masas (Higromas)</a:t>
            </a:r>
          </a:p>
        </p:txBody>
      </p:sp>
      <p:pic>
        <p:nvPicPr>
          <p:cNvPr id="58372" name="Picture 5" descr="Cystic%20hygroma"/>
          <p:cNvPicPr>
            <a:picLocks noChangeAspect="1" noChangeArrowheads="1"/>
          </p:cNvPicPr>
          <p:nvPr/>
        </p:nvPicPr>
        <p:blipFill>
          <a:blip r:embed="rId5" cstate="print"/>
          <a:srcRect/>
          <a:stretch>
            <a:fillRect/>
          </a:stretch>
        </p:blipFill>
        <p:spPr bwMode="auto">
          <a:xfrm>
            <a:off x="5867400" y="2708275"/>
            <a:ext cx="2446338" cy="3762375"/>
          </a:xfrm>
          <a:prstGeom prst="rect">
            <a:avLst/>
          </a:prstGeom>
          <a:noFill/>
          <a:ln w="76200">
            <a:solidFill>
              <a:srgbClr val="FFFFFF"/>
            </a:solidFill>
            <a:miter lim="800000"/>
            <a:headEnd/>
            <a:tailEnd/>
          </a:ln>
        </p:spPr>
      </p:pic>
      <p:pic>
        <p:nvPicPr>
          <p:cNvPr id="58373" name="Picture 7" descr="Nucleus factsheet image"/>
          <p:cNvPicPr>
            <a:picLocks noChangeAspect="1" noChangeArrowheads="1"/>
          </p:cNvPicPr>
          <p:nvPr/>
        </p:nvPicPr>
        <p:blipFill>
          <a:blip r:embed="rId6" cstate="print"/>
          <a:srcRect/>
          <a:stretch>
            <a:fillRect/>
          </a:stretch>
        </p:blipFill>
        <p:spPr bwMode="auto">
          <a:xfrm>
            <a:off x="928688" y="2714625"/>
            <a:ext cx="3048000" cy="228600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2A1C7000-83CB-4247-88CA-F6E468CB4E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5769" y="617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Cara</a:t>
            </a:r>
          </a:p>
        </p:txBody>
      </p:sp>
      <p:pic>
        <p:nvPicPr>
          <p:cNvPr id="59396" name="Picture 4"/>
          <p:cNvPicPr>
            <a:picLocks noChangeAspect="1" noChangeArrowheads="1"/>
          </p:cNvPicPr>
          <p:nvPr/>
        </p:nvPicPr>
        <p:blipFill>
          <a:blip r:embed="rId5" cstate="print"/>
          <a:srcRect/>
          <a:stretch>
            <a:fillRect/>
          </a:stretch>
        </p:blipFill>
        <p:spPr bwMode="auto">
          <a:xfrm>
            <a:off x="827584" y="2276476"/>
            <a:ext cx="7776666" cy="3770640"/>
          </a:xfrm>
          <a:prstGeom prst="rect">
            <a:avLst/>
          </a:prstGeom>
          <a:noFill/>
          <a:ln w="9525">
            <a:noFill/>
            <a:miter lim="800000"/>
            <a:headEnd/>
            <a:tailEnd/>
          </a:ln>
        </p:spPr>
      </p:pic>
      <p:pic>
        <p:nvPicPr>
          <p:cNvPr id="59397" name="Picture 5"/>
          <p:cNvPicPr>
            <a:picLocks noChangeAspect="1" noChangeArrowheads="1"/>
          </p:cNvPicPr>
          <p:nvPr/>
        </p:nvPicPr>
        <p:blipFill>
          <a:blip r:embed="rId6" cstate="print"/>
          <a:srcRect/>
          <a:stretch>
            <a:fillRect/>
          </a:stretch>
        </p:blipFill>
        <p:spPr bwMode="auto">
          <a:xfrm>
            <a:off x="6454775" y="188913"/>
            <a:ext cx="2438400" cy="288607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023F4AC1-54DE-4A33-9D8C-AB7547AF27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34026" y="6644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Boca</a:t>
            </a:r>
          </a:p>
        </p:txBody>
      </p:sp>
      <p:sp>
        <p:nvSpPr>
          <p:cNvPr id="60419" name="Rectangle 3"/>
          <p:cNvSpPr>
            <a:spLocks noGrp="1" noChangeArrowheads="1"/>
          </p:cNvSpPr>
          <p:nvPr>
            <p:ph idx="1"/>
          </p:nvPr>
        </p:nvSpPr>
        <p:spPr>
          <a:xfrm>
            <a:off x="519113" y="1557338"/>
            <a:ext cx="8229600" cy="5111750"/>
          </a:xfrm>
        </p:spPr>
        <p:txBody>
          <a:bodyPr/>
          <a:lstStyle/>
          <a:p>
            <a:pPr lvl="1" eaLnBrk="1" hangingPunct="1"/>
            <a:r>
              <a:rPr lang="en-GB" sz="2400" dirty="0">
                <a:latin typeface="Times New Roman" pitchFamily="18" charset="0"/>
                <a:cs typeface="Times New Roman" pitchFamily="18" charset="0"/>
              </a:rPr>
              <a:t>                           Epulis </a:t>
            </a:r>
            <a:r>
              <a:rPr lang="en-GB" sz="2400" dirty="0" err="1">
                <a:latin typeface="Times New Roman" pitchFamily="18" charset="0"/>
                <a:cs typeface="Times New Roman" pitchFamily="18" charset="0"/>
              </a:rPr>
              <a:t>congenito</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Dientes</a:t>
            </a:r>
            <a:r>
              <a:rPr lang="en-GB" sz="2400" dirty="0">
                <a:latin typeface="Times New Roman" pitchFamily="18" charset="0"/>
                <a:cs typeface="Times New Roman" pitchFamily="18" charset="0"/>
              </a:rPr>
              <a:t> </a:t>
            </a:r>
            <a:r>
              <a:rPr lang="en-GB" sz="2000" dirty="0" err="1"/>
              <a:t>natales</a:t>
            </a:r>
            <a:endParaRPr lang="en-GB" sz="2000" dirty="0"/>
          </a:p>
          <a:p>
            <a:pPr lvl="1" eaLnBrk="1" hangingPunct="1"/>
            <a:endParaRPr lang="en-GB" sz="2000" dirty="0"/>
          </a:p>
          <a:p>
            <a:pPr lvl="1" eaLnBrk="1" hangingPunct="1"/>
            <a:endParaRPr lang="en-GB" sz="2000" dirty="0"/>
          </a:p>
          <a:p>
            <a:pPr lvl="1" eaLnBrk="1" hangingPunct="1"/>
            <a:endParaRPr lang="en-GB" dirty="0"/>
          </a:p>
          <a:p>
            <a:pPr lvl="1" eaLnBrk="1" hangingPunct="1"/>
            <a:endParaRPr lang="en-GB" dirty="0"/>
          </a:p>
          <a:p>
            <a:pPr lvl="1" eaLnBrk="1" hangingPunct="1"/>
            <a:r>
              <a:rPr lang="en-GB" dirty="0"/>
              <a:t>                                                                                                                            </a:t>
            </a:r>
            <a:r>
              <a:rPr lang="en-GB" dirty="0" err="1">
                <a:latin typeface="Times New Roman" pitchFamily="18" charset="0"/>
                <a:cs typeface="Times New Roman" pitchFamily="18" charset="0"/>
              </a:rPr>
              <a:t>Quistes</a:t>
            </a:r>
            <a:r>
              <a:rPr lang="en-GB" dirty="0">
                <a:latin typeface="Times New Roman" pitchFamily="18" charset="0"/>
                <a:cs typeface="Times New Roman" pitchFamily="18" charset="0"/>
              </a:rPr>
              <a:t> de </a:t>
            </a:r>
            <a:r>
              <a:rPr lang="en-GB" dirty="0" err="1">
                <a:latin typeface="Times New Roman" pitchFamily="18" charset="0"/>
                <a:cs typeface="Times New Roman" pitchFamily="18" charset="0"/>
              </a:rPr>
              <a:t>erupción</a:t>
            </a:r>
            <a:endParaRPr lang="en-GB" dirty="0">
              <a:latin typeface="Times New Roman" pitchFamily="18" charset="0"/>
              <a:cs typeface="Times New Roman" pitchFamily="18" charset="0"/>
            </a:endParaRPr>
          </a:p>
        </p:txBody>
      </p:sp>
      <p:pic>
        <p:nvPicPr>
          <p:cNvPr id="60420" name="Picture 5"/>
          <p:cNvPicPr>
            <a:picLocks noChangeAspect="1" noChangeArrowheads="1"/>
          </p:cNvPicPr>
          <p:nvPr/>
        </p:nvPicPr>
        <p:blipFill>
          <a:blip r:embed="rId7" cstate="print"/>
          <a:srcRect/>
          <a:stretch>
            <a:fillRect/>
          </a:stretch>
        </p:blipFill>
        <p:spPr bwMode="auto">
          <a:xfrm>
            <a:off x="611188" y="1436688"/>
            <a:ext cx="2447925" cy="2684462"/>
          </a:xfrm>
          <a:prstGeom prst="rect">
            <a:avLst/>
          </a:prstGeom>
          <a:noFill/>
          <a:ln w="9525">
            <a:noFill/>
            <a:miter lim="800000"/>
            <a:headEnd/>
            <a:tailEnd/>
          </a:ln>
        </p:spPr>
      </p:pic>
      <p:pic>
        <p:nvPicPr>
          <p:cNvPr id="60421" name="Picture 6" descr="ima_perla_de_bohn1"/>
          <p:cNvPicPr>
            <a:picLocks noChangeAspect="1" noChangeArrowheads="1"/>
          </p:cNvPicPr>
          <p:nvPr/>
        </p:nvPicPr>
        <p:blipFill>
          <a:blip r:embed="rId8" cstate="print"/>
          <a:srcRect/>
          <a:stretch>
            <a:fillRect/>
          </a:stretch>
        </p:blipFill>
        <p:spPr bwMode="auto">
          <a:xfrm>
            <a:off x="684213" y="4724400"/>
            <a:ext cx="2286000" cy="1714500"/>
          </a:xfrm>
          <a:prstGeom prst="rect">
            <a:avLst/>
          </a:prstGeom>
          <a:noFill/>
          <a:ln w="9525">
            <a:noFill/>
            <a:miter lim="800000"/>
            <a:headEnd/>
            <a:tailEnd/>
          </a:ln>
        </p:spPr>
      </p:pic>
      <p:pic>
        <p:nvPicPr>
          <p:cNvPr id="60422" name="Picture 8" descr="ima_epulis_base_pediculada"/>
          <p:cNvPicPr>
            <a:picLocks noChangeAspect="1" noChangeArrowheads="1"/>
          </p:cNvPicPr>
          <p:nvPr/>
        </p:nvPicPr>
        <p:blipFill>
          <a:blip r:embed="rId9" cstate="print"/>
          <a:srcRect/>
          <a:stretch>
            <a:fillRect/>
          </a:stretch>
        </p:blipFill>
        <p:spPr bwMode="auto">
          <a:xfrm>
            <a:off x="3419475" y="2219325"/>
            <a:ext cx="2286000" cy="1714500"/>
          </a:xfrm>
          <a:prstGeom prst="rect">
            <a:avLst/>
          </a:prstGeom>
          <a:noFill/>
          <a:ln w="9525">
            <a:noFill/>
            <a:miter lim="800000"/>
            <a:headEnd/>
            <a:tailEnd/>
          </a:ln>
        </p:spPr>
      </p:pic>
      <p:pic>
        <p:nvPicPr>
          <p:cNvPr id="60423" name="Picture 9" descr="ima_quiste_de_erupcion"/>
          <p:cNvPicPr>
            <a:picLocks noChangeAspect="1" noChangeArrowheads="1"/>
          </p:cNvPicPr>
          <p:nvPr/>
        </p:nvPicPr>
        <p:blipFill>
          <a:blip r:embed="rId10" cstate="print"/>
          <a:srcRect/>
          <a:stretch>
            <a:fillRect/>
          </a:stretch>
        </p:blipFill>
        <p:spPr bwMode="auto">
          <a:xfrm>
            <a:off x="3203575" y="5157788"/>
            <a:ext cx="1655763" cy="1241425"/>
          </a:xfrm>
          <a:prstGeom prst="rect">
            <a:avLst/>
          </a:prstGeom>
          <a:noFill/>
          <a:ln w="9525">
            <a:noFill/>
            <a:miter lim="800000"/>
            <a:headEnd/>
            <a:tailEnd/>
          </a:ln>
        </p:spPr>
      </p:pic>
      <p:pic>
        <p:nvPicPr>
          <p:cNvPr id="60424" name="Picture 10" descr="ima_quiste_pediculado_de_la"/>
          <p:cNvPicPr>
            <a:picLocks noChangeAspect="1" noChangeArrowheads="1"/>
          </p:cNvPicPr>
          <p:nvPr/>
        </p:nvPicPr>
        <p:blipFill>
          <a:blip r:embed="rId11" cstate="print"/>
          <a:srcRect/>
          <a:stretch>
            <a:fillRect/>
          </a:stretch>
        </p:blipFill>
        <p:spPr bwMode="auto">
          <a:xfrm>
            <a:off x="5003800" y="5126038"/>
            <a:ext cx="1655763" cy="1241425"/>
          </a:xfrm>
          <a:prstGeom prst="rect">
            <a:avLst/>
          </a:prstGeom>
          <a:noFill/>
          <a:ln w="9525">
            <a:noFill/>
            <a:miter lim="800000"/>
            <a:headEnd/>
            <a:tailEnd/>
          </a:ln>
        </p:spPr>
      </p:pic>
      <p:pic>
        <p:nvPicPr>
          <p:cNvPr id="60425" name="Picture 11" descr="ima_diente_natal"/>
          <p:cNvPicPr>
            <a:picLocks noChangeAspect="1" noChangeArrowheads="1"/>
          </p:cNvPicPr>
          <p:nvPr/>
        </p:nvPicPr>
        <p:blipFill>
          <a:blip r:embed="rId12" cstate="print"/>
          <a:srcRect/>
          <a:stretch>
            <a:fillRect/>
          </a:stretch>
        </p:blipFill>
        <p:spPr bwMode="auto">
          <a:xfrm>
            <a:off x="5988050" y="2349500"/>
            <a:ext cx="2670175" cy="2001838"/>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0ED9FA3E-9627-4443-A982-EB8404E1A6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3" name="Sonido grabado">
            <a:hlinkClick r:id="" action="ppaction://media"/>
            <a:extLst>
              <a:ext uri="{FF2B5EF4-FFF2-40B4-BE49-F238E27FC236}">
                <a16:creationId xmlns:a16="http://schemas.microsoft.com/office/drawing/2014/main" id="{F2C1A204-7081-42B6-92FD-C4A184AFB20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323137" y="4778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347864" y="260648"/>
            <a:ext cx="2520280" cy="792088"/>
          </a:xfrm>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Boca</a:t>
            </a:r>
          </a:p>
        </p:txBody>
      </p:sp>
      <p:sp>
        <p:nvSpPr>
          <p:cNvPr id="11" name="10 Marcador de contenido"/>
          <p:cNvSpPr>
            <a:spLocks noGrp="1"/>
          </p:cNvSpPr>
          <p:nvPr>
            <p:ph idx="1"/>
          </p:nvPr>
        </p:nvSpPr>
        <p:spPr>
          <a:xfrm>
            <a:off x="755576" y="836712"/>
            <a:ext cx="7931224" cy="6021288"/>
          </a:xfrm>
        </p:spPr>
        <p:txBody>
          <a:bodyPr>
            <a:noAutofit/>
          </a:bodyPr>
          <a:lstStyle/>
          <a:p>
            <a:pPr>
              <a:lnSpc>
                <a:spcPct val="80000"/>
              </a:lnSpc>
              <a:spcBef>
                <a:spcPct val="0"/>
              </a:spcBef>
              <a:buNone/>
            </a:pPr>
            <a:r>
              <a:rPr lang="en-GB" sz="1600" b="1" dirty="0" err="1">
                <a:solidFill>
                  <a:schemeClr val="accent1">
                    <a:lumMod val="60000"/>
                    <a:lumOff val="40000"/>
                  </a:schemeClr>
                </a:solidFill>
                <a:latin typeface="Times New Roman" pitchFamily="18" charset="0"/>
                <a:cs typeface="Times New Roman" pitchFamily="18" charset="0"/>
              </a:rPr>
              <a:t>Perlas</a:t>
            </a:r>
            <a:r>
              <a:rPr lang="en-GB" sz="1600" b="1" dirty="0">
                <a:solidFill>
                  <a:schemeClr val="accent1">
                    <a:lumMod val="60000"/>
                    <a:lumOff val="40000"/>
                  </a:schemeClr>
                </a:solidFill>
                <a:latin typeface="Times New Roman" pitchFamily="18" charset="0"/>
                <a:cs typeface="Times New Roman" pitchFamily="18" charset="0"/>
              </a:rPr>
              <a:t> de Bohn - </a:t>
            </a:r>
            <a:r>
              <a:rPr lang="en-GB" sz="1600" b="1" dirty="0" err="1">
                <a:solidFill>
                  <a:schemeClr val="accent1">
                    <a:lumMod val="60000"/>
                    <a:lumOff val="40000"/>
                  </a:schemeClr>
                </a:solidFill>
                <a:latin typeface="Times New Roman" pitchFamily="18" charset="0"/>
                <a:cs typeface="Times New Roman" pitchFamily="18" charset="0"/>
              </a:rPr>
              <a:t>Perlas</a:t>
            </a:r>
            <a:r>
              <a:rPr lang="en-GB" sz="1600" b="1" dirty="0">
                <a:solidFill>
                  <a:schemeClr val="accent1">
                    <a:lumMod val="60000"/>
                    <a:lumOff val="40000"/>
                  </a:schemeClr>
                </a:solidFill>
                <a:latin typeface="Times New Roman" pitchFamily="18" charset="0"/>
                <a:cs typeface="Times New Roman" pitchFamily="18" charset="0"/>
              </a:rPr>
              <a:t> de Epstein</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p>
          <a:p>
            <a:pPr>
              <a:lnSpc>
                <a:spcPct val="80000"/>
              </a:lnSpc>
              <a:spcBef>
                <a:spcPct val="0"/>
              </a:spcBef>
            </a:pPr>
            <a:endParaRPr lang="en-GB" sz="1600" dirty="0">
              <a:latin typeface="Times New Roman" pitchFamily="18" charset="0"/>
              <a:cs typeface="Times New Roman" pitchFamily="18" charset="0"/>
            </a:endParaRPr>
          </a:p>
          <a:p>
            <a:pPr>
              <a:lnSpc>
                <a:spcPct val="80000"/>
              </a:lnSpc>
              <a:spcBef>
                <a:spcPct val="0"/>
              </a:spcBef>
              <a:buNone/>
            </a:pPr>
            <a:r>
              <a:rPr lang="en-GB" sz="1600" dirty="0">
                <a:latin typeface="Times New Roman" pitchFamily="18" charset="0"/>
                <a:cs typeface="Times New Roman" pitchFamily="18" charset="0"/>
              </a:rPr>
              <a:t>       Son </a:t>
            </a:r>
            <a:r>
              <a:rPr lang="en-GB" sz="1600" dirty="0" err="1">
                <a:latin typeface="Times New Roman" pitchFamily="18" charset="0"/>
                <a:cs typeface="Times New Roman" pitchFamily="18" charset="0"/>
              </a:rPr>
              <a:t>lesiones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blancas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duras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como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nombre</a:t>
            </a:r>
            <a:r>
              <a:rPr lang="en-GB" sz="1600" dirty="0">
                <a:latin typeface="Times New Roman" pitchFamily="18" charset="0"/>
                <a:cs typeface="Times New Roman" pitchFamily="18" charset="0"/>
              </a:rPr>
              <a:t> lo dice </a:t>
            </a:r>
            <a:r>
              <a:rPr lang="en-GB" sz="1600" dirty="0" err="1">
                <a:latin typeface="Times New Roman" pitchFamily="18" charset="0"/>
                <a:cs typeface="Times New Roman" pitchFamily="18" charset="0"/>
              </a:rPr>
              <a:t>parecen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perlas</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r>
              <a:rPr lang="en-GB" sz="1600" dirty="0" err="1">
                <a:latin typeface="Times New Roman" pitchFamily="18" charset="0"/>
                <a:cs typeface="Times New Roman" pitchFamily="18" charset="0"/>
              </a:rPr>
              <a:t>Histológicamente</a:t>
            </a:r>
            <a:r>
              <a:rPr lang="en-GB" sz="1600" dirty="0">
                <a:latin typeface="Times New Roman" pitchFamily="18" charset="0"/>
                <a:cs typeface="Times New Roman" pitchFamily="18" charset="0"/>
              </a:rPr>
              <a:t> son </a:t>
            </a:r>
            <a:r>
              <a:rPr lang="en-GB" sz="1600" dirty="0" err="1">
                <a:latin typeface="Times New Roman" pitchFamily="18" charset="0"/>
                <a:cs typeface="Times New Roman" pitchFamily="18" charset="0"/>
              </a:rPr>
              <a:t>quísticas</a:t>
            </a:r>
            <a:r>
              <a:rPr lang="en-GB" sz="1600" dirty="0">
                <a:latin typeface="Times New Roman" pitchFamily="18" charset="0"/>
                <a:cs typeface="Times New Roman" pitchFamily="18" charset="0"/>
              </a:rPr>
              <a:t>, con </a:t>
            </a:r>
            <a:r>
              <a:rPr lang="en-GB" sz="1600" dirty="0" err="1">
                <a:latin typeface="Times New Roman" pitchFamily="18" charset="0"/>
                <a:cs typeface="Times New Roman" pitchFamily="18" charset="0"/>
              </a:rPr>
              <a:t>contenido</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queratina</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asemejan</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granos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arroz</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presentan</a:t>
            </a:r>
            <a:r>
              <a:rPr lang="en-GB" sz="1600" dirty="0">
                <a:latin typeface="Times New Roman" pitchFamily="18" charset="0"/>
                <a:cs typeface="Times New Roman" pitchFamily="18" charset="0"/>
              </a:rPr>
              <a:t> en forma </a:t>
            </a:r>
            <a:r>
              <a:rPr lang="en-GB" sz="1600" dirty="0" err="1">
                <a:latin typeface="Times New Roman" pitchFamily="18" charset="0"/>
                <a:cs typeface="Times New Roman" pitchFamily="18" charset="0"/>
              </a:rPr>
              <a:t>única</a:t>
            </a:r>
            <a:r>
              <a:rPr lang="en-GB" sz="1600" dirty="0">
                <a:latin typeface="Times New Roman" pitchFamily="18" charset="0"/>
                <a:cs typeface="Times New Roman" pitchFamily="18" charset="0"/>
              </a:rPr>
              <a:t> o </a:t>
            </a:r>
            <a:r>
              <a:rPr lang="en-GB" sz="1600" dirty="0" err="1">
                <a:latin typeface="Times New Roman" pitchFamily="18" charset="0"/>
                <a:cs typeface="Times New Roman" pitchFamily="18" charset="0"/>
              </a:rPr>
              <a:t>múltiple</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través</a:t>
            </a:r>
            <a:r>
              <a:rPr lang="en-GB" sz="1600" dirty="0">
                <a:latin typeface="Times New Roman" pitchFamily="18" charset="0"/>
                <a:cs typeface="Times New Roman" pitchFamily="18" charset="0"/>
              </a:rPr>
              <a:t> de los </a:t>
            </a:r>
            <a:r>
              <a:rPr lang="en-GB" sz="1600" dirty="0" err="1">
                <a:latin typeface="Times New Roman" pitchFamily="18" charset="0"/>
                <a:cs typeface="Times New Roman" pitchFamily="18" charset="0"/>
              </a:rPr>
              <a:t>días</a:t>
            </a:r>
            <a:r>
              <a:rPr lang="en-GB" sz="1600" dirty="0">
                <a:latin typeface="Times New Roman" pitchFamily="18" charset="0"/>
                <a:cs typeface="Times New Roman" pitchFamily="18" charset="0"/>
              </a:rPr>
              <a:t> no </a:t>
            </a:r>
            <a:r>
              <a:rPr lang="en-GB" sz="1600" dirty="0" err="1">
                <a:latin typeface="Times New Roman" pitchFamily="18" charset="0"/>
                <a:cs typeface="Times New Roman" pitchFamily="18" charset="0"/>
              </a:rPr>
              <a:t>aumentan</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tamaño</a:t>
            </a:r>
            <a:r>
              <a:rPr lang="en-GB" sz="1600" dirty="0">
                <a:latin typeface="Times New Roman" pitchFamily="18" charset="0"/>
                <a:cs typeface="Times New Roman" pitchFamily="18" charset="0"/>
              </a:rPr>
              <a:t>.  Son </a:t>
            </a:r>
            <a:r>
              <a:rPr lang="en-GB" sz="1600" dirty="0" err="1">
                <a:latin typeface="Times New Roman" pitchFamily="18" charset="0"/>
                <a:cs typeface="Times New Roman" pitchFamily="18" charset="0"/>
              </a:rPr>
              <a:t>más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frecuentes</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las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niñas</a:t>
            </a:r>
            <a:r>
              <a:rPr lang="en-GB" sz="1600" dirty="0">
                <a:latin typeface="Times New Roman" pitchFamily="18" charset="0"/>
                <a:cs typeface="Times New Roman" pitchFamily="18" charset="0"/>
              </a:rPr>
              <a:t>, en la </a:t>
            </a:r>
            <a:r>
              <a:rPr lang="en-GB" sz="1600" dirty="0" err="1">
                <a:latin typeface="Times New Roman" pitchFamily="18" charset="0"/>
                <a:cs typeface="Times New Roman" pitchFamily="18" charset="0"/>
              </a:rPr>
              <a:t>proporción</a:t>
            </a:r>
            <a:r>
              <a:rPr lang="en-GB" sz="1600" dirty="0">
                <a:latin typeface="Times New Roman" pitchFamily="18" charset="0"/>
                <a:cs typeface="Times New Roman" pitchFamily="18" charset="0"/>
              </a:rPr>
              <a:t> de 10 a 1.</a:t>
            </a:r>
            <a:br>
              <a:rPr lang="en-GB" sz="1600" dirty="0">
                <a:latin typeface="Times New Roman" pitchFamily="18" charset="0"/>
                <a:cs typeface="Times New Roman" pitchFamily="18" charset="0"/>
              </a:rPr>
            </a:br>
            <a:r>
              <a:rPr lang="en-GB" sz="1600" b="1" dirty="0">
                <a:solidFill>
                  <a:schemeClr val="accent1">
                    <a:lumMod val="60000"/>
                    <a:lumOff val="40000"/>
                  </a:schemeClr>
                </a:solidFill>
                <a:latin typeface="Times New Roman" pitchFamily="18" charset="0"/>
                <a:cs typeface="Times New Roman" pitchFamily="18" charset="0"/>
              </a:rPr>
              <a:t>1) </a:t>
            </a:r>
            <a:r>
              <a:rPr lang="en-GB" sz="1600" b="1" dirty="0" err="1">
                <a:solidFill>
                  <a:schemeClr val="accent1">
                    <a:lumMod val="60000"/>
                    <a:lumOff val="40000"/>
                  </a:schemeClr>
                </a:solidFill>
                <a:latin typeface="Times New Roman" pitchFamily="18" charset="0"/>
                <a:cs typeface="Times New Roman" pitchFamily="18" charset="0"/>
              </a:rPr>
              <a:t>Perlas</a:t>
            </a:r>
            <a:r>
              <a:rPr lang="en-GB" sz="1600" b="1" dirty="0">
                <a:solidFill>
                  <a:schemeClr val="accent1">
                    <a:lumMod val="60000"/>
                    <a:lumOff val="40000"/>
                  </a:schemeClr>
                </a:solidFill>
                <a:latin typeface="Times New Roman" pitchFamily="18" charset="0"/>
                <a:cs typeface="Times New Roman" pitchFamily="18" charset="0"/>
              </a:rPr>
              <a:t> de Epstein</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ubican</a:t>
            </a:r>
            <a:r>
              <a:rPr lang="en-GB" sz="1600" dirty="0">
                <a:latin typeface="Times New Roman" pitchFamily="18" charset="0"/>
                <a:cs typeface="Times New Roman" pitchFamily="18" charset="0"/>
              </a:rPr>
              <a:t> a lo largo del </a:t>
            </a:r>
            <a:r>
              <a:rPr lang="en-GB" sz="1600" dirty="0" err="1">
                <a:latin typeface="Times New Roman" pitchFamily="18" charset="0"/>
                <a:cs typeface="Times New Roman" pitchFamily="18" charset="0"/>
              </a:rPr>
              <a:t>paladar</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considera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origen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proviene</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restos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epiteliales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células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salivales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atrapadas</a:t>
            </a:r>
            <a:r>
              <a:rPr lang="en-GB" sz="1600" dirty="0">
                <a:latin typeface="Times New Roman" pitchFamily="18" charset="0"/>
                <a:cs typeface="Times New Roman" pitchFamily="18" charset="0"/>
              </a:rPr>
              <a:t> al </a:t>
            </a:r>
            <a:r>
              <a:rPr lang="en-GB" sz="1600" dirty="0" err="1">
                <a:latin typeface="Times New Roman" pitchFamily="18" charset="0"/>
                <a:cs typeface="Times New Roman" pitchFamily="18" charset="0"/>
              </a:rPr>
              <a:t>crecer</a:t>
            </a:r>
            <a:r>
              <a:rPr lang="en-GB" sz="1600" dirty="0">
                <a:latin typeface="Times New Roman" pitchFamily="18" charset="0"/>
                <a:cs typeface="Times New Roman" pitchFamily="18" charset="0"/>
              </a:rPr>
              <a:t> el </a:t>
            </a:r>
            <a:r>
              <a:rPr lang="en-GB" sz="1600" dirty="0" err="1">
                <a:latin typeface="Times New Roman" pitchFamily="18" charset="0"/>
                <a:cs typeface="Times New Roman" pitchFamily="18" charset="0"/>
              </a:rPr>
              <a:t>feto</a:t>
            </a:r>
            <a:r>
              <a:rPr lang="en-GB" sz="1600" dirty="0">
                <a:latin typeface="Times New Roman" pitchFamily="18" charset="0"/>
                <a:cs typeface="Times New Roman" pitchFamily="18" charset="0"/>
              </a:rPr>
              <a:t>. </a:t>
            </a:r>
          </a:p>
          <a:p>
            <a:pPr>
              <a:lnSpc>
                <a:spcPct val="80000"/>
              </a:lnSpc>
              <a:spcBef>
                <a:spcPct val="0"/>
              </a:spcBef>
              <a:buNone/>
            </a:pP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Según</a:t>
            </a:r>
            <a:r>
              <a:rPr lang="en-GB" sz="1600" dirty="0">
                <a:latin typeface="Times New Roman" pitchFamily="18" charset="0"/>
                <a:cs typeface="Times New Roman" pitchFamily="18" charset="0"/>
              </a:rPr>
              <a:t> J. Philip Sapp </a:t>
            </a:r>
            <a:r>
              <a:rPr lang="en-GB" sz="1600" dirty="0" err="1">
                <a:latin typeface="Times New Roman" pitchFamily="18" charset="0"/>
                <a:cs typeface="Times New Roman" pitchFamily="18" charset="0"/>
              </a:rPr>
              <a:t>provienen</a:t>
            </a:r>
            <a:r>
              <a:rPr lang="en-GB" sz="1600" dirty="0">
                <a:latin typeface="Times New Roman" pitchFamily="18" charset="0"/>
                <a:cs typeface="Times New Roman" pitchFamily="18" charset="0"/>
              </a:rPr>
              <a:t> de la </a:t>
            </a:r>
            <a:r>
              <a:rPr lang="en-GB" sz="1600" dirty="0" err="1">
                <a:latin typeface="Times New Roman" pitchFamily="18" charset="0"/>
                <a:cs typeface="Times New Roman" pitchFamily="18" charset="0"/>
              </a:rPr>
              <a:t>lámina</a:t>
            </a:r>
            <a:r>
              <a:rPr lang="en-GB" sz="1600" dirty="0">
                <a:latin typeface="Times New Roman" pitchFamily="18" charset="0"/>
                <a:cs typeface="Times New Roman" pitchFamily="18" charset="0"/>
              </a:rPr>
              <a:t> dental </a:t>
            </a:r>
            <a:r>
              <a:rPr lang="en-GB" sz="1600" dirty="0" err="1">
                <a:latin typeface="Times New Roman" pitchFamily="18" charset="0"/>
                <a:cs typeface="Times New Roman" pitchFamily="18" charset="0"/>
              </a:rPr>
              <a:t>primaria</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b="1" dirty="0">
                <a:solidFill>
                  <a:schemeClr val="accent1">
                    <a:lumMod val="60000"/>
                    <a:lumOff val="40000"/>
                  </a:schemeClr>
                </a:solidFill>
                <a:latin typeface="Times New Roman" pitchFamily="18" charset="0"/>
                <a:cs typeface="Times New Roman" pitchFamily="18" charset="0"/>
              </a:rPr>
              <a:t>2) </a:t>
            </a:r>
            <a:r>
              <a:rPr lang="en-GB" sz="1600" b="1" dirty="0" err="1">
                <a:solidFill>
                  <a:schemeClr val="accent1">
                    <a:lumMod val="60000"/>
                    <a:lumOff val="40000"/>
                  </a:schemeClr>
                </a:solidFill>
                <a:latin typeface="Times New Roman" pitchFamily="18" charset="0"/>
                <a:cs typeface="Times New Roman" pitchFamily="18" charset="0"/>
              </a:rPr>
              <a:t>Nódulos</a:t>
            </a:r>
            <a:r>
              <a:rPr lang="en-GB" sz="1600" b="1" dirty="0">
                <a:solidFill>
                  <a:schemeClr val="accent1">
                    <a:lumMod val="60000"/>
                    <a:lumOff val="40000"/>
                  </a:schemeClr>
                </a:solidFill>
                <a:latin typeface="Times New Roman" pitchFamily="18" charset="0"/>
                <a:cs typeface="Times New Roman" pitchFamily="18" charset="0"/>
              </a:rPr>
              <a:t> de Bohn</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son </a:t>
            </a:r>
            <a:r>
              <a:rPr lang="en-GB" sz="1600" dirty="0" err="1">
                <a:latin typeface="Times New Roman" pitchFamily="18" charset="0"/>
                <a:cs typeface="Times New Roman" pitchFamily="18" charset="0"/>
              </a:rPr>
              <a:t>visibles</a:t>
            </a:r>
            <a:r>
              <a:rPr lang="en-GB" sz="1600" dirty="0">
                <a:latin typeface="Times New Roman" pitchFamily="18" charset="0"/>
                <a:cs typeface="Times New Roman" pitchFamily="18" charset="0"/>
              </a:rPr>
              <a:t> a lo largo de la </a:t>
            </a:r>
            <a:r>
              <a:rPr lang="en-GB" sz="1600" dirty="0" err="1">
                <a:latin typeface="Times New Roman" pitchFamily="18" charset="0"/>
                <a:cs typeface="Times New Roman" pitchFamily="18" charset="0"/>
              </a:rPr>
              <a:t>zona</a:t>
            </a:r>
            <a:r>
              <a:rPr lang="en-GB" sz="1600" dirty="0">
                <a:latin typeface="Times New Roman" pitchFamily="18" charset="0"/>
                <a:cs typeface="Times New Roman" pitchFamily="18" charset="0"/>
              </a:rPr>
              <a:t> vestibular y </a:t>
            </a:r>
            <a:r>
              <a:rPr lang="en-GB" sz="1600" dirty="0" err="1">
                <a:latin typeface="Times New Roman" pitchFamily="18" charset="0"/>
                <a:cs typeface="Times New Roman" pitchFamily="18" charset="0"/>
              </a:rPr>
              <a:t>palatina</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reborde</a:t>
            </a:r>
            <a:r>
              <a:rPr lang="en-GB" sz="1600" dirty="0">
                <a:latin typeface="Times New Roman" pitchFamily="18" charset="0"/>
                <a:cs typeface="Times New Roman" pitchFamily="18" charset="0"/>
              </a:rPr>
              <a:t> alveolar. No se </a:t>
            </a:r>
            <a:r>
              <a:rPr lang="en-GB" sz="1600" dirty="0" err="1">
                <a:latin typeface="Times New Roman" pitchFamily="18" charset="0"/>
                <a:cs typeface="Times New Roman" pitchFamily="18" charset="0"/>
              </a:rPr>
              <a:t>sitúan</a:t>
            </a:r>
            <a:r>
              <a:rPr lang="en-GB" sz="1600" dirty="0">
                <a:latin typeface="Times New Roman" pitchFamily="18" charset="0"/>
                <a:cs typeface="Times New Roman" pitchFamily="18" charset="0"/>
              </a:rPr>
              <a:t> en el </a:t>
            </a:r>
            <a:r>
              <a:rPr lang="en-GB" sz="1600" dirty="0" err="1">
                <a:latin typeface="Times New Roman" pitchFamily="18" charset="0"/>
                <a:cs typeface="Times New Roman" pitchFamily="18" charset="0"/>
              </a:rPr>
              <a:t>paladar</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r>
              <a:rPr lang="en-GB" sz="1600" dirty="0" err="1">
                <a:latin typeface="Times New Roman" pitchFamily="18" charset="0"/>
                <a:cs typeface="Times New Roman" pitchFamily="18" charset="0"/>
              </a:rPr>
              <a:t>Histológicamente</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consideran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restos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tejido</a:t>
            </a:r>
            <a:r>
              <a:rPr lang="en-GB" sz="1600" dirty="0">
                <a:latin typeface="Times New Roman" pitchFamily="18" charset="0"/>
                <a:cs typeface="Times New Roman" pitchFamily="18" charset="0"/>
              </a:rPr>
              <a:t> glandular, </a:t>
            </a:r>
            <a:r>
              <a:rPr lang="en-GB" sz="1600" dirty="0" err="1">
                <a:latin typeface="Times New Roman" pitchFamily="18" charset="0"/>
                <a:cs typeface="Times New Roman" pitchFamily="18" charset="0"/>
              </a:rPr>
              <a:t>restos</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epitelio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origen</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las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piezas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dentarias</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solidFill>
                  <a:schemeClr val="accent1">
                    <a:lumMod val="60000"/>
                    <a:lumOff val="40000"/>
                  </a:schemeClr>
                </a:solidFill>
                <a:latin typeface="Times New Roman" pitchFamily="18" charset="0"/>
                <a:cs typeface="Times New Roman" pitchFamily="18" charset="0"/>
              </a:rPr>
            </a:br>
            <a:r>
              <a:rPr lang="en-GB" sz="1600" b="1" dirty="0">
                <a:solidFill>
                  <a:schemeClr val="accent1">
                    <a:lumMod val="60000"/>
                    <a:lumOff val="40000"/>
                  </a:schemeClr>
                </a:solidFill>
                <a:latin typeface="Times New Roman" pitchFamily="18" charset="0"/>
                <a:cs typeface="Times New Roman" pitchFamily="18" charset="0"/>
              </a:rPr>
              <a:t>3) </a:t>
            </a:r>
            <a:r>
              <a:rPr lang="en-GB" sz="1600" b="1" dirty="0" err="1">
                <a:solidFill>
                  <a:schemeClr val="accent1">
                    <a:lumMod val="60000"/>
                    <a:lumOff val="40000"/>
                  </a:schemeClr>
                </a:solidFill>
                <a:latin typeface="Times New Roman" pitchFamily="18" charset="0"/>
                <a:cs typeface="Times New Roman" pitchFamily="18" charset="0"/>
              </a:rPr>
              <a:t>Quistes</a:t>
            </a:r>
            <a:r>
              <a:rPr lang="en-GB" sz="1600" b="1" dirty="0">
                <a:solidFill>
                  <a:schemeClr val="accent1">
                    <a:lumMod val="60000"/>
                    <a:lumOff val="40000"/>
                  </a:schemeClr>
                </a:solidFill>
                <a:latin typeface="Times New Roman" pitchFamily="18" charset="0"/>
                <a:cs typeface="Times New Roman" pitchFamily="18" charset="0"/>
              </a:rPr>
              <a:t> de la </a:t>
            </a:r>
            <a:r>
              <a:rPr lang="en-GB" sz="1600" b="1" dirty="0" err="1">
                <a:solidFill>
                  <a:schemeClr val="accent1">
                    <a:lumMod val="60000"/>
                    <a:lumOff val="40000"/>
                  </a:schemeClr>
                </a:solidFill>
                <a:latin typeface="Times New Roman" pitchFamily="18" charset="0"/>
                <a:cs typeface="Times New Roman" pitchFamily="18" charset="0"/>
              </a:rPr>
              <a:t>lámina</a:t>
            </a:r>
            <a:r>
              <a:rPr lang="en-GB" sz="1600" b="1" dirty="0">
                <a:solidFill>
                  <a:schemeClr val="accent1">
                    <a:lumMod val="60000"/>
                    <a:lumOff val="40000"/>
                  </a:schemeClr>
                </a:solidFill>
                <a:latin typeface="Times New Roman" pitchFamily="18" charset="0"/>
                <a:cs typeface="Times New Roman" pitchFamily="18" charset="0"/>
              </a:rPr>
              <a:t> dental</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localizados</a:t>
            </a:r>
            <a:r>
              <a:rPr lang="en-GB" sz="1600" dirty="0">
                <a:latin typeface="Times New Roman" pitchFamily="18" charset="0"/>
                <a:cs typeface="Times New Roman" pitchFamily="18" charset="0"/>
              </a:rPr>
              <a:t> en la </a:t>
            </a:r>
            <a:r>
              <a:rPr lang="en-GB" sz="1600" dirty="0" err="1">
                <a:latin typeface="Times New Roman" pitchFamily="18" charset="0"/>
                <a:cs typeface="Times New Roman" pitchFamily="18" charset="0"/>
              </a:rPr>
              <a:t>cresta</a:t>
            </a:r>
            <a:r>
              <a:rPr lang="en-GB" sz="1600" dirty="0">
                <a:latin typeface="Times New Roman" pitchFamily="18" charset="0"/>
                <a:cs typeface="Times New Roman" pitchFamily="18" charset="0"/>
              </a:rPr>
              <a:t> de los </a:t>
            </a:r>
            <a:r>
              <a:rPr lang="en-GB" sz="1600" dirty="0" err="1">
                <a:latin typeface="Times New Roman" pitchFamily="18" charset="0"/>
                <a:cs typeface="Times New Roman" pitchFamily="18" charset="0"/>
              </a:rPr>
              <a:t>rebordes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alveolares</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originan</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restos</a:t>
            </a:r>
            <a:r>
              <a:rPr lang="en-GB" sz="1600" dirty="0">
                <a:latin typeface="Times New Roman" pitchFamily="18" charset="0"/>
                <a:cs typeface="Times New Roman" pitchFamily="18" charset="0"/>
              </a:rPr>
              <a:t> de la </a:t>
            </a:r>
            <a:r>
              <a:rPr lang="en-GB" sz="1600" dirty="0" err="1">
                <a:latin typeface="Times New Roman" pitchFamily="18" charset="0"/>
                <a:cs typeface="Times New Roman" pitchFamily="18" charset="0"/>
              </a:rPr>
              <a:t>lámina</a:t>
            </a:r>
            <a:r>
              <a:rPr lang="en-GB" sz="1600" dirty="0">
                <a:latin typeface="Times New Roman" pitchFamily="18" charset="0"/>
                <a:cs typeface="Times New Roman" pitchFamily="18" charset="0"/>
              </a:rPr>
              <a:t> dental.</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dirty="0" err="1">
                <a:latin typeface="Times New Roman" pitchFamily="18" charset="0"/>
                <a:cs typeface="Times New Roman" pitchFamily="18" charset="0"/>
              </a:rPr>
              <a:t>Ninguno</a:t>
            </a:r>
            <a:r>
              <a:rPr lang="en-GB" sz="1600" dirty="0">
                <a:latin typeface="Times New Roman" pitchFamily="18" charset="0"/>
                <a:cs typeface="Times New Roman" pitchFamily="18" charset="0"/>
              </a:rPr>
              <a:t> de los </a:t>
            </a:r>
            <a:r>
              <a:rPr lang="en-GB" sz="1600" dirty="0" err="1">
                <a:latin typeface="Times New Roman" pitchFamily="18" charset="0"/>
                <a:cs typeface="Times New Roman" pitchFamily="18" charset="0"/>
              </a:rPr>
              <a:t>mencionados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requieren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tratamientos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Desaparecen</a:t>
            </a:r>
            <a:r>
              <a:rPr lang="en-GB" sz="1600" dirty="0">
                <a:latin typeface="Times New Roman" pitchFamily="18" charset="0"/>
                <a:cs typeface="Times New Roman" pitchFamily="18" charset="0"/>
              </a:rPr>
              <a:t> en los </a:t>
            </a:r>
            <a:r>
              <a:rPr lang="en-GB" sz="1600" dirty="0" err="1">
                <a:latin typeface="Times New Roman" pitchFamily="18" charset="0"/>
                <a:cs typeface="Times New Roman" pitchFamily="18" charset="0"/>
              </a:rPr>
              <a:t>primeros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meses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vida</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pesar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algunos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pueden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crecer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pero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también</a:t>
            </a:r>
            <a:r>
              <a:rPr lang="en-GB" sz="1600" dirty="0">
                <a:latin typeface="Times New Roman" pitchFamily="18" charset="0"/>
                <a:cs typeface="Times New Roman" pitchFamily="18" charset="0"/>
              </a:rPr>
              <a:t> se van.</a:t>
            </a:r>
          </a:p>
          <a:p>
            <a:pPr>
              <a:lnSpc>
                <a:spcPct val="80000"/>
              </a:lnSpc>
              <a:spcBef>
                <a:spcPct val="0"/>
              </a:spcBef>
              <a:buNone/>
            </a:pPr>
            <a:endParaRPr lang="en-GB" sz="1600" dirty="0">
              <a:latin typeface="Times New Roman" pitchFamily="18" charset="0"/>
              <a:cs typeface="Times New Roman" pitchFamily="18" charset="0"/>
            </a:endParaRPr>
          </a:p>
          <a:p>
            <a:pPr>
              <a:lnSpc>
                <a:spcPct val="80000"/>
              </a:lnSpc>
              <a:spcBef>
                <a:spcPct val="0"/>
              </a:spcBef>
              <a:buNone/>
            </a:pPr>
            <a:r>
              <a:rPr lang="en-GB" sz="1600" b="1" dirty="0" err="1">
                <a:solidFill>
                  <a:schemeClr val="accent1">
                    <a:lumMod val="60000"/>
                    <a:lumOff val="40000"/>
                  </a:schemeClr>
                </a:solidFill>
                <a:latin typeface="Times New Roman" pitchFamily="18" charset="0"/>
                <a:cs typeface="Times New Roman" pitchFamily="18" charset="0"/>
              </a:rPr>
              <a:t>Dientes</a:t>
            </a:r>
            <a:r>
              <a:rPr lang="en-GB" sz="1600" b="1" dirty="0">
                <a:solidFill>
                  <a:schemeClr val="accent1">
                    <a:lumMod val="60000"/>
                    <a:lumOff val="40000"/>
                  </a:schemeClr>
                </a:solidFill>
                <a:latin typeface="Times New Roman" pitchFamily="18" charset="0"/>
                <a:cs typeface="Times New Roman" pitchFamily="18" charset="0"/>
              </a:rPr>
              <a:t> </a:t>
            </a:r>
            <a:r>
              <a:rPr lang="en-GB" sz="1600" b="1" dirty="0" err="1">
                <a:solidFill>
                  <a:schemeClr val="accent1">
                    <a:lumMod val="60000"/>
                    <a:lumOff val="40000"/>
                  </a:schemeClr>
                </a:solidFill>
                <a:latin typeface="Times New Roman" pitchFamily="18" charset="0"/>
                <a:cs typeface="Times New Roman" pitchFamily="18" charset="0"/>
              </a:rPr>
              <a:t>natales</a:t>
            </a:r>
            <a:r>
              <a:rPr lang="en-GB" sz="1600" b="1" dirty="0">
                <a:solidFill>
                  <a:schemeClr val="accent1">
                    <a:lumMod val="60000"/>
                    <a:lumOff val="40000"/>
                  </a:schemeClr>
                </a:solidFill>
                <a:latin typeface="Times New Roman" pitchFamily="18" charset="0"/>
                <a:cs typeface="Times New Roman" pitchFamily="18" charset="0"/>
              </a:rPr>
              <a:t> y </a:t>
            </a:r>
            <a:r>
              <a:rPr lang="en-GB" sz="1600" b="1" dirty="0" err="1">
                <a:solidFill>
                  <a:schemeClr val="accent1">
                    <a:lumMod val="60000"/>
                    <a:lumOff val="40000"/>
                  </a:schemeClr>
                </a:solidFill>
                <a:latin typeface="Times New Roman" pitchFamily="18" charset="0"/>
                <a:cs typeface="Times New Roman" pitchFamily="18" charset="0"/>
              </a:rPr>
              <a:t>neonatales</a:t>
            </a:r>
            <a:r>
              <a:rPr lang="en-GB" sz="1600" b="1" dirty="0">
                <a:solidFill>
                  <a:schemeClr val="accent1">
                    <a:lumMod val="60000"/>
                    <a:lumOff val="40000"/>
                  </a:schemeClr>
                </a:solidFill>
                <a:latin typeface="Times New Roman" pitchFamily="18" charset="0"/>
                <a:cs typeface="Times New Roman" pitchFamily="18" charset="0"/>
              </a:rPr>
              <a:t>.</a:t>
            </a:r>
          </a:p>
          <a:p>
            <a:pPr>
              <a:lnSpc>
                <a:spcPct val="80000"/>
              </a:lnSpc>
              <a:spcBef>
                <a:spcPct val="0"/>
              </a:spcBef>
              <a:buNone/>
            </a:pPr>
            <a:br>
              <a:rPr lang="en-GB" sz="1600" dirty="0">
                <a:latin typeface="Times New Roman" pitchFamily="18" charset="0"/>
                <a:cs typeface="Times New Roman" pitchFamily="18" charset="0"/>
              </a:rPr>
            </a:br>
            <a:r>
              <a:rPr lang="en-GB" sz="1600" dirty="0">
                <a:latin typeface="Times New Roman" pitchFamily="18" charset="0"/>
                <a:cs typeface="Times New Roman" pitchFamily="18" charset="0"/>
              </a:rPr>
              <a:t>Se llama </a:t>
            </a:r>
            <a:r>
              <a:rPr lang="en-GB" sz="1600" dirty="0" err="1">
                <a:latin typeface="Times New Roman" pitchFamily="18" charset="0"/>
                <a:cs typeface="Times New Roman" pitchFamily="18" charset="0"/>
              </a:rPr>
              <a:t>diente</a:t>
            </a:r>
            <a:r>
              <a:rPr lang="en-GB" sz="1600" dirty="0">
                <a:latin typeface="Times New Roman" pitchFamily="18" charset="0"/>
                <a:cs typeface="Times New Roman" pitchFamily="18" charset="0"/>
              </a:rPr>
              <a:t> natal al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está</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presente</a:t>
            </a:r>
            <a:r>
              <a:rPr lang="en-GB" sz="1600" dirty="0">
                <a:latin typeface="Times New Roman" pitchFamily="18" charset="0"/>
                <a:cs typeface="Times New Roman" pitchFamily="18" charset="0"/>
              </a:rPr>
              <a:t> en el </a:t>
            </a:r>
            <a:r>
              <a:rPr lang="en-GB" sz="1600" dirty="0" err="1">
                <a:latin typeface="Times New Roman" pitchFamily="18" charset="0"/>
                <a:cs typeface="Times New Roman" pitchFamily="18" charset="0"/>
              </a:rPr>
              <a:t>nacimiento</a:t>
            </a:r>
            <a:r>
              <a:rPr lang="en-GB" sz="1600" dirty="0">
                <a:latin typeface="Times New Roman" pitchFamily="18" charset="0"/>
                <a:cs typeface="Times New Roman" pitchFamily="18" charset="0"/>
              </a:rPr>
              <a:t> y neonatal al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erupciona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dentro</a:t>
            </a:r>
            <a:r>
              <a:rPr lang="en-GB" sz="1600" dirty="0">
                <a:latin typeface="Times New Roman" pitchFamily="18" charset="0"/>
                <a:cs typeface="Times New Roman" pitchFamily="18" charset="0"/>
              </a:rPr>
              <a:t> de los 30 </a:t>
            </a:r>
            <a:r>
              <a:rPr lang="en-GB" sz="1600" dirty="0" err="1">
                <a:latin typeface="Times New Roman" pitchFamily="18" charset="0"/>
                <a:cs typeface="Times New Roman" pitchFamily="18" charset="0"/>
              </a:rPr>
              <a:t>días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vida</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endParaRPr lang="en-GB" sz="1600" dirty="0">
              <a:latin typeface="Times New Roman" pitchFamily="18" charset="0"/>
              <a:cs typeface="Times New Roman" pitchFamily="18" charset="0"/>
            </a:endParaRPr>
          </a:p>
          <a:p>
            <a:endParaRPr lang="es-CL" sz="1100" dirty="0">
              <a:latin typeface="Times New Roman" pitchFamily="18" charset="0"/>
              <a:cs typeface="Times New Roman" pitchFamily="18" charset="0"/>
            </a:endParaRPr>
          </a:p>
          <a:p>
            <a:pPr>
              <a:lnSpc>
                <a:spcPct val="80000"/>
              </a:lnSpc>
              <a:spcBef>
                <a:spcPct val="0"/>
              </a:spcBef>
              <a:buNone/>
            </a:pPr>
            <a:br>
              <a:rPr lang="en-GB" sz="1600" dirty="0">
                <a:latin typeface="Times New Roman" pitchFamily="18" charset="0"/>
                <a:cs typeface="Times New Roman" pitchFamily="18" charset="0"/>
              </a:rPr>
            </a:br>
            <a:br>
              <a:rPr lang="en-GB" sz="1600" b="1" dirty="0">
                <a:latin typeface="Times New Roman" pitchFamily="18" charset="0"/>
                <a:cs typeface="Times New Roman" pitchFamily="18" charset="0"/>
              </a:rPr>
            </a:br>
            <a:endParaRPr lang="es-CL" sz="1600" dirty="0">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A03AA871-9036-43E7-AEC3-E3249715D8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3807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347864" y="260648"/>
            <a:ext cx="2520280" cy="792088"/>
          </a:xfrm>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Boca</a:t>
            </a:r>
          </a:p>
        </p:txBody>
      </p:sp>
      <p:sp>
        <p:nvSpPr>
          <p:cNvPr id="11" name="10 Marcador de contenido"/>
          <p:cNvSpPr>
            <a:spLocks noGrp="1"/>
          </p:cNvSpPr>
          <p:nvPr>
            <p:ph idx="1"/>
          </p:nvPr>
        </p:nvSpPr>
        <p:spPr>
          <a:xfrm>
            <a:off x="755576" y="980728"/>
            <a:ext cx="7931224" cy="5544616"/>
          </a:xfrm>
        </p:spPr>
        <p:txBody>
          <a:bodyPr>
            <a:noAutofit/>
          </a:bodyPr>
          <a:lstStyle/>
          <a:p>
            <a:pPr>
              <a:lnSpc>
                <a:spcPct val="80000"/>
              </a:lnSpc>
              <a:spcBef>
                <a:spcPct val="0"/>
              </a:spcBef>
              <a:buNone/>
            </a:pPr>
            <a:r>
              <a:rPr lang="en-GB" sz="1600" b="1" dirty="0" err="1">
                <a:solidFill>
                  <a:schemeClr val="accent1">
                    <a:lumMod val="60000"/>
                    <a:lumOff val="40000"/>
                  </a:schemeClr>
                </a:solidFill>
                <a:latin typeface="Times New Roman" pitchFamily="18" charset="0"/>
                <a:cs typeface="Times New Roman" pitchFamily="18" charset="0"/>
              </a:rPr>
              <a:t>Epulis</a:t>
            </a:r>
            <a:r>
              <a:rPr lang="en-GB" sz="1600" b="1" dirty="0">
                <a:solidFill>
                  <a:schemeClr val="accent1">
                    <a:lumMod val="60000"/>
                    <a:lumOff val="40000"/>
                  </a:schemeClr>
                </a:solidFill>
                <a:latin typeface="Times New Roman" pitchFamily="18" charset="0"/>
                <a:cs typeface="Times New Roman" pitchFamily="18" charset="0"/>
              </a:rPr>
              <a:t> </a:t>
            </a:r>
            <a:r>
              <a:rPr lang="en-GB" sz="1600" b="1" dirty="0" err="1">
                <a:solidFill>
                  <a:schemeClr val="accent1">
                    <a:lumMod val="60000"/>
                    <a:lumOff val="40000"/>
                  </a:schemeClr>
                </a:solidFill>
                <a:latin typeface="Times New Roman" pitchFamily="18" charset="0"/>
                <a:cs typeface="Times New Roman" pitchFamily="18" charset="0"/>
              </a:rPr>
              <a:t>congénito</a:t>
            </a:r>
            <a:r>
              <a:rPr lang="en-GB" sz="1600" b="1" dirty="0">
                <a:solidFill>
                  <a:schemeClr val="accent1">
                    <a:lumMod val="60000"/>
                    <a:lumOff val="40000"/>
                  </a:schemeClr>
                </a:solidFill>
                <a:latin typeface="Times New Roman" pitchFamily="18" charset="0"/>
                <a:cs typeface="Times New Roman" pitchFamily="18" charset="0"/>
              </a:rPr>
              <a:t> del </a:t>
            </a:r>
            <a:r>
              <a:rPr lang="en-GB" sz="1600" b="1" dirty="0" err="1">
                <a:solidFill>
                  <a:schemeClr val="accent1">
                    <a:lumMod val="60000"/>
                    <a:lumOff val="40000"/>
                  </a:schemeClr>
                </a:solidFill>
                <a:latin typeface="Times New Roman" pitchFamily="18" charset="0"/>
                <a:cs typeface="Times New Roman" pitchFamily="18" charset="0"/>
              </a:rPr>
              <a:t>recién</a:t>
            </a:r>
            <a:r>
              <a:rPr lang="en-GB" sz="1600" b="1" dirty="0">
                <a:solidFill>
                  <a:schemeClr val="accent1">
                    <a:lumMod val="60000"/>
                    <a:lumOff val="40000"/>
                  </a:schemeClr>
                </a:solidFill>
                <a:latin typeface="Times New Roman" pitchFamily="18" charset="0"/>
                <a:cs typeface="Times New Roman" pitchFamily="18" charset="0"/>
              </a:rPr>
              <a:t> </a:t>
            </a:r>
            <a:r>
              <a:rPr lang="en-GB" sz="1600" b="1" dirty="0" err="1">
                <a:solidFill>
                  <a:schemeClr val="accent1">
                    <a:lumMod val="60000"/>
                    <a:lumOff val="40000"/>
                  </a:schemeClr>
                </a:solidFill>
                <a:latin typeface="Times New Roman" pitchFamily="18" charset="0"/>
                <a:cs typeface="Times New Roman" pitchFamily="18" charset="0"/>
              </a:rPr>
              <a:t>nacido</a:t>
            </a:r>
            <a:r>
              <a:rPr lang="en-GB" sz="1600" b="1" dirty="0">
                <a:solidFill>
                  <a:schemeClr val="accent1">
                    <a:lumMod val="60000"/>
                    <a:lumOff val="40000"/>
                  </a:schemeClr>
                </a:solidFill>
                <a:latin typeface="Times New Roman" pitchFamily="18" charset="0"/>
                <a:cs typeface="Times New Roman" pitchFamily="18" charset="0"/>
              </a:rPr>
              <a:t> o </a:t>
            </a:r>
            <a:r>
              <a:rPr lang="en-GB" sz="1600" b="1" dirty="0" err="1">
                <a:solidFill>
                  <a:schemeClr val="accent1">
                    <a:lumMod val="60000"/>
                    <a:lumOff val="40000"/>
                  </a:schemeClr>
                </a:solidFill>
                <a:latin typeface="Times New Roman" pitchFamily="18" charset="0"/>
                <a:cs typeface="Times New Roman" pitchFamily="18" charset="0"/>
              </a:rPr>
              <a:t>tumor</a:t>
            </a:r>
            <a:r>
              <a:rPr lang="en-GB" sz="1600" b="1" dirty="0">
                <a:solidFill>
                  <a:schemeClr val="accent1">
                    <a:lumMod val="60000"/>
                    <a:lumOff val="40000"/>
                  </a:schemeClr>
                </a:solidFill>
                <a:latin typeface="Times New Roman" pitchFamily="18" charset="0"/>
                <a:cs typeface="Times New Roman" pitchFamily="18" charset="0"/>
              </a:rPr>
              <a:t> gingival </a:t>
            </a:r>
            <a:r>
              <a:rPr lang="en-GB" sz="1600" b="1" dirty="0" err="1">
                <a:solidFill>
                  <a:schemeClr val="accent1">
                    <a:lumMod val="60000"/>
                    <a:lumOff val="40000"/>
                  </a:schemeClr>
                </a:solidFill>
                <a:latin typeface="Times New Roman" pitchFamily="18" charset="0"/>
                <a:cs typeface="Times New Roman" pitchFamily="18" charset="0"/>
              </a:rPr>
              <a:t>congénito</a:t>
            </a:r>
            <a:r>
              <a:rPr lang="en-GB" sz="1600" b="1" dirty="0">
                <a:solidFill>
                  <a:schemeClr val="accent1">
                    <a:lumMod val="60000"/>
                    <a:lumOff val="40000"/>
                  </a:schemeClr>
                </a:solidFill>
                <a:latin typeface="Times New Roman" pitchFamily="18" charset="0"/>
                <a:cs typeface="Times New Roman" pitchFamily="18" charset="0"/>
              </a:rPr>
              <a:t> de </a:t>
            </a:r>
            <a:r>
              <a:rPr lang="en-GB" sz="1600" b="1" dirty="0" err="1">
                <a:solidFill>
                  <a:schemeClr val="accent1">
                    <a:lumMod val="60000"/>
                    <a:lumOff val="40000"/>
                  </a:schemeClr>
                </a:solidFill>
                <a:latin typeface="Times New Roman" pitchFamily="18" charset="0"/>
                <a:cs typeface="Times New Roman" pitchFamily="18" charset="0"/>
              </a:rPr>
              <a:t>células</a:t>
            </a:r>
            <a:r>
              <a:rPr lang="en-GB" sz="1600" b="1" dirty="0">
                <a:solidFill>
                  <a:schemeClr val="accent1">
                    <a:lumMod val="60000"/>
                    <a:lumOff val="40000"/>
                  </a:schemeClr>
                </a:solidFill>
                <a:latin typeface="Times New Roman" pitchFamily="18" charset="0"/>
                <a:cs typeface="Times New Roman" pitchFamily="18" charset="0"/>
              </a:rPr>
              <a:t> </a:t>
            </a:r>
            <a:r>
              <a:rPr lang="en-GB" sz="1600" b="1" dirty="0" err="1">
                <a:solidFill>
                  <a:schemeClr val="accent1">
                    <a:lumMod val="60000"/>
                    <a:lumOff val="40000"/>
                  </a:schemeClr>
                </a:solidFill>
                <a:latin typeface="Times New Roman" pitchFamily="18" charset="0"/>
                <a:cs typeface="Times New Roman" pitchFamily="18" charset="0"/>
              </a:rPr>
              <a:t>granulares</a:t>
            </a:r>
            <a:r>
              <a:rPr lang="en-GB" sz="1600" b="1" dirty="0">
                <a:latin typeface="Times New Roman" pitchFamily="18" charset="0"/>
                <a:cs typeface="Times New Roman" pitchFamily="18" charset="0"/>
              </a:rPr>
              <a:t>.</a:t>
            </a:r>
          </a:p>
          <a:p>
            <a:pPr>
              <a:lnSpc>
                <a:spcPct val="80000"/>
              </a:lnSpc>
              <a:spcBef>
                <a:spcPct val="0"/>
              </a:spcBef>
              <a:buNone/>
            </a:pPr>
            <a:br>
              <a:rPr lang="en-GB" sz="1600" dirty="0">
                <a:latin typeface="Times New Roman" pitchFamily="18" charset="0"/>
                <a:cs typeface="Times New Roman" pitchFamily="18" charset="0"/>
              </a:rPr>
            </a:br>
            <a:r>
              <a:rPr lang="en-GB" sz="1600" dirty="0">
                <a:latin typeface="Times New Roman" pitchFamily="18" charset="0"/>
                <a:cs typeface="Times New Roman" pitchFamily="18" charset="0"/>
              </a:rPr>
              <a:t>No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una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lesión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común</a:t>
            </a:r>
            <a:r>
              <a:rPr lang="en-GB" sz="1600" dirty="0">
                <a:latin typeface="Times New Roman" pitchFamily="18" charset="0"/>
                <a:cs typeface="Times New Roman" pitchFamily="18" charset="0"/>
              </a:rPr>
              <a:t>. En el 90% se </a:t>
            </a:r>
            <a:r>
              <a:rPr lang="en-GB" sz="1600" dirty="0" err="1">
                <a:latin typeface="Times New Roman" pitchFamily="18" charset="0"/>
                <a:cs typeface="Times New Roman" pitchFamily="18" charset="0"/>
              </a:rPr>
              <a:t>da</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las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niñas</a:t>
            </a:r>
            <a:r>
              <a:rPr lang="en-GB" sz="1600" dirty="0">
                <a:latin typeface="Times New Roman" pitchFamily="18" charset="0"/>
                <a:cs typeface="Times New Roman" pitchFamily="18" charset="0"/>
              </a:rPr>
              <a:t>. </a:t>
            </a:r>
          </a:p>
          <a:p>
            <a:pPr>
              <a:lnSpc>
                <a:spcPct val="80000"/>
              </a:lnSpc>
              <a:spcBef>
                <a:spcPct val="0"/>
              </a:spcBef>
              <a:buNone/>
            </a:pPr>
            <a:r>
              <a:rPr lang="en-GB" sz="1600" b="1" dirty="0">
                <a:latin typeface="Times New Roman" pitchFamily="18" charset="0"/>
                <a:cs typeface="Times New Roman" pitchFamily="18" charset="0"/>
              </a:rPr>
              <a:t>       </a:t>
            </a:r>
            <a:r>
              <a:rPr lang="en-GB" sz="1600" b="1" dirty="0" err="1">
                <a:latin typeface="Times New Roman" pitchFamily="18" charset="0"/>
                <a:cs typeface="Times New Roman" pitchFamily="18" charset="0"/>
              </a:rPr>
              <a:t>Aspecto</a:t>
            </a:r>
            <a:r>
              <a:rPr lang="en-GB" sz="1600" b="1" dirty="0">
                <a:latin typeface="Times New Roman" pitchFamily="18" charset="0"/>
                <a:cs typeface="Times New Roman" pitchFamily="18" charset="0"/>
              </a:rPr>
              <a:t> </a:t>
            </a:r>
            <a:r>
              <a:rPr lang="en-GB" sz="1600" b="1" dirty="0" err="1">
                <a:latin typeface="Times New Roman" pitchFamily="18" charset="0"/>
                <a:cs typeface="Times New Roman" pitchFamily="18" charset="0"/>
              </a:rPr>
              <a:t>clínico</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lesión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blanda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elevada</a:t>
            </a:r>
            <a:r>
              <a:rPr lang="en-GB" sz="1600" dirty="0">
                <a:latin typeface="Times New Roman" pitchFamily="18" charset="0"/>
                <a:cs typeface="Times New Roman" pitchFamily="18" charset="0"/>
              </a:rPr>
              <a:t> de base </a:t>
            </a:r>
            <a:r>
              <a:rPr lang="en-GB" sz="1600" dirty="0" err="1">
                <a:latin typeface="Times New Roman" pitchFamily="18" charset="0"/>
                <a:cs typeface="Times New Roman" pitchFamily="18" charset="0"/>
              </a:rPr>
              <a:t>sesil</a:t>
            </a:r>
            <a:r>
              <a:rPr lang="en-GB" sz="1600" dirty="0">
                <a:latin typeface="Times New Roman" pitchFamily="18" charset="0"/>
                <a:cs typeface="Times New Roman" pitchFamily="18" charset="0"/>
              </a:rPr>
              <a:t> o </a:t>
            </a:r>
            <a:r>
              <a:rPr lang="en-GB" sz="1600" dirty="0" err="1">
                <a:latin typeface="Times New Roman" pitchFamily="18" charset="0"/>
                <a:cs typeface="Times New Roman" pitchFamily="18" charset="0"/>
              </a:rPr>
              <a:t>pediculada</a:t>
            </a:r>
            <a:r>
              <a:rPr lang="en-GB" sz="1600" dirty="0">
                <a:latin typeface="Times New Roman" pitchFamily="18" charset="0"/>
                <a:cs typeface="Times New Roman" pitchFamily="18" charset="0"/>
              </a:rPr>
              <a:t>. Su </a:t>
            </a:r>
            <a:r>
              <a:rPr lang="en-GB" sz="1600" dirty="0" err="1">
                <a:latin typeface="Times New Roman" pitchFamily="18" charset="0"/>
                <a:cs typeface="Times New Roman" pitchFamily="18" charset="0"/>
              </a:rPr>
              <a:t>color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varía</a:t>
            </a:r>
            <a:r>
              <a:rPr lang="en-GB" sz="1600" dirty="0">
                <a:latin typeface="Times New Roman" pitchFamily="18" charset="0"/>
                <a:cs typeface="Times New Roman" pitchFamily="18" charset="0"/>
              </a:rPr>
              <a:t> de un </a:t>
            </a:r>
            <a:r>
              <a:rPr lang="en-GB" sz="1600" dirty="0" err="1">
                <a:latin typeface="Times New Roman" pitchFamily="18" charset="0"/>
                <a:cs typeface="Times New Roman" pitchFamily="18" charset="0"/>
              </a:rPr>
              <a:t>rosa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claro</a:t>
            </a:r>
            <a:r>
              <a:rPr lang="en-GB" sz="1600" dirty="0">
                <a:latin typeface="Times New Roman" pitchFamily="18" charset="0"/>
                <a:cs typeface="Times New Roman" pitchFamily="18" charset="0"/>
              </a:rPr>
              <a:t> a </a:t>
            </a:r>
            <a:r>
              <a:rPr lang="en-GB" sz="1600" dirty="0" err="1">
                <a:latin typeface="Times New Roman" pitchFamily="18" charset="0"/>
                <a:cs typeface="Times New Roman" pitchFamily="18" charset="0"/>
              </a:rPr>
              <a:t>uno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más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oscuro</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acuerdo</a:t>
            </a:r>
            <a:r>
              <a:rPr lang="en-GB" sz="1600" dirty="0">
                <a:latin typeface="Times New Roman" pitchFamily="18" charset="0"/>
                <a:cs typeface="Times New Roman" pitchFamily="18" charset="0"/>
              </a:rPr>
              <a:t> a la </a:t>
            </a:r>
            <a:r>
              <a:rPr lang="en-GB" sz="1600" dirty="0" err="1">
                <a:latin typeface="Times New Roman" pitchFamily="18" charset="0"/>
                <a:cs typeface="Times New Roman" pitchFamily="18" charset="0"/>
              </a:rPr>
              <a:t>irrigación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tenga</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r>
              <a:rPr lang="en-GB" sz="1600" dirty="0">
                <a:latin typeface="Times New Roman" pitchFamily="18" charset="0"/>
                <a:cs typeface="Times New Roman" pitchFamily="18" charset="0"/>
              </a:rPr>
              <a:t>Se </a:t>
            </a:r>
            <a:r>
              <a:rPr lang="en-GB" sz="1600" dirty="0" err="1">
                <a:latin typeface="Times New Roman" pitchFamily="18" charset="0"/>
                <a:cs typeface="Times New Roman" pitchFamily="18" charset="0"/>
              </a:rPr>
              <a:t>ubica</a:t>
            </a:r>
            <a:r>
              <a:rPr lang="en-GB" sz="1600" dirty="0">
                <a:latin typeface="Times New Roman" pitchFamily="18" charset="0"/>
                <a:cs typeface="Times New Roman" pitchFamily="18" charset="0"/>
              </a:rPr>
              <a:t> en el </a:t>
            </a:r>
            <a:r>
              <a:rPr lang="en-GB" sz="1600" dirty="0" err="1">
                <a:latin typeface="Times New Roman" pitchFamily="18" charset="0"/>
                <a:cs typeface="Times New Roman" pitchFamily="18" charset="0"/>
              </a:rPr>
              <a:t>reborde</a:t>
            </a:r>
            <a:r>
              <a:rPr lang="en-GB" sz="1600" dirty="0">
                <a:latin typeface="Times New Roman" pitchFamily="18" charset="0"/>
                <a:cs typeface="Times New Roman" pitchFamily="18" charset="0"/>
              </a:rPr>
              <a:t> alveolar, </a:t>
            </a:r>
            <a:r>
              <a:rPr lang="en-GB" sz="1600" dirty="0" err="1">
                <a:latin typeface="Times New Roman" pitchFamily="18" charset="0"/>
                <a:cs typeface="Times New Roman" pitchFamily="18" charset="0"/>
              </a:rPr>
              <a:t>más</a:t>
            </a:r>
            <a:r>
              <a:rPr lang="en-GB" sz="1600" dirty="0">
                <a:latin typeface="Times New Roman" pitchFamily="18" charset="0"/>
                <a:cs typeface="Times New Roman" pitchFamily="18" charset="0"/>
              </a:rPr>
              <a:t> en el superior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en el inferior.</a:t>
            </a:r>
            <a:br>
              <a:rPr lang="en-GB" sz="1600" dirty="0">
                <a:latin typeface="Times New Roman" pitchFamily="18" charset="0"/>
                <a:cs typeface="Times New Roman" pitchFamily="18" charset="0"/>
              </a:rPr>
            </a:br>
            <a:r>
              <a:rPr lang="en-GB" sz="1600" dirty="0">
                <a:latin typeface="Times New Roman" pitchFamily="18" charset="0"/>
                <a:cs typeface="Times New Roman" pitchFamily="18" charset="0"/>
              </a:rPr>
              <a:t>Las </a:t>
            </a:r>
            <a:r>
              <a:rPr lang="en-GB" sz="1600" dirty="0" err="1">
                <a:latin typeface="Times New Roman" pitchFamily="18" charset="0"/>
                <a:cs typeface="Times New Roman" pitchFamily="18" charset="0"/>
              </a:rPr>
              <a:t>células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que</a:t>
            </a:r>
            <a:r>
              <a:rPr lang="en-GB" sz="1600" dirty="0">
                <a:latin typeface="Times New Roman" pitchFamily="18" charset="0"/>
                <a:cs typeface="Times New Roman" pitchFamily="18" charset="0"/>
              </a:rPr>
              <a:t> lo </a:t>
            </a:r>
            <a:r>
              <a:rPr lang="en-GB" sz="1600" dirty="0" err="1">
                <a:latin typeface="Times New Roman" pitchFamily="18" charset="0"/>
                <a:cs typeface="Times New Roman" pitchFamily="18" charset="0"/>
              </a:rPr>
              <a:t>forman</a:t>
            </a:r>
            <a:r>
              <a:rPr lang="en-GB" sz="1600" dirty="0">
                <a:latin typeface="Times New Roman" pitchFamily="18" charset="0"/>
                <a:cs typeface="Times New Roman" pitchFamily="18" charset="0"/>
              </a:rPr>
              <a:t> son de </a:t>
            </a:r>
            <a:r>
              <a:rPr lang="en-GB" sz="1600" dirty="0" err="1">
                <a:latin typeface="Times New Roman" pitchFamily="18" charset="0"/>
                <a:cs typeface="Times New Roman" pitchFamily="18" charset="0"/>
              </a:rPr>
              <a:t>tipo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granulosas</a:t>
            </a:r>
            <a:r>
              <a:rPr lang="en-GB" sz="1600" dirty="0">
                <a:latin typeface="Times New Roman" pitchFamily="18" charset="0"/>
                <a:cs typeface="Times New Roman" pitchFamily="18" charset="0"/>
              </a:rPr>
              <a:t> con </a:t>
            </a:r>
            <a:r>
              <a:rPr lang="en-GB" sz="1600" dirty="0" err="1">
                <a:latin typeface="Times New Roman" pitchFamily="18" charset="0"/>
                <a:cs typeface="Times New Roman" pitchFamily="18" charset="0"/>
              </a:rPr>
              <a:t>grandes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núcleos</a:t>
            </a:r>
            <a:r>
              <a:rPr lang="en-GB" sz="1600" dirty="0">
                <a:latin typeface="Times New Roman" pitchFamily="18" charset="0"/>
                <a:cs typeface="Times New Roman" pitchFamily="18" charset="0"/>
              </a:rPr>
              <a:t>.</a:t>
            </a:r>
          </a:p>
          <a:p>
            <a:pPr>
              <a:lnSpc>
                <a:spcPct val="80000"/>
              </a:lnSpc>
              <a:spcBef>
                <a:spcPct val="0"/>
              </a:spcBef>
              <a:buNone/>
            </a:pPr>
            <a:r>
              <a:rPr lang="en-GB" sz="1600" dirty="0">
                <a:latin typeface="Times New Roman" pitchFamily="18" charset="0"/>
                <a:cs typeface="Times New Roman" pitchFamily="18" charset="0"/>
              </a:rPr>
              <a:t>       Su </a:t>
            </a:r>
            <a:r>
              <a:rPr lang="en-GB" sz="1600" dirty="0" err="1">
                <a:latin typeface="Times New Roman" pitchFamily="18" charset="0"/>
                <a:cs typeface="Times New Roman" pitchFamily="18" charset="0"/>
              </a:rPr>
              <a:t>etiología</a:t>
            </a:r>
            <a:r>
              <a:rPr lang="en-GB" sz="1600" dirty="0">
                <a:latin typeface="Times New Roman" pitchFamily="18" charset="0"/>
                <a:cs typeface="Times New Roman" pitchFamily="18" charset="0"/>
              </a:rPr>
              <a:t> no se </a:t>
            </a:r>
            <a:r>
              <a:rPr lang="en-GB" sz="1600" dirty="0" err="1">
                <a:latin typeface="Times New Roman" pitchFamily="18" charset="0"/>
                <a:cs typeface="Times New Roman" pitchFamily="18" charset="0"/>
              </a:rPr>
              <a:t>conoce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un </a:t>
            </a:r>
            <a:r>
              <a:rPr lang="en-GB" sz="1600" dirty="0" err="1">
                <a:latin typeface="Times New Roman" pitchFamily="18" charset="0"/>
                <a:cs typeface="Times New Roman" pitchFamily="18" charset="0"/>
              </a:rPr>
              <a:t>hamartoma</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Tratamiento</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evolución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benigna</a:t>
            </a:r>
            <a:r>
              <a:rPr lang="en-GB" sz="1600" dirty="0">
                <a:latin typeface="Times New Roman" pitchFamily="18" charset="0"/>
                <a:cs typeface="Times New Roman" pitchFamily="18" charset="0"/>
              </a:rPr>
              <a:t>. Si </a:t>
            </a:r>
            <a:r>
              <a:rPr lang="en-GB" sz="1600" dirty="0" err="1">
                <a:latin typeface="Times New Roman" pitchFamily="18" charset="0"/>
                <a:cs typeface="Times New Roman" pitchFamily="18" charset="0"/>
              </a:rPr>
              <a:t>molesta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para</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alimentación</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extirpa</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ciertos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casos</a:t>
            </a:r>
            <a:r>
              <a:rPr lang="en-GB" sz="1600" dirty="0">
                <a:latin typeface="Times New Roman" pitchFamily="18" charset="0"/>
                <a:cs typeface="Times New Roman" pitchFamily="18" charset="0"/>
              </a:rPr>
              <a:t> y </a:t>
            </a:r>
            <a:r>
              <a:rPr lang="en-GB" sz="1600" dirty="0" err="1">
                <a:latin typeface="Times New Roman" pitchFamily="18" charset="0"/>
                <a:cs typeface="Times New Roman" pitchFamily="18" charset="0"/>
              </a:rPr>
              <a:t>sobre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todo</a:t>
            </a:r>
            <a:r>
              <a:rPr lang="en-GB" sz="1600" dirty="0">
                <a:latin typeface="Times New Roman" pitchFamily="18" charset="0"/>
                <a:cs typeface="Times New Roman" pitchFamily="18" charset="0"/>
              </a:rPr>
              <a:t> los de base </a:t>
            </a:r>
            <a:r>
              <a:rPr lang="en-GB" sz="1600" dirty="0" err="1">
                <a:latin typeface="Times New Roman" pitchFamily="18" charset="0"/>
                <a:cs typeface="Times New Roman" pitchFamily="18" charset="0"/>
              </a:rPr>
              <a:t>sesil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involucionan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alrededor</a:t>
            </a:r>
            <a:r>
              <a:rPr lang="en-GB" sz="1600" dirty="0">
                <a:latin typeface="Times New Roman" pitchFamily="18" charset="0"/>
                <a:cs typeface="Times New Roman" pitchFamily="18" charset="0"/>
              </a:rPr>
              <a:t> de los 6 </a:t>
            </a:r>
            <a:r>
              <a:rPr lang="en-GB" sz="1600" dirty="0" err="1">
                <a:latin typeface="Times New Roman" pitchFamily="18" charset="0"/>
                <a:cs typeface="Times New Roman" pitchFamily="18" charset="0"/>
              </a:rPr>
              <a:t>meses</a:t>
            </a:r>
            <a:r>
              <a:rPr lang="en-GB" sz="1600" dirty="0">
                <a:latin typeface="Times New Roman" pitchFamily="18" charset="0"/>
                <a:cs typeface="Times New Roman" pitchFamily="18" charset="0"/>
              </a:rPr>
              <a:t>.</a:t>
            </a:r>
          </a:p>
          <a:p>
            <a:pPr>
              <a:lnSpc>
                <a:spcPct val="80000"/>
              </a:lnSpc>
              <a:spcBef>
                <a:spcPct val="0"/>
              </a:spcBef>
              <a:buNone/>
            </a:pPr>
            <a:endParaRPr lang="en-GB" sz="1600" b="1" dirty="0">
              <a:solidFill>
                <a:schemeClr val="accent1">
                  <a:lumMod val="60000"/>
                  <a:lumOff val="40000"/>
                </a:schemeClr>
              </a:solidFill>
              <a:latin typeface="Times New Roman" pitchFamily="18" charset="0"/>
              <a:cs typeface="Times New Roman" pitchFamily="18" charset="0"/>
            </a:endParaRPr>
          </a:p>
          <a:p>
            <a:pPr>
              <a:lnSpc>
                <a:spcPct val="80000"/>
              </a:lnSpc>
              <a:spcBef>
                <a:spcPct val="0"/>
              </a:spcBef>
              <a:buNone/>
            </a:pPr>
            <a:r>
              <a:rPr lang="en-GB" sz="1600" b="1" dirty="0" err="1">
                <a:solidFill>
                  <a:schemeClr val="accent1">
                    <a:lumMod val="60000"/>
                    <a:lumOff val="40000"/>
                  </a:schemeClr>
                </a:solidFill>
                <a:latin typeface="Times New Roman" pitchFamily="18" charset="0"/>
                <a:cs typeface="Times New Roman" pitchFamily="18" charset="0"/>
              </a:rPr>
              <a:t>Quistes</a:t>
            </a:r>
            <a:r>
              <a:rPr lang="en-GB" sz="1600" b="1" dirty="0">
                <a:solidFill>
                  <a:schemeClr val="accent1">
                    <a:lumMod val="60000"/>
                    <a:lumOff val="40000"/>
                  </a:schemeClr>
                </a:solidFill>
                <a:latin typeface="Times New Roman" pitchFamily="18" charset="0"/>
                <a:cs typeface="Times New Roman" pitchFamily="18" charset="0"/>
              </a:rPr>
              <a:t> de </a:t>
            </a:r>
            <a:r>
              <a:rPr lang="en-GB" sz="1600" b="1" dirty="0" err="1">
                <a:solidFill>
                  <a:schemeClr val="accent1">
                    <a:lumMod val="60000"/>
                    <a:lumOff val="40000"/>
                  </a:schemeClr>
                </a:solidFill>
                <a:latin typeface="Times New Roman" pitchFamily="18" charset="0"/>
                <a:cs typeface="Times New Roman" pitchFamily="18" charset="0"/>
              </a:rPr>
              <a:t>erupción</a:t>
            </a:r>
            <a:r>
              <a:rPr lang="en-GB" sz="1600" b="1" dirty="0">
                <a:solidFill>
                  <a:schemeClr val="accent1">
                    <a:lumMod val="60000"/>
                    <a:lumOff val="40000"/>
                  </a:schemeClr>
                </a:solidFill>
                <a:latin typeface="Times New Roman" pitchFamily="18" charset="0"/>
                <a:cs typeface="Times New Roman" pitchFamily="18" charset="0"/>
              </a:rPr>
              <a:t>.</a:t>
            </a:r>
          </a:p>
          <a:p>
            <a:pPr>
              <a:lnSpc>
                <a:spcPct val="80000"/>
              </a:lnSpc>
              <a:spcBef>
                <a:spcPct val="0"/>
              </a:spcBef>
              <a:buNone/>
            </a:pPr>
            <a:br>
              <a:rPr lang="en-GB" sz="1600" dirty="0">
                <a:latin typeface="Times New Roman" pitchFamily="18" charset="0"/>
                <a:cs typeface="Times New Roman" pitchFamily="18" charset="0"/>
              </a:rPr>
            </a:br>
            <a:r>
              <a:rPr lang="en-GB" sz="1600" dirty="0">
                <a:latin typeface="Times New Roman" pitchFamily="18" charset="0"/>
                <a:cs typeface="Times New Roman" pitchFamily="18" charset="0"/>
              </a:rPr>
              <a:t>En el </a:t>
            </a:r>
            <a:r>
              <a:rPr lang="en-GB" sz="1600" dirty="0" err="1">
                <a:latin typeface="Times New Roman" pitchFamily="18" charset="0"/>
                <a:cs typeface="Times New Roman" pitchFamily="18" charset="0"/>
              </a:rPr>
              <a:t>maxilar</a:t>
            </a:r>
            <a:r>
              <a:rPr lang="en-GB" sz="1600" dirty="0">
                <a:latin typeface="Times New Roman" pitchFamily="18" charset="0"/>
                <a:cs typeface="Times New Roman" pitchFamily="18" charset="0"/>
              </a:rPr>
              <a:t> inferior de los RN. Se </a:t>
            </a:r>
            <a:r>
              <a:rPr lang="en-GB" sz="1600" dirty="0" err="1">
                <a:latin typeface="Times New Roman" pitchFamily="18" charset="0"/>
                <a:cs typeface="Times New Roman" pitchFamily="18" charset="0"/>
              </a:rPr>
              <a:t>observan</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relación</a:t>
            </a:r>
            <a:r>
              <a:rPr lang="en-GB" sz="1600" dirty="0">
                <a:latin typeface="Times New Roman" pitchFamily="18" charset="0"/>
                <a:cs typeface="Times New Roman" pitchFamily="18" charset="0"/>
              </a:rPr>
              <a:t> con los </a:t>
            </a:r>
            <a:r>
              <a:rPr lang="en-GB" sz="1600" dirty="0" err="1">
                <a:latin typeface="Times New Roman" pitchFamily="18" charset="0"/>
                <a:cs typeface="Times New Roman" pitchFamily="18" charset="0"/>
              </a:rPr>
              <a:t>dientes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natales</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ven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también</a:t>
            </a:r>
            <a:r>
              <a:rPr lang="en-GB" sz="1600" dirty="0">
                <a:latin typeface="Times New Roman" pitchFamily="18" charset="0"/>
                <a:cs typeface="Times New Roman" pitchFamily="18" charset="0"/>
              </a:rPr>
              <a:t> en la </a:t>
            </a:r>
            <a:r>
              <a:rPr lang="en-GB" sz="1600" dirty="0" err="1">
                <a:latin typeface="Times New Roman" pitchFamily="18" charset="0"/>
                <a:cs typeface="Times New Roman" pitchFamily="18" charset="0"/>
              </a:rPr>
              <a:t>erupción</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otros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dientes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temporarios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cuando</a:t>
            </a:r>
            <a:r>
              <a:rPr lang="en-GB" sz="1600" dirty="0">
                <a:latin typeface="Times New Roman" pitchFamily="18" charset="0"/>
                <a:cs typeface="Times New Roman" pitchFamily="18" charset="0"/>
              </a:rPr>
              <a:t> el </a:t>
            </a:r>
            <a:r>
              <a:rPr lang="en-GB" sz="1600" dirty="0" err="1">
                <a:latin typeface="Times New Roman" pitchFamily="18" charset="0"/>
                <a:cs typeface="Times New Roman" pitchFamily="18" charset="0"/>
              </a:rPr>
              <a:t>niño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más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grande</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Etiología</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una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alteración</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epitelio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reducido</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esmalte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cuando</a:t>
            </a:r>
            <a:r>
              <a:rPr lang="en-GB" sz="1600" dirty="0">
                <a:latin typeface="Times New Roman" pitchFamily="18" charset="0"/>
                <a:cs typeface="Times New Roman" pitchFamily="18" charset="0"/>
              </a:rPr>
              <a:t> el </a:t>
            </a:r>
            <a:r>
              <a:rPr lang="en-GB" sz="1600" dirty="0" err="1">
                <a:latin typeface="Times New Roman" pitchFamily="18" charset="0"/>
                <a:cs typeface="Times New Roman" pitchFamily="18" charset="0"/>
              </a:rPr>
              <a:t>diente</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acerca</a:t>
            </a:r>
            <a:r>
              <a:rPr lang="en-GB" sz="1600" dirty="0">
                <a:latin typeface="Times New Roman" pitchFamily="18" charset="0"/>
                <a:cs typeface="Times New Roman" pitchFamily="18" charset="0"/>
              </a:rPr>
              <a:t> a la mucosa </a:t>
            </a:r>
            <a:r>
              <a:rPr lang="en-GB" sz="1600" dirty="0" err="1">
                <a:latin typeface="Times New Roman" pitchFamily="18" charset="0"/>
                <a:cs typeface="Times New Roman" pitchFamily="18" charset="0"/>
              </a:rPr>
              <a:t>bucal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Estos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quistes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están</a:t>
            </a:r>
            <a:r>
              <a:rPr lang="en-GB" sz="1600" dirty="0">
                <a:latin typeface="Times New Roman" pitchFamily="18" charset="0"/>
                <a:cs typeface="Times New Roman" pitchFamily="18" charset="0"/>
              </a:rPr>
              <a:t> en </a:t>
            </a:r>
            <a:r>
              <a:rPr lang="en-GB" sz="1600" dirty="0" err="1">
                <a:latin typeface="Times New Roman" pitchFamily="18" charset="0"/>
                <a:cs typeface="Times New Roman" pitchFamily="18" charset="0"/>
              </a:rPr>
              <a:t>relación</a:t>
            </a:r>
            <a:r>
              <a:rPr lang="en-GB" sz="1600" dirty="0">
                <a:latin typeface="Times New Roman" pitchFamily="18" charset="0"/>
                <a:cs typeface="Times New Roman" pitchFamily="18" charset="0"/>
              </a:rPr>
              <a:t> con la </a:t>
            </a:r>
            <a:r>
              <a:rPr lang="en-GB" sz="1600" dirty="0" err="1">
                <a:latin typeface="Times New Roman" pitchFamily="18" charset="0"/>
                <a:cs typeface="Times New Roman" pitchFamily="18" charset="0"/>
              </a:rPr>
              <a:t>pieza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dentaria</a:t>
            </a:r>
            <a:r>
              <a:rPr lang="en-GB" sz="1600" dirty="0">
                <a:latin typeface="Times New Roman" pitchFamily="18" charset="0"/>
                <a:cs typeface="Times New Roman" pitchFamily="18" charset="0"/>
              </a:rPr>
              <a:t> y </a:t>
            </a:r>
            <a:r>
              <a:rPr lang="en-GB" sz="1600" dirty="0" err="1">
                <a:latin typeface="Times New Roman" pitchFamily="18" charset="0"/>
                <a:cs typeface="Times New Roman" pitchFamily="18" charset="0"/>
              </a:rPr>
              <a:t>su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origen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está</a:t>
            </a:r>
            <a:r>
              <a:rPr lang="en-GB" sz="1600" dirty="0">
                <a:latin typeface="Times New Roman" pitchFamily="18" charset="0"/>
                <a:cs typeface="Times New Roman" pitchFamily="18" charset="0"/>
              </a:rPr>
              <a:t> en el </a:t>
            </a:r>
            <a:r>
              <a:rPr lang="en-GB" sz="1600" dirty="0" err="1">
                <a:latin typeface="Times New Roman" pitchFamily="18" charset="0"/>
                <a:cs typeface="Times New Roman" pitchFamily="18" charset="0"/>
              </a:rPr>
              <a:t>órgano</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esmalte</a:t>
            </a:r>
            <a:r>
              <a:rPr lang="en-GB" sz="1600" dirty="0">
                <a:latin typeface="Times New Roman" pitchFamily="18" charset="0"/>
                <a:cs typeface="Times New Roman" pitchFamily="18" charset="0"/>
              </a:rPr>
              <a:t>. No se </a:t>
            </a:r>
            <a:r>
              <a:rPr lang="en-GB" sz="1600" dirty="0" err="1">
                <a:latin typeface="Times New Roman" pitchFamily="18" charset="0"/>
                <a:cs typeface="Times New Roman" pitchFamily="18" charset="0"/>
              </a:rPr>
              <a:t>sabe</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causa</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esta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alteración</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Histología</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son </a:t>
            </a:r>
            <a:r>
              <a:rPr lang="en-GB" sz="1600" dirty="0" err="1">
                <a:latin typeface="Times New Roman" pitchFamily="18" charset="0"/>
                <a:cs typeface="Times New Roman" pitchFamily="18" charset="0"/>
              </a:rPr>
              <a:t>quistes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revestidos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epitelio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escamoso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estratificado</a:t>
            </a:r>
            <a:r>
              <a:rPr lang="en-GB" sz="1600" dirty="0">
                <a:latin typeface="Times New Roman" pitchFamily="18" charset="0"/>
                <a:cs typeface="Times New Roman" pitchFamily="18" charset="0"/>
              </a:rPr>
              <a:t> no </a:t>
            </a:r>
            <a:r>
              <a:rPr lang="en-GB" sz="1600" dirty="0" err="1">
                <a:latin typeface="Times New Roman" pitchFamily="18" charset="0"/>
                <a:cs typeface="Times New Roman" pitchFamily="18" charset="0"/>
              </a:rPr>
              <a:t>escamoso</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Aspecto</a:t>
            </a:r>
            <a:r>
              <a:rPr lang="en-GB" sz="1600" b="1" dirty="0">
                <a:latin typeface="Times New Roman" pitchFamily="18" charset="0"/>
                <a:cs typeface="Times New Roman" pitchFamily="18" charset="0"/>
              </a:rPr>
              <a:t> </a:t>
            </a:r>
            <a:r>
              <a:rPr lang="en-GB" sz="1600" b="1" dirty="0" err="1">
                <a:latin typeface="Times New Roman" pitchFamily="18" charset="0"/>
                <a:cs typeface="Times New Roman" pitchFamily="18" charset="0"/>
              </a:rPr>
              <a:t>clínico</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ven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como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una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elevación</a:t>
            </a:r>
            <a:r>
              <a:rPr lang="en-GB" sz="1600" dirty="0">
                <a:latin typeface="Times New Roman" pitchFamily="18" charset="0"/>
                <a:cs typeface="Times New Roman" pitchFamily="18" charset="0"/>
              </a:rPr>
              <a:t> en la </a:t>
            </a:r>
            <a:r>
              <a:rPr lang="en-GB" sz="1600" dirty="0" err="1">
                <a:latin typeface="Times New Roman" pitchFamily="18" charset="0"/>
                <a:cs typeface="Times New Roman" pitchFamily="18" charset="0"/>
              </a:rPr>
              <a:t>cresta</a:t>
            </a:r>
            <a:r>
              <a:rPr lang="en-GB" sz="1600" dirty="0">
                <a:latin typeface="Times New Roman" pitchFamily="18" charset="0"/>
                <a:cs typeface="Times New Roman" pitchFamily="18" charset="0"/>
              </a:rPr>
              <a:t> del </a:t>
            </a:r>
            <a:r>
              <a:rPr lang="en-GB" sz="1600" dirty="0" err="1">
                <a:latin typeface="Times New Roman" pitchFamily="18" charset="0"/>
                <a:cs typeface="Times New Roman" pitchFamily="18" charset="0"/>
              </a:rPr>
              <a:t>reborde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rodeada</a:t>
            </a:r>
            <a:r>
              <a:rPr lang="en-GB" sz="1600" dirty="0">
                <a:latin typeface="Times New Roman" pitchFamily="18" charset="0"/>
                <a:cs typeface="Times New Roman" pitchFamily="18" charset="0"/>
              </a:rPr>
              <a:t> de un </a:t>
            </a:r>
            <a:r>
              <a:rPr lang="en-GB" sz="1600" dirty="0" err="1">
                <a:latin typeface="Times New Roman" pitchFamily="18" charset="0"/>
                <a:cs typeface="Times New Roman" pitchFamily="18" charset="0"/>
              </a:rPr>
              <a:t>borde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blanco</a:t>
            </a:r>
            <a:r>
              <a:rPr lang="en-GB" sz="1600" dirty="0">
                <a:latin typeface="Times New Roman" pitchFamily="18" charset="0"/>
                <a:cs typeface="Times New Roman" pitchFamily="18" charset="0"/>
              </a:rPr>
              <a:t>. No </a:t>
            </a:r>
            <a:r>
              <a:rPr lang="en-GB" sz="1600" dirty="0" err="1">
                <a:latin typeface="Times New Roman" pitchFamily="18" charset="0"/>
                <a:cs typeface="Times New Roman" pitchFamily="18" charset="0"/>
              </a:rPr>
              <a:t>duele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pero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puede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presentar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molestias</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Diagnóstico</a:t>
            </a:r>
            <a:r>
              <a:rPr lang="en-GB" sz="1600" b="1" dirty="0">
                <a:latin typeface="Times New Roman" pitchFamily="18" charset="0"/>
                <a:cs typeface="Times New Roman" pitchFamily="18" charset="0"/>
              </a:rPr>
              <a:t> </a:t>
            </a:r>
            <a:r>
              <a:rPr lang="en-GB" sz="1600" b="1" dirty="0" err="1">
                <a:latin typeface="Times New Roman" pitchFamily="18" charset="0"/>
                <a:cs typeface="Times New Roman" pitchFamily="18" charset="0"/>
              </a:rPr>
              <a:t>radiográfico</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sirve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para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determinar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si</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trata</a:t>
            </a:r>
            <a:r>
              <a:rPr lang="en-GB" sz="1600" dirty="0">
                <a:latin typeface="Times New Roman" pitchFamily="18" charset="0"/>
                <a:cs typeface="Times New Roman" pitchFamily="18" charset="0"/>
              </a:rPr>
              <a:t> de un </a:t>
            </a:r>
            <a:r>
              <a:rPr lang="en-GB" sz="1600" dirty="0" err="1">
                <a:latin typeface="Times New Roman" pitchFamily="18" charset="0"/>
                <a:cs typeface="Times New Roman" pitchFamily="18" charset="0"/>
              </a:rPr>
              <a:t>diente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primario</a:t>
            </a:r>
            <a:r>
              <a:rPr lang="en-GB" sz="1600" dirty="0">
                <a:latin typeface="Times New Roman" pitchFamily="18" charset="0"/>
                <a:cs typeface="Times New Roman" pitchFamily="18" charset="0"/>
              </a:rPr>
              <a:t> o de un </a:t>
            </a:r>
            <a:r>
              <a:rPr lang="en-GB" sz="1600" dirty="0" err="1">
                <a:latin typeface="Times New Roman" pitchFamily="18" charset="0"/>
                <a:cs typeface="Times New Roman" pitchFamily="18" charset="0"/>
              </a:rPr>
              <a:t>supernumerario</a:t>
            </a:r>
            <a:r>
              <a:rPr lang="en-GB" sz="1600" dirty="0">
                <a:latin typeface="Times New Roman" pitchFamily="18" charset="0"/>
                <a:cs typeface="Times New Roman" pitchFamily="18" charset="0"/>
              </a:rPr>
              <a:t>. Si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supernumerario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debe</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extraerse</a:t>
            </a:r>
            <a:r>
              <a:rPr lang="en-GB" sz="1600" dirty="0">
                <a:latin typeface="Times New Roman" pitchFamily="18" charset="0"/>
                <a:cs typeface="Times New Roman" pitchFamily="18" charset="0"/>
              </a:rPr>
              <a:t> entre los 4 y 5 </a:t>
            </a:r>
            <a:r>
              <a:rPr lang="en-GB" sz="1600" dirty="0" err="1">
                <a:latin typeface="Times New Roman" pitchFamily="18" charset="0"/>
                <a:cs typeface="Times New Roman" pitchFamily="18" charset="0"/>
              </a:rPr>
              <a:t>meses</a:t>
            </a:r>
            <a:r>
              <a:rPr lang="en-GB" sz="1600" dirty="0">
                <a:latin typeface="Times New Roman" pitchFamily="18" charset="0"/>
                <a:cs typeface="Times New Roman" pitchFamily="18" charset="0"/>
              </a:rPr>
              <a:t> de </a:t>
            </a:r>
            <a:r>
              <a:rPr lang="en-GB" sz="1600" dirty="0" err="1">
                <a:latin typeface="Times New Roman" pitchFamily="18" charset="0"/>
                <a:cs typeface="Times New Roman" pitchFamily="18" charset="0"/>
              </a:rPr>
              <a:t>edad</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r>
              <a:rPr lang="en-GB" sz="1600" b="1" dirty="0" err="1">
                <a:latin typeface="Times New Roman" pitchFamily="18" charset="0"/>
                <a:cs typeface="Times New Roman" pitchFamily="18" charset="0"/>
              </a:rPr>
              <a:t>Tratamiento</a:t>
            </a:r>
            <a:r>
              <a:rPr lang="en-GB" sz="1600" b="1" dirty="0">
                <a:latin typeface="Times New Roman" pitchFamily="18" charset="0"/>
                <a:cs typeface="Times New Roman" pitchFamily="18" charset="0"/>
              </a:rPr>
              <a: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es</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innecesario</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si</a:t>
            </a:r>
            <a:r>
              <a:rPr lang="en-GB" sz="1600" dirty="0">
                <a:latin typeface="Times New Roman" pitchFamily="18" charset="0"/>
                <a:cs typeface="Times New Roman" pitchFamily="18" charset="0"/>
              </a:rPr>
              <a:t> no se </a:t>
            </a:r>
            <a:r>
              <a:rPr lang="en-GB" sz="1600" dirty="0" err="1">
                <a:latin typeface="Times New Roman" pitchFamily="18" charset="0"/>
                <a:cs typeface="Times New Roman" pitchFamily="18" charset="0"/>
              </a:rPr>
              <a:t>abre</a:t>
            </a:r>
            <a:r>
              <a:rPr lang="en-GB" sz="1600" dirty="0">
                <a:latin typeface="Times New Roman" pitchFamily="18" charset="0"/>
                <a:cs typeface="Times New Roman" pitchFamily="18" charset="0"/>
              </a:rPr>
              <a:t> a los 5 0 6 </a:t>
            </a:r>
            <a:r>
              <a:rPr lang="en-GB" sz="1600" dirty="0" err="1">
                <a:latin typeface="Times New Roman" pitchFamily="18" charset="0"/>
                <a:cs typeface="Times New Roman" pitchFamily="18" charset="0"/>
              </a:rPr>
              <a:t>meses</a:t>
            </a:r>
            <a:r>
              <a:rPr lang="en-GB" sz="1600" dirty="0">
                <a:latin typeface="Times New Roman" pitchFamily="18" charset="0"/>
                <a:cs typeface="Times New Roman" pitchFamily="18" charset="0"/>
              </a:rPr>
              <a:t> se </a:t>
            </a:r>
            <a:r>
              <a:rPr lang="en-GB" sz="1600" dirty="0" err="1">
                <a:latin typeface="Times New Roman" pitchFamily="18" charset="0"/>
                <a:cs typeface="Times New Roman" pitchFamily="18" charset="0"/>
              </a:rPr>
              <a:t>hace</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marsupialización</a:t>
            </a:r>
            <a:r>
              <a:rPr lang="en-GB" sz="1600" dirty="0">
                <a:latin typeface="Times New Roman" pitchFamily="18" charset="0"/>
                <a:cs typeface="Times New Roman" pitchFamily="18" charset="0"/>
              </a:rPr>
              <a:t>. No se </a:t>
            </a:r>
            <a:r>
              <a:rPr lang="en-GB" sz="1600" dirty="0" err="1">
                <a:latin typeface="Times New Roman" pitchFamily="18" charset="0"/>
                <a:cs typeface="Times New Roman" pitchFamily="18" charset="0"/>
              </a:rPr>
              <a:t>recomienda</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hacer</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precozmente</a:t>
            </a:r>
            <a:r>
              <a:rPr lang="en-GB" sz="1600" dirty="0">
                <a:latin typeface="Times New Roman" pitchFamily="18" charset="0"/>
                <a:cs typeface="Times New Roman" pitchFamily="18" charset="0"/>
              </a:rPr>
              <a:t> la </a:t>
            </a:r>
            <a:r>
              <a:rPr lang="en-GB" sz="1600" dirty="0" err="1">
                <a:latin typeface="Times New Roman" pitchFamily="18" charset="0"/>
                <a:cs typeface="Times New Roman" pitchFamily="18" charset="0"/>
              </a:rPr>
              <a:t>marsupialización</a:t>
            </a:r>
            <a:r>
              <a:rPr lang="en-GB" sz="1600" dirty="0">
                <a:latin typeface="Times New Roman" pitchFamily="18" charset="0"/>
                <a:cs typeface="Times New Roman" pitchFamily="18" charset="0"/>
              </a:rPr>
              <a:t>.</a:t>
            </a:r>
            <a:br>
              <a:rPr lang="en-GB" sz="1600" dirty="0">
                <a:latin typeface="Times New Roman" pitchFamily="18" charset="0"/>
                <a:cs typeface="Times New Roman" pitchFamily="18" charset="0"/>
              </a:rPr>
            </a:br>
            <a:br>
              <a:rPr lang="en-GB" sz="1600" dirty="0">
                <a:latin typeface="Times New Roman" pitchFamily="18" charset="0"/>
                <a:cs typeface="Times New Roman" pitchFamily="18" charset="0"/>
              </a:rPr>
            </a:br>
            <a:endParaRPr lang="es-CL" sz="1100" dirty="0">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868CE422-F4FE-4304-8F9F-9245EDD746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Boca</a:t>
            </a:r>
          </a:p>
        </p:txBody>
      </p:sp>
      <p:sp>
        <p:nvSpPr>
          <p:cNvPr id="79875" name="Rectangle 3"/>
          <p:cNvSpPr>
            <a:spLocks noGrp="1" noChangeArrowheads="1"/>
          </p:cNvSpPr>
          <p:nvPr>
            <p:ph idx="1"/>
          </p:nvPr>
        </p:nvSpPr>
        <p:spPr>
          <a:xfrm>
            <a:off x="457200" y="1412875"/>
            <a:ext cx="8229600" cy="5041900"/>
          </a:xfrm>
        </p:spPr>
        <p:txBody>
          <a:bodyPr>
            <a:normAutofit/>
          </a:bodyPr>
          <a:lstStyle/>
          <a:p>
            <a:pPr marL="822960" lvl="1" eaLnBrk="1" fontAlgn="auto" hangingPunct="1">
              <a:spcAft>
                <a:spcPts val="0"/>
              </a:spcAft>
              <a:buFont typeface="Verdana"/>
              <a:buChar char="›"/>
              <a:defRPr/>
            </a:pPr>
            <a:r>
              <a:rPr lang="en-GB" sz="2800" b="1" dirty="0" err="1">
                <a:solidFill>
                  <a:schemeClr val="accent2"/>
                </a:solidFill>
                <a:effectLst>
                  <a:outerShdw blurRad="38100" dist="38100" dir="2700000" algn="tl">
                    <a:srgbClr val="000000"/>
                  </a:outerShdw>
                </a:effectLst>
                <a:latin typeface="Times New Roman" pitchFamily="18" charset="0"/>
                <a:cs typeface="Times New Roman" pitchFamily="18" charset="0"/>
              </a:rPr>
              <a:t>Fisura</a:t>
            </a:r>
            <a:r>
              <a:rPr lang="en-GB" sz="2800" b="1" dirty="0">
                <a:solidFill>
                  <a:schemeClr val="accent2"/>
                </a:solidFill>
                <a:effectLst>
                  <a:outerShdw blurRad="38100" dist="38100" dir="2700000" algn="tl">
                    <a:srgbClr val="000000"/>
                  </a:outerShdw>
                </a:effectLst>
                <a:latin typeface="Times New Roman" pitchFamily="18" charset="0"/>
                <a:cs typeface="Times New Roman" pitchFamily="18" charset="0"/>
              </a:rPr>
              <a:t> </a:t>
            </a:r>
            <a:r>
              <a:rPr lang="en-GB" sz="2800" b="1" dirty="0" err="1">
                <a:solidFill>
                  <a:schemeClr val="accent2"/>
                </a:solidFill>
                <a:effectLst>
                  <a:outerShdw blurRad="38100" dist="38100" dir="2700000" algn="tl">
                    <a:srgbClr val="000000"/>
                  </a:outerShdw>
                </a:effectLst>
                <a:latin typeface="Times New Roman" pitchFamily="18" charset="0"/>
                <a:cs typeface="Times New Roman" pitchFamily="18" charset="0"/>
              </a:rPr>
              <a:t>palatina</a:t>
            </a:r>
            <a:endParaRPr lang="en-GB" sz="2800" b="1" dirty="0">
              <a:solidFill>
                <a:schemeClr val="accent2"/>
              </a:solidFill>
              <a:effectLst>
                <a:outerShdw blurRad="38100" dist="38100" dir="2700000" algn="tl">
                  <a:srgbClr val="000000"/>
                </a:outerShdw>
              </a:effectLst>
              <a:latin typeface="Times New Roman" pitchFamily="18" charset="0"/>
              <a:cs typeface="Times New Roman" pitchFamily="18" charset="0"/>
            </a:endParaRPr>
          </a:p>
        </p:txBody>
      </p:sp>
      <p:pic>
        <p:nvPicPr>
          <p:cNvPr id="61444" name="Picture 5"/>
          <p:cNvPicPr>
            <a:picLocks noChangeAspect="1" noChangeArrowheads="1"/>
          </p:cNvPicPr>
          <p:nvPr/>
        </p:nvPicPr>
        <p:blipFill>
          <a:blip r:embed="rId5" cstate="print"/>
          <a:srcRect l="5328" b="1605"/>
          <a:stretch>
            <a:fillRect/>
          </a:stretch>
        </p:blipFill>
        <p:spPr bwMode="auto">
          <a:xfrm>
            <a:off x="1692275" y="3284538"/>
            <a:ext cx="2174875" cy="3051175"/>
          </a:xfrm>
          <a:prstGeom prst="rect">
            <a:avLst/>
          </a:prstGeom>
          <a:noFill/>
          <a:ln w="76200">
            <a:solidFill>
              <a:srgbClr val="FFFFFF"/>
            </a:solidFill>
            <a:miter lim="800000"/>
            <a:headEnd/>
            <a:tailEnd/>
          </a:ln>
        </p:spPr>
      </p:pic>
      <p:pic>
        <p:nvPicPr>
          <p:cNvPr id="61445" name="Picture 7" descr="Cleft%20palate%20small"/>
          <p:cNvPicPr>
            <a:picLocks noChangeAspect="1" noChangeArrowheads="1"/>
          </p:cNvPicPr>
          <p:nvPr/>
        </p:nvPicPr>
        <p:blipFill>
          <a:blip r:embed="rId6" cstate="print"/>
          <a:srcRect/>
          <a:stretch>
            <a:fillRect/>
          </a:stretch>
        </p:blipFill>
        <p:spPr bwMode="auto">
          <a:xfrm>
            <a:off x="4972050" y="2205038"/>
            <a:ext cx="2624138" cy="4035425"/>
          </a:xfrm>
          <a:prstGeom prst="rect">
            <a:avLst/>
          </a:prstGeom>
          <a:noFill/>
          <a:ln w="76200">
            <a:solidFill>
              <a:srgbClr val="FFFFFF"/>
            </a:solidFill>
            <a:miter lim="800000"/>
            <a:headEnd/>
            <a:tailEnd/>
          </a:ln>
        </p:spPr>
      </p:pic>
      <p:pic>
        <p:nvPicPr>
          <p:cNvPr id="2" name="Sonido grabado">
            <a:hlinkClick r:id="" action="ppaction://media"/>
            <a:extLst>
              <a:ext uri="{FF2B5EF4-FFF2-40B4-BE49-F238E27FC236}">
                <a16:creationId xmlns:a16="http://schemas.microsoft.com/office/drawing/2014/main" id="{17AC0700-4500-49CB-B7B2-84D7E58A17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388" y="5707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Orejas</a:t>
            </a:r>
            <a:endParaRPr lang="en-GB" b="1" dirty="0">
              <a:solidFill>
                <a:schemeClr val="accent1">
                  <a:tint val="83000"/>
                  <a:satMod val="150000"/>
                </a:schemeClr>
              </a:solidFill>
              <a:latin typeface="Times New Roman" pitchFamily="18" charset="0"/>
              <a:cs typeface="Times New Roman" pitchFamily="18" charset="0"/>
            </a:endParaRPr>
          </a:p>
        </p:txBody>
      </p:sp>
      <p:sp>
        <p:nvSpPr>
          <p:cNvPr id="145411" name="Rectangle 3"/>
          <p:cNvSpPr>
            <a:spLocks noGrp="1" noChangeArrowheads="1"/>
          </p:cNvSpPr>
          <p:nvPr>
            <p:ph idx="1"/>
          </p:nvPr>
        </p:nvSpPr>
        <p:spPr>
          <a:xfrm>
            <a:off x="685800" y="1981200"/>
            <a:ext cx="3957638" cy="4114800"/>
          </a:xfrm>
        </p:spPr>
        <p:txBody>
          <a:bodyPr>
            <a:normAutofit/>
          </a:bodyPr>
          <a:lstStyle/>
          <a:p>
            <a:pPr marL="448056" indent="-384048" eaLnBrk="1" fontAlgn="auto" hangingPunct="1">
              <a:lnSpc>
                <a:spcPct val="90000"/>
              </a:lnSpc>
              <a:spcAft>
                <a:spcPts val="0"/>
              </a:spcAft>
              <a:buFont typeface="Wingdings 2"/>
              <a:buChar char=""/>
              <a:defRPr/>
            </a:pPr>
            <a:r>
              <a:rPr lang="en-GB" sz="1800" dirty="0" err="1">
                <a:effectLst>
                  <a:outerShdw blurRad="38100" dist="38100" dir="2700000" algn="tl">
                    <a:srgbClr val="000000"/>
                  </a:outerShdw>
                </a:effectLst>
                <a:latin typeface="Times New Roman" pitchFamily="18" charset="0"/>
                <a:cs typeface="Times New Roman" pitchFamily="18" charset="0"/>
              </a:rPr>
              <a:t>Papilomas</a:t>
            </a:r>
            <a:r>
              <a:rPr lang="en-GB" sz="1800" dirty="0">
                <a:effectLst>
                  <a:outerShdw blurRad="38100" dist="38100" dir="2700000" algn="tl">
                    <a:srgbClr val="000000"/>
                  </a:outerShdw>
                </a:effectLst>
                <a:latin typeface="Times New Roman" pitchFamily="18" charset="0"/>
                <a:cs typeface="Times New Roman" pitchFamily="18" charset="0"/>
              </a:rPr>
              <a:t> </a:t>
            </a:r>
            <a:r>
              <a:rPr lang="en-GB" sz="1800" dirty="0" err="1">
                <a:effectLst>
                  <a:outerShdw blurRad="38100" dist="38100" dir="2700000" algn="tl">
                    <a:srgbClr val="000000"/>
                  </a:outerShdw>
                </a:effectLst>
                <a:latin typeface="Times New Roman" pitchFamily="18" charset="0"/>
                <a:cs typeface="Times New Roman" pitchFamily="18" charset="0"/>
              </a:rPr>
              <a:t>preauriculares</a:t>
            </a:r>
            <a:endParaRPr lang="en-GB" sz="1800" dirty="0">
              <a:effectLst>
                <a:outerShdw blurRad="38100" dist="38100" dir="2700000" algn="tl">
                  <a:srgbClr val="000000"/>
                </a:outerShdw>
              </a:effectLst>
              <a:latin typeface="Times New Roman" pitchFamily="18" charset="0"/>
              <a:cs typeface="Times New Roman" pitchFamily="18" charset="0"/>
            </a:endParaRPr>
          </a:p>
          <a:p>
            <a:pPr marL="448056" indent="-384048" eaLnBrk="1" fontAlgn="auto" hangingPunct="1">
              <a:lnSpc>
                <a:spcPct val="90000"/>
              </a:lnSpc>
              <a:spcAft>
                <a:spcPts val="0"/>
              </a:spcAft>
              <a:buFont typeface="Wingdings 2"/>
              <a:buChar char=""/>
              <a:defRPr/>
            </a:pPr>
            <a:r>
              <a:rPr lang="en-GB" sz="1800" dirty="0" err="1">
                <a:latin typeface="Times New Roman" pitchFamily="18" charset="0"/>
                <a:cs typeface="Times New Roman" pitchFamily="18" charset="0"/>
              </a:rPr>
              <a:t>Puede</a:t>
            </a:r>
            <a:r>
              <a:rPr lang="en-GB" sz="1800" dirty="0">
                <a:latin typeface="Times New Roman" pitchFamily="18" charset="0"/>
                <a:cs typeface="Times New Roman" pitchFamily="18" charset="0"/>
              </a:rPr>
              <a:t> ser </a:t>
            </a:r>
            <a:r>
              <a:rPr lang="en-GB" sz="1800" dirty="0" err="1">
                <a:latin typeface="Times New Roman" pitchFamily="18" charset="0"/>
                <a:cs typeface="Times New Roman" pitchFamily="18" charset="0"/>
              </a:rPr>
              <a:t>defecto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aislado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pero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tb</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puede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asociarse</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otras</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malformaciones</a:t>
            </a:r>
            <a:r>
              <a:rPr lang="en-GB" sz="1800" dirty="0">
                <a:latin typeface="Times New Roman" pitchFamily="18" charset="0"/>
                <a:cs typeface="Times New Roman" pitchFamily="18" charset="0"/>
              </a:rPr>
              <a:t>:</a:t>
            </a:r>
          </a:p>
          <a:p>
            <a:pPr marL="822960" lvl="1" eaLnBrk="1" fontAlgn="auto" hangingPunct="1">
              <a:lnSpc>
                <a:spcPct val="90000"/>
              </a:lnSpc>
              <a:spcAft>
                <a:spcPts val="0"/>
              </a:spcAft>
              <a:buFont typeface="Verdana"/>
              <a:buChar char="›"/>
              <a:defRPr/>
            </a:pPr>
            <a:r>
              <a:rPr lang="en-GB" sz="1800" dirty="0">
                <a:latin typeface="Times New Roman" pitchFamily="18" charset="0"/>
                <a:cs typeface="Times New Roman" pitchFamily="18" charset="0"/>
              </a:rPr>
              <a:t>Sd. </a:t>
            </a:r>
            <a:r>
              <a:rPr lang="en-GB" sz="1800" dirty="0" err="1">
                <a:latin typeface="Times New Roman" pitchFamily="18" charset="0"/>
                <a:cs typeface="Times New Roman" pitchFamily="18" charset="0"/>
              </a:rPr>
              <a:t>Treacher</a:t>
            </a:r>
            <a:r>
              <a:rPr lang="en-GB" sz="1800" dirty="0">
                <a:latin typeface="Times New Roman" pitchFamily="18" charset="0"/>
                <a:cs typeface="Times New Roman" pitchFamily="18" charset="0"/>
              </a:rPr>
              <a:t> Collins</a:t>
            </a:r>
          </a:p>
          <a:p>
            <a:pPr marL="822960" lvl="1" eaLnBrk="1" fontAlgn="auto" hangingPunct="1">
              <a:lnSpc>
                <a:spcPct val="90000"/>
              </a:lnSpc>
              <a:spcAft>
                <a:spcPts val="0"/>
              </a:spcAft>
              <a:buFont typeface="Verdana"/>
              <a:buChar char="›"/>
              <a:defRPr/>
            </a:pPr>
            <a:r>
              <a:rPr lang="en-GB" sz="1800" dirty="0">
                <a:latin typeface="Times New Roman" pitchFamily="18" charset="0"/>
                <a:cs typeface="Times New Roman" pitchFamily="18" charset="0"/>
              </a:rPr>
              <a:t>Sd. </a:t>
            </a:r>
            <a:r>
              <a:rPr lang="en-GB" sz="1800" dirty="0" err="1">
                <a:latin typeface="Times New Roman" pitchFamily="18" charset="0"/>
                <a:cs typeface="Times New Roman" pitchFamily="18" charset="0"/>
              </a:rPr>
              <a:t>Goldenhar</a:t>
            </a:r>
            <a:endParaRPr lang="en-GB" sz="1800" dirty="0">
              <a:latin typeface="Times New Roman" pitchFamily="18" charset="0"/>
              <a:cs typeface="Times New Roman" pitchFamily="18" charset="0"/>
            </a:endParaRPr>
          </a:p>
          <a:p>
            <a:pPr marL="822960" lvl="1" eaLnBrk="1" fontAlgn="auto" hangingPunct="1">
              <a:lnSpc>
                <a:spcPct val="90000"/>
              </a:lnSpc>
              <a:spcAft>
                <a:spcPts val="0"/>
              </a:spcAft>
              <a:buFont typeface="Verdana"/>
              <a:buChar char="›"/>
              <a:defRPr/>
            </a:pPr>
            <a:r>
              <a:rPr lang="en-GB" sz="1800" dirty="0">
                <a:latin typeface="Times New Roman" pitchFamily="18" charset="0"/>
                <a:cs typeface="Times New Roman" pitchFamily="18" charset="0"/>
              </a:rPr>
              <a:t>Sd. Niger </a:t>
            </a:r>
          </a:p>
          <a:p>
            <a:pPr marL="822960" lvl="1" eaLnBrk="1" fontAlgn="auto" hangingPunct="1">
              <a:lnSpc>
                <a:spcPct val="90000"/>
              </a:lnSpc>
              <a:spcAft>
                <a:spcPts val="0"/>
              </a:spcAft>
              <a:buFont typeface="Verdana"/>
              <a:buChar char="›"/>
              <a:defRPr/>
            </a:pPr>
            <a:r>
              <a:rPr lang="en-GB" sz="1800" dirty="0">
                <a:latin typeface="Times New Roman" pitchFamily="18" charset="0"/>
                <a:cs typeface="Times New Roman" pitchFamily="18" charset="0"/>
              </a:rPr>
              <a:t>Sd. </a:t>
            </a:r>
            <a:r>
              <a:rPr lang="en-GB" sz="1800" dirty="0" err="1">
                <a:latin typeface="Times New Roman" pitchFamily="18" charset="0"/>
                <a:cs typeface="Times New Roman" pitchFamily="18" charset="0"/>
              </a:rPr>
              <a:t>oculocerebrocutaneo</a:t>
            </a:r>
            <a:r>
              <a:rPr lang="en-GB" sz="1800" dirty="0">
                <a:latin typeface="Times New Roman" pitchFamily="18" charset="0"/>
                <a:cs typeface="Times New Roman" pitchFamily="18" charset="0"/>
              </a:rPr>
              <a:t> </a:t>
            </a:r>
          </a:p>
          <a:p>
            <a:pPr marL="822960" lvl="1" eaLnBrk="1" fontAlgn="auto" hangingPunct="1">
              <a:lnSpc>
                <a:spcPct val="90000"/>
              </a:lnSpc>
              <a:spcAft>
                <a:spcPts val="0"/>
              </a:spcAft>
              <a:buFont typeface="Verdana"/>
              <a:buChar char="›"/>
              <a:defRPr/>
            </a:pPr>
            <a:r>
              <a:rPr lang="en-GB" sz="1800" dirty="0" err="1">
                <a:latin typeface="Times New Roman" pitchFamily="18" charset="0"/>
                <a:cs typeface="Times New Roman" pitchFamily="18" charset="0"/>
              </a:rPr>
              <a:t>Sd.Towne</a:t>
            </a:r>
            <a:endParaRPr lang="en-GB" sz="1800" dirty="0">
              <a:latin typeface="Times New Roman" pitchFamily="18" charset="0"/>
              <a:cs typeface="Times New Roman" pitchFamily="18" charset="0"/>
            </a:endParaRPr>
          </a:p>
          <a:p>
            <a:pPr marL="448056" indent="-384048" eaLnBrk="1" fontAlgn="auto" hangingPunct="1">
              <a:lnSpc>
                <a:spcPct val="90000"/>
              </a:lnSpc>
              <a:spcAft>
                <a:spcPts val="0"/>
              </a:spcAft>
              <a:buFont typeface="Wingdings 2"/>
              <a:buChar char=""/>
              <a:defRPr/>
            </a:pPr>
            <a:r>
              <a:rPr lang="en-GB" sz="1800" dirty="0" err="1">
                <a:effectLst>
                  <a:outerShdw blurRad="38100" dist="38100" dir="2700000" algn="tl">
                    <a:srgbClr val="000000"/>
                  </a:outerShdw>
                </a:effectLst>
                <a:latin typeface="Times New Roman" pitchFamily="18" charset="0"/>
                <a:cs typeface="Times New Roman" pitchFamily="18" charset="0"/>
              </a:rPr>
              <a:t>Fístula</a:t>
            </a:r>
            <a:r>
              <a:rPr lang="en-GB" sz="1800" dirty="0">
                <a:effectLst>
                  <a:outerShdw blurRad="38100" dist="38100" dir="2700000" algn="tl">
                    <a:srgbClr val="000000"/>
                  </a:outerShdw>
                </a:effectLst>
                <a:latin typeface="Times New Roman" pitchFamily="18" charset="0"/>
                <a:cs typeface="Times New Roman" pitchFamily="18" charset="0"/>
              </a:rPr>
              <a:t> </a:t>
            </a:r>
            <a:r>
              <a:rPr lang="en-GB" sz="1800" dirty="0" err="1">
                <a:effectLst>
                  <a:outerShdw blurRad="38100" dist="38100" dir="2700000" algn="tl">
                    <a:srgbClr val="000000"/>
                  </a:outerShdw>
                </a:effectLst>
                <a:latin typeface="Times New Roman" pitchFamily="18" charset="0"/>
                <a:cs typeface="Times New Roman" pitchFamily="18" charset="0"/>
              </a:rPr>
              <a:t>preauricular</a:t>
            </a:r>
            <a:r>
              <a:rPr lang="en-GB" sz="1800" dirty="0">
                <a:effectLst>
                  <a:outerShdw blurRad="38100" dist="38100" dir="2700000" algn="tl">
                    <a:srgbClr val="000000"/>
                  </a:outerShdw>
                </a:effectLst>
                <a:latin typeface="Times New Roman" pitchFamily="18" charset="0"/>
                <a:cs typeface="Times New Roman" pitchFamily="18" charset="0"/>
              </a:rPr>
              <a:t>:</a:t>
            </a:r>
          </a:p>
          <a:p>
            <a:pPr marL="822960" lvl="1" eaLnBrk="1" fontAlgn="auto" hangingPunct="1">
              <a:lnSpc>
                <a:spcPct val="90000"/>
              </a:lnSpc>
              <a:spcAft>
                <a:spcPts val="0"/>
              </a:spcAft>
              <a:buFont typeface="Verdana"/>
              <a:buChar char="›"/>
              <a:defRPr/>
            </a:pPr>
            <a:r>
              <a:rPr lang="en-GB" sz="1800" dirty="0" err="1">
                <a:latin typeface="Times New Roman" pitchFamily="18" charset="0"/>
                <a:cs typeface="Times New Roman" pitchFamily="18" charset="0"/>
              </a:rPr>
              <a:t>Ojo</a:t>
            </a:r>
            <a:r>
              <a:rPr lang="en-GB" sz="1800" dirty="0">
                <a:latin typeface="Times New Roman" pitchFamily="18" charset="0"/>
                <a:cs typeface="Times New Roman" pitchFamily="18" charset="0"/>
              </a:rPr>
              <a:t> con </a:t>
            </a:r>
            <a:r>
              <a:rPr lang="en-GB" sz="1800" dirty="0" err="1">
                <a:latin typeface="Times New Roman" pitchFamily="18" charset="0"/>
                <a:cs typeface="Times New Roman" pitchFamily="18" charset="0"/>
              </a:rPr>
              <a:t>posibilidad</a:t>
            </a:r>
            <a:r>
              <a:rPr lang="en-GB" sz="1800" dirty="0">
                <a:latin typeface="Times New Roman" pitchFamily="18" charset="0"/>
                <a:cs typeface="Times New Roman" pitchFamily="18" charset="0"/>
              </a:rPr>
              <a:t> de </a:t>
            </a:r>
            <a:r>
              <a:rPr lang="en-GB" sz="1800" dirty="0" err="1">
                <a:latin typeface="Times New Roman" pitchFamily="18" charset="0"/>
                <a:cs typeface="Times New Roman" pitchFamily="18" charset="0"/>
              </a:rPr>
              <a:t>malformaciones</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renales</a:t>
            </a:r>
            <a:r>
              <a:rPr lang="en-GB" sz="2000" dirty="0">
                <a:latin typeface="Arial Narrow" pitchFamily="34" charset="0"/>
              </a:rPr>
              <a:t>.</a:t>
            </a:r>
          </a:p>
          <a:p>
            <a:pPr marL="822960" lvl="1" eaLnBrk="1" fontAlgn="auto" hangingPunct="1">
              <a:lnSpc>
                <a:spcPct val="90000"/>
              </a:lnSpc>
              <a:spcAft>
                <a:spcPts val="0"/>
              </a:spcAft>
              <a:buFont typeface="Verdana"/>
              <a:buChar char="›"/>
              <a:defRPr/>
            </a:pPr>
            <a:endParaRPr lang="en-GB" sz="2000" dirty="0">
              <a:latin typeface="Arial Narrow" pitchFamily="34" charset="0"/>
            </a:endParaRPr>
          </a:p>
        </p:txBody>
      </p:sp>
      <p:pic>
        <p:nvPicPr>
          <p:cNvPr id="62468" name="Picture 5" descr="Accessory tragus"/>
          <p:cNvPicPr>
            <a:picLocks noChangeAspect="1" noChangeArrowheads="1"/>
          </p:cNvPicPr>
          <p:nvPr/>
        </p:nvPicPr>
        <p:blipFill>
          <a:blip r:embed="rId5" cstate="print"/>
          <a:srcRect/>
          <a:stretch>
            <a:fillRect/>
          </a:stretch>
        </p:blipFill>
        <p:spPr bwMode="auto">
          <a:xfrm>
            <a:off x="6156176" y="188640"/>
            <a:ext cx="2803674" cy="2035544"/>
          </a:xfrm>
          <a:prstGeom prst="rect">
            <a:avLst/>
          </a:prstGeom>
          <a:noFill/>
          <a:ln w="9525">
            <a:noFill/>
            <a:miter lim="800000"/>
            <a:headEnd/>
            <a:tailEnd/>
          </a:ln>
        </p:spPr>
      </p:pic>
      <p:pic>
        <p:nvPicPr>
          <p:cNvPr id="62469" name="Picture 6"/>
          <p:cNvPicPr>
            <a:picLocks noChangeAspect="1" noChangeArrowheads="1"/>
          </p:cNvPicPr>
          <p:nvPr/>
        </p:nvPicPr>
        <p:blipFill>
          <a:blip r:embed="rId6" cstate="print"/>
          <a:srcRect/>
          <a:stretch>
            <a:fillRect/>
          </a:stretch>
        </p:blipFill>
        <p:spPr bwMode="auto">
          <a:xfrm>
            <a:off x="4572000" y="4365104"/>
            <a:ext cx="4104456" cy="2281982"/>
          </a:xfrm>
          <a:prstGeom prst="rect">
            <a:avLst/>
          </a:prstGeom>
          <a:noFill/>
          <a:ln w="9525">
            <a:noFill/>
            <a:miter lim="800000"/>
            <a:headEnd/>
            <a:tailEnd/>
          </a:ln>
        </p:spPr>
      </p:pic>
      <p:pic>
        <p:nvPicPr>
          <p:cNvPr id="145416" name="Picture 8" descr="425fig_01"/>
          <p:cNvPicPr>
            <a:picLocks noChangeAspect="1" noChangeArrowheads="1"/>
          </p:cNvPicPr>
          <p:nvPr/>
        </p:nvPicPr>
        <p:blipFill>
          <a:blip r:embed="rId7" cstate="print"/>
          <a:srcRect/>
          <a:stretch>
            <a:fillRect/>
          </a:stretch>
        </p:blipFill>
        <p:spPr bwMode="auto">
          <a:xfrm>
            <a:off x="6516216" y="2276872"/>
            <a:ext cx="2169542" cy="187504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70AEA848-B052-493B-801C-17F6258E84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6"/>
                                        </p:tgtEl>
                                        <p:attrNameLst>
                                          <p:attrName>style.visibility</p:attrName>
                                        </p:attrNameLst>
                                      </p:cBhvr>
                                      <p:to>
                                        <p:strVal val="visible"/>
                                      </p:to>
                                    </p:set>
                                    <p:animEffect transition="in" filter="dissolve">
                                      <p:cBhvr>
                                        <p:cTn id="7" dur="500"/>
                                        <p:tgtEl>
                                          <p:spTgt spid="1454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marL="484632" eaLnBrk="1" fontAlgn="auto" hangingPunct="1">
              <a:spcAft>
                <a:spcPts val="0"/>
              </a:spcAft>
              <a:defRPr/>
            </a:pPr>
            <a:r>
              <a:rPr lang="en-GB" b="1" dirty="0" err="1">
                <a:solidFill>
                  <a:schemeClr val="accent1">
                    <a:tint val="83000"/>
                    <a:satMod val="150000"/>
                  </a:schemeClr>
                </a:solidFill>
                <a:latin typeface="Times New Roman" pitchFamily="18" charset="0"/>
                <a:cs typeface="Times New Roman" pitchFamily="18" charset="0"/>
              </a:rPr>
              <a:t>Orejas</a:t>
            </a:r>
            <a:endParaRPr lang="en-GB" b="1" dirty="0">
              <a:solidFill>
                <a:schemeClr val="accent1">
                  <a:tint val="83000"/>
                  <a:satMod val="150000"/>
                </a:schemeClr>
              </a:solidFill>
              <a:latin typeface="Times New Roman" pitchFamily="18" charset="0"/>
              <a:cs typeface="Times New Roman" pitchFamily="18" charset="0"/>
            </a:endParaRPr>
          </a:p>
        </p:txBody>
      </p:sp>
      <p:sp>
        <p:nvSpPr>
          <p:cNvPr id="63491" name="Rectangle 3"/>
          <p:cNvSpPr>
            <a:spLocks noGrp="1" noChangeArrowheads="1"/>
          </p:cNvSpPr>
          <p:nvPr>
            <p:ph idx="1"/>
          </p:nvPr>
        </p:nvSpPr>
        <p:spPr>
          <a:xfrm>
            <a:off x="685800" y="1628775"/>
            <a:ext cx="6694488" cy="4467225"/>
          </a:xfrm>
        </p:spPr>
        <p:txBody>
          <a:bodyPr/>
          <a:lstStyle/>
          <a:p>
            <a:pPr lvl="1" eaLnBrk="1" hangingPunct="1">
              <a:lnSpc>
                <a:spcPct val="90000"/>
              </a:lnSpc>
              <a:buFontTx/>
              <a:buNone/>
            </a:pPr>
            <a:r>
              <a:rPr lang="en-GB" sz="2000">
                <a:latin typeface="Times New Roman" pitchFamily="18" charset="0"/>
                <a:cs typeface="Times New Roman" pitchFamily="18" charset="0"/>
              </a:rPr>
              <a:t>Implantación</a:t>
            </a:r>
          </a:p>
        </p:txBody>
      </p:sp>
      <p:pic>
        <p:nvPicPr>
          <p:cNvPr id="63492" name="Picture 10" descr="http://www.scielo.edu.uy/img/fbpe/adp/v72n3/bocca-2.jpg"/>
          <p:cNvPicPr>
            <a:picLocks noChangeAspect="1" noChangeArrowheads="1"/>
          </p:cNvPicPr>
          <p:nvPr/>
        </p:nvPicPr>
        <p:blipFill>
          <a:blip r:embed="rId5" cstate="print"/>
          <a:srcRect/>
          <a:stretch>
            <a:fillRect/>
          </a:stretch>
        </p:blipFill>
        <p:spPr bwMode="auto">
          <a:xfrm>
            <a:off x="857250" y="2643188"/>
            <a:ext cx="3405188" cy="31940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32B16698-DFC8-45CA-B038-547CAE8341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8224" y="13239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ctrTitle"/>
          </p:nvPr>
        </p:nvSpPr>
        <p:spPr>
          <a:xfrm>
            <a:off x="540544" y="620688"/>
            <a:ext cx="8062912" cy="965969"/>
          </a:xfrm>
        </p:spPr>
        <p:txBody>
          <a:bodyPr/>
          <a:lstStyle/>
          <a:p>
            <a:pPr marL="484632" algn="ctr"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TÓRAX Y ABDOMEN</a:t>
            </a:r>
          </a:p>
        </p:txBody>
      </p:sp>
      <p:sp>
        <p:nvSpPr>
          <p:cNvPr id="64515" name="Rectangle 5"/>
          <p:cNvSpPr>
            <a:spLocks noGrp="1" noChangeArrowheads="1"/>
          </p:cNvSpPr>
          <p:nvPr>
            <p:ph type="subTitle" idx="1"/>
          </p:nvPr>
        </p:nvSpPr>
        <p:spPr>
          <a:xfrm>
            <a:off x="541338" y="2249488"/>
            <a:ext cx="8061325" cy="4348162"/>
          </a:xfrm>
        </p:spPr>
        <p:txBody>
          <a:bodyPr/>
          <a:lstStyle/>
          <a:p>
            <a:pPr marR="0" eaLnBrk="1" hangingPunct="1">
              <a:spcBef>
                <a:spcPct val="0"/>
              </a:spcBef>
            </a:pPr>
            <a:endParaRPr lang="en-GB">
              <a:ln>
                <a:noFill/>
              </a:ln>
              <a:solidFill>
                <a:srgbClr val="FFFFFF"/>
              </a:solidFill>
            </a:endParaRPr>
          </a:p>
        </p:txBody>
      </p:sp>
      <p:pic>
        <p:nvPicPr>
          <p:cNvPr id="64516" name="Picture 7" descr="Picture of a physician listening to a newborn's heartbeat in a hospital nursery"/>
          <p:cNvPicPr>
            <a:picLocks noChangeAspect="1" noChangeArrowheads="1"/>
          </p:cNvPicPr>
          <p:nvPr/>
        </p:nvPicPr>
        <p:blipFill>
          <a:blip r:embed="rId3" cstate="print"/>
          <a:srcRect/>
          <a:stretch>
            <a:fillRect/>
          </a:stretch>
        </p:blipFill>
        <p:spPr bwMode="auto">
          <a:xfrm>
            <a:off x="3132138" y="2601913"/>
            <a:ext cx="2519362" cy="3781425"/>
          </a:xfrm>
          <a:prstGeom prst="rect">
            <a:avLst/>
          </a:prstGeom>
          <a:noFill/>
          <a:ln w="76200">
            <a:solidFill>
              <a:srgbClr val="FFFFFF"/>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5554960" cy="1073274"/>
          </a:xfrm>
        </p:spPr>
        <p:txBody>
          <a:bodyPr>
            <a:normAutofit/>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Reanimación Neonatal</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12291" name="Picture 2" descr="C:\Users\usuario\Desktop\reanimacionaap.jpg"/>
          <p:cNvPicPr>
            <a:picLocks noGrp="1" noChangeAspect="1" noChangeArrowheads="1"/>
          </p:cNvPicPr>
          <p:nvPr>
            <p:ph idx="1"/>
          </p:nvPr>
        </p:nvPicPr>
        <p:blipFill>
          <a:blip r:embed="rId4" cstate="print"/>
          <a:srcRect/>
          <a:stretch>
            <a:fillRect/>
          </a:stretch>
        </p:blipFill>
        <p:spPr>
          <a:xfrm>
            <a:off x="6127750" y="123825"/>
            <a:ext cx="2908300" cy="3810000"/>
          </a:xfrm>
        </p:spPr>
      </p:pic>
      <p:pic>
        <p:nvPicPr>
          <p:cNvPr id="12292" name="Picture 3" descr="C:\Users\usuario\Desktop\cefav.jpg"/>
          <p:cNvPicPr>
            <a:picLocks noChangeAspect="1" noChangeArrowheads="1"/>
          </p:cNvPicPr>
          <p:nvPr/>
        </p:nvPicPr>
        <p:blipFill>
          <a:blip r:embed="rId5" cstate="print"/>
          <a:srcRect/>
          <a:stretch>
            <a:fillRect/>
          </a:stretch>
        </p:blipFill>
        <p:spPr bwMode="auto">
          <a:xfrm>
            <a:off x="1125538" y="1125538"/>
            <a:ext cx="4454525" cy="566102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AC549D44-10C1-4341-9A0E-3118A2587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4607" y="5949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750" y="549275"/>
            <a:ext cx="7772400" cy="1143000"/>
          </a:xfrm>
        </p:spPr>
        <p:txBody>
          <a:bodyPr/>
          <a:lstStyle/>
          <a:p>
            <a:pPr marL="484632" eaLnBrk="1" fontAlgn="auto" hangingPunct="1">
              <a:spcAft>
                <a:spcPts val="0"/>
              </a:spcAft>
              <a:defRPr/>
            </a:pPr>
            <a:r>
              <a:rPr lang="es-AR" b="1" dirty="0">
                <a:solidFill>
                  <a:schemeClr val="accent1">
                    <a:tint val="83000"/>
                    <a:satMod val="150000"/>
                  </a:schemeClr>
                </a:solidFill>
                <a:latin typeface="Times New Roman" pitchFamily="18" charset="0"/>
                <a:cs typeface="Times New Roman" pitchFamily="18" charset="0"/>
              </a:rPr>
              <a:t>TÓRAX</a:t>
            </a:r>
          </a:p>
        </p:txBody>
      </p:sp>
      <p:pic>
        <p:nvPicPr>
          <p:cNvPr id="65539" name="Picture 3"/>
          <p:cNvPicPr>
            <a:picLocks noGrp="1" noChangeAspect="1" noChangeArrowheads="1"/>
          </p:cNvPicPr>
          <p:nvPr>
            <p:ph idx="1"/>
          </p:nvPr>
        </p:nvPicPr>
        <p:blipFill>
          <a:blip r:embed="rId5" cstate="print"/>
          <a:srcRect/>
          <a:stretch>
            <a:fillRect/>
          </a:stretch>
        </p:blipFill>
        <p:spPr>
          <a:xfrm>
            <a:off x="506413" y="1773238"/>
            <a:ext cx="8242300" cy="4857750"/>
          </a:xfrm>
        </p:spPr>
      </p:pic>
      <p:pic>
        <p:nvPicPr>
          <p:cNvPr id="2" name="Sonido grabado">
            <a:hlinkClick r:id="" action="ppaction://media"/>
            <a:extLst>
              <a:ext uri="{FF2B5EF4-FFF2-40B4-BE49-F238E27FC236}">
                <a16:creationId xmlns:a16="http://schemas.microsoft.com/office/drawing/2014/main" id="{CD2994E7-4255-425B-97BB-F5C1CB94BD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5492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5" cstate="print"/>
          <a:srcRect/>
          <a:stretch>
            <a:fillRect/>
          </a:stretch>
        </p:blipFill>
        <p:spPr bwMode="auto">
          <a:xfrm>
            <a:off x="1331268" y="2204864"/>
            <a:ext cx="2664668" cy="2332172"/>
          </a:xfrm>
          <a:prstGeom prst="rect">
            <a:avLst/>
          </a:prstGeom>
          <a:noFill/>
          <a:ln w="9525">
            <a:noFill/>
            <a:miter lim="800000"/>
            <a:headEnd/>
            <a:tailEnd/>
          </a:ln>
        </p:spPr>
      </p:pic>
      <p:sp>
        <p:nvSpPr>
          <p:cNvPr id="61443"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ABDOMEN</a:t>
            </a:r>
            <a:r>
              <a:rPr lang="en-GB" b="1" dirty="0">
                <a:solidFill>
                  <a:schemeClr val="accent1">
                    <a:tint val="83000"/>
                    <a:satMod val="150000"/>
                  </a:schemeClr>
                </a:solidFill>
              </a:rPr>
              <a:t> </a:t>
            </a:r>
          </a:p>
        </p:txBody>
      </p:sp>
      <p:sp>
        <p:nvSpPr>
          <p:cNvPr id="66564" name="Rectangle 3"/>
          <p:cNvSpPr>
            <a:spLocks noGrp="1" noChangeArrowheads="1"/>
          </p:cNvSpPr>
          <p:nvPr>
            <p:ph idx="1"/>
          </p:nvPr>
        </p:nvSpPr>
        <p:spPr>
          <a:xfrm>
            <a:off x="457200" y="1556792"/>
            <a:ext cx="8229600" cy="5112568"/>
          </a:xfrm>
        </p:spPr>
        <p:txBody>
          <a:bodyPr/>
          <a:lstStyle/>
          <a:p>
            <a:pPr eaLnBrk="1" hangingPunct="1"/>
            <a:r>
              <a:rPr lang="en-GB" dirty="0" err="1">
                <a:latin typeface="Times New Roman" pitchFamily="18" charset="0"/>
                <a:cs typeface="Times New Roman" pitchFamily="18" charset="0"/>
              </a:rPr>
              <a:t>Defectos</a:t>
            </a:r>
            <a:r>
              <a:rPr lang="en-GB" dirty="0">
                <a:latin typeface="Times New Roman" pitchFamily="18" charset="0"/>
                <a:cs typeface="Times New Roman" pitchFamily="18" charset="0"/>
              </a:rPr>
              <a:t> pared abdominal</a:t>
            </a:r>
          </a:p>
        </p:txBody>
      </p:sp>
      <p:pic>
        <p:nvPicPr>
          <p:cNvPr id="66565" name="Picture 4"/>
          <p:cNvPicPr>
            <a:picLocks noChangeAspect="1" noChangeArrowheads="1"/>
          </p:cNvPicPr>
          <p:nvPr/>
        </p:nvPicPr>
        <p:blipFill>
          <a:blip r:embed="rId6" cstate="print"/>
          <a:srcRect/>
          <a:stretch>
            <a:fillRect/>
          </a:stretch>
        </p:blipFill>
        <p:spPr bwMode="auto">
          <a:xfrm>
            <a:off x="1331640" y="4653136"/>
            <a:ext cx="2689870" cy="1930996"/>
          </a:xfrm>
          <a:prstGeom prst="rect">
            <a:avLst/>
          </a:prstGeom>
          <a:noFill/>
          <a:ln w="9525">
            <a:noFill/>
            <a:miter lim="800000"/>
            <a:headEnd/>
            <a:tailEnd/>
          </a:ln>
        </p:spPr>
      </p:pic>
      <p:pic>
        <p:nvPicPr>
          <p:cNvPr id="66566" name="Picture 6"/>
          <p:cNvPicPr>
            <a:picLocks noChangeAspect="1" noChangeArrowheads="1"/>
          </p:cNvPicPr>
          <p:nvPr/>
        </p:nvPicPr>
        <p:blipFill>
          <a:blip r:embed="rId7" cstate="print"/>
          <a:srcRect r="-6"/>
          <a:stretch>
            <a:fillRect/>
          </a:stretch>
        </p:blipFill>
        <p:spPr bwMode="auto">
          <a:xfrm>
            <a:off x="5364163" y="260350"/>
            <a:ext cx="3313112" cy="2921000"/>
          </a:xfrm>
          <a:prstGeom prst="rect">
            <a:avLst/>
          </a:prstGeom>
          <a:noFill/>
          <a:ln w="9525">
            <a:noFill/>
            <a:miter lim="800000"/>
            <a:headEnd/>
            <a:tailEnd/>
          </a:ln>
        </p:spPr>
      </p:pic>
      <p:pic>
        <p:nvPicPr>
          <p:cNvPr id="66567" name="Picture 7"/>
          <p:cNvPicPr>
            <a:picLocks noChangeAspect="1" noChangeArrowheads="1"/>
          </p:cNvPicPr>
          <p:nvPr/>
        </p:nvPicPr>
        <p:blipFill>
          <a:blip r:embed="rId8" cstate="print"/>
          <a:srcRect/>
          <a:stretch>
            <a:fillRect/>
          </a:stretch>
        </p:blipFill>
        <p:spPr bwMode="auto">
          <a:xfrm>
            <a:off x="5399496" y="3284539"/>
            <a:ext cx="3276192" cy="3240806"/>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E9833BBD-90A8-4A6B-85C1-13ADAB4DF7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EXAMEN FÍSICO PERINÉ</a:t>
            </a:r>
            <a:endParaRPr lang="es-AR" b="1" dirty="0">
              <a:solidFill>
                <a:schemeClr val="accent1">
                  <a:tint val="83000"/>
                  <a:satMod val="150000"/>
                </a:schemeClr>
              </a:solidFill>
              <a:latin typeface="Times New Roman" pitchFamily="18" charset="0"/>
              <a:cs typeface="Times New Roman" pitchFamily="18" charset="0"/>
            </a:endParaRPr>
          </a:p>
        </p:txBody>
      </p:sp>
      <p:pic>
        <p:nvPicPr>
          <p:cNvPr id="67587" name="Picture 3"/>
          <p:cNvPicPr>
            <a:picLocks noGrp="1" noChangeAspect="1" noChangeArrowheads="1"/>
          </p:cNvPicPr>
          <p:nvPr>
            <p:ph idx="1"/>
          </p:nvPr>
        </p:nvPicPr>
        <p:blipFill>
          <a:blip r:embed="rId5" cstate="print"/>
          <a:srcRect/>
          <a:stretch>
            <a:fillRect/>
          </a:stretch>
        </p:blipFill>
        <p:spPr>
          <a:xfrm>
            <a:off x="250825" y="2205038"/>
            <a:ext cx="8704263" cy="2822575"/>
          </a:xfrm>
        </p:spPr>
      </p:pic>
      <p:pic>
        <p:nvPicPr>
          <p:cNvPr id="2" name="Sonido grabado">
            <a:hlinkClick r:id="" action="ppaction://media"/>
            <a:extLst>
              <a:ext uri="{FF2B5EF4-FFF2-40B4-BE49-F238E27FC236}">
                <a16:creationId xmlns:a16="http://schemas.microsoft.com/office/drawing/2014/main" id="{9F85162F-2C23-4127-988A-5B33C1B2AF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53732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GENITALES</a:t>
            </a:r>
          </a:p>
        </p:txBody>
      </p:sp>
      <p:pic>
        <p:nvPicPr>
          <p:cNvPr id="68612" name="Picture 4"/>
          <p:cNvPicPr>
            <a:picLocks noChangeAspect="1" noChangeArrowheads="1"/>
          </p:cNvPicPr>
          <p:nvPr/>
        </p:nvPicPr>
        <p:blipFill>
          <a:blip r:embed="rId5" cstate="print"/>
          <a:srcRect/>
          <a:stretch>
            <a:fillRect/>
          </a:stretch>
        </p:blipFill>
        <p:spPr bwMode="auto">
          <a:xfrm>
            <a:off x="5698754" y="188913"/>
            <a:ext cx="3049710" cy="2087959"/>
          </a:xfrm>
          <a:prstGeom prst="rect">
            <a:avLst/>
          </a:prstGeom>
          <a:noFill/>
          <a:ln w="9525">
            <a:noFill/>
            <a:miter lim="800000"/>
            <a:headEnd/>
            <a:tailEnd/>
          </a:ln>
        </p:spPr>
      </p:pic>
      <p:pic>
        <p:nvPicPr>
          <p:cNvPr id="68613" name="Picture 5"/>
          <p:cNvPicPr>
            <a:picLocks noChangeAspect="1" noChangeArrowheads="1"/>
          </p:cNvPicPr>
          <p:nvPr/>
        </p:nvPicPr>
        <p:blipFill>
          <a:blip r:embed="rId6" cstate="print"/>
          <a:srcRect r="-17" b="40"/>
          <a:stretch>
            <a:fillRect/>
          </a:stretch>
        </p:blipFill>
        <p:spPr bwMode="auto">
          <a:xfrm>
            <a:off x="899592" y="2780928"/>
            <a:ext cx="7439025" cy="31686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6F1442EC-B13D-4D02-A383-EFCF3CF479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1920" y="15537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marL="484632" eaLnBrk="1" fontAlgn="auto" hangingPunct="1">
              <a:spcAft>
                <a:spcPts val="0"/>
              </a:spcAft>
              <a:defRPr/>
            </a:pPr>
            <a:r>
              <a:rPr lang="en-US" b="1" dirty="0" err="1">
                <a:solidFill>
                  <a:schemeClr val="accent1">
                    <a:tint val="83000"/>
                    <a:satMod val="150000"/>
                  </a:schemeClr>
                </a:solidFill>
                <a:latin typeface="Times New Roman" pitchFamily="18" charset="0"/>
                <a:cs typeface="Times New Roman" pitchFamily="18" charset="0"/>
              </a:rPr>
              <a:t>Efectos</a:t>
            </a:r>
            <a:r>
              <a:rPr lang="en-US" b="1" dirty="0">
                <a:solidFill>
                  <a:schemeClr val="accent1">
                    <a:tint val="83000"/>
                    <a:satMod val="150000"/>
                  </a:schemeClr>
                </a:solidFill>
                <a:latin typeface="Times New Roman" pitchFamily="18" charset="0"/>
                <a:cs typeface="Times New Roman" pitchFamily="18" charset="0"/>
              </a:rPr>
              <a:t> </a:t>
            </a:r>
            <a:r>
              <a:rPr lang="en-US" b="1" dirty="0" err="1">
                <a:solidFill>
                  <a:schemeClr val="accent1">
                    <a:tint val="83000"/>
                    <a:satMod val="150000"/>
                  </a:schemeClr>
                </a:solidFill>
                <a:latin typeface="Times New Roman" pitchFamily="18" charset="0"/>
                <a:cs typeface="Times New Roman" pitchFamily="18" charset="0"/>
              </a:rPr>
              <a:t>Hormonales</a:t>
            </a:r>
            <a:endParaRPr lang="en-US" b="1" dirty="0">
              <a:solidFill>
                <a:schemeClr val="accent1">
                  <a:tint val="83000"/>
                  <a:satMod val="150000"/>
                </a:schemeClr>
              </a:solidFill>
              <a:latin typeface="Times New Roman" pitchFamily="18" charset="0"/>
              <a:cs typeface="Times New Roman" pitchFamily="18" charset="0"/>
            </a:endParaRPr>
          </a:p>
        </p:txBody>
      </p:sp>
      <p:sp>
        <p:nvSpPr>
          <p:cNvPr id="69635" name="Rectangle 3"/>
          <p:cNvSpPr>
            <a:spLocks noGrp="1" noChangeArrowheads="1"/>
          </p:cNvSpPr>
          <p:nvPr>
            <p:ph idx="1"/>
          </p:nvPr>
        </p:nvSpPr>
        <p:spPr>
          <a:xfrm>
            <a:off x="685800" y="1981200"/>
            <a:ext cx="8062913" cy="4114800"/>
          </a:xfrm>
        </p:spPr>
        <p:txBody>
          <a:bodyPr/>
          <a:lstStyle/>
          <a:p>
            <a:pPr marL="457200" indent="-457200" eaLnBrk="1" hangingPunct="1"/>
            <a:r>
              <a:rPr lang="en-US" sz="2000">
                <a:latin typeface="Times New Roman" pitchFamily="18" charset="0"/>
                <a:cs typeface="Times New Roman" pitchFamily="18" charset="0"/>
              </a:rPr>
              <a:t>Glándula mamaria : </a:t>
            </a:r>
            <a:r>
              <a:rPr lang="en-US" sz="2000">
                <a:latin typeface="Times New Roman" pitchFamily="18" charset="0"/>
                <a:cs typeface="Times New Roman" pitchFamily="18" charset="0"/>
                <a:sym typeface="Symbol" pitchFamily="18" charset="2"/>
              </a:rPr>
              <a:t></a:t>
            </a:r>
            <a:r>
              <a:rPr lang="en-US" sz="2000">
                <a:latin typeface="Times New Roman" pitchFamily="18" charset="0"/>
                <a:cs typeface="Times New Roman" pitchFamily="18" charset="0"/>
              </a:rPr>
              <a:t>tamaño (secreción , efecto de prolactina.)</a:t>
            </a:r>
          </a:p>
          <a:p>
            <a:pPr marL="457200" indent="-457200" eaLnBrk="1" hangingPunct="1"/>
            <a:r>
              <a:rPr lang="en-US" sz="2000">
                <a:latin typeface="Times New Roman" pitchFamily="18" charset="0"/>
                <a:cs typeface="Times New Roman" pitchFamily="18" charset="0"/>
              </a:rPr>
              <a:t>Pseudomenstruación</a:t>
            </a:r>
          </a:p>
          <a:p>
            <a:pPr marL="457200" indent="-457200" eaLnBrk="1" hangingPunct="1"/>
            <a:r>
              <a:rPr lang="en-US" sz="2000">
                <a:latin typeface="Times New Roman" pitchFamily="18" charset="0"/>
                <a:cs typeface="Times New Roman" pitchFamily="18" charset="0"/>
              </a:rPr>
              <a:t>Secreción Vaginal Mucosa</a:t>
            </a:r>
          </a:p>
          <a:p>
            <a:pPr marL="457200" indent="-457200" eaLnBrk="1" hangingPunct="1"/>
            <a:endParaRPr lang="en-US">
              <a:latin typeface="Arial Narrow" pitchFamily="34" charset="0"/>
            </a:endParaRPr>
          </a:p>
          <a:p>
            <a:pPr marL="457200" indent="-457200" eaLnBrk="1" hangingPunct="1">
              <a:buFontTx/>
              <a:buNone/>
            </a:pPr>
            <a:endParaRPr lang="en-US">
              <a:latin typeface="Arial Narrow" pitchFamily="34" charset="0"/>
            </a:endParaRPr>
          </a:p>
          <a:p>
            <a:pPr marL="457200" indent="-457200" eaLnBrk="1" hangingPunct="1"/>
            <a:endParaRPr lang="en-US">
              <a:latin typeface="Arial Narrow" pitchFamily="34" charset="0"/>
            </a:endParaRPr>
          </a:p>
          <a:p>
            <a:pPr marL="457200" indent="-457200" eaLnBrk="1" hangingPunct="1"/>
            <a:endParaRPr lang="es-ES">
              <a:latin typeface="Arial Narrow" pitchFamily="34" charset="0"/>
            </a:endParaRPr>
          </a:p>
        </p:txBody>
      </p:sp>
      <p:pic>
        <p:nvPicPr>
          <p:cNvPr id="69636" name="Picture 2" descr="npo00002b"/>
          <p:cNvPicPr>
            <a:picLocks noChangeAspect="1" noChangeArrowheads="1"/>
          </p:cNvPicPr>
          <p:nvPr/>
        </p:nvPicPr>
        <p:blipFill>
          <a:blip r:embed="rId5" cstate="print"/>
          <a:srcRect b="-200"/>
          <a:stretch>
            <a:fillRect/>
          </a:stretch>
        </p:blipFill>
        <p:spPr bwMode="auto">
          <a:xfrm>
            <a:off x="6228184" y="2564904"/>
            <a:ext cx="2686050" cy="2016125"/>
          </a:xfrm>
          <a:prstGeom prst="rect">
            <a:avLst/>
          </a:prstGeom>
          <a:noFill/>
          <a:ln w="57150" algn="ctr">
            <a:solidFill>
              <a:srgbClr val="FFFFFF"/>
            </a:solidFill>
            <a:miter lim="800000"/>
            <a:headEnd/>
            <a:tailEnd/>
          </a:ln>
        </p:spPr>
      </p:pic>
      <p:pic>
        <p:nvPicPr>
          <p:cNvPr id="69637" name="Picture 2" descr="npo00002d"/>
          <p:cNvPicPr>
            <a:picLocks noChangeAspect="1" noChangeArrowheads="1"/>
          </p:cNvPicPr>
          <p:nvPr/>
        </p:nvPicPr>
        <p:blipFill>
          <a:blip r:embed="rId6" cstate="print"/>
          <a:srcRect/>
          <a:stretch>
            <a:fillRect/>
          </a:stretch>
        </p:blipFill>
        <p:spPr bwMode="auto">
          <a:xfrm>
            <a:off x="395536" y="3356992"/>
            <a:ext cx="2736850" cy="2198688"/>
          </a:xfrm>
          <a:prstGeom prst="rect">
            <a:avLst/>
          </a:prstGeom>
          <a:noFill/>
          <a:ln w="9525" algn="ctr">
            <a:noFill/>
            <a:miter lim="800000"/>
            <a:headEnd/>
            <a:tailEnd/>
          </a:ln>
        </p:spPr>
      </p:pic>
      <p:pic>
        <p:nvPicPr>
          <p:cNvPr id="69638" name="Picture 7" descr="External prominence of the hymen"/>
          <p:cNvPicPr>
            <a:picLocks noChangeAspect="1" noChangeArrowheads="1"/>
          </p:cNvPicPr>
          <p:nvPr/>
        </p:nvPicPr>
        <p:blipFill>
          <a:blip r:embed="rId7" cstate="print"/>
          <a:srcRect/>
          <a:stretch>
            <a:fillRect/>
          </a:stretch>
        </p:blipFill>
        <p:spPr bwMode="auto">
          <a:xfrm>
            <a:off x="3275856" y="4653136"/>
            <a:ext cx="2881312" cy="2093913"/>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D7349037-3D4B-4313-BE29-C13B444B25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66409" y="512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GENITALES</a:t>
            </a:r>
          </a:p>
        </p:txBody>
      </p:sp>
      <p:sp>
        <p:nvSpPr>
          <p:cNvPr id="70659"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Patológico</a:t>
            </a:r>
          </a:p>
        </p:txBody>
      </p:sp>
      <p:pic>
        <p:nvPicPr>
          <p:cNvPr id="70660" name="Picture 4"/>
          <p:cNvPicPr>
            <a:picLocks noChangeAspect="1" noChangeArrowheads="1"/>
          </p:cNvPicPr>
          <p:nvPr/>
        </p:nvPicPr>
        <p:blipFill>
          <a:blip r:embed="rId5" cstate="print"/>
          <a:srcRect/>
          <a:stretch>
            <a:fillRect/>
          </a:stretch>
        </p:blipFill>
        <p:spPr bwMode="auto">
          <a:xfrm>
            <a:off x="395288" y="2708275"/>
            <a:ext cx="2952750" cy="2160588"/>
          </a:xfrm>
          <a:prstGeom prst="rect">
            <a:avLst/>
          </a:prstGeom>
          <a:noFill/>
          <a:ln w="9525">
            <a:noFill/>
            <a:miter lim="800000"/>
            <a:headEnd/>
            <a:tailEnd/>
          </a:ln>
        </p:spPr>
      </p:pic>
      <p:pic>
        <p:nvPicPr>
          <p:cNvPr id="70661" name="Picture 6" descr="Hydrocoele"/>
          <p:cNvPicPr>
            <a:picLocks noChangeAspect="1" noChangeArrowheads="1"/>
          </p:cNvPicPr>
          <p:nvPr/>
        </p:nvPicPr>
        <p:blipFill>
          <a:blip r:embed="rId6" cstate="print"/>
          <a:srcRect/>
          <a:stretch>
            <a:fillRect/>
          </a:stretch>
        </p:blipFill>
        <p:spPr bwMode="auto">
          <a:xfrm>
            <a:off x="3635375" y="2781300"/>
            <a:ext cx="2365375" cy="3382963"/>
          </a:xfrm>
          <a:prstGeom prst="rect">
            <a:avLst/>
          </a:prstGeom>
          <a:noFill/>
          <a:ln w="76200">
            <a:solidFill>
              <a:srgbClr val="FFFFFF"/>
            </a:solidFill>
            <a:miter lim="800000"/>
            <a:headEnd/>
            <a:tailEnd/>
          </a:ln>
        </p:spPr>
      </p:pic>
      <p:pic>
        <p:nvPicPr>
          <p:cNvPr id="70662" name="Picture 8" descr="6"/>
          <p:cNvPicPr>
            <a:picLocks noChangeAspect="1" noChangeArrowheads="1"/>
          </p:cNvPicPr>
          <p:nvPr/>
        </p:nvPicPr>
        <p:blipFill>
          <a:blip r:embed="rId7" cstate="print"/>
          <a:srcRect/>
          <a:stretch>
            <a:fillRect/>
          </a:stretch>
        </p:blipFill>
        <p:spPr bwMode="auto">
          <a:xfrm>
            <a:off x="6554788" y="2781300"/>
            <a:ext cx="2138362" cy="3359150"/>
          </a:xfrm>
          <a:prstGeom prst="rect">
            <a:avLst/>
          </a:prstGeom>
          <a:noFill/>
          <a:ln w="76200">
            <a:solidFill>
              <a:srgbClr val="FFFFFF"/>
            </a:solidFill>
            <a:miter lim="800000"/>
            <a:headEnd/>
            <a:tailEnd/>
          </a:ln>
        </p:spPr>
      </p:pic>
      <p:pic>
        <p:nvPicPr>
          <p:cNvPr id="44042" name="Picture 10" descr="4"/>
          <p:cNvPicPr>
            <a:picLocks noChangeAspect="1" noChangeArrowheads="1"/>
          </p:cNvPicPr>
          <p:nvPr/>
        </p:nvPicPr>
        <p:blipFill>
          <a:blip r:embed="rId8" cstate="print"/>
          <a:srcRect r="-116"/>
          <a:stretch>
            <a:fillRect/>
          </a:stretch>
        </p:blipFill>
        <p:spPr bwMode="auto">
          <a:xfrm>
            <a:off x="6227763" y="2708275"/>
            <a:ext cx="2592387" cy="3529013"/>
          </a:xfrm>
          <a:prstGeom prst="rect">
            <a:avLst/>
          </a:prstGeom>
          <a:noFill/>
          <a:ln w="76200">
            <a:solidFill>
              <a:srgbClr val="FFFFFF"/>
            </a:solidFill>
            <a:miter lim="800000"/>
            <a:headEnd/>
            <a:tailEnd/>
          </a:ln>
        </p:spPr>
      </p:pic>
      <p:pic>
        <p:nvPicPr>
          <p:cNvPr id="2" name="Sonido grabado">
            <a:hlinkClick r:id="" action="ppaction://media"/>
            <a:extLst>
              <a:ext uri="{FF2B5EF4-FFF2-40B4-BE49-F238E27FC236}">
                <a16:creationId xmlns:a16="http://schemas.microsoft.com/office/drawing/2014/main" id="{62FDC292-402E-407C-9CF7-286CE11DCE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05985" y="9761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042"/>
                                        </p:tgtEl>
                                        <p:attrNameLst>
                                          <p:attrName>style.visibility</p:attrName>
                                        </p:attrNameLst>
                                      </p:cBhvr>
                                      <p:to>
                                        <p:strVal val="visible"/>
                                      </p:to>
                                    </p:set>
                                    <p:animEffect transition="in" filter="dissolve">
                                      <p:cBhvr>
                                        <p:cTn id="7" dur="500"/>
                                        <p:tgtEl>
                                          <p:spTgt spid="440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ctrTitle"/>
          </p:nvPr>
        </p:nvSpPr>
        <p:spPr/>
        <p:txBody>
          <a:bodyPr/>
          <a:lstStyle/>
          <a:p>
            <a:pPr marL="484632" algn="ctr"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EXTREMIDADES Y COLUMNA</a:t>
            </a:r>
          </a:p>
        </p:txBody>
      </p:sp>
      <p:sp>
        <p:nvSpPr>
          <p:cNvPr id="71683" name="Rectangle 5"/>
          <p:cNvSpPr>
            <a:spLocks noGrp="1" noChangeArrowheads="1"/>
          </p:cNvSpPr>
          <p:nvPr>
            <p:ph type="subTitle" idx="1"/>
          </p:nvPr>
        </p:nvSpPr>
        <p:spPr>
          <a:xfrm>
            <a:off x="541338" y="2249488"/>
            <a:ext cx="8061325" cy="1752600"/>
          </a:xfrm>
        </p:spPr>
        <p:txBody>
          <a:bodyPr/>
          <a:lstStyle/>
          <a:p>
            <a:pPr marR="0" eaLnBrk="1" hangingPunct="1">
              <a:spcBef>
                <a:spcPct val="0"/>
              </a:spcBef>
            </a:pPr>
            <a:endParaRPr lang="en-GB">
              <a:ln>
                <a:noFill/>
              </a:ln>
              <a:solidFill>
                <a:srgbClr val="FFFFFF"/>
              </a:solidFill>
            </a:endParaRPr>
          </a:p>
        </p:txBody>
      </p:sp>
      <p:pic>
        <p:nvPicPr>
          <p:cNvPr id="71684" name="Picture 6"/>
          <p:cNvPicPr>
            <a:picLocks noChangeAspect="1" noChangeArrowheads="1"/>
          </p:cNvPicPr>
          <p:nvPr/>
        </p:nvPicPr>
        <p:blipFill>
          <a:blip r:embed="rId3" cstate="print"/>
          <a:srcRect r="102" b="198"/>
          <a:stretch>
            <a:fillRect/>
          </a:stretch>
        </p:blipFill>
        <p:spPr bwMode="auto">
          <a:xfrm>
            <a:off x="1981200" y="2636838"/>
            <a:ext cx="5399088" cy="404971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marL="484632" eaLnBrk="1" fontAlgn="auto" hangingPunct="1">
              <a:spcAft>
                <a:spcPts val="0"/>
              </a:spcAft>
              <a:defRPr/>
            </a:pPr>
            <a:r>
              <a:rPr lang="es-AR" b="1" dirty="0">
                <a:solidFill>
                  <a:schemeClr val="accent1">
                    <a:tint val="83000"/>
                    <a:satMod val="150000"/>
                  </a:schemeClr>
                </a:solidFill>
                <a:latin typeface="Times New Roman" pitchFamily="18" charset="0"/>
                <a:cs typeface="Times New Roman" pitchFamily="18" charset="0"/>
              </a:rPr>
              <a:t>Sistema </a:t>
            </a:r>
            <a:r>
              <a:rPr lang="es-AR" b="1" dirty="0" err="1">
                <a:solidFill>
                  <a:schemeClr val="accent1">
                    <a:tint val="83000"/>
                    <a:satMod val="150000"/>
                  </a:schemeClr>
                </a:solidFill>
                <a:latin typeface="Times New Roman" pitchFamily="18" charset="0"/>
                <a:cs typeface="Times New Roman" pitchFamily="18" charset="0"/>
              </a:rPr>
              <a:t>Musculoesquelético</a:t>
            </a:r>
            <a:endParaRPr lang="es-AR" b="1" dirty="0">
              <a:solidFill>
                <a:schemeClr val="accent1">
                  <a:tint val="83000"/>
                  <a:satMod val="150000"/>
                </a:schemeClr>
              </a:solidFill>
              <a:latin typeface="Times New Roman" pitchFamily="18" charset="0"/>
              <a:cs typeface="Times New Roman" pitchFamily="18" charset="0"/>
            </a:endParaRPr>
          </a:p>
        </p:txBody>
      </p:sp>
      <p:pic>
        <p:nvPicPr>
          <p:cNvPr id="72707" name="Picture 3"/>
          <p:cNvPicPr>
            <a:picLocks noGrp="1" noChangeAspect="1" noChangeArrowheads="1"/>
          </p:cNvPicPr>
          <p:nvPr>
            <p:ph idx="1"/>
          </p:nvPr>
        </p:nvPicPr>
        <p:blipFill>
          <a:blip r:embed="rId5" cstate="print"/>
          <a:srcRect/>
          <a:stretch>
            <a:fillRect/>
          </a:stretch>
        </p:blipFill>
        <p:spPr>
          <a:xfrm>
            <a:off x="971600" y="1773238"/>
            <a:ext cx="7849567" cy="3264349"/>
          </a:xfrm>
        </p:spPr>
      </p:pic>
      <p:pic>
        <p:nvPicPr>
          <p:cNvPr id="2" name="Sonido grabado">
            <a:hlinkClick r:id="" action="ppaction://media"/>
            <a:extLst>
              <a:ext uri="{FF2B5EF4-FFF2-40B4-BE49-F238E27FC236}">
                <a16:creationId xmlns:a16="http://schemas.microsoft.com/office/drawing/2014/main" id="{2523A351-FEF2-45BD-8A8A-2014B3E641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2239" y="512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50825" y="620713"/>
            <a:ext cx="7164388" cy="1090612"/>
          </a:xfrm>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EXTREMIDADES</a:t>
            </a:r>
          </a:p>
        </p:txBody>
      </p:sp>
      <p:sp>
        <p:nvSpPr>
          <p:cNvPr id="73731"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Alteraciones</a:t>
            </a:r>
          </a:p>
        </p:txBody>
      </p:sp>
      <p:pic>
        <p:nvPicPr>
          <p:cNvPr id="73732" name="Picture 4"/>
          <p:cNvPicPr>
            <a:picLocks noChangeAspect="1" noChangeArrowheads="1"/>
          </p:cNvPicPr>
          <p:nvPr/>
        </p:nvPicPr>
        <p:blipFill>
          <a:blip r:embed="rId5" cstate="print"/>
          <a:srcRect r="23" b="-322"/>
          <a:stretch>
            <a:fillRect/>
          </a:stretch>
        </p:blipFill>
        <p:spPr bwMode="auto">
          <a:xfrm>
            <a:off x="767114" y="2709863"/>
            <a:ext cx="3660423" cy="2951385"/>
          </a:xfrm>
          <a:prstGeom prst="rect">
            <a:avLst/>
          </a:prstGeom>
          <a:noFill/>
          <a:ln w="9525">
            <a:noFill/>
            <a:miter lim="800000"/>
            <a:headEnd/>
            <a:tailEnd/>
          </a:ln>
        </p:spPr>
      </p:pic>
      <p:pic>
        <p:nvPicPr>
          <p:cNvPr id="73733" name="Picture 5"/>
          <p:cNvPicPr>
            <a:picLocks noChangeAspect="1" noChangeArrowheads="1"/>
          </p:cNvPicPr>
          <p:nvPr/>
        </p:nvPicPr>
        <p:blipFill>
          <a:blip r:embed="rId6" cstate="print"/>
          <a:srcRect/>
          <a:stretch>
            <a:fillRect/>
          </a:stretch>
        </p:blipFill>
        <p:spPr bwMode="auto">
          <a:xfrm>
            <a:off x="5076056" y="2276873"/>
            <a:ext cx="3851920" cy="2494614"/>
          </a:xfrm>
          <a:prstGeom prst="rect">
            <a:avLst/>
          </a:prstGeom>
          <a:noFill/>
          <a:ln w="9525">
            <a:noFill/>
            <a:miter lim="800000"/>
            <a:headEnd/>
            <a:tailEnd/>
          </a:ln>
        </p:spPr>
      </p:pic>
      <p:pic>
        <p:nvPicPr>
          <p:cNvPr id="108551" name="Picture 7" descr="http://www.scielo.edu.uy/img/fbpe/adp/v72n3/bocca-3.jpg"/>
          <p:cNvPicPr>
            <a:picLocks noChangeAspect="1" noChangeArrowheads="1"/>
          </p:cNvPicPr>
          <p:nvPr/>
        </p:nvPicPr>
        <p:blipFill>
          <a:blip r:embed="rId7" cstate="print"/>
          <a:srcRect/>
          <a:stretch>
            <a:fillRect/>
          </a:stretch>
        </p:blipFill>
        <p:spPr bwMode="auto">
          <a:xfrm>
            <a:off x="6611044" y="4941168"/>
            <a:ext cx="2281436" cy="1832754"/>
          </a:xfrm>
          <a:prstGeom prst="rect">
            <a:avLst/>
          </a:prstGeom>
          <a:noFill/>
          <a:ln w="9525">
            <a:noFill/>
            <a:miter lim="800000"/>
            <a:headEnd/>
            <a:tailEnd/>
          </a:ln>
        </p:spPr>
      </p:pic>
      <p:pic>
        <p:nvPicPr>
          <p:cNvPr id="108553" name="Picture 9" descr="http://www.fims.uwo.ca/newmedia2006/images/users/19/JA1117-baby's-hand-Down-Sim.jpg"/>
          <p:cNvPicPr>
            <a:picLocks noChangeAspect="1" noChangeArrowheads="1"/>
          </p:cNvPicPr>
          <p:nvPr/>
        </p:nvPicPr>
        <p:blipFill>
          <a:blip r:embed="rId8" cstate="print"/>
          <a:srcRect/>
          <a:stretch>
            <a:fillRect/>
          </a:stretch>
        </p:blipFill>
        <p:spPr bwMode="auto">
          <a:xfrm>
            <a:off x="6915472" y="366713"/>
            <a:ext cx="1905000" cy="170497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32348ADE-F760-4FDD-B7EA-4A51C641DF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2504" y="8612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51"/>
                                        </p:tgtEl>
                                        <p:attrNameLst>
                                          <p:attrName>style.visibility</p:attrName>
                                        </p:attrNameLst>
                                      </p:cBhvr>
                                      <p:to>
                                        <p:strVal val="visible"/>
                                      </p:to>
                                    </p:set>
                                    <p:animEffect transition="in" filter="fade">
                                      <p:cBhvr>
                                        <p:cTn id="7" dur="2000"/>
                                        <p:tgtEl>
                                          <p:spTgt spid="1085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fade">
                                      <p:cBhvr>
                                        <p:cTn id="12" dur="2000"/>
                                        <p:tgtEl>
                                          <p:spTgt spid="10855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marL="484632" eaLnBrk="1" fontAlgn="auto" hangingPunct="1">
              <a:spcAft>
                <a:spcPts val="0"/>
              </a:spcAft>
              <a:defRPr/>
            </a:pPr>
            <a:r>
              <a:rPr lang="es-ES" b="1" dirty="0">
                <a:solidFill>
                  <a:schemeClr val="accent1">
                    <a:lumMod val="60000"/>
                    <a:lumOff val="40000"/>
                  </a:schemeClr>
                </a:solidFill>
                <a:latin typeface="Times New Roman" pitchFamily="18" charset="0"/>
                <a:cs typeface="Times New Roman" pitchFamily="18" charset="0"/>
              </a:rPr>
              <a:t>Lesión del Plexo Braquial</a:t>
            </a:r>
          </a:p>
        </p:txBody>
      </p:sp>
      <p:pic>
        <p:nvPicPr>
          <p:cNvPr id="74755" name="Picture 4" descr="plexo braquial"/>
          <p:cNvPicPr>
            <a:picLocks noChangeAspect="1" noChangeArrowheads="1"/>
          </p:cNvPicPr>
          <p:nvPr/>
        </p:nvPicPr>
        <p:blipFill>
          <a:blip r:embed="rId4" cstate="print"/>
          <a:srcRect/>
          <a:stretch>
            <a:fillRect/>
          </a:stretch>
        </p:blipFill>
        <p:spPr bwMode="auto">
          <a:xfrm>
            <a:off x="1115616" y="1268760"/>
            <a:ext cx="5256213" cy="2786063"/>
          </a:xfrm>
          <a:prstGeom prst="rect">
            <a:avLst/>
          </a:prstGeom>
          <a:noFill/>
          <a:ln w="9525">
            <a:noFill/>
            <a:miter lim="800000"/>
            <a:headEnd/>
            <a:tailEnd/>
          </a:ln>
        </p:spPr>
      </p:pic>
      <p:pic>
        <p:nvPicPr>
          <p:cNvPr id="74756" name="Picture 5" descr="Parto con lesion del plexo braquial"/>
          <p:cNvPicPr>
            <a:picLocks noChangeAspect="1" noChangeArrowheads="1"/>
          </p:cNvPicPr>
          <p:nvPr/>
        </p:nvPicPr>
        <p:blipFill>
          <a:blip r:embed="rId5" cstate="print"/>
          <a:srcRect/>
          <a:stretch>
            <a:fillRect/>
          </a:stretch>
        </p:blipFill>
        <p:spPr bwMode="auto">
          <a:xfrm>
            <a:off x="5219700" y="3636963"/>
            <a:ext cx="3810000" cy="31051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8FD9FF3-7AEA-400F-B19B-422DD99B1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7641" y="176389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51050" y="609600"/>
            <a:ext cx="5400675" cy="587375"/>
          </a:xfrm>
        </p:spPr>
        <p:txBody>
          <a:bodyPr>
            <a:noAutofit/>
          </a:bodyPr>
          <a:lstStyle/>
          <a:p>
            <a:pPr marL="484632" eaLnBrk="1" fontAlgn="auto" hangingPunct="1">
              <a:spcAft>
                <a:spcPts val="0"/>
              </a:spcAft>
              <a:defRPr/>
            </a:pPr>
            <a:r>
              <a:rPr lang="en-GB" sz="4400" b="1" dirty="0">
                <a:solidFill>
                  <a:schemeClr val="accent1">
                    <a:tint val="83000"/>
                    <a:satMod val="150000"/>
                  </a:schemeClr>
                </a:solidFill>
                <a:latin typeface="Times New Roman" pitchFamily="18" charset="0"/>
                <a:cs typeface="Times New Roman" pitchFamily="18" charset="0"/>
              </a:rPr>
              <a:t>PARTO</a:t>
            </a:r>
          </a:p>
        </p:txBody>
      </p:sp>
      <p:pic>
        <p:nvPicPr>
          <p:cNvPr id="13316" name="Picture 2050" descr="npo000003"/>
          <p:cNvPicPr>
            <a:picLocks noChangeAspect="1" noChangeArrowheads="1"/>
          </p:cNvPicPr>
          <p:nvPr/>
        </p:nvPicPr>
        <p:blipFill>
          <a:blip r:embed="rId5" cstate="print"/>
          <a:srcRect/>
          <a:stretch>
            <a:fillRect/>
          </a:stretch>
        </p:blipFill>
        <p:spPr bwMode="auto">
          <a:xfrm>
            <a:off x="395536" y="2708920"/>
            <a:ext cx="5112965" cy="3834724"/>
          </a:xfrm>
          <a:prstGeom prst="rect">
            <a:avLst/>
          </a:prstGeom>
          <a:noFill/>
          <a:ln w="9525" algn="ctr">
            <a:noFill/>
            <a:miter lim="800000"/>
            <a:headEnd/>
            <a:tailEnd/>
          </a:ln>
        </p:spPr>
      </p:pic>
      <p:pic>
        <p:nvPicPr>
          <p:cNvPr id="13317" name="Picture 5" descr="300px-Newborn_umbilical_suction"/>
          <p:cNvPicPr>
            <a:picLocks noChangeAspect="1" noChangeArrowheads="1"/>
          </p:cNvPicPr>
          <p:nvPr/>
        </p:nvPicPr>
        <p:blipFill>
          <a:blip r:embed="rId6" cstate="print"/>
          <a:srcRect/>
          <a:stretch>
            <a:fillRect/>
          </a:stretch>
        </p:blipFill>
        <p:spPr bwMode="auto">
          <a:xfrm>
            <a:off x="4932040" y="332656"/>
            <a:ext cx="4000500" cy="4260850"/>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6A42C410-E81C-422D-A0B7-911E3362AA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5684" y="59088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marL="484632" eaLnBrk="1" fontAlgn="auto" hangingPunct="1">
              <a:spcAft>
                <a:spcPts val="0"/>
              </a:spcAft>
              <a:defRPr/>
            </a:pPr>
            <a:r>
              <a:rPr lang="es-ES" b="1" dirty="0">
                <a:solidFill>
                  <a:schemeClr val="accent1">
                    <a:lumMod val="60000"/>
                    <a:lumOff val="40000"/>
                  </a:schemeClr>
                </a:solidFill>
                <a:latin typeface="Times New Roman" pitchFamily="18" charset="0"/>
                <a:cs typeface="Times New Roman" pitchFamily="18" charset="0"/>
              </a:rPr>
              <a:t>Lesión del Nervio Frénico</a:t>
            </a:r>
          </a:p>
        </p:txBody>
      </p:sp>
      <p:sp>
        <p:nvSpPr>
          <p:cNvPr id="75779" name="Rectangle 3"/>
          <p:cNvSpPr>
            <a:spLocks noGrp="1" noChangeArrowheads="1"/>
          </p:cNvSpPr>
          <p:nvPr>
            <p:ph idx="1"/>
          </p:nvPr>
        </p:nvSpPr>
        <p:spPr>
          <a:xfrm>
            <a:off x="457200" y="1882775"/>
            <a:ext cx="8229600" cy="4572000"/>
          </a:xfrm>
        </p:spPr>
        <p:txBody>
          <a:bodyPr/>
          <a:lstStyle/>
          <a:p>
            <a:pPr eaLnBrk="1" hangingPunct="1"/>
            <a:r>
              <a:rPr lang="es-ES" sz="2400">
                <a:latin typeface="Times New Roman" pitchFamily="18" charset="0"/>
                <a:cs typeface="Times New Roman" pitchFamily="18" charset="0"/>
              </a:rPr>
              <a:t>Parálisis Diafragmática</a:t>
            </a:r>
          </a:p>
        </p:txBody>
      </p:sp>
      <p:pic>
        <p:nvPicPr>
          <p:cNvPr id="75780" name="Picture 4" descr="paralisis diafragmática"/>
          <p:cNvPicPr>
            <a:picLocks noChangeAspect="1" noChangeArrowheads="1"/>
          </p:cNvPicPr>
          <p:nvPr/>
        </p:nvPicPr>
        <p:blipFill>
          <a:blip r:embed="rId4" cstate="print"/>
          <a:srcRect/>
          <a:stretch>
            <a:fillRect/>
          </a:stretch>
        </p:blipFill>
        <p:spPr bwMode="auto">
          <a:xfrm>
            <a:off x="1073150" y="2852738"/>
            <a:ext cx="7099300" cy="31940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F188615A-7AC4-4B8D-8178-0BF6D866E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17728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EXTREMIDADES</a:t>
            </a:r>
          </a:p>
        </p:txBody>
      </p:sp>
      <p:sp>
        <p:nvSpPr>
          <p:cNvPr id="76803" name="Rectangle 3"/>
          <p:cNvSpPr>
            <a:spLocks noGrp="1" noChangeArrowheads="1"/>
          </p:cNvSpPr>
          <p:nvPr>
            <p:ph idx="1"/>
          </p:nvPr>
        </p:nvSpPr>
        <p:spPr>
          <a:xfrm>
            <a:off x="457200" y="1882775"/>
            <a:ext cx="8229600" cy="4572000"/>
          </a:xfrm>
        </p:spPr>
        <p:txBody>
          <a:bodyPr/>
          <a:lstStyle/>
          <a:p>
            <a:pPr eaLnBrk="1" hangingPunct="1"/>
            <a:r>
              <a:rPr lang="en-GB">
                <a:latin typeface="Times New Roman" pitchFamily="18" charset="0"/>
                <a:cs typeface="Times New Roman" pitchFamily="18" charset="0"/>
              </a:rPr>
              <a:t>Lesión neurológica</a:t>
            </a:r>
          </a:p>
        </p:txBody>
      </p:sp>
      <p:pic>
        <p:nvPicPr>
          <p:cNvPr id="76804" name="Picture 4"/>
          <p:cNvPicPr>
            <a:picLocks noChangeAspect="1" noChangeArrowheads="1"/>
          </p:cNvPicPr>
          <p:nvPr/>
        </p:nvPicPr>
        <p:blipFill>
          <a:blip r:embed="rId5" cstate="print"/>
          <a:srcRect/>
          <a:stretch>
            <a:fillRect/>
          </a:stretch>
        </p:blipFill>
        <p:spPr bwMode="auto">
          <a:xfrm>
            <a:off x="4205288" y="2592388"/>
            <a:ext cx="4759325" cy="407670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59430C8F-0606-4E5E-B7E9-7DA40FBFA3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23850" y="188913"/>
            <a:ext cx="8569325" cy="1563687"/>
          </a:xfrm>
        </p:spPr>
        <p:txBody>
          <a:bodyPr/>
          <a:lstStyle/>
          <a:p>
            <a:pPr marL="484632" eaLnBrk="1" fontAlgn="auto" hangingPunct="1">
              <a:spcAft>
                <a:spcPts val="0"/>
              </a:spcAft>
              <a:defRPr/>
            </a:pPr>
            <a:r>
              <a:rPr lang="es-ES" b="1" dirty="0">
                <a:solidFill>
                  <a:schemeClr val="accent3">
                    <a:lumMod val="60000"/>
                    <a:lumOff val="40000"/>
                  </a:schemeClr>
                </a:solidFill>
                <a:latin typeface="Times New Roman" pitchFamily="18" charset="0"/>
                <a:cs typeface="Times New Roman" pitchFamily="18" charset="0"/>
              </a:rPr>
              <a:t>Secuelas Lesión del plexo Braquial</a:t>
            </a:r>
          </a:p>
        </p:txBody>
      </p:sp>
      <p:pic>
        <p:nvPicPr>
          <p:cNvPr id="77827" name="Picture 3" descr="secuela de lesion del plexo braquial 1"/>
          <p:cNvPicPr>
            <a:picLocks noChangeAspect="1" noChangeArrowheads="1"/>
          </p:cNvPicPr>
          <p:nvPr/>
        </p:nvPicPr>
        <p:blipFill>
          <a:blip r:embed="rId4" cstate="print"/>
          <a:srcRect/>
          <a:stretch>
            <a:fillRect/>
          </a:stretch>
        </p:blipFill>
        <p:spPr bwMode="auto">
          <a:xfrm>
            <a:off x="468313" y="1858963"/>
            <a:ext cx="5308600" cy="2578100"/>
          </a:xfrm>
          <a:prstGeom prst="rect">
            <a:avLst/>
          </a:prstGeom>
          <a:noFill/>
          <a:ln w="9525">
            <a:noFill/>
            <a:miter lim="800000"/>
            <a:headEnd/>
            <a:tailEnd/>
          </a:ln>
        </p:spPr>
      </p:pic>
      <p:pic>
        <p:nvPicPr>
          <p:cNvPr id="77828" name="Picture 4" descr="Horner secuela lesion plexo braquial"/>
          <p:cNvPicPr>
            <a:picLocks noChangeAspect="1" noChangeArrowheads="1"/>
          </p:cNvPicPr>
          <p:nvPr/>
        </p:nvPicPr>
        <p:blipFill>
          <a:blip r:embed="rId5" cstate="print"/>
          <a:srcRect/>
          <a:stretch>
            <a:fillRect/>
          </a:stretch>
        </p:blipFill>
        <p:spPr bwMode="auto">
          <a:xfrm>
            <a:off x="3551238" y="4508500"/>
            <a:ext cx="5124450" cy="1644650"/>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E2F1961F-895E-41D7-AF02-0F734A3702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22161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p:cNvPicPr>
            <a:picLocks noChangeAspect="1" noChangeArrowheads="1"/>
          </p:cNvPicPr>
          <p:nvPr/>
        </p:nvPicPr>
        <p:blipFill>
          <a:blip r:embed="rId5" cstate="print"/>
          <a:srcRect/>
          <a:stretch>
            <a:fillRect/>
          </a:stretch>
        </p:blipFill>
        <p:spPr bwMode="auto">
          <a:xfrm>
            <a:off x="1319213" y="1138238"/>
            <a:ext cx="6505575" cy="458152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4BDCCCC9-E10A-46B9-A325-63E6F7410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3326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COLUMNA</a:t>
            </a:r>
          </a:p>
        </p:txBody>
      </p:sp>
      <p:sp>
        <p:nvSpPr>
          <p:cNvPr id="79875" name="Rectangle 3"/>
          <p:cNvSpPr>
            <a:spLocks noGrp="1" noChangeArrowheads="1"/>
          </p:cNvSpPr>
          <p:nvPr>
            <p:ph idx="1"/>
          </p:nvPr>
        </p:nvSpPr>
        <p:spPr>
          <a:xfrm>
            <a:off x="457200" y="1882775"/>
            <a:ext cx="8229600" cy="4572000"/>
          </a:xfrm>
        </p:spPr>
        <p:txBody>
          <a:bodyPr/>
          <a:lstStyle/>
          <a:p>
            <a:pPr eaLnBrk="1" hangingPunct="1"/>
            <a:r>
              <a:rPr lang="en-GB" sz="2400">
                <a:latin typeface="Times New Roman" pitchFamily="18" charset="0"/>
                <a:cs typeface="Times New Roman" pitchFamily="18" charset="0"/>
              </a:rPr>
              <a:t>Fosita Pilonidal y alteraciones línea media :</a:t>
            </a:r>
          </a:p>
          <a:p>
            <a:pPr eaLnBrk="1" hangingPunct="1"/>
            <a:r>
              <a:rPr lang="en-GB" sz="2400">
                <a:latin typeface="Times New Roman" pitchFamily="18" charset="0"/>
                <a:cs typeface="Times New Roman" pitchFamily="18" charset="0"/>
              </a:rPr>
              <a:t> defecto del tubo neural</a:t>
            </a:r>
          </a:p>
        </p:txBody>
      </p:sp>
      <p:pic>
        <p:nvPicPr>
          <p:cNvPr id="79876" name="Picture 4"/>
          <p:cNvPicPr>
            <a:picLocks noChangeAspect="1" noChangeArrowheads="1"/>
          </p:cNvPicPr>
          <p:nvPr/>
        </p:nvPicPr>
        <p:blipFill>
          <a:blip r:embed="rId5" cstate="print"/>
          <a:srcRect/>
          <a:stretch>
            <a:fillRect/>
          </a:stretch>
        </p:blipFill>
        <p:spPr bwMode="auto">
          <a:xfrm>
            <a:off x="764530" y="2997200"/>
            <a:ext cx="4527550" cy="3384550"/>
          </a:xfrm>
          <a:prstGeom prst="rect">
            <a:avLst/>
          </a:prstGeom>
          <a:noFill/>
          <a:ln w="9525">
            <a:noFill/>
            <a:miter lim="800000"/>
            <a:headEnd/>
            <a:tailEnd/>
          </a:ln>
        </p:spPr>
      </p:pic>
      <p:pic>
        <p:nvPicPr>
          <p:cNvPr id="79877" name="Picture 6" descr="Hair%20tuft"/>
          <p:cNvPicPr>
            <a:picLocks noChangeAspect="1" noChangeArrowheads="1"/>
          </p:cNvPicPr>
          <p:nvPr/>
        </p:nvPicPr>
        <p:blipFill>
          <a:blip r:embed="rId6" cstate="print"/>
          <a:srcRect/>
          <a:stretch>
            <a:fillRect/>
          </a:stretch>
        </p:blipFill>
        <p:spPr bwMode="auto">
          <a:xfrm>
            <a:off x="5651500" y="2781300"/>
            <a:ext cx="2343150" cy="3336925"/>
          </a:xfrm>
          <a:prstGeom prst="rect">
            <a:avLst/>
          </a:prstGeom>
          <a:noFill/>
          <a:ln w="76200">
            <a:solidFill>
              <a:srgbClr val="FFFFFF"/>
            </a:solidFill>
            <a:miter lim="800000"/>
            <a:headEnd/>
            <a:tailEnd/>
          </a:ln>
        </p:spPr>
      </p:pic>
      <p:pic>
        <p:nvPicPr>
          <p:cNvPr id="110600" name="Picture 8" descr="http://www.scielo.cl/fbpe/img/rcp/v70n5/fig01.gif"/>
          <p:cNvPicPr>
            <a:picLocks noChangeAspect="1" noChangeArrowheads="1"/>
          </p:cNvPicPr>
          <p:nvPr/>
        </p:nvPicPr>
        <p:blipFill>
          <a:blip r:embed="rId7" cstate="print"/>
          <a:srcRect/>
          <a:stretch>
            <a:fillRect/>
          </a:stretch>
        </p:blipFill>
        <p:spPr bwMode="auto">
          <a:xfrm>
            <a:off x="5500688" y="2714625"/>
            <a:ext cx="2643187" cy="4057650"/>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734133ED-0945-4057-8448-6687913759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89101" y="7605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600"/>
                                        </p:tgtEl>
                                        <p:attrNameLst>
                                          <p:attrName>style.visibility</p:attrName>
                                        </p:attrNameLst>
                                      </p:cBhvr>
                                      <p:to>
                                        <p:strVal val="visible"/>
                                      </p:to>
                                    </p:set>
                                    <p:animEffect transition="in" filter="fade">
                                      <p:cBhvr>
                                        <p:cTn id="7" dur="2000"/>
                                        <p:tgtEl>
                                          <p:spTgt spid="1106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marL="484632" algn="ctr"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SNC </a:t>
            </a:r>
            <a:endParaRPr lang="es-AR" b="1" dirty="0">
              <a:solidFill>
                <a:schemeClr val="accent1">
                  <a:tint val="83000"/>
                  <a:satMod val="150000"/>
                </a:schemeClr>
              </a:solidFill>
              <a:latin typeface="Times New Roman" pitchFamily="18" charset="0"/>
              <a:cs typeface="Times New Roman" pitchFamily="18" charset="0"/>
            </a:endParaRPr>
          </a:p>
        </p:txBody>
      </p:sp>
      <p:pic>
        <p:nvPicPr>
          <p:cNvPr id="80899" name="Picture 3"/>
          <p:cNvPicPr>
            <a:picLocks noGrp="1" noChangeAspect="1" noChangeArrowheads="1"/>
          </p:cNvPicPr>
          <p:nvPr>
            <p:ph idx="1"/>
          </p:nvPr>
        </p:nvPicPr>
        <p:blipFill>
          <a:blip r:embed="rId5" cstate="print"/>
          <a:srcRect/>
          <a:stretch>
            <a:fillRect/>
          </a:stretch>
        </p:blipFill>
        <p:spPr>
          <a:xfrm>
            <a:off x="1187624" y="2008188"/>
            <a:ext cx="7632526" cy="3809828"/>
          </a:xfrm>
        </p:spPr>
      </p:pic>
      <p:pic>
        <p:nvPicPr>
          <p:cNvPr id="2" name="Sonido grabado">
            <a:hlinkClick r:id="" action="ppaction://media"/>
            <a:extLst>
              <a:ext uri="{FF2B5EF4-FFF2-40B4-BE49-F238E27FC236}">
                <a16:creationId xmlns:a16="http://schemas.microsoft.com/office/drawing/2014/main" id="{A85E6571-F0A1-46F0-875E-C04F2256CB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6644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8 Título"/>
          <p:cNvSpPr>
            <a:spLocks noGrp="1"/>
          </p:cNvSpPr>
          <p:nvPr>
            <p:ph type="title"/>
          </p:nvPr>
        </p:nvSpPr>
        <p:spPr/>
        <p:txBody>
          <a:bodyPr/>
          <a:lstStyle/>
          <a:p>
            <a:pPr marL="484632" eaLnBrk="1" fontAlgn="auto" hangingPunct="1">
              <a:spcAft>
                <a:spcPts val="0"/>
              </a:spcAft>
              <a:defRPr/>
            </a:pPr>
            <a:r>
              <a:rPr lang="es-ES" sz="3200" b="1" dirty="0">
                <a:solidFill>
                  <a:schemeClr val="accent1">
                    <a:tint val="83000"/>
                    <a:satMod val="150000"/>
                  </a:schemeClr>
                </a:solidFill>
                <a:latin typeface="Times New Roman" pitchFamily="18" charset="0"/>
                <a:cs typeface="Times New Roman" pitchFamily="18" charset="0"/>
              </a:rPr>
              <a:t>TONO MUSCULAR Y POSTURA</a:t>
            </a:r>
            <a:endParaRPr lang="es-CL" sz="3200" b="1" dirty="0">
              <a:solidFill>
                <a:schemeClr val="accent1">
                  <a:tint val="83000"/>
                  <a:satMod val="150000"/>
                </a:schemeClr>
              </a:solidFill>
              <a:latin typeface="Times New Roman" pitchFamily="18" charset="0"/>
              <a:cs typeface="Times New Roman" pitchFamily="18" charset="0"/>
            </a:endParaRPr>
          </a:p>
        </p:txBody>
      </p:sp>
      <p:sp>
        <p:nvSpPr>
          <p:cNvPr id="81923" name="Rectangle 3"/>
          <p:cNvSpPr>
            <a:spLocks noGrp="1" noChangeArrowheads="1"/>
          </p:cNvSpPr>
          <p:nvPr>
            <p:ph idx="1"/>
          </p:nvPr>
        </p:nvSpPr>
        <p:spPr>
          <a:xfrm>
            <a:off x="685800" y="1981200"/>
            <a:ext cx="3309938" cy="4114800"/>
          </a:xfrm>
        </p:spPr>
        <p:txBody>
          <a:bodyPr/>
          <a:lstStyle/>
          <a:p>
            <a:pPr eaLnBrk="1" hangingPunct="1"/>
            <a:r>
              <a:rPr lang="en-GB">
                <a:latin typeface="Times New Roman" pitchFamily="18" charset="0"/>
                <a:cs typeface="Times New Roman" pitchFamily="18" charset="0"/>
              </a:rPr>
              <a:t>RNT</a:t>
            </a:r>
            <a:r>
              <a:rPr lang="en-GB"/>
              <a:t>				</a:t>
            </a:r>
          </a:p>
        </p:txBody>
      </p:sp>
      <p:pic>
        <p:nvPicPr>
          <p:cNvPr id="81924" name="Picture 4"/>
          <p:cNvPicPr>
            <a:picLocks noChangeAspect="1" noChangeArrowheads="1"/>
          </p:cNvPicPr>
          <p:nvPr/>
        </p:nvPicPr>
        <p:blipFill>
          <a:blip r:embed="rId5" cstate="print"/>
          <a:srcRect l="24170" t="35243" r="21941" b="12587"/>
          <a:stretch>
            <a:fillRect/>
          </a:stretch>
        </p:blipFill>
        <p:spPr bwMode="auto">
          <a:xfrm>
            <a:off x="539750" y="2492375"/>
            <a:ext cx="2952750" cy="2143125"/>
          </a:xfrm>
          <a:prstGeom prst="rect">
            <a:avLst/>
          </a:prstGeom>
          <a:noFill/>
          <a:ln w="9525">
            <a:noFill/>
            <a:miter lim="800000"/>
            <a:headEnd/>
            <a:tailEnd/>
          </a:ln>
        </p:spPr>
      </p:pic>
      <p:pic>
        <p:nvPicPr>
          <p:cNvPr id="52229" name="Picture 5"/>
          <p:cNvPicPr>
            <a:picLocks noChangeAspect="1" noChangeArrowheads="1"/>
          </p:cNvPicPr>
          <p:nvPr/>
        </p:nvPicPr>
        <p:blipFill>
          <a:blip r:embed="rId6" cstate="print"/>
          <a:srcRect l="15300" t="42122" r="13818" b="18489"/>
          <a:stretch>
            <a:fillRect/>
          </a:stretch>
        </p:blipFill>
        <p:spPr bwMode="auto">
          <a:xfrm>
            <a:off x="3851275" y="2492375"/>
            <a:ext cx="5040313" cy="2100263"/>
          </a:xfrm>
          <a:prstGeom prst="rect">
            <a:avLst/>
          </a:prstGeom>
          <a:noFill/>
          <a:ln w="9525">
            <a:noFill/>
            <a:miter lim="800000"/>
            <a:headEnd/>
            <a:tailEnd/>
          </a:ln>
        </p:spPr>
      </p:pic>
      <p:pic>
        <p:nvPicPr>
          <p:cNvPr id="52230" name="Picture 6"/>
          <p:cNvPicPr>
            <a:picLocks noChangeAspect="1" noChangeArrowheads="1"/>
          </p:cNvPicPr>
          <p:nvPr/>
        </p:nvPicPr>
        <p:blipFill>
          <a:blip r:embed="rId7" cstate="print"/>
          <a:srcRect r="-50" b="186"/>
          <a:stretch>
            <a:fillRect/>
          </a:stretch>
        </p:blipFill>
        <p:spPr bwMode="auto">
          <a:xfrm>
            <a:off x="4284663" y="4797425"/>
            <a:ext cx="4248150" cy="1651000"/>
          </a:xfrm>
          <a:prstGeom prst="rect">
            <a:avLst/>
          </a:prstGeom>
          <a:noFill/>
          <a:ln w="9525">
            <a:noFill/>
            <a:miter lim="800000"/>
            <a:headEnd/>
            <a:tailEnd/>
          </a:ln>
        </p:spPr>
      </p:pic>
      <p:pic>
        <p:nvPicPr>
          <p:cNvPr id="81927" name="Picture 7" descr="piel pliegues en recien nacido"/>
          <p:cNvPicPr>
            <a:picLocks noChangeAspect="1" noChangeArrowheads="1"/>
          </p:cNvPicPr>
          <p:nvPr/>
        </p:nvPicPr>
        <p:blipFill>
          <a:blip r:embed="rId8" cstate="print"/>
          <a:srcRect/>
          <a:stretch>
            <a:fillRect/>
          </a:stretch>
        </p:blipFill>
        <p:spPr bwMode="auto">
          <a:xfrm>
            <a:off x="684213" y="4713288"/>
            <a:ext cx="2519362" cy="1884362"/>
          </a:xfrm>
          <a:prstGeom prst="rect">
            <a:avLst/>
          </a:prstGeom>
          <a:noFill/>
          <a:ln w="9525" algn="ctr">
            <a:noFill/>
            <a:miter lim="800000"/>
            <a:headEnd/>
            <a:tailEnd/>
          </a:ln>
        </p:spPr>
      </p:pic>
      <p:sp>
        <p:nvSpPr>
          <p:cNvPr id="52232" name="Rectangle 8"/>
          <p:cNvSpPr>
            <a:spLocks noChangeArrowheads="1"/>
          </p:cNvSpPr>
          <p:nvPr/>
        </p:nvSpPr>
        <p:spPr bwMode="auto">
          <a:xfrm>
            <a:off x="4502150" y="1989138"/>
            <a:ext cx="3309938" cy="4114800"/>
          </a:xfrm>
          <a:prstGeom prst="rect">
            <a:avLst/>
          </a:prstGeom>
          <a:noFill/>
          <a:ln w="9525">
            <a:noFill/>
            <a:miter lim="800000"/>
            <a:headEnd/>
            <a:tailEnd/>
          </a:ln>
        </p:spPr>
        <p:txBody>
          <a:bodyPr lIns="92075" tIns="46037" rIns="92075" bIns="46037"/>
          <a:lstStyle/>
          <a:p>
            <a:pPr marL="342900" indent="-342900">
              <a:spcBef>
                <a:spcPct val="20000"/>
              </a:spcBef>
              <a:buFontTx/>
              <a:buChar char="•"/>
            </a:pPr>
            <a:r>
              <a:rPr lang="en-GB" sz="3200">
                <a:latin typeface="Times New Roman" pitchFamily="18" charset="0"/>
                <a:cs typeface="Times New Roman" pitchFamily="18" charset="0"/>
              </a:rPr>
              <a:t>RNPT</a:t>
            </a:r>
            <a:r>
              <a:rPr lang="en-GB" sz="3200">
                <a:latin typeface="Century Gothic" pitchFamily="34" charset="0"/>
              </a:rPr>
              <a:t>				</a:t>
            </a:r>
          </a:p>
        </p:txBody>
      </p:sp>
      <p:pic>
        <p:nvPicPr>
          <p:cNvPr id="2" name="Sonido grabado">
            <a:hlinkClick r:id="" action="ppaction://media"/>
            <a:extLst>
              <a:ext uri="{FF2B5EF4-FFF2-40B4-BE49-F238E27FC236}">
                <a16:creationId xmlns:a16="http://schemas.microsoft.com/office/drawing/2014/main" id="{54797AE4-A324-4724-9E7E-C7F6A081C3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62850" y="1371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dissolve">
                                      <p:cBhvr>
                                        <p:cTn id="7" dur="500"/>
                                        <p:tgtEl>
                                          <p:spTgt spid="522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dissolve">
                                      <p:cBhvr>
                                        <p:cTn id="12" dur="500"/>
                                        <p:tgtEl>
                                          <p:spTgt spid="522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2230"/>
                                        </p:tgtEl>
                                        <p:attrNameLst>
                                          <p:attrName>style.visibility</p:attrName>
                                        </p:attrNameLst>
                                      </p:cBhvr>
                                      <p:to>
                                        <p:strVal val="visible"/>
                                      </p:to>
                                    </p:set>
                                    <p:animEffect transition="in" filter="dissolve">
                                      <p:cBhvr>
                                        <p:cTn id="17" dur="500"/>
                                        <p:tgtEl>
                                          <p:spTgt spid="522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223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395288" y="404813"/>
            <a:ext cx="8229600" cy="6192837"/>
          </a:xfrm>
        </p:spPr>
        <p:txBody>
          <a:bodyPr/>
          <a:lstStyle/>
          <a:p>
            <a:pPr eaLnBrk="1" hangingPunct="1"/>
            <a:r>
              <a:rPr lang="es-ES" b="1" dirty="0">
                <a:solidFill>
                  <a:srgbClr val="00B050"/>
                </a:solidFill>
              </a:rPr>
              <a:t>Score de </a:t>
            </a:r>
            <a:r>
              <a:rPr lang="es-ES" b="1" dirty="0" err="1">
                <a:solidFill>
                  <a:srgbClr val="00B050"/>
                </a:solidFill>
              </a:rPr>
              <a:t>Ballard</a:t>
            </a:r>
            <a:r>
              <a:rPr lang="es-ES" b="1" dirty="0">
                <a:solidFill>
                  <a:srgbClr val="00B050"/>
                </a:solidFill>
              </a:rPr>
              <a:t>.</a:t>
            </a:r>
            <a:endParaRPr lang="es-CL" b="1" dirty="0">
              <a:solidFill>
                <a:srgbClr val="00B050"/>
              </a:solidFill>
            </a:endParaRPr>
          </a:p>
        </p:txBody>
      </p:sp>
      <p:pic>
        <p:nvPicPr>
          <p:cNvPr id="83971" name="Picture 3" descr="1-3"/>
          <p:cNvPicPr>
            <a:picLocks noChangeAspect="1" noChangeArrowheads="1"/>
          </p:cNvPicPr>
          <p:nvPr/>
        </p:nvPicPr>
        <p:blipFill>
          <a:blip r:embed="rId4" cstate="print"/>
          <a:srcRect/>
          <a:stretch>
            <a:fillRect/>
          </a:stretch>
        </p:blipFill>
        <p:spPr bwMode="auto">
          <a:xfrm>
            <a:off x="1475656" y="1034734"/>
            <a:ext cx="7416824" cy="5562618"/>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E70395D4-6C2B-4C0C-B630-AF155692B4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2571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marL="484632" algn="ctr"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REFLEJOS</a:t>
            </a:r>
          </a:p>
        </p:txBody>
      </p:sp>
      <p:pic>
        <p:nvPicPr>
          <p:cNvPr id="84996" name="Picture 4"/>
          <p:cNvPicPr>
            <a:picLocks noChangeAspect="1" noChangeArrowheads="1"/>
          </p:cNvPicPr>
          <p:nvPr/>
        </p:nvPicPr>
        <p:blipFill>
          <a:blip r:embed="rId5" cstate="print"/>
          <a:srcRect/>
          <a:stretch>
            <a:fillRect/>
          </a:stretch>
        </p:blipFill>
        <p:spPr bwMode="auto">
          <a:xfrm>
            <a:off x="683568" y="1268760"/>
            <a:ext cx="4117975" cy="2686050"/>
          </a:xfrm>
          <a:prstGeom prst="rect">
            <a:avLst/>
          </a:prstGeom>
          <a:noFill/>
          <a:ln w="9525">
            <a:noFill/>
            <a:miter lim="800000"/>
            <a:headEnd/>
            <a:tailEnd/>
          </a:ln>
        </p:spPr>
      </p:pic>
      <p:pic>
        <p:nvPicPr>
          <p:cNvPr id="84997" name="Picture 5"/>
          <p:cNvPicPr>
            <a:picLocks noChangeAspect="1" noChangeArrowheads="1"/>
          </p:cNvPicPr>
          <p:nvPr/>
        </p:nvPicPr>
        <p:blipFill>
          <a:blip r:embed="rId6" cstate="print"/>
          <a:srcRect/>
          <a:stretch>
            <a:fillRect/>
          </a:stretch>
        </p:blipFill>
        <p:spPr bwMode="auto">
          <a:xfrm>
            <a:off x="5095875" y="1268413"/>
            <a:ext cx="3868738" cy="2660650"/>
          </a:xfrm>
          <a:prstGeom prst="rect">
            <a:avLst/>
          </a:prstGeom>
          <a:noFill/>
          <a:ln w="9525">
            <a:noFill/>
            <a:miter lim="800000"/>
            <a:headEnd/>
            <a:tailEnd/>
          </a:ln>
        </p:spPr>
      </p:pic>
      <p:pic>
        <p:nvPicPr>
          <p:cNvPr id="84998" name="Picture 6"/>
          <p:cNvPicPr>
            <a:picLocks noChangeAspect="1" noChangeArrowheads="1"/>
          </p:cNvPicPr>
          <p:nvPr/>
        </p:nvPicPr>
        <p:blipFill>
          <a:blip r:embed="rId7" cstate="print"/>
          <a:srcRect/>
          <a:stretch>
            <a:fillRect/>
          </a:stretch>
        </p:blipFill>
        <p:spPr bwMode="auto">
          <a:xfrm>
            <a:off x="1619250" y="4076700"/>
            <a:ext cx="6065838" cy="243522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49181F9D-1C58-4B41-9001-FD8F74B196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7200" y="49799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ChangeArrowheads="1"/>
          </p:cNvSpPr>
          <p:nvPr/>
        </p:nvSpPr>
        <p:spPr bwMode="auto">
          <a:xfrm>
            <a:off x="3779838" y="4770438"/>
            <a:ext cx="1800225" cy="2087562"/>
          </a:xfrm>
          <a:prstGeom prst="rect">
            <a:avLst/>
          </a:prstGeom>
          <a:solidFill>
            <a:srgbClr val="FFFFFF"/>
          </a:solidFill>
          <a:ln w="9525">
            <a:solidFill>
              <a:schemeClr val="tx1"/>
            </a:solidFill>
            <a:miter lim="800000"/>
            <a:headEnd/>
            <a:tailEnd/>
          </a:ln>
        </p:spPr>
        <p:txBody>
          <a:bodyPr wrap="none" anchor="ctr"/>
          <a:lstStyle/>
          <a:p>
            <a:endParaRPr lang="es-ES">
              <a:latin typeface="Century Gothic" pitchFamily="34" charset="0"/>
            </a:endParaRPr>
          </a:p>
        </p:txBody>
      </p:sp>
      <p:sp>
        <p:nvSpPr>
          <p:cNvPr id="78851" name="Rectangle 2"/>
          <p:cNvSpPr>
            <a:spLocks noGrp="1" noChangeArrowheads="1"/>
          </p:cNvSpPr>
          <p:nvPr>
            <p:ph type="title"/>
          </p:nvPr>
        </p:nvSpPr>
        <p:spPr>
          <a:xfrm>
            <a:off x="2627313" y="609600"/>
            <a:ext cx="4968875" cy="731838"/>
          </a:xfrm>
        </p:spPr>
        <p:txBody>
          <a:bodyPr/>
          <a:lstStyle/>
          <a:p>
            <a:pPr marL="484632" eaLnBrk="1" fontAlgn="auto" hangingPunct="1">
              <a:spcAft>
                <a:spcPts val="0"/>
              </a:spcAft>
              <a:defRPr/>
            </a:pPr>
            <a:r>
              <a:rPr lang="en-GB" b="1" dirty="0">
                <a:solidFill>
                  <a:schemeClr val="accent1">
                    <a:tint val="83000"/>
                    <a:satMod val="150000"/>
                  </a:schemeClr>
                </a:solidFill>
                <a:latin typeface="Times New Roman" pitchFamily="18" charset="0"/>
                <a:cs typeface="Times New Roman" pitchFamily="18" charset="0"/>
              </a:rPr>
              <a:t>REFLEJOS</a:t>
            </a:r>
          </a:p>
        </p:txBody>
      </p:sp>
      <p:sp>
        <p:nvSpPr>
          <p:cNvPr id="86020" name="Rectangle 3"/>
          <p:cNvSpPr>
            <a:spLocks noGrp="1" noChangeArrowheads="1"/>
          </p:cNvSpPr>
          <p:nvPr>
            <p:ph idx="1"/>
          </p:nvPr>
        </p:nvSpPr>
        <p:spPr>
          <a:xfrm>
            <a:off x="457200" y="1882775"/>
            <a:ext cx="8229600" cy="4572000"/>
          </a:xfrm>
        </p:spPr>
        <p:txBody>
          <a:bodyPr/>
          <a:lstStyle/>
          <a:p>
            <a:pPr eaLnBrk="1" hangingPunct="1"/>
            <a:endParaRPr lang="en-GB"/>
          </a:p>
        </p:txBody>
      </p:sp>
      <p:pic>
        <p:nvPicPr>
          <p:cNvPr id="86021" name="Picture 4"/>
          <p:cNvPicPr>
            <a:picLocks noChangeAspect="1" noChangeArrowheads="1"/>
          </p:cNvPicPr>
          <p:nvPr/>
        </p:nvPicPr>
        <p:blipFill>
          <a:blip r:embed="rId5" cstate="print"/>
          <a:srcRect/>
          <a:stretch>
            <a:fillRect/>
          </a:stretch>
        </p:blipFill>
        <p:spPr bwMode="auto">
          <a:xfrm>
            <a:off x="684213" y="1243013"/>
            <a:ext cx="7775575" cy="3228975"/>
          </a:xfrm>
          <a:prstGeom prst="rect">
            <a:avLst/>
          </a:prstGeom>
          <a:noFill/>
          <a:ln w="9525">
            <a:noFill/>
            <a:miter lim="800000"/>
            <a:headEnd/>
            <a:tailEnd/>
          </a:ln>
        </p:spPr>
      </p:pic>
      <p:pic>
        <p:nvPicPr>
          <p:cNvPr id="86022" name="Picture 6" descr="f_renac_16"/>
          <p:cNvPicPr>
            <a:picLocks noChangeAspect="1" noChangeArrowheads="1"/>
          </p:cNvPicPr>
          <p:nvPr/>
        </p:nvPicPr>
        <p:blipFill>
          <a:blip r:embed="rId6" cstate="print"/>
          <a:srcRect/>
          <a:stretch>
            <a:fillRect/>
          </a:stretch>
        </p:blipFill>
        <p:spPr bwMode="auto">
          <a:xfrm>
            <a:off x="3779838" y="4797425"/>
            <a:ext cx="1782762" cy="1965325"/>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D434161F-8F58-49A7-A45D-11347D47CB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3831" y="52046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395536" y="404664"/>
            <a:ext cx="5760640" cy="1008112"/>
          </a:xfrm>
        </p:spPr>
        <p:txBody>
          <a:bodyPr>
            <a:noAutofit/>
          </a:bodyPr>
          <a:lstStyle/>
          <a:p>
            <a:pPr marL="484632" algn="ctr" eaLnBrk="1" fontAlgn="auto" hangingPunct="1">
              <a:spcAft>
                <a:spcPts val="0"/>
              </a:spcAft>
              <a:defRPr/>
            </a:pPr>
            <a:r>
              <a:rPr lang="es-ES" sz="4000" b="1" dirty="0">
                <a:solidFill>
                  <a:schemeClr val="accent1">
                    <a:tint val="83000"/>
                    <a:satMod val="150000"/>
                  </a:schemeClr>
                </a:solidFill>
                <a:latin typeface="Times New Roman" pitchFamily="18" charset="0"/>
                <a:cs typeface="Times New Roman" pitchFamily="18" charset="0"/>
              </a:rPr>
              <a:t>APEGO PIEL A PIEL  </a:t>
            </a:r>
            <a:br>
              <a:rPr lang="es-ES" sz="4000" b="1" dirty="0">
                <a:solidFill>
                  <a:schemeClr val="accent1">
                    <a:tint val="83000"/>
                    <a:satMod val="150000"/>
                  </a:schemeClr>
                </a:solidFill>
                <a:latin typeface="Times New Roman" pitchFamily="18" charset="0"/>
                <a:cs typeface="Times New Roman" pitchFamily="18" charset="0"/>
              </a:rPr>
            </a:br>
            <a:r>
              <a:rPr lang="es-ES" sz="4000" b="1" dirty="0">
                <a:solidFill>
                  <a:schemeClr val="accent1">
                    <a:tint val="83000"/>
                    <a:satMod val="150000"/>
                  </a:schemeClr>
                </a:solidFill>
                <a:latin typeface="Times New Roman" pitchFamily="18" charset="0"/>
                <a:cs typeface="Times New Roman" pitchFamily="18" charset="0"/>
              </a:rPr>
              <a:t>60 minutos</a:t>
            </a:r>
            <a:endParaRPr lang="es-CL" sz="4000" b="1" dirty="0">
              <a:solidFill>
                <a:schemeClr val="accent1">
                  <a:tint val="83000"/>
                  <a:satMod val="150000"/>
                </a:schemeClr>
              </a:solidFill>
              <a:latin typeface="Times New Roman" pitchFamily="18" charset="0"/>
              <a:cs typeface="Times New Roman" pitchFamily="18" charset="0"/>
            </a:endParaRPr>
          </a:p>
        </p:txBody>
      </p:sp>
      <p:sp>
        <p:nvSpPr>
          <p:cNvPr id="14339" name="2 Marcador de contenido"/>
          <p:cNvSpPr>
            <a:spLocks noGrp="1"/>
          </p:cNvSpPr>
          <p:nvPr>
            <p:ph idx="1"/>
          </p:nvPr>
        </p:nvSpPr>
        <p:spPr>
          <a:xfrm>
            <a:off x="457200" y="1882775"/>
            <a:ext cx="8229600" cy="4572000"/>
          </a:xfrm>
        </p:spPr>
        <p:txBody>
          <a:bodyPr/>
          <a:lstStyle/>
          <a:p>
            <a:pPr eaLnBrk="1" hangingPunct="1"/>
            <a:endParaRPr lang="es-CL"/>
          </a:p>
          <a:p>
            <a:pPr eaLnBrk="1" hangingPunct="1"/>
            <a:endParaRPr lang="es-CL"/>
          </a:p>
          <a:p>
            <a:pPr eaLnBrk="1" hangingPunct="1"/>
            <a:endParaRPr lang="es-CL"/>
          </a:p>
        </p:txBody>
      </p:sp>
      <p:pic>
        <p:nvPicPr>
          <p:cNvPr id="4" name="Picture 6" descr="npo000007"/>
          <p:cNvPicPr>
            <a:picLocks noChangeAspect="1" noChangeArrowheads="1"/>
          </p:cNvPicPr>
          <p:nvPr/>
        </p:nvPicPr>
        <p:blipFill>
          <a:blip r:embed="rId4" cstate="print"/>
          <a:srcRect/>
          <a:stretch>
            <a:fillRect/>
          </a:stretch>
        </p:blipFill>
        <p:spPr bwMode="auto">
          <a:xfrm>
            <a:off x="637173" y="1772816"/>
            <a:ext cx="3358763" cy="2519784"/>
          </a:xfrm>
          <a:prstGeom prst="rect">
            <a:avLst/>
          </a:prstGeom>
          <a:noFill/>
          <a:ln w="9525" algn="ctr">
            <a:noFill/>
            <a:miter lim="800000"/>
            <a:headEnd/>
            <a:tailEnd/>
          </a:ln>
        </p:spPr>
      </p:pic>
      <p:pic>
        <p:nvPicPr>
          <p:cNvPr id="14341" name="Picture 2" descr="C:\Users\usuario\Desktop\Apego 2.jpg"/>
          <p:cNvPicPr>
            <a:picLocks noChangeAspect="1" noChangeArrowheads="1"/>
          </p:cNvPicPr>
          <p:nvPr/>
        </p:nvPicPr>
        <p:blipFill>
          <a:blip r:embed="rId5" cstate="print"/>
          <a:srcRect/>
          <a:stretch>
            <a:fillRect/>
          </a:stretch>
        </p:blipFill>
        <p:spPr bwMode="auto">
          <a:xfrm>
            <a:off x="6084168" y="404664"/>
            <a:ext cx="2795587" cy="2376487"/>
          </a:xfrm>
          <a:prstGeom prst="rect">
            <a:avLst/>
          </a:prstGeom>
          <a:noFill/>
          <a:ln w="9525">
            <a:noFill/>
            <a:miter lim="800000"/>
            <a:headEnd/>
            <a:tailEnd/>
          </a:ln>
        </p:spPr>
      </p:pic>
      <p:pic>
        <p:nvPicPr>
          <p:cNvPr id="14342" name="Picture 3" descr="C:\Users\usuario\Desktop\apego paterno.jpg"/>
          <p:cNvPicPr>
            <a:picLocks noChangeAspect="1" noChangeArrowheads="1"/>
          </p:cNvPicPr>
          <p:nvPr/>
        </p:nvPicPr>
        <p:blipFill>
          <a:blip r:embed="rId6" cstate="print"/>
          <a:srcRect/>
          <a:stretch>
            <a:fillRect/>
          </a:stretch>
        </p:blipFill>
        <p:spPr bwMode="auto">
          <a:xfrm>
            <a:off x="1295022" y="4437112"/>
            <a:ext cx="1764091" cy="2348880"/>
          </a:xfrm>
          <a:prstGeom prst="rect">
            <a:avLst/>
          </a:prstGeom>
          <a:noFill/>
          <a:ln w="9525">
            <a:noFill/>
            <a:miter lim="800000"/>
            <a:headEnd/>
            <a:tailEnd/>
          </a:ln>
        </p:spPr>
      </p:pic>
      <p:pic>
        <p:nvPicPr>
          <p:cNvPr id="14343" name="Picture 4" descr="C:\Users\usuario\Desktop\apego.jpg"/>
          <p:cNvPicPr>
            <a:picLocks noChangeAspect="1" noChangeArrowheads="1"/>
          </p:cNvPicPr>
          <p:nvPr/>
        </p:nvPicPr>
        <p:blipFill>
          <a:blip r:embed="rId7" cstate="print"/>
          <a:srcRect/>
          <a:stretch>
            <a:fillRect/>
          </a:stretch>
        </p:blipFill>
        <p:spPr bwMode="auto">
          <a:xfrm>
            <a:off x="4332637" y="3573017"/>
            <a:ext cx="4703414" cy="3240534"/>
          </a:xfrm>
          <a:prstGeom prst="rect">
            <a:avLst/>
          </a:prstGeom>
          <a:noFill/>
          <a:ln w="9525">
            <a:noFill/>
            <a:miter lim="800000"/>
            <a:headEnd/>
            <a:tailEnd/>
          </a:ln>
        </p:spPr>
      </p:pic>
      <p:pic>
        <p:nvPicPr>
          <p:cNvPr id="2" name="Sonido grabado">
            <a:hlinkClick r:id="" action="ppaction://media"/>
            <a:extLst>
              <a:ext uri="{FF2B5EF4-FFF2-40B4-BE49-F238E27FC236}">
                <a16:creationId xmlns:a16="http://schemas.microsoft.com/office/drawing/2014/main" id="{EE026C52-8E12-4C92-A480-658BBD1FCC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rot="250816">
            <a:off x="7980999" y="6284208"/>
            <a:ext cx="609600" cy="2508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17234"/>
          <p:cNvPicPr>
            <a:picLocks noChangeAspect="1" noChangeArrowheads="1"/>
          </p:cNvPicPr>
          <p:nvPr/>
        </p:nvPicPr>
        <p:blipFill>
          <a:blip r:embed="rId2" cstate="print"/>
          <a:srcRect/>
          <a:stretch>
            <a:fillRect/>
          </a:stretch>
        </p:blipFill>
        <p:spPr bwMode="auto">
          <a:xfrm>
            <a:off x="1042988" y="665163"/>
            <a:ext cx="7129462" cy="57023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812800" y="534988"/>
            <a:ext cx="7412038" cy="563562"/>
          </a:xfrm>
          <a:prstGeom prst="rect">
            <a:avLst/>
          </a:prstGeom>
          <a:gradFill rotWithShape="0">
            <a:gsLst>
              <a:gs pos="0">
                <a:srgbClr val="009999"/>
              </a:gs>
              <a:gs pos="100000">
                <a:srgbClr val="A9DDDD"/>
              </a:gs>
            </a:gsLst>
            <a:lin ang="5400000" scaled="1"/>
          </a:gradFill>
          <a:ln w="12700">
            <a:solidFill>
              <a:srgbClr val="000000"/>
            </a:solidFill>
            <a:miter lim="800000"/>
            <a:headEnd/>
            <a:tailEnd/>
          </a:ln>
        </p:spPr>
        <p:txBody>
          <a:bodyPr lIns="0" tIns="0" rIns="28573" bIns="0"/>
          <a:lstStyle/>
          <a:p>
            <a:pPr marL="27905" fontAlgn="auto">
              <a:spcBef>
                <a:spcPts val="844"/>
              </a:spcBef>
              <a:spcAft>
                <a:spcPts val="0"/>
              </a:spcAft>
              <a:defRPr/>
            </a:pP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El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diagnóstico</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de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hipotonía</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neonatal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es</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subjetivo</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Debe</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considerarse</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siempre</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la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edad</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gestacional</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y el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estado</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de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sueño</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 </a:t>
            </a:r>
            <a:r>
              <a:rPr lang="en-US" b="1" dirty="0" err="1">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vigilia</a:t>
            </a:r>
            <a:r>
              <a:rPr lang="en-US" b="1" dirty="0">
                <a:solidFill>
                  <a:schemeClr val="bg1"/>
                </a:solidFill>
                <a:effectLst>
                  <a:outerShdw blurRad="38100" dist="38100" dir="2700000" algn="tl">
                    <a:srgbClr val="000000"/>
                  </a:outerShdw>
                </a:effectLst>
                <a:latin typeface="Times New Roman" pitchFamily="18" charset="0"/>
                <a:cs typeface="Times New Roman" pitchFamily="18" charset="0"/>
                <a:sym typeface="Times New Roman" pitchFamily="18" charset="0"/>
              </a:rPr>
              <a:t> del RN.</a:t>
            </a:r>
          </a:p>
        </p:txBody>
      </p:sp>
      <p:sp>
        <p:nvSpPr>
          <p:cNvPr id="45058" name="Rectangle 2"/>
          <p:cNvSpPr>
            <a:spLocks/>
          </p:cNvSpPr>
          <p:nvPr/>
        </p:nvSpPr>
        <p:spPr bwMode="auto">
          <a:xfrm>
            <a:off x="822325" y="1341438"/>
            <a:ext cx="7402513" cy="574675"/>
          </a:xfrm>
          <a:prstGeom prst="rect">
            <a:avLst/>
          </a:prstGeom>
          <a:solidFill>
            <a:srgbClr val="FFFF66"/>
          </a:solidFill>
          <a:ln w="12700">
            <a:noFill/>
            <a:miter lim="800000"/>
            <a:headEnd/>
            <a:tailEnd/>
          </a:ln>
        </p:spPr>
        <p:txBody>
          <a:bodyPr lIns="0" tIns="0" rIns="0" bIns="0" anchor="ctr"/>
          <a:lstStyle/>
          <a:p>
            <a:pPr fontAlgn="auto">
              <a:spcBef>
                <a:spcPts val="0"/>
              </a:spcBef>
              <a:spcAft>
                <a:spcPts val="0"/>
              </a:spcAft>
              <a:defRPr/>
            </a:pPr>
            <a:r>
              <a:rPr lang="en-US" b="1" dirty="0">
                <a:solidFill>
                  <a:schemeClr val="bg1"/>
                </a:solidFill>
                <a:latin typeface="Times New Roman" pitchFamily="18" charset="0"/>
                <a:cs typeface="Times New Roman" pitchFamily="18" charset="0"/>
                <a:sym typeface="Times New Roman" pitchFamily="18" charset="0"/>
              </a:rPr>
              <a:t>La </a:t>
            </a:r>
            <a:r>
              <a:rPr lang="en-US" b="1" dirty="0" err="1">
                <a:solidFill>
                  <a:schemeClr val="bg1"/>
                </a:solidFill>
                <a:latin typeface="Times New Roman" pitchFamily="18" charset="0"/>
                <a:cs typeface="Times New Roman" pitchFamily="18" charset="0"/>
                <a:sym typeface="Times New Roman" pitchFamily="18" charset="0"/>
              </a:rPr>
              <a:t>hipotonía</a:t>
            </a:r>
            <a:r>
              <a:rPr lang="en-US" b="1" dirty="0">
                <a:solidFill>
                  <a:schemeClr val="bg1"/>
                </a:solidFill>
                <a:latin typeface="Times New Roman" pitchFamily="18" charset="0"/>
                <a:cs typeface="Times New Roman" pitchFamily="18" charset="0"/>
                <a:sym typeface="Times New Roman" pitchFamily="18" charset="0"/>
              </a:rPr>
              <a:t> </a:t>
            </a:r>
            <a:r>
              <a:rPr lang="en-US" b="1" dirty="0" err="1">
                <a:solidFill>
                  <a:schemeClr val="bg1"/>
                </a:solidFill>
                <a:latin typeface="Times New Roman" pitchFamily="18" charset="0"/>
                <a:cs typeface="Times New Roman" pitchFamily="18" charset="0"/>
                <a:sym typeface="Times New Roman" pitchFamily="18" charset="0"/>
              </a:rPr>
              <a:t>observada</a:t>
            </a:r>
            <a:r>
              <a:rPr lang="en-US" b="1" dirty="0">
                <a:solidFill>
                  <a:schemeClr val="bg1"/>
                </a:solidFill>
                <a:latin typeface="Times New Roman" pitchFamily="18" charset="0"/>
                <a:cs typeface="Times New Roman" pitchFamily="18" charset="0"/>
                <a:sym typeface="Times New Roman" pitchFamily="18" charset="0"/>
              </a:rPr>
              <a:t> en los RN </a:t>
            </a:r>
            <a:r>
              <a:rPr lang="en-US" b="1" dirty="0" err="1">
                <a:solidFill>
                  <a:schemeClr val="bg1"/>
                </a:solidFill>
                <a:latin typeface="Times New Roman" pitchFamily="18" charset="0"/>
                <a:cs typeface="Times New Roman" pitchFamily="18" charset="0"/>
                <a:sym typeface="Times New Roman" pitchFamily="18" charset="0"/>
              </a:rPr>
              <a:t>menores</a:t>
            </a:r>
            <a:r>
              <a:rPr lang="en-US" b="1" dirty="0">
                <a:solidFill>
                  <a:schemeClr val="bg1"/>
                </a:solidFill>
                <a:latin typeface="Times New Roman" pitchFamily="18" charset="0"/>
                <a:cs typeface="Times New Roman" pitchFamily="18" charset="0"/>
                <a:sym typeface="Times New Roman" pitchFamily="18" charset="0"/>
              </a:rPr>
              <a:t> de 33 </a:t>
            </a:r>
            <a:r>
              <a:rPr lang="en-US" b="1" dirty="0" err="1">
                <a:solidFill>
                  <a:schemeClr val="bg1"/>
                </a:solidFill>
                <a:latin typeface="Times New Roman" pitchFamily="18" charset="0"/>
                <a:cs typeface="Times New Roman" pitchFamily="18" charset="0"/>
                <a:sym typeface="Times New Roman" pitchFamily="18" charset="0"/>
              </a:rPr>
              <a:t>semanas</a:t>
            </a:r>
            <a:r>
              <a:rPr lang="en-US" b="1" dirty="0">
                <a:solidFill>
                  <a:schemeClr val="bg1"/>
                </a:solidFill>
                <a:latin typeface="Times New Roman" pitchFamily="18" charset="0"/>
                <a:cs typeface="Times New Roman" pitchFamily="18" charset="0"/>
                <a:sym typeface="Times New Roman" pitchFamily="18" charset="0"/>
              </a:rPr>
              <a:t> </a:t>
            </a:r>
            <a:r>
              <a:rPr lang="en-US" b="1" dirty="0" err="1">
                <a:solidFill>
                  <a:schemeClr val="bg1"/>
                </a:solidFill>
                <a:latin typeface="Times New Roman" pitchFamily="18" charset="0"/>
                <a:cs typeface="Times New Roman" pitchFamily="18" charset="0"/>
                <a:sym typeface="Times New Roman" pitchFamily="18" charset="0"/>
              </a:rPr>
              <a:t>es</a:t>
            </a:r>
            <a:r>
              <a:rPr lang="en-US" b="1" dirty="0">
                <a:solidFill>
                  <a:schemeClr val="bg1"/>
                </a:solidFill>
                <a:latin typeface="Times New Roman" pitchFamily="18" charset="0"/>
                <a:cs typeface="Times New Roman" pitchFamily="18" charset="0"/>
                <a:sym typeface="Times New Roman" pitchFamily="18" charset="0"/>
              </a:rPr>
              <a:t> normal</a:t>
            </a:r>
            <a:r>
              <a:rPr lang="en-US" b="1" dirty="0">
                <a:solidFill>
                  <a:schemeClr val="accent3">
                    <a:lumMod val="60000"/>
                    <a:lumOff val="40000"/>
                  </a:schemeClr>
                </a:solidFill>
                <a:latin typeface="Times New Roman" pitchFamily="18" charset="0"/>
                <a:cs typeface="Times New Roman" pitchFamily="18" charset="0"/>
                <a:sym typeface="Times New Roman" pitchFamily="18" charset="0"/>
              </a:rPr>
              <a:t>.</a:t>
            </a:r>
          </a:p>
        </p:txBody>
      </p:sp>
      <p:pic>
        <p:nvPicPr>
          <p:cNvPr id="88068" name="Picture 3"/>
          <p:cNvPicPr>
            <a:picLocks noChangeAspect="1" noChangeArrowheads="1"/>
          </p:cNvPicPr>
          <p:nvPr/>
        </p:nvPicPr>
        <p:blipFill>
          <a:blip r:embed="rId4" cstate="print"/>
          <a:srcRect/>
          <a:stretch>
            <a:fillRect/>
          </a:stretch>
        </p:blipFill>
        <p:spPr bwMode="auto">
          <a:xfrm>
            <a:off x="738907" y="2273300"/>
            <a:ext cx="2320925" cy="3463925"/>
          </a:xfrm>
          <a:prstGeom prst="rect">
            <a:avLst/>
          </a:prstGeom>
          <a:noFill/>
          <a:ln w="25400">
            <a:solidFill>
              <a:schemeClr val="tx1"/>
            </a:solidFill>
            <a:miter lim="800000"/>
            <a:headEnd/>
            <a:tailEnd/>
          </a:ln>
        </p:spPr>
      </p:pic>
      <p:pic>
        <p:nvPicPr>
          <p:cNvPr id="88069" name="Picture 4"/>
          <p:cNvPicPr>
            <a:picLocks noChangeAspect="1" noChangeArrowheads="1"/>
          </p:cNvPicPr>
          <p:nvPr/>
        </p:nvPicPr>
        <p:blipFill>
          <a:blip r:embed="rId5" cstate="print"/>
          <a:srcRect/>
          <a:stretch>
            <a:fillRect/>
          </a:stretch>
        </p:blipFill>
        <p:spPr bwMode="auto">
          <a:xfrm>
            <a:off x="3261469" y="2292350"/>
            <a:ext cx="2606675" cy="1758950"/>
          </a:xfrm>
          <a:prstGeom prst="rect">
            <a:avLst/>
          </a:prstGeom>
          <a:noFill/>
          <a:ln w="25400">
            <a:solidFill>
              <a:schemeClr val="tx1"/>
            </a:solidFill>
            <a:miter lim="800000"/>
            <a:headEnd/>
            <a:tailEnd/>
          </a:ln>
        </p:spPr>
      </p:pic>
      <p:pic>
        <p:nvPicPr>
          <p:cNvPr id="88070" name="Picture 5"/>
          <p:cNvPicPr>
            <a:picLocks noChangeAspect="1" noChangeArrowheads="1"/>
          </p:cNvPicPr>
          <p:nvPr/>
        </p:nvPicPr>
        <p:blipFill>
          <a:blip r:embed="rId6" cstate="print"/>
          <a:srcRect l="1445" r="6068" b="20103"/>
          <a:stretch>
            <a:fillRect/>
          </a:stretch>
        </p:blipFill>
        <p:spPr bwMode="auto">
          <a:xfrm>
            <a:off x="6072188" y="2286000"/>
            <a:ext cx="2857500" cy="1776413"/>
          </a:xfrm>
          <a:prstGeom prst="rect">
            <a:avLst/>
          </a:prstGeom>
          <a:noFill/>
          <a:ln w="25400">
            <a:solidFill>
              <a:schemeClr val="tx1"/>
            </a:solidFill>
            <a:miter lim="800000"/>
            <a:headEnd/>
            <a:tailEnd/>
          </a:ln>
        </p:spPr>
      </p:pic>
      <p:pic>
        <p:nvPicPr>
          <p:cNvPr id="88071" name="Picture 6"/>
          <p:cNvPicPr>
            <a:picLocks noChangeArrowheads="1"/>
          </p:cNvPicPr>
          <p:nvPr/>
        </p:nvPicPr>
        <p:blipFill>
          <a:blip r:embed="rId7" cstate="print"/>
          <a:srcRect l="2611"/>
          <a:stretch>
            <a:fillRect/>
          </a:stretch>
        </p:blipFill>
        <p:spPr bwMode="auto">
          <a:xfrm>
            <a:off x="4465638" y="4491038"/>
            <a:ext cx="2571750" cy="1947862"/>
          </a:xfrm>
          <a:prstGeom prst="rect">
            <a:avLst/>
          </a:prstGeom>
          <a:noFill/>
          <a:ln w="25400">
            <a:solidFill>
              <a:schemeClr val="tx1"/>
            </a:solidFill>
            <a:miter lim="800000"/>
            <a:headEnd/>
            <a:tailEnd/>
          </a:ln>
        </p:spPr>
      </p:pic>
      <p:sp>
        <p:nvSpPr>
          <p:cNvPr id="88072" name="Rectangle 7"/>
          <p:cNvSpPr>
            <a:spLocks/>
          </p:cNvSpPr>
          <p:nvPr/>
        </p:nvSpPr>
        <p:spPr bwMode="auto">
          <a:xfrm>
            <a:off x="735013" y="5940425"/>
            <a:ext cx="1300162" cy="200025"/>
          </a:xfrm>
          <a:prstGeom prst="rect">
            <a:avLst/>
          </a:prstGeom>
          <a:noFill/>
          <a:ln w="12700">
            <a:noFill/>
            <a:miter lim="800000"/>
            <a:headEnd/>
            <a:tailEnd/>
          </a:ln>
        </p:spPr>
        <p:txBody>
          <a:bodyPr wrap="none" lIns="0" tIns="0" rIns="0" bIns="0" anchor="ctr">
            <a:spAutoFit/>
          </a:bodyPr>
          <a:lstStyle/>
          <a:p>
            <a:r>
              <a:rPr lang="en-US" sz="1300">
                <a:latin typeface="Century Gothic" pitchFamily="34" charset="0"/>
                <a:cs typeface="Times New Roman" pitchFamily="18" charset="0"/>
                <a:sym typeface="Times New Roman" pitchFamily="18" charset="0"/>
              </a:rPr>
              <a:t>Suspensión vertical</a:t>
            </a:r>
          </a:p>
        </p:txBody>
      </p:sp>
      <p:sp>
        <p:nvSpPr>
          <p:cNvPr id="88073" name="Rectangle 8"/>
          <p:cNvSpPr>
            <a:spLocks/>
          </p:cNvSpPr>
          <p:nvPr/>
        </p:nvSpPr>
        <p:spPr bwMode="auto">
          <a:xfrm>
            <a:off x="3943350" y="4119563"/>
            <a:ext cx="500063" cy="200025"/>
          </a:xfrm>
          <a:prstGeom prst="rect">
            <a:avLst/>
          </a:prstGeom>
          <a:noFill/>
          <a:ln w="12700">
            <a:noFill/>
            <a:miter lim="800000"/>
            <a:headEnd/>
            <a:tailEnd/>
          </a:ln>
        </p:spPr>
        <p:txBody>
          <a:bodyPr wrap="none" lIns="0" tIns="0" rIns="0" bIns="0" anchor="ctr">
            <a:spAutoFit/>
          </a:bodyPr>
          <a:lstStyle/>
          <a:p>
            <a:r>
              <a:rPr lang="en-US" sz="1300">
                <a:latin typeface="Century Gothic" pitchFamily="34" charset="0"/>
                <a:cs typeface="Times New Roman" pitchFamily="18" charset="0"/>
                <a:sym typeface="Times New Roman" pitchFamily="18" charset="0"/>
              </a:rPr>
              <a:t>Postura</a:t>
            </a:r>
          </a:p>
        </p:txBody>
      </p:sp>
      <p:sp>
        <p:nvSpPr>
          <p:cNvPr id="88074" name="Rectangle 9"/>
          <p:cNvSpPr>
            <a:spLocks/>
          </p:cNvSpPr>
          <p:nvPr/>
        </p:nvSpPr>
        <p:spPr bwMode="auto">
          <a:xfrm>
            <a:off x="4972050" y="6565900"/>
            <a:ext cx="1514475" cy="200025"/>
          </a:xfrm>
          <a:prstGeom prst="rect">
            <a:avLst/>
          </a:prstGeom>
          <a:noFill/>
          <a:ln w="12700">
            <a:noFill/>
            <a:miter lim="800000"/>
            <a:headEnd/>
            <a:tailEnd/>
          </a:ln>
        </p:spPr>
        <p:txBody>
          <a:bodyPr wrap="none" lIns="0" tIns="0" rIns="0" bIns="0" anchor="ctr">
            <a:spAutoFit/>
          </a:bodyPr>
          <a:lstStyle/>
          <a:p>
            <a:r>
              <a:rPr lang="en-US" sz="1300">
                <a:latin typeface="Century Gothic" pitchFamily="34" charset="0"/>
                <a:cs typeface="Times New Roman" pitchFamily="18" charset="0"/>
                <a:sym typeface="Times New Roman" pitchFamily="18" charset="0"/>
              </a:rPr>
              <a:t>Suspensión Horizontal</a:t>
            </a:r>
          </a:p>
        </p:txBody>
      </p:sp>
      <p:sp>
        <p:nvSpPr>
          <p:cNvPr id="88075" name="Rectangle 10"/>
          <p:cNvSpPr>
            <a:spLocks/>
          </p:cNvSpPr>
          <p:nvPr/>
        </p:nvSpPr>
        <p:spPr bwMode="auto">
          <a:xfrm>
            <a:off x="7239000" y="4244975"/>
            <a:ext cx="1092200" cy="200025"/>
          </a:xfrm>
          <a:prstGeom prst="rect">
            <a:avLst/>
          </a:prstGeom>
          <a:noFill/>
          <a:ln w="12700">
            <a:noFill/>
            <a:miter lim="800000"/>
            <a:headEnd/>
            <a:tailEnd/>
          </a:ln>
        </p:spPr>
        <p:txBody>
          <a:bodyPr wrap="none" lIns="0" tIns="0" rIns="0" bIns="0" anchor="ctr">
            <a:spAutoFit/>
          </a:bodyPr>
          <a:lstStyle/>
          <a:p>
            <a:r>
              <a:rPr lang="en-US" sz="1300">
                <a:latin typeface="Century Gothic" pitchFamily="34" charset="0"/>
                <a:cs typeface="Times New Roman" pitchFamily="18" charset="0"/>
                <a:sym typeface="Times New Roman" pitchFamily="18" charset="0"/>
              </a:rPr>
              <a:t>Tracción ventral</a:t>
            </a:r>
          </a:p>
        </p:txBody>
      </p:sp>
      <p:pic>
        <p:nvPicPr>
          <p:cNvPr id="2" name="Sonido grabado">
            <a:hlinkClick r:id="" action="ppaction://media"/>
            <a:extLst>
              <a:ext uri="{FF2B5EF4-FFF2-40B4-BE49-F238E27FC236}">
                <a16:creationId xmlns:a16="http://schemas.microsoft.com/office/drawing/2014/main" id="{93C54413-D19E-44C8-BC6D-7037C799AE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0038" y="5134552"/>
            <a:ext cx="609600" cy="6096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027" descr="npo00001b"/>
          <p:cNvPicPr>
            <a:picLocks noChangeAspect="1" noChangeArrowheads="1"/>
          </p:cNvPicPr>
          <p:nvPr/>
        </p:nvPicPr>
        <p:blipFill>
          <a:blip r:embed="rId5" cstate="print"/>
          <a:srcRect/>
          <a:stretch>
            <a:fillRect/>
          </a:stretch>
        </p:blipFill>
        <p:spPr bwMode="auto">
          <a:xfrm>
            <a:off x="755650" y="908050"/>
            <a:ext cx="2903538" cy="1935163"/>
          </a:xfrm>
          <a:prstGeom prst="rect">
            <a:avLst/>
          </a:prstGeom>
          <a:noFill/>
          <a:ln w="9525" algn="ctr">
            <a:noFill/>
            <a:miter lim="800000"/>
            <a:headEnd/>
            <a:tailEnd/>
          </a:ln>
        </p:spPr>
      </p:pic>
      <p:pic>
        <p:nvPicPr>
          <p:cNvPr id="89091" name="Picture 1028" descr="npo00001d"/>
          <p:cNvPicPr>
            <a:picLocks noChangeAspect="1" noChangeArrowheads="1"/>
          </p:cNvPicPr>
          <p:nvPr/>
        </p:nvPicPr>
        <p:blipFill>
          <a:blip r:embed="rId6" cstate="print"/>
          <a:srcRect/>
          <a:stretch>
            <a:fillRect/>
          </a:stretch>
        </p:blipFill>
        <p:spPr bwMode="auto">
          <a:xfrm>
            <a:off x="755650" y="2924175"/>
            <a:ext cx="2879725" cy="1901825"/>
          </a:xfrm>
          <a:prstGeom prst="rect">
            <a:avLst/>
          </a:prstGeom>
          <a:noFill/>
          <a:ln w="9525" algn="ctr">
            <a:noFill/>
            <a:miter lim="800000"/>
            <a:headEnd/>
            <a:tailEnd/>
          </a:ln>
        </p:spPr>
      </p:pic>
      <p:pic>
        <p:nvPicPr>
          <p:cNvPr id="89092" name="Picture 1029" descr="npo00001f"/>
          <p:cNvPicPr>
            <a:picLocks noChangeAspect="1" noChangeArrowheads="1"/>
          </p:cNvPicPr>
          <p:nvPr/>
        </p:nvPicPr>
        <p:blipFill>
          <a:blip r:embed="rId7" cstate="print"/>
          <a:srcRect r="21"/>
          <a:stretch>
            <a:fillRect/>
          </a:stretch>
        </p:blipFill>
        <p:spPr bwMode="auto">
          <a:xfrm>
            <a:off x="755650" y="4941888"/>
            <a:ext cx="2881313" cy="1811337"/>
          </a:xfrm>
          <a:prstGeom prst="rect">
            <a:avLst/>
          </a:prstGeom>
          <a:noFill/>
          <a:ln w="9525" algn="ctr">
            <a:noFill/>
            <a:miter lim="800000"/>
            <a:headEnd/>
            <a:tailEnd/>
          </a:ln>
        </p:spPr>
      </p:pic>
      <p:sp>
        <p:nvSpPr>
          <p:cNvPr id="89093" name="Rectangle 6"/>
          <p:cNvSpPr>
            <a:spLocks noChangeArrowheads="1"/>
          </p:cNvSpPr>
          <p:nvPr/>
        </p:nvSpPr>
        <p:spPr bwMode="auto">
          <a:xfrm>
            <a:off x="4932363" y="4724400"/>
            <a:ext cx="3835400" cy="1728788"/>
          </a:xfrm>
          <a:prstGeom prst="rect">
            <a:avLst/>
          </a:prstGeom>
          <a:noFill/>
          <a:ln w="9525">
            <a:noFill/>
            <a:miter lim="800000"/>
            <a:headEnd/>
            <a:tailEnd/>
          </a:ln>
        </p:spPr>
        <p:txBody>
          <a:bodyPr/>
          <a:lstStyle/>
          <a:p>
            <a:pPr marL="342900" indent="-342900">
              <a:spcBef>
                <a:spcPct val="20000"/>
              </a:spcBef>
            </a:pPr>
            <a:r>
              <a:rPr lang="en-US" sz="2000">
                <a:latin typeface="Arial Narrow" pitchFamily="34" charset="0"/>
                <a:ea typeface="Arial Unicode MS" pitchFamily="34" charset="-128"/>
                <a:cs typeface="Arial Unicode MS" pitchFamily="34" charset="-128"/>
              </a:rPr>
              <a:t>      99%  elimina meconio 1º 48 hrs.</a:t>
            </a:r>
          </a:p>
          <a:p>
            <a:pPr marL="342900" indent="-342900">
              <a:spcBef>
                <a:spcPct val="20000"/>
              </a:spcBef>
              <a:buFontTx/>
              <a:buChar char="•"/>
            </a:pPr>
            <a:r>
              <a:rPr lang="en-US" sz="2000">
                <a:latin typeface="Arial Narrow" pitchFamily="34" charset="0"/>
                <a:ea typeface="Arial Unicode MS" pitchFamily="34" charset="-128"/>
                <a:cs typeface="Arial Unicode MS" pitchFamily="34" charset="-128"/>
              </a:rPr>
              <a:t>Frecuentes</a:t>
            </a:r>
          </a:p>
          <a:p>
            <a:pPr marL="342900" indent="-342900">
              <a:spcBef>
                <a:spcPct val="20000"/>
              </a:spcBef>
              <a:buFontTx/>
              <a:buChar char="•"/>
            </a:pPr>
            <a:r>
              <a:rPr lang="en-US" sz="2000">
                <a:latin typeface="Arial Narrow" pitchFamily="34" charset="0"/>
                <a:ea typeface="Arial Unicode MS" pitchFamily="34" charset="-128"/>
                <a:cs typeface="Arial Unicode MS" pitchFamily="34" charset="-128"/>
              </a:rPr>
              <a:t>Ruidosas</a:t>
            </a:r>
          </a:p>
          <a:p>
            <a:pPr marL="342900" indent="-342900">
              <a:spcBef>
                <a:spcPct val="20000"/>
              </a:spcBef>
              <a:buFontTx/>
              <a:buChar char="•"/>
            </a:pPr>
            <a:r>
              <a:rPr lang="en-US" sz="2000">
                <a:latin typeface="Arial Narrow" pitchFamily="34" charset="0"/>
                <a:ea typeface="Arial Unicode MS" pitchFamily="34" charset="-128"/>
                <a:cs typeface="Arial Unicode MS" pitchFamily="34" charset="-128"/>
              </a:rPr>
              <a:t>3-10 veces al día</a:t>
            </a:r>
            <a:endParaRPr lang="es-ES" sz="2000">
              <a:latin typeface="Arial Narrow" pitchFamily="34" charset="0"/>
              <a:ea typeface="Arial Unicode MS" pitchFamily="34" charset="-128"/>
              <a:cs typeface="Arial Unicode MS" pitchFamily="34" charset="-128"/>
            </a:endParaRPr>
          </a:p>
        </p:txBody>
      </p:sp>
      <p:pic>
        <p:nvPicPr>
          <p:cNvPr id="89094" name="Picture 7"/>
          <p:cNvPicPr>
            <a:picLocks noChangeAspect="1" noChangeArrowheads="1"/>
          </p:cNvPicPr>
          <p:nvPr/>
        </p:nvPicPr>
        <p:blipFill>
          <a:blip r:embed="rId8" cstate="print"/>
          <a:srcRect/>
          <a:stretch>
            <a:fillRect/>
          </a:stretch>
        </p:blipFill>
        <p:spPr bwMode="auto">
          <a:xfrm>
            <a:off x="4787900" y="1171575"/>
            <a:ext cx="3741738" cy="3422650"/>
          </a:xfrm>
          <a:prstGeom prst="rect">
            <a:avLst/>
          </a:prstGeom>
          <a:noFill/>
          <a:ln w="9525">
            <a:noFill/>
            <a:miter lim="800000"/>
            <a:headEnd/>
            <a:tailEnd/>
          </a:ln>
        </p:spPr>
      </p:pic>
      <p:sp>
        <p:nvSpPr>
          <p:cNvPr id="8" name="7 Título"/>
          <p:cNvSpPr>
            <a:spLocks noGrp="1"/>
          </p:cNvSpPr>
          <p:nvPr>
            <p:ph type="title"/>
          </p:nvPr>
        </p:nvSpPr>
        <p:spPr>
          <a:xfrm>
            <a:off x="457200" y="267494"/>
            <a:ext cx="8229600" cy="569218"/>
          </a:xfrm>
        </p:spPr>
        <p:txBody>
          <a:bodyPr>
            <a:normAutofit fontScale="90000"/>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Evolución de las Deposiciones</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790A85D3-4515-4F9A-A552-AD296702F5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8344" y="5686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npo000021"/>
          <p:cNvPicPr>
            <a:picLocks noChangeAspect="1" noChangeArrowheads="1"/>
          </p:cNvPicPr>
          <p:nvPr/>
        </p:nvPicPr>
        <p:blipFill>
          <a:blip r:embed="rId5" cstate="print"/>
          <a:srcRect/>
          <a:stretch>
            <a:fillRect/>
          </a:stretch>
        </p:blipFill>
        <p:spPr bwMode="auto">
          <a:xfrm>
            <a:off x="1907704" y="1628800"/>
            <a:ext cx="5191125" cy="3095625"/>
          </a:xfrm>
          <a:prstGeom prst="rect">
            <a:avLst/>
          </a:prstGeom>
          <a:noFill/>
          <a:ln w="9525" algn="ctr">
            <a:noFill/>
            <a:miter lim="800000"/>
            <a:headEnd/>
            <a:tailEnd/>
          </a:ln>
        </p:spPr>
      </p:pic>
      <p:sp>
        <p:nvSpPr>
          <p:cNvPr id="90115" name="Rectangle 4"/>
          <p:cNvSpPr>
            <a:spLocks noChangeArrowheads="1"/>
          </p:cNvSpPr>
          <p:nvPr/>
        </p:nvSpPr>
        <p:spPr bwMode="auto">
          <a:xfrm>
            <a:off x="611188" y="5157788"/>
            <a:ext cx="7681912" cy="1255712"/>
          </a:xfrm>
          <a:prstGeom prst="rect">
            <a:avLst/>
          </a:prstGeom>
          <a:noFill/>
          <a:ln w="9525">
            <a:noFill/>
            <a:miter lim="800000"/>
            <a:headEnd/>
            <a:tailEnd/>
          </a:ln>
        </p:spPr>
        <p:txBody>
          <a:bodyPr/>
          <a:lstStyle/>
          <a:p>
            <a:pPr marL="342900" indent="-342900">
              <a:spcBef>
                <a:spcPct val="20000"/>
              </a:spcBef>
              <a:buFontTx/>
              <a:buChar char="•"/>
            </a:pPr>
            <a:r>
              <a:rPr lang="en-US" sz="2400">
                <a:latin typeface="Times New Roman" pitchFamily="18" charset="0"/>
                <a:cs typeface="Times New Roman" pitchFamily="18" charset="0"/>
              </a:rPr>
              <a:t>Un 100 % orina las primeras 48 horas</a:t>
            </a:r>
          </a:p>
          <a:p>
            <a:pPr marL="342900" indent="-342900">
              <a:spcBef>
                <a:spcPct val="20000"/>
              </a:spcBef>
              <a:buFontTx/>
              <a:buChar char="•"/>
            </a:pPr>
            <a:r>
              <a:rPr lang="en-US" sz="2400">
                <a:latin typeface="Times New Roman" pitchFamily="18" charset="0"/>
                <a:cs typeface="Times New Roman" pitchFamily="18" charset="0"/>
              </a:rPr>
              <a:t>Aspecto anaranjado: cristales de urato cálcico</a:t>
            </a:r>
            <a:endParaRPr lang="es-ES" sz="2400">
              <a:latin typeface="Times New Roman" pitchFamily="18" charset="0"/>
              <a:cs typeface="Times New Roman" pitchFamily="18" charset="0"/>
            </a:endParaRPr>
          </a:p>
        </p:txBody>
      </p:sp>
      <p:sp>
        <p:nvSpPr>
          <p:cNvPr id="5" name="4 Título"/>
          <p:cNvSpPr>
            <a:spLocks noGrp="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Diuresis </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9798EFF6-FBCF-4364-A86A-D635E99B33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512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Baja de Peso Fisiológica</a:t>
            </a:r>
            <a:endParaRPr lang="es-CL" b="1" dirty="0">
              <a:solidFill>
                <a:schemeClr val="accent1">
                  <a:tint val="83000"/>
                  <a:satMod val="150000"/>
                </a:schemeClr>
              </a:solidFill>
              <a:latin typeface="Times New Roman" pitchFamily="18" charset="0"/>
              <a:cs typeface="Times New Roman" pitchFamily="18" charset="0"/>
            </a:endParaRPr>
          </a:p>
        </p:txBody>
      </p:sp>
      <p:sp>
        <p:nvSpPr>
          <p:cNvPr id="91139" name="2 Marcador de contenido"/>
          <p:cNvSpPr>
            <a:spLocks noGrp="1"/>
          </p:cNvSpPr>
          <p:nvPr>
            <p:ph idx="1"/>
          </p:nvPr>
        </p:nvSpPr>
        <p:spPr>
          <a:xfrm>
            <a:off x="457200" y="1412875"/>
            <a:ext cx="8229600" cy="4572000"/>
          </a:xfrm>
        </p:spPr>
        <p:txBody>
          <a:bodyPr/>
          <a:lstStyle/>
          <a:p>
            <a:pPr eaLnBrk="1" hangingPunct="1"/>
            <a:r>
              <a:rPr lang="es-CL" sz="2000">
                <a:latin typeface="Times New Roman" pitchFamily="18" charset="0"/>
                <a:cs typeface="Times New Roman" pitchFamily="18" charset="0"/>
              </a:rPr>
              <a:t>Todos los bebés pierden peso luego del nacimiento en los primeros días, esto es normal y se debe a factores fisiológicos como son la expulsión del meconio (hasta 90 g), la caída del cordón umbilical y la eliminación del </a:t>
            </a:r>
            <a:r>
              <a:rPr lang="es-CL" sz="2000">
                <a:latin typeface="Times New Roman" pitchFamily="18" charset="0"/>
                <a:cs typeface="Times New Roman" pitchFamily="18" charset="0"/>
                <a:hlinkClick r:id="rId4" tooltip="Vérnix caseoso"/>
              </a:rPr>
              <a:t>vérnix caseoso</a:t>
            </a:r>
            <a:r>
              <a:rPr lang="es-CL" sz="2000">
                <a:latin typeface="Times New Roman" pitchFamily="18" charset="0"/>
                <a:cs typeface="Times New Roman" pitchFamily="18" charset="0"/>
              </a:rPr>
              <a:t>. </a:t>
            </a:r>
          </a:p>
          <a:p>
            <a:pPr eaLnBrk="1" hangingPunct="1"/>
            <a:r>
              <a:rPr lang="es-CL" sz="2000">
                <a:latin typeface="Times New Roman" pitchFamily="18" charset="0"/>
                <a:cs typeface="Times New Roman" pitchFamily="18" charset="0"/>
              </a:rPr>
              <a:t>La pérdida puede llegar hasta un 10% del peso del neonato y lo recupera entre los 7 y 10 dias de vida </a:t>
            </a:r>
          </a:p>
        </p:txBody>
      </p:sp>
      <p:pic>
        <p:nvPicPr>
          <p:cNvPr id="91140" name="Picture 2" descr="C:\Users\usuario\Desktop\La-curva-de-peso-del-recien-nacido_reference.jpg"/>
          <p:cNvPicPr>
            <a:picLocks noChangeAspect="1" noChangeArrowheads="1"/>
          </p:cNvPicPr>
          <p:nvPr/>
        </p:nvPicPr>
        <p:blipFill>
          <a:blip r:embed="rId5" cstate="print"/>
          <a:srcRect/>
          <a:stretch>
            <a:fillRect/>
          </a:stretch>
        </p:blipFill>
        <p:spPr bwMode="auto">
          <a:xfrm>
            <a:off x="2195513" y="3573463"/>
            <a:ext cx="4183062" cy="3136900"/>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FF6C8B71-5FE8-48D1-BA5A-646C522CE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7288" y="47870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5169768" cy="1260752"/>
          </a:xfrm>
        </p:spPr>
        <p:txBody>
          <a:bodyPr/>
          <a:lstStyle/>
          <a:p>
            <a:pPr marL="484632" algn="ctr"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Cuidados del ombligo </a:t>
            </a:r>
            <a:r>
              <a:rPr lang="es-ES" sz="3200" b="1" dirty="0">
                <a:solidFill>
                  <a:schemeClr val="accent1">
                    <a:tint val="83000"/>
                    <a:satMod val="150000"/>
                  </a:schemeClr>
                </a:solidFill>
                <a:latin typeface="Times New Roman" pitchFamily="18" charset="0"/>
                <a:cs typeface="Times New Roman" pitchFamily="18" charset="0"/>
              </a:rPr>
              <a:t>con Alcohol Puro</a:t>
            </a:r>
            <a:endParaRPr lang="es-CL" sz="3200" b="1" dirty="0">
              <a:solidFill>
                <a:schemeClr val="accent1">
                  <a:tint val="83000"/>
                  <a:satMod val="150000"/>
                </a:schemeClr>
              </a:solidFill>
              <a:latin typeface="Times New Roman" pitchFamily="18" charset="0"/>
              <a:cs typeface="Times New Roman" pitchFamily="18" charset="0"/>
            </a:endParaRPr>
          </a:p>
        </p:txBody>
      </p:sp>
      <p:sp>
        <p:nvSpPr>
          <p:cNvPr id="92163" name="2 Marcador de contenido"/>
          <p:cNvSpPr>
            <a:spLocks noGrp="1"/>
          </p:cNvSpPr>
          <p:nvPr>
            <p:ph idx="1"/>
          </p:nvPr>
        </p:nvSpPr>
        <p:spPr>
          <a:xfrm>
            <a:off x="457200" y="1844824"/>
            <a:ext cx="8229600" cy="4609951"/>
          </a:xfrm>
        </p:spPr>
        <p:txBody>
          <a:bodyPr/>
          <a:lstStyle/>
          <a:p>
            <a:pPr eaLnBrk="1" hangingPunct="1"/>
            <a:endParaRPr lang="es-CL" dirty="0"/>
          </a:p>
        </p:txBody>
      </p:sp>
      <p:pic>
        <p:nvPicPr>
          <p:cNvPr id="92164" name="Picture 2" descr="C:\Users\usuario\Desktop\ombligo.jpg"/>
          <p:cNvPicPr>
            <a:picLocks noChangeAspect="1" noChangeArrowheads="1"/>
          </p:cNvPicPr>
          <p:nvPr/>
        </p:nvPicPr>
        <p:blipFill>
          <a:blip r:embed="rId4" cstate="print"/>
          <a:srcRect/>
          <a:stretch>
            <a:fillRect/>
          </a:stretch>
        </p:blipFill>
        <p:spPr bwMode="auto">
          <a:xfrm>
            <a:off x="1907704" y="2060848"/>
            <a:ext cx="5220400" cy="4177183"/>
          </a:xfrm>
          <a:prstGeom prst="rect">
            <a:avLst/>
          </a:prstGeom>
          <a:noFill/>
          <a:ln w="9525">
            <a:noFill/>
            <a:miter lim="800000"/>
            <a:headEnd/>
            <a:tailEnd/>
          </a:ln>
        </p:spPr>
      </p:pic>
      <p:pic>
        <p:nvPicPr>
          <p:cNvPr id="92165" name="Picture 3" descr="C:\Users\usuario\Desktop\ombligo 2.jpg"/>
          <p:cNvPicPr>
            <a:picLocks noChangeAspect="1" noChangeArrowheads="1"/>
          </p:cNvPicPr>
          <p:nvPr/>
        </p:nvPicPr>
        <p:blipFill>
          <a:blip r:embed="rId5" cstate="print"/>
          <a:srcRect/>
          <a:stretch>
            <a:fillRect/>
          </a:stretch>
        </p:blipFill>
        <p:spPr bwMode="auto">
          <a:xfrm>
            <a:off x="6227763" y="188913"/>
            <a:ext cx="2733675" cy="166687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895622A5-36CB-418A-A020-39B37672B6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7727" y="35456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Vacunas  </a:t>
            </a:r>
            <a:endParaRPr lang="es-CL" b="1" dirty="0">
              <a:solidFill>
                <a:schemeClr val="accent1">
                  <a:tint val="83000"/>
                  <a:satMod val="150000"/>
                </a:schemeClr>
              </a:solidFill>
              <a:latin typeface="Times New Roman" pitchFamily="18" charset="0"/>
              <a:cs typeface="Times New Roman" pitchFamily="18" charset="0"/>
            </a:endParaRPr>
          </a:p>
        </p:txBody>
      </p:sp>
      <p:sp>
        <p:nvSpPr>
          <p:cNvPr id="93187" name="2 Marcador de contenido"/>
          <p:cNvSpPr>
            <a:spLocks noGrp="1"/>
          </p:cNvSpPr>
          <p:nvPr>
            <p:ph idx="1"/>
          </p:nvPr>
        </p:nvSpPr>
        <p:spPr>
          <a:xfrm>
            <a:off x="457200" y="1844675"/>
            <a:ext cx="8229600" cy="4752677"/>
          </a:xfrm>
        </p:spPr>
        <p:txBody>
          <a:bodyPr/>
          <a:lstStyle/>
          <a:p>
            <a:pPr eaLnBrk="1" hangingPunct="1"/>
            <a:r>
              <a:rPr lang="es-ES" sz="2400" dirty="0">
                <a:latin typeface="Times New Roman" pitchFamily="18" charset="0"/>
                <a:cs typeface="Times New Roman" pitchFamily="18" charset="0"/>
              </a:rPr>
              <a:t>Todo RN en Chile se vacuna con BCG, excepto Prematuro menor de 34 </a:t>
            </a:r>
            <a:r>
              <a:rPr lang="es-ES" sz="2400" dirty="0" err="1">
                <a:latin typeface="Times New Roman" pitchFamily="18" charset="0"/>
                <a:cs typeface="Times New Roman" pitchFamily="18" charset="0"/>
              </a:rPr>
              <a:t>sem</a:t>
            </a:r>
            <a:r>
              <a:rPr lang="es-ES" sz="2400" dirty="0">
                <a:latin typeface="Times New Roman" pitchFamily="18" charset="0"/>
                <a:cs typeface="Times New Roman" pitchFamily="18" charset="0"/>
              </a:rPr>
              <a:t> o menor de 2000 </a:t>
            </a:r>
            <a:r>
              <a:rPr lang="es-ES" sz="2400" dirty="0" err="1">
                <a:latin typeface="Times New Roman" pitchFamily="18" charset="0"/>
                <a:cs typeface="Times New Roman" pitchFamily="18" charset="0"/>
              </a:rPr>
              <a:t>grs</a:t>
            </a:r>
            <a:r>
              <a:rPr lang="es-ES" sz="2400" dirty="0">
                <a:latin typeface="Times New Roman" pitchFamily="18" charset="0"/>
                <a:cs typeface="Times New Roman" pitchFamily="18" charset="0"/>
              </a:rPr>
              <a:t> de peso.</a:t>
            </a:r>
          </a:p>
          <a:p>
            <a:pPr eaLnBrk="1" hangingPunct="1"/>
            <a:r>
              <a:rPr lang="es-ES" sz="2400" dirty="0">
                <a:latin typeface="Times New Roman" pitchFamily="18" charset="0"/>
                <a:cs typeface="Times New Roman" pitchFamily="18" charset="0"/>
              </a:rPr>
              <a:t>Hijo de madre VIH(+) hasta resultado de CD4</a:t>
            </a:r>
          </a:p>
          <a:p>
            <a:pPr eaLnBrk="1" hangingPunct="1"/>
            <a:r>
              <a:rPr lang="es-ES" sz="2400" dirty="0">
                <a:latin typeface="Times New Roman" pitchFamily="18" charset="0"/>
                <a:cs typeface="Times New Roman" pitchFamily="18" charset="0"/>
              </a:rPr>
              <a:t>Objetivo : </a:t>
            </a:r>
            <a:r>
              <a:rPr lang="es-ES" sz="2400" b="1" dirty="0">
                <a:solidFill>
                  <a:schemeClr val="accent1">
                    <a:lumMod val="60000"/>
                    <a:lumOff val="40000"/>
                  </a:schemeClr>
                </a:solidFill>
                <a:latin typeface="Times New Roman" pitchFamily="18" charset="0"/>
                <a:cs typeface="Times New Roman" pitchFamily="18" charset="0"/>
              </a:rPr>
              <a:t>Evitar TBC miliar y meningitis TBC</a:t>
            </a:r>
          </a:p>
          <a:p>
            <a:pPr eaLnBrk="1" hangingPunct="1"/>
            <a:endParaRPr lang="es-ES" sz="2400" dirty="0">
              <a:latin typeface="Times New Roman" pitchFamily="18" charset="0"/>
              <a:cs typeface="Times New Roman" pitchFamily="18" charset="0"/>
            </a:endParaRPr>
          </a:p>
          <a:p>
            <a:pPr eaLnBrk="1" hangingPunct="1"/>
            <a:endParaRPr lang="es-ES" sz="2400" dirty="0">
              <a:latin typeface="Times New Roman" pitchFamily="18" charset="0"/>
              <a:cs typeface="Times New Roman" pitchFamily="18" charset="0"/>
            </a:endParaRPr>
          </a:p>
          <a:p>
            <a:pPr eaLnBrk="1" hangingPunct="1"/>
            <a:endParaRPr lang="es-ES" sz="2400" dirty="0">
              <a:latin typeface="Times New Roman" pitchFamily="18" charset="0"/>
              <a:cs typeface="Times New Roman" pitchFamily="18" charset="0"/>
            </a:endParaRPr>
          </a:p>
          <a:p>
            <a:pPr eaLnBrk="1" hangingPunct="1"/>
            <a:endParaRPr lang="es-ES" sz="2400" dirty="0">
              <a:latin typeface="Times New Roman" pitchFamily="18" charset="0"/>
              <a:cs typeface="Times New Roman" pitchFamily="18" charset="0"/>
            </a:endParaRPr>
          </a:p>
          <a:p>
            <a:pPr eaLnBrk="1" hangingPunct="1"/>
            <a:r>
              <a:rPr lang="es-ES" sz="2400" dirty="0">
                <a:latin typeface="Times New Roman" pitchFamily="18" charset="0"/>
                <a:cs typeface="Times New Roman" pitchFamily="18" charset="0"/>
              </a:rPr>
              <a:t>A partir del 15-4-19 Vacunación Universal contra Virus Hepatitis B antes de las 24 horas de vida a todos los RN independientes del peso y edad </a:t>
            </a:r>
            <a:r>
              <a:rPr lang="es-ES" sz="2400" dirty="0" err="1">
                <a:latin typeface="Times New Roman" pitchFamily="18" charset="0"/>
                <a:cs typeface="Times New Roman" pitchFamily="18" charset="0"/>
              </a:rPr>
              <a:t>gestacional</a:t>
            </a:r>
            <a:r>
              <a:rPr lang="es-ES" sz="2400" dirty="0">
                <a:latin typeface="Times New Roman" pitchFamily="18" charset="0"/>
                <a:cs typeface="Times New Roman" pitchFamily="18" charset="0"/>
              </a:rPr>
              <a:t> .</a:t>
            </a:r>
            <a:endParaRPr lang="es-CL" sz="2400" dirty="0">
              <a:latin typeface="Times New Roman" pitchFamily="18" charset="0"/>
              <a:cs typeface="Times New Roman" pitchFamily="18" charset="0"/>
            </a:endParaRPr>
          </a:p>
        </p:txBody>
      </p:sp>
      <p:pic>
        <p:nvPicPr>
          <p:cNvPr id="93188" name="Picture 2" descr="C:\Users\usuario\Desktop\vacuna BCG.jpg"/>
          <p:cNvPicPr>
            <a:picLocks noChangeAspect="1" noChangeArrowheads="1"/>
          </p:cNvPicPr>
          <p:nvPr/>
        </p:nvPicPr>
        <p:blipFill>
          <a:blip r:embed="rId4" cstate="print"/>
          <a:srcRect/>
          <a:stretch>
            <a:fillRect/>
          </a:stretch>
        </p:blipFill>
        <p:spPr bwMode="auto">
          <a:xfrm>
            <a:off x="6875463" y="260350"/>
            <a:ext cx="2035175" cy="1524000"/>
          </a:xfrm>
          <a:prstGeom prst="rect">
            <a:avLst/>
          </a:prstGeom>
          <a:noFill/>
          <a:ln w="9525">
            <a:noFill/>
            <a:miter lim="800000"/>
            <a:headEnd/>
            <a:tailEnd/>
          </a:ln>
        </p:spPr>
      </p:pic>
      <p:pic>
        <p:nvPicPr>
          <p:cNvPr id="93189" name="Picture 3" descr="C:\Users\usuario\Desktop\dac3b1o-al-brazo-vacuna-bcg.png"/>
          <p:cNvPicPr>
            <a:picLocks noChangeAspect="1" noChangeArrowheads="1"/>
          </p:cNvPicPr>
          <p:nvPr/>
        </p:nvPicPr>
        <p:blipFill>
          <a:blip r:embed="rId5" cstate="print"/>
          <a:srcRect/>
          <a:stretch>
            <a:fillRect/>
          </a:stretch>
        </p:blipFill>
        <p:spPr bwMode="auto">
          <a:xfrm>
            <a:off x="2555776" y="3645024"/>
            <a:ext cx="3532786" cy="1662211"/>
          </a:xfrm>
          <a:prstGeom prst="rect">
            <a:avLst/>
          </a:prstGeom>
          <a:noFill/>
          <a:ln w="9525">
            <a:noFill/>
            <a:miter lim="800000"/>
            <a:headEnd/>
            <a:tailEnd/>
          </a:ln>
        </p:spPr>
      </p:pic>
      <p:pic>
        <p:nvPicPr>
          <p:cNvPr id="93190" name="Picture 4" descr="C:\Users\usuario\Desktop\BCG.jpg"/>
          <p:cNvPicPr>
            <a:picLocks noChangeAspect="1" noChangeArrowheads="1"/>
          </p:cNvPicPr>
          <p:nvPr/>
        </p:nvPicPr>
        <p:blipFill>
          <a:blip r:embed="rId6" cstate="print"/>
          <a:srcRect/>
          <a:stretch>
            <a:fillRect/>
          </a:stretch>
        </p:blipFill>
        <p:spPr bwMode="auto">
          <a:xfrm>
            <a:off x="3995738" y="260350"/>
            <a:ext cx="1963737" cy="1470025"/>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FDEB6B29-5F0C-4099-98A4-57BD1EF802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5014" y="39162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929258"/>
          </a:xfrm>
        </p:spPr>
        <p:txBody>
          <a:bodyPr>
            <a:normAutofit fontScale="90000"/>
          </a:bodyPr>
          <a:lstStyle/>
          <a:p>
            <a:pPr marL="484632" eaLnBrk="1" fontAlgn="auto" hangingPunct="1">
              <a:spcAft>
                <a:spcPts val="0"/>
              </a:spcAft>
              <a:defRPr/>
            </a:pPr>
            <a:r>
              <a:rPr lang="es-ES" b="1" dirty="0" err="1">
                <a:solidFill>
                  <a:schemeClr val="accent1">
                    <a:tint val="83000"/>
                    <a:satMod val="150000"/>
                  </a:schemeClr>
                </a:solidFill>
                <a:latin typeface="Times New Roman" pitchFamily="18" charset="0"/>
                <a:cs typeface="Times New Roman" pitchFamily="18" charset="0"/>
              </a:rPr>
              <a:t>Screening</a:t>
            </a:r>
            <a:r>
              <a:rPr lang="es-ES" b="1" dirty="0">
                <a:solidFill>
                  <a:schemeClr val="accent1">
                    <a:tint val="83000"/>
                    <a:satMod val="150000"/>
                  </a:schemeClr>
                </a:solidFill>
                <a:latin typeface="Times New Roman" pitchFamily="18" charset="0"/>
                <a:cs typeface="Times New Roman" pitchFamily="18" charset="0"/>
              </a:rPr>
              <a:t> Neonatal (TSH - PKU) Retardo Mental Prevenible </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94211" name="Picture 2" descr="C:\Users\usuario\Desktop\PKU.jpg"/>
          <p:cNvPicPr>
            <a:picLocks noChangeAspect="1" noChangeArrowheads="1"/>
          </p:cNvPicPr>
          <p:nvPr/>
        </p:nvPicPr>
        <p:blipFill>
          <a:blip r:embed="rId4" cstate="print"/>
          <a:srcRect/>
          <a:stretch>
            <a:fillRect/>
          </a:stretch>
        </p:blipFill>
        <p:spPr bwMode="auto">
          <a:xfrm>
            <a:off x="513234" y="1556643"/>
            <a:ext cx="2114550" cy="1584325"/>
          </a:xfrm>
          <a:prstGeom prst="rect">
            <a:avLst/>
          </a:prstGeom>
          <a:noFill/>
          <a:ln w="9525">
            <a:noFill/>
            <a:miter lim="800000"/>
            <a:headEnd/>
            <a:tailEnd/>
          </a:ln>
        </p:spPr>
      </p:pic>
      <p:pic>
        <p:nvPicPr>
          <p:cNvPr id="94212" name="Picture 3" descr="C:\Users\usuario\Desktop\PKU 2.jpg"/>
          <p:cNvPicPr>
            <a:picLocks noChangeAspect="1" noChangeArrowheads="1"/>
          </p:cNvPicPr>
          <p:nvPr/>
        </p:nvPicPr>
        <p:blipFill>
          <a:blip r:embed="rId5" cstate="print"/>
          <a:srcRect/>
          <a:stretch>
            <a:fillRect/>
          </a:stretch>
        </p:blipFill>
        <p:spPr bwMode="auto">
          <a:xfrm>
            <a:off x="6659563" y="765175"/>
            <a:ext cx="2268537" cy="817563"/>
          </a:xfrm>
          <a:prstGeom prst="rect">
            <a:avLst/>
          </a:prstGeom>
          <a:noFill/>
          <a:ln w="9525">
            <a:noFill/>
            <a:miter lim="800000"/>
            <a:headEnd/>
            <a:tailEnd/>
          </a:ln>
        </p:spPr>
      </p:pic>
      <p:pic>
        <p:nvPicPr>
          <p:cNvPr id="94213" name="Picture 4" descr="C:\Users\usuario\Desktop\PKU_treatment.jpg"/>
          <p:cNvPicPr>
            <a:picLocks noChangeAspect="1" noChangeArrowheads="1"/>
          </p:cNvPicPr>
          <p:nvPr/>
        </p:nvPicPr>
        <p:blipFill>
          <a:blip r:embed="rId6" cstate="print"/>
          <a:srcRect/>
          <a:stretch>
            <a:fillRect/>
          </a:stretch>
        </p:blipFill>
        <p:spPr bwMode="auto">
          <a:xfrm>
            <a:off x="5583238" y="4365625"/>
            <a:ext cx="3403600" cy="2492375"/>
          </a:xfrm>
          <a:prstGeom prst="rect">
            <a:avLst/>
          </a:prstGeom>
          <a:noFill/>
          <a:ln w="9525">
            <a:noFill/>
            <a:miter lim="800000"/>
            <a:headEnd/>
            <a:tailEnd/>
          </a:ln>
        </p:spPr>
      </p:pic>
      <p:pic>
        <p:nvPicPr>
          <p:cNvPr id="94214" name="Picture 6" descr="C:\Users\usuario\Desktop\Hipotiroidismo-congenito.jpg"/>
          <p:cNvPicPr>
            <a:picLocks noChangeAspect="1" noChangeArrowheads="1"/>
          </p:cNvPicPr>
          <p:nvPr/>
        </p:nvPicPr>
        <p:blipFill>
          <a:blip r:embed="rId7" cstate="print"/>
          <a:srcRect/>
          <a:stretch>
            <a:fillRect/>
          </a:stretch>
        </p:blipFill>
        <p:spPr bwMode="auto">
          <a:xfrm>
            <a:off x="3275831" y="3933825"/>
            <a:ext cx="1800225" cy="2695575"/>
          </a:xfrm>
          <a:prstGeom prst="rect">
            <a:avLst/>
          </a:prstGeom>
          <a:noFill/>
          <a:ln w="9525">
            <a:noFill/>
            <a:miter lim="800000"/>
            <a:headEnd/>
            <a:tailEnd/>
          </a:ln>
        </p:spPr>
      </p:pic>
      <p:pic>
        <p:nvPicPr>
          <p:cNvPr id="94215" name="Picture 8" descr="C:\Users\usuario\Desktop\Eutirox 3.jpg"/>
          <p:cNvPicPr>
            <a:picLocks noGrp="1" noChangeAspect="1" noChangeArrowheads="1"/>
          </p:cNvPicPr>
          <p:nvPr>
            <p:ph idx="1"/>
          </p:nvPr>
        </p:nvPicPr>
        <p:blipFill>
          <a:blip r:embed="rId8" cstate="print"/>
          <a:srcRect/>
          <a:stretch>
            <a:fillRect/>
          </a:stretch>
        </p:blipFill>
        <p:spPr>
          <a:xfrm>
            <a:off x="454174" y="4797425"/>
            <a:ext cx="2533650" cy="1809750"/>
          </a:xfrm>
        </p:spPr>
      </p:pic>
      <p:pic>
        <p:nvPicPr>
          <p:cNvPr id="94216" name="Picture 9" descr="C:\Users\usuario\Desktop\PKU 5.jpg"/>
          <p:cNvPicPr>
            <a:picLocks noChangeAspect="1" noChangeArrowheads="1"/>
          </p:cNvPicPr>
          <p:nvPr/>
        </p:nvPicPr>
        <p:blipFill>
          <a:blip r:embed="rId9" cstate="print"/>
          <a:srcRect/>
          <a:stretch>
            <a:fillRect/>
          </a:stretch>
        </p:blipFill>
        <p:spPr bwMode="auto">
          <a:xfrm>
            <a:off x="5888038" y="1989138"/>
            <a:ext cx="3076575" cy="2130425"/>
          </a:xfrm>
          <a:prstGeom prst="rect">
            <a:avLst/>
          </a:prstGeom>
          <a:noFill/>
          <a:ln w="9525">
            <a:noFill/>
            <a:miter lim="800000"/>
            <a:headEnd/>
            <a:tailEnd/>
          </a:ln>
        </p:spPr>
      </p:pic>
      <p:pic>
        <p:nvPicPr>
          <p:cNvPr id="94217" name="Picture 10" descr="C:\Users\usuario\Desktop\PKU 4.jpg"/>
          <p:cNvPicPr>
            <a:picLocks noChangeAspect="1" noChangeArrowheads="1"/>
          </p:cNvPicPr>
          <p:nvPr/>
        </p:nvPicPr>
        <p:blipFill>
          <a:blip r:embed="rId10" cstate="print"/>
          <a:srcRect/>
          <a:stretch>
            <a:fillRect/>
          </a:stretch>
        </p:blipFill>
        <p:spPr bwMode="auto">
          <a:xfrm>
            <a:off x="2997696" y="1484313"/>
            <a:ext cx="2438400" cy="1828800"/>
          </a:xfrm>
          <a:prstGeom prst="rect">
            <a:avLst/>
          </a:prstGeom>
          <a:noFill/>
          <a:ln w="9525">
            <a:noFill/>
            <a:miter lim="800000"/>
            <a:headEnd/>
            <a:tailEnd/>
          </a:ln>
        </p:spPr>
      </p:pic>
      <p:pic>
        <p:nvPicPr>
          <p:cNvPr id="4" name="Sonido grabado">
            <a:hlinkClick r:id="" action="ppaction://media"/>
            <a:extLst>
              <a:ext uri="{FF2B5EF4-FFF2-40B4-BE49-F238E27FC236}">
                <a16:creationId xmlns:a16="http://schemas.microsoft.com/office/drawing/2014/main" id="{DEAACB29-2478-4F7C-A528-34421E1701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48911" y="36643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eaLnBrk="1" fontAlgn="auto" hangingPunct="1">
              <a:spcAft>
                <a:spcPts val="0"/>
              </a:spcAft>
              <a:defRPr/>
            </a:pPr>
            <a:r>
              <a:rPr lang="es-ES" b="1" dirty="0" err="1">
                <a:solidFill>
                  <a:schemeClr val="accent1">
                    <a:tint val="83000"/>
                    <a:satMod val="150000"/>
                  </a:schemeClr>
                </a:solidFill>
                <a:latin typeface="Times New Roman" pitchFamily="18" charset="0"/>
                <a:cs typeface="Times New Roman" pitchFamily="18" charset="0"/>
              </a:rPr>
              <a:t>Screening</a:t>
            </a:r>
            <a:r>
              <a:rPr lang="es-ES" b="1" dirty="0">
                <a:solidFill>
                  <a:schemeClr val="accent1">
                    <a:tint val="83000"/>
                    <a:satMod val="150000"/>
                  </a:schemeClr>
                </a:solidFill>
                <a:latin typeface="Times New Roman" pitchFamily="18" charset="0"/>
                <a:cs typeface="Times New Roman" pitchFamily="18" charset="0"/>
              </a:rPr>
              <a:t> Auditivo (</a:t>
            </a:r>
            <a:r>
              <a:rPr lang="es-ES" sz="2400" b="1" dirty="0">
                <a:solidFill>
                  <a:schemeClr val="accent1">
                    <a:tint val="83000"/>
                    <a:satMod val="150000"/>
                  </a:schemeClr>
                </a:solidFill>
                <a:latin typeface="Times New Roman" pitchFamily="18" charset="0"/>
                <a:cs typeface="Times New Roman" pitchFamily="18" charset="0"/>
              </a:rPr>
              <a:t>Emisiones </a:t>
            </a:r>
            <a:r>
              <a:rPr lang="es-ES" sz="2400" b="1" dirty="0" err="1">
                <a:solidFill>
                  <a:schemeClr val="accent1">
                    <a:tint val="83000"/>
                    <a:satMod val="150000"/>
                  </a:schemeClr>
                </a:solidFill>
                <a:latin typeface="Times New Roman" pitchFamily="18" charset="0"/>
                <a:cs typeface="Times New Roman" pitchFamily="18" charset="0"/>
              </a:rPr>
              <a:t>Otoacusticas</a:t>
            </a:r>
            <a:r>
              <a:rPr lang="es-ES" b="1" dirty="0">
                <a:solidFill>
                  <a:schemeClr val="accent1">
                    <a:tint val="83000"/>
                    <a:satMod val="150000"/>
                  </a:schemeClr>
                </a:solidFill>
                <a:latin typeface="Times New Roman" pitchFamily="18" charset="0"/>
                <a:cs typeface="Times New Roman" pitchFamily="18" charset="0"/>
              </a:rPr>
              <a:t>)  a Todo RN &gt; 1500 </a:t>
            </a:r>
            <a:r>
              <a:rPr lang="es-ES" b="1" dirty="0" err="1">
                <a:solidFill>
                  <a:schemeClr val="accent1">
                    <a:tint val="83000"/>
                    <a:satMod val="150000"/>
                  </a:schemeClr>
                </a:solidFill>
                <a:latin typeface="Times New Roman" pitchFamily="18" charset="0"/>
                <a:cs typeface="Times New Roman" pitchFamily="18" charset="0"/>
              </a:rPr>
              <a:t>grs</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95236" name="Picture 2" descr="C:\Users\usuario\Desktop\EOA.jpg"/>
          <p:cNvPicPr>
            <a:picLocks noChangeAspect="1" noChangeArrowheads="1"/>
          </p:cNvPicPr>
          <p:nvPr/>
        </p:nvPicPr>
        <p:blipFill>
          <a:blip r:embed="rId4" cstate="print"/>
          <a:srcRect/>
          <a:stretch>
            <a:fillRect/>
          </a:stretch>
        </p:blipFill>
        <p:spPr bwMode="auto">
          <a:xfrm>
            <a:off x="1187451" y="2848607"/>
            <a:ext cx="4896718" cy="3676737"/>
          </a:xfrm>
          <a:prstGeom prst="rect">
            <a:avLst/>
          </a:prstGeom>
          <a:noFill/>
          <a:ln w="9525">
            <a:noFill/>
            <a:miter lim="800000"/>
            <a:headEnd/>
            <a:tailEnd/>
          </a:ln>
        </p:spPr>
      </p:pic>
      <p:sp>
        <p:nvSpPr>
          <p:cNvPr id="4" name="3 Rectángulo"/>
          <p:cNvSpPr/>
          <p:nvPr/>
        </p:nvSpPr>
        <p:spPr>
          <a:xfrm>
            <a:off x="6588224" y="2852936"/>
            <a:ext cx="2304256"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Times New Roman" pitchFamily="18" charset="0"/>
                <a:cs typeface="Times New Roman" pitchFamily="18" charset="0"/>
              </a:rPr>
              <a:t>En Prematuros Extremos &lt; 1500 </a:t>
            </a:r>
            <a:r>
              <a:rPr lang="es-ES" b="1" dirty="0" err="1">
                <a:solidFill>
                  <a:schemeClr val="bg1"/>
                </a:solidFill>
                <a:latin typeface="Times New Roman" pitchFamily="18" charset="0"/>
                <a:cs typeface="Times New Roman" pitchFamily="18" charset="0"/>
              </a:rPr>
              <a:t>grs</a:t>
            </a:r>
            <a:r>
              <a:rPr lang="es-ES" b="1" dirty="0">
                <a:solidFill>
                  <a:schemeClr val="bg1"/>
                </a:solidFill>
                <a:latin typeface="Times New Roman" pitchFamily="18" charset="0"/>
                <a:cs typeface="Times New Roman" pitchFamily="18" charset="0"/>
              </a:rPr>
              <a:t>  se realizan PAAT (Potenciales Automatizados de Tronco) o BERA</a:t>
            </a:r>
          </a:p>
          <a:p>
            <a:pPr algn="ctr"/>
            <a:r>
              <a:rPr lang="es-ES" b="1" dirty="0">
                <a:solidFill>
                  <a:schemeClr val="bg1"/>
                </a:solidFill>
                <a:latin typeface="Times New Roman" pitchFamily="18" charset="0"/>
                <a:cs typeface="Times New Roman" pitchFamily="18" charset="0"/>
              </a:rPr>
              <a:t> GES</a:t>
            </a:r>
            <a:endParaRPr lang="es-CL" b="1" dirty="0">
              <a:solidFill>
                <a:schemeClr val="bg1"/>
              </a:solidFill>
              <a:latin typeface="Times New Roman" pitchFamily="18" charset="0"/>
              <a:cs typeface="Times New Roman" pitchFamily="18" charset="0"/>
            </a:endParaRPr>
          </a:p>
        </p:txBody>
      </p:sp>
      <p:pic>
        <p:nvPicPr>
          <p:cNvPr id="3" name="Sonido grabado">
            <a:hlinkClick r:id="" action="ppaction://media"/>
            <a:extLst>
              <a:ext uri="{FF2B5EF4-FFF2-40B4-BE49-F238E27FC236}">
                <a16:creationId xmlns:a16="http://schemas.microsoft.com/office/drawing/2014/main" id="{890B4BB0-B9CD-4AA2-9356-D39F0D866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17842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jpeg"/>
          <p:cNvPicPr>
            <a:picLocks noChangeAspect="1"/>
          </p:cNvPicPr>
          <p:nvPr/>
        </p:nvPicPr>
        <p:blipFill>
          <a:blip r:embed="rId4" cstate="print"/>
          <a:srcRect/>
          <a:stretch>
            <a:fillRect/>
          </a:stretch>
        </p:blipFill>
        <p:spPr bwMode="auto">
          <a:xfrm>
            <a:off x="252413" y="4129088"/>
            <a:ext cx="8712200" cy="2179637"/>
          </a:xfrm>
          <a:prstGeom prst="rect">
            <a:avLst/>
          </a:prstGeom>
          <a:noFill/>
          <a:ln w="12700">
            <a:noFill/>
            <a:miter lim="400000"/>
            <a:headEnd/>
            <a:tailEnd/>
          </a:ln>
        </p:spPr>
      </p:pic>
      <p:sp>
        <p:nvSpPr>
          <p:cNvPr id="7" name="6 Marcador de texto"/>
          <p:cNvSpPr>
            <a:spLocks noGrp="1"/>
          </p:cNvSpPr>
          <p:nvPr>
            <p:ph type="body" idx="1"/>
          </p:nvPr>
        </p:nvSpPr>
        <p:spPr>
          <a:xfrm>
            <a:off x="611188" y="1341438"/>
            <a:ext cx="3673475" cy="2447925"/>
          </a:xfrm>
        </p:spPr>
        <p:txBody>
          <a:bodyPr rtlCol="0">
            <a:normAutofit lnSpcReduction="10000"/>
          </a:bodyPr>
          <a:lstStyle/>
          <a:p>
            <a:pPr algn="ctr" eaLnBrk="1" fontAlgn="auto" hangingPunct="1">
              <a:spcAft>
                <a:spcPts val="0"/>
              </a:spcAft>
              <a:buFont typeface="Wingdings"/>
              <a:buNone/>
              <a:defRPr/>
            </a:pPr>
            <a:r>
              <a:rPr lang="es-ES" sz="2600" b="1" dirty="0">
                <a:solidFill>
                  <a:srgbClr val="FFFF00"/>
                </a:solidFill>
                <a:latin typeface="Times New Roman" pitchFamily="18" charset="0"/>
                <a:cs typeface="Times New Roman" pitchFamily="18" charset="0"/>
              </a:rPr>
              <a:t>Inicio HCSBA: Diciembre 2015</a:t>
            </a:r>
            <a:r>
              <a:rPr lang="es-ES" sz="3700" b="1" dirty="0">
                <a:solidFill>
                  <a:srgbClr val="FFFF00"/>
                </a:solidFill>
                <a:latin typeface="Times New Roman" pitchFamily="18" charset="0"/>
                <a:cs typeface="Times New Roman" pitchFamily="18" charset="0"/>
              </a:rPr>
              <a:t>.</a:t>
            </a:r>
          </a:p>
          <a:p>
            <a:pPr algn="ctr" eaLnBrk="1" fontAlgn="auto" hangingPunct="1">
              <a:spcAft>
                <a:spcPts val="0"/>
              </a:spcAft>
              <a:buFont typeface="Wingdings"/>
              <a:buNone/>
              <a:defRPr/>
            </a:pPr>
            <a:r>
              <a:rPr lang="es-ES" b="1" dirty="0">
                <a:solidFill>
                  <a:srgbClr val="92D050"/>
                </a:solidFill>
                <a:latin typeface="Times New Roman" pitchFamily="18" charset="0"/>
                <a:cs typeface="Times New Roman" pitchFamily="18" charset="0"/>
              </a:rPr>
              <a:t>Fondo de Ojo para Prematuros Extremos &lt; 1500 </a:t>
            </a:r>
            <a:r>
              <a:rPr lang="es-ES" b="1" dirty="0" err="1">
                <a:solidFill>
                  <a:srgbClr val="92D050"/>
                </a:solidFill>
                <a:latin typeface="Times New Roman" pitchFamily="18" charset="0"/>
                <a:cs typeface="Times New Roman" pitchFamily="18" charset="0"/>
              </a:rPr>
              <a:t>grs</a:t>
            </a:r>
            <a:r>
              <a:rPr lang="es-ES" b="1" dirty="0">
                <a:solidFill>
                  <a:srgbClr val="92D050"/>
                </a:solidFill>
                <a:latin typeface="Times New Roman" pitchFamily="18" charset="0"/>
                <a:cs typeface="Times New Roman" pitchFamily="18" charset="0"/>
              </a:rPr>
              <a:t> y/o &lt; 32 semanas de </a:t>
            </a:r>
            <a:r>
              <a:rPr lang="es-ES" b="1" dirty="0" err="1">
                <a:solidFill>
                  <a:srgbClr val="92D050"/>
                </a:solidFill>
                <a:latin typeface="Times New Roman" pitchFamily="18" charset="0"/>
                <a:cs typeface="Times New Roman" pitchFamily="18" charset="0"/>
              </a:rPr>
              <a:t>gestacion</a:t>
            </a:r>
            <a:endParaRPr lang="es-ES" b="1" dirty="0">
              <a:solidFill>
                <a:srgbClr val="92D050"/>
              </a:solidFill>
              <a:latin typeface="Times New Roman" pitchFamily="18" charset="0"/>
              <a:cs typeface="Times New Roman" pitchFamily="18" charset="0"/>
            </a:endParaRPr>
          </a:p>
          <a:p>
            <a:pPr algn="ctr" eaLnBrk="1" fontAlgn="auto" hangingPunct="1">
              <a:spcAft>
                <a:spcPts val="0"/>
              </a:spcAft>
              <a:buFont typeface="Wingdings"/>
              <a:buNone/>
              <a:defRPr/>
            </a:pPr>
            <a:r>
              <a:rPr lang="es-ES" sz="3200" b="1" dirty="0">
                <a:solidFill>
                  <a:srgbClr val="92D050"/>
                </a:solidFill>
                <a:latin typeface="Times New Roman" pitchFamily="18" charset="0"/>
                <a:cs typeface="Times New Roman" pitchFamily="18" charset="0"/>
              </a:rPr>
              <a:t>GES</a:t>
            </a:r>
          </a:p>
          <a:p>
            <a:pPr eaLnBrk="1" fontAlgn="auto" hangingPunct="1">
              <a:spcAft>
                <a:spcPts val="0"/>
              </a:spcAft>
              <a:buFont typeface="Wingdings"/>
              <a:buNone/>
              <a:defRPr/>
            </a:pPr>
            <a:endParaRPr lang="es-ES" sz="1500" dirty="0">
              <a:latin typeface="Times New Roman" pitchFamily="18" charset="0"/>
              <a:cs typeface="Times New Roman" pitchFamily="18" charset="0"/>
            </a:endParaRPr>
          </a:p>
          <a:p>
            <a:pPr eaLnBrk="1" fontAlgn="auto" hangingPunct="1">
              <a:spcAft>
                <a:spcPts val="0"/>
              </a:spcAft>
              <a:buFont typeface="Wingdings"/>
              <a:buNone/>
              <a:defRPr/>
            </a:pPr>
            <a:endParaRPr lang="es-CL" dirty="0">
              <a:latin typeface="Times New Roman" pitchFamily="18" charset="0"/>
              <a:cs typeface="Times New Roman" pitchFamily="18" charset="0"/>
            </a:endParaRPr>
          </a:p>
        </p:txBody>
      </p:sp>
      <p:sp>
        <p:nvSpPr>
          <p:cNvPr id="2" name="1 Título"/>
          <p:cNvSpPr>
            <a:spLocks noGrp="1"/>
          </p:cNvSpPr>
          <p:nvPr>
            <p:ph type="title"/>
          </p:nvPr>
        </p:nvSpPr>
        <p:spPr>
          <a:xfrm>
            <a:off x="706438" y="366713"/>
            <a:ext cx="3721100" cy="776287"/>
          </a:xfrm>
        </p:spPr>
        <p:txBody>
          <a:bodyPr rtlCol="0">
            <a:normAutofit fontScale="90000"/>
          </a:bodyPr>
          <a:lstStyle/>
          <a:p>
            <a:pPr algn="ctr" eaLnBrk="1" fontAlgn="auto" hangingPunct="1">
              <a:spcAft>
                <a:spcPts val="0"/>
              </a:spcAft>
              <a:defRPr/>
            </a:pPr>
            <a:r>
              <a:rPr lang="es-ES" sz="4400" b="1" dirty="0">
                <a:solidFill>
                  <a:srgbClr val="92D050"/>
                </a:solidFill>
                <a:latin typeface="Times New Roman" pitchFamily="18" charset="0"/>
                <a:cs typeface="Times New Roman" pitchFamily="18" charset="0"/>
              </a:rPr>
              <a:t>RETCAM</a:t>
            </a:r>
            <a:br>
              <a:rPr lang="es-ES" sz="3600" dirty="0">
                <a:solidFill>
                  <a:schemeClr val="tx2">
                    <a:satMod val="200000"/>
                  </a:schemeClr>
                </a:solidFill>
                <a:latin typeface="Times New Roman" pitchFamily="18" charset="0"/>
                <a:cs typeface="Times New Roman" pitchFamily="18" charset="0"/>
              </a:rPr>
            </a:br>
            <a:r>
              <a:rPr lang="es-ES" dirty="0">
                <a:solidFill>
                  <a:schemeClr val="tx2">
                    <a:satMod val="200000"/>
                  </a:schemeClr>
                </a:solidFill>
              </a:rPr>
              <a:t> </a:t>
            </a:r>
            <a:endParaRPr lang="es-CL" dirty="0">
              <a:solidFill>
                <a:schemeClr val="tx2">
                  <a:satMod val="200000"/>
                </a:schemeClr>
              </a:solidFill>
            </a:endParaRPr>
          </a:p>
        </p:txBody>
      </p:sp>
      <p:pic>
        <p:nvPicPr>
          <p:cNvPr id="44037" name="Picture 2" descr="C:\Users\usuario\Desktop\RETCAM.jpg"/>
          <p:cNvPicPr>
            <a:picLocks noChangeAspect="1" noChangeArrowheads="1"/>
          </p:cNvPicPr>
          <p:nvPr/>
        </p:nvPicPr>
        <p:blipFill>
          <a:blip r:embed="rId5" cstate="print"/>
          <a:srcRect/>
          <a:stretch>
            <a:fillRect/>
          </a:stretch>
        </p:blipFill>
        <p:spPr bwMode="auto">
          <a:xfrm>
            <a:off x="5292725" y="188913"/>
            <a:ext cx="3625850" cy="3625850"/>
          </a:xfrm>
          <a:prstGeom prst="rect">
            <a:avLst/>
          </a:prstGeom>
          <a:noFill/>
          <a:ln w="9525">
            <a:noFill/>
            <a:miter lim="800000"/>
            <a:headEnd/>
            <a:tailEnd/>
          </a:ln>
        </p:spPr>
      </p:pic>
      <p:pic>
        <p:nvPicPr>
          <p:cNvPr id="4" name="Sonido grabado">
            <a:hlinkClick r:id="" action="ppaction://media"/>
            <a:extLst>
              <a:ext uri="{FF2B5EF4-FFF2-40B4-BE49-F238E27FC236}">
                <a16:creationId xmlns:a16="http://schemas.microsoft.com/office/drawing/2014/main" id="{0C98EC86-EE31-4FA9-9A95-34EE6F028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9094" y="1721644"/>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31913" y="260648"/>
            <a:ext cx="6840537" cy="658813"/>
          </a:xfrm>
        </p:spPr>
        <p:txBody>
          <a:bodyPr>
            <a:noAutofit/>
          </a:bodyPr>
          <a:lstStyle/>
          <a:p>
            <a:pPr marL="484632" eaLnBrk="1" fontAlgn="auto" hangingPunct="1">
              <a:spcAft>
                <a:spcPts val="0"/>
              </a:spcAft>
              <a:defRPr/>
            </a:pPr>
            <a:r>
              <a:rPr lang="es-ES" sz="4000" b="1" dirty="0">
                <a:solidFill>
                  <a:schemeClr val="accent1">
                    <a:tint val="83000"/>
                    <a:satMod val="150000"/>
                  </a:schemeClr>
                </a:solidFill>
                <a:latin typeface="Times New Roman" pitchFamily="18" charset="0"/>
                <a:cs typeface="Times New Roman" pitchFamily="18" charset="0"/>
              </a:rPr>
              <a:t>ATENCION INMEDIATA</a:t>
            </a:r>
            <a:endParaRPr lang="es-CL" sz="4000" b="1" dirty="0">
              <a:solidFill>
                <a:schemeClr val="accent1">
                  <a:tint val="83000"/>
                  <a:satMod val="150000"/>
                </a:schemeClr>
              </a:solidFill>
              <a:latin typeface="Times New Roman" pitchFamily="18" charset="0"/>
              <a:cs typeface="Times New Roman" pitchFamily="18" charset="0"/>
            </a:endParaRPr>
          </a:p>
        </p:txBody>
      </p:sp>
      <p:pic>
        <p:nvPicPr>
          <p:cNvPr id="15364" name="Picture 3074" descr="npo000005"/>
          <p:cNvPicPr>
            <a:picLocks noChangeAspect="1" noChangeArrowheads="1"/>
          </p:cNvPicPr>
          <p:nvPr/>
        </p:nvPicPr>
        <p:blipFill>
          <a:blip r:embed="rId5" cstate="print"/>
          <a:srcRect/>
          <a:stretch>
            <a:fillRect/>
          </a:stretch>
        </p:blipFill>
        <p:spPr bwMode="auto">
          <a:xfrm>
            <a:off x="827584" y="1268760"/>
            <a:ext cx="3888432" cy="2549525"/>
          </a:xfrm>
          <a:prstGeom prst="rect">
            <a:avLst/>
          </a:prstGeom>
          <a:noFill/>
          <a:ln w="76200" algn="ctr">
            <a:solidFill>
              <a:srgbClr val="FFFFFF"/>
            </a:solidFill>
            <a:miter lim="800000"/>
            <a:headEnd/>
            <a:tailEnd/>
          </a:ln>
        </p:spPr>
      </p:pic>
      <p:pic>
        <p:nvPicPr>
          <p:cNvPr id="15365" name="Picture 5"/>
          <p:cNvPicPr>
            <a:picLocks noChangeAspect="1" noChangeArrowheads="1"/>
          </p:cNvPicPr>
          <p:nvPr/>
        </p:nvPicPr>
        <p:blipFill>
          <a:blip r:embed="rId6" cstate="print"/>
          <a:srcRect/>
          <a:stretch>
            <a:fillRect/>
          </a:stretch>
        </p:blipFill>
        <p:spPr bwMode="auto">
          <a:xfrm>
            <a:off x="827584" y="4077072"/>
            <a:ext cx="3960440" cy="2568996"/>
          </a:xfrm>
          <a:prstGeom prst="rect">
            <a:avLst/>
          </a:prstGeom>
          <a:noFill/>
          <a:ln w="76200">
            <a:solidFill>
              <a:srgbClr val="FFFFFF"/>
            </a:solidFill>
            <a:miter lim="800000"/>
            <a:headEnd/>
            <a:tailEnd/>
          </a:ln>
        </p:spPr>
      </p:pic>
      <p:pic>
        <p:nvPicPr>
          <p:cNvPr id="15366" name="Picture 6"/>
          <p:cNvPicPr>
            <a:picLocks noChangeAspect="1" noChangeArrowheads="1"/>
          </p:cNvPicPr>
          <p:nvPr/>
        </p:nvPicPr>
        <p:blipFill>
          <a:blip r:embed="rId7" cstate="print"/>
          <a:srcRect/>
          <a:stretch>
            <a:fillRect/>
          </a:stretch>
        </p:blipFill>
        <p:spPr bwMode="auto">
          <a:xfrm>
            <a:off x="4932041" y="1268760"/>
            <a:ext cx="3744416" cy="2538660"/>
          </a:xfrm>
          <a:prstGeom prst="rect">
            <a:avLst/>
          </a:prstGeom>
          <a:noFill/>
          <a:ln w="76200">
            <a:solidFill>
              <a:srgbClr val="FFFFFF"/>
            </a:solidFill>
            <a:miter lim="800000"/>
            <a:headEnd/>
            <a:tailEnd/>
          </a:ln>
        </p:spPr>
      </p:pic>
      <p:pic>
        <p:nvPicPr>
          <p:cNvPr id="15367" name="Picture 8"/>
          <p:cNvPicPr>
            <a:picLocks noChangeAspect="1" noChangeArrowheads="1"/>
          </p:cNvPicPr>
          <p:nvPr/>
        </p:nvPicPr>
        <p:blipFill>
          <a:blip r:embed="rId8" cstate="print"/>
          <a:srcRect/>
          <a:stretch>
            <a:fillRect/>
          </a:stretch>
        </p:blipFill>
        <p:spPr bwMode="auto">
          <a:xfrm>
            <a:off x="5004048" y="4056914"/>
            <a:ext cx="3672408" cy="2612446"/>
          </a:xfrm>
          <a:prstGeom prst="rect">
            <a:avLst/>
          </a:prstGeom>
          <a:noFill/>
          <a:ln w="76200">
            <a:solidFill>
              <a:srgbClr val="FFFFFF"/>
            </a:solidFill>
            <a:miter lim="800000"/>
            <a:headEnd/>
            <a:tailEnd/>
          </a:ln>
        </p:spPr>
      </p:pic>
      <p:pic>
        <p:nvPicPr>
          <p:cNvPr id="2" name="Sonido grabado">
            <a:hlinkClick r:id="" action="ppaction://media"/>
            <a:extLst>
              <a:ext uri="{FF2B5EF4-FFF2-40B4-BE49-F238E27FC236}">
                <a16:creationId xmlns:a16="http://schemas.microsoft.com/office/drawing/2014/main" id="{F9D7EEEA-1DD6-4ED2-B67C-832492BFAB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145282"/>
          </a:xfrm>
        </p:spPr>
        <p:txBody>
          <a:bodyPr>
            <a:normAutofit/>
          </a:bodyPr>
          <a:lstStyle/>
          <a:p>
            <a:pPr marL="484632" eaLnBrk="1" fontAlgn="auto" hangingPunct="1">
              <a:spcAft>
                <a:spcPts val="0"/>
              </a:spcAft>
              <a:defRPr/>
            </a:pPr>
            <a:r>
              <a:rPr lang="es-ES" b="1" dirty="0" err="1">
                <a:solidFill>
                  <a:schemeClr val="accent1">
                    <a:tint val="83000"/>
                    <a:satMod val="150000"/>
                  </a:schemeClr>
                </a:solidFill>
                <a:latin typeface="Times New Roman" pitchFamily="18" charset="0"/>
                <a:cs typeface="Times New Roman" pitchFamily="18" charset="0"/>
              </a:rPr>
              <a:t>Screening</a:t>
            </a:r>
            <a:r>
              <a:rPr lang="es-ES" b="1" dirty="0">
                <a:solidFill>
                  <a:schemeClr val="accent1">
                    <a:tint val="83000"/>
                    <a:satMod val="150000"/>
                  </a:schemeClr>
                </a:solidFill>
                <a:latin typeface="Times New Roman" pitchFamily="18" charset="0"/>
                <a:cs typeface="Times New Roman" pitchFamily="18" charset="0"/>
              </a:rPr>
              <a:t> de Fibrosis </a:t>
            </a:r>
            <a:r>
              <a:rPr lang="es-ES" b="1" dirty="0" err="1">
                <a:solidFill>
                  <a:schemeClr val="accent1">
                    <a:tint val="83000"/>
                    <a:satMod val="150000"/>
                  </a:schemeClr>
                </a:solidFill>
                <a:latin typeface="Times New Roman" pitchFamily="18" charset="0"/>
                <a:cs typeface="Times New Roman" pitchFamily="18" charset="0"/>
              </a:rPr>
              <a:t>quistica</a:t>
            </a:r>
            <a:r>
              <a:rPr lang="es-ES" b="1" dirty="0">
                <a:solidFill>
                  <a:schemeClr val="accent1">
                    <a:tint val="83000"/>
                    <a:satMod val="150000"/>
                  </a:schemeClr>
                </a:solidFill>
                <a:latin typeface="Times New Roman" pitchFamily="18" charset="0"/>
                <a:cs typeface="Times New Roman" pitchFamily="18" charset="0"/>
              </a:rPr>
              <a:t> (IRT)</a:t>
            </a:r>
            <a:endParaRPr lang="es-CL" b="1" dirty="0">
              <a:solidFill>
                <a:schemeClr val="accent1">
                  <a:tint val="83000"/>
                  <a:satMod val="150000"/>
                </a:schemeClr>
              </a:solidFill>
              <a:latin typeface="Times New Roman" pitchFamily="18" charset="0"/>
              <a:cs typeface="Times New Roman" pitchFamily="18" charset="0"/>
            </a:endParaRPr>
          </a:p>
        </p:txBody>
      </p:sp>
      <p:pic>
        <p:nvPicPr>
          <p:cNvPr id="96260" name="Picture 2" descr="C:\Users\usuario\Desktop\fibrosis-qustica-8-638.jpg"/>
          <p:cNvPicPr>
            <a:picLocks noChangeAspect="1" noChangeArrowheads="1"/>
          </p:cNvPicPr>
          <p:nvPr/>
        </p:nvPicPr>
        <p:blipFill>
          <a:blip r:embed="rId4" cstate="print"/>
          <a:srcRect/>
          <a:stretch>
            <a:fillRect/>
          </a:stretch>
        </p:blipFill>
        <p:spPr bwMode="auto">
          <a:xfrm>
            <a:off x="1116013" y="1325563"/>
            <a:ext cx="7200900" cy="5405437"/>
          </a:xfrm>
          <a:prstGeom prst="rect">
            <a:avLst/>
          </a:prstGeom>
          <a:noFill/>
          <a:ln w="9525">
            <a:noFill/>
            <a:miter lim="800000"/>
            <a:headEnd/>
            <a:tailEnd/>
          </a:ln>
        </p:spPr>
      </p:pic>
      <p:pic>
        <p:nvPicPr>
          <p:cNvPr id="4" name="Sonido grabado">
            <a:hlinkClick r:id="" action="ppaction://media"/>
            <a:extLst>
              <a:ext uri="{FF2B5EF4-FFF2-40B4-BE49-F238E27FC236}">
                <a16:creationId xmlns:a16="http://schemas.microsoft.com/office/drawing/2014/main" id="{0EF2F9F3-01DC-4862-AE7B-A20B84DA0D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2257" y="13047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484632" eaLnBrk="1" fontAlgn="auto" hangingPunct="1">
              <a:spcAft>
                <a:spcPts val="0"/>
              </a:spcAft>
              <a:defRPr/>
            </a:pPr>
            <a:r>
              <a:rPr lang="es-ES" b="1" dirty="0">
                <a:solidFill>
                  <a:schemeClr val="accent1">
                    <a:tint val="83000"/>
                    <a:satMod val="150000"/>
                  </a:schemeClr>
                </a:solidFill>
                <a:latin typeface="Times New Roman" pitchFamily="18" charset="0"/>
                <a:cs typeface="Times New Roman" pitchFamily="18" charset="0"/>
              </a:rPr>
              <a:t>ALIMENTACION </a:t>
            </a:r>
            <a:endParaRPr lang="es-CL" b="1" dirty="0">
              <a:solidFill>
                <a:schemeClr val="accent1">
                  <a:tint val="83000"/>
                  <a:satMod val="150000"/>
                </a:schemeClr>
              </a:solidFill>
              <a:latin typeface="Times New Roman" pitchFamily="18" charset="0"/>
              <a:cs typeface="Times New Roman" pitchFamily="18" charset="0"/>
            </a:endParaRPr>
          </a:p>
        </p:txBody>
      </p:sp>
      <p:sp>
        <p:nvSpPr>
          <p:cNvPr id="97283" name="2 Marcador de contenido"/>
          <p:cNvSpPr>
            <a:spLocks noGrp="1"/>
          </p:cNvSpPr>
          <p:nvPr>
            <p:ph idx="1"/>
          </p:nvPr>
        </p:nvSpPr>
        <p:spPr>
          <a:xfrm>
            <a:off x="457200" y="1484784"/>
            <a:ext cx="8229600" cy="4572000"/>
          </a:xfrm>
        </p:spPr>
        <p:txBody>
          <a:bodyPr/>
          <a:lstStyle/>
          <a:p>
            <a:pPr eaLnBrk="1" hangingPunct="1">
              <a:buFont typeface="Wingdings 2" pitchFamily="18" charset="2"/>
              <a:buNone/>
            </a:pPr>
            <a:r>
              <a:rPr lang="es-ES" dirty="0"/>
              <a:t> </a:t>
            </a:r>
            <a:r>
              <a:rPr lang="es-ES" b="1" dirty="0">
                <a:solidFill>
                  <a:srgbClr val="7030A0"/>
                </a:solidFill>
                <a:latin typeface="Times New Roman" pitchFamily="18" charset="0"/>
                <a:cs typeface="Times New Roman" pitchFamily="18" charset="0"/>
              </a:rPr>
              <a:t>LACTANCIA MATERNA !!!!!!!!!  </a:t>
            </a:r>
          </a:p>
          <a:p>
            <a:pPr eaLnBrk="1" hangingPunct="1">
              <a:buFont typeface="Wingdings 2" pitchFamily="18" charset="2"/>
              <a:buNone/>
            </a:pPr>
            <a:r>
              <a:rPr lang="es-ES" b="1" dirty="0">
                <a:solidFill>
                  <a:srgbClr val="7030A0"/>
                </a:solidFill>
                <a:latin typeface="Times New Roman" pitchFamily="18" charset="0"/>
                <a:cs typeface="Times New Roman" pitchFamily="18" charset="0"/>
              </a:rPr>
              <a:t>    Otro gran Capítulo </a:t>
            </a:r>
            <a:endParaRPr lang="es-CL" b="1" dirty="0">
              <a:solidFill>
                <a:srgbClr val="7030A0"/>
              </a:solidFill>
              <a:latin typeface="Times New Roman" pitchFamily="18" charset="0"/>
              <a:cs typeface="Times New Roman" pitchFamily="18" charset="0"/>
            </a:endParaRPr>
          </a:p>
        </p:txBody>
      </p:sp>
      <p:pic>
        <p:nvPicPr>
          <p:cNvPr id="97284" name="Picture 3" descr="C:\Users\usuario\Desktop\lactancia-materna-15-638.jpg"/>
          <p:cNvPicPr>
            <a:picLocks noChangeAspect="1" noChangeArrowheads="1"/>
          </p:cNvPicPr>
          <p:nvPr/>
        </p:nvPicPr>
        <p:blipFill>
          <a:blip r:embed="rId4" cstate="print"/>
          <a:srcRect/>
          <a:stretch>
            <a:fillRect/>
          </a:stretch>
        </p:blipFill>
        <p:spPr bwMode="auto">
          <a:xfrm>
            <a:off x="5076825" y="2997200"/>
            <a:ext cx="3932238" cy="2952750"/>
          </a:xfrm>
          <a:prstGeom prst="rect">
            <a:avLst/>
          </a:prstGeom>
          <a:noFill/>
          <a:ln w="9525">
            <a:noFill/>
            <a:miter lim="800000"/>
            <a:headEnd/>
            <a:tailEnd/>
          </a:ln>
        </p:spPr>
      </p:pic>
      <p:pic>
        <p:nvPicPr>
          <p:cNvPr id="97285" name="Picture 4" descr="C:\Users\usuario\Desktop\importancia-de-la-lactancia-materna-26-638.jpg"/>
          <p:cNvPicPr>
            <a:picLocks noChangeAspect="1" noChangeArrowheads="1"/>
          </p:cNvPicPr>
          <p:nvPr/>
        </p:nvPicPr>
        <p:blipFill>
          <a:blip r:embed="rId5" cstate="print"/>
          <a:srcRect/>
          <a:stretch>
            <a:fillRect/>
          </a:stretch>
        </p:blipFill>
        <p:spPr bwMode="auto">
          <a:xfrm>
            <a:off x="424071" y="2996879"/>
            <a:ext cx="4507969" cy="3384449"/>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34182D8F-6C5C-4162-ACA8-8A1BF19E43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2320" y="11799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tan"/>
          <p:cNvPicPr>
            <a:picLocks noChangeAspect="1" noChangeArrowheads="1"/>
          </p:cNvPicPr>
          <p:nvPr/>
        </p:nvPicPr>
        <p:blipFill>
          <a:blip r:embed="rId2" cstate="print"/>
          <a:srcRect/>
          <a:stretch>
            <a:fillRect/>
          </a:stretch>
        </p:blipFill>
        <p:spPr bwMode="auto">
          <a:xfrm>
            <a:off x="1907704" y="837307"/>
            <a:ext cx="4319885" cy="4319885"/>
          </a:xfrm>
          <a:prstGeom prst="rect">
            <a:avLst/>
          </a:prstGeom>
          <a:noFill/>
          <a:ln w="9525">
            <a:noFill/>
            <a:miter lim="800000"/>
            <a:headEnd/>
            <a:tailEnd/>
          </a:ln>
        </p:spPr>
      </p:pic>
      <p:sp>
        <p:nvSpPr>
          <p:cNvPr id="98307" name="AutoShape 3"/>
          <p:cNvSpPr>
            <a:spLocks noChangeArrowheads="1"/>
          </p:cNvSpPr>
          <p:nvPr/>
        </p:nvSpPr>
        <p:spPr bwMode="auto">
          <a:xfrm>
            <a:off x="5219700" y="431626"/>
            <a:ext cx="3024188" cy="1773238"/>
          </a:xfrm>
          <a:prstGeom prst="cloudCallout">
            <a:avLst>
              <a:gd name="adj1" fmla="val -55745"/>
              <a:gd name="adj2" fmla="val 9245"/>
            </a:avLst>
          </a:prstGeom>
          <a:solidFill>
            <a:srgbClr val="800080"/>
          </a:solidFill>
          <a:ln w="9525">
            <a:solidFill>
              <a:schemeClr val="tx1"/>
            </a:solidFill>
            <a:round/>
            <a:headEnd/>
            <a:tailEnd/>
          </a:ln>
        </p:spPr>
        <p:txBody>
          <a:bodyPr/>
          <a:lstStyle/>
          <a:p>
            <a:pPr algn="ctr"/>
            <a:r>
              <a:rPr lang="es-CL" sz="2000" b="1" dirty="0">
                <a:latin typeface="Times New Roman" pitchFamily="18" charset="0"/>
                <a:cs typeface="Times New Roman" pitchFamily="18" charset="0"/>
              </a:rPr>
              <a:t> Muchas Gracias a Todos</a:t>
            </a:r>
            <a:endParaRPr lang="es-ES" sz="2000" b="1" dirty="0">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rgbClr val="00B050"/>
                </a:solidFill>
                <a:latin typeface="Times New Roman" pitchFamily="18" charset="0"/>
                <a:cs typeface="Times New Roman" pitchFamily="18" charset="0"/>
              </a:rPr>
              <a:t>Bibliografía </a:t>
            </a:r>
            <a:endParaRPr lang="es-CL" b="1" dirty="0">
              <a:solidFill>
                <a:srgbClr val="00B050"/>
              </a:solidFill>
              <a:latin typeface="Times New Roman" pitchFamily="18" charset="0"/>
              <a:cs typeface="Times New Roman" pitchFamily="18" charset="0"/>
            </a:endParaRPr>
          </a:p>
        </p:txBody>
      </p:sp>
      <p:sp>
        <p:nvSpPr>
          <p:cNvPr id="3" name="2 Marcador de contenido"/>
          <p:cNvSpPr>
            <a:spLocks noGrp="1"/>
          </p:cNvSpPr>
          <p:nvPr>
            <p:ph idx="1"/>
          </p:nvPr>
        </p:nvSpPr>
        <p:spPr/>
        <p:txBody>
          <a:bodyPr>
            <a:normAutofit/>
          </a:bodyPr>
          <a:lstStyle/>
          <a:p>
            <a:pPr>
              <a:buNone/>
            </a:pPr>
            <a:r>
              <a:rPr lang="es-ES" sz="2400" dirty="0">
                <a:latin typeface="Times New Roman" pitchFamily="18" charset="0"/>
                <a:cs typeface="Times New Roman" pitchFamily="18" charset="0"/>
              </a:rPr>
              <a:t>Neonatología . Cuarta Edición 2018. Editorial </a:t>
            </a:r>
            <a:r>
              <a:rPr lang="es-ES" sz="2400" dirty="0" err="1">
                <a:latin typeface="Times New Roman" pitchFamily="18" charset="0"/>
                <a:cs typeface="Times New Roman" pitchFamily="18" charset="0"/>
              </a:rPr>
              <a:t>Mediterraneo</a:t>
            </a:r>
            <a:r>
              <a:rPr lang="es-ES" sz="2400" dirty="0">
                <a:latin typeface="Times New Roman" pitchFamily="18" charset="0"/>
                <a:cs typeface="Times New Roman" pitchFamily="18" charset="0"/>
              </a:rPr>
              <a:t>. </a:t>
            </a:r>
          </a:p>
          <a:p>
            <a:pPr>
              <a:buNone/>
            </a:pPr>
            <a:r>
              <a:rPr lang="es-ES" sz="2400" dirty="0">
                <a:latin typeface="Times New Roman" pitchFamily="18" charset="0"/>
                <a:cs typeface="Times New Roman" pitchFamily="18" charset="0"/>
              </a:rPr>
              <a:t>    José Luis tapia. Álvaro González.</a:t>
            </a:r>
          </a:p>
          <a:p>
            <a:pPr>
              <a:buNone/>
            </a:pPr>
            <a:r>
              <a:rPr lang="es-ES" sz="2400" dirty="0">
                <a:latin typeface="Times New Roman" pitchFamily="18" charset="0"/>
                <a:cs typeface="Times New Roman" pitchFamily="18" charset="0"/>
              </a:rPr>
              <a:t>NRP 7ª Edición </a:t>
            </a:r>
            <a:endParaRPr lang="es-CL" sz="2400" dirty="0">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575</TotalTime>
  <Words>3229</Words>
  <Application>Microsoft Office PowerPoint</Application>
  <PresentationFormat>Presentación en pantalla (4:3)</PresentationFormat>
  <Paragraphs>452</Paragraphs>
  <Slides>93</Slides>
  <Notes>63</Notes>
  <HiddenSlides>0</HiddenSlides>
  <MMClips>88</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93</vt:i4>
      </vt:variant>
    </vt:vector>
  </HeadingPairs>
  <TitlesOfParts>
    <vt:vector size="105" baseType="lpstr">
      <vt:lpstr>Arial</vt:lpstr>
      <vt:lpstr>Arial Narrow</vt:lpstr>
      <vt:lpstr>Calibri</vt:lpstr>
      <vt:lpstr>Century Gothic</vt:lpstr>
      <vt:lpstr>Consolas</vt:lpstr>
      <vt:lpstr>Corbel</vt:lpstr>
      <vt:lpstr>Times New Roman</vt:lpstr>
      <vt:lpstr>Verdana</vt:lpstr>
      <vt:lpstr>Wingdings</vt:lpstr>
      <vt:lpstr>Wingdings 2</vt:lpstr>
      <vt:lpstr>Wingdings 3</vt:lpstr>
      <vt:lpstr>Metro</vt:lpstr>
      <vt:lpstr>TALLER  PUERICULTURA  DEL RECIEN NACIDO 2020</vt:lpstr>
      <vt:lpstr>¿Qué es la puericultura Neonatal? Hasta 28 días o 44 sem de EGC</vt:lpstr>
      <vt:lpstr>PREPARACIÓN PARA EL PARTO</vt:lpstr>
      <vt:lpstr>PREPARACION EN ATENCION INMEDIATA        (ACAVODE)</vt:lpstr>
      <vt:lpstr>ACAVODE</vt:lpstr>
      <vt:lpstr>Reanimación Neonatal</vt:lpstr>
      <vt:lpstr>PARTO</vt:lpstr>
      <vt:lpstr>APEGO PIEL A PIEL   60 minutos</vt:lpstr>
      <vt:lpstr>ATENCION INMEDIATA</vt:lpstr>
      <vt:lpstr>ATENCION  INMEDIATA </vt:lpstr>
      <vt:lpstr>APGAR      (FETIC)</vt:lpstr>
      <vt:lpstr>ANTROPOMETRÍA  (P-T-CC) </vt:lpstr>
      <vt:lpstr>Clasificación según edad gestacional</vt:lpstr>
      <vt:lpstr>PEG   AEG   GEG</vt:lpstr>
      <vt:lpstr>Período de Transición  (Primeras  2 a 3 horas)</vt:lpstr>
      <vt:lpstr>PIEL </vt:lpstr>
      <vt:lpstr>PIEL Y COLOR</vt:lpstr>
      <vt:lpstr>ACROCIANOSIS</vt:lpstr>
      <vt:lpstr>PIEL</vt:lpstr>
      <vt:lpstr>PIEL</vt:lpstr>
      <vt:lpstr>Hallazgos en Piel Normal</vt:lpstr>
      <vt:lpstr>PIEL</vt:lpstr>
      <vt:lpstr>Eritema Tóxico Neonatal </vt:lpstr>
      <vt:lpstr>Eritema Tóxico Neonatal </vt:lpstr>
      <vt:lpstr>Eritema Tóxico Neonatal </vt:lpstr>
      <vt:lpstr>Eritema Tóxico Neonatal </vt:lpstr>
      <vt:lpstr>Millium Nasal</vt:lpstr>
      <vt:lpstr>Milaria</vt:lpstr>
      <vt:lpstr>Milaria</vt:lpstr>
      <vt:lpstr>Melanosis Pustulosa Neonatal transitoria </vt:lpstr>
      <vt:lpstr>ICTERICIA  FISIOLÓGICA</vt:lpstr>
      <vt:lpstr>Melanosis Dermica o Mancha Mongólica</vt:lpstr>
      <vt:lpstr>Nevus Flammeus o Manchas  “Vino Oporto”</vt:lpstr>
      <vt:lpstr>Manchas Salmón </vt:lpstr>
      <vt:lpstr>Cutis Marmorata</vt:lpstr>
      <vt:lpstr>Manchas en Piel</vt:lpstr>
      <vt:lpstr>CABEZA Y CUELLO</vt:lpstr>
      <vt:lpstr>EXAMEN FÍSICO  CABEZA Y CUELLO</vt:lpstr>
      <vt:lpstr>Cráneo</vt:lpstr>
      <vt:lpstr>Deformaciones Plásticas</vt:lpstr>
      <vt:lpstr>Hallazgos en Piel relacionados con Traumatismos del Parto</vt:lpstr>
      <vt:lpstr>Dg Dif entre Caput, cefalohematoma subperiostico y cefalohematoma subgaleal</vt:lpstr>
      <vt:lpstr>Dg Dif entre Caput, cefalohematoma subperiostico y cefalohematoma subgaleal</vt:lpstr>
      <vt:lpstr>Caput succedaneum</vt:lpstr>
      <vt:lpstr>Cefalohematoma subperiostico</vt:lpstr>
      <vt:lpstr>Hematoma Subgaleal (cefalohematoma subaponeurótico)</vt:lpstr>
      <vt:lpstr>Fractura de cráneo</vt:lpstr>
      <vt:lpstr>Hematoma Epidural</vt:lpstr>
      <vt:lpstr>Hematoma Subdural</vt:lpstr>
      <vt:lpstr>Cuero Cabelludo</vt:lpstr>
      <vt:lpstr>Cuello</vt:lpstr>
      <vt:lpstr>Cara</vt:lpstr>
      <vt:lpstr>Boca</vt:lpstr>
      <vt:lpstr>Boca</vt:lpstr>
      <vt:lpstr>Boca</vt:lpstr>
      <vt:lpstr>Boca</vt:lpstr>
      <vt:lpstr>Orejas</vt:lpstr>
      <vt:lpstr>Orejas</vt:lpstr>
      <vt:lpstr>TÓRAX Y ABDOMEN</vt:lpstr>
      <vt:lpstr>TÓRAX</vt:lpstr>
      <vt:lpstr>ABDOMEN </vt:lpstr>
      <vt:lpstr>EXAMEN FÍSICO PERINÉ</vt:lpstr>
      <vt:lpstr>GENITALES</vt:lpstr>
      <vt:lpstr>Efectos Hormonales</vt:lpstr>
      <vt:lpstr>GENITALES</vt:lpstr>
      <vt:lpstr>EXTREMIDADES Y COLUMNA</vt:lpstr>
      <vt:lpstr>Sistema Musculoesquelético</vt:lpstr>
      <vt:lpstr>EXTREMIDADES</vt:lpstr>
      <vt:lpstr>Lesión del Plexo Braquial</vt:lpstr>
      <vt:lpstr>Lesión del Nervio Frénico</vt:lpstr>
      <vt:lpstr>EXTREMIDADES</vt:lpstr>
      <vt:lpstr>Secuelas Lesión del plexo Braquial</vt:lpstr>
      <vt:lpstr>Presentación de PowerPoint</vt:lpstr>
      <vt:lpstr>COLUMNA</vt:lpstr>
      <vt:lpstr>SNC </vt:lpstr>
      <vt:lpstr>TONO MUSCULAR Y POSTURA</vt:lpstr>
      <vt:lpstr>Presentación de PowerPoint</vt:lpstr>
      <vt:lpstr>REFLEJOS</vt:lpstr>
      <vt:lpstr>REFLEJOS</vt:lpstr>
      <vt:lpstr>Presentación de PowerPoint</vt:lpstr>
      <vt:lpstr>Presentación de PowerPoint</vt:lpstr>
      <vt:lpstr>Evolución de las Deposiciones</vt:lpstr>
      <vt:lpstr>Diuresis </vt:lpstr>
      <vt:lpstr>Baja de Peso Fisiológica</vt:lpstr>
      <vt:lpstr>Cuidados del ombligo con Alcohol Puro</vt:lpstr>
      <vt:lpstr>Vacunas  </vt:lpstr>
      <vt:lpstr>Screening Neonatal (TSH - PKU) Retardo Mental Prevenible </vt:lpstr>
      <vt:lpstr>Screening Auditivo (Emisiones Otoacusticas)  a Todo RN &gt; 1500 grs</vt:lpstr>
      <vt:lpstr>RETCAM  </vt:lpstr>
      <vt:lpstr>Screening de Fibrosis quistica (IRT)</vt:lpstr>
      <vt:lpstr>ALIMENTACION </vt:lpstr>
      <vt:lpstr>Presentación de PowerPoint</vt:lpstr>
      <vt:lpstr>Bibliografía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PUERICULTURA DEL RECIEN NACIDO</dc:title>
  <dc:creator>usuario</dc:creator>
  <cp:lastModifiedBy>Constanza Oñate García</cp:lastModifiedBy>
  <cp:revision>95</cp:revision>
  <dcterms:created xsi:type="dcterms:W3CDTF">2019-03-25T00:12:04Z</dcterms:created>
  <dcterms:modified xsi:type="dcterms:W3CDTF">2020-04-28T03:37:45Z</dcterms:modified>
</cp:coreProperties>
</file>