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3CDC2D-4202-4D94-AC0A-9436FA3C6C5F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4800" i="1" dirty="0" smtClean="0"/>
              <a:t>HIPOGLICEMIA</a:t>
            </a:r>
            <a:endParaRPr lang="es-CL" sz="4800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CL" dirty="0" smtClean="0"/>
          </a:p>
          <a:p>
            <a:pPr algn="r"/>
            <a:r>
              <a:rPr lang="es-CL" dirty="0" smtClean="0"/>
              <a:t>Dr. Patricio Torres E.</a:t>
            </a:r>
          </a:p>
          <a:p>
            <a:pPr algn="r"/>
            <a:r>
              <a:rPr lang="es-CL" dirty="0" err="1" smtClean="0"/>
              <a:t>Neonatologo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Tratamiento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No debe iniciarse tratamiento alguno basado en pruebas de </a:t>
            </a:r>
            <a:r>
              <a:rPr lang="es-CL" dirty="0" err="1" smtClean="0"/>
              <a:t>tamizaje</a:t>
            </a:r>
            <a:endParaRPr lang="es-CL" dirty="0" smtClean="0"/>
          </a:p>
          <a:p>
            <a:r>
              <a:rPr lang="es-CL" dirty="0" smtClean="0"/>
              <a:t>Siempre debe realizarse medición de glucosa en sangre antes de iniciar el tratamiento</a:t>
            </a:r>
          </a:p>
          <a:p>
            <a:r>
              <a:rPr lang="es-CL" dirty="0" smtClean="0"/>
              <a:t>El método más eficaz para prevenir la </a:t>
            </a:r>
            <a:r>
              <a:rPr lang="es-CL" dirty="0" err="1" smtClean="0"/>
              <a:t>hipoglicemia</a:t>
            </a:r>
            <a:r>
              <a:rPr lang="es-CL" dirty="0" smtClean="0"/>
              <a:t> es la alimentación precoz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Tratamiento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b="1" dirty="0" err="1" smtClean="0"/>
              <a:t>Hipoglicemia</a:t>
            </a:r>
            <a:r>
              <a:rPr lang="es-CL" b="1" dirty="0" smtClean="0"/>
              <a:t> </a:t>
            </a:r>
            <a:r>
              <a:rPr lang="es-CL" b="1" dirty="0" err="1" smtClean="0"/>
              <a:t>asintomatica</a:t>
            </a:r>
            <a:endParaRPr lang="es-CL" b="1" dirty="0" smtClean="0"/>
          </a:p>
          <a:p>
            <a:pPr>
              <a:buNone/>
            </a:pPr>
            <a:r>
              <a:rPr lang="es-CL" dirty="0"/>
              <a:t> </a:t>
            </a:r>
            <a:r>
              <a:rPr lang="es-CL" dirty="0" smtClean="0"/>
              <a:t>   RN de Término con valores 40 – 50 mg/dl a las dos horas de vida asegurarse alimentación con LM  y/o NAN al 13%, control a la hora y si </a:t>
            </a:r>
            <a:r>
              <a:rPr lang="es-CL" dirty="0" smtClean="0"/>
              <a:t>persiste </a:t>
            </a:r>
            <a:r>
              <a:rPr lang="es-CL" dirty="0" err="1" smtClean="0"/>
              <a:t>hipoglicemia</a:t>
            </a:r>
            <a:r>
              <a:rPr lang="es-CL" dirty="0" smtClean="0"/>
              <a:t>, </a:t>
            </a:r>
            <a:r>
              <a:rPr lang="es-CL" dirty="0" smtClean="0"/>
              <a:t>aporte </a:t>
            </a:r>
            <a:r>
              <a:rPr lang="es-CL" dirty="0" err="1" smtClean="0"/>
              <a:t>ev</a:t>
            </a:r>
            <a:r>
              <a:rPr lang="es-CL" dirty="0" smtClean="0"/>
              <a:t> </a:t>
            </a:r>
            <a:r>
              <a:rPr lang="es-CL" dirty="0" smtClean="0"/>
              <a:t>a 6 mg </a:t>
            </a:r>
            <a:r>
              <a:rPr lang="es-CL" dirty="0" smtClean="0"/>
              <a:t>/K /min </a:t>
            </a:r>
            <a:r>
              <a:rPr lang="es-CL" dirty="0" smtClean="0"/>
              <a:t>de glucosa con SG al 10% por vía periférica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Tratamiento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En los prematuros se inicia tratamiento con valores menores de 50 mg/dl se indica vía oral igual a 70ml/kg de L.M. y/o </a:t>
            </a:r>
            <a:r>
              <a:rPr lang="es-CL" dirty="0" smtClean="0"/>
              <a:t>NAN</a:t>
            </a:r>
            <a:r>
              <a:rPr lang="es-CL" dirty="0" smtClean="0"/>
              <a:t> </a:t>
            </a:r>
            <a:r>
              <a:rPr lang="es-CL" dirty="0" smtClean="0"/>
              <a:t>al 17%, si persiste por debajo </a:t>
            </a:r>
            <a:r>
              <a:rPr lang="es-CL" dirty="0" smtClean="0"/>
              <a:t>de </a:t>
            </a:r>
            <a:r>
              <a:rPr lang="es-CL" dirty="0" smtClean="0"/>
              <a:t>50 mg/dl. Iniciar aporte de S. Glucosa por v. venosa. 34—36 semanas.</a:t>
            </a:r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En los prematuros menores de 34 semanas se debe iniciar el aporte de glucosa </a:t>
            </a:r>
            <a:r>
              <a:rPr lang="es-CL" dirty="0" err="1" smtClean="0"/>
              <a:t>ev</a:t>
            </a:r>
            <a:r>
              <a:rPr lang="es-CL" dirty="0" smtClean="0"/>
              <a:t> </a:t>
            </a:r>
            <a:r>
              <a:rPr lang="es-CL" dirty="0" smtClean="0"/>
              <a:t>en la </a:t>
            </a:r>
            <a:r>
              <a:rPr lang="es-CL" dirty="0" smtClean="0"/>
              <a:t>primera </a:t>
            </a:r>
            <a:r>
              <a:rPr lang="es-CL" dirty="0" smtClean="0"/>
              <a:t>hora de vida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Tratamiento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Aporte i/v a 80 </a:t>
            </a:r>
            <a:r>
              <a:rPr lang="es-CL" dirty="0" smtClean="0"/>
              <a:t>ml/k/ </a:t>
            </a:r>
            <a:r>
              <a:rPr lang="es-CL" dirty="0" smtClean="0"/>
              <a:t>día de suero </a:t>
            </a:r>
            <a:r>
              <a:rPr lang="es-CL" dirty="0" err="1" smtClean="0"/>
              <a:t>glucosado</a:t>
            </a:r>
            <a:r>
              <a:rPr lang="es-CL" dirty="0" smtClean="0"/>
              <a:t> al 10% aporta 5,5 mg K min de glucosa</a:t>
            </a:r>
          </a:p>
          <a:p>
            <a:r>
              <a:rPr lang="es-CL" dirty="0" smtClean="0"/>
              <a:t>Se debe mantener siempre que sea posible el aporte vía oral</a:t>
            </a:r>
          </a:p>
          <a:p>
            <a:r>
              <a:rPr lang="es-CL" dirty="0" smtClean="0"/>
              <a:t>Para calcular el aporte de glucosa que recibe no se debe incluir el aporte por vía oral</a:t>
            </a:r>
          </a:p>
          <a:p>
            <a:r>
              <a:rPr lang="es-CL" dirty="0" smtClean="0"/>
              <a:t>Cuando el aporte es i/v se debe medir la glicemia a la  hora de iniciado el tratamiento.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Tratamiento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b="1" dirty="0" err="1" smtClean="0"/>
              <a:t>Hipoglicemia</a:t>
            </a:r>
            <a:r>
              <a:rPr lang="es-CL" b="1" dirty="0" smtClean="0"/>
              <a:t> sintomática y con valores          40-20 mg:</a:t>
            </a:r>
            <a:r>
              <a:rPr lang="es-CL" dirty="0" smtClean="0"/>
              <a:t> iniciar tratamiento i/v con suero </a:t>
            </a:r>
            <a:r>
              <a:rPr lang="es-CL" dirty="0" err="1" smtClean="0"/>
              <a:t>glucosado</a:t>
            </a:r>
            <a:r>
              <a:rPr lang="es-CL" dirty="0" smtClean="0"/>
              <a:t> 10%  </a:t>
            </a:r>
            <a:r>
              <a:rPr lang="es-CL" dirty="0" smtClean="0"/>
              <a:t>a 6 mg/ </a:t>
            </a:r>
            <a:r>
              <a:rPr lang="es-CL" dirty="0" smtClean="0"/>
              <a:t>Kg/minuto </a:t>
            </a:r>
            <a:r>
              <a:rPr lang="es-CL" dirty="0" smtClean="0"/>
              <a:t>de glucosa y medición a los 30 minutos</a:t>
            </a:r>
          </a:p>
          <a:p>
            <a:endParaRPr lang="es-CL" dirty="0"/>
          </a:p>
          <a:p>
            <a:r>
              <a:rPr lang="es-CL" dirty="0" smtClean="0"/>
              <a:t>El bolo de glucosa no se recomienda porque provoca </a:t>
            </a:r>
            <a:r>
              <a:rPr lang="es-CL" dirty="0" err="1" smtClean="0"/>
              <a:t>hipoglicemia</a:t>
            </a:r>
            <a:r>
              <a:rPr lang="es-CL" dirty="0" smtClean="0"/>
              <a:t> de rebote ,estimula la </a:t>
            </a:r>
            <a:r>
              <a:rPr lang="es-CL" dirty="0" smtClean="0"/>
              <a:t>secreción </a:t>
            </a:r>
            <a:r>
              <a:rPr lang="es-CL" dirty="0" smtClean="0"/>
              <a:t>de insulina e inhibe la secreción de </a:t>
            </a:r>
            <a:r>
              <a:rPr lang="es-CL" dirty="0" err="1" smtClean="0"/>
              <a:t>glucagón</a:t>
            </a:r>
            <a:endParaRPr lang="es-CL" dirty="0" smtClean="0"/>
          </a:p>
          <a:p>
            <a:pPr>
              <a:buNone/>
            </a:pP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Tratamiento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Se dará un bolo de glucosa solo cuando presenta convulsión y/o apnea y con valores de glicemia &lt; 20mg</a:t>
            </a:r>
          </a:p>
          <a:p>
            <a:r>
              <a:rPr lang="es-CL" dirty="0" smtClean="0"/>
              <a:t>Se indica 2 ml/ Kg .de suero </a:t>
            </a:r>
            <a:r>
              <a:rPr lang="es-CL" dirty="0" err="1" smtClean="0"/>
              <a:t>glucosado</a:t>
            </a:r>
            <a:r>
              <a:rPr lang="es-CL" dirty="0" smtClean="0"/>
              <a:t> al 10% i/v que aporta 200 mg  de glucosa y después mantener aporte i/v a 6 mg/ Kg/ min</a:t>
            </a:r>
          </a:p>
          <a:p>
            <a:r>
              <a:rPr lang="es-CL" dirty="0" smtClean="0"/>
              <a:t>Si no se logra normalizar la glicemia con aporte de glucosa mayores a 12 mg/ Kg/min tomar MUESTRA CRITICA.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CL" sz="4000" b="1" dirty="0" smtClean="0"/>
              <a:t>Hasta cuando se mantiene el control de glicemia</a:t>
            </a:r>
            <a:endParaRPr lang="es-CL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En hijos de madre diabética y que esta con su madre y asintomático se controla con HGT cada 6 horas y si son normales se suspenden a las 12 horas.</a:t>
            </a:r>
          </a:p>
          <a:p>
            <a:r>
              <a:rPr lang="es-CL" dirty="0" smtClean="0"/>
              <a:t>A los PEG se los controla cada 6 horas por 36 horas si los valores son normales</a:t>
            </a:r>
          </a:p>
          <a:p>
            <a:r>
              <a:rPr lang="es-CL" dirty="0" smtClean="0"/>
              <a:t>Si un RN requiere aporte mayor de 12 mg K min de glucosa pensar en </a:t>
            </a:r>
            <a:r>
              <a:rPr lang="es-CL" dirty="0" err="1" smtClean="0"/>
              <a:t>hiperinsulinismo</a:t>
            </a:r>
            <a:r>
              <a:rPr lang="es-CL" dirty="0" smtClean="0"/>
              <a:t> y o errores innatos del metabolismo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L" sz="4000" b="1" dirty="0" smtClean="0"/>
              <a:t>Hasta cuando se mantiene el control de glicemia</a:t>
            </a:r>
            <a:endParaRPr lang="es-CL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En los Prematuros menores de 34 semanas o asfícticos iniciar el aporte de glucosa en la primer hora de vida</a:t>
            </a:r>
          </a:p>
          <a:p>
            <a:r>
              <a:rPr lang="es-CL" dirty="0" smtClean="0"/>
              <a:t>El descenso de aporte de glucosa i/v se hace luego de 24 hs de valores normales de HGT o Glicemias y se baja de 1 a 2 mg K min día aumentando el aporte vía oral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L" sz="4000" b="1" dirty="0" smtClean="0"/>
              <a:t>Hasta cuando se mantiene el control de glicemia</a:t>
            </a:r>
            <a:endParaRPr lang="es-CL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dirty="0" smtClean="0"/>
              <a:t>El alta se dará luego de 24 horas sin aporte i/v con valores de HGT o Glicemia normales y con buena tolerancia de la vía oral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Bibliografía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i="1" dirty="0" smtClean="0"/>
              <a:t>A </a:t>
            </a:r>
            <a:r>
              <a:rPr lang="es-CL" i="1" dirty="0" err="1" smtClean="0"/>
              <a:t>Mejri</a:t>
            </a:r>
            <a:r>
              <a:rPr lang="es-CL" i="1" dirty="0" smtClean="0"/>
              <a:t>, VG </a:t>
            </a:r>
            <a:r>
              <a:rPr lang="es-CL" i="1" dirty="0" err="1" smtClean="0"/>
              <a:t>Dorval</a:t>
            </a:r>
            <a:r>
              <a:rPr lang="es-CL" i="1" dirty="0" smtClean="0"/>
              <a:t>, AM </a:t>
            </a:r>
            <a:r>
              <a:rPr lang="es-CL" i="1" dirty="0" err="1" smtClean="0"/>
              <a:t>Nuyt</a:t>
            </a:r>
            <a:r>
              <a:rPr lang="es-CL" i="1" dirty="0" smtClean="0"/>
              <a:t>, A </a:t>
            </a:r>
            <a:r>
              <a:rPr lang="es-CL" i="1" dirty="0" err="1" smtClean="0"/>
              <a:t>Carceller</a:t>
            </a:r>
            <a:r>
              <a:rPr lang="es-CL" i="1" dirty="0" smtClean="0"/>
              <a:t>. </a:t>
            </a:r>
            <a:r>
              <a:rPr lang="es-CL" i="1" dirty="0" err="1" smtClean="0"/>
              <a:t>Hypoglycemia</a:t>
            </a:r>
            <a:r>
              <a:rPr lang="es-CL" i="1" dirty="0" smtClean="0"/>
              <a:t> in </a:t>
            </a:r>
            <a:r>
              <a:rPr lang="es-CL" i="1" dirty="0" err="1" smtClean="0"/>
              <a:t>term</a:t>
            </a:r>
            <a:r>
              <a:rPr lang="es-CL" i="1" dirty="0" smtClean="0"/>
              <a:t> </a:t>
            </a:r>
            <a:r>
              <a:rPr lang="es-CL" i="1" dirty="0" err="1" smtClean="0"/>
              <a:t>newborns</a:t>
            </a:r>
            <a:r>
              <a:rPr lang="es-CL" i="1" dirty="0" smtClean="0"/>
              <a:t> </a:t>
            </a:r>
            <a:r>
              <a:rPr lang="es-CL" i="1" dirty="0" err="1" smtClean="0"/>
              <a:t>with</a:t>
            </a:r>
            <a:r>
              <a:rPr lang="es-CL" i="1" dirty="0" smtClean="0"/>
              <a:t> a </a:t>
            </a:r>
            <a:r>
              <a:rPr lang="es-CL" i="1" dirty="0" err="1" smtClean="0"/>
              <a:t>birth</a:t>
            </a:r>
            <a:r>
              <a:rPr lang="es-CL" i="1" dirty="0" smtClean="0"/>
              <a:t> </a:t>
            </a:r>
            <a:r>
              <a:rPr lang="es-CL" i="1" dirty="0" err="1" smtClean="0"/>
              <a:t>weight</a:t>
            </a:r>
            <a:r>
              <a:rPr lang="es-CL" i="1" dirty="0" smtClean="0"/>
              <a:t> </a:t>
            </a:r>
            <a:r>
              <a:rPr lang="es-CL" i="1" dirty="0" err="1" smtClean="0"/>
              <a:t>below</a:t>
            </a:r>
            <a:r>
              <a:rPr lang="es-CL" i="1" dirty="0" smtClean="0"/>
              <a:t> </a:t>
            </a:r>
            <a:r>
              <a:rPr lang="es-CL" i="1" dirty="0" err="1" smtClean="0"/>
              <a:t>the</a:t>
            </a:r>
            <a:r>
              <a:rPr lang="es-CL" i="1" dirty="0" smtClean="0"/>
              <a:t> 10th </a:t>
            </a:r>
            <a:r>
              <a:rPr lang="es-CL" i="1" dirty="0" err="1" smtClean="0"/>
              <a:t>percentile</a:t>
            </a:r>
            <a:r>
              <a:rPr lang="es-CL" i="1" dirty="0" smtClean="0"/>
              <a:t>. </a:t>
            </a:r>
            <a:r>
              <a:rPr lang="es-CL" i="1" dirty="0" err="1" smtClean="0"/>
              <a:t>Paediatr</a:t>
            </a:r>
            <a:r>
              <a:rPr lang="es-CL" i="1" dirty="0" smtClean="0"/>
              <a:t> </a:t>
            </a:r>
            <a:r>
              <a:rPr lang="es-CL" i="1" dirty="0" err="1" smtClean="0"/>
              <a:t>Child</a:t>
            </a:r>
            <a:r>
              <a:rPr lang="es-CL" i="1" dirty="0" smtClean="0"/>
              <a:t> </a:t>
            </a:r>
            <a:r>
              <a:rPr lang="es-CL" i="1" dirty="0" err="1" smtClean="0"/>
              <a:t>Health</a:t>
            </a:r>
            <a:r>
              <a:rPr lang="es-CL" i="1" dirty="0" smtClean="0"/>
              <a:t> 2010; 15 (5): 271-275</a:t>
            </a:r>
          </a:p>
          <a:p>
            <a:r>
              <a:rPr lang="es-CL" i="1" dirty="0" smtClean="0"/>
              <a:t>Marcus C. </a:t>
            </a:r>
            <a:r>
              <a:rPr lang="es-CL" i="1" dirty="0" err="1" smtClean="0"/>
              <a:t>How</a:t>
            </a:r>
            <a:r>
              <a:rPr lang="es-CL" i="1" dirty="0" smtClean="0"/>
              <a:t> </a:t>
            </a:r>
            <a:r>
              <a:rPr lang="es-CL" i="1" dirty="0" err="1" smtClean="0"/>
              <a:t>to</a:t>
            </a:r>
            <a:r>
              <a:rPr lang="es-CL" i="1" dirty="0" smtClean="0"/>
              <a:t> </a:t>
            </a:r>
            <a:r>
              <a:rPr lang="es-CL" i="1" dirty="0" err="1" smtClean="0"/>
              <a:t>measure</a:t>
            </a:r>
            <a:r>
              <a:rPr lang="es-CL" i="1" dirty="0" smtClean="0"/>
              <a:t> and </a:t>
            </a:r>
            <a:r>
              <a:rPr lang="es-CL" i="1" dirty="0" err="1" smtClean="0"/>
              <a:t>interpret</a:t>
            </a:r>
            <a:r>
              <a:rPr lang="es-CL" i="1" dirty="0" smtClean="0"/>
              <a:t> </a:t>
            </a:r>
            <a:r>
              <a:rPr lang="es-CL" i="1" dirty="0" err="1" smtClean="0"/>
              <a:t>glucose</a:t>
            </a:r>
            <a:r>
              <a:rPr lang="es-CL" i="1" dirty="0" smtClean="0"/>
              <a:t> in </a:t>
            </a:r>
            <a:r>
              <a:rPr lang="es-CL" i="1" dirty="0" err="1" smtClean="0"/>
              <a:t>neonates</a:t>
            </a:r>
            <a:r>
              <a:rPr lang="es-CL" i="1" dirty="0" smtClean="0"/>
              <a:t>. Acta </a:t>
            </a:r>
            <a:r>
              <a:rPr lang="es-CL" i="1" dirty="0" err="1" smtClean="0"/>
              <a:t>Paediatr</a:t>
            </a:r>
            <a:r>
              <a:rPr lang="es-CL" i="1" dirty="0" smtClean="0"/>
              <a:t> 2001; 90:963-4</a:t>
            </a:r>
          </a:p>
          <a:p>
            <a:r>
              <a:rPr lang="es-CL" i="1" dirty="0" err="1" smtClean="0"/>
              <a:t>Cornblath</a:t>
            </a:r>
            <a:r>
              <a:rPr lang="es-CL" i="1" dirty="0" smtClean="0"/>
              <a:t> M, </a:t>
            </a:r>
            <a:r>
              <a:rPr lang="es-CL" i="1" dirty="0" err="1" smtClean="0"/>
              <a:t>Hawdon</a:t>
            </a:r>
            <a:r>
              <a:rPr lang="es-CL" i="1" dirty="0" smtClean="0"/>
              <a:t> JM, Williams AF, et al. </a:t>
            </a:r>
            <a:r>
              <a:rPr lang="es-CL" i="1" dirty="0" err="1" smtClean="0"/>
              <a:t>Controversies</a:t>
            </a:r>
            <a:r>
              <a:rPr lang="es-CL" i="1" dirty="0" smtClean="0"/>
              <a:t> </a:t>
            </a:r>
            <a:r>
              <a:rPr lang="es-CL" i="1" dirty="0" err="1" smtClean="0"/>
              <a:t>regarding</a:t>
            </a:r>
            <a:r>
              <a:rPr lang="es-CL" i="1" dirty="0" smtClean="0"/>
              <a:t> </a:t>
            </a:r>
            <a:r>
              <a:rPr lang="es-CL" i="1" dirty="0" err="1" smtClean="0"/>
              <a:t>definition</a:t>
            </a:r>
            <a:r>
              <a:rPr lang="es-CL" i="1" dirty="0" smtClean="0"/>
              <a:t> of neonatal </a:t>
            </a:r>
            <a:r>
              <a:rPr lang="es-CL" i="1" dirty="0" err="1" smtClean="0"/>
              <a:t>hypoglycemia</a:t>
            </a:r>
            <a:r>
              <a:rPr lang="es-CL" i="1" dirty="0" smtClean="0"/>
              <a:t>: </a:t>
            </a:r>
            <a:r>
              <a:rPr lang="es-CL" i="1" dirty="0" err="1" smtClean="0"/>
              <a:t>Suggested</a:t>
            </a:r>
            <a:r>
              <a:rPr lang="es-CL" i="1" dirty="0" smtClean="0"/>
              <a:t> </a:t>
            </a:r>
            <a:r>
              <a:rPr lang="es-CL" i="1" dirty="0" err="1" smtClean="0"/>
              <a:t>operational</a:t>
            </a:r>
            <a:r>
              <a:rPr lang="es-CL" i="1" dirty="0" smtClean="0"/>
              <a:t> </a:t>
            </a:r>
            <a:r>
              <a:rPr lang="es-CL" i="1" dirty="0" err="1" smtClean="0"/>
              <a:t>thresholds</a:t>
            </a:r>
            <a:r>
              <a:rPr lang="es-CL" i="1" dirty="0" smtClean="0"/>
              <a:t>. </a:t>
            </a:r>
            <a:r>
              <a:rPr lang="es-CL" i="1" dirty="0" err="1" smtClean="0"/>
              <a:t>Pediatrics</a:t>
            </a:r>
            <a:r>
              <a:rPr lang="es-CL" i="1" dirty="0" smtClean="0"/>
              <a:t> 2000; 105: 1141-5</a:t>
            </a:r>
            <a:endParaRPr lang="es-C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Importancia del tema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La </a:t>
            </a:r>
            <a:r>
              <a:rPr lang="es-CL" dirty="0" err="1" smtClean="0"/>
              <a:t>hipoglicemia</a:t>
            </a:r>
            <a:r>
              <a:rPr lang="es-CL" dirty="0" smtClean="0"/>
              <a:t> en el neonato tanto asintomática como sintomática pueden dejar secuelas en el desarrollo del SNC.</a:t>
            </a:r>
          </a:p>
          <a:p>
            <a:endParaRPr lang="es-CL" dirty="0"/>
          </a:p>
          <a:p>
            <a:r>
              <a:rPr lang="es-CL" dirty="0" smtClean="0"/>
              <a:t>Es sorprendente que exista aún tanta controversia en la definición, importancia y manejo de la </a:t>
            </a:r>
            <a:r>
              <a:rPr lang="es-CL" dirty="0" err="1" smtClean="0"/>
              <a:t>hipoglicemia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B</a:t>
            </a:r>
            <a:r>
              <a:rPr lang="es-CL" b="1" dirty="0" smtClean="0"/>
              <a:t>ibliografía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i="1" dirty="0" smtClean="0"/>
              <a:t>Canadian </a:t>
            </a:r>
            <a:r>
              <a:rPr lang="es-CL" i="1" dirty="0" err="1" smtClean="0"/>
              <a:t>Paediatric</a:t>
            </a:r>
            <a:r>
              <a:rPr lang="es-CL" i="1" dirty="0" smtClean="0"/>
              <a:t> </a:t>
            </a:r>
            <a:r>
              <a:rPr lang="es-CL" i="1" dirty="0" err="1" smtClean="0"/>
              <a:t>Society</a:t>
            </a:r>
            <a:r>
              <a:rPr lang="es-CL" i="1" dirty="0" smtClean="0"/>
              <a:t> Bibliografía (CPS) </a:t>
            </a:r>
            <a:r>
              <a:rPr lang="es-CL" i="1" dirty="0" err="1" smtClean="0"/>
              <a:t>Screening</a:t>
            </a:r>
            <a:r>
              <a:rPr lang="es-CL" i="1" dirty="0" smtClean="0"/>
              <a:t> </a:t>
            </a:r>
            <a:r>
              <a:rPr lang="es-CL" i="1" dirty="0" err="1" smtClean="0"/>
              <a:t>guidelines</a:t>
            </a:r>
            <a:r>
              <a:rPr lang="es-CL" i="1" dirty="0" smtClean="0"/>
              <a:t> </a:t>
            </a:r>
            <a:r>
              <a:rPr lang="es-CL" i="1" dirty="0" err="1" smtClean="0"/>
              <a:t>for</a:t>
            </a:r>
            <a:r>
              <a:rPr lang="es-CL" i="1" dirty="0" smtClean="0"/>
              <a:t> </a:t>
            </a:r>
            <a:r>
              <a:rPr lang="es-CL" i="1" dirty="0" err="1" smtClean="0"/>
              <a:t>newborns</a:t>
            </a:r>
            <a:r>
              <a:rPr lang="es-CL" i="1" dirty="0" smtClean="0"/>
              <a:t> at </a:t>
            </a:r>
            <a:r>
              <a:rPr lang="es-CL" i="1" dirty="0" err="1" smtClean="0"/>
              <a:t>risk</a:t>
            </a:r>
            <a:r>
              <a:rPr lang="es-CL" i="1" dirty="0" smtClean="0"/>
              <a:t> </a:t>
            </a:r>
            <a:r>
              <a:rPr lang="es-CL" i="1" dirty="0" err="1" smtClean="0"/>
              <a:t>for</a:t>
            </a:r>
            <a:r>
              <a:rPr lang="es-CL" i="1" dirty="0" smtClean="0"/>
              <a:t> </a:t>
            </a:r>
            <a:r>
              <a:rPr lang="es-CL" i="1" dirty="0" err="1" smtClean="0"/>
              <a:t>low</a:t>
            </a:r>
            <a:r>
              <a:rPr lang="es-CL" i="1" dirty="0" smtClean="0"/>
              <a:t> </a:t>
            </a:r>
            <a:r>
              <a:rPr lang="es-CL" i="1" dirty="0" err="1" smtClean="0"/>
              <a:t>blood</a:t>
            </a:r>
            <a:r>
              <a:rPr lang="es-CL" i="1" dirty="0" smtClean="0"/>
              <a:t> </a:t>
            </a:r>
            <a:r>
              <a:rPr lang="es-CL" i="1" dirty="0" err="1" smtClean="0"/>
              <a:t>glucose</a:t>
            </a:r>
            <a:r>
              <a:rPr lang="es-CL" i="1" dirty="0" smtClean="0"/>
              <a:t> </a:t>
            </a:r>
            <a:r>
              <a:rPr lang="es-CL" i="1" dirty="0" err="1" smtClean="0"/>
              <a:t>Paediatr</a:t>
            </a:r>
            <a:r>
              <a:rPr lang="es-CL" i="1" dirty="0" smtClean="0"/>
              <a:t> </a:t>
            </a:r>
            <a:r>
              <a:rPr lang="es-CL" i="1" dirty="0" err="1" smtClean="0"/>
              <a:t>Child</a:t>
            </a:r>
            <a:r>
              <a:rPr lang="es-CL" i="1" dirty="0" smtClean="0"/>
              <a:t> </a:t>
            </a:r>
            <a:r>
              <a:rPr lang="es-CL" i="1" dirty="0" err="1" smtClean="0"/>
              <a:t>Health</a:t>
            </a:r>
            <a:r>
              <a:rPr lang="es-CL" i="1" dirty="0" smtClean="0"/>
              <a:t> 2004; 9 (10): </a:t>
            </a:r>
            <a:r>
              <a:rPr lang="es-CL" i="1" u="sng" dirty="0" err="1" smtClean="0"/>
              <a:t>Fetus</a:t>
            </a:r>
            <a:r>
              <a:rPr lang="es-CL" i="1" u="sng" dirty="0" smtClean="0"/>
              <a:t> and </a:t>
            </a:r>
            <a:r>
              <a:rPr lang="es-CL" i="1" u="sng" dirty="0" err="1" smtClean="0"/>
              <a:t>Newborn</a:t>
            </a:r>
            <a:r>
              <a:rPr lang="es-CL" i="1" u="sng" dirty="0" smtClean="0"/>
              <a:t> </a:t>
            </a:r>
            <a:r>
              <a:rPr lang="es-CL" i="1" u="sng" dirty="0" err="1" smtClean="0"/>
              <a:t>Committee</a:t>
            </a:r>
            <a:r>
              <a:rPr lang="es-CL" i="1" u="sng" dirty="0" smtClean="0"/>
              <a:t> </a:t>
            </a:r>
            <a:r>
              <a:rPr lang="es-CL" i="1" dirty="0" smtClean="0"/>
              <a:t>723-9</a:t>
            </a:r>
          </a:p>
          <a:p>
            <a:r>
              <a:rPr lang="es-CL" i="1" dirty="0" err="1" smtClean="0"/>
              <a:t>Cornblath</a:t>
            </a:r>
            <a:r>
              <a:rPr lang="es-CL" i="1" dirty="0" smtClean="0"/>
              <a:t> M, </a:t>
            </a:r>
            <a:r>
              <a:rPr lang="es-CL" i="1" dirty="0" err="1" smtClean="0"/>
              <a:t>Ichord</a:t>
            </a:r>
            <a:r>
              <a:rPr lang="es-CL" i="1" dirty="0" smtClean="0"/>
              <a:t> R. </a:t>
            </a:r>
            <a:r>
              <a:rPr lang="es-CL" i="1" dirty="0" err="1" smtClean="0"/>
              <a:t>Hypoglycemia</a:t>
            </a:r>
            <a:r>
              <a:rPr lang="es-CL" i="1" dirty="0" smtClean="0"/>
              <a:t> in </a:t>
            </a:r>
            <a:r>
              <a:rPr lang="es-CL" i="1" dirty="0" err="1" smtClean="0"/>
              <a:t>the</a:t>
            </a:r>
            <a:r>
              <a:rPr lang="es-CL" i="1" dirty="0" smtClean="0"/>
              <a:t> </a:t>
            </a:r>
            <a:r>
              <a:rPr lang="es-CL" i="1" dirty="0" err="1" smtClean="0"/>
              <a:t>neonate</a:t>
            </a:r>
            <a:r>
              <a:rPr lang="es-CL" i="1" dirty="0" smtClean="0"/>
              <a:t>. </a:t>
            </a:r>
            <a:r>
              <a:rPr lang="es-CL" i="1" dirty="0" err="1" smtClean="0"/>
              <a:t>Semin</a:t>
            </a:r>
            <a:r>
              <a:rPr lang="es-CL" i="1" dirty="0" smtClean="0"/>
              <a:t> </a:t>
            </a:r>
            <a:r>
              <a:rPr lang="es-CL" i="1" dirty="0" err="1" smtClean="0"/>
              <a:t>Perinatol</a:t>
            </a:r>
            <a:r>
              <a:rPr lang="es-CL" i="1" dirty="0" smtClean="0"/>
              <a:t> 2000;24:136-49</a:t>
            </a:r>
          </a:p>
          <a:p>
            <a:r>
              <a:rPr lang="es-CL" i="1" dirty="0" err="1" smtClean="0"/>
              <a:t>Hoseth</a:t>
            </a:r>
            <a:r>
              <a:rPr lang="es-CL" i="1" dirty="0" smtClean="0"/>
              <a:t> E, </a:t>
            </a:r>
            <a:r>
              <a:rPr lang="es-CL" i="1" dirty="0" err="1" smtClean="0"/>
              <a:t>Joergensen</a:t>
            </a:r>
            <a:r>
              <a:rPr lang="es-CL" i="1" dirty="0" smtClean="0"/>
              <a:t> A, </a:t>
            </a:r>
            <a:r>
              <a:rPr lang="es-CL" i="1" dirty="0" err="1" smtClean="0"/>
              <a:t>Ebbesen</a:t>
            </a:r>
            <a:r>
              <a:rPr lang="es-CL" i="1" dirty="0" smtClean="0"/>
              <a:t> F, </a:t>
            </a:r>
            <a:r>
              <a:rPr lang="es-CL" i="1" dirty="0" err="1" smtClean="0"/>
              <a:t>Moeller</a:t>
            </a:r>
            <a:r>
              <a:rPr lang="es-CL" i="1" dirty="0" smtClean="0"/>
              <a:t> </a:t>
            </a:r>
            <a:r>
              <a:rPr lang="es-CL" i="1" dirty="0" err="1" smtClean="0"/>
              <a:t>M</a:t>
            </a:r>
            <a:r>
              <a:rPr lang="es-CL" i="1" dirty="0" smtClean="0"/>
              <a:t>. </a:t>
            </a:r>
            <a:r>
              <a:rPr lang="es-CL" i="1" dirty="0" err="1" smtClean="0"/>
              <a:t>Blood</a:t>
            </a:r>
            <a:r>
              <a:rPr lang="es-CL" i="1" dirty="0" smtClean="0"/>
              <a:t> </a:t>
            </a:r>
            <a:r>
              <a:rPr lang="es-CL" i="1" dirty="0" err="1" smtClean="0"/>
              <a:t>glucose</a:t>
            </a:r>
            <a:r>
              <a:rPr lang="es-CL" i="1" dirty="0" smtClean="0"/>
              <a:t> </a:t>
            </a:r>
            <a:r>
              <a:rPr lang="es-CL" i="1" dirty="0" err="1" smtClean="0"/>
              <a:t>levels</a:t>
            </a:r>
            <a:r>
              <a:rPr lang="es-CL" i="1" dirty="0" smtClean="0"/>
              <a:t> in a </a:t>
            </a:r>
            <a:r>
              <a:rPr lang="es-CL" i="1" dirty="0" err="1" smtClean="0"/>
              <a:t>population</a:t>
            </a:r>
            <a:r>
              <a:rPr lang="es-CL" i="1" dirty="0" smtClean="0"/>
              <a:t> of </a:t>
            </a:r>
            <a:r>
              <a:rPr lang="es-CL" i="1" dirty="0" err="1" smtClean="0"/>
              <a:t>healthy</a:t>
            </a:r>
            <a:r>
              <a:rPr lang="es-CL" i="1" dirty="0" smtClean="0"/>
              <a:t>, </a:t>
            </a:r>
            <a:r>
              <a:rPr lang="es-CL" i="1" dirty="0" err="1" smtClean="0"/>
              <a:t>breast</a:t>
            </a:r>
            <a:r>
              <a:rPr lang="es-CL" i="1" dirty="0" smtClean="0"/>
              <a:t> </a:t>
            </a:r>
            <a:r>
              <a:rPr lang="es-CL" i="1" dirty="0" err="1" smtClean="0"/>
              <a:t>fed</a:t>
            </a:r>
            <a:r>
              <a:rPr lang="es-CL" i="1" dirty="0" smtClean="0"/>
              <a:t>, </a:t>
            </a:r>
            <a:r>
              <a:rPr lang="es-CL" i="1" dirty="0" err="1" smtClean="0"/>
              <a:t>term</a:t>
            </a:r>
            <a:r>
              <a:rPr lang="es-CL" i="1" dirty="0" smtClean="0"/>
              <a:t> </a:t>
            </a:r>
            <a:r>
              <a:rPr lang="es-CL" i="1" dirty="0" err="1" smtClean="0"/>
              <a:t>infants</a:t>
            </a:r>
            <a:r>
              <a:rPr lang="es-CL" i="1" dirty="0" smtClean="0"/>
              <a:t> of </a:t>
            </a:r>
            <a:r>
              <a:rPr lang="es-CL" i="1" dirty="0" err="1" smtClean="0"/>
              <a:t>appropriate</a:t>
            </a:r>
            <a:r>
              <a:rPr lang="es-CL" i="1" dirty="0" smtClean="0"/>
              <a:t> </a:t>
            </a:r>
            <a:r>
              <a:rPr lang="es-CL" i="1" dirty="0" err="1" smtClean="0"/>
              <a:t>size</a:t>
            </a:r>
            <a:r>
              <a:rPr lang="es-CL" i="1" dirty="0" smtClean="0"/>
              <a:t> </a:t>
            </a:r>
            <a:r>
              <a:rPr lang="es-CL" i="1" dirty="0" err="1" smtClean="0"/>
              <a:t>for</a:t>
            </a:r>
            <a:r>
              <a:rPr lang="es-CL" i="1" dirty="0" smtClean="0"/>
              <a:t> </a:t>
            </a:r>
            <a:r>
              <a:rPr lang="es-CL" i="1" dirty="0" err="1" smtClean="0"/>
              <a:t>gestational</a:t>
            </a:r>
            <a:r>
              <a:rPr lang="es-CL" i="1" dirty="0" smtClean="0"/>
              <a:t> </a:t>
            </a:r>
            <a:r>
              <a:rPr lang="es-CL" i="1" dirty="0" err="1" smtClean="0"/>
              <a:t>age</a:t>
            </a:r>
            <a:r>
              <a:rPr lang="es-CL" i="1" dirty="0" smtClean="0"/>
              <a:t>. </a:t>
            </a:r>
            <a:r>
              <a:rPr lang="es-CL" i="1" dirty="0" err="1" smtClean="0"/>
              <a:t>Arch</a:t>
            </a:r>
            <a:r>
              <a:rPr lang="es-CL" i="1" dirty="0" smtClean="0"/>
              <a:t> </a:t>
            </a:r>
            <a:r>
              <a:rPr lang="es-CL" i="1" dirty="0" err="1" smtClean="0"/>
              <a:t>Dis</a:t>
            </a:r>
            <a:r>
              <a:rPr lang="es-CL" i="1" dirty="0" smtClean="0"/>
              <a:t> </a:t>
            </a:r>
            <a:r>
              <a:rPr lang="es-CL" i="1" dirty="0" err="1" smtClean="0"/>
              <a:t>Child</a:t>
            </a:r>
            <a:r>
              <a:rPr lang="es-CL" i="1" dirty="0" smtClean="0"/>
              <a:t> Fetal Neonatal </a:t>
            </a:r>
            <a:r>
              <a:rPr lang="es-CL" i="1" dirty="0" err="1" smtClean="0"/>
              <a:t>Ed</a:t>
            </a:r>
            <a:r>
              <a:rPr lang="es-CL" i="1" dirty="0" smtClean="0"/>
              <a:t> 2000;83:F117-9</a:t>
            </a:r>
            <a:endParaRPr lang="es-C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Bibliografía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i="1" dirty="0" err="1" smtClean="0"/>
              <a:t>Diwakr</a:t>
            </a:r>
            <a:r>
              <a:rPr lang="es-CL" i="1" dirty="0" smtClean="0"/>
              <a:t> KK, </a:t>
            </a:r>
            <a:r>
              <a:rPr lang="es-CL" i="1" dirty="0" err="1" smtClean="0"/>
              <a:t>Sasidhar</a:t>
            </a:r>
            <a:r>
              <a:rPr lang="es-CL" i="1" dirty="0" smtClean="0"/>
              <a:t> MV. Plasma </a:t>
            </a:r>
            <a:r>
              <a:rPr lang="es-CL" i="1" dirty="0" err="1" smtClean="0"/>
              <a:t>glucose</a:t>
            </a:r>
            <a:r>
              <a:rPr lang="es-CL" i="1" dirty="0" smtClean="0"/>
              <a:t> </a:t>
            </a:r>
            <a:r>
              <a:rPr lang="es-CL" i="1" dirty="0" err="1" smtClean="0"/>
              <a:t>levels</a:t>
            </a:r>
            <a:r>
              <a:rPr lang="es-CL" i="1" dirty="0" smtClean="0"/>
              <a:t> in </a:t>
            </a:r>
            <a:r>
              <a:rPr lang="es-CL" i="1" dirty="0" err="1" smtClean="0"/>
              <a:t>term</a:t>
            </a:r>
            <a:r>
              <a:rPr lang="es-CL" i="1" dirty="0" smtClean="0"/>
              <a:t> </a:t>
            </a:r>
            <a:r>
              <a:rPr lang="es-CL" i="1" dirty="0" err="1" smtClean="0"/>
              <a:t>infants</a:t>
            </a:r>
            <a:r>
              <a:rPr lang="es-CL" i="1" dirty="0" smtClean="0"/>
              <a:t> </a:t>
            </a:r>
            <a:r>
              <a:rPr lang="es-CL" i="1" dirty="0" err="1" smtClean="0"/>
              <a:t>who</a:t>
            </a:r>
            <a:r>
              <a:rPr lang="es-CL" i="1" dirty="0" smtClean="0"/>
              <a:t> are </a:t>
            </a:r>
            <a:r>
              <a:rPr lang="es-CL" i="1" dirty="0" err="1" smtClean="0"/>
              <a:t>appropriate</a:t>
            </a:r>
            <a:r>
              <a:rPr lang="es-CL" i="1" dirty="0" smtClean="0"/>
              <a:t> </a:t>
            </a:r>
            <a:r>
              <a:rPr lang="es-CL" i="1" dirty="0" err="1" smtClean="0"/>
              <a:t>size</a:t>
            </a:r>
            <a:r>
              <a:rPr lang="es-CL" i="1" dirty="0" smtClean="0"/>
              <a:t> </a:t>
            </a:r>
            <a:r>
              <a:rPr lang="es-CL" i="1" dirty="0" err="1" smtClean="0"/>
              <a:t>for</a:t>
            </a:r>
            <a:r>
              <a:rPr lang="es-CL" i="1" dirty="0" smtClean="0"/>
              <a:t> </a:t>
            </a:r>
            <a:r>
              <a:rPr lang="es-CL" i="1" dirty="0" err="1" smtClean="0"/>
              <a:t>gestation</a:t>
            </a:r>
            <a:r>
              <a:rPr lang="es-CL" i="1" dirty="0" smtClean="0"/>
              <a:t> and </a:t>
            </a:r>
            <a:r>
              <a:rPr lang="es-CL" i="1" dirty="0" err="1" smtClean="0"/>
              <a:t>exclusively</a:t>
            </a:r>
            <a:r>
              <a:rPr lang="es-CL" i="1" dirty="0" smtClean="0"/>
              <a:t> </a:t>
            </a:r>
            <a:r>
              <a:rPr lang="es-CL" i="1" dirty="0" err="1" smtClean="0"/>
              <a:t>breast</a:t>
            </a:r>
            <a:r>
              <a:rPr lang="es-CL" i="1" dirty="0" smtClean="0"/>
              <a:t> </a:t>
            </a:r>
            <a:r>
              <a:rPr lang="es-CL" i="1" dirty="0" err="1" smtClean="0"/>
              <a:t>fed</a:t>
            </a:r>
            <a:r>
              <a:rPr lang="es-CL" i="1" dirty="0" smtClean="0"/>
              <a:t>. </a:t>
            </a:r>
            <a:r>
              <a:rPr lang="es-CL" i="1" dirty="0" err="1" smtClean="0"/>
              <a:t>Arch</a:t>
            </a:r>
            <a:r>
              <a:rPr lang="es-CL" i="1" dirty="0" smtClean="0"/>
              <a:t> </a:t>
            </a:r>
            <a:r>
              <a:rPr lang="es-CL" i="1" dirty="0" err="1" smtClean="0"/>
              <a:t>Dis</a:t>
            </a:r>
            <a:r>
              <a:rPr lang="es-CL" i="1" dirty="0" smtClean="0"/>
              <a:t> </a:t>
            </a:r>
            <a:r>
              <a:rPr lang="es-CL" i="1" dirty="0" err="1" smtClean="0"/>
              <a:t>Child</a:t>
            </a:r>
            <a:r>
              <a:rPr lang="es-CL" i="1" dirty="0" smtClean="0"/>
              <a:t> Fetal Neonatal </a:t>
            </a:r>
            <a:r>
              <a:rPr lang="es-CL" i="1" dirty="0" err="1" smtClean="0"/>
              <a:t>Ed</a:t>
            </a:r>
            <a:r>
              <a:rPr lang="es-CL" i="1" dirty="0" smtClean="0"/>
              <a:t> 2002;87:F46-8</a:t>
            </a:r>
          </a:p>
          <a:p>
            <a:r>
              <a:rPr lang="es-CL" i="1" dirty="0" err="1" smtClean="0"/>
              <a:t>Nicholl</a:t>
            </a:r>
            <a:r>
              <a:rPr lang="es-CL" i="1" dirty="0" smtClean="0"/>
              <a:t> R. </a:t>
            </a:r>
            <a:r>
              <a:rPr lang="es-CL" i="1" dirty="0" err="1" smtClean="0"/>
              <a:t>What</a:t>
            </a:r>
            <a:r>
              <a:rPr lang="es-CL" i="1" dirty="0" smtClean="0"/>
              <a:t> </a:t>
            </a:r>
            <a:r>
              <a:rPr lang="es-CL" i="1" dirty="0" err="1" smtClean="0"/>
              <a:t>is</a:t>
            </a:r>
            <a:r>
              <a:rPr lang="es-CL" i="1" dirty="0" smtClean="0"/>
              <a:t> </a:t>
            </a:r>
            <a:r>
              <a:rPr lang="es-CL" i="1" dirty="0" err="1" smtClean="0"/>
              <a:t>the</a:t>
            </a:r>
            <a:r>
              <a:rPr lang="es-CL" i="1" dirty="0" smtClean="0"/>
              <a:t> normal </a:t>
            </a:r>
            <a:r>
              <a:rPr lang="es-CL" i="1" dirty="0" err="1" smtClean="0"/>
              <a:t>range</a:t>
            </a:r>
            <a:r>
              <a:rPr lang="es-CL" i="1" dirty="0" smtClean="0"/>
              <a:t> of </a:t>
            </a:r>
            <a:r>
              <a:rPr lang="es-CL" i="1" dirty="0" err="1" smtClean="0"/>
              <a:t>blood</a:t>
            </a:r>
            <a:r>
              <a:rPr lang="es-CL" i="1" dirty="0" smtClean="0"/>
              <a:t> </a:t>
            </a:r>
            <a:r>
              <a:rPr lang="es-CL" i="1" dirty="0" err="1" smtClean="0"/>
              <a:t>glucose</a:t>
            </a:r>
            <a:r>
              <a:rPr lang="es-CL" i="1" dirty="0" smtClean="0"/>
              <a:t> </a:t>
            </a:r>
            <a:r>
              <a:rPr lang="es-CL" i="1" dirty="0" err="1" smtClean="0"/>
              <a:t>concentrations</a:t>
            </a:r>
            <a:r>
              <a:rPr lang="es-CL" i="1" dirty="0" smtClean="0"/>
              <a:t> in </a:t>
            </a:r>
            <a:r>
              <a:rPr lang="es-CL" i="1" dirty="0" err="1" smtClean="0"/>
              <a:t>healthy</a:t>
            </a:r>
            <a:r>
              <a:rPr lang="es-CL" i="1" dirty="0" smtClean="0"/>
              <a:t> </a:t>
            </a:r>
            <a:r>
              <a:rPr lang="es-CL" i="1" dirty="0" err="1" smtClean="0"/>
              <a:t>term</a:t>
            </a:r>
            <a:r>
              <a:rPr lang="es-CL" i="1" dirty="0" smtClean="0"/>
              <a:t> </a:t>
            </a:r>
            <a:r>
              <a:rPr lang="es-CL" i="1" dirty="0" err="1" smtClean="0"/>
              <a:t>newborns</a:t>
            </a:r>
            <a:r>
              <a:rPr lang="es-CL" i="1" dirty="0" smtClean="0"/>
              <a:t>? </a:t>
            </a:r>
            <a:r>
              <a:rPr lang="es-CL" i="1" dirty="0" err="1" smtClean="0"/>
              <a:t>Arch</a:t>
            </a:r>
            <a:r>
              <a:rPr lang="es-CL" i="1" dirty="0" smtClean="0"/>
              <a:t> </a:t>
            </a:r>
            <a:r>
              <a:rPr lang="es-CL" i="1" dirty="0" err="1" smtClean="0"/>
              <a:t>Dis</a:t>
            </a:r>
            <a:r>
              <a:rPr lang="es-CL" i="1" dirty="0" smtClean="0"/>
              <a:t> </a:t>
            </a:r>
            <a:r>
              <a:rPr lang="es-CL" i="1" dirty="0" err="1" smtClean="0"/>
              <a:t>Child</a:t>
            </a:r>
            <a:r>
              <a:rPr lang="es-CL" i="1" dirty="0" smtClean="0"/>
              <a:t> 2003;88:238-9</a:t>
            </a:r>
            <a:endParaRPr lang="es-C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 smtClean="0"/>
              <a:t>Definición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Reducción de la concentración de glucosa en la sangre</a:t>
            </a:r>
          </a:p>
          <a:p>
            <a:r>
              <a:rPr lang="es-CL" dirty="0" smtClean="0"/>
              <a:t>No existe un valor único que pueda ser aplicado a todos los RN por igual</a:t>
            </a:r>
          </a:p>
          <a:p>
            <a:r>
              <a:rPr lang="es-CL" dirty="0" smtClean="0"/>
              <a:t>Para unos autores el  valor normal es por encima de 2,6 </a:t>
            </a:r>
            <a:r>
              <a:rPr lang="es-CL" dirty="0" err="1" smtClean="0"/>
              <a:t>mmoll</a:t>
            </a:r>
            <a:r>
              <a:rPr lang="es-CL" dirty="0" smtClean="0"/>
              <a:t> que corresponden a 47 mg/dl</a:t>
            </a:r>
          </a:p>
          <a:p>
            <a:r>
              <a:rPr lang="es-CL" dirty="0" err="1" smtClean="0"/>
              <a:t>Cornblath</a:t>
            </a:r>
            <a:r>
              <a:rPr lang="es-CL" dirty="0" smtClean="0"/>
              <a:t> propone un valor operacional menor de 40 mg/dl y un valor aceptable luego de accionar mayor de 50 mg/dl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Población de riesgo</a:t>
            </a:r>
            <a:endParaRPr lang="es-CL" b="1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PEG</a:t>
            </a:r>
          </a:p>
          <a:p>
            <a:r>
              <a:rPr lang="es-CL" dirty="0" err="1" smtClean="0"/>
              <a:t>Pretérminos</a:t>
            </a:r>
            <a:r>
              <a:rPr lang="es-CL" dirty="0" smtClean="0"/>
              <a:t> menores de 37 semanas</a:t>
            </a:r>
          </a:p>
          <a:p>
            <a:r>
              <a:rPr lang="es-CL" dirty="0" smtClean="0"/>
              <a:t>Hijo de madre diabética</a:t>
            </a:r>
          </a:p>
          <a:p>
            <a:r>
              <a:rPr lang="es-CL" dirty="0" err="1" smtClean="0"/>
              <a:t>Macrosómicos</a:t>
            </a:r>
            <a:endParaRPr lang="es-CL" dirty="0" smtClean="0"/>
          </a:p>
          <a:p>
            <a:r>
              <a:rPr lang="es-CL" dirty="0" smtClean="0"/>
              <a:t>Asfixia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Fisiopatología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El mantenimiento de la </a:t>
            </a:r>
            <a:r>
              <a:rPr lang="es-CL" dirty="0" err="1" smtClean="0"/>
              <a:t>normoglicemia</a:t>
            </a:r>
            <a:r>
              <a:rPr lang="es-CL" dirty="0" smtClean="0"/>
              <a:t>  depende de la reserva de glucógeno, de grasas y de una adecuada </a:t>
            </a:r>
            <a:r>
              <a:rPr lang="es-CL" dirty="0" err="1" smtClean="0"/>
              <a:t>glucogenólisis</a:t>
            </a:r>
            <a:r>
              <a:rPr lang="es-CL" dirty="0" smtClean="0"/>
              <a:t> y </a:t>
            </a:r>
            <a:r>
              <a:rPr lang="es-CL" dirty="0" err="1" smtClean="0"/>
              <a:t>gluconeogénesis</a:t>
            </a:r>
            <a:r>
              <a:rPr lang="es-CL" dirty="0" smtClean="0"/>
              <a:t> efectiva</a:t>
            </a:r>
          </a:p>
          <a:p>
            <a:r>
              <a:rPr lang="es-CL" dirty="0" smtClean="0"/>
              <a:t>Recordar que el neonato la glucosa se produce a un ritmo de 6 a 9 mg K min y el metabolismo cerebral consume el 60 a 80% de la glucosa total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Causas de </a:t>
            </a:r>
            <a:r>
              <a:rPr lang="es-CL" b="1" dirty="0" err="1" smtClean="0"/>
              <a:t>hipoglicemia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Incremento de la utilización periférica de glucosa:</a:t>
            </a:r>
          </a:p>
          <a:p>
            <a:r>
              <a:rPr lang="es-CL" dirty="0" err="1" smtClean="0"/>
              <a:t>Hiperinsulinismo</a:t>
            </a:r>
            <a:r>
              <a:rPr lang="es-CL" dirty="0" smtClean="0"/>
              <a:t> transitorio</a:t>
            </a:r>
          </a:p>
          <a:p>
            <a:r>
              <a:rPr lang="es-CL" dirty="0" smtClean="0"/>
              <a:t>Hijo de madre diabética</a:t>
            </a:r>
          </a:p>
          <a:p>
            <a:r>
              <a:rPr lang="es-CL" dirty="0" err="1" smtClean="0"/>
              <a:t>Hiperinsulinismo</a:t>
            </a:r>
            <a:r>
              <a:rPr lang="es-CL" dirty="0" smtClean="0"/>
              <a:t> persistente</a:t>
            </a:r>
          </a:p>
          <a:p>
            <a:r>
              <a:rPr lang="es-CL" dirty="0" smtClean="0"/>
              <a:t>Adenoma o hiperplasia de la </a:t>
            </a:r>
            <a:r>
              <a:rPr lang="es-CL" dirty="0" err="1" smtClean="0"/>
              <a:t>cel</a:t>
            </a:r>
            <a:r>
              <a:rPr lang="es-CL" dirty="0" smtClean="0"/>
              <a:t> Beta del páncreas</a:t>
            </a:r>
          </a:p>
          <a:p>
            <a:pPr>
              <a:buNone/>
            </a:pPr>
            <a:endParaRPr lang="es-C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Causas de </a:t>
            </a:r>
            <a:r>
              <a:rPr lang="es-CL" b="1" dirty="0" err="1" smtClean="0"/>
              <a:t>hipoglicemia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Escaso depósito de glucógeno</a:t>
            </a:r>
          </a:p>
          <a:p>
            <a:pPr>
              <a:buNone/>
            </a:pPr>
            <a:r>
              <a:rPr lang="es-CL" dirty="0"/>
              <a:t> </a:t>
            </a:r>
            <a:r>
              <a:rPr lang="es-CL" dirty="0" smtClean="0"/>
              <a:t>           </a:t>
            </a:r>
            <a:r>
              <a:rPr lang="es-CL" b="1" dirty="0" err="1" smtClean="0"/>
              <a:t>Pretérmino</a:t>
            </a:r>
            <a:r>
              <a:rPr lang="es-CL" b="1" dirty="0" smtClean="0"/>
              <a:t> y PEG</a:t>
            </a:r>
          </a:p>
          <a:p>
            <a:pPr>
              <a:buNone/>
            </a:pPr>
            <a:endParaRPr lang="es-CL" b="1" dirty="0" smtClean="0"/>
          </a:p>
          <a:p>
            <a:r>
              <a:rPr lang="es-CL" dirty="0" smtClean="0"/>
              <a:t>Estimulación de la liberación de </a:t>
            </a:r>
            <a:r>
              <a:rPr lang="es-CL" dirty="0" err="1" smtClean="0"/>
              <a:t>catecolaminas</a:t>
            </a:r>
            <a:r>
              <a:rPr lang="es-CL" dirty="0" smtClean="0"/>
              <a:t> y aumento del metabolismo anaerobio</a:t>
            </a:r>
          </a:p>
          <a:p>
            <a:pPr>
              <a:buNone/>
            </a:pPr>
            <a:r>
              <a:rPr lang="es-CL" dirty="0"/>
              <a:t> </a:t>
            </a:r>
            <a:r>
              <a:rPr lang="es-CL" dirty="0" smtClean="0"/>
              <a:t>             </a:t>
            </a:r>
            <a:r>
              <a:rPr lang="es-CL" b="1" dirty="0" smtClean="0"/>
              <a:t>Asfixia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Clínica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err="1" smtClean="0"/>
              <a:t>Letargia</a:t>
            </a:r>
            <a:endParaRPr lang="es-CL" dirty="0" smtClean="0"/>
          </a:p>
          <a:p>
            <a:r>
              <a:rPr lang="es-CL" dirty="0" smtClean="0"/>
              <a:t>Temblores</a:t>
            </a:r>
          </a:p>
          <a:p>
            <a:r>
              <a:rPr lang="es-CL" dirty="0" smtClean="0"/>
              <a:t>Dificultad para alimentarse</a:t>
            </a:r>
          </a:p>
          <a:p>
            <a:r>
              <a:rPr lang="es-CL" dirty="0" smtClean="0"/>
              <a:t>Vómitos</a:t>
            </a:r>
          </a:p>
          <a:p>
            <a:r>
              <a:rPr lang="es-CL" dirty="0" smtClean="0"/>
              <a:t>Apneas</a:t>
            </a:r>
          </a:p>
          <a:p>
            <a:r>
              <a:rPr lang="es-CL" dirty="0" smtClean="0"/>
              <a:t>Convulsiones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Mediciones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No debe medirse la glucosa en sangre o hacer HGT antes de las 2 horas de vida, porque los resultados de la primera hora tiene falsos positivos y conducen a tratamiento innecesario.</a:t>
            </a:r>
          </a:p>
          <a:p>
            <a:r>
              <a:rPr lang="es-CL" dirty="0" smtClean="0"/>
              <a:t>Pruebas de </a:t>
            </a:r>
            <a:r>
              <a:rPr lang="es-CL" dirty="0" err="1" smtClean="0"/>
              <a:t>tamizaje</a:t>
            </a:r>
            <a:r>
              <a:rPr lang="es-CL" dirty="0" smtClean="0"/>
              <a:t> con tira reactiva son efectivos para controlar las poblaciones de riesgo y valorar la respuesta al tratamiento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182</TotalTime>
  <Words>1047</Words>
  <Application>Microsoft Office PowerPoint</Application>
  <PresentationFormat>Presentación en pantalla (4:3)</PresentationFormat>
  <Paragraphs>90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Mirador</vt:lpstr>
      <vt:lpstr>HIPOGLICEMIA</vt:lpstr>
      <vt:lpstr>Importancia del tema</vt:lpstr>
      <vt:lpstr>Definición</vt:lpstr>
      <vt:lpstr>Población de riesgo</vt:lpstr>
      <vt:lpstr>Fisiopatología</vt:lpstr>
      <vt:lpstr>Causas de hipoglicemia</vt:lpstr>
      <vt:lpstr>Causas de hipoglicemia</vt:lpstr>
      <vt:lpstr>Clínica</vt:lpstr>
      <vt:lpstr>Mediciones</vt:lpstr>
      <vt:lpstr>Tratamiento</vt:lpstr>
      <vt:lpstr>Tratamiento</vt:lpstr>
      <vt:lpstr>Tratamiento</vt:lpstr>
      <vt:lpstr>Tratamiento</vt:lpstr>
      <vt:lpstr>Tratamiento</vt:lpstr>
      <vt:lpstr>Tratamiento</vt:lpstr>
      <vt:lpstr>Hasta cuando se mantiene el control de glicemia</vt:lpstr>
      <vt:lpstr>Hasta cuando se mantiene el control de glicemia</vt:lpstr>
      <vt:lpstr>Hasta cuando se mantiene el control de glicemia</vt:lpstr>
      <vt:lpstr>Bibliografía</vt:lpstr>
      <vt:lpstr>Bibliografía</vt:lpstr>
      <vt:lpstr>Bibliografía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HIPOGLICEMIA</dc:title>
  <dc:creator>Diaz</dc:creator>
  <cp:lastModifiedBy>soporte</cp:lastModifiedBy>
  <cp:revision>19</cp:revision>
  <dcterms:created xsi:type="dcterms:W3CDTF">2017-03-19T00:57:17Z</dcterms:created>
  <dcterms:modified xsi:type="dcterms:W3CDTF">2020-04-27T04:06:49Z</dcterms:modified>
</cp:coreProperties>
</file>