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0" r:id="rId2"/>
    <p:sldId id="258" r:id="rId3"/>
    <p:sldId id="264" r:id="rId4"/>
    <p:sldId id="265" r:id="rId5"/>
    <p:sldId id="266" r:id="rId6"/>
    <p:sldId id="267" r:id="rId7"/>
    <p:sldId id="268" r:id="rId8"/>
    <p:sldId id="269" r:id="rId9"/>
    <p:sldId id="271" r:id="rId10"/>
    <p:sldId id="272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700"/>
  </p:normalViewPr>
  <p:slideViewPr>
    <p:cSldViewPr snapToGrid="0" snapToObjects="1">
      <p:cViewPr varScale="1">
        <p:scale>
          <a:sx n="91" d="100"/>
          <a:sy n="91" d="100"/>
        </p:scale>
        <p:origin x="17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4E8C4-B24A-E045-8425-8FE3DE84EAF1}" type="datetimeFigureOut">
              <a:rPr lang="es-ES" smtClean="0"/>
              <a:t>5/11/20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DFA80-425C-654B-8D41-91A5BC7B29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3223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DIAPO</a:t>
            </a:r>
            <a:r>
              <a:rPr lang="es-ES" baseline="0" dirty="0"/>
              <a:t> DE INICIO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112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Metaplasia</a:t>
            </a:r>
            <a:r>
              <a:rPr lang="es-ES" dirty="0"/>
              <a:t>  fibrocartilaginosa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4649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Mujeres       pulgar   anular     DM   AR   Gota</a:t>
            </a:r>
          </a:p>
          <a:p>
            <a:endParaRPr lang="es-ES" dirty="0"/>
          </a:p>
          <a:p>
            <a:r>
              <a:rPr lang="es-ES" dirty="0"/>
              <a:t>Dg  </a:t>
            </a:r>
            <a:r>
              <a:rPr lang="es-ES" dirty="0" err="1"/>
              <a:t>Dif</a:t>
            </a:r>
            <a:r>
              <a:rPr lang="es-ES" dirty="0"/>
              <a:t>:  esguinces, </a:t>
            </a:r>
            <a:r>
              <a:rPr lang="es-ES" dirty="0" err="1"/>
              <a:t>Dupuytren</a:t>
            </a:r>
            <a:r>
              <a:rPr lang="es-ES" dirty="0"/>
              <a:t>, </a:t>
            </a:r>
            <a:r>
              <a:rPr lang="es-ES" dirty="0" err="1"/>
              <a:t>avulsion</a:t>
            </a:r>
            <a:r>
              <a:rPr lang="es-ES" dirty="0"/>
              <a:t> placa volar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575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¨ventana de oportunidad¨ para </a:t>
            </a:r>
            <a:r>
              <a:rPr lang="es-ES" dirty="0" err="1"/>
              <a:t>infiltracion</a:t>
            </a:r>
            <a:r>
              <a:rPr lang="es-ES" dirty="0"/>
              <a:t> </a:t>
            </a:r>
            <a:r>
              <a:rPr lang="es-ES" dirty="0" err="1"/>
              <a:t>esteroidal</a:t>
            </a:r>
            <a:r>
              <a:rPr lang="es-ES" dirty="0"/>
              <a:t> precoz   (</a:t>
            </a:r>
            <a:r>
              <a:rPr lang="es-ES" dirty="0" err="1"/>
              <a:t>metaplasia</a:t>
            </a:r>
            <a:r>
              <a:rPr lang="es-ES" dirty="0"/>
              <a:t>)</a:t>
            </a:r>
          </a:p>
          <a:p>
            <a:r>
              <a:rPr lang="es-ES" dirty="0"/>
              <a:t>Recidiva 56% al año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446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OJO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892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 Normal de APL   </a:t>
            </a:r>
            <a:r>
              <a:rPr lang="es-ES" dirty="0" err="1"/>
              <a:t>multiples</a:t>
            </a:r>
            <a:r>
              <a:rPr lang="es-ES" dirty="0"/>
              <a:t>  bandas ( </a:t>
            </a:r>
            <a:r>
              <a:rPr lang="es-ES" dirty="0" err="1"/>
              <a:t>zancolli</a:t>
            </a:r>
            <a:r>
              <a:rPr lang="es-ES" dirty="0"/>
              <a:t>)</a:t>
            </a:r>
          </a:p>
          <a:p>
            <a:r>
              <a:rPr lang="es-ES" dirty="0"/>
              <a:t>Septum</a:t>
            </a:r>
            <a:r>
              <a:rPr lang="es-ES" baseline="0" dirty="0"/>
              <a:t> 1/3 </a:t>
            </a:r>
            <a:r>
              <a:rPr lang="es-ES" baseline="0" dirty="0" err="1"/>
              <a:t>cadaverico</a:t>
            </a:r>
            <a:r>
              <a:rPr lang="es-ES" baseline="0" dirty="0"/>
              <a:t>     aun mas en quirúrgicos</a:t>
            </a:r>
          </a:p>
          <a:p>
            <a:r>
              <a:rPr lang="es-ES" baseline="0" dirty="0"/>
              <a:t>Engrosamiento </a:t>
            </a:r>
            <a:r>
              <a:rPr lang="es-ES" baseline="0" dirty="0" err="1"/>
              <a:t>retinaculo</a:t>
            </a:r>
            <a:r>
              <a:rPr lang="es-ES" baseline="0" dirty="0"/>
              <a:t>, degeneración mixoide      </a:t>
            </a:r>
            <a:r>
              <a:rPr lang="es-ES" baseline="0"/>
              <a:t>NO inflamatorio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717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Mujeres  6: 1       carga</a:t>
            </a:r>
            <a:r>
              <a:rPr lang="es-ES" baseline="0" dirty="0"/>
              <a:t> repetida      pre y post parto</a:t>
            </a:r>
          </a:p>
          <a:p>
            <a:r>
              <a:rPr lang="es-ES" baseline="0" dirty="0" err="1"/>
              <a:t>Finkelstein</a:t>
            </a:r>
            <a:r>
              <a:rPr lang="es-ES" baseline="0" dirty="0"/>
              <a:t>  (APB)            </a:t>
            </a:r>
            <a:r>
              <a:rPr lang="es-ES" baseline="0" dirty="0" err="1"/>
              <a:t>Eichoff</a:t>
            </a:r>
            <a:r>
              <a:rPr lang="es-ES" baseline="0" dirty="0"/>
              <a:t>    (EPB)</a:t>
            </a:r>
          </a:p>
          <a:p>
            <a:r>
              <a:rPr lang="es-ES" baseline="0" dirty="0"/>
              <a:t>Dg </a:t>
            </a:r>
            <a:r>
              <a:rPr lang="es-ES" baseline="0" dirty="0" err="1"/>
              <a:t>Dif</a:t>
            </a:r>
            <a:r>
              <a:rPr lang="es-ES" baseline="0" dirty="0"/>
              <a:t>:  SD </a:t>
            </a:r>
            <a:r>
              <a:rPr lang="es-ES" baseline="0" dirty="0" err="1"/>
              <a:t>Entrecruz</a:t>
            </a:r>
            <a:r>
              <a:rPr lang="es-ES" baseline="0" dirty="0"/>
              <a:t>, </a:t>
            </a:r>
            <a:r>
              <a:rPr lang="es-ES" baseline="0" dirty="0" err="1"/>
              <a:t>rizartrosis</a:t>
            </a:r>
            <a:r>
              <a:rPr lang="es-ES" baseline="0" dirty="0"/>
              <a:t>, </a:t>
            </a:r>
            <a:r>
              <a:rPr lang="es-ES" baseline="0" dirty="0" err="1"/>
              <a:t>fract</a:t>
            </a:r>
            <a:r>
              <a:rPr lang="es-ES" baseline="0" dirty="0"/>
              <a:t> </a:t>
            </a:r>
            <a:r>
              <a:rPr lang="es-ES" baseline="0" dirty="0" err="1"/>
              <a:t>escaf</a:t>
            </a:r>
            <a:r>
              <a:rPr lang="es-ES" baseline="0" dirty="0"/>
              <a:t>, NRS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2371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Infiltracion</a:t>
            </a:r>
            <a:r>
              <a:rPr lang="es-ES" dirty="0"/>
              <a:t> 60% alivio largo plazo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627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Contenido  9+1</a:t>
            </a:r>
            <a:r>
              <a:rPr lang="es-ES" baseline="0" dirty="0"/>
              <a:t>       variantes  rama motora  </a:t>
            </a:r>
          </a:p>
          <a:p>
            <a:r>
              <a:rPr lang="es-ES" baseline="0" dirty="0"/>
              <a:t>FR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3128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Dolor</a:t>
            </a:r>
            <a:r>
              <a:rPr lang="es-ES" baseline="0" dirty="0"/>
              <a:t> </a:t>
            </a:r>
            <a:r>
              <a:rPr lang="es-ES" baseline="0" dirty="0" err="1"/>
              <a:t>neuropático</a:t>
            </a:r>
            <a:endParaRPr lang="es-ES" baseline="0" dirty="0"/>
          </a:p>
          <a:p>
            <a:r>
              <a:rPr lang="es-ES" baseline="0" dirty="0"/>
              <a:t>Severo:  </a:t>
            </a:r>
            <a:r>
              <a:rPr lang="es-ES" baseline="0" dirty="0" err="1"/>
              <a:t>paresia</a:t>
            </a:r>
            <a:r>
              <a:rPr lang="es-ES" baseline="0" dirty="0"/>
              <a:t>….     se caen objetos perdida sensibilidad   </a:t>
            </a:r>
            <a:r>
              <a:rPr lang="es-ES" baseline="0" dirty="0" err="1"/>
              <a:t>termalgesia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610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Clinica</a:t>
            </a:r>
            <a:r>
              <a:rPr lang="es-ES" baseline="0" dirty="0"/>
              <a:t> :    </a:t>
            </a:r>
            <a:r>
              <a:rPr lang="es-ES" baseline="0" dirty="0" err="1"/>
              <a:t>Trofismo</a:t>
            </a:r>
            <a:r>
              <a:rPr lang="es-ES" baseline="0" dirty="0"/>
              <a:t> APB   D2P</a:t>
            </a:r>
          </a:p>
          <a:p>
            <a:r>
              <a:rPr lang="es-ES" baseline="0" dirty="0"/>
              <a:t>Tratar condición médica subyacente</a:t>
            </a:r>
          </a:p>
          <a:p>
            <a:r>
              <a:rPr lang="es-ES" baseline="0" dirty="0"/>
              <a:t>Dg Diferencial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615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es necesaria la homeopatía…..</a:t>
            </a:r>
          </a:p>
          <a:p>
            <a:r>
              <a:rPr lang="es-ES" dirty="0" err="1"/>
              <a:t>Ortesis</a:t>
            </a:r>
            <a:r>
              <a:rPr lang="es-ES" dirty="0"/>
              <a:t>   +   </a:t>
            </a:r>
            <a:r>
              <a:rPr lang="es-ES" dirty="0" err="1"/>
              <a:t>ejerc</a:t>
            </a:r>
            <a:r>
              <a:rPr lang="es-ES" dirty="0"/>
              <a:t> deslizamiento</a:t>
            </a:r>
            <a:r>
              <a:rPr lang="es-ES" baseline="0" dirty="0"/>
              <a:t> nervioso +   </a:t>
            </a:r>
            <a:r>
              <a:rPr lang="es-ES" baseline="0" dirty="0" err="1"/>
              <a:t>neuromodulador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38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Etiologias</a:t>
            </a:r>
            <a:r>
              <a:rPr lang="es-ES" dirty="0"/>
              <a:t> propuestas        </a:t>
            </a:r>
            <a:r>
              <a:rPr lang="es-ES" dirty="0" err="1"/>
              <a:t>Nirschl</a:t>
            </a:r>
            <a:r>
              <a:rPr lang="es-ES" dirty="0"/>
              <a:t> 1979</a:t>
            </a:r>
          </a:p>
          <a:p>
            <a:r>
              <a:rPr lang="es-ES" dirty="0"/>
              <a:t>Mismo </a:t>
            </a:r>
            <a:r>
              <a:rPr lang="es-ES" dirty="0" err="1"/>
              <a:t>fenomeno</a:t>
            </a:r>
            <a:r>
              <a:rPr lang="es-ES" dirty="0"/>
              <a:t> </a:t>
            </a:r>
            <a:r>
              <a:rPr lang="es-ES" dirty="0" err="1"/>
              <a:t>entesopatico</a:t>
            </a:r>
            <a:r>
              <a:rPr lang="es-ES" dirty="0"/>
              <a:t> medial     country club </a:t>
            </a:r>
            <a:r>
              <a:rPr lang="es-ES" dirty="0" err="1"/>
              <a:t>elbow</a:t>
            </a:r>
            <a:endParaRPr lang="es-ES" dirty="0"/>
          </a:p>
          <a:p>
            <a:r>
              <a:rPr lang="es-ES" dirty="0"/>
              <a:t>NO   </a:t>
            </a:r>
            <a:r>
              <a:rPr lang="es-ES" dirty="0" err="1"/>
              <a:t>inflamacion</a:t>
            </a:r>
            <a:r>
              <a:rPr lang="es-ES" dirty="0"/>
              <a:t>:    apoptosis, degenerativo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3536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Dominante 75%      tareas repetitivas      30-40 años</a:t>
            </a:r>
          </a:p>
          <a:p>
            <a:r>
              <a:rPr lang="es-ES" dirty="0"/>
              <a:t>Pruebas provocativas +++</a:t>
            </a:r>
          </a:p>
          <a:p>
            <a:r>
              <a:rPr lang="es-ES" dirty="0"/>
              <a:t>Dg Diferencial</a:t>
            </a:r>
          </a:p>
          <a:p>
            <a:r>
              <a:rPr lang="es-ES" dirty="0"/>
              <a:t>RNM:   malo para </a:t>
            </a:r>
            <a:r>
              <a:rPr lang="es-ES" dirty="0" err="1"/>
              <a:t>seguimineto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45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corticoides</a:t>
            </a:r>
          </a:p>
          <a:p>
            <a:endParaRPr lang="es-ES" dirty="0"/>
          </a:p>
          <a:p>
            <a:r>
              <a:rPr lang="es-ES" dirty="0"/>
              <a:t>Descarga:   inmovilizador de muñeca    (</a:t>
            </a:r>
            <a:r>
              <a:rPr lang="es-ES" baseline="0" dirty="0"/>
              <a:t>  brazalete solo en retorno progresivo, dolor controlado)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491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Tejido</a:t>
            </a:r>
            <a:r>
              <a:rPr lang="es-ES" baseline="0" dirty="0"/>
              <a:t> friable , edematoso, grisáceo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FA80-425C-654B-8D41-91A5BC7B295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97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735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99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86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43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67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422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574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280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61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32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08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FCE36-0015-CE48-8B03-C5DC7D57EAAD}" type="datetimeFigureOut">
              <a:rPr lang="es-ES" smtClean="0"/>
              <a:t>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2799-9650-6247-BD75-53B71213B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40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Avenir Black Oblique"/>
                <a:cs typeface="Avenir Black Oblique"/>
              </a:rPr>
              <a:t>Patología Ortopédica de Antebrazo,  Muñeca y Mano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Dr</a:t>
            </a:r>
            <a:r>
              <a:rPr lang="es-ES" dirty="0"/>
              <a:t> Luis Schnapp</a:t>
            </a:r>
          </a:p>
          <a:p>
            <a:endParaRPr lang="es-ES" dirty="0"/>
          </a:p>
        </p:txBody>
      </p:sp>
      <p:pic>
        <p:nvPicPr>
          <p:cNvPr id="5" name="Picture 12" descr="nuevo clc 2">
            <a:extLst>
              <a:ext uri="{FF2B5EF4-FFF2-40B4-BE49-F238E27FC236}">
                <a16:creationId xmlns:a16="http://schemas.microsoft.com/office/drawing/2014/main" id="{C28F75B9-478C-8E42-805A-B781590CC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99944"/>
            <a:ext cx="18288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akeHealthChile June 4 - 5, 2019">
            <a:extLst>
              <a:ext uri="{FF2B5EF4-FFF2-40B4-BE49-F238E27FC236}">
                <a16:creationId xmlns:a16="http://schemas.microsoft.com/office/drawing/2014/main" id="{8A13BBED-BBFA-FE44-BA79-A9F316F8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57" y="6001611"/>
            <a:ext cx="1987550" cy="46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D6CDC3-D7C7-B34D-958C-EEA721ADC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8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4"/>
    </mc:Choice>
    <mc:Fallback xmlns="">
      <p:transition spd="slow" advTm="1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Epicondilitis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b="1" dirty="0">
                <a:latin typeface="Arial"/>
                <a:cs typeface="Arial"/>
              </a:rPr>
              <a:t>Quirúrgico</a:t>
            </a:r>
            <a:r>
              <a:rPr lang="es-ES" sz="2400" dirty="0">
                <a:latin typeface="Arial"/>
                <a:cs typeface="Arial"/>
              </a:rPr>
              <a:t>     (5-10%)</a:t>
            </a:r>
          </a:p>
          <a:p>
            <a:pPr marL="0" indent="0">
              <a:buNone/>
            </a:pPr>
            <a:r>
              <a:rPr lang="es-ES" sz="2400" dirty="0">
                <a:latin typeface="Arial"/>
                <a:cs typeface="Arial"/>
              </a:rPr>
              <a:t>       1. </a:t>
            </a:r>
            <a:r>
              <a:rPr lang="es-ES" sz="2400" dirty="0" err="1">
                <a:latin typeface="Arial"/>
                <a:cs typeface="Arial"/>
              </a:rPr>
              <a:t>curetaje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entesopatía</a:t>
            </a:r>
            <a:r>
              <a:rPr lang="es-ES" sz="2400" dirty="0">
                <a:latin typeface="Arial"/>
                <a:cs typeface="Arial"/>
              </a:rPr>
              <a:t> (</a:t>
            </a:r>
            <a:r>
              <a:rPr lang="es-ES" sz="2400" dirty="0" err="1">
                <a:latin typeface="Arial"/>
                <a:cs typeface="Arial"/>
              </a:rPr>
              <a:t>angiofibrodisplasia</a:t>
            </a:r>
            <a:r>
              <a:rPr lang="es-ES" sz="24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r>
              <a:rPr lang="es-ES" sz="2400" dirty="0">
                <a:latin typeface="Arial"/>
                <a:cs typeface="Arial"/>
              </a:rPr>
              <a:t>        </a:t>
            </a:r>
            <a:r>
              <a:rPr lang="es-ES" sz="2400" dirty="0" err="1">
                <a:latin typeface="Arial"/>
                <a:cs typeface="Arial"/>
              </a:rPr>
              <a:t>resutura</a:t>
            </a:r>
            <a:r>
              <a:rPr lang="es-ES" sz="240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s-ES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" sz="2400" dirty="0">
                <a:latin typeface="Arial"/>
                <a:cs typeface="Arial"/>
              </a:rPr>
              <a:t>       2.  tenotomía artroscópica  o PCT</a:t>
            </a:r>
          </a:p>
          <a:p>
            <a:pPr marL="0" indent="0">
              <a:buNone/>
            </a:pPr>
            <a:endParaRPr lang="es-ES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" sz="2400" dirty="0">
                <a:latin typeface="Arial"/>
                <a:cs typeface="Arial"/>
              </a:rPr>
              <a:t>       3.  variantes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6464" t="3109" r="10204" b="34684"/>
          <a:stretch/>
        </p:blipFill>
        <p:spPr>
          <a:xfrm>
            <a:off x="5789823" y="2703285"/>
            <a:ext cx="3354177" cy="23547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4680857"/>
            <a:ext cx="2884715" cy="19231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098C4C-5414-8B45-8C3D-2C812B68F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31"/>
    </mc:Choice>
    <mc:Fallback xmlns="">
      <p:transition spd="slow" advTm="7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Dedo en Gatillo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Anatomía - Fisiopatología</a:t>
            </a:r>
          </a:p>
        </p:txBody>
      </p:sp>
      <p:pic>
        <p:nvPicPr>
          <p:cNvPr id="2050" name="Picture 2" descr="Trigger Finger | Orthopaedic Associates of Michigan">
            <a:extLst>
              <a:ext uri="{FF2B5EF4-FFF2-40B4-BE49-F238E27FC236}">
                <a16:creationId xmlns:a16="http://schemas.microsoft.com/office/drawing/2014/main" id="{95A88580-3835-484F-B8EA-E70682A4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18" y="2443480"/>
            <a:ext cx="3615111" cy="368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A2C55C-5588-5344-A414-74D67E419B17}"/>
              </a:ext>
            </a:extLst>
          </p:cNvPr>
          <p:cNvSpPr txBox="1"/>
          <p:nvPr/>
        </p:nvSpPr>
        <p:spPr>
          <a:xfrm>
            <a:off x="371653" y="2986018"/>
            <a:ext cx="38577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L" dirty="0"/>
              <a:t>Polea A1</a:t>
            </a:r>
          </a:p>
          <a:p>
            <a:pPr marL="285750" indent="-285750">
              <a:buFontTx/>
              <a:buChar char="-"/>
            </a:pPr>
            <a:r>
              <a:rPr lang="es-CL" dirty="0"/>
              <a:t>Metaplasia fibrocartilaginosa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Trastornos hormonales/metabólicos</a:t>
            </a:r>
          </a:p>
          <a:p>
            <a:pPr marL="285750" indent="-285750">
              <a:buFontTx/>
              <a:buChar char="-"/>
            </a:pPr>
            <a:r>
              <a:rPr lang="es-CL" dirty="0"/>
              <a:t>Trauma repetido</a:t>
            </a:r>
          </a:p>
          <a:p>
            <a:pPr marL="285750" indent="-285750">
              <a:buFontTx/>
              <a:buChar char="-"/>
            </a:pP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36B40F-D1D9-284B-B26C-92F8E438E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51"/>
    </mc:Choice>
    <mc:Fallback xmlns="">
      <p:transition spd="slow" advTm="6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Dedo en Gatillo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Diagnóstico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32857" y="3138714"/>
            <a:ext cx="143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CLINICO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257" y="1600200"/>
            <a:ext cx="3492500" cy="44069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850E5F-A9CA-7F4A-B5FC-C552F4422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40"/>
    </mc:Choice>
    <mc:Fallback xmlns="">
      <p:transition spd="slow" advTm="5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Dedo en Gatillo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Tratamiento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57" y="3015343"/>
            <a:ext cx="2585357" cy="18994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71" y="3015343"/>
            <a:ext cx="2962778" cy="19376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1477" y="5134429"/>
            <a:ext cx="2262414" cy="14411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A7BB58-1ABD-5C4F-A6F8-FA65F5EC3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3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2"/>
    </mc:Choice>
    <mc:Fallback xmlns="">
      <p:transition spd="slow" advTm="6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Dedo en Gatillo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5"/>
          <a:srcRect l="-8238" r="-8238"/>
          <a:stretch>
            <a:fillRect/>
          </a:stretch>
        </p:blipFill>
        <p:spPr>
          <a:xfrm>
            <a:off x="457200" y="1836058"/>
            <a:ext cx="3787174" cy="208280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286" y="1836058"/>
            <a:ext cx="2777066" cy="20828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405002" y="4237335"/>
            <a:ext cx="4064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Anestesia local sin sedación</a:t>
            </a:r>
          </a:p>
          <a:p>
            <a:r>
              <a:rPr lang="es-ES" sz="2400" dirty="0">
                <a:latin typeface="Arial"/>
                <a:cs typeface="Arial"/>
              </a:rPr>
              <a:t>   verificación </a:t>
            </a:r>
            <a:r>
              <a:rPr lang="es-ES" sz="2400" dirty="0" err="1">
                <a:latin typeface="Arial"/>
                <a:cs typeface="Arial"/>
              </a:rPr>
              <a:t>intra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op</a:t>
            </a:r>
            <a:endParaRPr lang="es-ES" sz="2400" dirty="0">
              <a:latin typeface="Arial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57200" y="5588000"/>
            <a:ext cx="3759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OJO   nervio CR  Pulgar !!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C1C58C-4CE0-0F4E-A3C4-71DC6EEAE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5"/>
    </mc:Choice>
    <mc:Fallback xmlns="">
      <p:transition spd="slow" advTm="3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Tendinitis de </a:t>
            </a:r>
            <a:r>
              <a:rPr lang="es-ES" dirty="0" err="1">
                <a:latin typeface="Arial"/>
                <a:cs typeface="Arial"/>
              </a:rPr>
              <a:t>Quervain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Anatomía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20" y="2439893"/>
            <a:ext cx="4576724" cy="29848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74399A-F272-7949-8414-E82463033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5"/>
    </mc:Choice>
    <mc:Fallback xmlns="">
      <p:transition spd="slow" advTm="5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de </a:t>
            </a:r>
            <a:r>
              <a:rPr lang="es-ES" dirty="0" err="1">
                <a:latin typeface="Arial"/>
                <a:cs typeface="Arial"/>
              </a:rPr>
              <a:t>Quervain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Diagnóstico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587" r="1587" b="21241"/>
          <a:stretch/>
        </p:blipFill>
        <p:spPr>
          <a:xfrm>
            <a:off x="1016000" y="2154692"/>
            <a:ext cx="7257143" cy="30619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736E0F-8A7E-A640-BBA3-BF1809659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61"/>
    </mc:Choice>
    <mc:Fallback xmlns="">
      <p:transition spd="slow" advTm="7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de </a:t>
            </a:r>
            <a:r>
              <a:rPr lang="es-ES" dirty="0" err="1">
                <a:latin typeface="Arial"/>
                <a:cs typeface="Arial"/>
              </a:rPr>
              <a:t>Quervain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Tratamiento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22288" y="2394856"/>
            <a:ext cx="485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- Modificación hábitos – descarga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22288" y="4245429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- Infiltración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571" y="3581627"/>
            <a:ext cx="3392715" cy="25445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526FE5-FD1C-5A4E-93E4-2F9CD8697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9"/>
    </mc:Choice>
    <mc:Fallback xmlns="">
      <p:transition spd="slow" advTm="2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de </a:t>
            </a:r>
            <a:r>
              <a:rPr lang="es-ES" dirty="0" err="1">
                <a:latin typeface="Arial"/>
                <a:cs typeface="Arial"/>
              </a:rPr>
              <a:t>Quervain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885" r="12885"/>
          <a:stretch/>
        </p:blipFill>
        <p:spPr>
          <a:xfrm>
            <a:off x="5315858" y="1417638"/>
            <a:ext cx="2683829" cy="2699657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56667"/>
          <a:stretch/>
        </p:blipFill>
        <p:spPr>
          <a:xfrm>
            <a:off x="852715" y="1707923"/>
            <a:ext cx="3302000" cy="2273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33286" y="5098143"/>
            <a:ext cx="6024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- Proteger NRS en abordaje</a:t>
            </a:r>
          </a:p>
          <a:p>
            <a:r>
              <a:rPr lang="es-ES" sz="2400" dirty="0">
                <a:latin typeface="Arial"/>
                <a:cs typeface="Arial"/>
              </a:rPr>
              <a:t>- Liberar tabique</a:t>
            </a:r>
          </a:p>
          <a:p>
            <a:r>
              <a:rPr lang="es-ES" sz="2400" dirty="0">
                <a:latin typeface="Arial"/>
                <a:cs typeface="Arial"/>
              </a:rPr>
              <a:t>- </a:t>
            </a:r>
            <a:r>
              <a:rPr lang="es-ES" sz="2400" dirty="0" err="1">
                <a:latin typeface="Arial"/>
                <a:cs typeface="Arial"/>
              </a:rPr>
              <a:t>Retinaculotomia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anterograda</a:t>
            </a:r>
            <a:r>
              <a:rPr lang="es-ES" sz="2400" dirty="0">
                <a:latin typeface="Arial"/>
                <a:cs typeface="Arial"/>
              </a:rPr>
              <a:t> y por dorsal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A61943-1273-AE46-95D6-E4F5A064F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84"/>
    </mc:Choice>
    <mc:Fallback xmlns="">
      <p:transition spd="slow" advTm="27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Gracias por su atención</a:t>
            </a:r>
          </a:p>
          <a:p>
            <a:endParaRPr lang="es-ES" dirty="0"/>
          </a:p>
          <a:p>
            <a:endParaRPr lang="es-ES" dirty="0"/>
          </a:p>
          <a:p>
            <a:pPr marL="914400" lvl="2" indent="0">
              <a:buNone/>
            </a:pPr>
            <a:r>
              <a:rPr lang="es-ES" dirty="0"/>
              <a:t>        LSCHNAPP@UCHILE.CL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E56B79-33E9-A44A-91AC-3F9E224D0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6"/>
    </mc:Choice>
    <mc:Fallback xmlns="">
      <p:transition spd="slow" advTm="10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Contenido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Sindrome</a:t>
            </a:r>
            <a:r>
              <a:rPr lang="es-ES" dirty="0"/>
              <a:t> del Túnel Carpiano (STC)</a:t>
            </a:r>
          </a:p>
          <a:p>
            <a:r>
              <a:rPr lang="es-ES" dirty="0" err="1"/>
              <a:t>Epicondilitis</a:t>
            </a:r>
            <a:r>
              <a:rPr lang="es-ES" dirty="0"/>
              <a:t> Lateral y Medial</a:t>
            </a:r>
          </a:p>
          <a:p>
            <a:r>
              <a:rPr lang="es-ES" dirty="0"/>
              <a:t>Dedo en Gatillo</a:t>
            </a:r>
          </a:p>
          <a:p>
            <a:r>
              <a:rPr lang="es-ES" dirty="0"/>
              <a:t>Tendinitis de </a:t>
            </a:r>
            <a:r>
              <a:rPr lang="es-ES" dirty="0" err="1"/>
              <a:t>Quervain</a:t>
            </a:r>
            <a:r>
              <a:rPr lang="es-ES" dirty="0"/>
              <a:t>                                                                               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C1C08B-A891-4042-808B-36C680FE5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7"/>
    </mc:Choice>
    <mc:Fallback xmlns="">
      <p:transition spd="slow" advTm="1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STC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Anatomía y Factores de Riesgo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00" y="2565400"/>
            <a:ext cx="7277100" cy="2984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1A168B-2909-9A48-BB5E-B815599BB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42"/>
    </mc:Choice>
    <mc:Fallback xmlns="">
      <p:transition spd="slow" advTm="7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STC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Signos y Síntomas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91" y="2280921"/>
            <a:ext cx="3810000" cy="254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425199" y="1600200"/>
            <a:ext cx="117682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latin typeface="Arial"/>
                <a:cs typeface="Arial"/>
              </a:rPr>
              <a:t>Phalen</a:t>
            </a:r>
            <a:endParaRPr lang="es-ES" sz="2400" dirty="0">
              <a:latin typeface="Arial"/>
              <a:cs typeface="Arial"/>
            </a:endParaRPr>
          </a:p>
          <a:p>
            <a:endParaRPr lang="es-ES" sz="2400" dirty="0">
              <a:latin typeface="Arial"/>
              <a:cs typeface="Arial"/>
            </a:endParaRPr>
          </a:p>
          <a:p>
            <a:endParaRPr lang="es-ES" sz="2400" dirty="0">
              <a:latin typeface="Arial"/>
              <a:cs typeface="Arial"/>
            </a:endParaRPr>
          </a:p>
        </p:txBody>
      </p:sp>
      <p:pic>
        <p:nvPicPr>
          <p:cNvPr id="3074" name="Picture 2" descr="Phalen maneuver - Wikipedia">
            <a:extLst>
              <a:ext uri="{FF2B5EF4-FFF2-40B4-BE49-F238E27FC236}">
                <a16:creationId xmlns:a16="http://schemas.microsoft.com/office/drawing/2014/main" id="{62B9FBCB-4446-3945-88AB-280880125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24" y="1558704"/>
            <a:ext cx="1971040" cy="1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estul Durkan in Sindromul de tunel carpian - YouTube">
            <a:extLst>
              <a:ext uri="{FF2B5EF4-FFF2-40B4-BE49-F238E27FC236}">
                <a16:creationId xmlns:a16="http://schemas.microsoft.com/office/drawing/2014/main" id="{DEBA82C3-8A7F-994E-8803-9318180F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24" y="4362304"/>
            <a:ext cx="2099256" cy="118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76AA4C-4A38-D849-B111-C30DDF1960FD}"/>
              </a:ext>
            </a:extLst>
          </p:cNvPr>
          <p:cNvSpPr txBox="1"/>
          <p:nvPr/>
        </p:nvSpPr>
        <p:spPr>
          <a:xfrm>
            <a:off x="4616504" y="3900639"/>
            <a:ext cx="1086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Durkan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80DC58-DAF7-C645-A4A9-2EFA1925B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29"/>
    </mc:Choice>
    <mc:Fallback xmlns="">
      <p:transition spd="slow" advTm="53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STC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Diagnóstico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0" y="1750786"/>
            <a:ext cx="2839357" cy="186586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050143" y="2672024"/>
            <a:ext cx="224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C L I N I C O…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16047" r="18058"/>
          <a:stretch/>
        </p:blipFill>
        <p:spPr>
          <a:xfrm>
            <a:off x="5974807" y="3786414"/>
            <a:ext cx="2861759" cy="181972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249714" y="4608286"/>
            <a:ext cx="1929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¿Severidad?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8DFC4B-1294-5749-8807-147C83399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15"/>
    </mc:Choice>
    <mc:Fallback xmlns="">
      <p:transition spd="slow" advTm="89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/>
                <a:cs typeface="Arial"/>
              </a:rPr>
              <a:t>STC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Tratamiento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766" y="348343"/>
            <a:ext cx="2213429" cy="22134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852057"/>
            <a:ext cx="1687285" cy="168728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00473" y="4982555"/>
            <a:ext cx="358824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Plan A</a:t>
            </a:r>
          </a:p>
          <a:p>
            <a:r>
              <a:rPr lang="es-ES" sz="2400" dirty="0">
                <a:latin typeface="Arial"/>
                <a:cs typeface="Arial"/>
              </a:rPr>
              <a:t>              Plan B</a:t>
            </a:r>
          </a:p>
          <a:p>
            <a:r>
              <a:rPr lang="es-ES" sz="2400" dirty="0">
                <a:latin typeface="Arial"/>
                <a:cs typeface="Arial"/>
              </a:rPr>
              <a:t>                             Plan C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714" y="3279322"/>
            <a:ext cx="2059790" cy="15330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27083" t="30159" r="36608" b="25714"/>
          <a:stretch/>
        </p:blipFill>
        <p:spPr>
          <a:xfrm>
            <a:off x="5406572" y="4108677"/>
            <a:ext cx="2213429" cy="20174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2AAD9E-BD57-1F42-B191-5C33010FC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69"/>
    </mc:Choice>
    <mc:Fallback xmlns="">
      <p:transition spd="slow" advTm="100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Epicondilitis</a:t>
            </a:r>
            <a:r>
              <a:rPr lang="es-ES" dirty="0">
                <a:latin typeface="Arial"/>
                <a:cs typeface="Arial"/>
              </a:rPr>
              <a:t>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Anatomía  -   Histopatología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801258"/>
            <a:ext cx="3289300" cy="2476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03891" y="4662714"/>
            <a:ext cx="2580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latin typeface="Arial"/>
                <a:cs typeface="Arial"/>
              </a:rPr>
              <a:t>Tendinósis</a:t>
            </a:r>
            <a:endParaRPr lang="es-ES" sz="2400" dirty="0">
              <a:latin typeface="Arial"/>
              <a:cs typeface="Arial"/>
            </a:endParaRPr>
          </a:p>
          <a:p>
            <a:r>
              <a:rPr lang="es-ES" sz="2400" dirty="0" err="1">
                <a:latin typeface="Arial"/>
                <a:cs typeface="Arial"/>
              </a:rPr>
              <a:t>angiofibroblástica</a:t>
            </a:r>
            <a:endParaRPr lang="es-ES" sz="2400" dirty="0"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6471" y="1930400"/>
            <a:ext cx="2810329" cy="210327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662709" y="5969000"/>
            <a:ext cx="430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(NO hay células inflamatorias)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795D6A-1CD3-A24A-AA93-83799E640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58"/>
    </mc:Choice>
    <mc:Fallback xmlns="">
      <p:transition spd="slow" advTm="4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Epicondilitis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Diagnóstico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2481943"/>
            <a:ext cx="3683000" cy="24257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b="28498"/>
          <a:stretch/>
        </p:blipFill>
        <p:spPr>
          <a:xfrm>
            <a:off x="5237843" y="1894114"/>
            <a:ext cx="3276600" cy="17707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16637" t="60245" r="56493"/>
          <a:stretch/>
        </p:blipFill>
        <p:spPr>
          <a:xfrm>
            <a:off x="6168571" y="3882570"/>
            <a:ext cx="2177143" cy="24184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D4ED52-0ED4-F149-A5A3-FE9188B28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84"/>
    </mc:Choice>
    <mc:Fallback xmlns="">
      <p:transition spd="slow" advTm="90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Epicondilitis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b="1" dirty="0">
                <a:latin typeface="Arial"/>
                <a:cs typeface="Arial"/>
              </a:rPr>
              <a:t>Tratamiento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272" y="928915"/>
            <a:ext cx="2408183" cy="29718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5857" y="2119645"/>
            <a:ext cx="494934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NO </a:t>
            </a:r>
            <a:r>
              <a:rPr lang="es-ES" sz="2400" dirty="0" err="1">
                <a:latin typeface="Arial"/>
                <a:cs typeface="Arial"/>
              </a:rPr>
              <a:t>quirurgico</a:t>
            </a:r>
            <a:r>
              <a:rPr lang="es-ES" sz="2400" dirty="0">
                <a:latin typeface="Arial"/>
                <a:cs typeface="Arial"/>
              </a:rPr>
              <a:t> exitoso &gt;90% al año</a:t>
            </a:r>
          </a:p>
          <a:p>
            <a:endParaRPr lang="es-ES" sz="2400" dirty="0">
              <a:latin typeface="Arial"/>
              <a:cs typeface="Arial"/>
            </a:endParaRPr>
          </a:p>
          <a:p>
            <a:r>
              <a:rPr lang="es-ES" sz="2400" dirty="0">
                <a:latin typeface="Arial"/>
                <a:cs typeface="Arial"/>
              </a:rPr>
              <a:t>¿La clave? </a:t>
            </a:r>
            <a:r>
              <a:rPr lang="es-ES" sz="2400" dirty="0">
                <a:latin typeface="Arial"/>
                <a:cs typeface="Arial"/>
                <a:sym typeface="Wingdings"/>
              </a:rPr>
              <a:t>   Descarga</a:t>
            </a:r>
            <a:endParaRPr lang="es-ES" sz="2400" dirty="0"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57200" y="4166214"/>
            <a:ext cx="8012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/>
                <a:cs typeface="Arial"/>
              </a:rPr>
              <a:t>Hablar – Explicar – Enseñar  (inversión a futuro)</a:t>
            </a:r>
          </a:p>
          <a:p>
            <a:endParaRPr lang="es-ES" sz="2400" dirty="0">
              <a:latin typeface="Arial"/>
              <a:cs typeface="Arial"/>
            </a:endParaRPr>
          </a:p>
          <a:p>
            <a:r>
              <a:rPr lang="es-ES" sz="2400" dirty="0">
                <a:latin typeface="Arial"/>
                <a:cs typeface="Arial"/>
              </a:rPr>
              <a:t>Compromiso – método y rutina</a:t>
            </a:r>
          </a:p>
          <a:p>
            <a:endParaRPr lang="es-ES" sz="2400" dirty="0">
              <a:latin typeface="Arial"/>
              <a:cs typeface="Arial"/>
            </a:endParaRPr>
          </a:p>
          <a:p>
            <a:r>
              <a:rPr lang="es-ES" sz="2400" dirty="0">
                <a:latin typeface="Arial"/>
                <a:cs typeface="Arial"/>
              </a:rPr>
              <a:t>Ojalá nunca infiltrar corticoides      (PRP  muy promisorio)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260556-4657-3F48-B78C-98F33123F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17"/>
    </mc:Choice>
    <mc:Fallback xmlns="">
      <p:transition spd="slow" advTm="9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7003</TotalTime>
  <Words>441</Words>
  <Application>Microsoft Macintosh PowerPoint</Application>
  <PresentationFormat>Presentación en pantalla (4:3)</PresentationFormat>
  <Paragraphs>131</Paragraphs>
  <Slides>19</Slides>
  <Notes>16</Notes>
  <HiddenSlides>0</HiddenSlides>
  <MMClips>19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Avenir Black Oblique</vt:lpstr>
      <vt:lpstr>Calibri</vt:lpstr>
      <vt:lpstr>Tema de Office</vt:lpstr>
      <vt:lpstr>Patología Ortopédica de Antebrazo,  Muñeca y Mano</vt:lpstr>
      <vt:lpstr>Contenido</vt:lpstr>
      <vt:lpstr>STC</vt:lpstr>
      <vt:lpstr>STC</vt:lpstr>
      <vt:lpstr>STC</vt:lpstr>
      <vt:lpstr>STC</vt:lpstr>
      <vt:lpstr>Epicondilitis </vt:lpstr>
      <vt:lpstr>Epicondilitis</vt:lpstr>
      <vt:lpstr>Epicondilitis</vt:lpstr>
      <vt:lpstr>Epicondilitis</vt:lpstr>
      <vt:lpstr>Dedo en Gatillo</vt:lpstr>
      <vt:lpstr>Dedo en Gatillo</vt:lpstr>
      <vt:lpstr>Dedo en Gatillo</vt:lpstr>
      <vt:lpstr>Dedo en Gatillo</vt:lpstr>
      <vt:lpstr>Tendinitis de Quervain</vt:lpstr>
      <vt:lpstr>de Quervain</vt:lpstr>
      <vt:lpstr>de Quervain</vt:lpstr>
      <vt:lpstr>de Quervain</vt:lpstr>
      <vt:lpstr>Presentación de PowerPoint</vt:lpstr>
    </vt:vector>
  </TitlesOfParts>
  <Company>ROMAN Y BESA LTDA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Roman Veas</dc:creator>
  <cp:lastModifiedBy>Luis Eduardo Schnapp Rossel (lschnapp)</cp:lastModifiedBy>
  <cp:revision>50</cp:revision>
  <dcterms:created xsi:type="dcterms:W3CDTF">2015-07-06T14:42:03Z</dcterms:created>
  <dcterms:modified xsi:type="dcterms:W3CDTF">2020-11-05T20:43:41Z</dcterms:modified>
</cp:coreProperties>
</file>