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sldIdLst>
    <p:sldId id="261" r:id="rId2"/>
    <p:sldId id="258" r:id="rId3"/>
    <p:sldId id="294" r:id="rId4"/>
    <p:sldId id="257" r:id="rId5"/>
    <p:sldId id="263" r:id="rId6"/>
    <p:sldId id="260" r:id="rId7"/>
    <p:sldId id="264" r:id="rId8"/>
    <p:sldId id="265" r:id="rId9"/>
    <p:sldId id="296" r:id="rId10"/>
    <p:sldId id="266" r:id="rId11"/>
    <p:sldId id="297" r:id="rId12"/>
    <p:sldId id="267" r:id="rId13"/>
    <p:sldId id="269" r:id="rId14"/>
    <p:sldId id="272" r:id="rId15"/>
    <p:sldId id="298" r:id="rId16"/>
    <p:sldId id="271" r:id="rId17"/>
    <p:sldId id="270" r:id="rId18"/>
    <p:sldId id="299" r:id="rId19"/>
    <p:sldId id="274" r:id="rId20"/>
    <p:sldId id="276" r:id="rId21"/>
    <p:sldId id="300" r:id="rId22"/>
    <p:sldId id="275" r:id="rId23"/>
    <p:sldId id="301" r:id="rId24"/>
    <p:sldId id="302" r:id="rId25"/>
    <p:sldId id="273" r:id="rId26"/>
    <p:sldId id="278" r:id="rId27"/>
    <p:sldId id="303" r:id="rId28"/>
    <p:sldId id="279" r:id="rId29"/>
    <p:sldId id="280" r:id="rId30"/>
    <p:sldId id="281" r:id="rId31"/>
    <p:sldId id="282" r:id="rId32"/>
    <p:sldId id="304" r:id="rId33"/>
    <p:sldId id="283" r:id="rId34"/>
    <p:sldId id="305" r:id="rId35"/>
    <p:sldId id="284" r:id="rId36"/>
    <p:sldId id="285" r:id="rId37"/>
    <p:sldId id="286" r:id="rId38"/>
    <p:sldId id="287" r:id="rId39"/>
    <p:sldId id="288" r:id="rId40"/>
    <p:sldId id="289" r:id="rId41"/>
    <p:sldId id="306" r:id="rId42"/>
    <p:sldId id="290" r:id="rId43"/>
    <p:sldId id="292" r:id="rId44"/>
    <p:sldId id="307" r:id="rId45"/>
    <p:sldId id="308" r:id="rId46"/>
    <p:sldId id="293" r:id="rId47"/>
    <p:sldId id="310" r:id="rId48"/>
    <p:sldId id="291" r:id="rId49"/>
    <p:sldId id="311" r:id="rId5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10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FFA42A-44AE-4D49-96BE-D257148B1CC2}" type="datetimeFigureOut">
              <a:rPr lang="es-CL" smtClean="0"/>
              <a:pPr/>
              <a:t>13-07-2021</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06DE7-1789-4112-9CC7-6D2470F5C6FB}" type="slidenum">
              <a:rPr lang="es-CL" smtClean="0"/>
              <a:pPr/>
              <a:t>‹Nº›</a:t>
            </a:fld>
            <a:endParaRPr lang="es-CL" dirty="0"/>
          </a:p>
        </p:txBody>
      </p:sp>
    </p:spTree>
    <p:extLst>
      <p:ext uri="{BB962C8B-B14F-4D97-AF65-F5344CB8AC3E}">
        <p14:creationId xmlns:p14="http://schemas.microsoft.com/office/powerpoint/2010/main" val="311641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4D06DE7-1789-4112-9CC7-6D2470F5C6FB}" type="slidenum">
              <a:rPr lang="es-CL" smtClean="0"/>
              <a:pPr/>
              <a:t>19</a:t>
            </a:fld>
            <a:endParaRPr lang="es-CL" dirty="0"/>
          </a:p>
        </p:txBody>
      </p:sp>
    </p:spTree>
    <p:extLst>
      <p:ext uri="{BB962C8B-B14F-4D97-AF65-F5344CB8AC3E}">
        <p14:creationId xmlns:p14="http://schemas.microsoft.com/office/powerpoint/2010/main" val="214513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 name="6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dirty="0">
              <a:solidFill>
                <a:prstClr val="white"/>
              </a:solidFill>
            </a:endParaRPr>
          </a:p>
        </p:txBody>
      </p:sp>
      <p:sp>
        <p:nvSpPr>
          <p:cNvPr id="5"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dirty="0">
              <a:solidFill>
                <a:prstClr val="white"/>
              </a:solidFill>
            </a:endParaRPr>
          </a:p>
        </p:txBody>
      </p:sp>
      <p:sp>
        <p:nvSpPr>
          <p:cNvPr id="9" name="8 Título"/>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6" name="29 Marcador de fecha"/>
          <p:cNvSpPr>
            <a:spLocks noGrp="1"/>
          </p:cNvSpPr>
          <p:nvPr>
            <p:ph type="dt" sz="half" idx="10"/>
          </p:nvPr>
        </p:nvSpPr>
        <p:spPr/>
        <p:txBody>
          <a:bodyPr/>
          <a:lstStyle>
            <a:lvl1pPr>
              <a:defRPr/>
            </a:lvl1pPr>
          </a:lstStyle>
          <a:p>
            <a:pPr>
              <a:defRPr/>
            </a:pPr>
            <a:fld id="{B4C445FB-E7EC-40A5-99FC-C6567A756947}" type="datetimeFigureOut">
              <a:rPr lang="es-ES">
                <a:solidFill>
                  <a:srgbClr val="D4D2D0">
                    <a:shade val="50000"/>
                  </a:srgbClr>
                </a:solidFill>
              </a:rPr>
              <a:pPr>
                <a:defRPr/>
              </a:pPr>
              <a:t>13/07/2021</a:t>
            </a:fld>
            <a:endParaRPr lang="es-ES" dirty="0">
              <a:solidFill>
                <a:srgbClr val="D4D2D0">
                  <a:shade val="50000"/>
                </a:srgbClr>
              </a:solidFill>
            </a:endParaRPr>
          </a:p>
        </p:txBody>
      </p:sp>
      <p:sp>
        <p:nvSpPr>
          <p:cNvPr id="7" name="18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8" name="26 Marcador de número de diapositiva"/>
          <p:cNvSpPr>
            <a:spLocks noGrp="1"/>
          </p:cNvSpPr>
          <p:nvPr>
            <p:ph type="sldNum" sz="quarter" idx="12"/>
          </p:nvPr>
        </p:nvSpPr>
        <p:spPr/>
        <p:txBody>
          <a:bodyPr/>
          <a:lstStyle>
            <a:lvl1pPr>
              <a:defRPr/>
            </a:lvl1pPr>
          </a:lstStyle>
          <a:p>
            <a:pPr>
              <a:defRPr/>
            </a:pPr>
            <a:fld id="{A02FCBFB-EDF5-436F-BE50-EBF644610840}"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21272722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17F89CAA-A781-4FE1-81ED-D0F5335D963D}" type="datetimeFigureOut">
              <a:rPr lang="es-ES">
                <a:solidFill>
                  <a:srgbClr val="D4D2D0">
                    <a:shade val="50000"/>
                  </a:srgbClr>
                </a:solidFill>
              </a:rPr>
              <a:pPr>
                <a:defRPr/>
              </a:pPr>
              <a:t>13/07/2021</a:t>
            </a:fld>
            <a:endParaRPr lang="es-ES" dirty="0">
              <a:solidFill>
                <a:srgbClr val="D4D2D0">
                  <a:shade val="50000"/>
                </a:srgbClr>
              </a:solidFill>
            </a:endParaRPr>
          </a:p>
        </p:txBody>
      </p:sp>
      <p:sp>
        <p:nvSpPr>
          <p:cNvPr id="5" name="21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6" name="17 Marcador de número de diapositiva"/>
          <p:cNvSpPr>
            <a:spLocks noGrp="1"/>
          </p:cNvSpPr>
          <p:nvPr>
            <p:ph type="sldNum" sz="quarter" idx="12"/>
          </p:nvPr>
        </p:nvSpPr>
        <p:spPr/>
        <p:txBody>
          <a:bodyPr/>
          <a:lstStyle>
            <a:lvl1pPr>
              <a:defRPr/>
            </a:lvl1pPr>
          </a:lstStyle>
          <a:p>
            <a:pPr>
              <a:defRPr/>
            </a:pPr>
            <a:fld id="{C581B403-694E-4618-BBC5-3FF10EBDBB02}"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250242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AB51E48B-CD0F-4161-98EA-76C6E8897C47}" type="datetimeFigureOut">
              <a:rPr lang="es-ES">
                <a:solidFill>
                  <a:srgbClr val="D4D2D0">
                    <a:shade val="50000"/>
                  </a:srgbClr>
                </a:solidFill>
              </a:rPr>
              <a:pPr>
                <a:defRPr/>
              </a:pPr>
              <a:t>13/07/2021</a:t>
            </a:fld>
            <a:endParaRPr lang="es-ES" dirty="0">
              <a:solidFill>
                <a:srgbClr val="D4D2D0">
                  <a:shade val="50000"/>
                </a:srgbClr>
              </a:solidFill>
            </a:endParaRPr>
          </a:p>
        </p:txBody>
      </p:sp>
      <p:sp>
        <p:nvSpPr>
          <p:cNvPr id="5" name="21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6" name="17 Marcador de número de diapositiva"/>
          <p:cNvSpPr>
            <a:spLocks noGrp="1"/>
          </p:cNvSpPr>
          <p:nvPr>
            <p:ph type="sldNum" sz="quarter" idx="12"/>
          </p:nvPr>
        </p:nvSpPr>
        <p:spPr/>
        <p:txBody>
          <a:bodyPr/>
          <a:lstStyle>
            <a:lvl1pPr>
              <a:defRPr/>
            </a:lvl1pPr>
          </a:lstStyle>
          <a:p>
            <a:pPr>
              <a:defRPr/>
            </a:pPr>
            <a:fld id="{D48BBC08-8ACD-48EF-ABFB-2C400F7FB6F8}"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138941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F6DA8F91-8F60-421E-AB40-319554FDD159}" type="datetimeFigureOut">
              <a:rPr lang="es-ES">
                <a:solidFill>
                  <a:srgbClr val="D4D2D0">
                    <a:shade val="50000"/>
                  </a:srgbClr>
                </a:solidFill>
              </a:rPr>
              <a:pPr>
                <a:defRPr/>
              </a:pPr>
              <a:t>13/07/2021</a:t>
            </a:fld>
            <a:endParaRPr lang="es-ES" dirty="0">
              <a:solidFill>
                <a:srgbClr val="D4D2D0">
                  <a:shade val="50000"/>
                </a:srgbClr>
              </a:solidFill>
            </a:endParaRPr>
          </a:p>
        </p:txBody>
      </p:sp>
      <p:sp>
        <p:nvSpPr>
          <p:cNvPr id="5" name="21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6" name="17 Marcador de número de diapositiva"/>
          <p:cNvSpPr>
            <a:spLocks noGrp="1"/>
          </p:cNvSpPr>
          <p:nvPr>
            <p:ph type="sldNum" sz="quarter" idx="12"/>
          </p:nvPr>
        </p:nvSpPr>
        <p:spPr/>
        <p:txBody>
          <a:bodyPr/>
          <a:lstStyle>
            <a:lvl1pPr>
              <a:defRPr/>
            </a:lvl1pPr>
          </a:lstStyle>
          <a:p>
            <a:pPr>
              <a:defRPr/>
            </a:pPr>
            <a:fld id="{8A297073-797B-4CDA-BB03-5527F67CF32F}"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2582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4" name="6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dirty="0">
              <a:solidFill>
                <a:prstClr val="white"/>
              </a:solidFill>
            </a:endParaRPr>
          </a:p>
        </p:txBody>
      </p:sp>
      <p:sp>
        <p:nvSpPr>
          <p:cNvPr id="5"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dirty="0">
              <a:solidFill>
                <a:prstClr val="white"/>
              </a:solidFill>
            </a:endParaRPr>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lstStyle>
          <a:p>
            <a:pPr>
              <a:defRPr/>
            </a:pPr>
            <a:fld id="{BA8720A2-C058-4991-8CD7-7DDAD74DAAA0}" type="datetimeFigureOut">
              <a:rPr lang="es-ES">
                <a:solidFill>
                  <a:srgbClr val="D4D2D0">
                    <a:shade val="50000"/>
                  </a:srgbClr>
                </a:solidFill>
              </a:rPr>
              <a:pPr>
                <a:defRPr/>
              </a:pPr>
              <a:t>13/07/2021</a:t>
            </a:fld>
            <a:endParaRPr lang="es-ES" dirty="0">
              <a:solidFill>
                <a:srgbClr val="D4D2D0">
                  <a:shade val="50000"/>
                </a:srgbClr>
              </a:solidFill>
            </a:endParaRPr>
          </a:p>
        </p:txBody>
      </p:sp>
      <p:sp>
        <p:nvSpPr>
          <p:cNvPr id="7" name="4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8" name="5 Marcador de número de diapositiva"/>
          <p:cNvSpPr>
            <a:spLocks noGrp="1"/>
          </p:cNvSpPr>
          <p:nvPr>
            <p:ph type="sldNum" sz="quarter" idx="12"/>
          </p:nvPr>
        </p:nvSpPr>
        <p:spPr/>
        <p:txBody>
          <a:bodyPr/>
          <a:lstStyle>
            <a:lvl1pPr>
              <a:defRPr/>
            </a:lvl1pPr>
          </a:lstStyle>
          <a:p>
            <a:pPr>
              <a:defRPr/>
            </a:pPr>
            <a:fld id="{C2C22E0F-3C71-4F7B-B117-AFAC0D678AED}"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25183853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D568EDFD-89D0-423C-9F72-8E3BDF11E9AF}" type="datetimeFigureOut">
              <a:rPr lang="es-ES">
                <a:solidFill>
                  <a:srgbClr val="D4D2D0">
                    <a:shade val="50000"/>
                  </a:srgbClr>
                </a:solidFill>
              </a:rPr>
              <a:pPr>
                <a:defRPr/>
              </a:pPr>
              <a:t>13/07/2021</a:t>
            </a:fld>
            <a:endParaRPr lang="es-ES" dirty="0">
              <a:solidFill>
                <a:srgbClr val="D4D2D0">
                  <a:shade val="50000"/>
                </a:srgbClr>
              </a:solidFill>
            </a:endParaRPr>
          </a:p>
        </p:txBody>
      </p:sp>
      <p:sp>
        <p:nvSpPr>
          <p:cNvPr id="6" name="21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7" name="17 Marcador de número de diapositiva"/>
          <p:cNvSpPr>
            <a:spLocks noGrp="1"/>
          </p:cNvSpPr>
          <p:nvPr>
            <p:ph type="sldNum" sz="quarter" idx="12"/>
          </p:nvPr>
        </p:nvSpPr>
        <p:spPr/>
        <p:txBody>
          <a:bodyPr/>
          <a:lstStyle>
            <a:lvl1pPr>
              <a:defRPr/>
            </a:lvl1pPr>
          </a:lstStyle>
          <a:p>
            <a:pPr>
              <a:defRPr/>
            </a:pPr>
            <a:fld id="{48FD00DD-9DF6-4C21-BBB9-33384C99038E}"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299631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pPr>
              <a:defRPr/>
            </a:pPr>
            <a:fld id="{9A1D031B-E120-4FE9-8E88-D9C8B9C94716}" type="datetimeFigureOut">
              <a:rPr lang="es-ES">
                <a:solidFill>
                  <a:srgbClr val="D4D2D0">
                    <a:shade val="50000"/>
                  </a:srgbClr>
                </a:solidFill>
              </a:rPr>
              <a:pPr>
                <a:defRPr/>
              </a:pPr>
              <a:t>13/07/2021</a:t>
            </a:fld>
            <a:endParaRPr lang="es-ES" dirty="0">
              <a:solidFill>
                <a:srgbClr val="D4D2D0">
                  <a:shade val="50000"/>
                </a:srgbClr>
              </a:solidFill>
            </a:endParaRPr>
          </a:p>
        </p:txBody>
      </p:sp>
      <p:sp>
        <p:nvSpPr>
          <p:cNvPr id="8" name="7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9" name="8 Marcador de número de diapositiva"/>
          <p:cNvSpPr>
            <a:spLocks noGrp="1"/>
          </p:cNvSpPr>
          <p:nvPr>
            <p:ph type="sldNum" sz="quarter" idx="12"/>
          </p:nvPr>
        </p:nvSpPr>
        <p:spPr/>
        <p:txBody>
          <a:bodyPr/>
          <a:lstStyle>
            <a:lvl1pPr>
              <a:defRPr/>
            </a:lvl1pPr>
          </a:lstStyle>
          <a:p>
            <a:pPr>
              <a:defRPr/>
            </a:pPr>
            <a:fld id="{C6F2EB53-7ACA-44AE-8537-66B8E5C611E0}"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177097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lstStyle>
            <a:lvl1pPr algn="l">
              <a:defRPr sz="4600"/>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C6841CB7-33ED-4FFB-A162-AF54E219523E}" type="datetimeFigureOut">
              <a:rPr lang="es-ES">
                <a:solidFill>
                  <a:srgbClr val="D4D2D0">
                    <a:shade val="50000"/>
                  </a:srgbClr>
                </a:solidFill>
              </a:rPr>
              <a:pPr>
                <a:defRPr/>
              </a:pPr>
              <a:t>13/07/2021</a:t>
            </a:fld>
            <a:endParaRPr lang="es-ES" dirty="0">
              <a:solidFill>
                <a:srgbClr val="D4D2D0">
                  <a:shade val="50000"/>
                </a:srgbClr>
              </a:solidFill>
            </a:endParaRPr>
          </a:p>
        </p:txBody>
      </p:sp>
      <p:sp>
        <p:nvSpPr>
          <p:cNvPr id="4" name="21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5" name="17 Marcador de número de diapositiva"/>
          <p:cNvSpPr>
            <a:spLocks noGrp="1"/>
          </p:cNvSpPr>
          <p:nvPr>
            <p:ph type="sldNum" sz="quarter" idx="12"/>
          </p:nvPr>
        </p:nvSpPr>
        <p:spPr/>
        <p:txBody>
          <a:bodyPr/>
          <a:lstStyle>
            <a:lvl1pPr>
              <a:defRPr/>
            </a:lvl1pPr>
          </a:lstStyle>
          <a:p>
            <a:pPr>
              <a:defRPr/>
            </a:pPr>
            <a:fld id="{7FA887F1-9F98-4752-A324-BA787B094A24}"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43927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B9AF112B-407A-4843-B57C-600C1B8A1988}" type="datetimeFigureOut">
              <a:rPr lang="es-ES">
                <a:solidFill>
                  <a:srgbClr val="D4D2D0">
                    <a:shade val="50000"/>
                  </a:srgbClr>
                </a:solidFill>
              </a:rPr>
              <a:pPr>
                <a:defRPr/>
              </a:pPr>
              <a:t>13/07/2021</a:t>
            </a:fld>
            <a:endParaRPr lang="es-ES" dirty="0">
              <a:solidFill>
                <a:srgbClr val="D4D2D0">
                  <a:shade val="50000"/>
                </a:srgbClr>
              </a:solidFill>
            </a:endParaRPr>
          </a:p>
        </p:txBody>
      </p:sp>
      <p:sp>
        <p:nvSpPr>
          <p:cNvPr id="3" name="21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4" name="17 Marcador de número de diapositiva"/>
          <p:cNvSpPr>
            <a:spLocks noGrp="1"/>
          </p:cNvSpPr>
          <p:nvPr>
            <p:ph type="sldNum" sz="quarter" idx="12"/>
          </p:nvPr>
        </p:nvSpPr>
        <p:spPr/>
        <p:txBody>
          <a:bodyPr/>
          <a:lstStyle>
            <a:lvl1pPr>
              <a:defRPr/>
            </a:lvl1pPr>
          </a:lstStyle>
          <a:p>
            <a:pPr>
              <a:defRPr/>
            </a:pPr>
            <a:fld id="{26CC58F0-AD53-426D-87A3-309610A2E724}"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157442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defRPr/>
            </a:pPr>
            <a:fld id="{D245A1A4-3592-407F-B15A-1EADBFFB2102}" type="datetimeFigureOut">
              <a:rPr lang="es-ES">
                <a:solidFill>
                  <a:srgbClr val="D4D2D0">
                    <a:shade val="50000"/>
                  </a:srgbClr>
                </a:solidFill>
              </a:rPr>
              <a:pPr>
                <a:defRPr/>
              </a:pPr>
              <a:t>13/07/2021</a:t>
            </a:fld>
            <a:endParaRPr lang="es-ES" dirty="0">
              <a:solidFill>
                <a:srgbClr val="D4D2D0">
                  <a:shade val="50000"/>
                </a:srgbClr>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7" name="6 Marcador de número de diapositiva"/>
          <p:cNvSpPr>
            <a:spLocks noGrp="1"/>
          </p:cNvSpPr>
          <p:nvPr>
            <p:ph type="sldNum" sz="quarter" idx="12"/>
          </p:nvPr>
        </p:nvSpPr>
        <p:spPr>
          <a:xfrm>
            <a:off x="8156575" y="6421438"/>
            <a:ext cx="762000" cy="365125"/>
          </a:xfrm>
        </p:spPr>
        <p:txBody>
          <a:bodyPr/>
          <a:lstStyle>
            <a:lvl1pPr>
              <a:defRPr/>
            </a:lvl1pPr>
          </a:lstStyle>
          <a:p>
            <a:pPr>
              <a:defRPr/>
            </a:pPr>
            <a:fld id="{28BCF9F1-F87B-40F8-9ECC-27F6CDAF810A}"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1395995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s-ES" noProof="0" dirty="0" smtClean="0"/>
              <a:t>Haga clic en el icono para agregar una imagen</a:t>
            </a:r>
            <a:endParaRPr lang="en-US" noProof="0"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630F2A5B-8690-4CE0-B633-6420EAFBA8DE}" type="datetimeFigureOut">
              <a:rPr lang="es-ES">
                <a:solidFill>
                  <a:srgbClr val="D4D2D0">
                    <a:shade val="50000"/>
                  </a:srgbClr>
                </a:solidFill>
              </a:rPr>
              <a:pPr>
                <a:defRPr/>
              </a:pPr>
              <a:t>13/07/2021</a:t>
            </a:fld>
            <a:endParaRPr lang="es-ES" dirty="0">
              <a:solidFill>
                <a:srgbClr val="D4D2D0">
                  <a:shade val="50000"/>
                </a:srgbClr>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ES" dirty="0">
              <a:solidFill>
                <a:srgbClr val="D4D2D0">
                  <a:shade val="50000"/>
                </a:srgbClr>
              </a:solidFill>
            </a:endParaRPr>
          </a:p>
        </p:txBody>
      </p:sp>
      <p:sp>
        <p:nvSpPr>
          <p:cNvPr id="7" name="6 Marcador de número de diapositiva"/>
          <p:cNvSpPr>
            <a:spLocks noGrp="1"/>
          </p:cNvSpPr>
          <p:nvPr>
            <p:ph type="sldNum" sz="quarter" idx="12"/>
          </p:nvPr>
        </p:nvSpPr>
        <p:spPr/>
        <p:txBody>
          <a:bodyPr/>
          <a:lstStyle>
            <a:lvl1pPr>
              <a:defRPr/>
            </a:lvl1pPr>
          </a:lstStyle>
          <a:p>
            <a:pPr>
              <a:defRPr/>
            </a:pPr>
            <a:fld id="{AC0B6650-F0E3-486A-9D91-C3F9436E48A5}"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143676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dirty="0">
              <a:solidFill>
                <a:prstClr val="white"/>
              </a:solidFill>
            </a:endParaRPr>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dirty="0">
              <a:solidFill>
                <a:prstClr val="white"/>
              </a:solidFill>
            </a:endParaRPr>
          </a:p>
        </p:txBody>
      </p:sp>
      <p:sp>
        <p:nvSpPr>
          <p:cNvPr id="1028" name="8 Marcador de título"/>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51FBFA31-C5B5-4EC0-96DC-F6899362BBD8}" type="datetimeFigureOut">
              <a:rPr lang="es-ES">
                <a:solidFill>
                  <a:srgbClr val="D4D2D0">
                    <a:shade val="50000"/>
                  </a:srgbClr>
                </a:solidFill>
              </a:rPr>
              <a:pPr>
                <a:defRPr/>
              </a:pPr>
              <a:t>13/07/2021</a:t>
            </a:fld>
            <a:endParaRPr lang="es-ES" dirty="0">
              <a:solidFill>
                <a:srgbClr val="D4D2D0">
                  <a:shade val="50000"/>
                </a:srgbClr>
              </a:solidFill>
            </a:endParaRPr>
          </a:p>
        </p:txBody>
      </p:sp>
      <p:sp>
        <p:nvSpPr>
          <p:cNvPr id="22" name="21 Marcador de pie de página"/>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es-ES" dirty="0">
              <a:solidFill>
                <a:srgbClr val="D4D2D0">
                  <a:shade val="50000"/>
                </a:srgbClr>
              </a:solidFill>
            </a:endParaRPr>
          </a:p>
        </p:txBody>
      </p:sp>
      <p:sp>
        <p:nvSpPr>
          <p:cNvPr id="18" name="17 Marcador de número de diapositiva"/>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E6467B94-6A3C-4517-B276-4E63AE5D991D}" type="slidenum">
              <a:rPr lang="es-ES">
                <a:solidFill>
                  <a:srgbClr val="D4D2D0">
                    <a:shade val="50000"/>
                  </a:srgbClr>
                </a:solidFill>
              </a:rPr>
              <a:pPr>
                <a:defRPr/>
              </a:pPr>
              <a:t>‹Nº›</a:t>
            </a:fld>
            <a:endParaRPr lang="es-ES" dirty="0">
              <a:solidFill>
                <a:srgbClr val="D4D2D0">
                  <a:shade val="50000"/>
                </a:srgbClr>
              </a:solidFill>
            </a:endParaRPr>
          </a:p>
        </p:txBody>
      </p:sp>
    </p:spTree>
    <p:extLst>
      <p:ext uri="{BB962C8B-B14F-4D97-AF65-F5344CB8AC3E}">
        <p14:creationId xmlns:p14="http://schemas.microsoft.com/office/powerpoint/2010/main" val="98314823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a:defRPr>
      </a:lvl2pPr>
      <a:lvl3pPr algn="l" rtl="0" fontAlgn="base">
        <a:spcBef>
          <a:spcPct val="0"/>
        </a:spcBef>
        <a:spcAft>
          <a:spcPct val="0"/>
        </a:spcAft>
        <a:defRPr sz="4600">
          <a:solidFill>
            <a:schemeClr val="tx1"/>
          </a:solidFill>
          <a:latin typeface="Franklin Gothic Book"/>
        </a:defRPr>
      </a:lvl3pPr>
      <a:lvl4pPr algn="l" rtl="0" fontAlgn="base">
        <a:spcBef>
          <a:spcPct val="0"/>
        </a:spcBef>
        <a:spcAft>
          <a:spcPct val="0"/>
        </a:spcAft>
        <a:defRPr sz="4600">
          <a:solidFill>
            <a:schemeClr val="tx1"/>
          </a:solidFill>
          <a:latin typeface="Franklin Gothic Book"/>
        </a:defRPr>
      </a:lvl4pPr>
      <a:lvl5pPr algn="l" rtl="0" fontAlgn="base">
        <a:spcBef>
          <a:spcPct val="0"/>
        </a:spcBef>
        <a:spcAft>
          <a:spcPct val="0"/>
        </a:spcAft>
        <a:defRPr sz="4600">
          <a:solidFill>
            <a:schemeClr val="tx1"/>
          </a:solidFill>
          <a:latin typeface="Franklin Gothic Book"/>
        </a:defRPr>
      </a:lvl5pPr>
      <a:lvl6pPr marL="457200" algn="l" rtl="0" fontAlgn="base">
        <a:spcBef>
          <a:spcPct val="0"/>
        </a:spcBef>
        <a:spcAft>
          <a:spcPct val="0"/>
        </a:spcAft>
        <a:defRPr sz="4600">
          <a:solidFill>
            <a:schemeClr val="tx1"/>
          </a:solidFill>
          <a:latin typeface="Franklin Gothic Book"/>
        </a:defRPr>
      </a:lvl6pPr>
      <a:lvl7pPr marL="914400" algn="l" rtl="0" fontAlgn="base">
        <a:spcBef>
          <a:spcPct val="0"/>
        </a:spcBef>
        <a:spcAft>
          <a:spcPct val="0"/>
        </a:spcAft>
        <a:defRPr sz="4600">
          <a:solidFill>
            <a:schemeClr val="tx1"/>
          </a:solidFill>
          <a:latin typeface="Franklin Gothic Book"/>
        </a:defRPr>
      </a:lvl7pPr>
      <a:lvl8pPr marL="1371600" algn="l" rtl="0" fontAlgn="base">
        <a:spcBef>
          <a:spcPct val="0"/>
        </a:spcBef>
        <a:spcAft>
          <a:spcPct val="0"/>
        </a:spcAft>
        <a:defRPr sz="4600">
          <a:solidFill>
            <a:schemeClr val="tx1"/>
          </a:solidFill>
          <a:latin typeface="Franklin Gothic Book"/>
        </a:defRPr>
      </a:lvl8pPr>
      <a:lvl9pPr marL="1828800" algn="l" rtl="0" fontAlgn="base">
        <a:spcBef>
          <a:spcPct val="0"/>
        </a:spcBef>
        <a:spcAft>
          <a:spcPct val="0"/>
        </a:spcAft>
        <a:defRPr sz="4600">
          <a:solidFill>
            <a:schemeClr val="tx1"/>
          </a:solidFill>
          <a:latin typeface="Franklin Gothic Book"/>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60304" y="507592"/>
            <a:ext cx="6264024" cy="1769280"/>
          </a:xfrm>
        </p:spPr>
        <p:txBody>
          <a:bodyPr>
            <a:normAutofit fontScale="90000"/>
          </a:bodyPr>
          <a:lstStyle/>
          <a:p>
            <a:pPr algn="ctr" fontAlgn="auto">
              <a:spcAft>
                <a:spcPts val="0"/>
              </a:spcAft>
              <a:defRPr/>
            </a:pPr>
            <a:r>
              <a:rPr lang="es-ES" dirty="0" smtClean="0"/>
              <a:t>Cuencos de Cuarzo o atlantes </a:t>
            </a:r>
            <a:endParaRPr lang="es-ES" dirty="0"/>
          </a:p>
        </p:txBody>
      </p:sp>
      <p:pic>
        <p:nvPicPr>
          <p:cNvPr id="35842" name="Picture 2"/>
          <p:cNvPicPr>
            <a:picLocks noChangeAspect="1" noChangeArrowheads="1"/>
          </p:cNvPicPr>
          <p:nvPr/>
        </p:nvPicPr>
        <p:blipFill>
          <a:blip r:embed="rId2" cstate="print"/>
          <a:srcRect/>
          <a:stretch>
            <a:fillRect/>
          </a:stretch>
        </p:blipFill>
        <p:spPr bwMode="auto">
          <a:xfrm>
            <a:off x="2051720" y="2348880"/>
            <a:ext cx="5048250" cy="4257675"/>
          </a:xfrm>
          <a:prstGeom prst="rect">
            <a:avLst/>
          </a:prstGeom>
          <a:noFill/>
          <a:ln w="9525">
            <a:noFill/>
            <a:miter lim="800000"/>
            <a:headEnd/>
            <a:tailEnd/>
          </a:ln>
        </p:spPr>
      </p:pic>
    </p:spTree>
    <p:extLst>
      <p:ext uri="{BB962C8B-B14F-4D97-AF65-F5344CB8AC3E}">
        <p14:creationId xmlns:p14="http://schemas.microsoft.com/office/powerpoint/2010/main" val="3546769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2 Marcador de contenido"/>
          <p:cNvSpPr>
            <a:spLocks noGrp="1"/>
          </p:cNvSpPr>
          <p:nvPr>
            <p:ph idx="1"/>
          </p:nvPr>
        </p:nvSpPr>
        <p:spPr>
          <a:xfrm>
            <a:off x="468313" y="333375"/>
            <a:ext cx="8229600" cy="3887788"/>
          </a:xfrm>
        </p:spPr>
        <p:txBody>
          <a:bodyPr/>
          <a:lstStyle/>
          <a:p>
            <a:r>
              <a:rPr lang="es-ES" sz="1600" dirty="0" smtClean="0"/>
              <a:t> El doctor </a:t>
            </a:r>
            <a:r>
              <a:rPr lang="es-ES" sz="1600" b="1" dirty="0" smtClean="0"/>
              <a:t>Gaynor</a:t>
            </a:r>
            <a:r>
              <a:rPr lang="es-ES" sz="1600" dirty="0" smtClean="0"/>
              <a:t> -rector del Departamento de Medicina Oncológica e Integrativa del centro Strangh-Cornell de Nueva York para la Prevención del Cáncer</a:t>
            </a:r>
          </a:p>
          <a:p>
            <a:pPr>
              <a:buNone/>
            </a:pPr>
            <a:r>
              <a:rPr lang="es-ES" sz="1600" dirty="0" smtClean="0"/>
              <a:t>	- asegura haber utilizado terapéuticamente con éxito el sonido obtenido con cuencos de cuarzo en cientos de pacientes. Sonido que -como explica en sus conferencias y libros- </a:t>
            </a:r>
          </a:p>
          <a:p>
            <a:pPr>
              <a:buFont typeface="Wingdings 2" pitchFamily="18" charset="2"/>
              <a:buNone/>
            </a:pPr>
            <a:r>
              <a:rPr lang="es-ES" sz="1600" i="1" dirty="0" smtClean="0"/>
              <a:t>      "</a:t>
            </a:r>
            <a:r>
              <a:rPr lang="es-ES" sz="1600" i="1" dirty="0" smtClean="0">
                <a:solidFill>
                  <a:schemeClr val="accent1"/>
                </a:solidFill>
              </a:rPr>
              <a:t>influye en el proceso de curación de varias maneras: alterando las funciones celulares mediante efectos energéticos, haciendo que los sistemas biológicos funcionen con más homeostasis, calmando la mente -y con ello el cuerpo- y teniendo efectos emocionales que influyen en los neurotransmisores y los neuropéptidos que, a su vez, ayudan a regular el sistema inmunitario, al sanador que llevamos dentro</a:t>
            </a:r>
            <a:r>
              <a:rPr lang="es-ES" sz="1600" i="1" dirty="0" smtClean="0"/>
              <a:t>."</a:t>
            </a:r>
            <a:r>
              <a:rPr lang="es-ES" dirty="0" smtClean="0"/>
              <a:t/>
            </a:r>
            <a:br>
              <a:rPr lang="es-ES" dirty="0" smtClean="0"/>
            </a:br>
            <a:endParaRPr lang="es-ES" dirty="0" smtClean="0"/>
          </a:p>
        </p:txBody>
      </p:sp>
      <p:pic>
        <p:nvPicPr>
          <p:cNvPr id="34818" name="Picture 2" descr="D:\respaldo ARD\Pictures\sonidp\Dr__Mitchel_Gaynor_1.jpg"/>
          <p:cNvPicPr>
            <a:picLocks noChangeAspect="1" noChangeArrowheads="1"/>
          </p:cNvPicPr>
          <p:nvPr/>
        </p:nvPicPr>
        <p:blipFill>
          <a:blip r:embed="rId2" cstate="print"/>
          <a:srcRect/>
          <a:stretch>
            <a:fillRect/>
          </a:stretch>
        </p:blipFill>
        <p:spPr bwMode="auto">
          <a:xfrm>
            <a:off x="3275856" y="3021612"/>
            <a:ext cx="4902512" cy="3626516"/>
          </a:xfrm>
          <a:prstGeom prst="rect">
            <a:avLst/>
          </a:prstGeom>
          <a:noFill/>
          <a:ln w="9525">
            <a:noFill/>
            <a:miter lim="800000"/>
            <a:headEnd/>
            <a:tailEnd/>
          </a:ln>
        </p:spPr>
      </p:pic>
    </p:spTree>
    <p:extLst>
      <p:ext uri="{BB962C8B-B14F-4D97-AF65-F5344CB8AC3E}">
        <p14:creationId xmlns:p14="http://schemas.microsoft.com/office/powerpoint/2010/main" val="4164354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363272" cy="4608513"/>
          </a:xfrm>
        </p:spPr>
        <p:txBody>
          <a:bodyPr>
            <a:normAutofit fontScale="92500" lnSpcReduction="10000"/>
          </a:bodyPr>
          <a:lstStyle/>
          <a:p>
            <a:r>
              <a:rPr lang="es-ES" dirty="0" smtClean="0"/>
              <a:t>El músico y terapeuta  </a:t>
            </a:r>
            <a:r>
              <a:rPr lang="es-ES" b="1" dirty="0" smtClean="0"/>
              <a:t>Jonathan </a:t>
            </a:r>
            <a:r>
              <a:rPr lang="es-ES" b="1" dirty="0"/>
              <a:t>Goldman</a:t>
            </a:r>
            <a:r>
              <a:rPr lang="es-ES" dirty="0"/>
              <a:t> explica en ese sentido -</a:t>
            </a:r>
            <a:r>
              <a:rPr lang="es-ES" dirty="0">
                <a:solidFill>
                  <a:schemeClr val="accent1"/>
                </a:solidFill>
              </a:rPr>
              <a:t>en su libro </a:t>
            </a:r>
            <a:r>
              <a:rPr lang="es-ES" i="1" dirty="0">
                <a:solidFill>
                  <a:schemeClr val="accent1"/>
                </a:solidFill>
              </a:rPr>
              <a:t>Sonidos que sanan</a:t>
            </a:r>
            <a:r>
              <a:rPr lang="es-ES" dirty="0">
                <a:solidFill>
                  <a:schemeClr val="accent1"/>
                </a:solidFill>
              </a:rPr>
              <a:t>- </a:t>
            </a:r>
            <a:r>
              <a:rPr lang="es-ES" dirty="0" smtClean="0"/>
              <a:t>que: </a:t>
            </a:r>
            <a:r>
              <a:rPr lang="es-ES" i="1" dirty="0" smtClean="0"/>
              <a:t>"por </a:t>
            </a:r>
            <a:r>
              <a:rPr lang="es-ES" i="1" dirty="0"/>
              <a:t>medio de la resonancia es posible que las vibraciones de un cuerpo alcancen a otro y lo pongan en movimiento. Algo que puede observarse fácilmente, por ejemplo, cuando un cantante rompe una copa con su voz. Lo que ocurre es que la voz del cantante puede igualar la frecuencia de resonancia del cristal provocando así su vibración."</a:t>
            </a:r>
            <a:br>
              <a:rPr lang="es-ES" i="1" dirty="0"/>
            </a:br>
            <a:endParaRPr lang="es-ES" i="1" dirty="0" smtClean="0"/>
          </a:p>
          <a:p>
            <a:endParaRPr lang="es-ES" i="1" dirty="0"/>
          </a:p>
        </p:txBody>
      </p:sp>
      <p:pic>
        <p:nvPicPr>
          <p:cNvPr id="44034" name="Picture 2" descr="C:\Documents and Settings\Administrador\Escritorio\imag joseees\Jonathan+Goldman++2.jpg"/>
          <p:cNvPicPr>
            <a:picLocks noChangeAspect="1" noChangeArrowheads="1"/>
          </p:cNvPicPr>
          <p:nvPr/>
        </p:nvPicPr>
        <p:blipFill>
          <a:blip r:embed="rId2" cstate="print"/>
          <a:srcRect/>
          <a:stretch>
            <a:fillRect/>
          </a:stretch>
        </p:blipFill>
        <p:spPr bwMode="auto">
          <a:xfrm>
            <a:off x="6066110" y="3933056"/>
            <a:ext cx="2106290" cy="2757325"/>
          </a:xfrm>
          <a:prstGeom prst="rect">
            <a:avLst/>
          </a:prstGeom>
          <a:noFill/>
        </p:spPr>
      </p:pic>
      <p:sp>
        <p:nvSpPr>
          <p:cNvPr id="4" name="3 CuadroTexto"/>
          <p:cNvSpPr txBox="1"/>
          <p:nvPr/>
        </p:nvSpPr>
        <p:spPr>
          <a:xfrm>
            <a:off x="755576" y="6165304"/>
            <a:ext cx="3172663" cy="246221"/>
          </a:xfrm>
          <a:prstGeom prst="rect">
            <a:avLst/>
          </a:prstGeom>
          <a:noFill/>
        </p:spPr>
        <p:txBody>
          <a:bodyPr wrap="none" rtlCol="0">
            <a:spAutoFit/>
          </a:bodyPr>
          <a:lstStyle/>
          <a:p>
            <a:r>
              <a:rPr lang="es-MX" sz="1000" dirty="0" smtClean="0"/>
              <a:t>Jonathan Goldman Director de sanadores de sonido </a:t>
            </a:r>
            <a:endParaRPr lang="es-MX"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63"/>
            <a:ext cx="6131024" cy="5626100"/>
          </a:xfrm>
        </p:spPr>
        <p:txBody>
          <a:bodyPr>
            <a:normAutofit fontScale="77500" lnSpcReduction="20000"/>
          </a:bodyPr>
          <a:lstStyle/>
          <a:p>
            <a:pPr marL="420624" indent="-384048" fontAlgn="auto">
              <a:spcAft>
                <a:spcPts val="0"/>
              </a:spcAft>
              <a:buFont typeface="Wingdings 2"/>
              <a:buChar char=""/>
              <a:defRPr/>
            </a:pPr>
            <a:r>
              <a:rPr lang="es-ES" dirty="0"/>
              <a:t>AFINIDAD ENTRE EL CUARZO Y EL </a:t>
            </a:r>
            <a:r>
              <a:rPr lang="es-ES" dirty="0" smtClean="0"/>
              <a:t>HOMBRE</a:t>
            </a:r>
          </a:p>
          <a:p>
            <a:pPr marL="420624" indent="-384048" fontAlgn="auto">
              <a:spcAft>
                <a:spcPts val="0"/>
              </a:spcAft>
              <a:buFont typeface="Wingdings 2"/>
              <a:buNone/>
              <a:defRPr/>
            </a:pPr>
            <a:r>
              <a:rPr lang="es-ES" dirty="0"/>
              <a:t/>
            </a:r>
            <a:br>
              <a:rPr lang="es-ES" dirty="0"/>
            </a:br>
            <a:r>
              <a:rPr lang="es-ES" dirty="0" smtClean="0"/>
              <a:t> </a:t>
            </a:r>
            <a:r>
              <a:rPr lang="es-ES" dirty="0"/>
              <a:t>E</a:t>
            </a:r>
            <a:r>
              <a:rPr lang="es-ES" dirty="0" smtClean="0"/>
              <a:t>l </a:t>
            </a:r>
            <a:r>
              <a:rPr lang="es-ES" dirty="0"/>
              <a:t>cuarzo posee una gran afinidad con el hombre. A fin de cuentas, las sustancias cristalinas están presentes en todo el organismo: en los huesos, en la sangre, en el cabello, en la piel, en las uñas y hasta en los dientes. Es más, nuestro ADN se estructura en una doble espiral muy similar a la del cristal de cuarzo. Hay cuatro moléculas de sílice (cuarzo) en cada una de nuestras células y también está presente en la estructura crístalo-coloidal líquida del cerebro. Todo lo cual hace que tengamos una gran resonancia con los cristales.</a:t>
            </a:r>
            <a:br>
              <a:rPr lang="es-ES" dirty="0"/>
            </a:br>
            <a:endParaRPr lang="es-ES" dirty="0" smtClean="0"/>
          </a:p>
          <a:p>
            <a:pPr marL="420624" indent="-384048" fontAlgn="auto">
              <a:spcAft>
                <a:spcPts val="0"/>
              </a:spcAft>
              <a:buFont typeface="Wingdings 2"/>
              <a:buNone/>
              <a:defRPr/>
            </a:pPr>
            <a:r>
              <a:rPr lang="es-ES" dirty="0"/>
              <a:t> </a:t>
            </a:r>
            <a:r>
              <a:rPr lang="es-ES" dirty="0" smtClean="0"/>
              <a:t>        </a:t>
            </a:r>
            <a:endParaRPr lang="es-ES" dirty="0"/>
          </a:p>
        </p:txBody>
      </p:sp>
      <p:pic>
        <p:nvPicPr>
          <p:cNvPr id="20482" name="Picture 2" descr="C:\Documents and Settings\Administrador\Escritorio\imag joseees\dna_spiral.gif"/>
          <p:cNvPicPr>
            <a:picLocks noChangeAspect="1" noChangeArrowheads="1" noCrop="1"/>
          </p:cNvPicPr>
          <p:nvPr/>
        </p:nvPicPr>
        <p:blipFill>
          <a:blip r:embed="rId2" cstate="print"/>
          <a:srcRect/>
          <a:stretch>
            <a:fillRect/>
          </a:stretch>
        </p:blipFill>
        <p:spPr bwMode="auto">
          <a:xfrm>
            <a:off x="6588224" y="260648"/>
            <a:ext cx="1688951" cy="6199007"/>
          </a:xfrm>
          <a:prstGeom prst="rect">
            <a:avLst/>
          </a:prstGeom>
          <a:noFill/>
        </p:spPr>
      </p:pic>
    </p:spTree>
    <p:extLst>
      <p:ext uri="{BB962C8B-B14F-4D97-AF65-F5344CB8AC3E}">
        <p14:creationId xmlns:p14="http://schemas.microsoft.com/office/powerpoint/2010/main" val="2639583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500063"/>
            <a:ext cx="8568952" cy="3432993"/>
          </a:xfrm>
        </p:spPr>
        <p:txBody>
          <a:bodyPr>
            <a:normAutofit fontScale="85000" lnSpcReduction="20000"/>
          </a:bodyPr>
          <a:lstStyle/>
          <a:p>
            <a:pPr marL="420624" indent="-384048" fontAlgn="auto">
              <a:spcAft>
                <a:spcPts val="0"/>
              </a:spcAft>
              <a:buFont typeface="Wingdings 2"/>
              <a:buNone/>
              <a:defRPr/>
            </a:pPr>
            <a:r>
              <a:rPr lang="es-ES" dirty="0" smtClean="0"/>
              <a:t>    Los </a:t>
            </a:r>
            <a:r>
              <a:rPr lang="es-ES" dirty="0"/>
              <a:t>cuencos de cuarzo</a:t>
            </a:r>
            <a:r>
              <a:rPr lang="es-ES" dirty="0" smtClean="0"/>
              <a:t>, </a:t>
            </a:r>
            <a:r>
              <a:rPr lang="es-ES" dirty="0"/>
              <a:t>contienen un poder que va mucho más allá de la mera </a:t>
            </a:r>
            <a:r>
              <a:rPr lang="es-ES" dirty="0" smtClean="0"/>
              <a:t>musicalidad. </a:t>
            </a:r>
            <a:r>
              <a:rPr lang="es-ES" dirty="0"/>
              <a:t>De hecho, producen una onda sinusoidal pura y crean un sonido multidireccional que se expande hasta </a:t>
            </a:r>
            <a:r>
              <a:rPr lang="es-ES" dirty="0" smtClean="0"/>
              <a:t>8 </a:t>
            </a:r>
            <a:r>
              <a:rPr lang="es-ES" dirty="0"/>
              <a:t>kilómetro de distancia y puede durar varios minutos antes de extinguirse. Y su sonido envuelve el cuerpo como una ola proporcionando una experiencia similar a un masaje enormemente sutil o a una profunda y serena meditación. </a:t>
            </a:r>
            <a:br>
              <a:rPr lang="es-ES" dirty="0"/>
            </a:br>
            <a:endParaRPr lang="es-E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3483933"/>
            <a:ext cx="4536504" cy="3185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011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Rectángulo"/>
          <p:cNvSpPr>
            <a:spLocks noChangeArrowheads="1"/>
          </p:cNvSpPr>
          <p:nvPr/>
        </p:nvSpPr>
        <p:spPr bwMode="auto">
          <a:xfrm>
            <a:off x="714375" y="142875"/>
            <a:ext cx="8072438" cy="2585323"/>
          </a:xfrm>
          <a:prstGeom prst="rect">
            <a:avLst/>
          </a:prstGeom>
          <a:noFill/>
          <a:ln w="9525">
            <a:noFill/>
            <a:miter lim="800000"/>
            <a:headEnd/>
            <a:tailEnd/>
          </a:ln>
        </p:spPr>
        <p:txBody>
          <a:bodyPr>
            <a:spAutoFit/>
          </a:bodyPr>
          <a:lstStyle/>
          <a:p>
            <a:pPr fontAlgn="base">
              <a:spcBef>
                <a:spcPct val="0"/>
              </a:spcBef>
              <a:spcAft>
                <a:spcPct val="0"/>
              </a:spcAft>
            </a:pPr>
            <a:r>
              <a:rPr lang="es-ES" dirty="0" smtClean="0">
                <a:solidFill>
                  <a:prstClr val="white"/>
                </a:solidFill>
              </a:rPr>
              <a:t>El </a:t>
            </a:r>
            <a:r>
              <a:rPr lang="es-ES" dirty="0">
                <a:solidFill>
                  <a:prstClr val="white"/>
                </a:solidFill>
              </a:rPr>
              <a:t>sonido de los </a:t>
            </a:r>
            <a:r>
              <a:rPr lang="es-ES" dirty="0" smtClean="0">
                <a:solidFill>
                  <a:prstClr val="white"/>
                </a:solidFill>
              </a:rPr>
              <a:t>cuencos, </a:t>
            </a:r>
            <a:r>
              <a:rPr lang="es-ES" dirty="0">
                <a:solidFill>
                  <a:prstClr val="white"/>
                </a:solidFill>
              </a:rPr>
              <a:t>afecta de manera global al individuo</a:t>
            </a:r>
            <a:r>
              <a:rPr lang="es-ES" dirty="0" smtClean="0">
                <a:solidFill>
                  <a:prstClr val="white"/>
                </a:solidFill>
              </a:rPr>
              <a:t>. </a:t>
            </a:r>
            <a:r>
              <a:rPr lang="es-ES" dirty="0">
                <a:solidFill>
                  <a:prstClr val="white"/>
                </a:solidFill>
              </a:rPr>
              <a:t>Primero equilibra su cuerpo energético y los chakras (centros de energía) y luego limpia el campo áurico. Además, la vibración repercute en la columna que actúa como vehículo de resonancia y se extiende a través del sistema nervioso a nuestras células, tejidos y órganos. </a:t>
            </a:r>
            <a:br>
              <a:rPr lang="es-ES" dirty="0">
                <a:solidFill>
                  <a:prstClr val="white"/>
                </a:solidFill>
              </a:rPr>
            </a:br>
            <a:endParaRPr lang="es-ES" dirty="0">
              <a:solidFill>
                <a:prstClr val="white"/>
              </a:solidFill>
            </a:endParaRPr>
          </a:p>
          <a:p>
            <a:pPr fontAlgn="base">
              <a:spcBef>
                <a:spcPct val="0"/>
              </a:spcBef>
              <a:spcAft>
                <a:spcPct val="0"/>
              </a:spcAft>
            </a:pPr>
            <a:endParaRPr lang="es-ES" dirty="0">
              <a:solidFill>
                <a:prstClr val="white"/>
              </a:solidFill>
            </a:endParaRPr>
          </a:p>
          <a:p>
            <a:pPr fontAlgn="base">
              <a:spcBef>
                <a:spcPct val="0"/>
              </a:spcBef>
              <a:spcAft>
                <a:spcPct val="0"/>
              </a:spcAft>
            </a:pPr>
            <a:r>
              <a:rPr lang="es-ES" dirty="0">
                <a:solidFill>
                  <a:prstClr val="white"/>
                </a:solidFill>
              </a:rPr>
              <a:t/>
            </a:r>
            <a:br>
              <a:rPr lang="es-ES" dirty="0">
                <a:solidFill>
                  <a:prstClr val="white"/>
                </a:solidFill>
              </a:rPr>
            </a:br>
            <a:endParaRPr lang="es-ES" dirty="0">
              <a:solidFill>
                <a:prstClr val="white"/>
              </a:solidFill>
            </a:endParaRPr>
          </a:p>
        </p:txBody>
      </p:sp>
      <p:pic>
        <p:nvPicPr>
          <p:cNvPr id="11266" name="Picture 2"/>
          <p:cNvPicPr>
            <a:picLocks noChangeAspect="1" noChangeArrowheads="1"/>
          </p:cNvPicPr>
          <p:nvPr/>
        </p:nvPicPr>
        <p:blipFill>
          <a:blip r:embed="rId2" cstate="print"/>
          <a:srcRect/>
          <a:stretch>
            <a:fillRect/>
          </a:stretch>
        </p:blipFill>
        <p:spPr bwMode="auto">
          <a:xfrm>
            <a:off x="3347864" y="1916832"/>
            <a:ext cx="2566963" cy="4400508"/>
          </a:xfrm>
          <a:prstGeom prst="rect">
            <a:avLst/>
          </a:prstGeom>
          <a:noFill/>
          <a:ln w="9525">
            <a:noFill/>
            <a:miter lim="800000"/>
            <a:headEnd/>
            <a:tailEnd/>
          </a:ln>
        </p:spPr>
      </p:pic>
    </p:spTree>
    <p:extLst>
      <p:ext uri="{BB962C8B-B14F-4D97-AF65-F5344CB8AC3E}">
        <p14:creationId xmlns:p14="http://schemas.microsoft.com/office/powerpoint/2010/main" val="4236344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Rectángulo"/>
          <p:cNvSpPr>
            <a:spLocks noChangeArrowheads="1"/>
          </p:cNvSpPr>
          <p:nvPr/>
        </p:nvSpPr>
        <p:spPr bwMode="auto">
          <a:xfrm>
            <a:off x="714375" y="142875"/>
            <a:ext cx="8072438" cy="2585323"/>
          </a:xfrm>
          <a:prstGeom prst="rect">
            <a:avLst/>
          </a:prstGeom>
          <a:noFill/>
          <a:ln w="9525">
            <a:noFill/>
            <a:miter lim="800000"/>
            <a:headEnd/>
            <a:tailEnd/>
          </a:ln>
        </p:spPr>
        <p:txBody>
          <a:bodyPr>
            <a:spAutoFit/>
          </a:bodyPr>
          <a:lstStyle/>
          <a:p>
            <a:pPr fontAlgn="base">
              <a:spcBef>
                <a:spcPct val="0"/>
              </a:spcBef>
              <a:spcAft>
                <a:spcPct val="0"/>
              </a:spcAft>
            </a:pPr>
            <a:r>
              <a:rPr lang="es-ES" dirty="0" smtClean="0">
                <a:solidFill>
                  <a:prstClr val="white"/>
                </a:solidFill>
              </a:rPr>
              <a:t>Esa </a:t>
            </a:r>
            <a:r>
              <a:rPr lang="es-ES" dirty="0">
                <a:solidFill>
                  <a:prstClr val="white"/>
                </a:solidFill>
              </a:rPr>
              <a:t>es la razón de que la vibración producida por los cuencos tenga la capacidad de disolver bloqueos en el cuerpo físico y sutil así como de que se utilice en casos de contracturas musculares, roturas y otros problemas óseos. La vibración de los cuencos resuena y armoniza la estructura cristalina presente también en nuestro esqueleto.</a:t>
            </a:r>
            <a:br>
              <a:rPr lang="es-ES" dirty="0">
                <a:solidFill>
                  <a:prstClr val="white"/>
                </a:solidFill>
              </a:rPr>
            </a:br>
            <a:endParaRPr lang="es-ES" dirty="0">
              <a:solidFill>
                <a:prstClr val="white"/>
              </a:solidFill>
            </a:endParaRPr>
          </a:p>
          <a:p>
            <a:pPr fontAlgn="base">
              <a:spcBef>
                <a:spcPct val="0"/>
              </a:spcBef>
              <a:spcAft>
                <a:spcPct val="0"/>
              </a:spcAft>
            </a:pPr>
            <a:endParaRPr lang="es-ES" dirty="0">
              <a:solidFill>
                <a:prstClr val="white"/>
              </a:solidFill>
            </a:endParaRPr>
          </a:p>
          <a:p>
            <a:pPr fontAlgn="base">
              <a:spcBef>
                <a:spcPct val="0"/>
              </a:spcBef>
              <a:spcAft>
                <a:spcPct val="0"/>
              </a:spcAft>
            </a:pPr>
            <a:r>
              <a:rPr lang="es-ES" dirty="0">
                <a:solidFill>
                  <a:prstClr val="white"/>
                </a:solidFill>
              </a:rPr>
              <a:t/>
            </a:r>
            <a:br>
              <a:rPr lang="es-ES" dirty="0">
                <a:solidFill>
                  <a:prstClr val="white"/>
                </a:solidFill>
              </a:rPr>
            </a:br>
            <a:endParaRPr lang="es-ES" dirty="0">
              <a:solidFill>
                <a:prstClr val="white"/>
              </a:solidFill>
            </a:endParaRPr>
          </a:p>
        </p:txBody>
      </p:sp>
      <p:pic>
        <p:nvPicPr>
          <p:cNvPr id="21506" name="Picture 2" descr="C:\Documents and Settings\Administrador\Escritorio\imag joseees\sistema oseo.jpg"/>
          <p:cNvPicPr>
            <a:picLocks noChangeAspect="1" noChangeArrowheads="1"/>
          </p:cNvPicPr>
          <p:nvPr/>
        </p:nvPicPr>
        <p:blipFill>
          <a:blip r:embed="rId2" cstate="print"/>
          <a:srcRect/>
          <a:stretch>
            <a:fillRect/>
          </a:stretch>
        </p:blipFill>
        <p:spPr bwMode="auto">
          <a:xfrm>
            <a:off x="467544" y="2414449"/>
            <a:ext cx="2805658" cy="3678847"/>
          </a:xfrm>
          <a:prstGeom prst="rect">
            <a:avLst/>
          </a:prstGeom>
          <a:noFill/>
        </p:spPr>
      </p:pic>
      <p:pic>
        <p:nvPicPr>
          <p:cNvPr id="21507" name="Picture 3" descr="C:\Documents and Settings\Administrador\Escritorio\imag joseees\RESPIR~1.JPG"/>
          <p:cNvPicPr>
            <a:picLocks noChangeAspect="1" noChangeArrowheads="1"/>
          </p:cNvPicPr>
          <p:nvPr/>
        </p:nvPicPr>
        <p:blipFill>
          <a:blip r:embed="rId3" cstate="print"/>
          <a:srcRect/>
          <a:stretch>
            <a:fillRect/>
          </a:stretch>
        </p:blipFill>
        <p:spPr bwMode="auto">
          <a:xfrm>
            <a:off x="4139952" y="2492896"/>
            <a:ext cx="3810000" cy="3810000"/>
          </a:xfrm>
          <a:prstGeom prst="rect">
            <a:avLst/>
          </a:prstGeom>
          <a:noFill/>
        </p:spPr>
      </p:pic>
    </p:spTree>
    <p:extLst>
      <p:ext uri="{BB962C8B-B14F-4D97-AF65-F5344CB8AC3E}">
        <p14:creationId xmlns:p14="http://schemas.microsoft.com/office/powerpoint/2010/main" val="4236344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Rectángulo"/>
          <p:cNvSpPr>
            <a:spLocks noChangeArrowheads="1"/>
          </p:cNvSpPr>
          <p:nvPr/>
        </p:nvSpPr>
        <p:spPr bwMode="auto">
          <a:xfrm>
            <a:off x="357188" y="336550"/>
            <a:ext cx="8358187" cy="3139321"/>
          </a:xfrm>
          <a:prstGeom prst="rect">
            <a:avLst/>
          </a:prstGeom>
          <a:noFill/>
          <a:ln w="9525">
            <a:noFill/>
            <a:miter lim="800000"/>
            <a:headEnd/>
            <a:tailEnd/>
          </a:ln>
        </p:spPr>
        <p:txBody>
          <a:bodyPr>
            <a:spAutoFit/>
          </a:bodyPr>
          <a:lstStyle/>
          <a:p>
            <a:pPr fontAlgn="base">
              <a:spcBef>
                <a:spcPct val="0"/>
              </a:spcBef>
              <a:spcAft>
                <a:spcPct val="0"/>
              </a:spcAft>
            </a:pPr>
            <a:endParaRPr lang="es-ES" dirty="0">
              <a:solidFill>
                <a:prstClr val="white"/>
              </a:solidFill>
            </a:endParaRPr>
          </a:p>
          <a:p>
            <a:pPr fontAlgn="base">
              <a:spcBef>
                <a:spcPct val="0"/>
              </a:spcBef>
              <a:spcAft>
                <a:spcPct val="0"/>
              </a:spcAft>
            </a:pPr>
            <a:r>
              <a:rPr lang="es-ES" dirty="0" smtClean="0">
                <a:solidFill>
                  <a:prstClr val="white"/>
                </a:solidFill>
              </a:rPr>
              <a:t>El principio </a:t>
            </a:r>
            <a:r>
              <a:rPr lang="es-ES" dirty="0">
                <a:solidFill>
                  <a:prstClr val="white"/>
                </a:solidFill>
              </a:rPr>
              <a:t>de </a:t>
            </a:r>
            <a:r>
              <a:rPr lang="es-ES" dirty="0" smtClean="0">
                <a:solidFill>
                  <a:prstClr val="white"/>
                </a:solidFill>
              </a:rPr>
              <a:t>resonancia</a:t>
            </a:r>
          </a:p>
          <a:p>
            <a:pPr fontAlgn="base">
              <a:spcBef>
                <a:spcPct val="0"/>
              </a:spcBef>
              <a:spcAft>
                <a:spcPct val="0"/>
              </a:spcAft>
            </a:pPr>
            <a:r>
              <a:rPr lang="es-ES" dirty="0" smtClean="0">
                <a:solidFill>
                  <a:prstClr val="white"/>
                </a:solidFill>
              </a:rPr>
              <a:t>el </a:t>
            </a:r>
            <a:r>
              <a:rPr lang="es-ES" dirty="0">
                <a:solidFill>
                  <a:prstClr val="white"/>
                </a:solidFill>
              </a:rPr>
              <a:t>sonido de los cuencos de cuarzo ajusta la vibración de la persona a la misma frecuencia emitida del mineral; es decir, terminan ambos vibrando al mismo ritmo. Asimismo, también es posible por medio del sonido cambiar los ritmos de nuestras ondas cerebrales así como el latido de nuestro corazón y nuestra respiración. A esto se le conoce como </a:t>
            </a:r>
            <a:r>
              <a:rPr lang="es-ES" i="1" dirty="0">
                <a:solidFill>
                  <a:prstClr val="white"/>
                </a:solidFill>
              </a:rPr>
              <a:t>"resonancia forzada"</a:t>
            </a:r>
            <a:r>
              <a:rPr lang="es-ES" dirty="0">
                <a:solidFill>
                  <a:prstClr val="white"/>
                </a:solidFill>
              </a:rPr>
              <a:t> e implica </a:t>
            </a:r>
            <a:r>
              <a:rPr lang="es-ES" i="1" dirty="0">
                <a:solidFill>
                  <a:prstClr val="white"/>
                </a:solidFill>
              </a:rPr>
              <a:t>"la capacidad de las vibraciones más potentes de un objeto para cambiar las menos potentes de otro y hacer que sincronicen sus ritmos con los del primer objeto".</a:t>
            </a:r>
            <a:r>
              <a:rPr lang="es-ES" dirty="0">
                <a:solidFill>
                  <a:prstClr val="white"/>
                </a:solidFill>
              </a:rPr>
              <a:t/>
            </a:r>
            <a:br>
              <a:rPr lang="es-ES" dirty="0">
                <a:solidFill>
                  <a:prstClr val="white"/>
                </a:solidFill>
              </a:rPr>
            </a:br>
            <a:endParaRPr lang="es-ES" dirty="0">
              <a:solidFill>
                <a:prstClr val="white"/>
              </a:solidFill>
            </a:endParaRPr>
          </a:p>
        </p:txBody>
      </p:sp>
      <p:pic>
        <p:nvPicPr>
          <p:cNvPr id="41986" name="Picture 3" descr="D:\respaldo ARD\Pictures\sonidp\armonicos en una cuerda.jpg"/>
          <p:cNvPicPr>
            <a:picLocks noChangeAspect="1" noChangeArrowheads="1"/>
          </p:cNvPicPr>
          <p:nvPr/>
        </p:nvPicPr>
        <p:blipFill>
          <a:blip r:embed="rId2" cstate="print"/>
          <a:srcRect/>
          <a:stretch>
            <a:fillRect/>
          </a:stretch>
        </p:blipFill>
        <p:spPr bwMode="auto">
          <a:xfrm>
            <a:off x="1714500" y="3143250"/>
            <a:ext cx="5080000" cy="3378200"/>
          </a:xfrm>
          <a:prstGeom prst="rect">
            <a:avLst/>
          </a:prstGeom>
          <a:noFill/>
          <a:ln w="9525">
            <a:noFill/>
            <a:miter lim="800000"/>
            <a:headEnd/>
            <a:tailEnd/>
          </a:ln>
        </p:spPr>
      </p:pic>
    </p:spTree>
    <p:extLst>
      <p:ext uri="{BB962C8B-B14F-4D97-AF65-F5344CB8AC3E}">
        <p14:creationId xmlns:p14="http://schemas.microsoft.com/office/powerpoint/2010/main" val="191300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332656"/>
            <a:ext cx="8748464" cy="3312368"/>
          </a:xfrm>
        </p:spPr>
        <p:txBody>
          <a:bodyPr>
            <a:normAutofit/>
          </a:bodyPr>
          <a:lstStyle/>
          <a:p>
            <a:pPr marL="420624" indent="-384048" fontAlgn="auto">
              <a:spcAft>
                <a:spcPts val="0"/>
              </a:spcAft>
              <a:buFont typeface="Wingdings 2"/>
              <a:buChar char=""/>
              <a:defRPr/>
            </a:pPr>
            <a:r>
              <a:rPr lang="es-ES" dirty="0"/>
              <a:t>LA TÉCNICA</a:t>
            </a:r>
            <a:br>
              <a:rPr lang="es-ES" dirty="0"/>
            </a:br>
            <a:r>
              <a:rPr lang="es-ES" dirty="0"/>
              <a:t>Si uno llena un cuenco de cuarzo con agua y activa su sonido podrá observar cómo se forman figuras geométricas en el </a:t>
            </a:r>
            <a:r>
              <a:rPr lang="es-ES" dirty="0" smtClean="0"/>
              <a:t>agua, en la arena, con arroz.. </a:t>
            </a:r>
          </a:p>
          <a:p>
            <a:pPr marL="420624" indent="-384048" fontAlgn="auto">
              <a:spcAft>
                <a:spcPts val="0"/>
              </a:spcAft>
              <a:buFont typeface="Wingdings 2"/>
              <a:buChar char=""/>
              <a:defRPr/>
            </a:pPr>
            <a:endParaRPr lang="es-ES" dirty="0"/>
          </a:p>
        </p:txBody>
      </p:sp>
      <p:pic>
        <p:nvPicPr>
          <p:cNvPr id="2050" name="Picture 2" descr="C:\Documents and Settings\Administrador\Escritorio\imag joseees\imagesCAEE9RAS.jpg"/>
          <p:cNvPicPr>
            <a:picLocks noChangeAspect="1" noChangeArrowheads="1"/>
          </p:cNvPicPr>
          <p:nvPr/>
        </p:nvPicPr>
        <p:blipFill>
          <a:blip r:embed="rId2" cstate="print"/>
          <a:srcRect/>
          <a:stretch>
            <a:fillRect/>
          </a:stretch>
        </p:blipFill>
        <p:spPr bwMode="auto">
          <a:xfrm>
            <a:off x="122125" y="3573016"/>
            <a:ext cx="3172435" cy="2376264"/>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3438524" y="3562722"/>
            <a:ext cx="5417951" cy="2458566"/>
          </a:xfrm>
          <a:prstGeom prst="rect">
            <a:avLst/>
          </a:prstGeom>
          <a:noFill/>
          <a:ln w="9525">
            <a:noFill/>
            <a:miter lim="800000"/>
            <a:headEnd/>
            <a:tailEnd/>
          </a:ln>
        </p:spPr>
      </p:pic>
    </p:spTree>
    <p:extLst>
      <p:ext uri="{BB962C8B-B14F-4D97-AF65-F5344CB8AC3E}">
        <p14:creationId xmlns:p14="http://schemas.microsoft.com/office/powerpoint/2010/main" val="2507696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332656"/>
            <a:ext cx="8748464" cy="2304256"/>
          </a:xfrm>
        </p:spPr>
        <p:txBody>
          <a:bodyPr>
            <a:normAutofit fontScale="77500" lnSpcReduction="20000"/>
          </a:bodyPr>
          <a:lstStyle/>
          <a:p>
            <a:pPr marL="420624" indent="-384048" fontAlgn="auto">
              <a:spcAft>
                <a:spcPts val="0"/>
              </a:spcAft>
              <a:buNone/>
              <a:defRPr/>
            </a:pPr>
            <a:r>
              <a:rPr lang="es-ES" dirty="0" smtClean="0"/>
              <a:t>    </a:t>
            </a:r>
            <a:r>
              <a:rPr lang="es-ES" dirty="0"/>
              <a:t>Es más, dada la enorme resonancia del cuenco, al aumentar su intensidad el agua "salta" literalmente varios palmos por encima a causa de la vibración, como si estuviera en efervescencia. Lo cual nos puede dar una idea del efecto que producen estos instrumentos en el cuerpo ya que, como sabemos, éste está formado en más de un 70% por agua. </a:t>
            </a:r>
            <a:endParaRPr lang="es-ES" dirty="0" smtClean="0"/>
          </a:p>
          <a:p>
            <a:pPr marL="420624" indent="-384048" fontAlgn="auto">
              <a:spcAft>
                <a:spcPts val="0"/>
              </a:spcAft>
              <a:buFont typeface="Wingdings 2"/>
              <a:buChar char=""/>
              <a:defRPr/>
            </a:pPr>
            <a:endParaRPr lang="es-ES" dirty="0"/>
          </a:p>
        </p:txBody>
      </p:sp>
      <p:pic>
        <p:nvPicPr>
          <p:cNvPr id="37890" name="Picture 2" descr="C:\Documents and Settings\Administrador\Escritorio\imag joseees\5565141307_dcca0c34eb.jpg"/>
          <p:cNvPicPr>
            <a:picLocks noChangeAspect="1" noChangeArrowheads="1"/>
          </p:cNvPicPr>
          <p:nvPr/>
        </p:nvPicPr>
        <p:blipFill>
          <a:blip r:embed="rId2" cstate="print"/>
          <a:srcRect/>
          <a:stretch>
            <a:fillRect/>
          </a:stretch>
        </p:blipFill>
        <p:spPr bwMode="auto">
          <a:xfrm>
            <a:off x="1907704" y="2780928"/>
            <a:ext cx="5112568" cy="3403055"/>
          </a:xfrm>
          <a:prstGeom prst="rect">
            <a:avLst/>
          </a:prstGeom>
          <a:noFill/>
        </p:spPr>
      </p:pic>
    </p:spTree>
    <p:extLst>
      <p:ext uri="{BB962C8B-B14F-4D97-AF65-F5344CB8AC3E}">
        <p14:creationId xmlns:p14="http://schemas.microsoft.com/office/powerpoint/2010/main" val="2507696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088" y="1"/>
            <a:ext cx="9174088" cy="3429000"/>
          </a:xfrm>
        </p:spPr>
        <p:txBody>
          <a:bodyPr>
            <a:normAutofit/>
          </a:bodyPr>
          <a:lstStyle/>
          <a:p>
            <a:pPr marL="420624" indent="-384048" fontAlgn="auto">
              <a:spcAft>
                <a:spcPts val="0"/>
              </a:spcAft>
              <a:buFont typeface="Wingdings 2"/>
              <a:buChar char=""/>
              <a:defRPr/>
            </a:pPr>
            <a:r>
              <a:rPr lang="es-CL" sz="2200" dirty="0"/>
              <a:t>El sonido de los cuencos de cuarzo, inspira un sentimiento de profunda relajación y de “apertura del espacio interior”. La información del cerebro se transmite a través de las “neuronas”, células nerviosas con largas prolongaciones ramificadas que se conectan para transmitir impulsos nerviosos. Por contacto directo entre la música y la persona que la recibe, puede restablecerse la unidad de la conciencia por desbloqueo de los nudos emocionales y de los que se podrían llamar “quistes” vibratorios del sistema nervioso parasimpático.</a:t>
            </a:r>
            <a:endParaRPr lang="es-ES" sz="2200" dirty="0"/>
          </a:p>
          <a:p>
            <a:pPr marL="420624" indent="-384048" fontAlgn="auto">
              <a:spcAft>
                <a:spcPts val="0"/>
              </a:spcAft>
              <a:buFont typeface="Wingdings 2"/>
              <a:buChar char=""/>
              <a:defRPr/>
            </a:pPr>
            <a:endParaRPr lang="es-CL" dirty="0" smtClean="0"/>
          </a:p>
        </p:txBody>
      </p:sp>
      <p:pic>
        <p:nvPicPr>
          <p:cNvPr id="3075" name="Picture 3" descr="C:\Documents and Settings\Administrador\Escritorio\imag joseees\cabeza y cuencos.jpg"/>
          <p:cNvPicPr>
            <a:picLocks noChangeAspect="1" noChangeArrowheads="1"/>
          </p:cNvPicPr>
          <p:nvPr/>
        </p:nvPicPr>
        <p:blipFill>
          <a:blip r:embed="rId3" cstate="print"/>
          <a:srcRect/>
          <a:stretch>
            <a:fillRect/>
          </a:stretch>
        </p:blipFill>
        <p:spPr bwMode="auto">
          <a:xfrm>
            <a:off x="827584" y="3284984"/>
            <a:ext cx="2241550" cy="2824163"/>
          </a:xfrm>
          <a:prstGeom prst="rect">
            <a:avLst/>
          </a:prstGeom>
          <a:noFill/>
        </p:spPr>
      </p:pic>
      <p:pic>
        <p:nvPicPr>
          <p:cNvPr id="3076" name="Picture 4" descr="C:\Documents and Settings\Administrador\Escritorio\imag joseees\articulos2_140.jpg"/>
          <p:cNvPicPr>
            <a:picLocks noChangeAspect="1" noChangeArrowheads="1"/>
          </p:cNvPicPr>
          <p:nvPr/>
        </p:nvPicPr>
        <p:blipFill>
          <a:blip r:embed="rId4" cstate="print"/>
          <a:srcRect/>
          <a:stretch>
            <a:fillRect/>
          </a:stretch>
        </p:blipFill>
        <p:spPr bwMode="auto">
          <a:xfrm>
            <a:off x="4550618" y="3066628"/>
            <a:ext cx="3333750" cy="3314700"/>
          </a:xfrm>
          <a:prstGeom prst="rect">
            <a:avLst/>
          </a:prstGeom>
          <a:noFill/>
        </p:spPr>
      </p:pic>
    </p:spTree>
    <p:extLst>
      <p:ext uri="{BB962C8B-B14F-4D97-AF65-F5344CB8AC3E}">
        <p14:creationId xmlns:p14="http://schemas.microsoft.com/office/powerpoint/2010/main" val="2096333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2 Marcador de contenido"/>
          <p:cNvSpPr>
            <a:spLocks noGrp="1"/>
          </p:cNvSpPr>
          <p:nvPr>
            <p:ph idx="1"/>
          </p:nvPr>
        </p:nvSpPr>
        <p:spPr>
          <a:xfrm>
            <a:off x="285750" y="714375"/>
            <a:ext cx="8174682" cy="5214938"/>
          </a:xfrm>
        </p:spPr>
        <p:txBody>
          <a:bodyPr/>
          <a:lstStyle/>
          <a:p>
            <a:r>
              <a:rPr lang="es-MX" sz="2000" dirty="0" smtClean="0"/>
              <a:t>–¿Qué son los cuencos de cuarzo?</a:t>
            </a:r>
          </a:p>
          <a:p>
            <a:pPr>
              <a:buFont typeface="Wingdings 2" pitchFamily="18" charset="2"/>
              <a:buNone/>
            </a:pPr>
            <a:r>
              <a:rPr lang="es-MX" sz="2000" dirty="0" smtClean="0"/>
              <a:t>	Vasijas circulares construidas artesanalmente a partir del cuarzo más puro, que al ser rozadas por varillas son capaces de emitir pulsos acústicos de alta frecuencia vibratoria. La tradición dice que los cuencos de cuarzo fueron creados en la Atlántida y luego llevados a otras culturas cuando el continente desapareció. En los templos egipcios se han encontrado vasijas de alabastro que se asemejan mucho a los cuencos de cuarzo.–</a:t>
            </a:r>
          </a:p>
          <a:p>
            <a:endParaRPr lang="es-MX" sz="1400" dirty="0" smtClean="0"/>
          </a:p>
          <a:p>
            <a:pPr>
              <a:buFont typeface="Wingdings 2" pitchFamily="18" charset="2"/>
              <a:buNone/>
            </a:pPr>
            <a:r>
              <a:rPr lang="es-MX" sz="2000" dirty="0" smtClean="0"/>
              <a:t/>
            </a:r>
            <a:br>
              <a:rPr lang="es-MX" sz="2000" dirty="0" smtClean="0"/>
            </a:br>
            <a:r>
              <a:rPr lang="es-MX" sz="2000" dirty="0" smtClean="0"/>
              <a:t/>
            </a:r>
            <a:br>
              <a:rPr lang="es-MX" sz="2000" dirty="0" smtClean="0"/>
            </a:br>
            <a:r>
              <a:rPr lang="es-ES" sz="2000" b="1" dirty="0" smtClean="0"/>
              <a:t/>
            </a:r>
            <a:br>
              <a:rPr lang="es-ES" sz="2000" b="1" dirty="0" smtClean="0"/>
            </a:br>
            <a:r>
              <a:rPr lang="es-ES" sz="1200" b="1" dirty="0" smtClean="0"/>
              <a:t/>
            </a:r>
            <a:br>
              <a:rPr lang="es-ES" sz="1200" b="1" dirty="0" smtClean="0"/>
            </a:br>
            <a:endParaRPr lang="es-ES" sz="1200" dirty="0" smtClean="0"/>
          </a:p>
        </p:txBody>
      </p:sp>
      <p:pic>
        <p:nvPicPr>
          <p:cNvPr id="14338" name="Picture 3" descr="C:\Documents and Settings\Administrador\Escritorio\imag joseees\fotos cuenco 1.bmp"/>
          <p:cNvPicPr>
            <a:picLocks noChangeAspect="1" noChangeArrowheads="1"/>
          </p:cNvPicPr>
          <p:nvPr/>
        </p:nvPicPr>
        <p:blipFill>
          <a:blip r:embed="rId2" cstate="print"/>
          <a:srcRect/>
          <a:stretch>
            <a:fillRect/>
          </a:stretch>
        </p:blipFill>
        <p:spPr bwMode="auto">
          <a:xfrm>
            <a:off x="4214813" y="3500438"/>
            <a:ext cx="4286250" cy="2990850"/>
          </a:xfrm>
          <a:prstGeom prst="rect">
            <a:avLst/>
          </a:prstGeom>
          <a:noFill/>
          <a:ln w="9525">
            <a:noFill/>
            <a:miter lim="800000"/>
            <a:headEnd/>
            <a:tailEnd/>
          </a:ln>
        </p:spPr>
      </p:pic>
    </p:spTree>
    <p:extLst>
      <p:ext uri="{BB962C8B-B14F-4D97-AF65-F5344CB8AC3E}">
        <p14:creationId xmlns:p14="http://schemas.microsoft.com/office/powerpoint/2010/main" val="2875341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654" y="13887"/>
            <a:ext cx="8686800" cy="5719370"/>
          </a:xfrm>
        </p:spPr>
        <p:txBody>
          <a:bodyPr>
            <a:normAutofit/>
          </a:bodyPr>
          <a:lstStyle/>
          <a:p>
            <a:pPr marL="420624" indent="-384048" fontAlgn="auto">
              <a:spcAft>
                <a:spcPts val="0"/>
              </a:spcAft>
              <a:buFont typeface="Wingdings 2"/>
              <a:buNone/>
              <a:defRPr/>
            </a:pPr>
            <a:endParaRPr lang="es-CL" dirty="0" smtClean="0"/>
          </a:p>
          <a:p>
            <a:pPr marL="420624" indent="-384048" fontAlgn="auto">
              <a:spcAft>
                <a:spcPts val="0"/>
              </a:spcAft>
              <a:buFont typeface="Wingdings 2"/>
              <a:buChar char=""/>
              <a:defRPr/>
            </a:pPr>
            <a:r>
              <a:rPr lang="es-CL" dirty="0" smtClean="0"/>
              <a:t>Asimismo </a:t>
            </a:r>
            <a:r>
              <a:rPr lang="es-CL" dirty="0"/>
              <a:t>se sabe que el agua es una perfecta cargadora de vibraciones. Cuando se hace sonar un cuenco se puede sentir que el aire que rodea el cuenco también vibra.</a:t>
            </a:r>
            <a:endParaRPr lang="es-ES" dirty="0"/>
          </a:p>
          <a:p>
            <a:pPr marL="420624" indent="-384048" fontAlgn="auto">
              <a:spcAft>
                <a:spcPts val="0"/>
              </a:spcAft>
              <a:buNone/>
              <a:defRPr/>
            </a:pPr>
            <a:r>
              <a:rPr lang="es-CL" dirty="0" smtClean="0"/>
              <a:t>.</a:t>
            </a:r>
            <a:endParaRPr lang="es-ES" dirty="0"/>
          </a:p>
          <a:p>
            <a:pPr marL="420624" indent="-384048" fontAlgn="auto">
              <a:spcAft>
                <a:spcPts val="0"/>
              </a:spcAft>
              <a:buFont typeface="Wingdings 2"/>
              <a:buChar char=""/>
              <a:defRPr/>
            </a:pPr>
            <a:endParaRPr lang="es-ES" dirty="0"/>
          </a:p>
        </p:txBody>
      </p:sp>
      <p:pic>
        <p:nvPicPr>
          <p:cNvPr id="5123" name="Picture 3"/>
          <p:cNvPicPr>
            <a:picLocks noChangeAspect="1" noChangeArrowheads="1"/>
          </p:cNvPicPr>
          <p:nvPr/>
        </p:nvPicPr>
        <p:blipFill>
          <a:blip r:embed="rId2" cstate="print"/>
          <a:srcRect/>
          <a:stretch>
            <a:fillRect/>
          </a:stretch>
        </p:blipFill>
        <p:spPr bwMode="auto">
          <a:xfrm>
            <a:off x="4692498" y="2996952"/>
            <a:ext cx="4070378" cy="3483868"/>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395536" y="4060450"/>
            <a:ext cx="3528392" cy="1612381"/>
          </a:xfrm>
          <a:prstGeom prst="rect">
            <a:avLst/>
          </a:prstGeom>
          <a:noFill/>
          <a:ln w="9525">
            <a:noFill/>
            <a:miter lim="800000"/>
            <a:headEnd/>
            <a:tailEnd/>
          </a:ln>
        </p:spPr>
      </p:pic>
    </p:spTree>
    <p:extLst>
      <p:ext uri="{BB962C8B-B14F-4D97-AF65-F5344CB8AC3E}">
        <p14:creationId xmlns:p14="http://schemas.microsoft.com/office/powerpoint/2010/main" val="3094111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230910" cy="1944216"/>
          </a:xfrm>
        </p:spPr>
        <p:txBody>
          <a:bodyPr>
            <a:normAutofit/>
          </a:bodyPr>
          <a:lstStyle/>
          <a:p>
            <a:pPr marL="420624" indent="-384048" fontAlgn="auto">
              <a:spcAft>
                <a:spcPts val="0"/>
              </a:spcAft>
              <a:defRPr/>
            </a:pPr>
            <a:r>
              <a:rPr lang="es-CL" dirty="0" smtClean="0"/>
              <a:t>Los </a:t>
            </a:r>
            <a:r>
              <a:rPr lang="es-CL" dirty="0"/>
              <a:t>cuencos recrean la frecuencia armónica original y estimula el cuerpo para que descubra de nuevo su propia frecuencia saludable.</a:t>
            </a:r>
            <a:endParaRPr lang="es-ES" dirty="0"/>
          </a:p>
          <a:p>
            <a:pPr marL="420624" indent="-384048" fontAlgn="auto">
              <a:spcAft>
                <a:spcPts val="0"/>
              </a:spcAft>
              <a:buFont typeface="Wingdings 2"/>
              <a:buChar char=""/>
              <a:defRPr/>
            </a:pPr>
            <a:endParaRPr lang="es-ES" dirty="0"/>
          </a:p>
        </p:txBody>
      </p:sp>
      <p:pic>
        <p:nvPicPr>
          <p:cNvPr id="4" name="Picture 2" descr="C:\Documents and Settings\Administrador\Escritorio\imag joseees\ondescompression2d20pet.gif"/>
          <p:cNvPicPr>
            <a:picLocks noChangeAspect="1" noChangeArrowheads="1" noCrop="1"/>
          </p:cNvPicPr>
          <p:nvPr/>
        </p:nvPicPr>
        <p:blipFill>
          <a:blip r:embed="rId2" cstate="print"/>
          <a:srcRect/>
          <a:stretch>
            <a:fillRect/>
          </a:stretch>
        </p:blipFill>
        <p:spPr bwMode="auto">
          <a:xfrm>
            <a:off x="2555777" y="2322101"/>
            <a:ext cx="5184576" cy="3926679"/>
          </a:xfrm>
          <a:prstGeom prst="rect">
            <a:avLst/>
          </a:prstGeom>
          <a:noFill/>
        </p:spPr>
      </p:pic>
    </p:spTree>
    <p:extLst>
      <p:ext uri="{BB962C8B-B14F-4D97-AF65-F5344CB8AC3E}">
        <p14:creationId xmlns:p14="http://schemas.microsoft.com/office/powerpoint/2010/main" val="3094111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2 Marcador de contenido"/>
          <p:cNvSpPr>
            <a:spLocks noGrp="1"/>
          </p:cNvSpPr>
          <p:nvPr>
            <p:ph idx="1"/>
          </p:nvPr>
        </p:nvSpPr>
        <p:spPr>
          <a:xfrm>
            <a:off x="251520" y="72008"/>
            <a:ext cx="8568952" cy="4149080"/>
          </a:xfrm>
        </p:spPr>
        <p:txBody>
          <a:bodyPr/>
          <a:lstStyle/>
          <a:p>
            <a:pPr>
              <a:buFont typeface="Wingdings 2" pitchFamily="18" charset="2"/>
              <a:buNone/>
            </a:pPr>
            <a:endParaRPr lang="es-ES" dirty="0" smtClean="0"/>
          </a:p>
          <a:p>
            <a:r>
              <a:rPr lang="es-ES" sz="2000" dirty="0" smtClean="0"/>
              <a:t>En ese sentido, el Dr. </a:t>
            </a:r>
            <a:r>
              <a:rPr lang="es-ES" sz="2000" b="1" dirty="0" smtClean="0"/>
              <a:t>Jeffrey Thompson</a:t>
            </a:r>
            <a:r>
              <a:rPr lang="es-ES" sz="2000" dirty="0" smtClean="0"/>
              <a:t> -director del Centro de Investigaciones Neuroacústicas en el Instituto de Ciencias Humanas de California-, afirma: </a:t>
            </a:r>
          </a:p>
          <a:p>
            <a:pPr lvl="1">
              <a:buFont typeface="Wingdings 2" pitchFamily="18" charset="2"/>
              <a:buNone/>
            </a:pPr>
            <a:r>
              <a:rPr lang="es-ES" i="1" dirty="0" smtClean="0"/>
              <a:t>  </a:t>
            </a:r>
            <a:r>
              <a:rPr lang="es-ES" sz="1600" i="1" dirty="0" smtClean="0"/>
              <a:t>"Dado que el sonido viaja cinco veces mejor por el agua que por el aire la estimulación en el cuerpo de la frecuencia sonora es una forma muy eficaz de estimulación corporal integral, sobre todo a nivel celular. El estímulo directo del tejido celular vivo, utilizando la vibración de la frecuencia de sonido, ha mostrado un marcado metabolismo celular y con ello la posible movilización de una respuesta celular de curación."</a:t>
            </a:r>
            <a:r>
              <a:rPr lang="es-ES" i="1" dirty="0" smtClean="0"/>
              <a:t/>
            </a:r>
            <a:br>
              <a:rPr lang="es-ES" i="1" dirty="0" smtClean="0"/>
            </a:br>
            <a:endParaRPr lang="es-ES" dirty="0" smtClean="0"/>
          </a:p>
        </p:txBody>
      </p:sp>
      <p:pic>
        <p:nvPicPr>
          <p:cNvPr id="4098" name="Picture 2" descr="C:\Documents and Settings\Administrador\Escritorio\imag joseees\brainmaps1.jpg"/>
          <p:cNvPicPr>
            <a:picLocks noChangeAspect="1" noChangeArrowheads="1"/>
          </p:cNvPicPr>
          <p:nvPr/>
        </p:nvPicPr>
        <p:blipFill>
          <a:blip r:embed="rId2" cstate="print"/>
          <a:srcRect/>
          <a:stretch>
            <a:fillRect/>
          </a:stretch>
        </p:blipFill>
        <p:spPr bwMode="auto">
          <a:xfrm>
            <a:off x="1215516" y="3561556"/>
            <a:ext cx="6164796" cy="3035796"/>
          </a:xfrm>
          <a:prstGeom prst="rect">
            <a:avLst/>
          </a:prstGeom>
          <a:noFill/>
        </p:spPr>
      </p:pic>
    </p:spTree>
    <p:extLst>
      <p:ext uri="{BB962C8B-B14F-4D97-AF65-F5344CB8AC3E}">
        <p14:creationId xmlns:p14="http://schemas.microsoft.com/office/powerpoint/2010/main" val="723390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Rectángulo"/>
          <p:cNvSpPr>
            <a:spLocks noChangeArrowheads="1"/>
          </p:cNvSpPr>
          <p:nvPr/>
        </p:nvSpPr>
        <p:spPr bwMode="auto">
          <a:xfrm>
            <a:off x="323528" y="571500"/>
            <a:ext cx="4536504" cy="2585323"/>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s-ES" b="1" dirty="0" smtClean="0">
                <a:solidFill>
                  <a:schemeClr val="accent6">
                    <a:lumMod val="75000"/>
                  </a:schemeClr>
                </a:solidFill>
                <a:latin typeface="Calibri" pitchFamily="34" charset="0"/>
                <a:ea typeface="Times New Roman"/>
                <a:cs typeface="Verdana" pitchFamily="34" charset="0"/>
              </a:rPr>
              <a:t>Campo </a:t>
            </a:r>
            <a:r>
              <a:rPr lang="es-ES" b="1" dirty="0">
                <a:solidFill>
                  <a:schemeClr val="accent6">
                    <a:lumMod val="75000"/>
                  </a:schemeClr>
                </a:solidFill>
                <a:latin typeface="Calibri" pitchFamily="34" charset="0"/>
                <a:ea typeface="Times New Roman"/>
                <a:cs typeface="Verdana" pitchFamily="34" charset="0"/>
              </a:rPr>
              <a:t>Áurico. Cuerpos Sutiles y Chakras </a:t>
            </a:r>
            <a:r>
              <a:rPr lang="es-ES" b="1" dirty="0">
                <a:solidFill>
                  <a:srgbClr val="3333FF"/>
                </a:solidFill>
                <a:latin typeface="Calibri" pitchFamily="34" charset="0"/>
                <a:ea typeface="Times New Roman"/>
                <a:cs typeface="Verdana" pitchFamily="34" charset="0"/>
              </a:rPr>
              <a:t>:</a:t>
            </a:r>
            <a:endParaRPr lang="es-ES"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Cada cuenco se identifica acústicamente con una nota musical </a:t>
            </a:r>
            <a:r>
              <a:rPr lang="es-ES" dirty="0" smtClean="0">
                <a:solidFill>
                  <a:prstClr val="white"/>
                </a:solidFill>
                <a:latin typeface="Calibri" pitchFamily="34" charset="0"/>
                <a:ea typeface="Times New Roman"/>
                <a:cs typeface="Verdana" pitchFamily="34" charset="0"/>
              </a:rPr>
              <a:t>específica, con un color</a:t>
            </a:r>
            <a:r>
              <a:rPr lang="es-ES"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dependiendo </a:t>
            </a:r>
            <a:r>
              <a:rPr lang="es-ES" dirty="0">
                <a:solidFill>
                  <a:prstClr val="white"/>
                </a:solidFill>
                <a:latin typeface="Calibri" pitchFamily="34" charset="0"/>
                <a:ea typeface="Times New Roman"/>
                <a:cs typeface="Verdana" pitchFamily="34" charset="0"/>
              </a:rPr>
              <a:t>de sus dimensiones, tamaño y textura.</a:t>
            </a:r>
            <a:endParaRPr lang="es-ES"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A su vez, cada CUENCO de CUARZO está sintonizado con el sonido armónico</a:t>
            </a:r>
            <a:endParaRPr lang="es-ES"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de un chakra o vórtice energético, con el fin de balancear </a:t>
            </a:r>
            <a:r>
              <a:rPr lang="es-ES" dirty="0" smtClean="0">
                <a:solidFill>
                  <a:prstClr val="white"/>
                </a:solidFill>
                <a:latin typeface="Calibri" pitchFamily="34" charset="0"/>
                <a:ea typeface="Times New Roman"/>
                <a:cs typeface="Verdana" pitchFamily="34" charset="0"/>
              </a:rPr>
              <a:t>vibratoriamente</a:t>
            </a:r>
            <a:r>
              <a:rPr lang="es-ES"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sus </a:t>
            </a:r>
            <a:r>
              <a:rPr lang="es-ES" dirty="0">
                <a:solidFill>
                  <a:prstClr val="white"/>
                </a:solidFill>
                <a:latin typeface="Calibri" pitchFamily="34" charset="0"/>
                <a:ea typeface="Times New Roman"/>
                <a:cs typeface="Verdana" pitchFamily="34" charset="0"/>
              </a:rPr>
              <a:t>funciones</a:t>
            </a:r>
            <a:r>
              <a:rPr lang="es-ES" dirty="0" smtClean="0">
                <a:solidFill>
                  <a:prstClr val="white"/>
                </a:solidFill>
                <a:latin typeface="Calibri" pitchFamily="34" charset="0"/>
                <a:ea typeface="Times New Roman"/>
                <a:cs typeface="Verdana" pitchFamily="34" charset="0"/>
              </a:rPr>
              <a:t>.</a:t>
            </a:r>
            <a:endParaRPr lang="es-ES" dirty="0">
              <a:solidFill>
                <a:prstClr val="white"/>
              </a:solidFill>
              <a:ea typeface="Times New Roman"/>
              <a:cs typeface="Verdana" pitchFamily="34" charset="0"/>
            </a:endParaRPr>
          </a:p>
        </p:txBody>
      </p:sp>
      <p:pic>
        <p:nvPicPr>
          <p:cNvPr id="12291" name="Picture 3" descr="C:\Documents and Settings\Administrador\Escritorio\imag joseees\optically.jpg"/>
          <p:cNvPicPr>
            <a:picLocks noChangeAspect="1" noChangeArrowheads="1"/>
          </p:cNvPicPr>
          <p:nvPr/>
        </p:nvPicPr>
        <p:blipFill>
          <a:blip r:embed="rId2" cstate="print"/>
          <a:srcRect/>
          <a:stretch>
            <a:fillRect/>
          </a:stretch>
        </p:blipFill>
        <p:spPr bwMode="auto">
          <a:xfrm>
            <a:off x="4840163" y="620688"/>
            <a:ext cx="4124325" cy="1333500"/>
          </a:xfrm>
          <a:prstGeom prst="rect">
            <a:avLst/>
          </a:prstGeom>
          <a:noFill/>
        </p:spPr>
      </p:pic>
      <p:pic>
        <p:nvPicPr>
          <p:cNvPr id="12292" name="Picture 4" descr="C:\Documents and Settings\Administrador\Escritorio\imag joseees\chakra_banner.jpg"/>
          <p:cNvPicPr>
            <a:picLocks noChangeAspect="1" noChangeArrowheads="1"/>
          </p:cNvPicPr>
          <p:nvPr/>
        </p:nvPicPr>
        <p:blipFill>
          <a:blip r:embed="rId3" cstate="print"/>
          <a:srcRect/>
          <a:stretch>
            <a:fillRect/>
          </a:stretch>
        </p:blipFill>
        <p:spPr bwMode="auto">
          <a:xfrm flipV="1">
            <a:off x="251520" y="4937720"/>
            <a:ext cx="8784976" cy="1803648"/>
          </a:xfrm>
          <a:prstGeom prst="rect">
            <a:avLst/>
          </a:prstGeom>
          <a:noFill/>
        </p:spPr>
      </p:pic>
      <p:pic>
        <p:nvPicPr>
          <p:cNvPr id="12293" name="Picture 5"/>
          <p:cNvPicPr>
            <a:picLocks noChangeAspect="1" noChangeArrowheads="1"/>
          </p:cNvPicPr>
          <p:nvPr/>
        </p:nvPicPr>
        <p:blipFill>
          <a:blip r:embed="rId4" cstate="print"/>
          <a:srcRect/>
          <a:stretch>
            <a:fillRect/>
          </a:stretch>
        </p:blipFill>
        <p:spPr bwMode="auto">
          <a:xfrm>
            <a:off x="245367" y="3356992"/>
            <a:ext cx="8719121" cy="1552575"/>
          </a:xfrm>
          <a:prstGeom prst="rect">
            <a:avLst/>
          </a:prstGeom>
          <a:noFill/>
          <a:ln w="9525">
            <a:noFill/>
            <a:miter lim="800000"/>
            <a:headEnd/>
            <a:tailEnd/>
          </a:ln>
        </p:spPr>
      </p:pic>
    </p:spTree>
    <p:extLst>
      <p:ext uri="{BB962C8B-B14F-4D97-AF65-F5344CB8AC3E}">
        <p14:creationId xmlns:p14="http://schemas.microsoft.com/office/powerpoint/2010/main" val="783850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Rectángulo"/>
          <p:cNvSpPr>
            <a:spLocks noChangeArrowheads="1"/>
          </p:cNvSpPr>
          <p:nvPr/>
        </p:nvSpPr>
        <p:spPr bwMode="auto">
          <a:xfrm>
            <a:off x="571500" y="571500"/>
            <a:ext cx="4288532" cy="2308324"/>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s-ES" dirty="0" smtClean="0">
                <a:solidFill>
                  <a:prstClr val="white"/>
                </a:solidFill>
                <a:latin typeface="Calibri" pitchFamily="34" charset="0"/>
                <a:ea typeface="Times New Roman"/>
                <a:cs typeface="Verdana" pitchFamily="34" charset="0"/>
              </a:rPr>
              <a:t>El </a:t>
            </a:r>
            <a:r>
              <a:rPr lang="es-ES" dirty="0">
                <a:solidFill>
                  <a:prstClr val="white"/>
                </a:solidFill>
                <a:latin typeface="Calibri" pitchFamily="34" charset="0"/>
                <a:ea typeface="Times New Roman"/>
                <a:cs typeface="Verdana" pitchFamily="34" charset="0"/>
              </a:rPr>
              <a:t>Sonido Cristalino reordena eficazmente la frecuencia energética de cada</a:t>
            </a:r>
            <a:endParaRPr lang="es-ES"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Ser, ya que en forma semejante a un SCANNER ACÚSTICO (RADAR</a:t>
            </a:r>
            <a:endParaRPr lang="es-ES"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SONORO), monitorea y evalúa los desajustes vibratorios y luego, tal cual un</a:t>
            </a:r>
            <a:endParaRPr lang="es-ES"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artesano, modela y balancea los Campos etéricos.</a:t>
            </a:r>
            <a:endParaRPr lang="es-ES" dirty="0">
              <a:solidFill>
                <a:prstClr val="white"/>
              </a:solidFill>
              <a:ea typeface="Times New Roman"/>
              <a:cs typeface="Verdana" pitchFamily="34" charset="0"/>
            </a:endParaRPr>
          </a:p>
        </p:txBody>
      </p:sp>
      <p:pic>
        <p:nvPicPr>
          <p:cNvPr id="10243" name="Picture 3" descr="C:\Documents and Settings\Administrador\Escritorio\imag joseees\circular--1.jpg"/>
          <p:cNvPicPr>
            <a:picLocks noChangeAspect="1" noChangeArrowheads="1"/>
          </p:cNvPicPr>
          <p:nvPr/>
        </p:nvPicPr>
        <p:blipFill>
          <a:blip r:embed="rId2" cstate="print"/>
          <a:srcRect/>
          <a:stretch>
            <a:fillRect/>
          </a:stretch>
        </p:blipFill>
        <p:spPr bwMode="auto">
          <a:xfrm>
            <a:off x="971600" y="3212976"/>
            <a:ext cx="3557684" cy="3152378"/>
          </a:xfrm>
          <a:prstGeom prst="rect">
            <a:avLst/>
          </a:prstGeom>
          <a:noFill/>
        </p:spPr>
      </p:pic>
      <p:pic>
        <p:nvPicPr>
          <p:cNvPr id="10244" name="Picture 4" descr="C:\Documents and Settings\Administrador\Escritorio\imag joseees\imagesCA0XXV4K.jpg"/>
          <p:cNvPicPr>
            <a:picLocks noChangeAspect="1" noChangeArrowheads="1"/>
          </p:cNvPicPr>
          <p:nvPr/>
        </p:nvPicPr>
        <p:blipFill>
          <a:blip r:embed="rId3" cstate="print"/>
          <a:srcRect/>
          <a:stretch>
            <a:fillRect/>
          </a:stretch>
        </p:blipFill>
        <p:spPr bwMode="auto">
          <a:xfrm>
            <a:off x="5148064" y="1556792"/>
            <a:ext cx="3545185" cy="3657476"/>
          </a:xfrm>
          <a:prstGeom prst="rect">
            <a:avLst/>
          </a:prstGeom>
          <a:noFill/>
        </p:spPr>
      </p:pic>
    </p:spTree>
    <p:extLst>
      <p:ext uri="{BB962C8B-B14F-4D97-AF65-F5344CB8AC3E}">
        <p14:creationId xmlns:p14="http://schemas.microsoft.com/office/powerpoint/2010/main" val="783850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Rectángulo"/>
          <p:cNvSpPr>
            <a:spLocks noChangeArrowheads="1"/>
          </p:cNvSpPr>
          <p:nvPr/>
        </p:nvSpPr>
        <p:spPr bwMode="auto">
          <a:xfrm>
            <a:off x="395536" y="234514"/>
            <a:ext cx="8391277" cy="2031325"/>
          </a:xfrm>
          <a:prstGeom prst="rect">
            <a:avLst/>
          </a:prstGeom>
          <a:noFill/>
          <a:ln w="9525">
            <a:noFill/>
            <a:miter lim="800000"/>
            <a:headEnd/>
            <a:tailEnd/>
          </a:ln>
        </p:spPr>
        <p:txBody>
          <a:bodyPr wrap="square">
            <a:spAutoFit/>
          </a:bodyPr>
          <a:lstStyle/>
          <a:p>
            <a:pPr fontAlgn="base">
              <a:spcBef>
                <a:spcPct val="0"/>
              </a:spcBef>
              <a:spcAft>
                <a:spcPct val="0"/>
              </a:spcAft>
            </a:pPr>
            <a:r>
              <a:rPr lang="es-ES" dirty="0" smtClean="0">
                <a:solidFill>
                  <a:prstClr val="white"/>
                </a:solidFill>
              </a:rPr>
              <a:t>El Sonido de los cuencos, </a:t>
            </a:r>
            <a:r>
              <a:rPr lang="es-ES" dirty="0">
                <a:solidFill>
                  <a:prstClr val="white"/>
                </a:solidFill>
              </a:rPr>
              <a:t>tiene efectos positivos en casos de artrosis, problemas circulatorios, piedras en el riñón, depresiones, problemas neuronales y otras múltiples dolencias. Sin olvidar que cargan y potencian con su vibración esencias florales y aceites esenciales y que se utilizan en la limpieza de espacios físicos. </a:t>
            </a:r>
          </a:p>
          <a:p>
            <a:pPr fontAlgn="base">
              <a:spcBef>
                <a:spcPct val="0"/>
              </a:spcBef>
              <a:spcAft>
                <a:spcPct val="0"/>
              </a:spcAft>
            </a:pPr>
            <a:r>
              <a:rPr lang="es-ES" sz="1200" dirty="0" smtClean="0">
                <a:solidFill>
                  <a:prstClr val="white"/>
                </a:solidFill>
              </a:rPr>
              <a:t>Datos de Xavier </a:t>
            </a:r>
            <a:r>
              <a:rPr lang="es-ES" sz="1200" dirty="0">
                <a:solidFill>
                  <a:prstClr val="white"/>
                </a:solidFill>
              </a:rPr>
              <a:t>Bellón</a:t>
            </a:r>
            <a:r>
              <a:rPr lang="es-ES" dirty="0">
                <a:solidFill>
                  <a:prstClr val="white"/>
                </a:solidFill>
              </a:rPr>
              <a:t> </a:t>
            </a:r>
          </a:p>
          <a:p>
            <a:pPr fontAlgn="base">
              <a:spcBef>
                <a:spcPct val="0"/>
              </a:spcBef>
              <a:spcAft>
                <a:spcPct val="0"/>
              </a:spcAft>
            </a:pPr>
            <a:endParaRPr lang="es-ES" dirty="0">
              <a:solidFill>
                <a:prstClr val="white"/>
              </a:solidFill>
            </a:endParaRPr>
          </a:p>
        </p:txBody>
      </p:sp>
      <p:pic>
        <p:nvPicPr>
          <p:cNvPr id="19458" name="Picture 2" descr="C:\Documents and Settings\Administrador\Escritorio\imag joseees\artrosis.jpg"/>
          <p:cNvPicPr>
            <a:picLocks noChangeAspect="1" noChangeArrowheads="1"/>
          </p:cNvPicPr>
          <p:nvPr/>
        </p:nvPicPr>
        <p:blipFill>
          <a:blip r:embed="rId2" cstate="print"/>
          <a:srcRect/>
          <a:stretch>
            <a:fillRect/>
          </a:stretch>
        </p:blipFill>
        <p:spPr bwMode="auto">
          <a:xfrm>
            <a:off x="611560" y="2708920"/>
            <a:ext cx="3467100" cy="2371725"/>
          </a:xfrm>
          <a:prstGeom prst="rect">
            <a:avLst/>
          </a:prstGeom>
          <a:noFill/>
        </p:spPr>
      </p:pic>
      <p:pic>
        <p:nvPicPr>
          <p:cNvPr id="19459" name="Picture 3" descr="C:\Documents and Settings\Administrador\Escritorio\imag joseees\Cuencos Mayo 2009 087.jpg"/>
          <p:cNvPicPr>
            <a:picLocks noChangeAspect="1" noChangeArrowheads="1"/>
          </p:cNvPicPr>
          <p:nvPr/>
        </p:nvPicPr>
        <p:blipFill>
          <a:blip r:embed="rId3" cstate="print"/>
          <a:srcRect/>
          <a:stretch>
            <a:fillRect/>
          </a:stretch>
        </p:blipFill>
        <p:spPr bwMode="auto">
          <a:xfrm>
            <a:off x="5004048" y="4077072"/>
            <a:ext cx="3810000" cy="2543175"/>
          </a:xfrm>
          <a:prstGeom prst="rect">
            <a:avLst/>
          </a:prstGeom>
          <a:noFill/>
        </p:spPr>
      </p:pic>
    </p:spTree>
    <p:extLst>
      <p:ext uri="{BB962C8B-B14F-4D97-AF65-F5344CB8AC3E}">
        <p14:creationId xmlns:p14="http://schemas.microsoft.com/office/powerpoint/2010/main" val="339393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Rectángulo"/>
          <p:cNvSpPr>
            <a:spLocks noChangeArrowheads="1"/>
          </p:cNvSpPr>
          <p:nvPr/>
        </p:nvSpPr>
        <p:spPr bwMode="auto">
          <a:xfrm>
            <a:off x="467545" y="44624"/>
            <a:ext cx="4248472" cy="3570208"/>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Cuerpo físico en general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El cuerpo representa un complejo y maravilloso instrumento musical, </a:t>
            </a:r>
            <a:r>
              <a:rPr lang="es-ES" dirty="0" smtClean="0">
                <a:solidFill>
                  <a:prstClr val="white"/>
                </a:solidFill>
                <a:latin typeface="Calibri" pitchFamily="34" charset="0"/>
                <a:ea typeface="Times New Roman"/>
                <a:cs typeface="Verdana" pitchFamily="34" charset="0"/>
              </a:rPr>
              <a:t>a</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través </a:t>
            </a:r>
            <a:r>
              <a:rPr lang="es-ES" dirty="0">
                <a:solidFill>
                  <a:prstClr val="white"/>
                </a:solidFill>
                <a:latin typeface="Calibri" pitchFamily="34" charset="0"/>
                <a:ea typeface="Times New Roman"/>
                <a:cs typeface="Verdana" pitchFamily="34" charset="0"/>
              </a:rPr>
              <a:t>del cual las melodías de la vida se expresan.</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Cada órgano y sus funciones fueron diseñados con el fin de </a:t>
            </a:r>
            <a:r>
              <a:rPr lang="es-ES" dirty="0" smtClean="0">
                <a:solidFill>
                  <a:prstClr val="white"/>
                </a:solidFill>
                <a:latin typeface="Calibri" pitchFamily="34" charset="0"/>
                <a:ea typeface="Times New Roman"/>
                <a:cs typeface="Verdana" pitchFamily="34" charset="0"/>
              </a:rPr>
              <a:t>emitir</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determinadas </a:t>
            </a:r>
            <a:r>
              <a:rPr lang="es-ES" dirty="0">
                <a:solidFill>
                  <a:prstClr val="white"/>
                </a:solidFill>
                <a:latin typeface="Calibri" pitchFamily="34" charset="0"/>
                <a:ea typeface="Times New Roman"/>
                <a:cs typeface="Verdana" pitchFamily="34" charset="0"/>
              </a:rPr>
              <a:t>notas musicales, que en armonía resumen la identidad de </a:t>
            </a:r>
            <a:r>
              <a:rPr lang="es-ES" dirty="0" smtClean="0">
                <a:solidFill>
                  <a:prstClr val="white"/>
                </a:solidFill>
                <a:latin typeface="Calibri" pitchFamily="34" charset="0"/>
                <a:ea typeface="Times New Roman"/>
                <a:cs typeface="Verdana" pitchFamily="34" charset="0"/>
              </a:rPr>
              <a:t>cada</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ser</a:t>
            </a:r>
            <a:r>
              <a:rPr lang="es-ES" dirty="0">
                <a:solidFill>
                  <a:prstClr val="white"/>
                </a:solidFill>
                <a:latin typeface="Calibri" pitchFamily="34" charset="0"/>
                <a:ea typeface="Times New Roman"/>
                <a:cs typeface="Verdana" pitchFamily="34" charset="0"/>
              </a:rPr>
              <a:t>.</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Por causas emocionales y mentales, el cuerpo físico se desvitaliza y </a:t>
            </a:r>
            <a:r>
              <a:rPr lang="es-ES" dirty="0" smtClean="0">
                <a:solidFill>
                  <a:prstClr val="white"/>
                </a:solidFill>
                <a:latin typeface="Calibri" pitchFamily="34" charset="0"/>
                <a:ea typeface="Times New Roman"/>
                <a:cs typeface="Verdana" pitchFamily="34" charset="0"/>
              </a:rPr>
              <a:t>se</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vuelve </a:t>
            </a:r>
            <a:r>
              <a:rPr lang="es-ES" dirty="0">
                <a:solidFill>
                  <a:prstClr val="white"/>
                </a:solidFill>
                <a:latin typeface="Calibri" pitchFamily="34" charset="0"/>
                <a:ea typeface="Times New Roman"/>
                <a:cs typeface="Verdana" pitchFamily="34" charset="0"/>
              </a:rPr>
              <a:t>permeable ante la manifestación de posibles enfermedades.</a:t>
            </a:r>
            <a:endParaRPr lang="es-ES" sz="1000" dirty="0">
              <a:solidFill>
                <a:prstClr val="white"/>
              </a:solidFill>
              <a:ea typeface="Times New Roman"/>
              <a:cs typeface="Verdana" pitchFamily="34" charset="0"/>
            </a:endParaRPr>
          </a:p>
          <a:p>
            <a:pPr eaLnBrk="0" fontAlgn="base" hangingPunct="0">
              <a:spcBef>
                <a:spcPct val="0"/>
              </a:spcBef>
              <a:spcAft>
                <a:spcPct val="0"/>
              </a:spcAft>
            </a:pPr>
            <a:endParaRPr lang="es-ES" sz="1000" dirty="0">
              <a:solidFill>
                <a:prstClr val="white"/>
              </a:solidFill>
              <a:ea typeface="Times New Roman"/>
              <a:cs typeface="Verdana" pitchFamily="34" charset="0"/>
            </a:endParaRPr>
          </a:p>
        </p:txBody>
      </p:sp>
      <p:pic>
        <p:nvPicPr>
          <p:cNvPr id="13314" name="Picture 2" descr="C:\Documents and Settings\Administrador\Escritorio\imag joseees\A_mujer_desnuda_notas_musicales.jpg"/>
          <p:cNvPicPr>
            <a:picLocks noChangeAspect="1" noChangeArrowheads="1"/>
          </p:cNvPicPr>
          <p:nvPr/>
        </p:nvPicPr>
        <p:blipFill>
          <a:blip r:embed="rId2" cstate="print"/>
          <a:srcRect/>
          <a:stretch>
            <a:fillRect/>
          </a:stretch>
        </p:blipFill>
        <p:spPr bwMode="auto">
          <a:xfrm>
            <a:off x="4836715" y="1628800"/>
            <a:ext cx="3983757" cy="4924464"/>
          </a:xfrm>
          <a:prstGeom prst="rect">
            <a:avLst/>
          </a:prstGeom>
          <a:noFill/>
        </p:spPr>
      </p:pic>
      <p:pic>
        <p:nvPicPr>
          <p:cNvPr id="13315" name="Picture 3" descr="C:\Documents and Settings\Administrador\Escritorio\imag joseees\sonidos en el embarazo.jpg"/>
          <p:cNvPicPr>
            <a:picLocks noChangeAspect="1" noChangeArrowheads="1"/>
          </p:cNvPicPr>
          <p:nvPr/>
        </p:nvPicPr>
        <p:blipFill>
          <a:blip r:embed="rId3" cstate="print"/>
          <a:srcRect/>
          <a:stretch>
            <a:fillRect/>
          </a:stretch>
        </p:blipFill>
        <p:spPr bwMode="auto">
          <a:xfrm>
            <a:off x="683568" y="4293096"/>
            <a:ext cx="2181225" cy="2095500"/>
          </a:xfrm>
          <a:prstGeom prst="rect">
            <a:avLst/>
          </a:prstGeom>
          <a:noFill/>
        </p:spPr>
      </p:pic>
    </p:spTree>
    <p:extLst>
      <p:ext uri="{BB962C8B-B14F-4D97-AF65-F5344CB8AC3E}">
        <p14:creationId xmlns:p14="http://schemas.microsoft.com/office/powerpoint/2010/main" val="404553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Rectángulo"/>
          <p:cNvSpPr>
            <a:spLocks noChangeArrowheads="1"/>
          </p:cNvSpPr>
          <p:nvPr/>
        </p:nvSpPr>
        <p:spPr bwMode="auto">
          <a:xfrm>
            <a:off x="467544" y="44624"/>
            <a:ext cx="4896543" cy="273921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Cuerpo físico en general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smtClean="0">
                <a:solidFill>
                  <a:prstClr val="white"/>
                </a:solidFill>
                <a:latin typeface="Calibri" pitchFamily="34" charset="0"/>
                <a:ea typeface="Times New Roman"/>
                <a:cs typeface="Verdana" pitchFamily="34" charset="0"/>
              </a:rPr>
              <a:t>Los cuencos de cuarzo le reintegran a cada órgano y función, sus sonidos</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originales, vivificando y fortaleciendo su esquema energético.</a:t>
            </a:r>
            <a:endParaRPr lang="es-ES" sz="1000" dirty="0" smtClean="0">
              <a:solidFill>
                <a:prstClr val="white"/>
              </a:solidFill>
              <a:ea typeface="Times New Roman"/>
              <a:cs typeface="Verdana" pitchFamily="34" charset="0"/>
            </a:endParaRPr>
          </a:p>
          <a:p>
            <a:pPr eaLnBrk="0" fontAlgn="base" hangingPunct="0">
              <a:spcBef>
                <a:spcPct val="0"/>
              </a:spcBef>
              <a:spcAft>
                <a:spcPct val="0"/>
              </a:spcAft>
            </a:pPr>
            <a:r>
              <a:rPr lang="es-ES" dirty="0" smtClean="0">
                <a:solidFill>
                  <a:prstClr val="white"/>
                </a:solidFill>
                <a:latin typeface="Calibri" pitchFamily="34" charset="0"/>
                <a:ea typeface="Times New Roman"/>
                <a:cs typeface="Verdana" pitchFamily="34" charset="0"/>
              </a:rPr>
              <a:t>El sonido ejerce una profunda sanación, al hacer vibrar al órgano como un</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diapasón,  dando lugar a que vibraciones  desbalanceadas y sedimentadas</a:t>
            </a:r>
            <a:endParaRPr lang="es-ES" sz="1000" dirty="0" smtClean="0">
              <a:solidFill>
                <a:prstClr val="white"/>
              </a:solidFill>
              <a:ea typeface="Times New Roman"/>
              <a:cs typeface="Verdana" pitchFamily="34" charset="0"/>
            </a:endParaRPr>
          </a:p>
          <a:p>
            <a:pPr eaLnBrk="0" fontAlgn="base" hangingPunct="0">
              <a:spcBef>
                <a:spcPct val="0"/>
              </a:spcBef>
              <a:spcAft>
                <a:spcPct val="0"/>
              </a:spcAft>
            </a:pPr>
            <a:r>
              <a:rPr lang="es-ES" dirty="0" smtClean="0">
                <a:solidFill>
                  <a:prstClr val="white"/>
                </a:solidFill>
                <a:latin typeface="Calibri" pitchFamily="34" charset="0"/>
                <a:ea typeface="Times New Roman"/>
                <a:cs typeface="Verdana" pitchFamily="34" charset="0"/>
              </a:rPr>
              <a:t>sean desplazadas del cuerpo, otorgándole al organismo un estado de salud</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renovada.</a:t>
            </a:r>
            <a:endParaRPr lang="es-ES" sz="1000" dirty="0" smtClean="0">
              <a:solidFill>
                <a:prstClr val="white"/>
              </a:solidFill>
              <a:ea typeface="Times New Roman"/>
              <a:cs typeface="Verdana" pitchFamily="34" charset="0"/>
            </a:endParaRPr>
          </a:p>
          <a:p>
            <a:pPr eaLnBrk="0" fontAlgn="base" hangingPunct="0">
              <a:spcBef>
                <a:spcPct val="0"/>
              </a:spcBef>
              <a:spcAft>
                <a:spcPct val="0"/>
              </a:spcAft>
            </a:pPr>
            <a:endParaRPr lang="es-ES" sz="1000" dirty="0">
              <a:solidFill>
                <a:prstClr val="white"/>
              </a:solidFill>
              <a:ea typeface="Times New Roman"/>
              <a:cs typeface="Verdana" pitchFamily="34" charset="0"/>
            </a:endParaRPr>
          </a:p>
        </p:txBody>
      </p:sp>
      <p:pic>
        <p:nvPicPr>
          <p:cNvPr id="14338" name="Picture 2" descr="C:\Documents and Settings\Administrador\Escritorio\imag joseees\sonido_7.png"/>
          <p:cNvPicPr>
            <a:picLocks noChangeAspect="1" noChangeArrowheads="1"/>
          </p:cNvPicPr>
          <p:nvPr/>
        </p:nvPicPr>
        <p:blipFill>
          <a:blip r:embed="rId2" cstate="print"/>
          <a:srcRect/>
          <a:stretch>
            <a:fillRect/>
          </a:stretch>
        </p:blipFill>
        <p:spPr bwMode="auto">
          <a:xfrm>
            <a:off x="2265165" y="2708920"/>
            <a:ext cx="6457875" cy="3933056"/>
          </a:xfrm>
          <a:prstGeom prst="rect">
            <a:avLst/>
          </a:prstGeom>
          <a:noFill/>
        </p:spPr>
      </p:pic>
    </p:spTree>
    <p:extLst>
      <p:ext uri="{BB962C8B-B14F-4D97-AF65-F5344CB8AC3E}">
        <p14:creationId xmlns:p14="http://schemas.microsoft.com/office/powerpoint/2010/main" val="404553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Rectángulo"/>
          <p:cNvSpPr>
            <a:spLocks noChangeArrowheads="1"/>
          </p:cNvSpPr>
          <p:nvPr/>
        </p:nvSpPr>
        <p:spPr bwMode="auto">
          <a:xfrm>
            <a:off x="467544" y="692696"/>
            <a:ext cx="4572000" cy="3139321"/>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Sistema óseo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La estructura ósea representa la plataforma de sostén del cuerpo, y </a:t>
            </a:r>
            <a:r>
              <a:rPr lang="es-ES" dirty="0" smtClean="0">
                <a:solidFill>
                  <a:prstClr val="white"/>
                </a:solidFill>
                <a:latin typeface="Calibri" pitchFamily="34" charset="0"/>
                <a:ea typeface="Times New Roman"/>
                <a:cs typeface="Verdana" pitchFamily="34" charset="0"/>
              </a:rPr>
              <a:t>los</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sonidos </a:t>
            </a:r>
            <a:r>
              <a:rPr lang="es-ES" dirty="0">
                <a:solidFill>
                  <a:prstClr val="white"/>
                </a:solidFill>
                <a:latin typeface="Calibri" pitchFamily="34" charset="0"/>
                <a:ea typeface="Times New Roman"/>
                <a:cs typeface="Verdana" pitchFamily="34" charset="0"/>
              </a:rPr>
              <a:t>cristalinos fortalecen y vivifican su función.</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La acción acústica de los CUENCOS de CUARZO penetra las piezas óseas </a:t>
            </a:r>
            <a:r>
              <a:rPr lang="es-ES" dirty="0" smtClean="0">
                <a:solidFill>
                  <a:prstClr val="white"/>
                </a:solidFill>
                <a:latin typeface="Calibri" pitchFamily="34" charset="0"/>
                <a:ea typeface="Times New Roman"/>
                <a:cs typeface="Verdana" pitchFamily="34" charset="0"/>
              </a:rPr>
              <a:t>y</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facilita </a:t>
            </a:r>
            <a:r>
              <a:rPr lang="es-ES" dirty="0">
                <a:solidFill>
                  <a:prstClr val="white"/>
                </a:solidFill>
                <a:latin typeface="Calibri" pitchFamily="34" charset="0"/>
                <a:ea typeface="Times New Roman"/>
                <a:cs typeface="Verdana" pitchFamily="34" charset="0"/>
              </a:rPr>
              <a:t>la lubricación articular, otorgando mayor </a:t>
            </a:r>
            <a:r>
              <a:rPr lang="es-ES" dirty="0" smtClean="0">
                <a:solidFill>
                  <a:prstClr val="white"/>
                </a:solidFill>
                <a:latin typeface="Calibri" pitchFamily="34" charset="0"/>
                <a:ea typeface="Times New Roman"/>
                <a:cs typeface="Verdana" pitchFamily="34" charset="0"/>
              </a:rPr>
              <a:t>movilidad y flexibilidad</a:t>
            </a:r>
            <a:r>
              <a:rPr lang="es-ES" dirty="0">
                <a:solidFill>
                  <a:prstClr val="white"/>
                </a:solidFill>
                <a:latin typeface="Calibri" pitchFamily="34" charset="0"/>
                <a:ea typeface="Times New Roman"/>
                <a:cs typeface="Verdana" pitchFamily="34" charset="0"/>
              </a:rPr>
              <a:t>.</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Por medio de las emisiones de sonido cristalino se revitaliza el </a:t>
            </a:r>
            <a:r>
              <a:rPr lang="es-ES" dirty="0" smtClean="0">
                <a:solidFill>
                  <a:prstClr val="white"/>
                </a:solidFill>
                <a:latin typeface="Calibri" pitchFamily="34" charset="0"/>
                <a:ea typeface="Times New Roman"/>
                <a:cs typeface="Verdana" pitchFamily="34" charset="0"/>
              </a:rPr>
              <a:t>esquema</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óseo </a:t>
            </a:r>
            <a:r>
              <a:rPr lang="es-ES" dirty="0">
                <a:solidFill>
                  <a:prstClr val="white"/>
                </a:solidFill>
                <a:latin typeface="Calibri" pitchFamily="34" charset="0"/>
                <a:ea typeface="Times New Roman"/>
                <a:cs typeface="Verdana" pitchFamily="34" charset="0"/>
              </a:rPr>
              <a:t>gracias a la progresiva estimulación de calcio.</a:t>
            </a:r>
            <a:endParaRPr lang="es-ES" sz="1000" dirty="0">
              <a:solidFill>
                <a:prstClr val="white"/>
              </a:solidFill>
              <a:ea typeface="Times New Roman"/>
              <a:cs typeface="Verdana" pitchFamily="34" charset="0"/>
            </a:endParaRPr>
          </a:p>
        </p:txBody>
      </p:sp>
      <p:pic>
        <p:nvPicPr>
          <p:cNvPr id="15364" name="Picture 4" descr="C:\Documents and Settings\Administrador\Escritorio\imag joseees\ondas a traves del cuerpo.bmp"/>
          <p:cNvPicPr>
            <a:picLocks noChangeAspect="1" noChangeArrowheads="1"/>
          </p:cNvPicPr>
          <p:nvPr/>
        </p:nvPicPr>
        <p:blipFill>
          <a:blip r:embed="rId2" cstate="print"/>
          <a:srcRect/>
          <a:stretch>
            <a:fillRect/>
          </a:stretch>
        </p:blipFill>
        <p:spPr bwMode="auto">
          <a:xfrm>
            <a:off x="5220072" y="1916832"/>
            <a:ext cx="3542374" cy="4077072"/>
          </a:xfrm>
          <a:prstGeom prst="rect">
            <a:avLst/>
          </a:prstGeom>
          <a:noFill/>
        </p:spPr>
      </p:pic>
    </p:spTree>
    <p:extLst>
      <p:ext uri="{BB962C8B-B14F-4D97-AF65-F5344CB8AC3E}">
        <p14:creationId xmlns:p14="http://schemas.microsoft.com/office/powerpoint/2010/main" val="1860146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Rectángulo"/>
          <p:cNvSpPr>
            <a:spLocks noChangeArrowheads="1"/>
          </p:cNvSpPr>
          <p:nvPr/>
        </p:nvSpPr>
        <p:spPr bwMode="auto">
          <a:xfrm>
            <a:off x="395536" y="2020"/>
            <a:ext cx="8208912" cy="1477328"/>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Sistema muscular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músculos son capaces de perder vitalidad y tonicidad debido a </a:t>
            </a:r>
            <a:r>
              <a:rPr lang="es-ES" dirty="0" smtClean="0">
                <a:solidFill>
                  <a:prstClr val="white"/>
                </a:solidFill>
                <a:latin typeface="Calibri" pitchFamily="34" charset="0"/>
                <a:ea typeface="Times New Roman"/>
                <a:cs typeface="Verdana" pitchFamily="34" charset="0"/>
              </a:rPr>
              <a:t>que</a:t>
            </a:r>
            <a:r>
              <a:rPr lang="es-ES" sz="1000" dirty="0">
                <a:solidFill>
                  <a:prstClr val="white"/>
                </a:solidFill>
                <a:ea typeface="Times New Roman"/>
                <a:cs typeface="Verdana" pitchFamily="34" charset="0"/>
              </a:rPr>
              <a:t> </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determinadas </a:t>
            </a:r>
            <a:r>
              <a:rPr lang="es-ES" dirty="0">
                <a:solidFill>
                  <a:prstClr val="white"/>
                </a:solidFill>
                <a:latin typeface="Calibri" pitchFamily="34" charset="0"/>
                <a:ea typeface="Times New Roman"/>
                <a:cs typeface="Verdana" pitchFamily="34" charset="0"/>
              </a:rPr>
              <a:t>formas-pensamientos, emociones turbias y </a:t>
            </a:r>
            <a:r>
              <a:rPr lang="es-ES" dirty="0" smtClean="0">
                <a:solidFill>
                  <a:prstClr val="white"/>
                </a:solidFill>
                <a:latin typeface="Calibri" pitchFamily="34" charset="0"/>
                <a:ea typeface="Times New Roman"/>
                <a:cs typeface="Verdana" pitchFamily="34" charset="0"/>
              </a:rPr>
              <a:t>hábitos</a:t>
            </a:r>
            <a:r>
              <a:rPr lang="es-ES" sz="1000" dirty="0">
                <a:solidFill>
                  <a:prstClr val="white"/>
                </a:solidFill>
                <a:ea typeface="Times New Roman"/>
                <a:cs typeface="Verdana" pitchFamily="34" charset="0"/>
              </a:rPr>
              <a:t> </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inapropiados</a:t>
            </a:r>
            <a:r>
              <a:rPr lang="es-ES" dirty="0">
                <a:solidFill>
                  <a:prstClr val="white"/>
                </a:solidFill>
                <a:latin typeface="Calibri" pitchFamily="34" charset="0"/>
                <a:ea typeface="Times New Roman"/>
                <a:cs typeface="Verdana" pitchFamily="34" charset="0"/>
              </a:rPr>
              <a:t>, generan toxinas que se depositan sobre ellos. Los </a:t>
            </a:r>
            <a:r>
              <a:rPr lang="es-ES" dirty="0" smtClean="0">
                <a:solidFill>
                  <a:prstClr val="white"/>
                </a:solidFill>
                <a:latin typeface="Calibri" pitchFamily="34" charset="0"/>
                <a:ea typeface="Times New Roman"/>
                <a:cs typeface="Verdana" pitchFamily="34" charset="0"/>
              </a:rPr>
              <a:t>sonidos</a:t>
            </a:r>
            <a:r>
              <a:rPr lang="es-ES" sz="1000" dirty="0">
                <a:solidFill>
                  <a:prstClr val="white"/>
                </a:solidFill>
                <a:ea typeface="Times New Roman"/>
                <a:cs typeface="Verdana" pitchFamily="34" charset="0"/>
              </a:rPr>
              <a:t> </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cristalinos </a:t>
            </a:r>
            <a:r>
              <a:rPr lang="es-ES" dirty="0">
                <a:solidFill>
                  <a:prstClr val="white"/>
                </a:solidFill>
                <a:latin typeface="Calibri" pitchFamily="34" charset="0"/>
                <a:ea typeface="Times New Roman"/>
                <a:cs typeface="Verdana" pitchFamily="34" charset="0"/>
              </a:rPr>
              <a:t>activan ciertos procesos depurativos que le permiten a la </a:t>
            </a:r>
            <a:r>
              <a:rPr lang="es-ES" dirty="0" smtClean="0">
                <a:solidFill>
                  <a:prstClr val="white"/>
                </a:solidFill>
                <a:latin typeface="Calibri" pitchFamily="34" charset="0"/>
                <a:ea typeface="Times New Roman"/>
                <a:cs typeface="Verdana" pitchFamily="34" charset="0"/>
              </a:rPr>
              <a:t>masa</a:t>
            </a:r>
            <a:r>
              <a:rPr lang="es-ES" sz="1000" dirty="0">
                <a:solidFill>
                  <a:prstClr val="white"/>
                </a:solidFill>
                <a:ea typeface="Times New Roman"/>
                <a:cs typeface="Verdana" pitchFamily="34" charset="0"/>
              </a:rPr>
              <a:t> </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muscular </a:t>
            </a:r>
            <a:r>
              <a:rPr lang="es-ES" dirty="0">
                <a:solidFill>
                  <a:prstClr val="white"/>
                </a:solidFill>
                <a:latin typeface="Calibri" pitchFamily="34" charset="0"/>
                <a:ea typeface="Times New Roman"/>
                <a:cs typeface="Verdana" pitchFamily="34" charset="0"/>
              </a:rPr>
              <a:t>retornar a su estado armónico.</a:t>
            </a:r>
            <a:endParaRPr lang="es-ES" sz="1000" dirty="0">
              <a:solidFill>
                <a:prstClr val="white"/>
              </a:solidFill>
              <a:ea typeface="Times New Roman"/>
              <a:cs typeface="Verdana"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9727" y="2060848"/>
            <a:ext cx="4977904" cy="387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661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2 Marcador de contenido"/>
          <p:cNvSpPr>
            <a:spLocks noGrp="1"/>
          </p:cNvSpPr>
          <p:nvPr>
            <p:ph idx="1"/>
          </p:nvPr>
        </p:nvSpPr>
        <p:spPr>
          <a:xfrm>
            <a:off x="457200" y="571500"/>
            <a:ext cx="8115300" cy="5554663"/>
          </a:xfrm>
        </p:spPr>
        <p:txBody>
          <a:bodyPr/>
          <a:lstStyle/>
          <a:p>
            <a:pPr>
              <a:buNone/>
            </a:pPr>
            <a:endParaRPr lang="es-MX" sz="1800" dirty="0" smtClean="0"/>
          </a:p>
          <a:p>
            <a:endParaRPr lang="es-MX" sz="1800" dirty="0" smtClean="0"/>
          </a:p>
          <a:p>
            <a:r>
              <a:rPr lang="es-MX" sz="1800" dirty="0" smtClean="0"/>
              <a:t>El sonido aparece en textos remotos </a:t>
            </a:r>
          </a:p>
          <a:p>
            <a:pPr>
              <a:buFont typeface="Wingdings 2" pitchFamily="18" charset="2"/>
              <a:buNone/>
            </a:pPr>
            <a:r>
              <a:rPr lang="es-MX" sz="1800" dirty="0" smtClean="0"/>
              <a:t>	cuando describen la técnica que utilizó </a:t>
            </a:r>
          </a:p>
          <a:p>
            <a:pPr>
              <a:buFont typeface="Wingdings 2" pitchFamily="18" charset="2"/>
              <a:buNone/>
            </a:pPr>
            <a:r>
              <a:rPr lang="es-MX" sz="1800" dirty="0" smtClean="0"/>
              <a:t>	Thot para construir las grandes pirámides.</a:t>
            </a:r>
          </a:p>
          <a:p>
            <a:pPr>
              <a:buFont typeface="Wingdings 2" pitchFamily="18" charset="2"/>
              <a:buNone/>
            </a:pPr>
            <a:r>
              <a:rPr lang="es-MX" sz="1800" dirty="0" smtClean="0"/>
              <a:t>	dios egipcio que aparece en dos formas: </a:t>
            </a:r>
          </a:p>
          <a:p>
            <a:pPr>
              <a:buFont typeface="Wingdings 2" pitchFamily="18" charset="2"/>
              <a:buNone/>
            </a:pPr>
            <a:r>
              <a:rPr lang="es-MX" sz="1800" dirty="0" smtClean="0"/>
              <a:t>	1.- como un dios Ibis ave </a:t>
            </a:r>
          </a:p>
          <a:p>
            <a:pPr>
              <a:buFont typeface="Wingdings 2" pitchFamily="18" charset="2"/>
              <a:buNone/>
            </a:pPr>
            <a:r>
              <a:rPr lang="es-MX" sz="1800" dirty="0" smtClean="0"/>
              <a:t>	 2.-como un dios Babuino, </a:t>
            </a:r>
          </a:p>
          <a:p>
            <a:pPr>
              <a:buFont typeface="Wingdings 2" pitchFamily="18" charset="2"/>
              <a:buNone/>
            </a:pPr>
            <a:r>
              <a:rPr lang="es-MX" sz="1800" dirty="0" smtClean="0"/>
              <a:t>	      mono con cabeza de perro. </a:t>
            </a:r>
          </a:p>
          <a:p>
            <a:endParaRPr lang="es-MX" dirty="0" smtClean="0"/>
          </a:p>
          <a:p>
            <a:pPr>
              <a:buFont typeface="Wingdings 2" pitchFamily="18" charset="2"/>
              <a:buNone/>
            </a:pPr>
            <a:endParaRPr lang="es-MX" dirty="0" smtClean="0"/>
          </a:p>
          <a:p>
            <a:endParaRPr lang="es-MX" dirty="0" smtClean="0"/>
          </a:p>
        </p:txBody>
      </p:sp>
      <p:pic>
        <p:nvPicPr>
          <p:cNvPr id="19458" name="Picture 2" descr="C:\Documents and Settings\Administrador\Escritorio\imag joseees\Thoth-1.jpg"/>
          <p:cNvPicPr>
            <a:picLocks noChangeAspect="1" noChangeArrowheads="1"/>
          </p:cNvPicPr>
          <p:nvPr/>
        </p:nvPicPr>
        <p:blipFill>
          <a:blip r:embed="rId2" cstate="print"/>
          <a:srcRect/>
          <a:stretch>
            <a:fillRect/>
          </a:stretch>
        </p:blipFill>
        <p:spPr bwMode="auto">
          <a:xfrm>
            <a:off x="5508104" y="332656"/>
            <a:ext cx="3385493" cy="5839420"/>
          </a:xfrm>
          <a:prstGeom prst="rect">
            <a:avLst/>
          </a:prstGeom>
          <a:noFill/>
          <a:ln w="9525">
            <a:noFill/>
            <a:miter lim="800000"/>
            <a:headEnd/>
            <a:tailEnd/>
          </a:ln>
        </p:spPr>
      </p:pic>
    </p:spTree>
    <p:extLst>
      <p:ext uri="{BB962C8B-B14F-4D97-AF65-F5344CB8AC3E}">
        <p14:creationId xmlns:p14="http://schemas.microsoft.com/office/powerpoint/2010/main" val="4209990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Rectángulo"/>
          <p:cNvSpPr>
            <a:spLocks noChangeArrowheads="1"/>
          </p:cNvSpPr>
          <p:nvPr/>
        </p:nvSpPr>
        <p:spPr bwMode="auto">
          <a:xfrm>
            <a:off x="179512" y="332655"/>
            <a:ext cx="7992888" cy="1754326"/>
          </a:xfrm>
          <a:prstGeom prst="rect">
            <a:avLst/>
          </a:prstGeom>
          <a:noFill/>
          <a:ln w="9525">
            <a:noFill/>
            <a:miter lim="800000"/>
            <a:headEnd/>
            <a:tailEnd/>
          </a:ln>
        </p:spPr>
        <p:txBody>
          <a:bodyPr wrap="square">
            <a:spAutoFit/>
          </a:bodyPr>
          <a:lstStyle/>
          <a:p>
            <a:pPr lvl="1"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Sistema circulatorio :</a:t>
            </a:r>
            <a:endParaRPr lang="es-ES" sz="1000" dirty="0">
              <a:solidFill>
                <a:schemeClr val="accent6">
                  <a:lumMod val="75000"/>
                </a:schemeClr>
              </a:solidFill>
              <a:ea typeface="Times New Roman"/>
              <a:cs typeface="Verdana" pitchFamily="34" charset="0"/>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El fluido sanguíneo está conformado por partículas piramidales de cristal </a:t>
            </a:r>
            <a:r>
              <a:rPr lang="es-ES" dirty="0" smtClean="0">
                <a:solidFill>
                  <a:prstClr val="white"/>
                </a:solidFill>
                <a:latin typeface="Calibri" pitchFamily="34" charset="0"/>
                <a:ea typeface="Times New Roman"/>
                <a:cs typeface="Verdana" pitchFamily="34" charset="0"/>
              </a:rPr>
              <a:t>de</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cuarzo</a:t>
            </a:r>
            <a:r>
              <a:rPr lang="es-ES" dirty="0">
                <a:solidFill>
                  <a:prstClr val="white"/>
                </a:solidFill>
                <a:latin typeface="Calibri" pitchFamily="34" charset="0"/>
                <a:ea typeface="Times New Roman"/>
                <a:cs typeface="Verdana" pitchFamily="34" charset="0"/>
              </a:rPr>
              <a:t>, que al tomar contacto con el sonido, comienzan a pulsar y a </a:t>
            </a:r>
            <a:r>
              <a:rPr lang="es-ES" dirty="0" smtClean="0">
                <a:solidFill>
                  <a:prstClr val="white"/>
                </a:solidFill>
                <a:latin typeface="Calibri" pitchFamily="34" charset="0"/>
                <a:ea typeface="Times New Roman"/>
                <a:cs typeface="Verdana" pitchFamily="34" charset="0"/>
              </a:rPr>
              <a:t>emitir</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luminosas </a:t>
            </a:r>
            <a:r>
              <a:rPr lang="es-ES" dirty="0">
                <a:solidFill>
                  <a:prstClr val="white"/>
                </a:solidFill>
                <a:latin typeface="Calibri" pitchFamily="34" charset="0"/>
                <a:ea typeface="Times New Roman"/>
                <a:cs typeface="Verdana" pitchFamily="34" charset="0"/>
              </a:rPr>
              <a:t>irradiaciones sanadoras.</a:t>
            </a:r>
            <a:endParaRPr lang="es-ES" sz="1000" dirty="0">
              <a:solidFill>
                <a:prstClr val="white"/>
              </a:solidFill>
              <a:ea typeface="Times New Roman"/>
              <a:cs typeface="Verdana" pitchFamily="34" charset="0"/>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De este modo, el torrente sanguíneo amplifica su oxigenación y dinamiza </a:t>
            </a:r>
            <a:r>
              <a:rPr lang="es-ES" dirty="0" smtClean="0">
                <a:solidFill>
                  <a:prstClr val="white"/>
                </a:solidFill>
                <a:latin typeface="Calibri" pitchFamily="34" charset="0"/>
                <a:ea typeface="Times New Roman"/>
                <a:cs typeface="Verdana" pitchFamily="34" charset="0"/>
              </a:rPr>
              <a:t>su tránsito </a:t>
            </a:r>
            <a:r>
              <a:rPr lang="es-ES" dirty="0">
                <a:solidFill>
                  <a:prstClr val="white"/>
                </a:solidFill>
                <a:latin typeface="Calibri" pitchFamily="34" charset="0"/>
                <a:ea typeface="Times New Roman"/>
                <a:cs typeface="Verdana" pitchFamily="34" charset="0"/>
              </a:rPr>
              <a:t>a través de las venas y arterias.</a:t>
            </a:r>
            <a:endParaRPr lang="es-ES" sz="1000" dirty="0">
              <a:solidFill>
                <a:prstClr val="white"/>
              </a:solidFill>
              <a:ea typeface="Times New Roman"/>
              <a:cs typeface="Verdana" pitchFamily="34" charset="0"/>
            </a:endParaRPr>
          </a:p>
        </p:txBody>
      </p:sp>
      <p:pic>
        <p:nvPicPr>
          <p:cNvPr id="16386" name="Picture 2" descr="C:\Documents and Settings\Administrador\Escritorio\imag joseees\sutil.jpg"/>
          <p:cNvPicPr>
            <a:picLocks noChangeAspect="1" noChangeArrowheads="1"/>
          </p:cNvPicPr>
          <p:nvPr/>
        </p:nvPicPr>
        <p:blipFill>
          <a:blip r:embed="rId2" cstate="print"/>
          <a:srcRect/>
          <a:stretch>
            <a:fillRect/>
          </a:stretch>
        </p:blipFill>
        <p:spPr bwMode="auto">
          <a:xfrm>
            <a:off x="4716016" y="2160240"/>
            <a:ext cx="3332771" cy="4581128"/>
          </a:xfrm>
          <a:prstGeom prst="rect">
            <a:avLst/>
          </a:prstGeom>
          <a:noFill/>
        </p:spPr>
      </p:pic>
    </p:spTree>
    <p:extLst>
      <p:ext uri="{BB962C8B-B14F-4D97-AF65-F5344CB8AC3E}">
        <p14:creationId xmlns:p14="http://schemas.microsoft.com/office/powerpoint/2010/main" val="2092802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Rectángulo"/>
          <p:cNvSpPr>
            <a:spLocks noChangeArrowheads="1"/>
          </p:cNvSpPr>
          <p:nvPr/>
        </p:nvSpPr>
        <p:spPr bwMode="auto">
          <a:xfrm>
            <a:off x="899592" y="511512"/>
            <a:ext cx="7072313" cy="1477328"/>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Sistema nervioso central :</a:t>
            </a:r>
            <a:endParaRPr lang="es-ES"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Cuencos de Cuarzo corrigen junto a sus sonidos, las desintonías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existentes en los microcircuitos y neurotransmisores cerebrales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reconectándolos y activándolos.</a:t>
            </a:r>
            <a:endParaRPr lang="es-ES" sz="1000" dirty="0">
              <a:solidFill>
                <a:prstClr val="white"/>
              </a:solidFill>
              <a:ea typeface="Times New Roman"/>
              <a:cs typeface="Verdana" pitchFamily="34" charset="0"/>
            </a:endParaRPr>
          </a:p>
          <a:p>
            <a:pPr eaLnBrk="0" fontAlgn="base" hangingPunct="0">
              <a:spcBef>
                <a:spcPct val="0"/>
              </a:spcBef>
              <a:spcAft>
                <a:spcPct val="0"/>
              </a:spcAft>
            </a:pPr>
            <a:endParaRPr lang="es-ES" dirty="0">
              <a:solidFill>
                <a:prstClr val="white"/>
              </a:solidFill>
              <a:latin typeface="Calibri" pitchFamily="34" charset="0"/>
              <a:ea typeface="Times New Roman"/>
              <a:cs typeface="Verdana" pitchFamily="34" charset="0"/>
            </a:endParaRPr>
          </a:p>
        </p:txBody>
      </p:sp>
      <p:pic>
        <p:nvPicPr>
          <p:cNvPr id="17410" name="Picture 2" descr="C:\Documents and Settings\Administrador\Escritorio\imag joseees\foroansiedad_neurotransmisores.gif"/>
          <p:cNvPicPr>
            <a:picLocks noChangeAspect="1" noChangeArrowheads="1"/>
          </p:cNvPicPr>
          <p:nvPr/>
        </p:nvPicPr>
        <p:blipFill>
          <a:blip r:embed="rId2" cstate="print"/>
          <a:srcRect/>
          <a:stretch>
            <a:fillRect/>
          </a:stretch>
        </p:blipFill>
        <p:spPr bwMode="auto">
          <a:xfrm>
            <a:off x="1547664" y="2852936"/>
            <a:ext cx="2571750" cy="2571750"/>
          </a:xfrm>
          <a:prstGeom prst="rect">
            <a:avLst/>
          </a:prstGeom>
          <a:noFill/>
        </p:spPr>
      </p:pic>
      <p:pic>
        <p:nvPicPr>
          <p:cNvPr id="17411" name="Picture 3" descr="C:\Documents and Settings\Administrador\Escritorio\imag joseees\Neurotransmisores02.jpg"/>
          <p:cNvPicPr>
            <a:picLocks noChangeAspect="1" noChangeArrowheads="1"/>
          </p:cNvPicPr>
          <p:nvPr/>
        </p:nvPicPr>
        <p:blipFill>
          <a:blip r:embed="rId3" cstate="print"/>
          <a:srcRect/>
          <a:stretch>
            <a:fillRect/>
          </a:stretch>
        </p:blipFill>
        <p:spPr bwMode="auto">
          <a:xfrm>
            <a:off x="5364088" y="2996952"/>
            <a:ext cx="2610290" cy="2088232"/>
          </a:xfrm>
          <a:prstGeom prst="rect">
            <a:avLst/>
          </a:prstGeom>
          <a:noFill/>
        </p:spPr>
      </p:pic>
    </p:spTree>
    <p:extLst>
      <p:ext uri="{BB962C8B-B14F-4D97-AF65-F5344CB8AC3E}">
        <p14:creationId xmlns:p14="http://schemas.microsoft.com/office/powerpoint/2010/main" val="4270655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Rectángulo"/>
          <p:cNvSpPr>
            <a:spLocks noChangeArrowheads="1"/>
          </p:cNvSpPr>
          <p:nvPr/>
        </p:nvSpPr>
        <p:spPr bwMode="auto">
          <a:xfrm>
            <a:off x="899592" y="23813"/>
            <a:ext cx="7072313" cy="3139321"/>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Sistema nervioso central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smtClean="0">
                <a:solidFill>
                  <a:prstClr val="white"/>
                </a:solidFill>
                <a:latin typeface="Calibri" pitchFamily="34" charset="0"/>
                <a:ea typeface="Times New Roman"/>
                <a:cs typeface="Verdana" pitchFamily="34" charset="0"/>
              </a:rPr>
              <a:t>El </a:t>
            </a:r>
            <a:r>
              <a:rPr lang="es-ES" dirty="0">
                <a:solidFill>
                  <a:prstClr val="white"/>
                </a:solidFill>
                <a:latin typeface="Calibri" pitchFamily="34" charset="0"/>
                <a:ea typeface="Times New Roman"/>
                <a:cs typeface="Verdana" pitchFamily="34" charset="0"/>
              </a:rPr>
              <a:t>sonido de los cuencos sincroniza las frecuencias vibratorias de ambos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hemisferios cerebrales, generando profundos estados de sedación y</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relajación.</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Las emisiones acústicas reactivan áreas y funciones del cerebro, que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impulsan la preciada secreción de hormonas de </a:t>
            </a:r>
            <a:r>
              <a:rPr lang="es-ES" dirty="0" smtClean="0">
                <a:solidFill>
                  <a:prstClr val="white"/>
                </a:solidFill>
                <a:latin typeface="Calibri" pitchFamily="34" charset="0"/>
                <a:ea typeface="Times New Roman"/>
                <a:cs typeface="Verdana" pitchFamily="34" charset="0"/>
              </a:rPr>
              <a:t>auto sanación: </a:t>
            </a:r>
            <a:r>
              <a:rPr lang="es-ES" dirty="0">
                <a:solidFill>
                  <a:prstClr val="white"/>
                </a:solidFill>
                <a:latin typeface="Calibri" pitchFamily="34" charset="0"/>
                <a:ea typeface="Times New Roman"/>
                <a:cs typeface="Verdana" pitchFamily="34" charset="0"/>
              </a:rPr>
              <a:t>ENDORFINAS</a:t>
            </a:r>
            <a:r>
              <a:rPr lang="es-ES" dirty="0" smtClean="0">
                <a:solidFill>
                  <a:prstClr val="white"/>
                </a:solidFill>
                <a:latin typeface="Calibri" pitchFamily="34" charset="0"/>
                <a:ea typeface="Times New Roman"/>
                <a:cs typeface="Verdana" pitchFamily="34" charset="0"/>
              </a:rPr>
              <a:t>.</a:t>
            </a:r>
            <a:endParaRPr lang="es-ES" dirty="0">
              <a:solidFill>
                <a:prstClr val="white"/>
              </a:solidFill>
              <a:latin typeface="Calibri" pitchFamily="34" charset="0"/>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El Ser humano actual emplea un pequeño porcentaje de su capacidad</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cerebral, y los Cuencos de Cuarzo estimulan el despertar de sectores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cerebrales que se identifican con potenciales capacidades espirituales 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intelectuales, enlazando al Alma con su Esencia Cósmica.</a:t>
            </a:r>
            <a:endParaRPr lang="es-ES" sz="1000" dirty="0">
              <a:solidFill>
                <a:prstClr val="white"/>
              </a:solidFill>
              <a:ea typeface="Times New Roman"/>
              <a:cs typeface="Verdana" pitchFamily="34" charset="0"/>
            </a:endParaRPr>
          </a:p>
        </p:txBody>
      </p:sp>
      <p:pic>
        <p:nvPicPr>
          <p:cNvPr id="18434" name="Picture 2" descr="C:\Documents and Settings\Administrador\Escritorio\imag joseees\bioquimica_adiccion.png"/>
          <p:cNvPicPr>
            <a:picLocks noChangeAspect="1" noChangeArrowheads="1"/>
          </p:cNvPicPr>
          <p:nvPr/>
        </p:nvPicPr>
        <p:blipFill>
          <a:blip r:embed="rId2" cstate="print"/>
          <a:srcRect/>
          <a:stretch>
            <a:fillRect/>
          </a:stretch>
        </p:blipFill>
        <p:spPr bwMode="auto">
          <a:xfrm>
            <a:off x="3625924" y="3097485"/>
            <a:ext cx="4762500" cy="3571875"/>
          </a:xfrm>
          <a:prstGeom prst="rect">
            <a:avLst/>
          </a:prstGeom>
          <a:noFill/>
        </p:spPr>
      </p:pic>
      <p:pic>
        <p:nvPicPr>
          <p:cNvPr id="18435" name="Picture 3"/>
          <p:cNvPicPr>
            <a:picLocks noChangeAspect="1" noChangeArrowheads="1"/>
          </p:cNvPicPr>
          <p:nvPr/>
        </p:nvPicPr>
        <p:blipFill>
          <a:blip r:embed="rId3" cstate="print"/>
          <a:srcRect/>
          <a:stretch>
            <a:fillRect/>
          </a:stretch>
        </p:blipFill>
        <p:spPr bwMode="auto">
          <a:xfrm>
            <a:off x="1135720" y="3501008"/>
            <a:ext cx="2008609" cy="3140407"/>
          </a:xfrm>
          <a:prstGeom prst="rect">
            <a:avLst/>
          </a:prstGeom>
          <a:noFill/>
          <a:ln w="9525">
            <a:noFill/>
            <a:miter lim="800000"/>
            <a:headEnd/>
            <a:tailEnd/>
          </a:ln>
        </p:spPr>
      </p:pic>
    </p:spTree>
    <p:extLst>
      <p:ext uri="{BB962C8B-B14F-4D97-AF65-F5344CB8AC3E}">
        <p14:creationId xmlns:p14="http://schemas.microsoft.com/office/powerpoint/2010/main" val="4270655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Rectángulo"/>
          <p:cNvSpPr>
            <a:spLocks noChangeArrowheads="1"/>
          </p:cNvSpPr>
          <p:nvPr/>
        </p:nvSpPr>
        <p:spPr bwMode="auto">
          <a:xfrm>
            <a:off x="642938" y="714375"/>
            <a:ext cx="7929562" cy="2031325"/>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Casos especiales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b="1" dirty="0">
                <a:solidFill>
                  <a:srgbClr val="0000FF"/>
                </a:solidFill>
                <a:latin typeface="Calibri" pitchFamily="34" charset="0"/>
                <a:ea typeface="Times New Roman"/>
                <a:cs typeface="Verdana" pitchFamily="34" charset="0"/>
              </a:rPr>
              <a:t>Oncología : </a:t>
            </a:r>
            <a:r>
              <a:rPr lang="es-ES" dirty="0">
                <a:solidFill>
                  <a:prstClr val="white"/>
                </a:solidFill>
                <a:latin typeface="Calibri" pitchFamily="34" charset="0"/>
                <a:ea typeface="Times New Roman"/>
                <a:cs typeface="Verdana" pitchFamily="34" charset="0"/>
              </a:rPr>
              <a:t>El sonido cristalino es absorbido por las células vitales y ellas a</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su vez, le transfieren al grupo de células desordenadas, patrones de Luz con</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el fin de crear estados de armonía y salud.</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b="1" dirty="0">
                <a:solidFill>
                  <a:srgbClr val="0000FF"/>
                </a:solidFill>
                <a:latin typeface="Calibri" pitchFamily="34" charset="0"/>
                <a:ea typeface="Times New Roman"/>
                <a:cs typeface="Verdana" pitchFamily="34" charset="0"/>
              </a:rPr>
              <a:t>H. I. V. : </a:t>
            </a:r>
            <a:r>
              <a:rPr lang="es-ES" dirty="0">
                <a:solidFill>
                  <a:prstClr val="white"/>
                </a:solidFill>
                <a:latin typeface="Calibri" pitchFamily="34" charset="0"/>
                <a:ea typeface="Times New Roman"/>
                <a:cs typeface="Verdana" pitchFamily="34" charset="0"/>
              </a:rPr>
              <a:t>Los cuencos emiten sonidos capaces de penetrar a gran velocidad</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en el sistema Nervioso, estimulando ampliamente los recursos inmunológicos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existentes en el organismo</a:t>
            </a:r>
            <a:r>
              <a:rPr lang="es-ES" dirty="0" smtClean="0">
                <a:solidFill>
                  <a:prstClr val="white"/>
                </a:solidFill>
                <a:latin typeface="Calibri" pitchFamily="34" charset="0"/>
                <a:ea typeface="Times New Roman"/>
                <a:cs typeface="Verdana" pitchFamily="34" charset="0"/>
              </a:rPr>
              <a:t>.</a:t>
            </a:r>
            <a:endParaRPr lang="es-ES" sz="1000" dirty="0">
              <a:solidFill>
                <a:prstClr val="white"/>
              </a:solidFill>
              <a:ea typeface="Times New Roman"/>
              <a:cs typeface="Verdana" pitchFamily="34" charset="0"/>
            </a:endParaRPr>
          </a:p>
        </p:txBody>
      </p:sp>
      <p:pic>
        <p:nvPicPr>
          <p:cNvPr id="3" name="Picture 3"/>
          <p:cNvPicPr>
            <a:picLocks noChangeAspect="1" noChangeArrowheads="1"/>
          </p:cNvPicPr>
          <p:nvPr/>
        </p:nvPicPr>
        <p:blipFill>
          <a:blip r:embed="rId2" cstate="print"/>
          <a:srcRect/>
          <a:stretch>
            <a:fillRect/>
          </a:stretch>
        </p:blipFill>
        <p:spPr bwMode="auto">
          <a:xfrm>
            <a:off x="2699792" y="3356992"/>
            <a:ext cx="3168352" cy="2843031"/>
          </a:xfrm>
          <a:prstGeom prst="rect">
            <a:avLst/>
          </a:prstGeom>
          <a:noFill/>
          <a:ln w="9525">
            <a:noFill/>
            <a:miter lim="800000"/>
            <a:headEnd/>
            <a:tailEnd/>
          </a:ln>
        </p:spPr>
      </p:pic>
    </p:spTree>
    <p:extLst>
      <p:ext uri="{BB962C8B-B14F-4D97-AF65-F5344CB8AC3E}">
        <p14:creationId xmlns:p14="http://schemas.microsoft.com/office/powerpoint/2010/main" val="2462131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Rectángulo"/>
          <p:cNvSpPr>
            <a:spLocks noChangeArrowheads="1"/>
          </p:cNvSpPr>
          <p:nvPr/>
        </p:nvSpPr>
        <p:spPr bwMode="auto">
          <a:xfrm>
            <a:off x="642938" y="714375"/>
            <a:ext cx="7929562" cy="2585323"/>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Casos especiales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b="1" dirty="0" smtClean="0">
                <a:solidFill>
                  <a:schemeClr val="accent6">
                    <a:lumMod val="75000"/>
                  </a:schemeClr>
                </a:solidFill>
                <a:latin typeface="Calibri" pitchFamily="34" charset="0"/>
                <a:ea typeface="Times New Roman"/>
                <a:cs typeface="Verdana" pitchFamily="34" charset="0"/>
              </a:rPr>
              <a:t>Niños </a:t>
            </a:r>
            <a:r>
              <a:rPr lang="es-ES" b="1" dirty="0">
                <a:solidFill>
                  <a:schemeClr val="accent6">
                    <a:lumMod val="75000"/>
                  </a:schemeClr>
                </a:solidFill>
                <a:latin typeface="Calibri" pitchFamily="34" charset="0"/>
                <a:ea typeface="Times New Roman"/>
                <a:cs typeface="Verdana" pitchFamily="34" charset="0"/>
              </a:rPr>
              <a:t>y adultos con especial cuidado psicomotriz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neurotransmisores encargados de suministrar la información cerebral</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hacia cada sistema corporal, se ven estimulados al contacto con sonidos de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Alta pureza.</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Cuencos facilitan el acceso de Sagradas energías vivificantes que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equilibran la pulsación de las ondas cerebrales, contribuyendo a que el</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sistema nervioso Central promueva una coordinada interconexión entre el</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cerebro y las funciones motoras del organismo.</a:t>
            </a:r>
            <a:endParaRPr lang="es-ES" sz="1000" dirty="0">
              <a:solidFill>
                <a:prstClr val="white"/>
              </a:solidFill>
              <a:ea typeface="Times New Roman"/>
              <a:cs typeface="Verdana" pitchFamily="34" charset="0"/>
            </a:endParaRPr>
          </a:p>
        </p:txBody>
      </p:sp>
      <p:pic>
        <p:nvPicPr>
          <p:cNvPr id="22530" name="Picture 2"/>
          <p:cNvPicPr>
            <a:picLocks noChangeAspect="1" noChangeArrowheads="1"/>
          </p:cNvPicPr>
          <p:nvPr/>
        </p:nvPicPr>
        <p:blipFill>
          <a:blip r:embed="rId2" cstate="print"/>
          <a:srcRect/>
          <a:stretch>
            <a:fillRect/>
          </a:stretch>
        </p:blipFill>
        <p:spPr bwMode="auto">
          <a:xfrm>
            <a:off x="3081536" y="3789040"/>
            <a:ext cx="1994520" cy="2513926"/>
          </a:xfrm>
          <a:prstGeom prst="rect">
            <a:avLst/>
          </a:prstGeom>
          <a:noFill/>
          <a:ln w="9525">
            <a:noFill/>
            <a:miter lim="800000"/>
            <a:headEnd/>
            <a:tailEnd/>
          </a:ln>
        </p:spPr>
      </p:pic>
    </p:spTree>
    <p:extLst>
      <p:ext uri="{BB962C8B-B14F-4D97-AF65-F5344CB8AC3E}">
        <p14:creationId xmlns:p14="http://schemas.microsoft.com/office/powerpoint/2010/main" val="2462131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Rectángulo"/>
          <p:cNvSpPr>
            <a:spLocks noChangeArrowheads="1"/>
          </p:cNvSpPr>
          <p:nvPr/>
        </p:nvSpPr>
        <p:spPr bwMode="auto">
          <a:xfrm>
            <a:off x="500063" y="428625"/>
            <a:ext cx="8215312" cy="3139321"/>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Funciones sensoriales reducidas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Visión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Experiencias científicas confirman que por medio de frecuencias sonoras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específicas, una persona no vidente, es capaz de percibir en su cerebro</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escalas cromáticas con asombrosa nitidez.</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CUENCOS de CUARZO estimulan biosónicamente a que en los casos de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visión reducida, sea posible alcanzar una mejoría en cuanto a la calidad de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vida del paciente.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En casos de ausencia de visión ocular, los cristalinos impulsos, acompañan el</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desarrollo de la Intuición y la Creatividad, abriendo nuevos campos de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smtClean="0">
                <a:solidFill>
                  <a:prstClr val="white"/>
                </a:solidFill>
                <a:latin typeface="Calibri" pitchFamily="34" charset="0"/>
                <a:ea typeface="Times New Roman"/>
                <a:cs typeface="Verdana" pitchFamily="34" charset="0"/>
              </a:rPr>
              <a:t>percepción </a:t>
            </a:r>
            <a:r>
              <a:rPr lang="es-ES" dirty="0">
                <a:solidFill>
                  <a:prstClr val="white"/>
                </a:solidFill>
                <a:latin typeface="Calibri" pitchFamily="34" charset="0"/>
                <a:ea typeface="Times New Roman"/>
                <a:cs typeface="Verdana" pitchFamily="34" charset="0"/>
              </a:rPr>
              <a:t>interior en el Ser.</a:t>
            </a:r>
            <a:endParaRPr lang="es-ES" dirty="0">
              <a:solidFill>
                <a:prstClr val="white"/>
              </a:solidFill>
              <a:ea typeface="Times New Roman"/>
              <a:cs typeface="Verdana" pitchFamily="34" charset="0"/>
            </a:endParaRPr>
          </a:p>
        </p:txBody>
      </p:sp>
      <p:pic>
        <p:nvPicPr>
          <p:cNvPr id="23554" name="Picture 2" descr="C:\Documents and Settings\Administrador\Escritorio\imag joseees\notasmusica.jpg"/>
          <p:cNvPicPr>
            <a:picLocks noChangeAspect="1" noChangeArrowheads="1"/>
          </p:cNvPicPr>
          <p:nvPr/>
        </p:nvPicPr>
        <p:blipFill>
          <a:blip r:embed="rId2" cstate="print"/>
          <a:srcRect/>
          <a:stretch>
            <a:fillRect/>
          </a:stretch>
        </p:blipFill>
        <p:spPr bwMode="auto">
          <a:xfrm>
            <a:off x="3923928" y="3273226"/>
            <a:ext cx="3396134" cy="3396134"/>
          </a:xfrm>
          <a:prstGeom prst="rect">
            <a:avLst/>
          </a:prstGeom>
          <a:noFill/>
        </p:spPr>
      </p:pic>
    </p:spTree>
    <p:extLst>
      <p:ext uri="{BB962C8B-B14F-4D97-AF65-F5344CB8AC3E}">
        <p14:creationId xmlns:p14="http://schemas.microsoft.com/office/powerpoint/2010/main" val="1730293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Rectángulo"/>
          <p:cNvSpPr>
            <a:spLocks noChangeArrowheads="1"/>
          </p:cNvSpPr>
          <p:nvPr/>
        </p:nvSpPr>
        <p:spPr bwMode="auto">
          <a:xfrm>
            <a:off x="857250" y="196850"/>
            <a:ext cx="7143750" cy="2862322"/>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Audición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Cuencos de Cristal reintegran sutilmente grados notables de mejoría </a:t>
            </a:r>
            <a:r>
              <a:rPr lang="es-ES" dirty="0" smtClean="0">
                <a:solidFill>
                  <a:prstClr val="white"/>
                </a:solidFill>
                <a:latin typeface="Calibri" pitchFamily="34" charset="0"/>
                <a:ea typeface="Times New Roman"/>
                <a:cs typeface="Verdana" pitchFamily="34" charset="0"/>
              </a:rPr>
              <a:t>en</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casos </a:t>
            </a:r>
            <a:r>
              <a:rPr lang="es-ES" dirty="0">
                <a:solidFill>
                  <a:prstClr val="white"/>
                </a:solidFill>
                <a:latin typeface="Calibri" pitchFamily="34" charset="0"/>
                <a:ea typeface="Times New Roman"/>
                <a:cs typeface="Verdana" pitchFamily="34" charset="0"/>
              </a:rPr>
              <a:t>de audición disminuida.</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Biosónicamente, un Cuenco de Cuarzo, alcanza octavas acústicas capaces de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reanimar y tonificar, el esquema sensor del oído, estimulando sus cualidades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receptivas.</a:t>
            </a:r>
            <a:endParaRPr lang="es-ES" sz="1000" dirty="0">
              <a:solidFill>
                <a:prstClr val="white"/>
              </a:solidFill>
              <a:ea typeface="Times New Roman"/>
              <a:cs typeface="Verdana" pitchFamily="34" charset="0"/>
            </a:endParaRPr>
          </a:p>
          <a:p>
            <a:pPr eaLnBrk="0" fontAlgn="base" hangingPunct="0">
              <a:spcBef>
                <a:spcPct val="0"/>
              </a:spcBef>
              <a:spcAft>
                <a:spcPct val="0"/>
              </a:spcAft>
            </a:pPr>
            <a:endParaRPr lang="es-ES" b="1" dirty="0">
              <a:solidFill>
                <a:srgbClr val="3333FF"/>
              </a:solidFill>
              <a:latin typeface="Calibri" pitchFamily="34" charset="0"/>
              <a:ea typeface="Times New Roman"/>
              <a:cs typeface="Verdana" pitchFamily="34" charset="0"/>
            </a:endParaRPr>
          </a:p>
          <a:p>
            <a:pPr eaLnBrk="0" fontAlgn="base" hangingPunct="0">
              <a:spcBef>
                <a:spcPct val="0"/>
              </a:spcBef>
              <a:spcAft>
                <a:spcPct val="0"/>
              </a:spcAft>
            </a:pPr>
            <a:endParaRPr lang="es-ES" b="1" dirty="0">
              <a:solidFill>
                <a:srgbClr val="3333FF"/>
              </a:solidFill>
              <a:latin typeface="Calibri" pitchFamily="34" charset="0"/>
              <a:ea typeface="Times New Roman"/>
              <a:cs typeface="Verdana" pitchFamily="34" charset="0"/>
            </a:endParaRPr>
          </a:p>
        </p:txBody>
      </p:sp>
      <p:pic>
        <p:nvPicPr>
          <p:cNvPr id="24578" name="Picture 2" descr="C:\Documents and Settings\Administrador\Escritorio\imag joseees\sistema auditivo.jpg"/>
          <p:cNvPicPr>
            <a:picLocks noChangeAspect="1" noChangeArrowheads="1"/>
          </p:cNvPicPr>
          <p:nvPr/>
        </p:nvPicPr>
        <p:blipFill>
          <a:blip r:embed="rId2" cstate="print"/>
          <a:srcRect/>
          <a:stretch>
            <a:fillRect/>
          </a:stretch>
        </p:blipFill>
        <p:spPr bwMode="auto">
          <a:xfrm>
            <a:off x="4860032" y="2132856"/>
            <a:ext cx="2887762" cy="4339533"/>
          </a:xfrm>
          <a:prstGeom prst="rect">
            <a:avLst/>
          </a:prstGeom>
          <a:noFill/>
        </p:spPr>
      </p:pic>
    </p:spTree>
    <p:extLst>
      <p:ext uri="{BB962C8B-B14F-4D97-AF65-F5344CB8AC3E}">
        <p14:creationId xmlns:p14="http://schemas.microsoft.com/office/powerpoint/2010/main" val="1453144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Rectángulo"/>
          <p:cNvSpPr>
            <a:spLocks noChangeArrowheads="1"/>
          </p:cNvSpPr>
          <p:nvPr/>
        </p:nvSpPr>
        <p:spPr bwMode="auto">
          <a:xfrm>
            <a:off x="857250" y="196850"/>
            <a:ext cx="7143750" cy="2308324"/>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smtClean="0">
                <a:solidFill>
                  <a:schemeClr val="accent6">
                    <a:lumMod val="75000"/>
                  </a:schemeClr>
                </a:solidFill>
                <a:latin typeface="Calibri" pitchFamily="34" charset="0"/>
                <a:ea typeface="Times New Roman"/>
                <a:cs typeface="Verdana" pitchFamily="34" charset="0"/>
              </a:rPr>
              <a:t>Expresión </a:t>
            </a:r>
            <a:r>
              <a:rPr lang="es-ES" b="1" dirty="0">
                <a:solidFill>
                  <a:schemeClr val="accent6">
                    <a:lumMod val="75000"/>
                  </a:schemeClr>
                </a:solidFill>
                <a:latin typeface="Calibri" pitchFamily="34" charset="0"/>
                <a:ea typeface="Times New Roman"/>
                <a:cs typeface="Verdana" pitchFamily="34" charset="0"/>
              </a:rPr>
              <a:t>oral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efectos sonoros que produce un cristal, despiertan áreas cerebrales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dormidas, ampliando el desarrollo de las capacidades intelectuales y</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expresivas en el Ser.</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Ondas biosónicas impactan sutilmente sobre las cuerdas vocales,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invitándolas a vibrar tal cual un Cristalino DIAPASÓN.</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Por último, una vez establecida la codificación acústica de las cuerdas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vocales, se activan naturalmente en el Ser, sus propios recursos expresivos.</a:t>
            </a:r>
            <a:endParaRPr lang="es-ES" sz="1000" dirty="0">
              <a:solidFill>
                <a:prstClr val="white"/>
              </a:solidFill>
              <a:ea typeface="Times New Roman"/>
              <a:cs typeface="Verdana" pitchFamily="34" charset="0"/>
            </a:endParaRPr>
          </a:p>
        </p:txBody>
      </p:sp>
      <p:pic>
        <p:nvPicPr>
          <p:cNvPr id="25602" name="Picture 2" descr="C:\Documents and Settings\Administrador\Escritorio\imag joseees\respuesta cerebral al sonido.jpg"/>
          <p:cNvPicPr>
            <a:picLocks noChangeAspect="1" noChangeArrowheads="1"/>
          </p:cNvPicPr>
          <p:nvPr/>
        </p:nvPicPr>
        <p:blipFill>
          <a:blip r:embed="rId2" cstate="print"/>
          <a:srcRect/>
          <a:stretch>
            <a:fillRect/>
          </a:stretch>
        </p:blipFill>
        <p:spPr bwMode="auto">
          <a:xfrm>
            <a:off x="1043608" y="3140968"/>
            <a:ext cx="1828800" cy="3048000"/>
          </a:xfrm>
          <a:prstGeom prst="rect">
            <a:avLst/>
          </a:prstGeom>
          <a:noFill/>
        </p:spPr>
      </p:pic>
      <p:sp>
        <p:nvSpPr>
          <p:cNvPr id="4" name="3 CuadroTexto"/>
          <p:cNvSpPr txBox="1"/>
          <p:nvPr/>
        </p:nvSpPr>
        <p:spPr>
          <a:xfrm>
            <a:off x="3635896" y="3861048"/>
            <a:ext cx="1915909" cy="369332"/>
          </a:xfrm>
          <a:prstGeom prst="rect">
            <a:avLst/>
          </a:prstGeom>
          <a:noFill/>
        </p:spPr>
        <p:txBody>
          <a:bodyPr wrap="none" rtlCol="0">
            <a:spAutoFit/>
          </a:bodyPr>
          <a:lstStyle/>
          <a:p>
            <a:r>
              <a:rPr lang="es-MX" dirty="0" smtClean="0"/>
              <a:t>Sonido armónico</a:t>
            </a:r>
            <a:endParaRPr lang="es-MX" dirty="0"/>
          </a:p>
        </p:txBody>
      </p:sp>
      <p:sp>
        <p:nvSpPr>
          <p:cNvPr id="5" name="4 CuadroTexto"/>
          <p:cNvSpPr txBox="1"/>
          <p:nvPr/>
        </p:nvSpPr>
        <p:spPr>
          <a:xfrm>
            <a:off x="3635896" y="5301208"/>
            <a:ext cx="2274982" cy="369332"/>
          </a:xfrm>
          <a:prstGeom prst="rect">
            <a:avLst/>
          </a:prstGeom>
          <a:noFill/>
        </p:spPr>
        <p:txBody>
          <a:bodyPr wrap="none" rtlCol="0">
            <a:spAutoFit/>
          </a:bodyPr>
          <a:lstStyle/>
          <a:p>
            <a:r>
              <a:rPr lang="es-MX" dirty="0" smtClean="0"/>
              <a:t>Sin sonido armónico</a:t>
            </a:r>
            <a:endParaRPr lang="es-MX" dirty="0"/>
          </a:p>
        </p:txBody>
      </p:sp>
      <p:sp>
        <p:nvSpPr>
          <p:cNvPr id="6" name="5 CuadroTexto"/>
          <p:cNvSpPr txBox="1"/>
          <p:nvPr/>
        </p:nvSpPr>
        <p:spPr>
          <a:xfrm>
            <a:off x="3635896" y="6309320"/>
            <a:ext cx="4562467" cy="369332"/>
          </a:xfrm>
          <a:prstGeom prst="rect">
            <a:avLst/>
          </a:prstGeom>
          <a:noFill/>
        </p:spPr>
        <p:txBody>
          <a:bodyPr wrap="none" rtlCol="0">
            <a:spAutoFit/>
          </a:bodyPr>
          <a:lstStyle/>
          <a:p>
            <a:r>
              <a:rPr lang="es-MX" dirty="0" smtClean="0"/>
              <a:t>Imagen </a:t>
            </a:r>
            <a:r>
              <a:rPr lang="es-MX" sz="1400" dirty="0" smtClean="0"/>
              <a:t>universidad</a:t>
            </a:r>
            <a:r>
              <a:rPr lang="es-MX" dirty="0" smtClean="0"/>
              <a:t> de california los Ángeles </a:t>
            </a:r>
            <a:endParaRPr lang="es-MX" dirty="0"/>
          </a:p>
        </p:txBody>
      </p:sp>
      <p:cxnSp>
        <p:nvCxnSpPr>
          <p:cNvPr id="8" name="7 Conector recto de flecha"/>
          <p:cNvCxnSpPr/>
          <p:nvPr/>
        </p:nvCxnSpPr>
        <p:spPr>
          <a:xfrm>
            <a:off x="2915816" y="4077072"/>
            <a:ext cx="5760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2843808" y="5517232"/>
            <a:ext cx="64807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783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Rectángulo"/>
          <p:cNvSpPr>
            <a:spLocks noChangeArrowheads="1"/>
          </p:cNvSpPr>
          <p:nvPr/>
        </p:nvSpPr>
        <p:spPr bwMode="auto">
          <a:xfrm>
            <a:off x="107826" y="188640"/>
            <a:ext cx="4176142" cy="5632311"/>
          </a:xfrm>
          <a:prstGeom prst="rect">
            <a:avLst/>
          </a:prstGeom>
          <a:noFill/>
          <a:ln w="9525">
            <a:noFill/>
            <a:miter lim="800000"/>
            <a:headEnd/>
            <a:tailEnd/>
          </a:ln>
        </p:spPr>
        <p:txBody>
          <a:bodyPr wrap="square">
            <a:spAutoFit/>
          </a:bodyPr>
          <a:lstStyle/>
          <a:p>
            <a:pPr lvl="1"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Times New Roman"/>
              </a:rPr>
              <a:t>Desarmonías psicológicas y emocionales : ( Autismo, esquizofrenia, </a:t>
            </a:r>
            <a:r>
              <a:rPr lang="es-ES" b="1" dirty="0" smtClean="0">
                <a:solidFill>
                  <a:schemeClr val="accent6">
                    <a:lumMod val="75000"/>
                  </a:schemeClr>
                </a:solidFill>
                <a:latin typeface="Calibri" pitchFamily="34" charset="0"/>
                <a:ea typeface="Times New Roman"/>
                <a:cs typeface="Times New Roman"/>
              </a:rPr>
              <a:t>anorexia, bulimia</a:t>
            </a:r>
            <a:r>
              <a:rPr lang="es-ES" sz="1000" dirty="0">
                <a:solidFill>
                  <a:schemeClr val="accent6">
                    <a:lumMod val="75000"/>
                  </a:schemeClr>
                </a:solidFill>
              </a:rPr>
              <a:t> </a:t>
            </a:r>
            <a:r>
              <a:rPr lang="es-ES" b="1" dirty="0" smtClean="0">
                <a:solidFill>
                  <a:schemeClr val="accent6">
                    <a:lumMod val="75000"/>
                  </a:schemeClr>
                </a:solidFill>
                <a:latin typeface="Calibri" pitchFamily="34" charset="0"/>
                <a:ea typeface="Times New Roman"/>
                <a:cs typeface="Times New Roman"/>
              </a:rPr>
              <a:t>fobias</a:t>
            </a:r>
            <a:r>
              <a:rPr lang="es-ES" b="1" dirty="0">
                <a:solidFill>
                  <a:schemeClr val="accent6">
                    <a:lumMod val="75000"/>
                  </a:schemeClr>
                </a:solidFill>
                <a:latin typeface="Calibri" pitchFamily="34" charset="0"/>
                <a:ea typeface="Times New Roman"/>
                <a:cs typeface="Times New Roman"/>
              </a:rPr>
              <a:t>, etc.)</a:t>
            </a:r>
            <a:endParaRPr lang="es-ES" sz="1000" dirty="0">
              <a:solidFill>
                <a:schemeClr val="accent6">
                  <a:lumMod val="75000"/>
                </a:schemeClr>
              </a:solidFill>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La mayoría de las patologías psicológicas y emocionales surgen a causa </a:t>
            </a:r>
            <a:r>
              <a:rPr lang="es-ES" dirty="0" smtClean="0">
                <a:solidFill>
                  <a:prstClr val="white"/>
                </a:solidFill>
                <a:latin typeface="Calibri" pitchFamily="34" charset="0"/>
                <a:ea typeface="Times New Roman"/>
                <a:cs typeface="Verdana" pitchFamily="34" charset="0"/>
              </a:rPr>
              <a:t>de</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intensas </a:t>
            </a:r>
            <a:r>
              <a:rPr lang="es-ES" dirty="0">
                <a:solidFill>
                  <a:prstClr val="white"/>
                </a:solidFill>
                <a:latin typeface="Calibri" pitchFamily="34" charset="0"/>
                <a:ea typeface="Times New Roman"/>
                <a:cs typeface="Verdana" pitchFamily="34" charset="0"/>
              </a:rPr>
              <a:t>experiencias interiores.</a:t>
            </a:r>
            <a:endParaRPr lang="es-ES" sz="1000" dirty="0">
              <a:solidFill>
                <a:prstClr val="white"/>
              </a:solidFill>
            </a:endParaRPr>
          </a:p>
          <a:p>
            <a:pPr lvl="1" eaLnBrk="0" fontAlgn="base" hangingPunct="0">
              <a:spcBef>
                <a:spcPct val="0"/>
              </a:spcBef>
              <a:spcAft>
                <a:spcPct val="0"/>
              </a:spcAft>
            </a:pPr>
            <a:r>
              <a:rPr lang="es-ES" dirty="0" smtClean="0">
                <a:solidFill>
                  <a:prstClr val="white"/>
                </a:solidFill>
                <a:latin typeface="Calibri" pitchFamily="34" charset="0"/>
                <a:ea typeface="Times New Roman"/>
                <a:cs typeface="Times New Roman"/>
              </a:rPr>
              <a:t>Estas a </a:t>
            </a:r>
            <a:r>
              <a:rPr lang="es-ES" dirty="0">
                <a:solidFill>
                  <a:prstClr val="white"/>
                </a:solidFill>
                <a:latin typeface="Calibri" pitchFamily="34" charset="0"/>
                <a:ea typeface="Times New Roman"/>
                <a:cs typeface="Times New Roman"/>
              </a:rPr>
              <a:t>nivel vibratorio generan un marcado desajuste de </a:t>
            </a:r>
            <a:r>
              <a:rPr lang="es-ES" dirty="0" smtClean="0">
                <a:solidFill>
                  <a:prstClr val="white"/>
                </a:solidFill>
                <a:latin typeface="Calibri" pitchFamily="34" charset="0"/>
                <a:ea typeface="Times New Roman"/>
                <a:cs typeface="Times New Roman"/>
              </a:rPr>
              <a:t>los</a:t>
            </a:r>
            <a:r>
              <a:rPr lang="es-ES" sz="1000" dirty="0">
                <a:solidFill>
                  <a:prstClr val="white"/>
                </a:solidFill>
              </a:rPr>
              <a:t> </a:t>
            </a:r>
            <a:r>
              <a:rPr lang="es-ES" dirty="0" smtClean="0">
                <a:solidFill>
                  <a:prstClr val="white"/>
                </a:solidFill>
                <a:latin typeface="Calibri" pitchFamily="34" charset="0"/>
                <a:ea typeface="Times New Roman"/>
                <a:cs typeface="Times New Roman"/>
              </a:rPr>
              <a:t>cuerpos </a:t>
            </a:r>
            <a:r>
              <a:rPr lang="es-ES" dirty="0">
                <a:solidFill>
                  <a:prstClr val="white"/>
                </a:solidFill>
                <a:latin typeface="Calibri" pitchFamily="34" charset="0"/>
                <a:ea typeface="Times New Roman"/>
                <a:cs typeface="Times New Roman"/>
              </a:rPr>
              <a:t>sutiles y los vórtices de energía, dando origen a </a:t>
            </a:r>
            <a:r>
              <a:rPr lang="es-ES" dirty="0" smtClean="0">
                <a:solidFill>
                  <a:prstClr val="white"/>
                </a:solidFill>
                <a:latin typeface="Calibri" pitchFamily="34" charset="0"/>
                <a:ea typeface="Times New Roman"/>
                <a:cs typeface="Times New Roman"/>
              </a:rPr>
              <a:t>diversas</a:t>
            </a:r>
            <a:r>
              <a:rPr lang="es-ES" sz="1000" dirty="0">
                <a:solidFill>
                  <a:prstClr val="white"/>
                </a:solidFill>
              </a:rPr>
              <a:t> </a:t>
            </a:r>
            <a:r>
              <a:rPr lang="es-ES" dirty="0" smtClean="0">
                <a:solidFill>
                  <a:prstClr val="white"/>
                </a:solidFill>
                <a:latin typeface="Calibri" pitchFamily="34" charset="0"/>
                <a:ea typeface="Times New Roman"/>
                <a:cs typeface="Times New Roman"/>
              </a:rPr>
              <a:t>consecuencias </a:t>
            </a:r>
            <a:r>
              <a:rPr lang="es-ES" dirty="0">
                <a:solidFill>
                  <a:prstClr val="white"/>
                </a:solidFill>
                <a:latin typeface="Calibri" pitchFamily="34" charset="0"/>
                <a:ea typeface="Times New Roman"/>
                <a:cs typeface="Times New Roman"/>
              </a:rPr>
              <a:t>de desequilibrio.</a:t>
            </a:r>
            <a:endParaRPr lang="es-ES" sz="1000" dirty="0">
              <a:solidFill>
                <a:prstClr val="white"/>
              </a:solidFill>
            </a:endParaRPr>
          </a:p>
          <a:p>
            <a:pPr lvl="1" eaLnBrk="0" fontAlgn="base" hangingPunct="0">
              <a:spcBef>
                <a:spcPct val="0"/>
              </a:spcBef>
              <a:spcAft>
                <a:spcPct val="0"/>
              </a:spcAft>
            </a:pPr>
            <a:r>
              <a:rPr lang="es-ES" dirty="0">
                <a:solidFill>
                  <a:prstClr val="white"/>
                </a:solidFill>
                <a:latin typeface="Calibri" pitchFamily="34" charset="0"/>
                <a:ea typeface="Times New Roman"/>
                <a:cs typeface="Times New Roman"/>
              </a:rPr>
              <a:t>A través de los Cristalinos acordes, los campos sutiles comienzan a </a:t>
            </a:r>
            <a:r>
              <a:rPr lang="es-ES" dirty="0" smtClean="0">
                <a:solidFill>
                  <a:prstClr val="white"/>
                </a:solidFill>
                <a:latin typeface="Calibri" pitchFamily="34" charset="0"/>
                <a:ea typeface="Times New Roman"/>
                <a:cs typeface="Times New Roman"/>
              </a:rPr>
              <a:t>ser</a:t>
            </a:r>
            <a:r>
              <a:rPr lang="es-ES" sz="1000" dirty="0">
                <a:solidFill>
                  <a:prstClr val="white"/>
                </a:solidFill>
              </a:rPr>
              <a:t> </a:t>
            </a:r>
            <a:r>
              <a:rPr lang="es-ES" dirty="0" smtClean="0">
                <a:solidFill>
                  <a:prstClr val="white"/>
                </a:solidFill>
                <a:latin typeface="Calibri" pitchFamily="34" charset="0"/>
                <a:cs typeface="Times New Roman"/>
              </a:rPr>
              <a:t>s</a:t>
            </a:r>
            <a:r>
              <a:rPr lang="es-ES" dirty="0" smtClean="0">
                <a:solidFill>
                  <a:prstClr val="white"/>
                </a:solidFill>
                <a:latin typeface="Calibri" pitchFamily="34" charset="0"/>
                <a:ea typeface="Times New Roman"/>
                <a:cs typeface="Times New Roman"/>
              </a:rPr>
              <a:t>uavemente </a:t>
            </a:r>
            <a:r>
              <a:rPr lang="es-ES" dirty="0">
                <a:solidFill>
                  <a:prstClr val="white"/>
                </a:solidFill>
                <a:latin typeface="Calibri" pitchFamily="34" charset="0"/>
                <a:ea typeface="Times New Roman"/>
                <a:cs typeface="Times New Roman"/>
              </a:rPr>
              <a:t>alineados y balanceados, conectando al Ser nuevamente con </a:t>
            </a:r>
            <a:r>
              <a:rPr lang="es-ES" dirty="0" smtClean="0">
                <a:solidFill>
                  <a:prstClr val="white"/>
                </a:solidFill>
                <a:latin typeface="Calibri" pitchFamily="34" charset="0"/>
                <a:ea typeface="Times New Roman"/>
                <a:cs typeface="Times New Roman"/>
              </a:rPr>
              <a:t>el</a:t>
            </a:r>
            <a:r>
              <a:rPr lang="es-ES" sz="1000" dirty="0">
                <a:solidFill>
                  <a:prstClr val="white"/>
                </a:solidFill>
              </a:rPr>
              <a:t> </a:t>
            </a:r>
            <a:r>
              <a:rPr lang="es-ES" dirty="0" smtClean="0">
                <a:solidFill>
                  <a:prstClr val="white"/>
                </a:solidFill>
                <a:latin typeface="Calibri" pitchFamily="34" charset="0"/>
                <a:ea typeface="Times New Roman"/>
                <a:cs typeface="Times New Roman"/>
              </a:rPr>
              <a:t>eje </a:t>
            </a:r>
            <a:r>
              <a:rPr lang="es-ES" dirty="0">
                <a:solidFill>
                  <a:prstClr val="white"/>
                </a:solidFill>
                <a:latin typeface="Calibri" pitchFamily="34" charset="0"/>
                <a:ea typeface="Times New Roman"/>
                <a:cs typeface="Times New Roman"/>
              </a:rPr>
              <a:t>central de su </a:t>
            </a:r>
            <a:r>
              <a:rPr lang="es-ES" dirty="0" smtClean="0">
                <a:solidFill>
                  <a:prstClr val="white"/>
                </a:solidFill>
                <a:latin typeface="Calibri" pitchFamily="34" charset="0"/>
                <a:ea typeface="Times New Roman"/>
                <a:cs typeface="Times New Roman"/>
              </a:rPr>
              <a:t>Vida, de </a:t>
            </a:r>
            <a:r>
              <a:rPr lang="es-ES" dirty="0">
                <a:solidFill>
                  <a:prstClr val="white"/>
                </a:solidFill>
                <a:latin typeface="Calibri" pitchFamily="34" charset="0"/>
                <a:ea typeface="Times New Roman"/>
                <a:cs typeface="Times New Roman"/>
              </a:rPr>
              <a:t>manera tal, que </a:t>
            </a:r>
            <a:r>
              <a:rPr lang="es-ES" dirty="0" smtClean="0">
                <a:solidFill>
                  <a:prstClr val="white"/>
                </a:solidFill>
                <a:latin typeface="Calibri" pitchFamily="34" charset="0"/>
                <a:ea typeface="Times New Roman"/>
                <a:cs typeface="Times New Roman"/>
              </a:rPr>
              <a:t>el</a:t>
            </a:r>
            <a:r>
              <a:rPr lang="es-ES" sz="1000" dirty="0">
                <a:solidFill>
                  <a:prstClr val="white"/>
                </a:solidFill>
              </a:rPr>
              <a:t> </a:t>
            </a:r>
            <a:r>
              <a:rPr lang="es-ES" dirty="0" smtClean="0">
                <a:solidFill>
                  <a:prstClr val="white"/>
                </a:solidFill>
                <a:latin typeface="Calibri" pitchFamily="34" charset="0"/>
                <a:ea typeface="Times New Roman"/>
                <a:cs typeface="Times New Roman"/>
              </a:rPr>
              <a:t>mundo </a:t>
            </a:r>
            <a:r>
              <a:rPr lang="es-ES" dirty="0">
                <a:solidFill>
                  <a:prstClr val="white"/>
                </a:solidFill>
                <a:latin typeface="Calibri" pitchFamily="34" charset="0"/>
                <a:ea typeface="Times New Roman"/>
                <a:cs typeface="Times New Roman"/>
              </a:rPr>
              <a:t>interior y exterior convivan armónicamente </a:t>
            </a:r>
            <a:endParaRPr lang="es-ES" sz="1000" dirty="0">
              <a:solidFill>
                <a:prstClr val="white"/>
              </a:solidFill>
            </a:endParaRPr>
          </a:p>
        </p:txBody>
      </p:sp>
      <p:pic>
        <p:nvPicPr>
          <p:cNvPr id="26626" name="Picture 2" descr="C:\Documents and Settings\Administrador\Escritorio\imag joseees\cuerpos sutiles.jpg"/>
          <p:cNvPicPr>
            <a:picLocks noChangeAspect="1" noChangeArrowheads="1"/>
          </p:cNvPicPr>
          <p:nvPr/>
        </p:nvPicPr>
        <p:blipFill>
          <a:blip r:embed="rId2" cstate="print"/>
          <a:srcRect/>
          <a:stretch>
            <a:fillRect/>
          </a:stretch>
        </p:blipFill>
        <p:spPr bwMode="auto">
          <a:xfrm>
            <a:off x="4355976" y="2852936"/>
            <a:ext cx="4608512" cy="3733800"/>
          </a:xfrm>
          <a:prstGeom prst="rect">
            <a:avLst/>
          </a:prstGeom>
          <a:noFill/>
        </p:spPr>
      </p:pic>
      <p:pic>
        <p:nvPicPr>
          <p:cNvPr id="26627" name="Picture 3" descr="C:\Documents and Settings\Administrador\Escritorio\imag joseees\5C137EF1F.jpg"/>
          <p:cNvPicPr>
            <a:picLocks noChangeAspect="1" noChangeArrowheads="1"/>
          </p:cNvPicPr>
          <p:nvPr/>
        </p:nvPicPr>
        <p:blipFill>
          <a:blip r:embed="rId3" cstate="print"/>
          <a:srcRect/>
          <a:stretch>
            <a:fillRect/>
          </a:stretch>
        </p:blipFill>
        <p:spPr bwMode="auto">
          <a:xfrm>
            <a:off x="6038486" y="288032"/>
            <a:ext cx="1674730" cy="2348880"/>
          </a:xfrm>
          <a:prstGeom prst="rect">
            <a:avLst/>
          </a:prstGeom>
          <a:noFill/>
        </p:spPr>
      </p:pic>
    </p:spTree>
    <p:extLst>
      <p:ext uri="{BB962C8B-B14F-4D97-AF65-F5344CB8AC3E}">
        <p14:creationId xmlns:p14="http://schemas.microsoft.com/office/powerpoint/2010/main" val="1316797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Rectángulo"/>
          <p:cNvSpPr>
            <a:spLocks noChangeArrowheads="1"/>
          </p:cNvSpPr>
          <p:nvPr/>
        </p:nvSpPr>
        <p:spPr bwMode="auto">
          <a:xfrm>
            <a:off x="428625" y="196850"/>
            <a:ext cx="8215313" cy="341632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Embarazo y prenatales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Aquí nos hallamos ante un caso muy especial, pues durante la gestación los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cuerpos sutiles del bebé se encuentran en formación, y son extremadamente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sensibles.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Por lo tanto la terapia Biosónica con Cristales de Cuarzo, debe ser llevada a</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cabo con especial cuidado y contención profesional.</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En mi experiencia personal he descubierto que por medio de </a:t>
            </a:r>
            <a:r>
              <a:rPr lang="es-ES" dirty="0" smtClean="0">
                <a:solidFill>
                  <a:prstClr val="white"/>
                </a:solidFill>
                <a:latin typeface="Calibri" pitchFamily="34" charset="0"/>
                <a:ea typeface="Times New Roman"/>
                <a:cs typeface="Verdana" pitchFamily="34" charset="0"/>
              </a:rPr>
              <a:t>Cuencos</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emisores </a:t>
            </a:r>
            <a:r>
              <a:rPr lang="es-ES" dirty="0">
                <a:solidFill>
                  <a:prstClr val="white"/>
                </a:solidFill>
                <a:latin typeface="Calibri" pitchFamily="34" charset="0"/>
                <a:ea typeface="Times New Roman"/>
                <a:cs typeface="Verdana" pitchFamily="34" charset="0"/>
              </a:rPr>
              <a:t>de notas muy tenues, suaves, dulces y delicadas, es posible </a:t>
            </a:r>
            <a:r>
              <a:rPr lang="es-ES" dirty="0" smtClean="0">
                <a:solidFill>
                  <a:prstClr val="white"/>
                </a:solidFill>
                <a:latin typeface="Calibri" pitchFamily="34" charset="0"/>
                <a:ea typeface="Times New Roman"/>
                <a:cs typeface="Verdana" pitchFamily="34" charset="0"/>
              </a:rPr>
              <a:t>crear</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un </a:t>
            </a:r>
            <a:r>
              <a:rPr lang="es-ES" dirty="0">
                <a:solidFill>
                  <a:prstClr val="white"/>
                </a:solidFill>
                <a:latin typeface="Calibri" pitchFamily="34" charset="0"/>
                <a:ea typeface="Times New Roman"/>
                <a:cs typeface="Verdana" pitchFamily="34" charset="0"/>
              </a:rPr>
              <a:t>bello </a:t>
            </a:r>
            <a:r>
              <a:rPr lang="es-ES" dirty="0" smtClean="0">
                <a:solidFill>
                  <a:prstClr val="white"/>
                </a:solidFill>
                <a:latin typeface="Calibri" pitchFamily="34" charset="0"/>
                <a:ea typeface="Times New Roman"/>
                <a:cs typeface="Verdana" pitchFamily="34" charset="0"/>
              </a:rPr>
              <a:t>espacio armónico </a:t>
            </a:r>
            <a:r>
              <a:rPr lang="es-ES" dirty="0">
                <a:solidFill>
                  <a:prstClr val="white"/>
                </a:solidFill>
                <a:latin typeface="Calibri" pitchFamily="34" charset="0"/>
                <a:ea typeface="Times New Roman"/>
                <a:cs typeface="Verdana" pitchFamily="34" charset="0"/>
              </a:rPr>
              <a:t>de interconexión amorosa entre la madre, el </a:t>
            </a:r>
            <a:r>
              <a:rPr lang="es-ES" dirty="0" smtClean="0">
                <a:solidFill>
                  <a:prstClr val="white"/>
                </a:solidFill>
                <a:latin typeface="Calibri" pitchFamily="34" charset="0"/>
                <a:ea typeface="Times New Roman"/>
                <a:cs typeface="Verdana" pitchFamily="34" charset="0"/>
              </a:rPr>
              <a:t>padre</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y </a:t>
            </a:r>
            <a:r>
              <a:rPr lang="es-ES" dirty="0">
                <a:solidFill>
                  <a:prstClr val="white"/>
                </a:solidFill>
                <a:latin typeface="Calibri" pitchFamily="34" charset="0"/>
                <a:ea typeface="Times New Roman"/>
                <a:cs typeface="Verdana" pitchFamily="34" charset="0"/>
              </a:rPr>
              <a:t>el bebé.</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La respuesta del niño intrauterino no se hace esperar, ya que al percibir los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códigos sonoros, su cuerpo inicia movimientos pulsantes ( pataditas ), con el</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fin de dar a conocer su receptividad ante sonidos tan exquisitos.</a:t>
            </a:r>
            <a:endParaRPr lang="es-ES" sz="1000" dirty="0">
              <a:solidFill>
                <a:prstClr val="white"/>
              </a:solidFill>
              <a:ea typeface="Times New Roman"/>
              <a:cs typeface="Verdana" pitchFamily="34" charset="0"/>
            </a:endParaRPr>
          </a:p>
        </p:txBody>
      </p:sp>
      <p:pic>
        <p:nvPicPr>
          <p:cNvPr id="8194" name="Picture 2"/>
          <p:cNvPicPr>
            <a:picLocks noChangeAspect="1" noChangeArrowheads="1"/>
          </p:cNvPicPr>
          <p:nvPr/>
        </p:nvPicPr>
        <p:blipFill>
          <a:blip r:embed="rId2" cstate="print"/>
          <a:srcRect/>
          <a:stretch>
            <a:fillRect/>
          </a:stretch>
        </p:blipFill>
        <p:spPr bwMode="auto">
          <a:xfrm>
            <a:off x="1331639" y="3861049"/>
            <a:ext cx="5942977" cy="2567366"/>
          </a:xfrm>
          <a:prstGeom prst="rect">
            <a:avLst/>
          </a:prstGeom>
          <a:noFill/>
          <a:ln w="9525">
            <a:noFill/>
            <a:miter lim="800000"/>
            <a:headEnd/>
            <a:tailEnd/>
          </a:ln>
        </p:spPr>
      </p:pic>
    </p:spTree>
    <p:extLst>
      <p:ext uri="{BB962C8B-B14F-4D97-AF65-F5344CB8AC3E}">
        <p14:creationId xmlns:p14="http://schemas.microsoft.com/office/powerpoint/2010/main" val="1864250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2 Marcador de contenido"/>
          <p:cNvSpPr>
            <a:spLocks noGrp="1"/>
          </p:cNvSpPr>
          <p:nvPr>
            <p:ph idx="1"/>
          </p:nvPr>
        </p:nvSpPr>
        <p:spPr>
          <a:xfrm>
            <a:off x="285750" y="214313"/>
            <a:ext cx="8643938" cy="5715000"/>
          </a:xfrm>
        </p:spPr>
        <p:txBody>
          <a:bodyPr/>
          <a:lstStyle/>
          <a:p>
            <a:pPr>
              <a:buFont typeface="Wingdings 2" pitchFamily="18" charset="2"/>
              <a:buNone/>
            </a:pPr>
            <a:endParaRPr lang="es-MX" sz="1400" dirty="0" smtClean="0"/>
          </a:p>
          <a:p>
            <a:r>
              <a:rPr lang="es-MX" sz="2000" dirty="0" smtClean="0"/>
              <a:t>Los sabios y  sacerdotes egipcios . Llevaban esas vasijas a las diferentes cámaras del templo y de acuerdo con la nota musical con la que vibraba la vasija, se le asignaba a ese espacio sagrado un color, una geometría, una ecuación matemática y un diseño arquitectónico para crear un campo armónico de energía propicio para las ceremonias.</a:t>
            </a:r>
          </a:p>
          <a:p>
            <a:endParaRPr lang="es-MX" sz="2000" dirty="0" smtClean="0"/>
          </a:p>
          <a:p>
            <a:pPr>
              <a:buFont typeface="Wingdings 2" pitchFamily="18" charset="2"/>
              <a:buNone/>
            </a:pPr>
            <a:r>
              <a:rPr lang="es-ES" sz="2000" b="1" dirty="0" smtClean="0"/>
              <a:t/>
            </a:r>
            <a:br>
              <a:rPr lang="es-ES" sz="2000" b="1" dirty="0" smtClean="0"/>
            </a:br>
            <a:r>
              <a:rPr lang="es-ES" sz="1200" b="1" dirty="0" smtClean="0"/>
              <a:t/>
            </a:r>
            <a:br>
              <a:rPr lang="es-ES" sz="1200" b="1" dirty="0" smtClean="0"/>
            </a:br>
            <a:endParaRPr lang="es-ES" sz="1200" dirty="0" smtClean="0"/>
          </a:p>
        </p:txBody>
      </p:sp>
      <p:pic>
        <p:nvPicPr>
          <p:cNvPr id="15362" name="Picture 2" descr="C:\Documents and Settings\Administrador\Escritorio\imag joseees\foto66.jpg"/>
          <p:cNvPicPr>
            <a:picLocks noChangeAspect="1" noChangeArrowheads="1"/>
          </p:cNvPicPr>
          <p:nvPr/>
        </p:nvPicPr>
        <p:blipFill>
          <a:blip r:embed="rId2" cstate="print"/>
          <a:srcRect/>
          <a:stretch>
            <a:fillRect/>
          </a:stretch>
        </p:blipFill>
        <p:spPr bwMode="auto">
          <a:xfrm>
            <a:off x="857250" y="3140969"/>
            <a:ext cx="4355685" cy="2918520"/>
          </a:xfrm>
          <a:prstGeom prst="rect">
            <a:avLst/>
          </a:prstGeom>
          <a:noFill/>
          <a:ln w="9525">
            <a:noFill/>
            <a:miter lim="800000"/>
            <a:headEnd/>
            <a:tailEnd/>
          </a:ln>
        </p:spPr>
      </p:pic>
      <p:pic>
        <p:nvPicPr>
          <p:cNvPr id="15363" name="Picture 4" descr="C:\Documents and Settings\Administrador\Escritorio\imag joseees\Imagen-6.png"/>
          <p:cNvPicPr>
            <a:picLocks noChangeAspect="1" noChangeArrowheads="1"/>
          </p:cNvPicPr>
          <p:nvPr/>
        </p:nvPicPr>
        <p:blipFill>
          <a:blip r:embed="rId3" cstate="print"/>
          <a:srcRect/>
          <a:stretch>
            <a:fillRect/>
          </a:stretch>
        </p:blipFill>
        <p:spPr bwMode="auto">
          <a:xfrm>
            <a:off x="5502970" y="3139160"/>
            <a:ext cx="3173486" cy="3194965"/>
          </a:xfrm>
          <a:prstGeom prst="rect">
            <a:avLst/>
          </a:prstGeom>
          <a:noFill/>
          <a:ln w="9525">
            <a:noFill/>
            <a:miter lim="800000"/>
            <a:headEnd/>
            <a:tailEnd/>
          </a:ln>
        </p:spPr>
      </p:pic>
    </p:spTree>
    <p:extLst>
      <p:ext uri="{BB962C8B-B14F-4D97-AF65-F5344CB8AC3E}">
        <p14:creationId xmlns:p14="http://schemas.microsoft.com/office/powerpoint/2010/main" val="11322998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Rectángulo"/>
          <p:cNvSpPr>
            <a:spLocks noChangeArrowheads="1"/>
          </p:cNvSpPr>
          <p:nvPr/>
        </p:nvSpPr>
        <p:spPr bwMode="auto">
          <a:xfrm>
            <a:off x="642938" y="428625"/>
            <a:ext cx="7858125" cy="2585323"/>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Armonización Bioacústica de espacios :</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CUENCOS de CUARZO generan campos </a:t>
            </a:r>
            <a:r>
              <a:rPr lang="es-ES" dirty="0" smtClean="0">
                <a:solidFill>
                  <a:prstClr val="white"/>
                </a:solidFill>
                <a:latin typeface="Calibri" pitchFamily="34" charset="0"/>
                <a:ea typeface="Times New Roman"/>
                <a:cs typeface="Verdana" pitchFamily="34" charset="0"/>
              </a:rPr>
              <a:t>Vibracionales </a:t>
            </a:r>
            <a:r>
              <a:rPr lang="es-ES" dirty="0">
                <a:solidFill>
                  <a:prstClr val="white"/>
                </a:solidFill>
                <a:latin typeface="Calibri" pitchFamily="34" charset="0"/>
                <a:ea typeface="Times New Roman"/>
                <a:cs typeface="Verdana" pitchFamily="34" charset="0"/>
              </a:rPr>
              <a:t>de exquisita</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pureza, por lo tanto, sus sonidos son capaces de pulir etéricamente energías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menos- Cuánticas adheridas a cualquier espacio físico.</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La acción cristalina renueva la frecuencia ambiental, instalando nuevos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patrones de Luz, Color, Sonido, Geometría y Armonía.</a:t>
            </a:r>
            <a:endParaRPr lang="es-ES" sz="1000" dirty="0">
              <a:solidFill>
                <a:prstClr val="white"/>
              </a:solidFill>
              <a:ea typeface="Times New Roman"/>
              <a:cs typeface="Verdana" pitchFamily="34" charset="0"/>
            </a:endParaRPr>
          </a:p>
          <a:p>
            <a:pPr eaLnBrk="0" fontAlgn="base" hangingPunct="0">
              <a:spcBef>
                <a:spcPct val="0"/>
              </a:spcBef>
              <a:spcAft>
                <a:spcPct val="0"/>
              </a:spcAft>
            </a:pPr>
            <a:endParaRPr lang="es-ES" b="1" dirty="0">
              <a:solidFill>
                <a:srgbClr val="3333FF"/>
              </a:solidFill>
              <a:latin typeface="Calibri" pitchFamily="34" charset="0"/>
              <a:ea typeface="Times New Roman"/>
              <a:cs typeface="Verdana" pitchFamily="34" charset="0"/>
            </a:endParaRPr>
          </a:p>
          <a:p>
            <a:pPr eaLnBrk="0" fontAlgn="base" hangingPunct="0">
              <a:spcBef>
                <a:spcPct val="0"/>
              </a:spcBef>
              <a:spcAft>
                <a:spcPct val="0"/>
              </a:spcAft>
            </a:pPr>
            <a:endParaRPr lang="es-ES" b="1" dirty="0">
              <a:solidFill>
                <a:srgbClr val="3333FF"/>
              </a:solidFill>
              <a:latin typeface="Calibri" pitchFamily="34" charset="0"/>
              <a:ea typeface="Times New Roman"/>
              <a:cs typeface="Verdana" pitchFamily="34" charset="0"/>
            </a:endParaRPr>
          </a:p>
          <a:p>
            <a:pPr eaLnBrk="0" fontAlgn="base" hangingPunct="0">
              <a:spcBef>
                <a:spcPct val="0"/>
              </a:spcBef>
              <a:spcAft>
                <a:spcPct val="0"/>
              </a:spcAft>
            </a:pPr>
            <a:endParaRPr lang="es-ES" b="1" dirty="0" smtClean="0">
              <a:solidFill>
                <a:srgbClr val="3333FF"/>
              </a:solidFill>
              <a:latin typeface="Calibri" pitchFamily="34" charset="0"/>
              <a:ea typeface="Times New Roman"/>
              <a:cs typeface="Verdana" pitchFamily="34" charset="0"/>
            </a:endParaRPr>
          </a:p>
        </p:txBody>
      </p:sp>
      <p:pic>
        <p:nvPicPr>
          <p:cNvPr id="27650" name="Picture 2" descr="C:\Documents and Settings\Administrador\Escritorio\imag joseees\planta cuencos.GIF"/>
          <p:cNvPicPr>
            <a:picLocks noChangeAspect="1" noChangeArrowheads="1"/>
          </p:cNvPicPr>
          <p:nvPr/>
        </p:nvPicPr>
        <p:blipFill>
          <a:blip r:embed="rId2" cstate="print"/>
          <a:srcRect/>
          <a:stretch>
            <a:fillRect/>
          </a:stretch>
        </p:blipFill>
        <p:spPr bwMode="auto">
          <a:xfrm>
            <a:off x="2699792" y="2996952"/>
            <a:ext cx="3505200" cy="2800350"/>
          </a:xfrm>
          <a:prstGeom prst="rect">
            <a:avLst/>
          </a:prstGeom>
          <a:noFill/>
        </p:spPr>
      </p:pic>
    </p:spTree>
    <p:extLst>
      <p:ext uri="{BB962C8B-B14F-4D97-AF65-F5344CB8AC3E}">
        <p14:creationId xmlns:p14="http://schemas.microsoft.com/office/powerpoint/2010/main" val="1929437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Rectángulo"/>
          <p:cNvSpPr>
            <a:spLocks noChangeArrowheads="1"/>
          </p:cNvSpPr>
          <p:nvPr/>
        </p:nvSpPr>
        <p:spPr bwMode="auto">
          <a:xfrm>
            <a:off x="642938" y="428625"/>
            <a:ext cx="7858125" cy="301621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b="1" dirty="0" smtClean="0">
                <a:solidFill>
                  <a:schemeClr val="accent6">
                    <a:lumMod val="75000"/>
                  </a:schemeClr>
                </a:solidFill>
                <a:latin typeface="Calibri" pitchFamily="34" charset="0"/>
                <a:ea typeface="Times New Roman"/>
                <a:cs typeface="Verdana" pitchFamily="34" charset="0"/>
              </a:rPr>
              <a:t>Irradiación </a:t>
            </a:r>
            <a:r>
              <a:rPr lang="es-ES" b="1" dirty="0">
                <a:solidFill>
                  <a:schemeClr val="accent6">
                    <a:lumMod val="75000"/>
                  </a:schemeClr>
                </a:solidFill>
                <a:latin typeface="Calibri" pitchFamily="34" charset="0"/>
                <a:ea typeface="Times New Roman"/>
                <a:cs typeface="Verdana" pitchFamily="34" charset="0"/>
              </a:rPr>
              <a:t>sonora sobre alimentos y agua:</a:t>
            </a:r>
            <a:endParaRPr lang="es-ES" sz="1000" dirty="0">
              <a:solidFill>
                <a:schemeClr val="accent6">
                  <a:lumMod val="75000"/>
                </a:schemeClr>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Biosonidos Cristalinos aceleran molecularmente la composición química</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de los alimentos y el agua, potenciando sus cualidades nutritivas y</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energéticas.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El sonido aplicado con el fin de activar atómicamente un alimento, produce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una dinámica depuración de posibles agentes tóxicos y contaminantes.</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El agua, como vehículo de conducción, al incorporarle sonidos cristalinos se</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convierte en una preciada vertiente sanadora; ya que al beber de ella,</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nuestras células recodifican su conducta y se predisponen a modificar</a:t>
            </a:r>
            <a:endParaRPr lang="es-ES" sz="1000" dirty="0">
              <a:solidFill>
                <a:prstClr val="white"/>
              </a:solidFill>
              <a:ea typeface="Times New Roman"/>
              <a:cs typeface="Verdana" pitchFamily="34" charset="0"/>
            </a:endParaRPr>
          </a:p>
          <a:p>
            <a:pPr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benéficamente su memoria </a:t>
            </a:r>
            <a:r>
              <a:rPr lang="es-ES" dirty="0" smtClean="0">
                <a:solidFill>
                  <a:prstClr val="white"/>
                </a:solidFill>
                <a:latin typeface="Calibri" pitchFamily="34" charset="0"/>
                <a:ea typeface="Times New Roman"/>
                <a:cs typeface="Verdana" pitchFamily="34" charset="0"/>
              </a:rPr>
              <a:t>almacenada</a:t>
            </a:r>
            <a:endParaRPr lang="es-ES" sz="1000" dirty="0">
              <a:solidFill>
                <a:prstClr val="white"/>
              </a:solidFill>
              <a:ea typeface="Times New Roman"/>
              <a:cs typeface="Verdana" pitchFamily="34" charset="0"/>
            </a:endParaRPr>
          </a:p>
          <a:p>
            <a:pPr eaLnBrk="0" fontAlgn="base" hangingPunct="0">
              <a:spcBef>
                <a:spcPct val="0"/>
              </a:spcBef>
              <a:spcAft>
                <a:spcPct val="0"/>
              </a:spcAft>
            </a:pPr>
            <a:endParaRPr lang="es-ES" sz="1000" dirty="0">
              <a:solidFill>
                <a:prstClr val="white"/>
              </a:solidFill>
              <a:ea typeface="Times New Roman"/>
              <a:cs typeface="Verdana" pitchFamily="34" charset="0"/>
            </a:endParaRPr>
          </a:p>
        </p:txBody>
      </p:sp>
      <p:pic>
        <p:nvPicPr>
          <p:cNvPr id="33794" name="Picture 2" descr="C:\Documents and Settings\Administrador\Escritorio\imag joseees\energia y alimentos.jpg"/>
          <p:cNvPicPr>
            <a:picLocks noChangeAspect="1" noChangeArrowheads="1"/>
          </p:cNvPicPr>
          <p:nvPr/>
        </p:nvPicPr>
        <p:blipFill>
          <a:blip r:embed="rId2" cstate="print"/>
          <a:srcRect/>
          <a:stretch>
            <a:fillRect/>
          </a:stretch>
        </p:blipFill>
        <p:spPr bwMode="auto">
          <a:xfrm>
            <a:off x="1926262" y="3356992"/>
            <a:ext cx="4805978" cy="3168353"/>
          </a:xfrm>
          <a:prstGeom prst="rect">
            <a:avLst/>
          </a:prstGeom>
          <a:noFill/>
        </p:spPr>
      </p:pic>
    </p:spTree>
    <p:extLst>
      <p:ext uri="{BB962C8B-B14F-4D97-AF65-F5344CB8AC3E}">
        <p14:creationId xmlns:p14="http://schemas.microsoft.com/office/powerpoint/2010/main" val="1929437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Rectángulo"/>
          <p:cNvSpPr>
            <a:spLocks noChangeArrowheads="1"/>
          </p:cNvSpPr>
          <p:nvPr/>
        </p:nvSpPr>
        <p:spPr bwMode="auto">
          <a:xfrm>
            <a:off x="0" y="0"/>
            <a:ext cx="8676456" cy="4247317"/>
          </a:xfrm>
          <a:prstGeom prst="rect">
            <a:avLst/>
          </a:prstGeom>
          <a:noFill/>
          <a:ln w="9525">
            <a:noFill/>
            <a:miter lim="800000"/>
            <a:headEnd/>
            <a:tailEnd/>
          </a:ln>
        </p:spPr>
        <p:txBody>
          <a:bodyPr wrap="square">
            <a:spAutoFit/>
          </a:bodyPr>
          <a:lstStyle/>
          <a:p>
            <a:pPr lvl="1"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CUENCOS de CRISTAL de CUARZO combinados con otras bellas</a:t>
            </a:r>
            <a:endParaRPr lang="es-ES" sz="1000" dirty="0">
              <a:solidFill>
                <a:schemeClr val="accent6">
                  <a:lumMod val="75000"/>
                </a:schemeClr>
              </a:solidFill>
              <a:ea typeface="Times New Roman"/>
              <a:cs typeface="Verdana" pitchFamily="34" charset="0"/>
            </a:endParaRPr>
          </a:p>
          <a:p>
            <a:pPr lvl="1" eaLnBrk="0" fontAlgn="base" hangingPunct="0">
              <a:spcBef>
                <a:spcPct val="0"/>
              </a:spcBef>
              <a:spcAft>
                <a:spcPct val="0"/>
              </a:spcAft>
            </a:pPr>
            <a:r>
              <a:rPr lang="es-ES" b="1" dirty="0">
                <a:solidFill>
                  <a:schemeClr val="accent6">
                    <a:lumMod val="75000"/>
                  </a:schemeClr>
                </a:solidFill>
                <a:latin typeface="Calibri" pitchFamily="34" charset="0"/>
                <a:ea typeface="Times New Roman"/>
                <a:cs typeface="Verdana" pitchFamily="34" charset="0"/>
              </a:rPr>
              <a:t>Terapias Vibracionales.</a:t>
            </a:r>
            <a:endParaRPr lang="es-ES" sz="1000" dirty="0">
              <a:solidFill>
                <a:schemeClr val="accent6">
                  <a:lumMod val="75000"/>
                </a:schemeClr>
              </a:solidFill>
              <a:ea typeface="Times New Roman"/>
              <a:cs typeface="Verdana" pitchFamily="34" charset="0"/>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sonidos emitidos por un cuenco Cristalino, potencian y amplifican </a:t>
            </a:r>
            <a:r>
              <a:rPr lang="es-ES" dirty="0" smtClean="0">
                <a:solidFill>
                  <a:prstClr val="white"/>
                </a:solidFill>
                <a:latin typeface="Calibri" pitchFamily="34" charset="0"/>
                <a:ea typeface="Times New Roman"/>
                <a:cs typeface="Verdana" pitchFamily="34" charset="0"/>
              </a:rPr>
              <a:t>las</a:t>
            </a:r>
            <a:r>
              <a:rPr lang="es-ES" sz="1000" dirty="0">
                <a:solidFill>
                  <a:prstClr val="white"/>
                </a:solidFill>
                <a:ea typeface="Times New Roman"/>
                <a:cs typeface="Verdana" pitchFamily="34" charset="0"/>
              </a:rPr>
              <a:t> </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virtudes </a:t>
            </a:r>
            <a:r>
              <a:rPr lang="es-ES" dirty="0">
                <a:solidFill>
                  <a:prstClr val="white"/>
                </a:solidFill>
                <a:latin typeface="Calibri" pitchFamily="34" charset="0"/>
                <a:ea typeface="Times New Roman"/>
                <a:cs typeface="Verdana" pitchFamily="34" charset="0"/>
              </a:rPr>
              <a:t>armonizadoras de cualquier herramienta terapéutica.</a:t>
            </a:r>
            <a:endParaRPr lang="es-ES" sz="1000" dirty="0">
              <a:solidFill>
                <a:prstClr val="white"/>
              </a:solidFill>
              <a:ea typeface="Times New Roman"/>
              <a:cs typeface="Verdana" pitchFamily="34" charset="0"/>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Reiki y otras luminosas técnicas de canalización de Energía Universal, se </a:t>
            </a:r>
            <a:r>
              <a:rPr lang="es-ES" dirty="0" smtClean="0">
                <a:solidFill>
                  <a:prstClr val="white"/>
                </a:solidFill>
                <a:latin typeface="Calibri" pitchFamily="34" charset="0"/>
                <a:ea typeface="Times New Roman"/>
                <a:cs typeface="Verdana" pitchFamily="34" charset="0"/>
              </a:rPr>
              <a:t>ven</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ampliamente </a:t>
            </a:r>
            <a:r>
              <a:rPr lang="es-ES" dirty="0">
                <a:solidFill>
                  <a:prstClr val="white"/>
                </a:solidFill>
                <a:latin typeface="Calibri" pitchFamily="34" charset="0"/>
                <a:ea typeface="Times New Roman"/>
                <a:cs typeface="Verdana" pitchFamily="34" charset="0"/>
              </a:rPr>
              <a:t>beneficiadas </a:t>
            </a:r>
            <a:r>
              <a:rPr lang="es-ES" dirty="0" smtClean="0">
                <a:solidFill>
                  <a:prstClr val="white"/>
                </a:solidFill>
                <a:latin typeface="Calibri" pitchFamily="34" charset="0"/>
                <a:ea typeface="Times New Roman"/>
                <a:cs typeface="Verdana" pitchFamily="34" charset="0"/>
              </a:rPr>
              <a:t>ya </a:t>
            </a:r>
            <a:r>
              <a:rPr lang="es-ES" dirty="0">
                <a:solidFill>
                  <a:prstClr val="white"/>
                </a:solidFill>
                <a:latin typeface="Calibri" pitchFamily="34" charset="0"/>
                <a:ea typeface="Times New Roman"/>
                <a:cs typeface="Verdana" pitchFamily="34" charset="0"/>
              </a:rPr>
              <a:t>que </a:t>
            </a:r>
            <a:r>
              <a:rPr lang="es-ES" dirty="0" smtClean="0">
                <a:solidFill>
                  <a:prstClr val="white"/>
                </a:solidFill>
                <a:latin typeface="Calibri" pitchFamily="34" charset="0"/>
                <a:ea typeface="Times New Roman"/>
                <a:cs typeface="Verdana" pitchFamily="34" charset="0"/>
              </a:rPr>
              <a:t>se</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aceleran </a:t>
            </a:r>
            <a:r>
              <a:rPr lang="es-ES" dirty="0">
                <a:solidFill>
                  <a:prstClr val="white"/>
                </a:solidFill>
                <a:latin typeface="Calibri" pitchFamily="34" charset="0"/>
                <a:ea typeface="Times New Roman"/>
                <a:cs typeface="Verdana" pitchFamily="34" charset="0"/>
              </a:rPr>
              <a:t>vibracionalmente los procesos de Armonización.</a:t>
            </a:r>
            <a:endParaRPr lang="es-ES" sz="1000" dirty="0">
              <a:solidFill>
                <a:prstClr val="white"/>
              </a:solidFill>
              <a:ea typeface="Times New Roman"/>
              <a:cs typeface="Verdana" pitchFamily="34" charset="0"/>
            </a:endParaRPr>
          </a:p>
          <a:p>
            <a:pPr lvl="1" eaLnBrk="0" fontAlgn="base" hangingPunct="0">
              <a:spcBef>
                <a:spcPct val="0"/>
              </a:spcBef>
              <a:spcAft>
                <a:spcPct val="0"/>
              </a:spcAft>
            </a:pPr>
            <a:endParaRPr lang="es-ES" dirty="0">
              <a:solidFill>
                <a:prstClr val="white"/>
              </a:solidFill>
              <a:latin typeface="Calibri" pitchFamily="34" charset="0"/>
              <a:ea typeface="Times New Roman"/>
              <a:cs typeface="Verdana" pitchFamily="34" charset="0"/>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La Energía Universal transmitida </a:t>
            </a:r>
            <a:r>
              <a:rPr lang="es-ES" dirty="0" smtClean="0">
                <a:solidFill>
                  <a:prstClr val="white"/>
                </a:solidFill>
                <a:latin typeface="Calibri" pitchFamily="34" charset="0"/>
                <a:ea typeface="Times New Roman"/>
                <a:cs typeface="Verdana" pitchFamily="34" charset="0"/>
              </a:rPr>
              <a:t>con </a:t>
            </a:r>
            <a:r>
              <a:rPr lang="es-ES" dirty="0">
                <a:solidFill>
                  <a:prstClr val="white"/>
                </a:solidFill>
                <a:latin typeface="Calibri" pitchFamily="34" charset="0"/>
                <a:ea typeface="Times New Roman"/>
                <a:cs typeface="Verdana" pitchFamily="34" charset="0"/>
              </a:rPr>
              <a:t>los sonidos, adquiere una capacidad de penetración </a:t>
            </a:r>
            <a:r>
              <a:rPr lang="es-ES" dirty="0" smtClean="0">
                <a:solidFill>
                  <a:prstClr val="white"/>
                </a:solidFill>
                <a:latin typeface="Calibri" pitchFamily="34" charset="0"/>
                <a:ea typeface="Times New Roman"/>
                <a:cs typeface="Verdana" pitchFamily="34" charset="0"/>
              </a:rPr>
              <a:t>mucho</a:t>
            </a:r>
            <a:r>
              <a:rPr lang="es-ES" sz="1000" dirty="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más </a:t>
            </a:r>
            <a:r>
              <a:rPr lang="es-ES" dirty="0">
                <a:solidFill>
                  <a:prstClr val="white"/>
                </a:solidFill>
                <a:latin typeface="Calibri" pitchFamily="34" charset="0"/>
                <a:ea typeface="Times New Roman"/>
                <a:cs typeface="Verdana" pitchFamily="34" charset="0"/>
              </a:rPr>
              <a:t>profunda, alcanzando niveles sutiles de Gran luminosidad.</a:t>
            </a:r>
            <a:endParaRPr lang="es-ES" sz="1000" dirty="0">
              <a:solidFill>
                <a:prstClr val="white"/>
              </a:solidFill>
              <a:ea typeface="Times New Roman"/>
              <a:cs typeface="Verdana" pitchFamily="34" charset="0"/>
            </a:endParaRPr>
          </a:p>
          <a:p>
            <a:pPr lvl="1" eaLnBrk="0" fontAlgn="base" hangingPunct="0">
              <a:spcBef>
                <a:spcPct val="0"/>
              </a:spcBef>
              <a:spcAft>
                <a:spcPct val="0"/>
              </a:spcAft>
            </a:pPr>
            <a:endParaRPr lang="es-ES" dirty="0">
              <a:solidFill>
                <a:prstClr val="white"/>
              </a:solidFill>
              <a:latin typeface="Calibri" pitchFamily="34" charset="0"/>
              <a:ea typeface="Times New Roman"/>
              <a:cs typeface="Verdana" pitchFamily="34" charset="0"/>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El sonido sintetiza radiantes caudales de Energía Universal, acortando </a:t>
            </a:r>
            <a:r>
              <a:rPr lang="es-ES" dirty="0" smtClean="0">
                <a:solidFill>
                  <a:prstClr val="white"/>
                </a:solidFill>
                <a:latin typeface="Calibri" pitchFamily="34" charset="0"/>
                <a:ea typeface="Times New Roman"/>
                <a:cs typeface="Verdana" pitchFamily="34" charset="0"/>
              </a:rPr>
              <a:t>el</a:t>
            </a:r>
            <a:r>
              <a:rPr lang="es-ES" sz="1000" dirty="0">
                <a:solidFill>
                  <a:prstClr val="white"/>
                </a:solidFill>
                <a:ea typeface="Times New Roman"/>
                <a:cs typeface="Verdana" pitchFamily="34" charset="0"/>
              </a:rPr>
              <a:t> </a:t>
            </a:r>
            <a:r>
              <a:rPr lang="es-ES" sz="1000" dirty="0" smtClean="0">
                <a:solidFill>
                  <a:prstClr val="white"/>
                </a:solidFill>
                <a:ea typeface="Times New Roman"/>
                <a:cs typeface="Verdana" pitchFamily="34" charset="0"/>
              </a:rPr>
              <a:t> </a:t>
            </a:r>
            <a:r>
              <a:rPr lang="es-ES" dirty="0" smtClean="0">
                <a:solidFill>
                  <a:prstClr val="white"/>
                </a:solidFill>
                <a:latin typeface="Calibri" pitchFamily="34" charset="0"/>
                <a:ea typeface="Times New Roman"/>
                <a:cs typeface="Verdana" pitchFamily="34" charset="0"/>
              </a:rPr>
              <a:t>tiempo físico necesario </a:t>
            </a:r>
            <a:r>
              <a:rPr lang="es-ES" dirty="0">
                <a:solidFill>
                  <a:prstClr val="white"/>
                </a:solidFill>
                <a:latin typeface="Calibri" pitchFamily="34" charset="0"/>
                <a:ea typeface="Times New Roman"/>
                <a:cs typeface="Verdana" pitchFamily="34" charset="0"/>
              </a:rPr>
              <a:t>para desarrollar una sesión terapéutica.</a:t>
            </a:r>
            <a:endParaRPr lang="es-ES" sz="1000" dirty="0">
              <a:solidFill>
                <a:prstClr val="white"/>
              </a:solidFill>
              <a:ea typeface="Times New Roman"/>
              <a:cs typeface="Verdana" pitchFamily="34" charset="0"/>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Los </a:t>
            </a:r>
            <a:r>
              <a:rPr lang="es-ES" dirty="0" smtClean="0">
                <a:solidFill>
                  <a:prstClr val="white"/>
                </a:solidFill>
                <a:latin typeface="Calibri" pitchFamily="34" charset="0"/>
                <a:ea typeface="Times New Roman"/>
                <a:cs typeface="Verdana" pitchFamily="34" charset="0"/>
              </a:rPr>
              <a:t>cuencos de cuarzo dinamizan </a:t>
            </a:r>
            <a:r>
              <a:rPr lang="es-ES" dirty="0">
                <a:solidFill>
                  <a:prstClr val="white"/>
                </a:solidFill>
                <a:latin typeface="Calibri" pitchFamily="34" charset="0"/>
                <a:ea typeface="Times New Roman"/>
                <a:cs typeface="Verdana" pitchFamily="34" charset="0"/>
              </a:rPr>
              <a:t>y simplifican la interacción terapéutica</a:t>
            </a:r>
            <a:endParaRPr lang="es-ES" sz="1000" dirty="0">
              <a:solidFill>
                <a:prstClr val="white"/>
              </a:solidFill>
              <a:ea typeface="Times New Roman"/>
              <a:cs typeface="Verdana" pitchFamily="34" charset="0"/>
            </a:endParaRPr>
          </a:p>
          <a:p>
            <a:pPr lvl="1" eaLnBrk="0" fontAlgn="base" hangingPunct="0">
              <a:spcBef>
                <a:spcPct val="0"/>
              </a:spcBef>
              <a:spcAft>
                <a:spcPct val="0"/>
              </a:spcAft>
            </a:pPr>
            <a:r>
              <a:rPr lang="es-ES" dirty="0">
                <a:solidFill>
                  <a:prstClr val="white"/>
                </a:solidFill>
                <a:latin typeface="Calibri" pitchFamily="34" charset="0"/>
                <a:ea typeface="Times New Roman"/>
                <a:cs typeface="Verdana" pitchFamily="34" charset="0"/>
              </a:rPr>
              <a:t>entre el canal emisor de Energía </a:t>
            </a:r>
            <a:r>
              <a:rPr lang="es-ES" dirty="0" smtClean="0">
                <a:solidFill>
                  <a:prstClr val="white"/>
                </a:solidFill>
                <a:latin typeface="Calibri" pitchFamily="34" charset="0"/>
                <a:ea typeface="Times New Roman"/>
                <a:cs typeface="Verdana" pitchFamily="34" charset="0"/>
              </a:rPr>
              <a:t> </a:t>
            </a:r>
            <a:r>
              <a:rPr lang="es-ES" dirty="0">
                <a:solidFill>
                  <a:prstClr val="white"/>
                </a:solidFill>
                <a:latin typeface="Calibri" pitchFamily="34" charset="0"/>
                <a:ea typeface="Times New Roman"/>
                <a:cs typeface="Verdana" pitchFamily="34" charset="0"/>
              </a:rPr>
              <a:t>y el paciente.</a:t>
            </a:r>
            <a:endParaRPr lang="es-ES" sz="1000" dirty="0">
              <a:solidFill>
                <a:prstClr val="white"/>
              </a:solidFill>
              <a:ea typeface="Times New Roman"/>
              <a:cs typeface="Verdana" pitchFamily="34" charset="0"/>
            </a:endParaRPr>
          </a:p>
        </p:txBody>
      </p:sp>
      <p:pic>
        <p:nvPicPr>
          <p:cNvPr id="7170" name="Picture 2" descr="F:\4.jpg"/>
          <p:cNvPicPr>
            <a:picLocks noChangeAspect="1" noChangeArrowheads="1"/>
          </p:cNvPicPr>
          <p:nvPr/>
        </p:nvPicPr>
        <p:blipFill>
          <a:blip r:embed="rId2" cstate="print"/>
          <a:srcRect/>
          <a:stretch>
            <a:fillRect/>
          </a:stretch>
        </p:blipFill>
        <p:spPr bwMode="auto">
          <a:xfrm>
            <a:off x="3563888" y="5301208"/>
            <a:ext cx="1524000" cy="1266825"/>
          </a:xfrm>
          <a:prstGeom prst="rect">
            <a:avLst/>
          </a:prstGeom>
          <a:noFill/>
        </p:spPr>
      </p:pic>
      <p:pic>
        <p:nvPicPr>
          <p:cNvPr id="7171" name="Picture 3"/>
          <p:cNvPicPr>
            <a:picLocks noChangeAspect="1" noChangeArrowheads="1"/>
          </p:cNvPicPr>
          <p:nvPr/>
        </p:nvPicPr>
        <p:blipFill>
          <a:blip r:embed="rId3" cstate="print"/>
          <a:srcRect/>
          <a:stretch>
            <a:fillRect/>
          </a:stretch>
        </p:blipFill>
        <p:spPr bwMode="auto">
          <a:xfrm>
            <a:off x="611560" y="4581128"/>
            <a:ext cx="2247900" cy="1428750"/>
          </a:xfrm>
          <a:prstGeom prst="rect">
            <a:avLst/>
          </a:prstGeom>
          <a:noFill/>
          <a:ln w="9525">
            <a:noFill/>
            <a:miter lim="800000"/>
            <a:headEnd/>
            <a:tailEnd/>
          </a:ln>
        </p:spPr>
      </p:pic>
      <p:pic>
        <p:nvPicPr>
          <p:cNvPr id="7172" name="Picture 4" descr="F:\índice.jpg"/>
          <p:cNvPicPr>
            <a:picLocks noChangeAspect="1" noChangeArrowheads="1"/>
          </p:cNvPicPr>
          <p:nvPr/>
        </p:nvPicPr>
        <p:blipFill>
          <a:blip r:embed="rId4" cstate="print"/>
          <a:srcRect/>
          <a:stretch>
            <a:fillRect/>
          </a:stretch>
        </p:blipFill>
        <p:spPr bwMode="auto">
          <a:xfrm>
            <a:off x="6156176" y="4509120"/>
            <a:ext cx="2619375" cy="1743075"/>
          </a:xfrm>
          <a:prstGeom prst="rect">
            <a:avLst/>
          </a:prstGeom>
          <a:noFill/>
        </p:spPr>
      </p:pic>
    </p:spTree>
    <p:extLst>
      <p:ext uri="{BB962C8B-B14F-4D97-AF65-F5344CB8AC3E}">
        <p14:creationId xmlns:p14="http://schemas.microsoft.com/office/powerpoint/2010/main" val="589889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CuadroTexto"/>
          <p:cNvSpPr txBox="1">
            <a:spLocks noChangeArrowheads="1"/>
          </p:cNvSpPr>
          <p:nvPr/>
        </p:nvSpPr>
        <p:spPr bwMode="auto">
          <a:xfrm>
            <a:off x="684213" y="476250"/>
            <a:ext cx="7343775" cy="1200329"/>
          </a:xfrm>
          <a:prstGeom prst="rect">
            <a:avLst/>
          </a:prstGeom>
          <a:noFill/>
          <a:ln w="9525">
            <a:noFill/>
            <a:miter lim="800000"/>
            <a:headEnd/>
            <a:tailEnd/>
          </a:ln>
        </p:spPr>
        <p:txBody>
          <a:bodyPr>
            <a:spAutoFit/>
          </a:bodyPr>
          <a:lstStyle/>
          <a:p>
            <a:pPr fontAlgn="base">
              <a:spcBef>
                <a:spcPct val="0"/>
              </a:spcBef>
              <a:spcAft>
                <a:spcPct val="0"/>
              </a:spcAft>
            </a:pPr>
            <a:r>
              <a:rPr lang="es-MX" dirty="0">
                <a:solidFill>
                  <a:prstClr val="white"/>
                </a:solidFill>
              </a:rPr>
              <a:t>Existe una </a:t>
            </a:r>
            <a:r>
              <a:rPr lang="es-MX" dirty="0" smtClean="0">
                <a:solidFill>
                  <a:prstClr val="white"/>
                </a:solidFill>
              </a:rPr>
              <a:t>expresión Sufíe </a:t>
            </a:r>
            <a:r>
              <a:rPr lang="es-MX" dirty="0">
                <a:solidFill>
                  <a:prstClr val="white"/>
                </a:solidFill>
              </a:rPr>
              <a:t>que dice </a:t>
            </a:r>
            <a:r>
              <a:rPr lang="es-MX" dirty="0" smtClean="0">
                <a:solidFill>
                  <a:prstClr val="white"/>
                </a:solidFill>
              </a:rPr>
              <a:t>que:</a:t>
            </a:r>
          </a:p>
          <a:p>
            <a:pPr fontAlgn="base">
              <a:spcBef>
                <a:spcPct val="0"/>
              </a:spcBef>
              <a:spcAft>
                <a:spcPct val="0"/>
              </a:spcAft>
            </a:pPr>
            <a:r>
              <a:rPr lang="es-MX" dirty="0" smtClean="0">
                <a:solidFill>
                  <a:schemeClr val="accent2">
                    <a:lumMod val="60000"/>
                    <a:lumOff val="40000"/>
                  </a:schemeClr>
                </a:solidFill>
              </a:rPr>
              <a:t>“ </a:t>
            </a:r>
            <a:r>
              <a:rPr lang="es-MX" dirty="0">
                <a:solidFill>
                  <a:schemeClr val="accent2">
                    <a:lumMod val="60000"/>
                    <a:lumOff val="40000"/>
                  </a:schemeClr>
                </a:solidFill>
              </a:rPr>
              <a:t>los sonidos y la </a:t>
            </a:r>
            <a:r>
              <a:rPr lang="es-MX" dirty="0" smtClean="0">
                <a:solidFill>
                  <a:schemeClr val="accent2">
                    <a:lumMod val="60000"/>
                    <a:lumOff val="40000"/>
                  </a:schemeClr>
                </a:solidFill>
              </a:rPr>
              <a:t>música </a:t>
            </a:r>
            <a:r>
              <a:rPr lang="es-MX" dirty="0">
                <a:solidFill>
                  <a:schemeClr val="accent2">
                    <a:lumMod val="60000"/>
                    <a:lumOff val="40000"/>
                  </a:schemeClr>
                </a:solidFill>
              </a:rPr>
              <a:t>son el alimento para el </a:t>
            </a:r>
            <a:r>
              <a:rPr lang="es-MX" dirty="0" smtClean="0">
                <a:solidFill>
                  <a:schemeClr val="accent2">
                    <a:lumMod val="60000"/>
                    <a:lumOff val="40000"/>
                  </a:schemeClr>
                </a:solidFill>
              </a:rPr>
              <a:t>alma”</a:t>
            </a:r>
            <a:r>
              <a:rPr lang="es-MX" dirty="0">
                <a:solidFill>
                  <a:prstClr val="white"/>
                </a:solidFill>
              </a:rPr>
              <a:t/>
            </a:r>
            <a:br>
              <a:rPr lang="es-MX" dirty="0">
                <a:solidFill>
                  <a:prstClr val="white"/>
                </a:solidFill>
              </a:rPr>
            </a:br>
            <a:r>
              <a:rPr lang="es-MX" dirty="0" smtClean="0">
                <a:solidFill>
                  <a:prstClr val="white"/>
                </a:solidFill>
              </a:rPr>
              <a:t> </a:t>
            </a:r>
            <a:r>
              <a:rPr lang="es-MX" dirty="0">
                <a:solidFill>
                  <a:prstClr val="white"/>
                </a:solidFill>
              </a:rPr>
              <a:t/>
            </a:r>
            <a:br>
              <a:rPr lang="es-MX" dirty="0">
                <a:solidFill>
                  <a:prstClr val="white"/>
                </a:solidFill>
              </a:rPr>
            </a:br>
            <a:endParaRPr lang="es-MX" dirty="0">
              <a:solidFill>
                <a:prstClr val="white"/>
              </a:solidFill>
            </a:endParaRPr>
          </a:p>
        </p:txBody>
      </p:sp>
      <p:pic>
        <p:nvPicPr>
          <p:cNvPr id="28674" name="Picture 2" descr="C:\Documents and Settings\Administrador\Escritorio\imag joseees\sufi_dervishes.jpg"/>
          <p:cNvPicPr>
            <a:picLocks noChangeAspect="1" noChangeArrowheads="1"/>
          </p:cNvPicPr>
          <p:nvPr/>
        </p:nvPicPr>
        <p:blipFill>
          <a:blip r:embed="rId2" cstate="print"/>
          <a:srcRect/>
          <a:stretch>
            <a:fillRect/>
          </a:stretch>
        </p:blipFill>
        <p:spPr bwMode="auto">
          <a:xfrm>
            <a:off x="2123728" y="1928813"/>
            <a:ext cx="4353272" cy="3428202"/>
          </a:xfrm>
          <a:prstGeom prst="rect">
            <a:avLst/>
          </a:prstGeom>
          <a:noFill/>
        </p:spPr>
      </p:pic>
    </p:spTree>
    <p:extLst>
      <p:ext uri="{BB962C8B-B14F-4D97-AF65-F5344CB8AC3E}">
        <p14:creationId xmlns:p14="http://schemas.microsoft.com/office/powerpoint/2010/main" val="489170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CuadroTexto"/>
          <p:cNvSpPr txBox="1">
            <a:spLocks noChangeArrowheads="1"/>
          </p:cNvSpPr>
          <p:nvPr/>
        </p:nvSpPr>
        <p:spPr bwMode="auto">
          <a:xfrm>
            <a:off x="179513" y="188640"/>
            <a:ext cx="3528391" cy="4585871"/>
          </a:xfrm>
          <a:prstGeom prst="rect">
            <a:avLst/>
          </a:prstGeom>
          <a:noFill/>
          <a:ln w="9525">
            <a:noFill/>
            <a:miter lim="800000"/>
            <a:headEnd/>
            <a:tailEnd/>
          </a:ln>
        </p:spPr>
        <p:txBody>
          <a:bodyPr wrap="square">
            <a:spAutoFit/>
          </a:bodyPr>
          <a:lstStyle/>
          <a:p>
            <a:pPr fontAlgn="base">
              <a:spcBef>
                <a:spcPct val="0"/>
              </a:spcBef>
              <a:spcAft>
                <a:spcPct val="0"/>
              </a:spcAft>
            </a:pPr>
            <a:r>
              <a:rPr lang="es-MX" dirty="0" smtClean="0">
                <a:solidFill>
                  <a:schemeClr val="accent6">
                    <a:lumMod val="75000"/>
                  </a:schemeClr>
                </a:solidFill>
              </a:rPr>
              <a:t>Mantras </a:t>
            </a:r>
            <a:r>
              <a:rPr lang="es-MX" dirty="0">
                <a:solidFill>
                  <a:schemeClr val="accent6">
                    <a:lumMod val="75000"/>
                  </a:schemeClr>
                </a:solidFill>
              </a:rPr>
              <a:t>bijas</a:t>
            </a:r>
            <a:r>
              <a:rPr lang="es-MX" dirty="0">
                <a:solidFill>
                  <a:prstClr val="white"/>
                </a:solidFill>
              </a:rPr>
              <a:t/>
            </a:r>
            <a:br>
              <a:rPr lang="es-MX" dirty="0">
                <a:solidFill>
                  <a:prstClr val="white"/>
                </a:solidFill>
              </a:rPr>
            </a:br>
            <a:r>
              <a:rPr lang="es-MX" sz="1600" dirty="0">
                <a:solidFill>
                  <a:prstClr val="white"/>
                </a:solidFill>
              </a:rPr>
              <a:t>Son </a:t>
            </a:r>
            <a:r>
              <a:rPr lang="es-MX" sz="1600" dirty="0" smtClean="0">
                <a:solidFill>
                  <a:prstClr val="white"/>
                </a:solidFill>
              </a:rPr>
              <a:t>monosílabos </a:t>
            </a:r>
            <a:r>
              <a:rPr lang="es-MX" sz="1600" dirty="0">
                <a:solidFill>
                  <a:prstClr val="white"/>
                </a:solidFill>
              </a:rPr>
              <a:t>sánscritos que corresponden a los 7 chacras. </a:t>
            </a:r>
            <a:endParaRPr lang="es-MX" sz="1600" dirty="0" smtClean="0">
              <a:solidFill>
                <a:prstClr val="white"/>
              </a:solidFill>
            </a:endParaRPr>
          </a:p>
          <a:p>
            <a:pPr fontAlgn="base">
              <a:spcBef>
                <a:spcPct val="0"/>
              </a:spcBef>
              <a:spcAft>
                <a:spcPct val="0"/>
              </a:spcAft>
            </a:pPr>
            <a:r>
              <a:rPr lang="es-MX" sz="1600" dirty="0" smtClean="0">
                <a:solidFill>
                  <a:prstClr val="white"/>
                </a:solidFill>
              </a:rPr>
              <a:t>Los </a:t>
            </a:r>
            <a:r>
              <a:rPr lang="es-MX" sz="1600" dirty="0">
                <a:solidFill>
                  <a:prstClr val="white"/>
                </a:solidFill>
              </a:rPr>
              <a:t>sufíes asignaron atributos divinos o particulares a cada una de las vocales las cuales corresponden a un chacra - o centro de energía del cuerpo </a:t>
            </a:r>
            <a:br>
              <a:rPr lang="es-MX" sz="1600" dirty="0">
                <a:solidFill>
                  <a:prstClr val="white"/>
                </a:solidFill>
              </a:rPr>
            </a:br>
            <a:r>
              <a:rPr lang="es-MX" sz="1600" dirty="0">
                <a:solidFill>
                  <a:prstClr val="white"/>
                </a:solidFill>
              </a:rPr>
              <a:t/>
            </a:r>
            <a:br>
              <a:rPr lang="es-MX" sz="1600" dirty="0">
                <a:solidFill>
                  <a:prstClr val="white"/>
                </a:solidFill>
              </a:rPr>
            </a:br>
            <a:r>
              <a:rPr lang="es-MX" sz="1600" dirty="0">
                <a:solidFill>
                  <a:prstClr val="white"/>
                </a:solidFill>
              </a:rPr>
              <a:t>LAM </a:t>
            </a:r>
            <a:r>
              <a:rPr lang="es-MX" sz="1600" dirty="0" smtClean="0">
                <a:solidFill>
                  <a:prstClr val="white"/>
                </a:solidFill>
              </a:rPr>
              <a:t>--la </a:t>
            </a:r>
            <a:r>
              <a:rPr lang="es-MX" sz="1600" dirty="0">
                <a:solidFill>
                  <a:prstClr val="white"/>
                </a:solidFill>
              </a:rPr>
              <a:t>raíz (área de las ingles.)</a:t>
            </a:r>
            <a:br>
              <a:rPr lang="es-MX" sz="1600" dirty="0">
                <a:solidFill>
                  <a:prstClr val="white"/>
                </a:solidFill>
              </a:rPr>
            </a:br>
            <a:r>
              <a:rPr lang="es-MX" sz="1600" dirty="0">
                <a:solidFill>
                  <a:prstClr val="white"/>
                </a:solidFill>
              </a:rPr>
              <a:t>VAM </a:t>
            </a:r>
            <a:r>
              <a:rPr lang="es-MX" sz="1600" dirty="0" smtClean="0">
                <a:solidFill>
                  <a:prstClr val="white"/>
                </a:solidFill>
              </a:rPr>
              <a:t>--el </a:t>
            </a:r>
            <a:r>
              <a:rPr lang="es-MX" sz="1600" dirty="0">
                <a:solidFill>
                  <a:prstClr val="white"/>
                </a:solidFill>
              </a:rPr>
              <a:t>vientre </a:t>
            </a:r>
            <a:r>
              <a:rPr lang="es-MX" sz="1600" dirty="0" smtClean="0">
                <a:solidFill>
                  <a:prstClr val="white"/>
                </a:solidFill>
              </a:rPr>
              <a:t>(entre </a:t>
            </a:r>
            <a:r>
              <a:rPr lang="es-MX" sz="1600" dirty="0">
                <a:solidFill>
                  <a:prstClr val="white"/>
                </a:solidFill>
              </a:rPr>
              <a:t>el ombligo y </a:t>
            </a:r>
            <a:r>
              <a:rPr lang="es-MX" sz="1600" dirty="0" smtClean="0">
                <a:solidFill>
                  <a:prstClr val="white"/>
                </a:solidFill>
              </a:rPr>
              <a:t>		el </a:t>
            </a:r>
            <a:r>
              <a:rPr lang="es-MX" sz="1600" dirty="0">
                <a:solidFill>
                  <a:prstClr val="white"/>
                </a:solidFill>
              </a:rPr>
              <a:t>pubis)</a:t>
            </a:r>
            <a:br>
              <a:rPr lang="es-MX" sz="1600" dirty="0">
                <a:solidFill>
                  <a:prstClr val="white"/>
                </a:solidFill>
              </a:rPr>
            </a:br>
            <a:r>
              <a:rPr lang="es-MX" sz="1600" dirty="0">
                <a:solidFill>
                  <a:prstClr val="white"/>
                </a:solidFill>
              </a:rPr>
              <a:t>RAM-</a:t>
            </a:r>
            <a:r>
              <a:rPr lang="es-MX" sz="1600" dirty="0" smtClean="0">
                <a:solidFill>
                  <a:prstClr val="white"/>
                </a:solidFill>
              </a:rPr>
              <a:t>-el </a:t>
            </a:r>
            <a:r>
              <a:rPr lang="es-MX" sz="1600" dirty="0">
                <a:solidFill>
                  <a:prstClr val="white"/>
                </a:solidFill>
              </a:rPr>
              <a:t>plexo solar</a:t>
            </a:r>
            <a:br>
              <a:rPr lang="es-MX" sz="1600" dirty="0">
                <a:solidFill>
                  <a:prstClr val="white"/>
                </a:solidFill>
              </a:rPr>
            </a:br>
            <a:r>
              <a:rPr lang="es-MX" sz="1600" dirty="0">
                <a:solidFill>
                  <a:prstClr val="white"/>
                </a:solidFill>
              </a:rPr>
              <a:t>YAM -- el corazón</a:t>
            </a:r>
            <a:br>
              <a:rPr lang="es-MX" sz="1600" dirty="0">
                <a:solidFill>
                  <a:prstClr val="white"/>
                </a:solidFill>
              </a:rPr>
            </a:br>
            <a:r>
              <a:rPr lang="es-MX" sz="1600" dirty="0">
                <a:solidFill>
                  <a:prstClr val="white"/>
                </a:solidFill>
              </a:rPr>
              <a:t>HAM-</a:t>
            </a:r>
            <a:r>
              <a:rPr lang="es-MX" sz="1600" dirty="0" smtClean="0">
                <a:solidFill>
                  <a:prstClr val="white"/>
                </a:solidFill>
              </a:rPr>
              <a:t>-la </a:t>
            </a:r>
            <a:r>
              <a:rPr lang="es-MX" sz="1600" dirty="0">
                <a:solidFill>
                  <a:prstClr val="white"/>
                </a:solidFill>
              </a:rPr>
              <a:t>garganta</a:t>
            </a:r>
            <a:br>
              <a:rPr lang="es-MX" sz="1600" dirty="0">
                <a:solidFill>
                  <a:prstClr val="white"/>
                </a:solidFill>
              </a:rPr>
            </a:br>
            <a:r>
              <a:rPr lang="es-MX" sz="1600" dirty="0">
                <a:solidFill>
                  <a:prstClr val="white"/>
                </a:solidFill>
              </a:rPr>
              <a:t>OM-</a:t>
            </a:r>
            <a:r>
              <a:rPr lang="es-MX" sz="1600" dirty="0" smtClean="0">
                <a:solidFill>
                  <a:prstClr val="white"/>
                </a:solidFill>
              </a:rPr>
              <a:t>-</a:t>
            </a:r>
            <a:r>
              <a:rPr lang="es-MX" sz="1600" dirty="0">
                <a:solidFill>
                  <a:prstClr val="white"/>
                </a:solidFill>
              </a:rPr>
              <a:t>  entre las cejas ( también </a:t>
            </a:r>
            <a:r>
              <a:rPr lang="es-MX" sz="1600" dirty="0" smtClean="0">
                <a:solidFill>
                  <a:prstClr val="white"/>
                </a:solidFill>
              </a:rPr>
              <a:t>	conocido </a:t>
            </a:r>
            <a:r>
              <a:rPr lang="es-MX" sz="1600" dirty="0">
                <a:solidFill>
                  <a:prstClr val="white"/>
                </a:solidFill>
              </a:rPr>
              <a:t>como tercer ojo)</a:t>
            </a:r>
            <a:r>
              <a:rPr lang="es-MX" dirty="0">
                <a:solidFill>
                  <a:prstClr val="white"/>
                </a:solidFill>
              </a:rPr>
              <a:t/>
            </a:r>
            <a:br>
              <a:rPr lang="es-MX" dirty="0">
                <a:solidFill>
                  <a:prstClr val="white"/>
                </a:solidFill>
              </a:rPr>
            </a:br>
            <a:endParaRPr lang="es-MX" dirty="0">
              <a:solidFill>
                <a:prstClr val="white"/>
              </a:solidFill>
            </a:endParaRPr>
          </a:p>
        </p:txBody>
      </p:sp>
      <p:pic>
        <p:nvPicPr>
          <p:cNvPr id="29698" name="Picture 2" descr="C:\Documents and Settings\Administrador\Escritorio\imag joseees\2212200398_25250a1fd8.jpg"/>
          <p:cNvPicPr>
            <a:picLocks noChangeAspect="1" noChangeArrowheads="1"/>
          </p:cNvPicPr>
          <p:nvPr/>
        </p:nvPicPr>
        <p:blipFill>
          <a:blip r:embed="rId2" cstate="print"/>
          <a:srcRect/>
          <a:stretch>
            <a:fillRect/>
          </a:stretch>
        </p:blipFill>
        <p:spPr bwMode="auto">
          <a:xfrm>
            <a:off x="3635897" y="980728"/>
            <a:ext cx="5256584" cy="5396904"/>
          </a:xfrm>
          <a:prstGeom prst="rect">
            <a:avLst/>
          </a:prstGeom>
          <a:noFill/>
        </p:spPr>
      </p:pic>
    </p:spTree>
    <p:extLst>
      <p:ext uri="{BB962C8B-B14F-4D97-AF65-F5344CB8AC3E}">
        <p14:creationId xmlns:p14="http://schemas.microsoft.com/office/powerpoint/2010/main" val="4891709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CuadroTexto"/>
          <p:cNvSpPr txBox="1">
            <a:spLocks noChangeArrowheads="1"/>
          </p:cNvSpPr>
          <p:nvPr/>
        </p:nvSpPr>
        <p:spPr bwMode="auto">
          <a:xfrm>
            <a:off x="684213" y="476250"/>
            <a:ext cx="7343775" cy="1477328"/>
          </a:xfrm>
          <a:prstGeom prst="rect">
            <a:avLst/>
          </a:prstGeom>
          <a:noFill/>
          <a:ln w="9525">
            <a:noFill/>
            <a:miter lim="800000"/>
            <a:headEnd/>
            <a:tailEnd/>
          </a:ln>
        </p:spPr>
        <p:txBody>
          <a:bodyPr>
            <a:spAutoFit/>
          </a:bodyPr>
          <a:lstStyle/>
          <a:p>
            <a:pPr fontAlgn="base">
              <a:spcBef>
                <a:spcPct val="0"/>
              </a:spcBef>
              <a:spcAft>
                <a:spcPct val="0"/>
              </a:spcAft>
            </a:pPr>
            <a:r>
              <a:rPr lang="es-MX" dirty="0" smtClean="0">
                <a:solidFill>
                  <a:prstClr val="white"/>
                </a:solidFill>
              </a:rPr>
              <a:t>Todos </a:t>
            </a:r>
            <a:r>
              <a:rPr lang="es-MX" dirty="0">
                <a:solidFill>
                  <a:prstClr val="white"/>
                </a:solidFill>
              </a:rPr>
              <a:t>los sonidos </a:t>
            </a:r>
            <a:r>
              <a:rPr lang="es-MX" dirty="0" smtClean="0">
                <a:solidFill>
                  <a:prstClr val="white"/>
                </a:solidFill>
              </a:rPr>
              <a:t>comprende </a:t>
            </a:r>
            <a:r>
              <a:rPr lang="es-MX" dirty="0">
                <a:solidFill>
                  <a:prstClr val="white"/>
                </a:solidFill>
              </a:rPr>
              <a:t>todas las frecuencias de sonidos en la </a:t>
            </a:r>
            <a:r>
              <a:rPr lang="es-MX" dirty="0" smtClean="0">
                <a:solidFill>
                  <a:prstClr val="white"/>
                </a:solidFill>
              </a:rPr>
              <a:t>naturaleza.</a:t>
            </a:r>
          </a:p>
          <a:p>
            <a:pPr fontAlgn="base">
              <a:spcBef>
                <a:spcPct val="0"/>
              </a:spcBef>
              <a:spcAft>
                <a:spcPct val="0"/>
              </a:spcAft>
            </a:pPr>
            <a:r>
              <a:rPr lang="es-MX" dirty="0" smtClean="0">
                <a:solidFill>
                  <a:prstClr val="white"/>
                </a:solidFill>
              </a:rPr>
              <a:t>La </a:t>
            </a:r>
            <a:r>
              <a:rPr lang="es-MX" dirty="0">
                <a:solidFill>
                  <a:prstClr val="white"/>
                </a:solidFill>
              </a:rPr>
              <a:t>coronilla </a:t>
            </a:r>
            <a:r>
              <a:rPr lang="es-MX" dirty="0" smtClean="0">
                <a:solidFill>
                  <a:prstClr val="white"/>
                </a:solidFill>
              </a:rPr>
              <a:t>es para  muchos maestros espirituales</a:t>
            </a:r>
          </a:p>
          <a:p>
            <a:pPr fontAlgn="base">
              <a:spcBef>
                <a:spcPct val="0"/>
              </a:spcBef>
              <a:spcAft>
                <a:spcPct val="0"/>
              </a:spcAft>
            </a:pPr>
            <a:r>
              <a:rPr lang="es-MX" dirty="0" smtClean="0">
                <a:solidFill>
                  <a:prstClr val="white"/>
                </a:solidFill>
              </a:rPr>
              <a:t> “ </a:t>
            </a:r>
            <a:r>
              <a:rPr lang="es-MX" i="1" dirty="0">
                <a:solidFill>
                  <a:schemeClr val="accent1"/>
                </a:solidFill>
              </a:rPr>
              <a:t>el lugar donde el alma entra en el cuerpo y sale de </a:t>
            </a:r>
            <a:r>
              <a:rPr lang="es-MX" i="1" dirty="0" smtClean="0">
                <a:solidFill>
                  <a:schemeClr val="accent1"/>
                </a:solidFill>
              </a:rPr>
              <a:t>el…………..”</a:t>
            </a:r>
            <a:r>
              <a:rPr lang="es-MX" dirty="0">
                <a:solidFill>
                  <a:prstClr val="white"/>
                </a:solidFill>
              </a:rPr>
              <a:t>  </a:t>
            </a:r>
            <a:br>
              <a:rPr lang="es-MX" dirty="0">
                <a:solidFill>
                  <a:prstClr val="white"/>
                </a:solidFill>
              </a:rPr>
            </a:br>
            <a:endParaRPr lang="es-MX" dirty="0">
              <a:solidFill>
                <a:prstClr val="white"/>
              </a:solidFill>
            </a:endParaRPr>
          </a:p>
        </p:txBody>
      </p:sp>
      <p:pic>
        <p:nvPicPr>
          <p:cNvPr id="30722" name="Picture 2" descr="C:\Documents and Settings\Administrador\Escritorio\imag joseees\NadaPasyantiVar1_Ah.jpg"/>
          <p:cNvPicPr>
            <a:picLocks noChangeAspect="1" noChangeArrowheads="1"/>
          </p:cNvPicPr>
          <p:nvPr/>
        </p:nvPicPr>
        <p:blipFill>
          <a:blip r:embed="rId2" cstate="print"/>
          <a:srcRect/>
          <a:stretch>
            <a:fillRect/>
          </a:stretch>
        </p:blipFill>
        <p:spPr bwMode="auto">
          <a:xfrm>
            <a:off x="2267745" y="1790700"/>
            <a:ext cx="3766344" cy="4220268"/>
          </a:xfrm>
          <a:prstGeom prst="rect">
            <a:avLst/>
          </a:prstGeom>
          <a:noFill/>
        </p:spPr>
      </p:pic>
    </p:spTree>
    <p:extLst>
      <p:ext uri="{BB962C8B-B14F-4D97-AF65-F5344CB8AC3E}">
        <p14:creationId xmlns:p14="http://schemas.microsoft.com/office/powerpoint/2010/main" val="4891709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CuadroTexto"/>
          <p:cNvSpPr txBox="1">
            <a:spLocks noChangeArrowheads="1"/>
          </p:cNvSpPr>
          <p:nvPr/>
        </p:nvSpPr>
        <p:spPr bwMode="auto">
          <a:xfrm>
            <a:off x="5292080" y="726951"/>
            <a:ext cx="3240360" cy="5078313"/>
          </a:xfrm>
          <a:prstGeom prst="rect">
            <a:avLst/>
          </a:prstGeom>
          <a:noFill/>
          <a:ln w="9525">
            <a:noFill/>
            <a:miter lim="800000"/>
            <a:headEnd/>
            <a:tailEnd/>
          </a:ln>
        </p:spPr>
        <p:txBody>
          <a:bodyPr wrap="square">
            <a:spAutoFit/>
          </a:bodyPr>
          <a:lstStyle/>
          <a:p>
            <a:pPr fontAlgn="base">
              <a:spcBef>
                <a:spcPct val="0"/>
              </a:spcBef>
              <a:spcAft>
                <a:spcPct val="0"/>
              </a:spcAft>
            </a:pPr>
            <a:r>
              <a:rPr lang="es-MX" dirty="0">
                <a:solidFill>
                  <a:schemeClr val="accent6">
                    <a:lumMod val="75000"/>
                  </a:schemeClr>
                </a:solidFill>
              </a:rPr>
              <a:t>LA </a:t>
            </a:r>
            <a:r>
              <a:rPr lang="es-MX" dirty="0" smtClean="0">
                <a:solidFill>
                  <a:schemeClr val="accent6">
                    <a:lumMod val="75000"/>
                  </a:schemeClr>
                </a:solidFill>
              </a:rPr>
              <a:t>CANCIÓN </a:t>
            </a:r>
            <a:r>
              <a:rPr lang="es-MX" dirty="0">
                <a:solidFill>
                  <a:schemeClr val="accent6">
                    <a:lumMod val="75000"/>
                  </a:schemeClr>
                </a:solidFill>
              </a:rPr>
              <a:t>DE LA VIDA</a:t>
            </a:r>
            <a:r>
              <a:rPr lang="es-MX" dirty="0">
                <a:solidFill>
                  <a:prstClr val="white"/>
                </a:solidFill>
              </a:rPr>
              <a:t/>
            </a:r>
            <a:br>
              <a:rPr lang="es-MX" dirty="0">
                <a:solidFill>
                  <a:prstClr val="white"/>
                </a:solidFill>
              </a:rPr>
            </a:br>
            <a:r>
              <a:rPr lang="es-MX" dirty="0">
                <a:solidFill>
                  <a:prstClr val="white"/>
                </a:solidFill>
              </a:rPr>
              <a:t/>
            </a:r>
            <a:br>
              <a:rPr lang="es-MX" dirty="0">
                <a:solidFill>
                  <a:prstClr val="white"/>
                </a:solidFill>
              </a:rPr>
            </a:br>
            <a:r>
              <a:rPr lang="es-MX" dirty="0" smtClean="0">
                <a:solidFill>
                  <a:prstClr val="white"/>
                </a:solidFill>
              </a:rPr>
              <a:t>Existe una </a:t>
            </a:r>
            <a:r>
              <a:rPr lang="es-MX" dirty="0">
                <a:solidFill>
                  <a:prstClr val="white"/>
                </a:solidFill>
              </a:rPr>
              <a:t>canción de la vida </a:t>
            </a:r>
            <a:r>
              <a:rPr lang="es-MX" dirty="0" smtClean="0">
                <a:solidFill>
                  <a:prstClr val="white"/>
                </a:solidFill>
              </a:rPr>
              <a:t>única para  </a:t>
            </a:r>
            <a:r>
              <a:rPr lang="es-MX" dirty="0">
                <a:solidFill>
                  <a:prstClr val="white"/>
                </a:solidFill>
              </a:rPr>
              <a:t>cada persona </a:t>
            </a:r>
            <a:r>
              <a:rPr lang="es-MX" dirty="0" smtClean="0">
                <a:solidFill>
                  <a:prstClr val="white"/>
                </a:solidFill>
              </a:rPr>
              <a:t>,  </a:t>
            </a:r>
            <a:r>
              <a:rPr lang="es-MX" dirty="0">
                <a:solidFill>
                  <a:prstClr val="white"/>
                </a:solidFill>
              </a:rPr>
              <a:t>es una secuencia al estilo de los </a:t>
            </a:r>
            <a:r>
              <a:rPr lang="es-MX" dirty="0" smtClean="0">
                <a:solidFill>
                  <a:prstClr val="white"/>
                </a:solidFill>
              </a:rPr>
              <a:t>mantras o sonidos </a:t>
            </a:r>
            <a:r>
              <a:rPr lang="es-MX" dirty="0">
                <a:solidFill>
                  <a:prstClr val="white"/>
                </a:solidFill>
              </a:rPr>
              <a:t>rítmicos </a:t>
            </a:r>
            <a:r>
              <a:rPr lang="es-MX" dirty="0" smtClean="0">
                <a:solidFill>
                  <a:prstClr val="white"/>
                </a:solidFill>
              </a:rPr>
              <a:t>en ocasiones de una </a:t>
            </a:r>
            <a:r>
              <a:rPr lang="es-MX" dirty="0">
                <a:solidFill>
                  <a:prstClr val="white"/>
                </a:solidFill>
              </a:rPr>
              <a:t>sílaba, que resuenan con </a:t>
            </a:r>
            <a:r>
              <a:rPr lang="es-MX" dirty="0" smtClean="0">
                <a:solidFill>
                  <a:prstClr val="white"/>
                </a:solidFill>
              </a:rPr>
              <a:t>su propia esencia. </a:t>
            </a:r>
          </a:p>
          <a:p>
            <a:pPr fontAlgn="base">
              <a:spcBef>
                <a:spcPct val="0"/>
              </a:spcBef>
              <a:spcAft>
                <a:spcPct val="0"/>
              </a:spcAft>
            </a:pPr>
            <a:endParaRPr lang="es-MX" dirty="0" smtClean="0">
              <a:solidFill>
                <a:prstClr val="white"/>
              </a:solidFill>
            </a:endParaRPr>
          </a:p>
          <a:p>
            <a:pPr fontAlgn="base">
              <a:spcBef>
                <a:spcPct val="0"/>
              </a:spcBef>
              <a:spcAft>
                <a:spcPct val="0"/>
              </a:spcAft>
            </a:pPr>
            <a:r>
              <a:rPr lang="es-MX" dirty="0" smtClean="0">
                <a:solidFill>
                  <a:prstClr val="white"/>
                </a:solidFill>
              </a:rPr>
              <a:t>Cantar </a:t>
            </a:r>
            <a:r>
              <a:rPr lang="es-MX" dirty="0">
                <a:solidFill>
                  <a:prstClr val="white"/>
                </a:solidFill>
              </a:rPr>
              <a:t>la canción de la vida durante la Meditación </a:t>
            </a:r>
            <a:r>
              <a:rPr lang="es-MX" dirty="0" smtClean="0">
                <a:solidFill>
                  <a:prstClr val="white"/>
                </a:solidFill>
              </a:rPr>
              <a:t>permite </a:t>
            </a:r>
            <a:r>
              <a:rPr lang="es-MX" dirty="0">
                <a:solidFill>
                  <a:prstClr val="white"/>
                </a:solidFill>
              </a:rPr>
              <a:t>que los pensamientos negativos se desvanezcan suavemente, dejando espacio a pensamientos mas productivos</a:t>
            </a:r>
            <a:br>
              <a:rPr lang="es-MX" dirty="0">
                <a:solidFill>
                  <a:prstClr val="white"/>
                </a:solidFill>
              </a:rPr>
            </a:br>
            <a:endParaRPr lang="es-MX" dirty="0" smtClean="0">
              <a:solidFill>
                <a:prstClr val="white"/>
              </a:solidFill>
            </a:endParaRPr>
          </a:p>
        </p:txBody>
      </p:sp>
      <p:pic>
        <p:nvPicPr>
          <p:cNvPr id="32770" name="Picture 2"/>
          <p:cNvPicPr>
            <a:picLocks noChangeAspect="1" noChangeArrowheads="1"/>
          </p:cNvPicPr>
          <p:nvPr/>
        </p:nvPicPr>
        <p:blipFill>
          <a:blip r:embed="rId2" cstate="print"/>
          <a:srcRect/>
          <a:stretch>
            <a:fillRect/>
          </a:stretch>
        </p:blipFill>
        <p:spPr bwMode="auto">
          <a:xfrm>
            <a:off x="35496" y="0"/>
            <a:ext cx="4711700" cy="6742113"/>
          </a:xfrm>
          <a:prstGeom prst="rect">
            <a:avLst/>
          </a:prstGeom>
          <a:noFill/>
          <a:ln w="9525">
            <a:noFill/>
            <a:miter lim="800000"/>
            <a:headEnd/>
            <a:tailEnd/>
          </a:ln>
        </p:spPr>
      </p:pic>
    </p:spTree>
    <p:extLst>
      <p:ext uri="{BB962C8B-B14F-4D97-AF65-F5344CB8AC3E}">
        <p14:creationId xmlns:p14="http://schemas.microsoft.com/office/powerpoint/2010/main" val="1396337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CuadroTexto"/>
          <p:cNvSpPr txBox="1">
            <a:spLocks noChangeArrowheads="1"/>
          </p:cNvSpPr>
          <p:nvPr/>
        </p:nvSpPr>
        <p:spPr bwMode="auto">
          <a:xfrm>
            <a:off x="5292080" y="2117755"/>
            <a:ext cx="3240360" cy="2031325"/>
          </a:xfrm>
          <a:prstGeom prst="rect">
            <a:avLst/>
          </a:prstGeom>
          <a:noFill/>
          <a:ln w="9525">
            <a:noFill/>
            <a:miter lim="800000"/>
            <a:headEnd/>
            <a:tailEnd/>
          </a:ln>
        </p:spPr>
        <p:txBody>
          <a:bodyPr wrap="square">
            <a:spAutoFit/>
          </a:bodyPr>
          <a:lstStyle/>
          <a:p>
            <a:pPr fontAlgn="base">
              <a:spcBef>
                <a:spcPct val="0"/>
              </a:spcBef>
              <a:spcAft>
                <a:spcPct val="0"/>
              </a:spcAft>
            </a:pPr>
            <a:r>
              <a:rPr lang="es-MX" dirty="0">
                <a:solidFill>
                  <a:prstClr val="white"/>
                </a:solidFill>
              </a:rPr>
              <a:t/>
            </a:r>
            <a:br>
              <a:rPr lang="es-MX" dirty="0">
                <a:solidFill>
                  <a:prstClr val="white"/>
                </a:solidFill>
              </a:rPr>
            </a:br>
            <a:endParaRPr lang="es-MX" dirty="0" smtClean="0">
              <a:solidFill>
                <a:prstClr val="white"/>
              </a:solidFill>
            </a:endParaRPr>
          </a:p>
          <a:p>
            <a:pPr fontAlgn="base">
              <a:spcBef>
                <a:spcPct val="0"/>
              </a:spcBef>
              <a:spcAft>
                <a:spcPct val="0"/>
              </a:spcAft>
            </a:pPr>
            <a:r>
              <a:rPr lang="es-MX" dirty="0" smtClean="0">
                <a:solidFill>
                  <a:prstClr val="white"/>
                </a:solidFill>
              </a:rPr>
              <a:t>Al </a:t>
            </a:r>
            <a:r>
              <a:rPr lang="es-MX" dirty="0">
                <a:solidFill>
                  <a:prstClr val="white"/>
                </a:solidFill>
              </a:rPr>
              <a:t>encontrar la </a:t>
            </a:r>
            <a:r>
              <a:rPr lang="es-MX" dirty="0" smtClean="0">
                <a:solidFill>
                  <a:prstClr val="white"/>
                </a:solidFill>
              </a:rPr>
              <a:t>CANCIÓN </a:t>
            </a:r>
            <a:r>
              <a:rPr lang="es-MX" dirty="0">
                <a:solidFill>
                  <a:prstClr val="white"/>
                </a:solidFill>
              </a:rPr>
              <a:t>DE LA VIDA permite explorar la esencia personal y descubrir la CAPACIDADES INNATAS DE </a:t>
            </a:r>
            <a:r>
              <a:rPr lang="es-MX" dirty="0" smtClean="0">
                <a:solidFill>
                  <a:prstClr val="white"/>
                </a:solidFill>
              </a:rPr>
              <a:t>CURACIÓN y expansión</a:t>
            </a:r>
            <a:endParaRPr lang="es-MX" dirty="0">
              <a:solidFill>
                <a:prstClr val="white"/>
              </a:solidFill>
            </a:endParaRPr>
          </a:p>
        </p:txBody>
      </p:sp>
      <p:pic>
        <p:nvPicPr>
          <p:cNvPr id="34818" name="Picture 2" descr="C:\Documents and Settings\Administrador\Escritorio\imag joseees\1.gif"/>
          <p:cNvPicPr>
            <a:picLocks noChangeAspect="1" noChangeArrowheads="1" noCrop="1"/>
          </p:cNvPicPr>
          <p:nvPr/>
        </p:nvPicPr>
        <p:blipFill>
          <a:blip r:embed="rId2" cstate="print"/>
          <a:srcRect/>
          <a:stretch>
            <a:fillRect/>
          </a:stretch>
        </p:blipFill>
        <p:spPr bwMode="auto">
          <a:xfrm>
            <a:off x="1187624" y="1052736"/>
            <a:ext cx="3635276" cy="4647841"/>
          </a:xfrm>
          <a:prstGeom prst="rect">
            <a:avLst/>
          </a:prstGeom>
          <a:noFill/>
        </p:spPr>
      </p:pic>
    </p:spTree>
    <p:extLst>
      <p:ext uri="{BB962C8B-B14F-4D97-AF65-F5344CB8AC3E}">
        <p14:creationId xmlns:p14="http://schemas.microsoft.com/office/powerpoint/2010/main" val="13963378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Rectángulo"/>
          <p:cNvSpPr>
            <a:spLocks noChangeArrowheads="1"/>
          </p:cNvSpPr>
          <p:nvPr/>
        </p:nvSpPr>
        <p:spPr bwMode="auto">
          <a:xfrm>
            <a:off x="45027" y="22207"/>
            <a:ext cx="6183158" cy="1015663"/>
          </a:xfrm>
          <a:prstGeom prst="rect">
            <a:avLst/>
          </a:prstGeom>
          <a:noFill/>
          <a:ln w="9525">
            <a:noFill/>
            <a:miter lim="800000"/>
            <a:headEnd/>
            <a:tailEnd/>
          </a:ln>
        </p:spPr>
        <p:txBody>
          <a:bodyPr wrap="square">
            <a:spAutoFit/>
          </a:bodyPr>
          <a:lstStyle/>
          <a:p>
            <a:pPr lvl="1" eaLnBrk="0" fontAlgn="base" hangingPunct="0">
              <a:spcBef>
                <a:spcPct val="0"/>
              </a:spcBef>
              <a:spcAft>
                <a:spcPct val="0"/>
              </a:spcAft>
            </a:pPr>
            <a:r>
              <a:rPr lang="es-ES" sz="2400" b="1" dirty="0">
                <a:solidFill>
                  <a:schemeClr val="accent6">
                    <a:lumMod val="75000"/>
                  </a:schemeClr>
                </a:solidFill>
                <a:latin typeface="Calibri" pitchFamily="34" charset="0"/>
                <a:ea typeface="Times New Roman"/>
                <a:cs typeface="Verdana" pitchFamily="34" charset="0"/>
              </a:rPr>
              <a:t>Meditación, Yoga y técnicas de relajación:</a:t>
            </a:r>
            <a:endParaRPr lang="es-ES" sz="2400" dirty="0">
              <a:solidFill>
                <a:schemeClr val="accent6">
                  <a:lumMod val="75000"/>
                </a:schemeClr>
              </a:solidFill>
              <a:ea typeface="Times New Roman"/>
              <a:cs typeface="Verdana" pitchFamily="34" charset="0"/>
            </a:endParaRPr>
          </a:p>
          <a:p>
            <a:pPr eaLnBrk="0" fontAlgn="base" hangingPunct="0">
              <a:spcBef>
                <a:spcPct val="0"/>
              </a:spcBef>
              <a:spcAft>
                <a:spcPct val="0"/>
              </a:spcAft>
            </a:pPr>
            <a:endParaRPr lang="es-ES" b="1" dirty="0">
              <a:solidFill>
                <a:srgbClr val="3333FF"/>
              </a:solidFill>
              <a:latin typeface="Calibri" pitchFamily="34" charset="0"/>
              <a:ea typeface="Times New Roman"/>
              <a:cs typeface="Verdana" pitchFamily="34" charset="0"/>
            </a:endParaRPr>
          </a:p>
          <a:p>
            <a:pPr eaLnBrk="0" fontAlgn="base" hangingPunct="0">
              <a:spcBef>
                <a:spcPct val="0"/>
              </a:spcBef>
              <a:spcAft>
                <a:spcPct val="0"/>
              </a:spcAft>
            </a:pPr>
            <a:endParaRPr lang="es-ES" b="1" dirty="0">
              <a:solidFill>
                <a:srgbClr val="3333FF"/>
              </a:solidFill>
              <a:latin typeface="Calibri" pitchFamily="34" charset="0"/>
              <a:ea typeface="Times New Roman"/>
              <a:cs typeface="Verdana" pitchFamily="34" charset="0"/>
            </a:endParaRPr>
          </a:p>
        </p:txBody>
      </p:sp>
      <p:sp>
        <p:nvSpPr>
          <p:cNvPr id="2" name="AutoShape 2" descr="http://t3.gstatic.com/images?q=tbn:ANd9GcRyItEx088U1HYL-K_2-a7mh2RzE1cabVGcwATZrTBjY63a9rcSa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4" descr="http://t3.gstatic.com/images?q=tbn:ANd9GcRyItEx088U1HYL-K_2-a7mh2RzE1cabVGcwATZrTBjY63a9rcSa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4" name="AutoShape 6" descr="http://t3.gstatic.com/images?q=tbn:ANd9GcRyItEx088U1HYL-K_2-a7mh2RzE1cabVGcwATZrTBjY63a9rcSa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31746" name="Picture 2" descr="C:\Documents and Settings\Administrador\Escritorio\imag joseees\198546_148499471879905_100001595597263_348809_2160023_s.jpg"/>
          <p:cNvPicPr>
            <a:picLocks noChangeAspect="1" noChangeArrowheads="1"/>
          </p:cNvPicPr>
          <p:nvPr/>
        </p:nvPicPr>
        <p:blipFill>
          <a:blip r:embed="rId2" cstate="print"/>
          <a:srcRect/>
          <a:stretch>
            <a:fillRect/>
          </a:stretch>
        </p:blipFill>
        <p:spPr bwMode="auto">
          <a:xfrm>
            <a:off x="6300192" y="292043"/>
            <a:ext cx="2579216" cy="3352981"/>
          </a:xfrm>
          <a:prstGeom prst="rect">
            <a:avLst/>
          </a:prstGeom>
          <a:noFill/>
        </p:spPr>
      </p:pic>
      <p:sp>
        <p:nvSpPr>
          <p:cNvPr id="7" name="6 CuadroTexto"/>
          <p:cNvSpPr txBox="1"/>
          <p:nvPr/>
        </p:nvSpPr>
        <p:spPr>
          <a:xfrm>
            <a:off x="5004048" y="4174048"/>
            <a:ext cx="3995936" cy="1631216"/>
          </a:xfrm>
          <a:prstGeom prst="rect">
            <a:avLst/>
          </a:prstGeom>
          <a:noFill/>
        </p:spPr>
        <p:txBody>
          <a:bodyPr wrap="square" rtlCol="0">
            <a:spAutoFit/>
          </a:bodyPr>
          <a:lstStyle/>
          <a:p>
            <a:pPr lvl="1" eaLnBrk="0" fontAlgn="base" hangingPunct="0">
              <a:spcBef>
                <a:spcPct val="0"/>
              </a:spcBef>
              <a:spcAft>
                <a:spcPct val="0"/>
              </a:spcAft>
            </a:pPr>
            <a:r>
              <a:rPr lang="es-ES" sz="2000" dirty="0" smtClean="0">
                <a:solidFill>
                  <a:prstClr val="white"/>
                </a:solidFill>
                <a:latin typeface="Calibri" pitchFamily="34" charset="0"/>
                <a:ea typeface="Times New Roman"/>
                <a:cs typeface="Verdana" pitchFamily="34" charset="0"/>
              </a:rPr>
              <a:t>El acceso a Planos de Sublime Unidad, es facilitado por la amplia expansión</a:t>
            </a:r>
            <a:r>
              <a:rPr lang="es-ES" sz="2000" dirty="0" smtClean="0">
                <a:solidFill>
                  <a:prstClr val="white"/>
                </a:solidFill>
                <a:ea typeface="Times New Roman"/>
                <a:cs typeface="Verdana" pitchFamily="34" charset="0"/>
              </a:rPr>
              <a:t> </a:t>
            </a:r>
            <a:r>
              <a:rPr lang="es-ES" sz="2000" dirty="0" smtClean="0">
                <a:solidFill>
                  <a:prstClr val="white"/>
                </a:solidFill>
                <a:latin typeface="Calibri" pitchFamily="34" charset="0"/>
                <a:ea typeface="Times New Roman"/>
                <a:cs typeface="Verdana" pitchFamily="34" charset="0"/>
              </a:rPr>
              <a:t>etérea que genera la escala sonora de un Cristal.</a:t>
            </a:r>
            <a:endParaRPr lang="es-ES" sz="2000" dirty="0">
              <a:solidFill>
                <a:prstClr val="white"/>
              </a:solidFill>
              <a:ea typeface="Times New Roman"/>
              <a:cs typeface="Verdana" pitchFamily="34" charset="0"/>
            </a:endParaRPr>
          </a:p>
        </p:txBody>
      </p:sp>
      <p:pic>
        <p:nvPicPr>
          <p:cNvPr id="31747" name="Picture 3" descr="C:\Documents and Settings\Administrador\Escritorio\imag joseees\ima.jpg"/>
          <p:cNvPicPr>
            <a:picLocks noChangeAspect="1" noChangeArrowheads="1"/>
          </p:cNvPicPr>
          <p:nvPr/>
        </p:nvPicPr>
        <p:blipFill>
          <a:blip r:embed="rId3" cstate="print"/>
          <a:srcRect/>
          <a:stretch>
            <a:fillRect/>
          </a:stretch>
        </p:blipFill>
        <p:spPr bwMode="auto">
          <a:xfrm>
            <a:off x="539552" y="3429000"/>
            <a:ext cx="4312058" cy="2880320"/>
          </a:xfrm>
          <a:prstGeom prst="rect">
            <a:avLst/>
          </a:prstGeom>
          <a:noFill/>
        </p:spPr>
      </p:pic>
      <p:sp>
        <p:nvSpPr>
          <p:cNvPr id="9" name="8 CuadroTexto"/>
          <p:cNvSpPr txBox="1"/>
          <p:nvPr/>
        </p:nvSpPr>
        <p:spPr>
          <a:xfrm>
            <a:off x="683568" y="764704"/>
            <a:ext cx="4176464" cy="1938992"/>
          </a:xfrm>
          <a:prstGeom prst="rect">
            <a:avLst/>
          </a:prstGeom>
          <a:noFill/>
        </p:spPr>
        <p:txBody>
          <a:bodyPr wrap="square" rtlCol="0">
            <a:spAutoFit/>
          </a:bodyPr>
          <a:lstStyle/>
          <a:p>
            <a:pPr lvl="1" eaLnBrk="0" fontAlgn="base" hangingPunct="0">
              <a:spcBef>
                <a:spcPct val="0"/>
              </a:spcBef>
              <a:spcAft>
                <a:spcPct val="0"/>
              </a:spcAft>
            </a:pPr>
            <a:r>
              <a:rPr lang="es-ES" sz="2400" dirty="0" smtClean="0">
                <a:solidFill>
                  <a:prstClr val="white"/>
                </a:solidFill>
                <a:latin typeface="Calibri" pitchFamily="34" charset="0"/>
                <a:ea typeface="Times New Roman"/>
                <a:cs typeface="Verdana" pitchFamily="34" charset="0"/>
              </a:rPr>
              <a:t>Los Cuencos generan ondas de Luz y sonido que predisponen al Ser, a elevar</a:t>
            </a:r>
            <a:r>
              <a:rPr lang="es-ES" sz="2400" dirty="0" smtClean="0">
                <a:solidFill>
                  <a:prstClr val="white"/>
                </a:solidFill>
                <a:ea typeface="Times New Roman"/>
                <a:cs typeface="Verdana" pitchFamily="34" charset="0"/>
              </a:rPr>
              <a:t> </a:t>
            </a:r>
            <a:r>
              <a:rPr lang="es-ES" sz="2400" dirty="0" smtClean="0">
                <a:solidFill>
                  <a:prstClr val="white"/>
                </a:solidFill>
                <a:latin typeface="Calibri" pitchFamily="34" charset="0"/>
                <a:ea typeface="Times New Roman"/>
                <a:cs typeface="Verdana" pitchFamily="34" charset="0"/>
              </a:rPr>
              <a:t>su estado de Concentración y conexión Interior.</a:t>
            </a:r>
            <a:endParaRPr lang="es-ES" sz="2400" dirty="0">
              <a:solidFill>
                <a:prstClr val="white"/>
              </a:solidFill>
              <a:ea typeface="Times New Roman"/>
              <a:cs typeface="Verdana" pitchFamily="34" charset="0"/>
            </a:endParaRPr>
          </a:p>
        </p:txBody>
      </p:sp>
    </p:spTree>
    <p:extLst>
      <p:ext uri="{BB962C8B-B14F-4D97-AF65-F5344CB8AC3E}">
        <p14:creationId xmlns:p14="http://schemas.microsoft.com/office/powerpoint/2010/main" val="4147586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Administrador\Escritorio\imag joseees\dibujo20090813_cat_sleeping_curious_posture.jpg"/>
          <p:cNvPicPr>
            <a:picLocks noChangeAspect="1" noChangeArrowheads="1"/>
          </p:cNvPicPr>
          <p:nvPr/>
        </p:nvPicPr>
        <p:blipFill>
          <a:blip r:embed="rId2" cstate="print"/>
          <a:srcRect/>
          <a:stretch>
            <a:fillRect/>
          </a:stretch>
        </p:blipFill>
        <p:spPr bwMode="auto">
          <a:xfrm>
            <a:off x="827584" y="818710"/>
            <a:ext cx="7560840" cy="5670631"/>
          </a:xfrm>
          <a:prstGeom prst="rect">
            <a:avLst/>
          </a:prstGeom>
          <a:noFill/>
        </p:spPr>
      </p:pic>
      <p:sp>
        <p:nvSpPr>
          <p:cNvPr id="4" name="3 CuadroTexto"/>
          <p:cNvSpPr txBox="1"/>
          <p:nvPr/>
        </p:nvSpPr>
        <p:spPr>
          <a:xfrm>
            <a:off x="1475656" y="404664"/>
            <a:ext cx="4070345" cy="369332"/>
          </a:xfrm>
          <a:prstGeom prst="rect">
            <a:avLst/>
          </a:prstGeom>
          <a:noFill/>
        </p:spPr>
        <p:txBody>
          <a:bodyPr wrap="none" rtlCol="0">
            <a:spAutoFit/>
          </a:bodyPr>
          <a:lstStyle/>
          <a:p>
            <a:r>
              <a:rPr lang="es-MX" dirty="0" smtClean="0"/>
              <a:t>Quien pudo terminar así…………….?</a:t>
            </a:r>
            <a:endParaRPr lang="es-MX" dirty="0"/>
          </a:p>
        </p:txBody>
      </p:sp>
      <p:sp>
        <p:nvSpPr>
          <p:cNvPr id="5" name="4 CuadroTexto"/>
          <p:cNvSpPr txBox="1"/>
          <p:nvPr/>
        </p:nvSpPr>
        <p:spPr>
          <a:xfrm>
            <a:off x="1331640" y="6093296"/>
            <a:ext cx="4288353" cy="369332"/>
          </a:xfrm>
          <a:prstGeom prst="rect">
            <a:avLst/>
          </a:prstGeom>
          <a:noFill/>
        </p:spPr>
        <p:txBody>
          <a:bodyPr wrap="none" rtlCol="0">
            <a:spAutoFit/>
          </a:bodyPr>
          <a:lstStyle/>
          <a:p>
            <a:r>
              <a:rPr lang="es-MX" dirty="0" smtClean="0">
                <a:solidFill>
                  <a:schemeClr val="accent6">
                    <a:lumMod val="75000"/>
                  </a:schemeClr>
                </a:solidFill>
              </a:rPr>
              <a:t>Relajado en cualquier forma…………….</a:t>
            </a:r>
            <a:endParaRPr lang="es-MX"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2 Marcador de contenido"/>
          <p:cNvSpPr>
            <a:spLocks noGrp="1"/>
          </p:cNvSpPr>
          <p:nvPr>
            <p:ph idx="1"/>
          </p:nvPr>
        </p:nvSpPr>
        <p:spPr>
          <a:xfrm>
            <a:off x="4284663" y="714375"/>
            <a:ext cx="4645025" cy="5378450"/>
          </a:xfrm>
        </p:spPr>
        <p:txBody>
          <a:bodyPr/>
          <a:lstStyle/>
          <a:p>
            <a:pPr>
              <a:buFont typeface="Wingdings 2" pitchFamily="18" charset="2"/>
              <a:buNone/>
            </a:pPr>
            <a:r>
              <a:rPr lang="es-ES" sz="2000" b="1" dirty="0" smtClean="0"/>
              <a:t> </a:t>
            </a:r>
            <a:endParaRPr lang="es-ES" sz="2000" dirty="0" smtClean="0"/>
          </a:p>
          <a:p>
            <a:r>
              <a:rPr lang="es-ES" sz="1800" b="1" dirty="0" smtClean="0"/>
              <a:t>El uso del sonido con finalidad terapéutica es tan antiguo como el hombre. Se ha utilizado en las culturas chamánicas de todo el mundo -desde Siberia hasta África y Sudamérica- desde hace miles de años. Es más, en las antiguas escuelas de sabiduría de Egipto, Roma, Grecia, la India y otros centros de aprendizaje el conocimiento del sonido era una ciencia muy refinada basada en el entendimiento de la vibración como principal fuerza causal del universo. </a:t>
            </a:r>
            <a:r>
              <a:rPr lang="es-ES" sz="2000" b="1" dirty="0" smtClean="0"/>
              <a:t/>
            </a:r>
            <a:br>
              <a:rPr lang="es-ES" sz="2000" b="1" dirty="0" smtClean="0"/>
            </a:br>
            <a:r>
              <a:rPr lang="es-ES" sz="1200" b="1" dirty="0" smtClean="0"/>
              <a:t/>
            </a:r>
            <a:br>
              <a:rPr lang="es-ES" sz="1200" b="1" dirty="0" smtClean="0"/>
            </a:br>
            <a:endParaRPr lang="es-ES" sz="1200" dirty="0" smtClean="0"/>
          </a:p>
        </p:txBody>
      </p:sp>
      <p:pic>
        <p:nvPicPr>
          <p:cNvPr id="28674" name="Picture 4"/>
          <p:cNvPicPr>
            <a:picLocks noChangeAspect="1" noChangeArrowheads="1"/>
          </p:cNvPicPr>
          <p:nvPr/>
        </p:nvPicPr>
        <p:blipFill>
          <a:blip r:embed="rId2" cstate="print"/>
          <a:srcRect/>
          <a:stretch>
            <a:fillRect/>
          </a:stretch>
        </p:blipFill>
        <p:spPr bwMode="auto">
          <a:xfrm>
            <a:off x="234950" y="476250"/>
            <a:ext cx="3905250" cy="5924550"/>
          </a:xfrm>
          <a:prstGeom prst="rect">
            <a:avLst/>
          </a:prstGeom>
          <a:noFill/>
          <a:ln w="9525">
            <a:noFill/>
            <a:miter lim="800000"/>
            <a:headEnd/>
            <a:tailEnd/>
          </a:ln>
        </p:spPr>
      </p:pic>
    </p:spTree>
    <p:extLst>
      <p:ext uri="{BB962C8B-B14F-4D97-AF65-F5344CB8AC3E}">
        <p14:creationId xmlns:p14="http://schemas.microsoft.com/office/powerpoint/2010/main" val="1332264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2 Marcador de contenido"/>
          <p:cNvSpPr>
            <a:spLocks noGrp="1"/>
          </p:cNvSpPr>
          <p:nvPr>
            <p:ph idx="1"/>
          </p:nvPr>
        </p:nvSpPr>
        <p:spPr>
          <a:xfrm>
            <a:off x="71438" y="428625"/>
            <a:ext cx="3471862" cy="5554663"/>
          </a:xfrm>
        </p:spPr>
        <p:txBody>
          <a:bodyPr/>
          <a:lstStyle/>
          <a:p>
            <a:r>
              <a:rPr lang="es-MX" sz="1600" dirty="0" smtClean="0"/>
              <a:t>La NASA estudio las vibraciones de los cuencos de cuarzo y sus efectos,  descubriendo que: eran similares a las de los anillos de Urano, el séptimo de los planetas que gravitan alrededor del Sol.  </a:t>
            </a:r>
          </a:p>
          <a:p>
            <a:endParaRPr lang="es-MX" sz="1600" dirty="0" smtClean="0"/>
          </a:p>
          <a:p>
            <a:endParaRPr lang="es-MX" sz="1600" dirty="0" smtClean="0"/>
          </a:p>
          <a:p>
            <a:r>
              <a:rPr lang="es-MX" sz="1600" dirty="0" smtClean="0"/>
              <a:t>Esto demuestra ni más ni menos que todo el universo es una gran obra musical y que cada planeta , estrella etc. Tendría un sonido y estaría asociado  a un chakra . </a:t>
            </a:r>
          </a:p>
          <a:p>
            <a:pPr>
              <a:buFont typeface="Wingdings 2" pitchFamily="18" charset="2"/>
              <a:buNone/>
            </a:pPr>
            <a:endParaRPr lang="es-MX" dirty="0" smtClean="0"/>
          </a:p>
          <a:p>
            <a:endParaRPr lang="es-MX" dirty="0" smtClean="0"/>
          </a:p>
        </p:txBody>
      </p:sp>
      <p:pic>
        <p:nvPicPr>
          <p:cNvPr id="18434" name="Picture 3" descr="C:\Documents and Settings\Administrador\Escritorio\imag joseees\Chacras_Astros.png"/>
          <p:cNvPicPr>
            <a:picLocks noChangeAspect="1" noChangeArrowheads="1"/>
          </p:cNvPicPr>
          <p:nvPr/>
        </p:nvPicPr>
        <p:blipFill>
          <a:blip r:embed="rId2" cstate="print"/>
          <a:srcRect/>
          <a:stretch>
            <a:fillRect/>
          </a:stretch>
        </p:blipFill>
        <p:spPr bwMode="auto">
          <a:xfrm>
            <a:off x="3286125" y="285750"/>
            <a:ext cx="5849938" cy="6048375"/>
          </a:xfrm>
          <a:prstGeom prst="rect">
            <a:avLst/>
          </a:prstGeom>
          <a:noFill/>
          <a:ln w="9525">
            <a:noFill/>
            <a:miter lim="800000"/>
            <a:headEnd/>
            <a:tailEnd/>
          </a:ln>
        </p:spPr>
      </p:pic>
    </p:spTree>
    <p:extLst>
      <p:ext uri="{BB962C8B-B14F-4D97-AF65-F5344CB8AC3E}">
        <p14:creationId xmlns:p14="http://schemas.microsoft.com/office/powerpoint/2010/main" val="1665393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388" y="0"/>
            <a:ext cx="3600524" cy="6858000"/>
          </a:xfrm>
        </p:spPr>
        <p:txBody>
          <a:bodyPr>
            <a:normAutofit fontScale="70000" lnSpcReduction="20000"/>
          </a:bodyPr>
          <a:lstStyle/>
          <a:p>
            <a:pPr marL="420624" indent="-384048" fontAlgn="auto">
              <a:spcAft>
                <a:spcPts val="0"/>
              </a:spcAft>
              <a:buFont typeface="Wingdings 2"/>
              <a:buChar char=""/>
              <a:defRPr/>
            </a:pPr>
            <a:endParaRPr lang="es-ES" dirty="0" smtClean="0"/>
          </a:p>
          <a:p>
            <a:pPr marL="420624" indent="-384048" fontAlgn="auto">
              <a:spcAft>
                <a:spcPts val="0"/>
              </a:spcAft>
              <a:buFont typeface="Wingdings 2"/>
              <a:buChar char=""/>
              <a:defRPr/>
            </a:pPr>
            <a:endParaRPr lang="es-ES" dirty="0" smtClean="0"/>
          </a:p>
          <a:p>
            <a:pPr marL="420624" indent="-384048" fontAlgn="auto">
              <a:spcAft>
                <a:spcPts val="0"/>
              </a:spcAft>
              <a:buFont typeface="Wingdings 2"/>
              <a:buChar char=""/>
              <a:defRPr/>
            </a:pPr>
            <a:endParaRPr lang="es-ES" dirty="0" smtClean="0"/>
          </a:p>
          <a:p>
            <a:pPr marL="420624" indent="-384048" fontAlgn="auto">
              <a:spcAft>
                <a:spcPts val="0"/>
              </a:spcAft>
              <a:buFont typeface="Wingdings 2"/>
              <a:buChar char=""/>
              <a:defRPr/>
            </a:pPr>
            <a:r>
              <a:rPr lang="es-ES" dirty="0" smtClean="0"/>
              <a:t>Las tradiciones más antiguas  poseían una concepción holística del ser humano y consideraban que los males del cuerpo tenían una raíz más profunda. Es más, la enfermedad no era para ellos sino una desarmonía energética de la persona. </a:t>
            </a:r>
          </a:p>
          <a:p>
            <a:pPr marL="420624" indent="-384048" fontAlgn="auto">
              <a:spcAft>
                <a:spcPts val="0"/>
              </a:spcAft>
              <a:buFont typeface="Wingdings 2"/>
              <a:buChar char=""/>
              <a:defRPr/>
            </a:pPr>
            <a:r>
              <a:rPr lang="es-ES" dirty="0" smtClean="0"/>
              <a:t>Y para ellos, el espíritu era el elemento esencial, subyacente a todas las cosas, que en última instancia no son sino energía. </a:t>
            </a:r>
          </a:p>
          <a:p>
            <a:pPr marL="420624" indent="-384048" fontAlgn="auto">
              <a:spcAft>
                <a:spcPts val="0"/>
              </a:spcAft>
              <a:buFont typeface="Wingdings 2"/>
              <a:buChar char=""/>
              <a:defRPr/>
            </a:pPr>
            <a:endParaRPr lang="es-ES" dirty="0" smtClean="0"/>
          </a:p>
          <a:p>
            <a:pPr marL="420624" indent="-384048" fontAlgn="auto">
              <a:spcAft>
                <a:spcPts val="0"/>
              </a:spcAft>
              <a:buFont typeface="Wingdings 2"/>
              <a:buNone/>
              <a:defRPr/>
            </a:pPr>
            <a:r>
              <a:rPr lang="es-ES" dirty="0" smtClean="0"/>
              <a:t/>
            </a:r>
            <a:br>
              <a:rPr lang="es-ES" dirty="0" smtClean="0"/>
            </a:br>
            <a:endParaRPr lang="es-ES"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9932" y="692696"/>
            <a:ext cx="478853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070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88" y="285750"/>
            <a:ext cx="8229600" cy="3503613"/>
          </a:xfrm>
        </p:spPr>
        <p:txBody>
          <a:bodyPr>
            <a:normAutofit fontScale="92500" lnSpcReduction="10000"/>
          </a:bodyPr>
          <a:lstStyle/>
          <a:p>
            <a:pPr marL="420624" indent="-384048" fontAlgn="auto">
              <a:spcAft>
                <a:spcPts val="0"/>
              </a:spcAft>
              <a:buFont typeface="Wingdings 2"/>
              <a:buChar char=""/>
              <a:defRPr/>
            </a:pPr>
            <a:r>
              <a:rPr lang="es-ES" dirty="0" smtClean="0"/>
              <a:t>También sabemos hoy (</a:t>
            </a:r>
            <a:r>
              <a:rPr lang="es-ES" i="1" dirty="0" smtClean="0"/>
              <a:t>por el principio de resonancia</a:t>
            </a:r>
            <a:r>
              <a:rPr lang="es-ES" dirty="0" smtClean="0"/>
              <a:t>) que es posible modificar estas frecuencias alteradas a través de la transmisión de otras frecuencias. Y eso es lo que convierte </a:t>
            </a:r>
            <a:r>
              <a:rPr lang="es-ES" dirty="0" smtClean="0">
                <a:solidFill>
                  <a:schemeClr val="accent1"/>
                </a:solidFill>
              </a:rPr>
              <a:t>al sonido </a:t>
            </a:r>
            <a:r>
              <a:rPr lang="es-ES" dirty="0" smtClean="0"/>
              <a:t>en un proceso terapéutico capaz de abrir la puerta al equilibrio físico, emocional, mental y espiritual.</a:t>
            </a:r>
            <a:r>
              <a:rPr lang="es-ES" b="1" dirty="0" smtClean="0"/>
              <a:t/>
            </a:r>
            <a:br>
              <a:rPr lang="es-ES" b="1" dirty="0" smtClean="0"/>
            </a:br>
            <a:endParaRPr lang="es-ES" b="1" dirty="0" smtClean="0"/>
          </a:p>
        </p:txBody>
      </p:sp>
      <p:pic>
        <p:nvPicPr>
          <p:cNvPr id="32770" name="Picture 1" descr="C:\Documents and Settings\Administrador\Escritorio\imag joseees\imagen sonido en.png"/>
          <p:cNvPicPr>
            <a:picLocks noChangeAspect="1" noChangeArrowheads="1"/>
          </p:cNvPicPr>
          <p:nvPr/>
        </p:nvPicPr>
        <p:blipFill>
          <a:blip r:embed="rId2" cstate="print"/>
          <a:srcRect/>
          <a:stretch>
            <a:fillRect/>
          </a:stretch>
        </p:blipFill>
        <p:spPr bwMode="auto">
          <a:xfrm>
            <a:off x="3995738" y="2852738"/>
            <a:ext cx="4448175" cy="3486150"/>
          </a:xfrm>
          <a:prstGeom prst="rect">
            <a:avLst/>
          </a:prstGeom>
          <a:noFill/>
          <a:ln w="9525">
            <a:noFill/>
            <a:miter lim="800000"/>
            <a:headEnd/>
            <a:tailEnd/>
          </a:ln>
        </p:spPr>
      </p:pic>
    </p:spTree>
    <p:extLst>
      <p:ext uri="{BB962C8B-B14F-4D97-AF65-F5344CB8AC3E}">
        <p14:creationId xmlns:p14="http://schemas.microsoft.com/office/powerpoint/2010/main" val="3016520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2 Marcador de contenido"/>
          <p:cNvSpPr>
            <a:spLocks noGrp="1"/>
          </p:cNvSpPr>
          <p:nvPr>
            <p:ph idx="1"/>
          </p:nvPr>
        </p:nvSpPr>
        <p:spPr>
          <a:xfrm>
            <a:off x="457200" y="571501"/>
            <a:ext cx="8115300" cy="2569468"/>
          </a:xfrm>
        </p:spPr>
        <p:txBody>
          <a:bodyPr/>
          <a:lstStyle/>
          <a:p>
            <a:r>
              <a:rPr lang="es-MX" sz="1800" dirty="0" smtClean="0"/>
              <a:t> </a:t>
            </a:r>
            <a:r>
              <a:rPr lang="es-MX" sz="2800" dirty="0" smtClean="0"/>
              <a:t>Todos estos descubrimientos llevan a suponer que la medicina y la cirugía del futuro estará basada en el sonido y en el color. No es tan raro, ya que el láser es una concentración de rayos de luz con una frecuencia. </a:t>
            </a:r>
          </a:p>
          <a:p>
            <a:pPr>
              <a:buNone/>
            </a:pPr>
            <a:endParaRPr lang="es-MX" sz="2800" dirty="0" smtClean="0"/>
          </a:p>
          <a:p>
            <a:endParaRPr lang="es-MX" sz="1800" dirty="0" smtClean="0"/>
          </a:p>
          <a:p>
            <a:pPr>
              <a:buNone/>
            </a:pPr>
            <a:r>
              <a:rPr lang="es-MX" sz="1800" dirty="0" smtClean="0"/>
              <a:t>. </a:t>
            </a:r>
          </a:p>
          <a:p>
            <a:endParaRPr lang="es-MX" dirty="0" smtClean="0"/>
          </a:p>
          <a:p>
            <a:pPr>
              <a:buFont typeface="Wingdings 2" pitchFamily="18" charset="2"/>
              <a:buNone/>
            </a:pPr>
            <a:endParaRPr lang="es-MX" dirty="0" smtClean="0"/>
          </a:p>
          <a:p>
            <a:endParaRPr lang="es-MX" dirty="0" smtClean="0"/>
          </a:p>
        </p:txBody>
      </p:sp>
      <p:pic>
        <p:nvPicPr>
          <p:cNvPr id="6148" name="Picture 4" descr="F:\6.jpg"/>
          <p:cNvPicPr>
            <a:picLocks noChangeAspect="1" noChangeArrowheads="1"/>
          </p:cNvPicPr>
          <p:nvPr/>
        </p:nvPicPr>
        <p:blipFill>
          <a:blip r:embed="rId2" cstate="print"/>
          <a:srcRect/>
          <a:stretch>
            <a:fillRect/>
          </a:stretch>
        </p:blipFill>
        <p:spPr bwMode="auto">
          <a:xfrm>
            <a:off x="2362572" y="2916293"/>
            <a:ext cx="4225652" cy="3465035"/>
          </a:xfrm>
          <a:prstGeom prst="rect">
            <a:avLst/>
          </a:prstGeom>
          <a:noFill/>
        </p:spPr>
      </p:pic>
    </p:spTree>
    <p:extLst>
      <p:ext uri="{BB962C8B-B14F-4D97-AF65-F5344CB8AC3E}">
        <p14:creationId xmlns:p14="http://schemas.microsoft.com/office/powerpoint/2010/main" val="4209990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Técnic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1576</TotalTime>
  <Words>2680</Words>
  <Application>Microsoft Office PowerPoint</Application>
  <PresentationFormat>Presentación en pantalla (4:3)</PresentationFormat>
  <Paragraphs>209</Paragraphs>
  <Slides>49</Slides>
  <Notes>1</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3_Técnico</vt:lpstr>
      <vt:lpstr>Cuencos de Cuarzo o atlantes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josé</dc:creator>
  <cp:lastModifiedBy>Usuario</cp:lastModifiedBy>
  <cp:revision>91</cp:revision>
  <dcterms:created xsi:type="dcterms:W3CDTF">2011-04-21T22:44:05Z</dcterms:created>
  <dcterms:modified xsi:type="dcterms:W3CDTF">2021-07-13T15:41:58Z</dcterms:modified>
</cp:coreProperties>
</file>