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78" r:id="rId3"/>
    <p:sldId id="279" r:id="rId4"/>
    <p:sldId id="280" r:id="rId5"/>
    <p:sldId id="281" r:id="rId6"/>
    <p:sldId id="282" r:id="rId7"/>
    <p:sldId id="283" r:id="rId8"/>
    <p:sldId id="284" r:id="rId9"/>
    <p:sldId id="285" r:id="rId10"/>
    <p:sldId id="286" r:id="rId11"/>
    <p:sldId id="287" r:id="rId12"/>
    <p:sldId id="288" r:id="rId13"/>
    <p:sldId id="293" r:id="rId14"/>
    <p:sldId id="289" r:id="rId15"/>
    <p:sldId id="291" r:id="rId16"/>
    <p:sldId id="292" r:id="rId17"/>
    <p:sldId id="294" r:id="rId18"/>
    <p:sldId id="290" r:id="rId19"/>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962D"/>
    <a:srgbClr val="728BB0"/>
    <a:srgbClr val="BAC6D8"/>
    <a:srgbClr val="F2962D"/>
    <a:srgbClr val="F5A750"/>
    <a:srgbClr val="F2942B"/>
    <a:srgbClr val="F2972F"/>
    <a:srgbClr val="8EA3C1"/>
    <a:srgbClr val="718BB0"/>
    <a:srgbClr val="758DB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Estilo medio 1 - Énfasis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5DA37D80-6434-44D0-A028-1B22A696006F}" styleName="Estilo claro 3 - Acento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0E3FDE45-AF77-4B5C-9715-49D594BDF05E}" styleName="Estilo claro 1 - Acento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72833802-FEF1-4C79-8D5D-14CF1EAF98D9}" styleName="Estilo claro 2 - Acento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651" autoAdjust="0"/>
    <p:restoredTop sz="69944" autoAdjust="0"/>
  </p:normalViewPr>
  <p:slideViewPr>
    <p:cSldViewPr snapToGrid="0">
      <p:cViewPr varScale="1">
        <p:scale>
          <a:sx n="47" d="100"/>
          <a:sy n="47" d="100"/>
        </p:scale>
        <p:origin x="1352" y="40"/>
      </p:cViewPr>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L"/>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887C72E-CD23-4874-8AA8-32A5A1BDA1D8}" type="datetimeFigureOut">
              <a:rPr lang="es-CL" smtClean="0"/>
              <a:t>30-05-2021</a:t>
            </a:fld>
            <a:endParaRPr lang="es-CL"/>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L"/>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L"/>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2B43F4-0878-4414-9222-7006BA18DD8A}" type="slidenum">
              <a:rPr lang="es-CL" smtClean="0"/>
              <a:t>‹Nº›</a:t>
            </a:fld>
            <a:endParaRPr lang="es-CL"/>
          </a:p>
        </p:txBody>
      </p:sp>
    </p:spTree>
    <p:extLst>
      <p:ext uri="{BB962C8B-B14F-4D97-AF65-F5344CB8AC3E}">
        <p14:creationId xmlns:p14="http://schemas.microsoft.com/office/powerpoint/2010/main" val="24670862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5"/>
          </p:nvPr>
        </p:nvSpPr>
        <p:spPr/>
        <p:txBody>
          <a:bodyPr/>
          <a:lstStyle/>
          <a:p>
            <a:fld id="{772B43F4-0878-4414-9222-7006BA18DD8A}" type="slidenum">
              <a:rPr lang="es-CL" smtClean="0"/>
              <a:t>1</a:t>
            </a:fld>
            <a:endParaRPr lang="es-CL"/>
          </a:p>
        </p:txBody>
      </p:sp>
    </p:spTree>
    <p:extLst>
      <p:ext uri="{BB962C8B-B14F-4D97-AF65-F5344CB8AC3E}">
        <p14:creationId xmlns:p14="http://schemas.microsoft.com/office/powerpoint/2010/main" val="31825082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5"/>
          </p:nvPr>
        </p:nvSpPr>
        <p:spPr/>
        <p:txBody>
          <a:bodyPr/>
          <a:lstStyle/>
          <a:p>
            <a:fld id="{772B43F4-0878-4414-9222-7006BA18DD8A}" type="slidenum">
              <a:rPr lang="es-CL" smtClean="0"/>
              <a:t>12</a:t>
            </a:fld>
            <a:endParaRPr lang="es-CL"/>
          </a:p>
        </p:txBody>
      </p:sp>
    </p:spTree>
    <p:extLst>
      <p:ext uri="{BB962C8B-B14F-4D97-AF65-F5344CB8AC3E}">
        <p14:creationId xmlns:p14="http://schemas.microsoft.com/office/powerpoint/2010/main" val="35210683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5"/>
          </p:nvPr>
        </p:nvSpPr>
        <p:spPr/>
        <p:txBody>
          <a:bodyPr/>
          <a:lstStyle/>
          <a:p>
            <a:fld id="{772B43F4-0878-4414-9222-7006BA18DD8A}" type="slidenum">
              <a:rPr lang="es-CL" smtClean="0"/>
              <a:t>13</a:t>
            </a:fld>
            <a:endParaRPr lang="es-CL"/>
          </a:p>
        </p:txBody>
      </p:sp>
    </p:spTree>
    <p:extLst>
      <p:ext uri="{BB962C8B-B14F-4D97-AF65-F5344CB8AC3E}">
        <p14:creationId xmlns:p14="http://schemas.microsoft.com/office/powerpoint/2010/main" val="37848777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5"/>
          </p:nvPr>
        </p:nvSpPr>
        <p:spPr/>
        <p:txBody>
          <a:bodyPr/>
          <a:lstStyle/>
          <a:p>
            <a:fld id="{772B43F4-0878-4414-9222-7006BA18DD8A}" type="slidenum">
              <a:rPr lang="es-CL" smtClean="0"/>
              <a:t>14</a:t>
            </a:fld>
            <a:endParaRPr lang="es-CL"/>
          </a:p>
        </p:txBody>
      </p:sp>
    </p:spTree>
    <p:extLst>
      <p:ext uri="{BB962C8B-B14F-4D97-AF65-F5344CB8AC3E}">
        <p14:creationId xmlns:p14="http://schemas.microsoft.com/office/powerpoint/2010/main" val="10089298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5"/>
          </p:nvPr>
        </p:nvSpPr>
        <p:spPr/>
        <p:txBody>
          <a:bodyPr/>
          <a:lstStyle/>
          <a:p>
            <a:fld id="{772B43F4-0878-4414-9222-7006BA18DD8A}" type="slidenum">
              <a:rPr lang="es-CL" smtClean="0"/>
              <a:t>15</a:t>
            </a:fld>
            <a:endParaRPr lang="es-CL"/>
          </a:p>
        </p:txBody>
      </p:sp>
    </p:spTree>
    <p:extLst>
      <p:ext uri="{BB962C8B-B14F-4D97-AF65-F5344CB8AC3E}">
        <p14:creationId xmlns:p14="http://schemas.microsoft.com/office/powerpoint/2010/main" val="42419026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5"/>
          </p:nvPr>
        </p:nvSpPr>
        <p:spPr/>
        <p:txBody>
          <a:bodyPr/>
          <a:lstStyle/>
          <a:p>
            <a:fld id="{772B43F4-0878-4414-9222-7006BA18DD8A}" type="slidenum">
              <a:rPr lang="es-CL" smtClean="0"/>
              <a:t>16</a:t>
            </a:fld>
            <a:endParaRPr lang="es-CL"/>
          </a:p>
        </p:txBody>
      </p:sp>
    </p:spTree>
    <p:extLst>
      <p:ext uri="{BB962C8B-B14F-4D97-AF65-F5344CB8AC3E}">
        <p14:creationId xmlns:p14="http://schemas.microsoft.com/office/powerpoint/2010/main" val="19762879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5"/>
          </p:nvPr>
        </p:nvSpPr>
        <p:spPr/>
        <p:txBody>
          <a:bodyPr/>
          <a:lstStyle/>
          <a:p>
            <a:fld id="{772B43F4-0878-4414-9222-7006BA18DD8A}" type="slidenum">
              <a:rPr lang="es-CL" smtClean="0"/>
              <a:t>17</a:t>
            </a:fld>
            <a:endParaRPr lang="es-CL"/>
          </a:p>
        </p:txBody>
      </p:sp>
    </p:spTree>
    <p:extLst>
      <p:ext uri="{BB962C8B-B14F-4D97-AF65-F5344CB8AC3E}">
        <p14:creationId xmlns:p14="http://schemas.microsoft.com/office/powerpoint/2010/main" val="22579006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5"/>
          </p:nvPr>
        </p:nvSpPr>
        <p:spPr/>
        <p:txBody>
          <a:bodyPr/>
          <a:lstStyle/>
          <a:p>
            <a:fld id="{772B43F4-0878-4414-9222-7006BA18DD8A}" type="slidenum">
              <a:rPr lang="es-CL" smtClean="0"/>
              <a:t>4</a:t>
            </a:fld>
            <a:endParaRPr lang="es-CL"/>
          </a:p>
        </p:txBody>
      </p:sp>
    </p:spTree>
    <p:extLst>
      <p:ext uri="{BB962C8B-B14F-4D97-AF65-F5344CB8AC3E}">
        <p14:creationId xmlns:p14="http://schemas.microsoft.com/office/powerpoint/2010/main" val="24654284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sz="1200" b="0" i="0" kern="1200" dirty="0">
              <a:solidFill>
                <a:schemeClr val="tx1"/>
              </a:solidFill>
              <a:effectLst/>
              <a:latin typeface="+mn-lt"/>
              <a:ea typeface="+mn-ea"/>
              <a:cs typeface="+mn-cs"/>
            </a:endParaRPr>
          </a:p>
        </p:txBody>
      </p:sp>
      <p:sp>
        <p:nvSpPr>
          <p:cNvPr id="4" name="Marcador de número de diapositiva 3"/>
          <p:cNvSpPr>
            <a:spLocks noGrp="1"/>
          </p:cNvSpPr>
          <p:nvPr>
            <p:ph type="sldNum" sz="quarter" idx="5"/>
          </p:nvPr>
        </p:nvSpPr>
        <p:spPr/>
        <p:txBody>
          <a:bodyPr/>
          <a:lstStyle/>
          <a:p>
            <a:fld id="{772B43F4-0878-4414-9222-7006BA18DD8A}" type="slidenum">
              <a:rPr lang="es-CL" smtClean="0"/>
              <a:t>5</a:t>
            </a:fld>
            <a:endParaRPr lang="es-CL"/>
          </a:p>
        </p:txBody>
      </p:sp>
    </p:spTree>
    <p:extLst>
      <p:ext uri="{BB962C8B-B14F-4D97-AF65-F5344CB8AC3E}">
        <p14:creationId xmlns:p14="http://schemas.microsoft.com/office/powerpoint/2010/main" val="18349314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5"/>
          </p:nvPr>
        </p:nvSpPr>
        <p:spPr/>
        <p:txBody>
          <a:bodyPr/>
          <a:lstStyle/>
          <a:p>
            <a:fld id="{772B43F4-0878-4414-9222-7006BA18DD8A}" type="slidenum">
              <a:rPr lang="es-CL" smtClean="0"/>
              <a:t>6</a:t>
            </a:fld>
            <a:endParaRPr lang="es-CL"/>
          </a:p>
        </p:txBody>
      </p:sp>
    </p:spTree>
    <p:extLst>
      <p:ext uri="{BB962C8B-B14F-4D97-AF65-F5344CB8AC3E}">
        <p14:creationId xmlns:p14="http://schemas.microsoft.com/office/powerpoint/2010/main" val="19144116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5"/>
          </p:nvPr>
        </p:nvSpPr>
        <p:spPr/>
        <p:txBody>
          <a:bodyPr/>
          <a:lstStyle/>
          <a:p>
            <a:fld id="{772B43F4-0878-4414-9222-7006BA18DD8A}" type="slidenum">
              <a:rPr lang="es-CL" smtClean="0"/>
              <a:t>7</a:t>
            </a:fld>
            <a:endParaRPr lang="es-CL"/>
          </a:p>
        </p:txBody>
      </p:sp>
    </p:spTree>
    <p:extLst>
      <p:ext uri="{BB962C8B-B14F-4D97-AF65-F5344CB8AC3E}">
        <p14:creationId xmlns:p14="http://schemas.microsoft.com/office/powerpoint/2010/main" val="21291290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5"/>
          </p:nvPr>
        </p:nvSpPr>
        <p:spPr/>
        <p:txBody>
          <a:bodyPr/>
          <a:lstStyle/>
          <a:p>
            <a:fld id="{772B43F4-0878-4414-9222-7006BA18DD8A}" type="slidenum">
              <a:rPr lang="es-CL" smtClean="0"/>
              <a:t>8</a:t>
            </a:fld>
            <a:endParaRPr lang="es-CL"/>
          </a:p>
        </p:txBody>
      </p:sp>
    </p:spTree>
    <p:extLst>
      <p:ext uri="{BB962C8B-B14F-4D97-AF65-F5344CB8AC3E}">
        <p14:creationId xmlns:p14="http://schemas.microsoft.com/office/powerpoint/2010/main" val="30517588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5"/>
          </p:nvPr>
        </p:nvSpPr>
        <p:spPr/>
        <p:txBody>
          <a:bodyPr/>
          <a:lstStyle/>
          <a:p>
            <a:fld id="{772B43F4-0878-4414-9222-7006BA18DD8A}" type="slidenum">
              <a:rPr lang="es-CL" smtClean="0"/>
              <a:t>9</a:t>
            </a:fld>
            <a:endParaRPr lang="es-CL"/>
          </a:p>
        </p:txBody>
      </p:sp>
    </p:spTree>
    <p:extLst>
      <p:ext uri="{BB962C8B-B14F-4D97-AF65-F5344CB8AC3E}">
        <p14:creationId xmlns:p14="http://schemas.microsoft.com/office/powerpoint/2010/main" val="35310229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5"/>
          </p:nvPr>
        </p:nvSpPr>
        <p:spPr/>
        <p:txBody>
          <a:bodyPr/>
          <a:lstStyle/>
          <a:p>
            <a:fld id="{772B43F4-0878-4414-9222-7006BA18DD8A}" type="slidenum">
              <a:rPr lang="es-CL" smtClean="0"/>
              <a:t>10</a:t>
            </a:fld>
            <a:endParaRPr lang="es-CL"/>
          </a:p>
        </p:txBody>
      </p:sp>
    </p:spTree>
    <p:extLst>
      <p:ext uri="{BB962C8B-B14F-4D97-AF65-F5344CB8AC3E}">
        <p14:creationId xmlns:p14="http://schemas.microsoft.com/office/powerpoint/2010/main" val="40956950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effectLst/>
            </a:endParaRPr>
          </a:p>
        </p:txBody>
      </p:sp>
      <p:sp>
        <p:nvSpPr>
          <p:cNvPr id="4" name="Marcador de número de diapositiva 3"/>
          <p:cNvSpPr>
            <a:spLocks noGrp="1"/>
          </p:cNvSpPr>
          <p:nvPr>
            <p:ph type="sldNum" sz="quarter" idx="5"/>
          </p:nvPr>
        </p:nvSpPr>
        <p:spPr/>
        <p:txBody>
          <a:bodyPr/>
          <a:lstStyle/>
          <a:p>
            <a:fld id="{772B43F4-0878-4414-9222-7006BA18DD8A}" type="slidenum">
              <a:rPr lang="es-CL" smtClean="0"/>
              <a:t>11</a:t>
            </a:fld>
            <a:endParaRPr lang="es-CL"/>
          </a:p>
        </p:txBody>
      </p:sp>
    </p:spTree>
    <p:extLst>
      <p:ext uri="{BB962C8B-B14F-4D97-AF65-F5344CB8AC3E}">
        <p14:creationId xmlns:p14="http://schemas.microsoft.com/office/powerpoint/2010/main" val="237471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33C048F-24D8-44B3-9E3C-778B2A945A30}"/>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L"/>
          </a:p>
        </p:txBody>
      </p:sp>
      <p:sp>
        <p:nvSpPr>
          <p:cNvPr id="3" name="Subtítulo 2">
            <a:extLst>
              <a:ext uri="{FF2B5EF4-FFF2-40B4-BE49-F238E27FC236}">
                <a16:creationId xmlns:a16="http://schemas.microsoft.com/office/drawing/2014/main" id="{A9EB6E49-B6E9-4D73-91FA-20659DD637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L"/>
          </a:p>
        </p:txBody>
      </p:sp>
      <p:sp>
        <p:nvSpPr>
          <p:cNvPr id="4" name="Marcador de fecha 3">
            <a:extLst>
              <a:ext uri="{FF2B5EF4-FFF2-40B4-BE49-F238E27FC236}">
                <a16:creationId xmlns:a16="http://schemas.microsoft.com/office/drawing/2014/main" id="{403D1D09-6935-4479-934A-489BDBE28DF4}"/>
              </a:ext>
            </a:extLst>
          </p:cNvPr>
          <p:cNvSpPr>
            <a:spLocks noGrp="1"/>
          </p:cNvSpPr>
          <p:nvPr>
            <p:ph type="dt" sz="half" idx="10"/>
          </p:nvPr>
        </p:nvSpPr>
        <p:spPr/>
        <p:txBody>
          <a:bodyPr/>
          <a:lstStyle/>
          <a:p>
            <a:fld id="{8F47173B-E2F4-48C5-977E-3217998D5868}" type="datetimeFigureOut">
              <a:rPr lang="es-CL" smtClean="0"/>
              <a:t>30-05-2021</a:t>
            </a:fld>
            <a:endParaRPr lang="es-CL"/>
          </a:p>
        </p:txBody>
      </p:sp>
      <p:sp>
        <p:nvSpPr>
          <p:cNvPr id="5" name="Marcador de pie de página 4">
            <a:extLst>
              <a:ext uri="{FF2B5EF4-FFF2-40B4-BE49-F238E27FC236}">
                <a16:creationId xmlns:a16="http://schemas.microsoft.com/office/drawing/2014/main" id="{0EEE475A-5599-48AF-B309-6658AA2FD836}"/>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C889D624-9CDA-4BC6-B330-A895CC9C3992}"/>
              </a:ext>
            </a:extLst>
          </p:cNvPr>
          <p:cNvSpPr>
            <a:spLocks noGrp="1"/>
          </p:cNvSpPr>
          <p:nvPr>
            <p:ph type="sldNum" sz="quarter" idx="12"/>
          </p:nvPr>
        </p:nvSpPr>
        <p:spPr/>
        <p:txBody>
          <a:bodyPr/>
          <a:lstStyle/>
          <a:p>
            <a:fld id="{8BDBBAF8-AB3E-45A1-92E5-DAE754255A52}" type="slidenum">
              <a:rPr lang="es-CL" smtClean="0"/>
              <a:t>‹Nº›</a:t>
            </a:fld>
            <a:endParaRPr lang="es-CL"/>
          </a:p>
        </p:txBody>
      </p:sp>
    </p:spTree>
    <p:extLst>
      <p:ext uri="{BB962C8B-B14F-4D97-AF65-F5344CB8AC3E}">
        <p14:creationId xmlns:p14="http://schemas.microsoft.com/office/powerpoint/2010/main" val="17034098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131A569-065E-4430-B787-584731FB2F52}"/>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1AD6ACC2-A900-4426-9778-EE51DD6183FB}"/>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B858AF00-9F66-4444-98D6-ECEC41F9AB24}"/>
              </a:ext>
            </a:extLst>
          </p:cNvPr>
          <p:cNvSpPr>
            <a:spLocks noGrp="1"/>
          </p:cNvSpPr>
          <p:nvPr>
            <p:ph type="dt" sz="half" idx="10"/>
          </p:nvPr>
        </p:nvSpPr>
        <p:spPr/>
        <p:txBody>
          <a:bodyPr/>
          <a:lstStyle/>
          <a:p>
            <a:fld id="{8F47173B-E2F4-48C5-977E-3217998D5868}" type="datetimeFigureOut">
              <a:rPr lang="es-CL" smtClean="0"/>
              <a:t>30-05-2021</a:t>
            </a:fld>
            <a:endParaRPr lang="es-CL"/>
          </a:p>
        </p:txBody>
      </p:sp>
      <p:sp>
        <p:nvSpPr>
          <p:cNvPr id="5" name="Marcador de pie de página 4">
            <a:extLst>
              <a:ext uri="{FF2B5EF4-FFF2-40B4-BE49-F238E27FC236}">
                <a16:creationId xmlns:a16="http://schemas.microsoft.com/office/drawing/2014/main" id="{887971DE-4962-4DB2-8425-597AF441DC3A}"/>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1AE349FA-FD29-42C9-ABB6-EEA49FDD473A}"/>
              </a:ext>
            </a:extLst>
          </p:cNvPr>
          <p:cNvSpPr>
            <a:spLocks noGrp="1"/>
          </p:cNvSpPr>
          <p:nvPr>
            <p:ph type="sldNum" sz="quarter" idx="12"/>
          </p:nvPr>
        </p:nvSpPr>
        <p:spPr/>
        <p:txBody>
          <a:bodyPr/>
          <a:lstStyle/>
          <a:p>
            <a:fld id="{8BDBBAF8-AB3E-45A1-92E5-DAE754255A52}" type="slidenum">
              <a:rPr lang="es-CL" smtClean="0"/>
              <a:t>‹Nº›</a:t>
            </a:fld>
            <a:endParaRPr lang="es-CL"/>
          </a:p>
        </p:txBody>
      </p:sp>
    </p:spTree>
    <p:extLst>
      <p:ext uri="{BB962C8B-B14F-4D97-AF65-F5344CB8AC3E}">
        <p14:creationId xmlns:p14="http://schemas.microsoft.com/office/powerpoint/2010/main" val="15897236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0C4904A2-616F-4AD9-A246-2FDD41EA0B73}"/>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9C55F78B-2BAA-4B23-8F8A-5669FA49C4EE}"/>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8BF929DF-5426-4347-B7E1-8D1654E7C199}"/>
              </a:ext>
            </a:extLst>
          </p:cNvPr>
          <p:cNvSpPr>
            <a:spLocks noGrp="1"/>
          </p:cNvSpPr>
          <p:nvPr>
            <p:ph type="dt" sz="half" idx="10"/>
          </p:nvPr>
        </p:nvSpPr>
        <p:spPr/>
        <p:txBody>
          <a:bodyPr/>
          <a:lstStyle/>
          <a:p>
            <a:fld id="{8F47173B-E2F4-48C5-977E-3217998D5868}" type="datetimeFigureOut">
              <a:rPr lang="es-CL" smtClean="0"/>
              <a:t>30-05-2021</a:t>
            </a:fld>
            <a:endParaRPr lang="es-CL"/>
          </a:p>
        </p:txBody>
      </p:sp>
      <p:sp>
        <p:nvSpPr>
          <p:cNvPr id="5" name="Marcador de pie de página 4">
            <a:extLst>
              <a:ext uri="{FF2B5EF4-FFF2-40B4-BE49-F238E27FC236}">
                <a16:creationId xmlns:a16="http://schemas.microsoft.com/office/drawing/2014/main" id="{66E7F02A-88A7-4919-AC0F-AFA83C2EEAA1}"/>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2060CBFD-F848-4CEE-A66B-E7C504EFE91C}"/>
              </a:ext>
            </a:extLst>
          </p:cNvPr>
          <p:cNvSpPr>
            <a:spLocks noGrp="1"/>
          </p:cNvSpPr>
          <p:nvPr>
            <p:ph type="sldNum" sz="quarter" idx="12"/>
          </p:nvPr>
        </p:nvSpPr>
        <p:spPr/>
        <p:txBody>
          <a:bodyPr/>
          <a:lstStyle/>
          <a:p>
            <a:fld id="{8BDBBAF8-AB3E-45A1-92E5-DAE754255A52}" type="slidenum">
              <a:rPr lang="es-CL" smtClean="0"/>
              <a:t>‹Nº›</a:t>
            </a:fld>
            <a:endParaRPr lang="es-CL"/>
          </a:p>
        </p:txBody>
      </p:sp>
    </p:spTree>
    <p:extLst>
      <p:ext uri="{BB962C8B-B14F-4D97-AF65-F5344CB8AC3E}">
        <p14:creationId xmlns:p14="http://schemas.microsoft.com/office/powerpoint/2010/main" val="5945643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CCF034F-8E06-4EAD-8636-79F1359E49A4}"/>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36FCE92E-22F6-4FB6-AF06-8550D04D77ED}"/>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171ED8C6-B5AA-4474-B036-4A451525C38E}"/>
              </a:ext>
            </a:extLst>
          </p:cNvPr>
          <p:cNvSpPr>
            <a:spLocks noGrp="1"/>
          </p:cNvSpPr>
          <p:nvPr>
            <p:ph type="dt" sz="half" idx="10"/>
          </p:nvPr>
        </p:nvSpPr>
        <p:spPr/>
        <p:txBody>
          <a:bodyPr/>
          <a:lstStyle/>
          <a:p>
            <a:fld id="{8F47173B-E2F4-48C5-977E-3217998D5868}" type="datetimeFigureOut">
              <a:rPr lang="es-CL" smtClean="0"/>
              <a:t>30-05-2021</a:t>
            </a:fld>
            <a:endParaRPr lang="es-CL"/>
          </a:p>
        </p:txBody>
      </p:sp>
      <p:sp>
        <p:nvSpPr>
          <p:cNvPr id="5" name="Marcador de pie de página 4">
            <a:extLst>
              <a:ext uri="{FF2B5EF4-FFF2-40B4-BE49-F238E27FC236}">
                <a16:creationId xmlns:a16="http://schemas.microsoft.com/office/drawing/2014/main" id="{A3932534-1742-45C4-87A7-A0F8E7ECDCBF}"/>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5206822A-BD33-4689-8D2E-CB80B801F505}"/>
              </a:ext>
            </a:extLst>
          </p:cNvPr>
          <p:cNvSpPr>
            <a:spLocks noGrp="1"/>
          </p:cNvSpPr>
          <p:nvPr>
            <p:ph type="sldNum" sz="quarter" idx="12"/>
          </p:nvPr>
        </p:nvSpPr>
        <p:spPr/>
        <p:txBody>
          <a:bodyPr/>
          <a:lstStyle/>
          <a:p>
            <a:fld id="{8BDBBAF8-AB3E-45A1-92E5-DAE754255A52}" type="slidenum">
              <a:rPr lang="es-CL" smtClean="0"/>
              <a:t>‹Nº›</a:t>
            </a:fld>
            <a:endParaRPr lang="es-CL"/>
          </a:p>
        </p:txBody>
      </p:sp>
    </p:spTree>
    <p:extLst>
      <p:ext uri="{BB962C8B-B14F-4D97-AF65-F5344CB8AC3E}">
        <p14:creationId xmlns:p14="http://schemas.microsoft.com/office/powerpoint/2010/main" val="1191062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4CE9BF6-4EB3-4E7F-B5C8-869A16BA623D}"/>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35492DE0-6D8D-4776-B7B2-F0B451CD5D3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BF57FD3A-09D7-4491-96DC-AAF238542523}"/>
              </a:ext>
            </a:extLst>
          </p:cNvPr>
          <p:cNvSpPr>
            <a:spLocks noGrp="1"/>
          </p:cNvSpPr>
          <p:nvPr>
            <p:ph type="dt" sz="half" idx="10"/>
          </p:nvPr>
        </p:nvSpPr>
        <p:spPr/>
        <p:txBody>
          <a:bodyPr/>
          <a:lstStyle/>
          <a:p>
            <a:fld id="{8F47173B-E2F4-48C5-977E-3217998D5868}" type="datetimeFigureOut">
              <a:rPr lang="es-CL" smtClean="0"/>
              <a:t>30-05-2021</a:t>
            </a:fld>
            <a:endParaRPr lang="es-CL"/>
          </a:p>
        </p:txBody>
      </p:sp>
      <p:sp>
        <p:nvSpPr>
          <p:cNvPr id="5" name="Marcador de pie de página 4">
            <a:extLst>
              <a:ext uri="{FF2B5EF4-FFF2-40B4-BE49-F238E27FC236}">
                <a16:creationId xmlns:a16="http://schemas.microsoft.com/office/drawing/2014/main" id="{66D363E8-5B79-4B4D-B3A4-22EBCC455E3D}"/>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A1996083-8376-4F89-BC6D-13A106F869F3}"/>
              </a:ext>
            </a:extLst>
          </p:cNvPr>
          <p:cNvSpPr>
            <a:spLocks noGrp="1"/>
          </p:cNvSpPr>
          <p:nvPr>
            <p:ph type="sldNum" sz="quarter" idx="12"/>
          </p:nvPr>
        </p:nvSpPr>
        <p:spPr/>
        <p:txBody>
          <a:bodyPr/>
          <a:lstStyle/>
          <a:p>
            <a:fld id="{8BDBBAF8-AB3E-45A1-92E5-DAE754255A52}" type="slidenum">
              <a:rPr lang="es-CL" smtClean="0"/>
              <a:t>‹Nº›</a:t>
            </a:fld>
            <a:endParaRPr lang="es-CL"/>
          </a:p>
        </p:txBody>
      </p:sp>
    </p:spTree>
    <p:extLst>
      <p:ext uri="{BB962C8B-B14F-4D97-AF65-F5344CB8AC3E}">
        <p14:creationId xmlns:p14="http://schemas.microsoft.com/office/powerpoint/2010/main" val="9342340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2BA978-CD05-4929-9A22-CF7A0C8C75DC}"/>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6F8A27BA-29E4-450D-B384-140A48D80032}"/>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contenido 3">
            <a:extLst>
              <a:ext uri="{FF2B5EF4-FFF2-40B4-BE49-F238E27FC236}">
                <a16:creationId xmlns:a16="http://schemas.microsoft.com/office/drawing/2014/main" id="{02434972-D015-4921-87E0-18ED03461F6A}"/>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fecha 4">
            <a:extLst>
              <a:ext uri="{FF2B5EF4-FFF2-40B4-BE49-F238E27FC236}">
                <a16:creationId xmlns:a16="http://schemas.microsoft.com/office/drawing/2014/main" id="{2DF05F44-2C68-4DE2-9B9D-651079477FC3}"/>
              </a:ext>
            </a:extLst>
          </p:cNvPr>
          <p:cNvSpPr>
            <a:spLocks noGrp="1"/>
          </p:cNvSpPr>
          <p:nvPr>
            <p:ph type="dt" sz="half" idx="10"/>
          </p:nvPr>
        </p:nvSpPr>
        <p:spPr/>
        <p:txBody>
          <a:bodyPr/>
          <a:lstStyle/>
          <a:p>
            <a:fld id="{8F47173B-E2F4-48C5-977E-3217998D5868}" type="datetimeFigureOut">
              <a:rPr lang="es-CL" smtClean="0"/>
              <a:t>30-05-2021</a:t>
            </a:fld>
            <a:endParaRPr lang="es-CL"/>
          </a:p>
        </p:txBody>
      </p:sp>
      <p:sp>
        <p:nvSpPr>
          <p:cNvPr id="6" name="Marcador de pie de página 5">
            <a:extLst>
              <a:ext uri="{FF2B5EF4-FFF2-40B4-BE49-F238E27FC236}">
                <a16:creationId xmlns:a16="http://schemas.microsoft.com/office/drawing/2014/main" id="{4D9431E8-EDE2-4971-8E4C-0A39CA10E7E6}"/>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06A595C8-109B-4445-BDE9-BE1B08306289}"/>
              </a:ext>
            </a:extLst>
          </p:cNvPr>
          <p:cNvSpPr>
            <a:spLocks noGrp="1"/>
          </p:cNvSpPr>
          <p:nvPr>
            <p:ph type="sldNum" sz="quarter" idx="12"/>
          </p:nvPr>
        </p:nvSpPr>
        <p:spPr/>
        <p:txBody>
          <a:bodyPr/>
          <a:lstStyle/>
          <a:p>
            <a:fld id="{8BDBBAF8-AB3E-45A1-92E5-DAE754255A52}" type="slidenum">
              <a:rPr lang="es-CL" smtClean="0"/>
              <a:t>‹Nº›</a:t>
            </a:fld>
            <a:endParaRPr lang="es-CL"/>
          </a:p>
        </p:txBody>
      </p:sp>
    </p:spTree>
    <p:extLst>
      <p:ext uri="{BB962C8B-B14F-4D97-AF65-F5344CB8AC3E}">
        <p14:creationId xmlns:p14="http://schemas.microsoft.com/office/powerpoint/2010/main" val="2167672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1D40CCD-B421-4208-B8BD-353F607EDC23}"/>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88D6AC34-E76C-4671-BEAB-00FB0FE7D24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71125245-C36A-4CE5-9329-821F616A3544}"/>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texto 4">
            <a:extLst>
              <a:ext uri="{FF2B5EF4-FFF2-40B4-BE49-F238E27FC236}">
                <a16:creationId xmlns:a16="http://schemas.microsoft.com/office/drawing/2014/main" id="{708D9AEF-B8DE-4910-AC7C-5F9C33B0C7B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D40F964F-9247-45BA-A57D-1647D83A9BD5}"/>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Marcador de fecha 6">
            <a:extLst>
              <a:ext uri="{FF2B5EF4-FFF2-40B4-BE49-F238E27FC236}">
                <a16:creationId xmlns:a16="http://schemas.microsoft.com/office/drawing/2014/main" id="{D8D89279-B414-435A-8EDF-9EE5356D32AE}"/>
              </a:ext>
            </a:extLst>
          </p:cNvPr>
          <p:cNvSpPr>
            <a:spLocks noGrp="1"/>
          </p:cNvSpPr>
          <p:nvPr>
            <p:ph type="dt" sz="half" idx="10"/>
          </p:nvPr>
        </p:nvSpPr>
        <p:spPr/>
        <p:txBody>
          <a:bodyPr/>
          <a:lstStyle/>
          <a:p>
            <a:fld id="{8F47173B-E2F4-48C5-977E-3217998D5868}" type="datetimeFigureOut">
              <a:rPr lang="es-CL" smtClean="0"/>
              <a:t>30-05-2021</a:t>
            </a:fld>
            <a:endParaRPr lang="es-CL"/>
          </a:p>
        </p:txBody>
      </p:sp>
      <p:sp>
        <p:nvSpPr>
          <p:cNvPr id="8" name="Marcador de pie de página 7">
            <a:extLst>
              <a:ext uri="{FF2B5EF4-FFF2-40B4-BE49-F238E27FC236}">
                <a16:creationId xmlns:a16="http://schemas.microsoft.com/office/drawing/2014/main" id="{569FF613-7573-49E2-B4F1-3F08DB0DE325}"/>
              </a:ext>
            </a:extLst>
          </p:cNvPr>
          <p:cNvSpPr>
            <a:spLocks noGrp="1"/>
          </p:cNvSpPr>
          <p:nvPr>
            <p:ph type="ftr" sz="quarter" idx="11"/>
          </p:nvPr>
        </p:nvSpPr>
        <p:spPr/>
        <p:txBody>
          <a:bodyPr/>
          <a:lstStyle/>
          <a:p>
            <a:endParaRPr lang="es-CL"/>
          </a:p>
        </p:txBody>
      </p:sp>
      <p:sp>
        <p:nvSpPr>
          <p:cNvPr id="9" name="Marcador de número de diapositiva 8">
            <a:extLst>
              <a:ext uri="{FF2B5EF4-FFF2-40B4-BE49-F238E27FC236}">
                <a16:creationId xmlns:a16="http://schemas.microsoft.com/office/drawing/2014/main" id="{D7571FFE-EED0-4F00-A119-5EBB86C66073}"/>
              </a:ext>
            </a:extLst>
          </p:cNvPr>
          <p:cNvSpPr>
            <a:spLocks noGrp="1"/>
          </p:cNvSpPr>
          <p:nvPr>
            <p:ph type="sldNum" sz="quarter" idx="12"/>
          </p:nvPr>
        </p:nvSpPr>
        <p:spPr/>
        <p:txBody>
          <a:bodyPr/>
          <a:lstStyle/>
          <a:p>
            <a:fld id="{8BDBBAF8-AB3E-45A1-92E5-DAE754255A52}" type="slidenum">
              <a:rPr lang="es-CL" smtClean="0"/>
              <a:t>‹Nº›</a:t>
            </a:fld>
            <a:endParaRPr lang="es-CL"/>
          </a:p>
        </p:txBody>
      </p:sp>
    </p:spTree>
    <p:extLst>
      <p:ext uri="{BB962C8B-B14F-4D97-AF65-F5344CB8AC3E}">
        <p14:creationId xmlns:p14="http://schemas.microsoft.com/office/powerpoint/2010/main" val="41007995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E1433F-FF9A-440B-A3D6-8CCEFF8B293F}"/>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fecha 2">
            <a:extLst>
              <a:ext uri="{FF2B5EF4-FFF2-40B4-BE49-F238E27FC236}">
                <a16:creationId xmlns:a16="http://schemas.microsoft.com/office/drawing/2014/main" id="{4FC792A2-A3A0-4DF1-A390-CF0CABACB049}"/>
              </a:ext>
            </a:extLst>
          </p:cNvPr>
          <p:cNvSpPr>
            <a:spLocks noGrp="1"/>
          </p:cNvSpPr>
          <p:nvPr>
            <p:ph type="dt" sz="half" idx="10"/>
          </p:nvPr>
        </p:nvSpPr>
        <p:spPr/>
        <p:txBody>
          <a:bodyPr/>
          <a:lstStyle/>
          <a:p>
            <a:fld id="{8F47173B-E2F4-48C5-977E-3217998D5868}" type="datetimeFigureOut">
              <a:rPr lang="es-CL" smtClean="0"/>
              <a:t>30-05-2021</a:t>
            </a:fld>
            <a:endParaRPr lang="es-CL"/>
          </a:p>
        </p:txBody>
      </p:sp>
      <p:sp>
        <p:nvSpPr>
          <p:cNvPr id="4" name="Marcador de pie de página 3">
            <a:extLst>
              <a:ext uri="{FF2B5EF4-FFF2-40B4-BE49-F238E27FC236}">
                <a16:creationId xmlns:a16="http://schemas.microsoft.com/office/drawing/2014/main" id="{D01CC8DA-1AC3-4BC5-A510-E773F1EF487C}"/>
              </a:ext>
            </a:extLst>
          </p:cNvPr>
          <p:cNvSpPr>
            <a:spLocks noGrp="1"/>
          </p:cNvSpPr>
          <p:nvPr>
            <p:ph type="ftr" sz="quarter" idx="11"/>
          </p:nvPr>
        </p:nvSpPr>
        <p:spPr/>
        <p:txBody>
          <a:bodyPr/>
          <a:lstStyle/>
          <a:p>
            <a:endParaRPr lang="es-CL"/>
          </a:p>
        </p:txBody>
      </p:sp>
      <p:sp>
        <p:nvSpPr>
          <p:cNvPr id="5" name="Marcador de número de diapositiva 4">
            <a:extLst>
              <a:ext uri="{FF2B5EF4-FFF2-40B4-BE49-F238E27FC236}">
                <a16:creationId xmlns:a16="http://schemas.microsoft.com/office/drawing/2014/main" id="{2B3B70F8-39F4-4D21-996B-5B28229FC425}"/>
              </a:ext>
            </a:extLst>
          </p:cNvPr>
          <p:cNvSpPr>
            <a:spLocks noGrp="1"/>
          </p:cNvSpPr>
          <p:nvPr>
            <p:ph type="sldNum" sz="quarter" idx="12"/>
          </p:nvPr>
        </p:nvSpPr>
        <p:spPr/>
        <p:txBody>
          <a:bodyPr/>
          <a:lstStyle/>
          <a:p>
            <a:fld id="{8BDBBAF8-AB3E-45A1-92E5-DAE754255A52}" type="slidenum">
              <a:rPr lang="es-CL" smtClean="0"/>
              <a:t>‹Nº›</a:t>
            </a:fld>
            <a:endParaRPr lang="es-CL"/>
          </a:p>
        </p:txBody>
      </p:sp>
    </p:spTree>
    <p:extLst>
      <p:ext uri="{BB962C8B-B14F-4D97-AF65-F5344CB8AC3E}">
        <p14:creationId xmlns:p14="http://schemas.microsoft.com/office/powerpoint/2010/main" val="33365460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B4FFC1C1-2B04-4116-B11C-B3EAF2313B98}"/>
              </a:ext>
            </a:extLst>
          </p:cNvPr>
          <p:cNvSpPr>
            <a:spLocks noGrp="1"/>
          </p:cNvSpPr>
          <p:nvPr>
            <p:ph type="dt" sz="half" idx="10"/>
          </p:nvPr>
        </p:nvSpPr>
        <p:spPr/>
        <p:txBody>
          <a:bodyPr/>
          <a:lstStyle/>
          <a:p>
            <a:fld id="{8F47173B-E2F4-48C5-977E-3217998D5868}" type="datetimeFigureOut">
              <a:rPr lang="es-CL" smtClean="0"/>
              <a:t>30-05-2021</a:t>
            </a:fld>
            <a:endParaRPr lang="es-CL"/>
          </a:p>
        </p:txBody>
      </p:sp>
      <p:sp>
        <p:nvSpPr>
          <p:cNvPr id="3" name="Marcador de pie de página 2">
            <a:extLst>
              <a:ext uri="{FF2B5EF4-FFF2-40B4-BE49-F238E27FC236}">
                <a16:creationId xmlns:a16="http://schemas.microsoft.com/office/drawing/2014/main" id="{EDDD99ED-D2E6-43CB-85E4-7BEAEEF00819}"/>
              </a:ext>
            </a:extLst>
          </p:cNvPr>
          <p:cNvSpPr>
            <a:spLocks noGrp="1"/>
          </p:cNvSpPr>
          <p:nvPr>
            <p:ph type="ftr" sz="quarter" idx="11"/>
          </p:nvPr>
        </p:nvSpPr>
        <p:spPr/>
        <p:txBody>
          <a:bodyPr/>
          <a:lstStyle/>
          <a:p>
            <a:endParaRPr lang="es-CL"/>
          </a:p>
        </p:txBody>
      </p:sp>
      <p:sp>
        <p:nvSpPr>
          <p:cNvPr id="4" name="Marcador de número de diapositiva 3">
            <a:extLst>
              <a:ext uri="{FF2B5EF4-FFF2-40B4-BE49-F238E27FC236}">
                <a16:creationId xmlns:a16="http://schemas.microsoft.com/office/drawing/2014/main" id="{6027B15B-97A5-47CC-964A-D124196D450B}"/>
              </a:ext>
            </a:extLst>
          </p:cNvPr>
          <p:cNvSpPr>
            <a:spLocks noGrp="1"/>
          </p:cNvSpPr>
          <p:nvPr>
            <p:ph type="sldNum" sz="quarter" idx="12"/>
          </p:nvPr>
        </p:nvSpPr>
        <p:spPr/>
        <p:txBody>
          <a:bodyPr/>
          <a:lstStyle/>
          <a:p>
            <a:fld id="{8BDBBAF8-AB3E-45A1-92E5-DAE754255A52}" type="slidenum">
              <a:rPr lang="es-CL" smtClean="0"/>
              <a:t>‹Nº›</a:t>
            </a:fld>
            <a:endParaRPr lang="es-CL"/>
          </a:p>
        </p:txBody>
      </p:sp>
    </p:spTree>
    <p:extLst>
      <p:ext uri="{BB962C8B-B14F-4D97-AF65-F5344CB8AC3E}">
        <p14:creationId xmlns:p14="http://schemas.microsoft.com/office/powerpoint/2010/main" val="33615485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479E10-1424-45F3-9FC8-DFB4243DF8AD}"/>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E49E4FB7-0997-4660-BB7A-B74C0A205E9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texto 3">
            <a:extLst>
              <a:ext uri="{FF2B5EF4-FFF2-40B4-BE49-F238E27FC236}">
                <a16:creationId xmlns:a16="http://schemas.microsoft.com/office/drawing/2014/main" id="{4FB0E4D9-81A5-4D21-98B9-1D2291E69E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3D6FE393-BF54-4F8F-86E2-75DC5B77CA46}"/>
              </a:ext>
            </a:extLst>
          </p:cNvPr>
          <p:cNvSpPr>
            <a:spLocks noGrp="1"/>
          </p:cNvSpPr>
          <p:nvPr>
            <p:ph type="dt" sz="half" idx="10"/>
          </p:nvPr>
        </p:nvSpPr>
        <p:spPr/>
        <p:txBody>
          <a:bodyPr/>
          <a:lstStyle/>
          <a:p>
            <a:fld id="{8F47173B-E2F4-48C5-977E-3217998D5868}" type="datetimeFigureOut">
              <a:rPr lang="es-CL" smtClean="0"/>
              <a:t>30-05-2021</a:t>
            </a:fld>
            <a:endParaRPr lang="es-CL"/>
          </a:p>
        </p:txBody>
      </p:sp>
      <p:sp>
        <p:nvSpPr>
          <p:cNvPr id="6" name="Marcador de pie de página 5">
            <a:extLst>
              <a:ext uri="{FF2B5EF4-FFF2-40B4-BE49-F238E27FC236}">
                <a16:creationId xmlns:a16="http://schemas.microsoft.com/office/drawing/2014/main" id="{4313734E-CAE7-401F-B24E-23EB3615BE05}"/>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759F3498-CE42-429C-9182-DDC0B17E0EE2}"/>
              </a:ext>
            </a:extLst>
          </p:cNvPr>
          <p:cNvSpPr>
            <a:spLocks noGrp="1"/>
          </p:cNvSpPr>
          <p:nvPr>
            <p:ph type="sldNum" sz="quarter" idx="12"/>
          </p:nvPr>
        </p:nvSpPr>
        <p:spPr/>
        <p:txBody>
          <a:bodyPr/>
          <a:lstStyle/>
          <a:p>
            <a:fld id="{8BDBBAF8-AB3E-45A1-92E5-DAE754255A52}" type="slidenum">
              <a:rPr lang="es-CL" smtClean="0"/>
              <a:t>‹Nº›</a:t>
            </a:fld>
            <a:endParaRPr lang="es-CL"/>
          </a:p>
        </p:txBody>
      </p:sp>
    </p:spTree>
    <p:extLst>
      <p:ext uri="{BB962C8B-B14F-4D97-AF65-F5344CB8AC3E}">
        <p14:creationId xmlns:p14="http://schemas.microsoft.com/office/powerpoint/2010/main" val="38634148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E0542A3-7655-4356-9AE6-5614058B1871}"/>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posición de imagen 2">
            <a:extLst>
              <a:ext uri="{FF2B5EF4-FFF2-40B4-BE49-F238E27FC236}">
                <a16:creationId xmlns:a16="http://schemas.microsoft.com/office/drawing/2014/main" id="{987A7440-0C0D-404D-A244-54E474F666F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Marcador de texto 3">
            <a:extLst>
              <a:ext uri="{FF2B5EF4-FFF2-40B4-BE49-F238E27FC236}">
                <a16:creationId xmlns:a16="http://schemas.microsoft.com/office/drawing/2014/main" id="{49D7BE81-9F64-4652-A863-0D920E7491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3C16E6EE-2908-454B-A728-07445909B45B}"/>
              </a:ext>
            </a:extLst>
          </p:cNvPr>
          <p:cNvSpPr>
            <a:spLocks noGrp="1"/>
          </p:cNvSpPr>
          <p:nvPr>
            <p:ph type="dt" sz="half" idx="10"/>
          </p:nvPr>
        </p:nvSpPr>
        <p:spPr/>
        <p:txBody>
          <a:bodyPr/>
          <a:lstStyle/>
          <a:p>
            <a:fld id="{8F47173B-E2F4-48C5-977E-3217998D5868}" type="datetimeFigureOut">
              <a:rPr lang="es-CL" smtClean="0"/>
              <a:t>30-05-2021</a:t>
            </a:fld>
            <a:endParaRPr lang="es-CL"/>
          </a:p>
        </p:txBody>
      </p:sp>
      <p:sp>
        <p:nvSpPr>
          <p:cNvPr id="6" name="Marcador de pie de página 5">
            <a:extLst>
              <a:ext uri="{FF2B5EF4-FFF2-40B4-BE49-F238E27FC236}">
                <a16:creationId xmlns:a16="http://schemas.microsoft.com/office/drawing/2014/main" id="{C1DF4F91-BF91-446A-A5AB-9F8BBA6FB3CE}"/>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AF3BEB84-A6DA-4B24-9C83-F5DAB033A15F}"/>
              </a:ext>
            </a:extLst>
          </p:cNvPr>
          <p:cNvSpPr>
            <a:spLocks noGrp="1"/>
          </p:cNvSpPr>
          <p:nvPr>
            <p:ph type="sldNum" sz="quarter" idx="12"/>
          </p:nvPr>
        </p:nvSpPr>
        <p:spPr/>
        <p:txBody>
          <a:bodyPr/>
          <a:lstStyle/>
          <a:p>
            <a:fld id="{8BDBBAF8-AB3E-45A1-92E5-DAE754255A52}" type="slidenum">
              <a:rPr lang="es-CL" smtClean="0"/>
              <a:t>‹Nº›</a:t>
            </a:fld>
            <a:endParaRPr lang="es-CL"/>
          </a:p>
        </p:txBody>
      </p:sp>
    </p:spTree>
    <p:extLst>
      <p:ext uri="{BB962C8B-B14F-4D97-AF65-F5344CB8AC3E}">
        <p14:creationId xmlns:p14="http://schemas.microsoft.com/office/powerpoint/2010/main" val="10250818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57173353-2D56-4A0C-8100-6E3C692B85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7B2A203A-CD55-47B1-9871-52E2E349874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004D244A-DD23-4332-935E-5B726B0CCD3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47173B-E2F4-48C5-977E-3217998D5868}" type="datetimeFigureOut">
              <a:rPr lang="es-CL" smtClean="0"/>
              <a:t>30-05-2021</a:t>
            </a:fld>
            <a:endParaRPr lang="es-CL"/>
          </a:p>
        </p:txBody>
      </p:sp>
      <p:sp>
        <p:nvSpPr>
          <p:cNvPr id="5" name="Marcador de pie de página 4">
            <a:extLst>
              <a:ext uri="{FF2B5EF4-FFF2-40B4-BE49-F238E27FC236}">
                <a16:creationId xmlns:a16="http://schemas.microsoft.com/office/drawing/2014/main" id="{AAC1F409-084F-4455-ACA5-02CDA6C6FD0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Marcador de número de diapositiva 5">
            <a:extLst>
              <a:ext uri="{FF2B5EF4-FFF2-40B4-BE49-F238E27FC236}">
                <a16:creationId xmlns:a16="http://schemas.microsoft.com/office/drawing/2014/main" id="{CDA8A2D1-7C48-4EED-9F12-4D9094B3CF8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DBBAF8-AB3E-45A1-92E5-DAE754255A52}" type="slidenum">
              <a:rPr lang="es-CL" smtClean="0"/>
              <a:t>‹Nº›</a:t>
            </a:fld>
            <a:endParaRPr lang="es-CL"/>
          </a:p>
        </p:txBody>
      </p:sp>
    </p:spTree>
    <p:extLst>
      <p:ext uri="{BB962C8B-B14F-4D97-AF65-F5344CB8AC3E}">
        <p14:creationId xmlns:p14="http://schemas.microsoft.com/office/powerpoint/2010/main" val="32715303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jpg"/></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jpg"/></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jpg"/></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jpg"/></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jpg"/></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jpg"/></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jpg"/></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jpg"/></Relationships>
</file>

<file path=ppt/slides/_rels/slide1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jp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jp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jp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jp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jp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n 8">
            <a:extLst>
              <a:ext uri="{FF2B5EF4-FFF2-40B4-BE49-F238E27FC236}">
                <a16:creationId xmlns:a16="http://schemas.microsoft.com/office/drawing/2014/main" id="{28F88CAF-CA2D-45F9-92C7-BC6A4DAC9E6C}"/>
              </a:ext>
            </a:extLst>
          </p:cNvPr>
          <p:cNvPicPr>
            <a:picLocks noChangeAspect="1"/>
          </p:cNvPicPr>
          <p:nvPr/>
        </p:nvPicPr>
        <p:blipFill>
          <a:blip r:embed="rId3" cstate="print"/>
          <a:stretch>
            <a:fillRect/>
          </a:stretch>
        </p:blipFill>
        <p:spPr>
          <a:xfrm>
            <a:off x="7726018" y="4003999"/>
            <a:ext cx="4465982" cy="2854001"/>
          </a:xfrm>
          <a:prstGeom prst="rect">
            <a:avLst/>
          </a:prstGeom>
        </p:spPr>
      </p:pic>
      <p:pic>
        <p:nvPicPr>
          <p:cNvPr id="5" name="Imagen 4">
            <a:extLst>
              <a:ext uri="{FF2B5EF4-FFF2-40B4-BE49-F238E27FC236}">
                <a16:creationId xmlns:a16="http://schemas.microsoft.com/office/drawing/2014/main" id="{8986112F-F1DA-40DE-8912-6ED568E360A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222992" y="179973"/>
            <a:ext cx="1969008" cy="2054155"/>
          </a:xfrm>
          <a:prstGeom prst="rect">
            <a:avLst/>
          </a:prstGeom>
        </p:spPr>
      </p:pic>
      <p:sp>
        <p:nvSpPr>
          <p:cNvPr id="3" name="Subtítulo 2">
            <a:extLst>
              <a:ext uri="{FF2B5EF4-FFF2-40B4-BE49-F238E27FC236}">
                <a16:creationId xmlns:a16="http://schemas.microsoft.com/office/drawing/2014/main" id="{B3AE7A3A-36DB-4C5E-9758-2FA7C3049771}"/>
              </a:ext>
            </a:extLst>
          </p:cNvPr>
          <p:cNvSpPr>
            <a:spLocks noGrp="1"/>
          </p:cNvSpPr>
          <p:nvPr>
            <p:ph type="subTitle" idx="1"/>
          </p:nvPr>
        </p:nvSpPr>
        <p:spPr>
          <a:xfrm>
            <a:off x="1524000" y="4187634"/>
            <a:ext cx="9144000" cy="1655762"/>
          </a:xfrm>
        </p:spPr>
        <p:txBody>
          <a:bodyPr/>
          <a:lstStyle/>
          <a:p>
            <a:r>
              <a:rPr lang="es-CL" dirty="0">
                <a:solidFill>
                  <a:schemeClr val="bg1">
                    <a:lumMod val="50000"/>
                  </a:schemeClr>
                </a:solidFill>
              </a:rPr>
              <a:t>Dr. Cristian Rebolledo Díaz</a:t>
            </a:r>
          </a:p>
        </p:txBody>
      </p:sp>
      <p:pic>
        <p:nvPicPr>
          <p:cNvPr id="1026" name="Picture 2" descr="Resultado de imagen para logo facultad de medicina universidad de chile">
            <a:extLst>
              <a:ext uri="{FF2B5EF4-FFF2-40B4-BE49-F238E27FC236}">
                <a16:creationId xmlns:a16="http://schemas.microsoft.com/office/drawing/2014/main" id="{412605F5-58D7-4ABA-AF2A-8BC1C55810D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250" y="141288"/>
            <a:ext cx="1428750" cy="2276475"/>
          </a:xfrm>
          <a:prstGeom prst="rect">
            <a:avLst/>
          </a:prstGeom>
          <a:noFill/>
          <a:extLst>
            <a:ext uri="{909E8E84-426E-40DD-AFC4-6F175D3DCCD1}">
              <a14:hiddenFill xmlns:a14="http://schemas.microsoft.com/office/drawing/2010/main">
                <a:solidFill>
                  <a:srgbClr val="FFFFFF"/>
                </a:solidFill>
              </a14:hiddenFill>
            </a:ext>
          </a:extLst>
        </p:spPr>
      </p:pic>
      <p:sp>
        <p:nvSpPr>
          <p:cNvPr id="6" name="Título 5">
            <a:extLst>
              <a:ext uri="{FF2B5EF4-FFF2-40B4-BE49-F238E27FC236}">
                <a16:creationId xmlns:a16="http://schemas.microsoft.com/office/drawing/2014/main" id="{B3CFD54F-2BAE-44A0-870C-5C152F22BB79}"/>
              </a:ext>
            </a:extLst>
          </p:cNvPr>
          <p:cNvSpPr>
            <a:spLocks noGrp="1"/>
          </p:cNvSpPr>
          <p:nvPr>
            <p:ph type="ctrTitle"/>
          </p:nvPr>
        </p:nvSpPr>
        <p:spPr/>
        <p:txBody>
          <a:bodyPr/>
          <a:lstStyle/>
          <a:p>
            <a:r>
              <a:rPr lang="es-CL" dirty="0"/>
              <a:t>Aspectos éticos de la gestión</a:t>
            </a:r>
          </a:p>
        </p:txBody>
      </p:sp>
    </p:spTree>
    <p:extLst>
      <p:ext uri="{BB962C8B-B14F-4D97-AF65-F5344CB8AC3E}">
        <p14:creationId xmlns:p14="http://schemas.microsoft.com/office/powerpoint/2010/main" val="2384569972"/>
      </p:ext>
    </p:extLst>
  </p:cSld>
  <p:clrMapOvr>
    <a:masterClrMapping/>
  </p:clrMapOvr>
  <mc:AlternateContent xmlns:mc="http://schemas.openxmlformats.org/markup-compatibility/2006" xmlns:p14="http://schemas.microsoft.com/office/powerpoint/2010/main">
    <mc:Choice Requires="p14">
      <p:transition spd="slow" p14:dur="2000" advTm="30076"/>
    </mc:Choice>
    <mc:Fallback xmlns="">
      <p:transition spd="slow" advTm="30076"/>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9E3943A-9C03-4A03-93A8-928049FCB7E6}"/>
              </a:ext>
            </a:extLst>
          </p:cNvPr>
          <p:cNvSpPr>
            <a:spLocks noGrp="1"/>
          </p:cNvSpPr>
          <p:nvPr>
            <p:ph type="title"/>
          </p:nvPr>
        </p:nvSpPr>
        <p:spPr/>
        <p:txBody>
          <a:bodyPr/>
          <a:lstStyle/>
          <a:p>
            <a:r>
              <a:rPr lang="es-CL" dirty="0"/>
              <a:t>Principios </a:t>
            </a:r>
            <a:r>
              <a:rPr lang="es-CL" dirty="0">
                <a:sym typeface="Wingdings" panose="05000000000000000000" pitchFamily="2" charset="2"/>
              </a:rPr>
              <a:t>corrientes filosóficas </a:t>
            </a:r>
            <a:endParaRPr lang="es-CL" dirty="0"/>
          </a:p>
        </p:txBody>
      </p:sp>
      <p:graphicFrame>
        <p:nvGraphicFramePr>
          <p:cNvPr id="4" name="Tabla 4">
            <a:extLst>
              <a:ext uri="{FF2B5EF4-FFF2-40B4-BE49-F238E27FC236}">
                <a16:creationId xmlns:a16="http://schemas.microsoft.com/office/drawing/2014/main" id="{BBE74BFA-46D0-48B6-8E60-DB2EF527C7E2}"/>
              </a:ext>
            </a:extLst>
          </p:cNvPr>
          <p:cNvGraphicFramePr>
            <a:graphicFrameLocks noGrp="1"/>
          </p:cNvGraphicFramePr>
          <p:nvPr>
            <p:ph idx="1"/>
          </p:nvPr>
        </p:nvGraphicFramePr>
        <p:xfrm>
          <a:off x="157163" y="1825625"/>
          <a:ext cx="11901488" cy="3689350"/>
        </p:xfrm>
        <a:graphic>
          <a:graphicData uri="http://schemas.openxmlformats.org/drawingml/2006/table">
            <a:tbl>
              <a:tblPr firstRow="1" bandRow="1">
                <a:tableStyleId>{2D5ABB26-0587-4C30-8999-92F81FD0307C}</a:tableStyleId>
              </a:tblPr>
              <a:tblGrid>
                <a:gridCol w="2975372">
                  <a:extLst>
                    <a:ext uri="{9D8B030D-6E8A-4147-A177-3AD203B41FA5}">
                      <a16:colId xmlns:a16="http://schemas.microsoft.com/office/drawing/2014/main" val="1980824514"/>
                    </a:ext>
                  </a:extLst>
                </a:gridCol>
                <a:gridCol w="2975372">
                  <a:extLst>
                    <a:ext uri="{9D8B030D-6E8A-4147-A177-3AD203B41FA5}">
                      <a16:colId xmlns:a16="http://schemas.microsoft.com/office/drawing/2014/main" val="3491971137"/>
                    </a:ext>
                  </a:extLst>
                </a:gridCol>
                <a:gridCol w="3188493">
                  <a:extLst>
                    <a:ext uri="{9D8B030D-6E8A-4147-A177-3AD203B41FA5}">
                      <a16:colId xmlns:a16="http://schemas.microsoft.com/office/drawing/2014/main" val="2488123908"/>
                    </a:ext>
                  </a:extLst>
                </a:gridCol>
                <a:gridCol w="2762251">
                  <a:extLst>
                    <a:ext uri="{9D8B030D-6E8A-4147-A177-3AD203B41FA5}">
                      <a16:colId xmlns:a16="http://schemas.microsoft.com/office/drawing/2014/main" val="651036674"/>
                    </a:ext>
                  </a:extLst>
                </a:gridCol>
              </a:tblGrid>
              <a:tr h="1844675">
                <a:tc>
                  <a:txBody>
                    <a:bodyPr/>
                    <a:lstStyle/>
                    <a:p>
                      <a:pPr algn="ctr"/>
                      <a:endParaRPr lang="es-CL" sz="2200" dirty="0"/>
                    </a:p>
                    <a:p>
                      <a:pPr algn="ctr"/>
                      <a:endParaRPr lang="es-CL" sz="2200" dirty="0"/>
                    </a:p>
                    <a:p>
                      <a:pPr algn="ctr"/>
                      <a:r>
                        <a:rPr lang="es-CL" sz="2200" dirty="0"/>
                        <a:t>IGUALITARISMO</a:t>
                      </a:r>
                    </a:p>
                  </a:txBody>
                  <a:tcPr/>
                </a:tc>
                <a:tc>
                  <a:txBody>
                    <a:bodyPr/>
                    <a:lstStyle/>
                    <a:p>
                      <a:pPr algn="ctr"/>
                      <a:endParaRPr lang="es-CL" sz="2200" dirty="0"/>
                    </a:p>
                    <a:p>
                      <a:pPr algn="ctr"/>
                      <a:endParaRPr lang="es-CL" sz="2200" dirty="0"/>
                    </a:p>
                    <a:p>
                      <a:pPr marL="0" marR="0" lvl="0" indent="0" algn="ctr" defTabSz="914400" rtl="0" eaLnBrk="1" fontAlgn="auto" latinLnBrk="0" hangingPunct="1">
                        <a:lnSpc>
                          <a:spcPct val="100000"/>
                        </a:lnSpc>
                        <a:spcBef>
                          <a:spcPts val="0"/>
                        </a:spcBef>
                        <a:spcAft>
                          <a:spcPts val="0"/>
                        </a:spcAft>
                        <a:buClrTx/>
                        <a:buSzTx/>
                        <a:buFontTx/>
                        <a:buNone/>
                        <a:tabLst/>
                        <a:defRPr/>
                      </a:pPr>
                      <a:r>
                        <a:rPr lang="es-CL" sz="2200" dirty="0"/>
                        <a:t>DEONTOLOGISMO</a:t>
                      </a:r>
                    </a:p>
                    <a:p>
                      <a:pPr algn="ctr"/>
                      <a:endParaRPr lang="es-CL" sz="2200" dirty="0"/>
                    </a:p>
                  </a:txBody>
                  <a:tcPr/>
                </a:tc>
                <a:tc>
                  <a:txBody>
                    <a:bodyPr/>
                    <a:lstStyle/>
                    <a:p>
                      <a:pPr algn="ctr"/>
                      <a:endParaRPr lang="es-CL" sz="2200" dirty="0"/>
                    </a:p>
                    <a:p>
                      <a:pPr marL="0" marR="0" lvl="0" indent="0" algn="ctr" defTabSz="914400" rtl="0" eaLnBrk="1" fontAlgn="auto" latinLnBrk="0" hangingPunct="1">
                        <a:lnSpc>
                          <a:spcPct val="100000"/>
                        </a:lnSpc>
                        <a:spcBef>
                          <a:spcPts val="0"/>
                        </a:spcBef>
                        <a:spcAft>
                          <a:spcPts val="0"/>
                        </a:spcAft>
                        <a:buClrTx/>
                        <a:buSzTx/>
                        <a:buFontTx/>
                        <a:buNone/>
                        <a:tabLst/>
                        <a:defRPr/>
                      </a:pPr>
                      <a:endParaRPr lang="es-CL" sz="2200" dirty="0"/>
                    </a:p>
                    <a:p>
                      <a:pPr marL="0" marR="0" lvl="0" indent="0" algn="ctr" defTabSz="914400" rtl="0" eaLnBrk="1" fontAlgn="auto" latinLnBrk="0" hangingPunct="1">
                        <a:lnSpc>
                          <a:spcPct val="100000"/>
                        </a:lnSpc>
                        <a:spcBef>
                          <a:spcPts val="0"/>
                        </a:spcBef>
                        <a:spcAft>
                          <a:spcPts val="0"/>
                        </a:spcAft>
                        <a:buClrTx/>
                        <a:buSzTx/>
                        <a:buFontTx/>
                        <a:buNone/>
                        <a:tabLst/>
                        <a:defRPr/>
                      </a:pPr>
                      <a:r>
                        <a:rPr lang="es-CL" sz="2200" dirty="0"/>
                        <a:t>UTILITARISMO</a:t>
                      </a:r>
                    </a:p>
                    <a:p>
                      <a:pPr algn="ctr"/>
                      <a:endParaRPr lang="es-CL" sz="2200" dirty="0"/>
                    </a:p>
                  </a:txBody>
                  <a:tcPr/>
                </a:tc>
                <a:tc>
                  <a:txBody>
                    <a:bodyPr/>
                    <a:lstStyle/>
                    <a:p>
                      <a:pPr algn="ctr"/>
                      <a:endParaRPr lang="es-CL" sz="2200" dirty="0"/>
                    </a:p>
                    <a:p>
                      <a:pPr algn="ctr"/>
                      <a:endParaRPr lang="es-CL" sz="2200" dirty="0"/>
                    </a:p>
                    <a:p>
                      <a:pPr marL="0" marR="0" lvl="0" indent="0" algn="ctr" defTabSz="914400" rtl="0" eaLnBrk="1" fontAlgn="auto" latinLnBrk="0" hangingPunct="1">
                        <a:lnSpc>
                          <a:spcPct val="100000"/>
                        </a:lnSpc>
                        <a:spcBef>
                          <a:spcPts val="0"/>
                        </a:spcBef>
                        <a:spcAft>
                          <a:spcPts val="0"/>
                        </a:spcAft>
                        <a:buClrTx/>
                        <a:buSzTx/>
                        <a:buFontTx/>
                        <a:buNone/>
                        <a:tabLst/>
                        <a:defRPr/>
                      </a:pPr>
                      <a:r>
                        <a:rPr lang="es-CL" sz="2200" dirty="0"/>
                        <a:t>CONTRACTUALISMO</a:t>
                      </a:r>
                    </a:p>
                    <a:p>
                      <a:pPr algn="ctr"/>
                      <a:endParaRPr lang="es-CL" sz="2200" dirty="0"/>
                    </a:p>
                  </a:txBody>
                  <a:tcPr/>
                </a:tc>
                <a:extLst>
                  <a:ext uri="{0D108BD9-81ED-4DB2-BD59-A6C34878D82A}">
                    <a16:rowId xmlns:a16="http://schemas.microsoft.com/office/drawing/2014/main" val="3068003131"/>
                  </a:ext>
                </a:extLst>
              </a:tr>
              <a:tr h="1844675">
                <a:tc>
                  <a:txBody>
                    <a:bodyPr/>
                    <a:lstStyle/>
                    <a:p>
                      <a:pPr algn="ctr"/>
                      <a:endParaRPr lang="es-CL" sz="2200" dirty="0"/>
                    </a:p>
                    <a:p>
                      <a:pPr algn="ctr"/>
                      <a:endParaRPr lang="es-CL" sz="2200" dirty="0"/>
                    </a:p>
                    <a:p>
                      <a:pPr algn="ctr"/>
                      <a:r>
                        <a:rPr lang="es-CL" sz="2200" dirty="0"/>
                        <a:t>INDIVIDUALISMO</a:t>
                      </a:r>
                    </a:p>
                  </a:txBody>
                  <a:tcPr/>
                </a:tc>
                <a:tc>
                  <a:txBody>
                    <a:bodyPr/>
                    <a:lstStyle/>
                    <a:p>
                      <a:pPr algn="ctr"/>
                      <a:endParaRPr lang="es-CL" sz="2200" dirty="0"/>
                    </a:p>
                    <a:p>
                      <a:pPr algn="ctr"/>
                      <a:endParaRPr lang="es-CL" sz="2200" dirty="0"/>
                    </a:p>
                    <a:p>
                      <a:pPr algn="ctr"/>
                      <a:r>
                        <a:rPr lang="es-CL" sz="2200" dirty="0"/>
                        <a:t>IUSNATURALISMO</a:t>
                      </a:r>
                    </a:p>
                  </a:txBody>
                  <a:tcPr/>
                </a:tc>
                <a:tc>
                  <a:txBody>
                    <a:bodyPr/>
                    <a:lstStyle/>
                    <a:p>
                      <a:pPr algn="ctr"/>
                      <a:endParaRPr lang="es-CL" sz="2200" dirty="0"/>
                    </a:p>
                    <a:p>
                      <a:pPr algn="ctr"/>
                      <a:endParaRPr lang="es-CL" sz="2200" dirty="0"/>
                    </a:p>
                    <a:p>
                      <a:pPr algn="ctr"/>
                      <a:r>
                        <a:rPr lang="es-CL" sz="2200" dirty="0"/>
                        <a:t>NEOCONTRACTUALISMO</a:t>
                      </a:r>
                    </a:p>
                  </a:txBody>
                  <a:tcPr/>
                </a:tc>
                <a:tc>
                  <a:txBody>
                    <a:bodyPr/>
                    <a:lstStyle/>
                    <a:p>
                      <a:pPr algn="ctr"/>
                      <a:endParaRPr lang="es-CL" sz="2200" dirty="0"/>
                    </a:p>
                    <a:p>
                      <a:pPr algn="ctr"/>
                      <a:endParaRPr lang="es-CL" sz="2200" dirty="0"/>
                    </a:p>
                    <a:p>
                      <a:pPr algn="ctr"/>
                      <a:r>
                        <a:rPr lang="es-CL" sz="2200" dirty="0"/>
                        <a:t>COMUNITARISMO</a:t>
                      </a:r>
                    </a:p>
                  </a:txBody>
                  <a:tcPr/>
                </a:tc>
                <a:extLst>
                  <a:ext uri="{0D108BD9-81ED-4DB2-BD59-A6C34878D82A}">
                    <a16:rowId xmlns:a16="http://schemas.microsoft.com/office/drawing/2014/main" val="1257105346"/>
                  </a:ext>
                </a:extLst>
              </a:tr>
            </a:tbl>
          </a:graphicData>
        </a:graphic>
      </p:graphicFrame>
      <p:sp>
        <p:nvSpPr>
          <p:cNvPr id="5" name="Rectángulo 4">
            <a:extLst>
              <a:ext uri="{FF2B5EF4-FFF2-40B4-BE49-F238E27FC236}">
                <a16:creationId xmlns:a16="http://schemas.microsoft.com/office/drawing/2014/main" id="{09704878-6C9F-4DDA-BA8A-A554744A9C16}"/>
              </a:ext>
            </a:extLst>
          </p:cNvPr>
          <p:cNvSpPr/>
          <p:nvPr/>
        </p:nvSpPr>
        <p:spPr>
          <a:xfrm>
            <a:off x="6107906" y="4095750"/>
            <a:ext cx="3169443" cy="102870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pic>
        <p:nvPicPr>
          <p:cNvPr id="6" name="Imagen 5">
            <a:extLst>
              <a:ext uri="{FF2B5EF4-FFF2-40B4-BE49-F238E27FC236}">
                <a16:creationId xmlns:a16="http://schemas.microsoft.com/office/drawing/2014/main" id="{F929B42D-2CDB-4F73-AAD1-942B4FA39024}"/>
              </a:ext>
            </a:extLst>
          </p:cNvPr>
          <p:cNvPicPr>
            <a:picLocks noChangeAspect="1"/>
          </p:cNvPicPr>
          <p:nvPr/>
        </p:nvPicPr>
        <p:blipFill>
          <a:blip r:embed="rId3" cstate="print"/>
          <a:stretch>
            <a:fillRect/>
          </a:stretch>
        </p:blipFill>
        <p:spPr>
          <a:xfrm>
            <a:off x="9616860" y="5212348"/>
            <a:ext cx="2575140" cy="1645652"/>
          </a:xfrm>
          <a:prstGeom prst="rect">
            <a:avLst/>
          </a:prstGeom>
        </p:spPr>
      </p:pic>
      <p:pic>
        <p:nvPicPr>
          <p:cNvPr id="7" name="Imagen 6">
            <a:extLst>
              <a:ext uri="{FF2B5EF4-FFF2-40B4-BE49-F238E27FC236}">
                <a16:creationId xmlns:a16="http://schemas.microsoft.com/office/drawing/2014/main" id="{04723F48-DC1D-40DE-88B1-1F10DACDFE6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14562" y="205080"/>
            <a:ext cx="1577438" cy="1645652"/>
          </a:xfrm>
          <a:prstGeom prst="rect">
            <a:avLst/>
          </a:prstGeom>
        </p:spPr>
      </p:pic>
      <p:pic>
        <p:nvPicPr>
          <p:cNvPr id="8" name="Picture 2" descr="Resultado de imagen para logo facultad de medicina universidad de chile">
            <a:extLst>
              <a:ext uri="{FF2B5EF4-FFF2-40B4-BE49-F238E27FC236}">
                <a16:creationId xmlns:a16="http://schemas.microsoft.com/office/drawing/2014/main" id="{880BC9FF-55EE-4C00-836F-1F7A54E156B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250" y="141288"/>
            <a:ext cx="1057115" cy="16843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4535879"/>
      </p:ext>
    </p:extLst>
  </p:cSld>
  <p:clrMapOvr>
    <a:masterClrMapping/>
  </p:clrMapOvr>
  <mc:AlternateContent xmlns:mc="http://schemas.openxmlformats.org/markup-compatibility/2006" xmlns:p14="http://schemas.microsoft.com/office/powerpoint/2010/main">
    <mc:Choice Requires="p14">
      <p:transition spd="slow" p14:dur="2000" advTm="118758"/>
    </mc:Choice>
    <mc:Fallback xmlns="">
      <p:transition spd="slow" advTm="118758"/>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9E3943A-9C03-4A03-93A8-928049FCB7E6}"/>
              </a:ext>
            </a:extLst>
          </p:cNvPr>
          <p:cNvSpPr>
            <a:spLocks noGrp="1"/>
          </p:cNvSpPr>
          <p:nvPr>
            <p:ph type="title"/>
          </p:nvPr>
        </p:nvSpPr>
        <p:spPr/>
        <p:txBody>
          <a:bodyPr/>
          <a:lstStyle/>
          <a:p>
            <a:r>
              <a:rPr lang="es-CL" dirty="0"/>
              <a:t>Principios </a:t>
            </a:r>
            <a:r>
              <a:rPr lang="es-CL" dirty="0">
                <a:sym typeface="Wingdings" panose="05000000000000000000" pitchFamily="2" charset="2"/>
              </a:rPr>
              <a:t>corrientes filosóficas </a:t>
            </a:r>
            <a:endParaRPr lang="es-CL" dirty="0"/>
          </a:p>
        </p:txBody>
      </p:sp>
      <p:graphicFrame>
        <p:nvGraphicFramePr>
          <p:cNvPr id="4" name="Tabla 4">
            <a:extLst>
              <a:ext uri="{FF2B5EF4-FFF2-40B4-BE49-F238E27FC236}">
                <a16:creationId xmlns:a16="http://schemas.microsoft.com/office/drawing/2014/main" id="{BBE74BFA-46D0-48B6-8E60-DB2EF527C7E2}"/>
              </a:ext>
            </a:extLst>
          </p:cNvPr>
          <p:cNvGraphicFramePr>
            <a:graphicFrameLocks noGrp="1"/>
          </p:cNvGraphicFramePr>
          <p:nvPr>
            <p:ph idx="1"/>
          </p:nvPr>
        </p:nvGraphicFramePr>
        <p:xfrm>
          <a:off x="157163" y="1825625"/>
          <a:ext cx="11901488" cy="3689350"/>
        </p:xfrm>
        <a:graphic>
          <a:graphicData uri="http://schemas.openxmlformats.org/drawingml/2006/table">
            <a:tbl>
              <a:tblPr firstRow="1" bandRow="1">
                <a:tableStyleId>{2D5ABB26-0587-4C30-8999-92F81FD0307C}</a:tableStyleId>
              </a:tblPr>
              <a:tblGrid>
                <a:gridCol w="2975372">
                  <a:extLst>
                    <a:ext uri="{9D8B030D-6E8A-4147-A177-3AD203B41FA5}">
                      <a16:colId xmlns:a16="http://schemas.microsoft.com/office/drawing/2014/main" val="1980824514"/>
                    </a:ext>
                  </a:extLst>
                </a:gridCol>
                <a:gridCol w="2975372">
                  <a:extLst>
                    <a:ext uri="{9D8B030D-6E8A-4147-A177-3AD203B41FA5}">
                      <a16:colId xmlns:a16="http://schemas.microsoft.com/office/drawing/2014/main" val="3491971137"/>
                    </a:ext>
                  </a:extLst>
                </a:gridCol>
                <a:gridCol w="3188493">
                  <a:extLst>
                    <a:ext uri="{9D8B030D-6E8A-4147-A177-3AD203B41FA5}">
                      <a16:colId xmlns:a16="http://schemas.microsoft.com/office/drawing/2014/main" val="2488123908"/>
                    </a:ext>
                  </a:extLst>
                </a:gridCol>
                <a:gridCol w="2762251">
                  <a:extLst>
                    <a:ext uri="{9D8B030D-6E8A-4147-A177-3AD203B41FA5}">
                      <a16:colId xmlns:a16="http://schemas.microsoft.com/office/drawing/2014/main" val="651036674"/>
                    </a:ext>
                  </a:extLst>
                </a:gridCol>
              </a:tblGrid>
              <a:tr h="1844675">
                <a:tc>
                  <a:txBody>
                    <a:bodyPr/>
                    <a:lstStyle/>
                    <a:p>
                      <a:pPr algn="ctr"/>
                      <a:endParaRPr lang="es-CL" sz="2200" dirty="0"/>
                    </a:p>
                    <a:p>
                      <a:pPr algn="ctr"/>
                      <a:endParaRPr lang="es-CL" sz="2200" dirty="0"/>
                    </a:p>
                    <a:p>
                      <a:pPr algn="ctr"/>
                      <a:r>
                        <a:rPr lang="es-CL" sz="2200" dirty="0"/>
                        <a:t>IGUALITARISMO</a:t>
                      </a:r>
                    </a:p>
                  </a:txBody>
                  <a:tcPr/>
                </a:tc>
                <a:tc>
                  <a:txBody>
                    <a:bodyPr/>
                    <a:lstStyle/>
                    <a:p>
                      <a:pPr algn="ctr"/>
                      <a:endParaRPr lang="es-CL" sz="2200" dirty="0"/>
                    </a:p>
                    <a:p>
                      <a:pPr algn="ctr"/>
                      <a:endParaRPr lang="es-CL" sz="2200" dirty="0"/>
                    </a:p>
                    <a:p>
                      <a:pPr marL="0" marR="0" lvl="0" indent="0" algn="ctr" defTabSz="914400" rtl="0" eaLnBrk="1" fontAlgn="auto" latinLnBrk="0" hangingPunct="1">
                        <a:lnSpc>
                          <a:spcPct val="100000"/>
                        </a:lnSpc>
                        <a:spcBef>
                          <a:spcPts val="0"/>
                        </a:spcBef>
                        <a:spcAft>
                          <a:spcPts val="0"/>
                        </a:spcAft>
                        <a:buClrTx/>
                        <a:buSzTx/>
                        <a:buFontTx/>
                        <a:buNone/>
                        <a:tabLst/>
                        <a:defRPr/>
                      </a:pPr>
                      <a:r>
                        <a:rPr lang="es-CL" sz="2200" dirty="0"/>
                        <a:t>DEONTOLOGISMO</a:t>
                      </a:r>
                    </a:p>
                    <a:p>
                      <a:pPr algn="ctr"/>
                      <a:endParaRPr lang="es-CL" sz="2200" dirty="0"/>
                    </a:p>
                  </a:txBody>
                  <a:tcPr/>
                </a:tc>
                <a:tc>
                  <a:txBody>
                    <a:bodyPr/>
                    <a:lstStyle/>
                    <a:p>
                      <a:pPr algn="ctr"/>
                      <a:endParaRPr lang="es-CL" sz="2200" dirty="0"/>
                    </a:p>
                    <a:p>
                      <a:pPr marL="0" marR="0" lvl="0" indent="0" algn="ctr" defTabSz="914400" rtl="0" eaLnBrk="1" fontAlgn="auto" latinLnBrk="0" hangingPunct="1">
                        <a:lnSpc>
                          <a:spcPct val="100000"/>
                        </a:lnSpc>
                        <a:spcBef>
                          <a:spcPts val="0"/>
                        </a:spcBef>
                        <a:spcAft>
                          <a:spcPts val="0"/>
                        </a:spcAft>
                        <a:buClrTx/>
                        <a:buSzTx/>
                        <a:buFontTx/>
                        <a:buNone/>
                        <a:tabLst/>
                        <a:defRPr/>
                      </a:pPr>
                      <a:endParaRPr lang="es-CL" sz="2200" dirty="0"/>
                    </a:p>
                    <a:p>
                      <a:pPr marL="0" marR="0" lvl="0" indent="0" algn="ctr" defTabSz="914400" rtl="0" eaLnBrk="1" fontAlgn="auto" latinLnBrk="0" hangingPunct="1">
                        <a:lnSpc>
                          <a:spcPct val="100000"/>
                        </a:lnSpc>
                        <a:spcBef>
                          <a:spcPts val="0"/>
                        </a:spcBef>
                        <a:spcAft>
                          <a:spcPts val="0"/>
                        </a:spcAft>
                        <a:buClrTx/>
                        <a:buSzTx/>
                        <a:buFontTx/>
                        <a:buNone/>
                        <a:tabLst/>
                        <a:defRPr/>
                      </a:pPr>
                      <a:r>
                        <a:rPr lang="es-CL" sz="2200" dirty="0"/>
                        <a:t>UTILITARISMO</a:t>
                      </a:r>
                    </a:p>
                    <a:p>
                      <a:pPr algn="ctr"/>
                      <a:endParaRPr lang="es-CL" sz="2200" dirty="0"/>
                    </a:p>
                  </a:txBody>
                  <a:tcPr/>
                </a:tc>
                <a:tc>
                  <a:txBody>
                    <a:bodyPr/>
                    <a:lstStyle/>
                    <a:p>
                      <a:pPr algn="ctr"/>
                      <a:endParaRPr lang="es-CL" sz="2200" dirty="0"/>
                    </a:p>
                    <a:p>
                      <a:pPr algn="ctr"/>
                      <a:endParaRPr lang="es-CL" sz="2200" dirty="0"/>
                    </a:p>
                    <a:p>
                      <a:pPr marL="0" marR="0" lvl="0" indent="0" algn="ctr" defTabSz="914400" rtl="0" eaLnBrk="1" fontAlgn="auto" latinLnBrk="0" hangingPunct="1">
                        <a:lnSpc>
                          <a:spcPct val="100000"/>
                        </a:lnSpc>
                        <a:spcBef>
                          <a:spcPts val="0"/>
                        </a:spcBef>
                        <a:spcAft>
                          <a:spcPts val="0"/>
                        </a:spcAft>
                        <a:buClrTx/>
                        <a:buSzTx/>
                        <a:buFontTx/>
                        <a:buNone/>
                        <a:tabLst/>
                        <a:defRPr/>
                      </a:pPr>
                      <a:r>
                        <a:rPr lang="es-CL" sz="2200" dirty="0"/>
                        <a:t>CONTRACTUALISMO</a:t>
                      </a:r>
                    </a:p>
                    <a:p>
                      <a:pPr algn="ctr"/>
                      <a:endParaRPr lang="es-CL" sz="2200" dirty="0"/>
                    </a:p>
                  </a:txBody>
                  <a:tcPr/>
                </a:tc>
                <a:extLst>
                  <a:ext uri="{0D108BD9-81ED-4DB2-BD59-A6C34878D82A}">
                    <a16:rowId xmlns:a16="http://schemas.microsoft.com/office/drawing/2014/main" val="3068003131"/>
                  </a:ext>
                </a:extLst>
              </a:tr>
              <a:tr h="1844675">
                <a:tc>
                  <a:txBody>
                    <a:bodyPr/>
                    <a:lstStyle/>
                    <a:p>
                      <a:pPr algn="ctr"/>
                      <a:endParaRPr lang="es-CL" sz="2200" dirty="0"/>
                    </a:p>
                    <a:p>
                      <a:pPr algn="ctr"/>
                      <a:endParaRPr lang="es-CL" sz="2200" dirty="0"/>
                    </a:p>
                    <a:p>
                      <a:pPr algn="ctr"/>
                      <a:r>
                        <a:rPr lang="es-CL" sz="2200" dirty="0"/>
                        <a:t>INDIVIDUALISMO</a:t>
                      </a:r>
                    </a:p>
                  </a:txBody>
                  <a:tcPr/>
                </a:tc>
                <a:tc>
                  <a:txBody>
                    <a:bodyPr/>
                    <a:lstStyle/>
                    <a:p>
                      <a:pPr algn="ctr"/>
                      <a:endParaRPr lang="es-CL" sz="2200" dirty="0"/>
                    </a:p>
                    <a:p>
                      <a:pPr algn="ctr"/>
                      <a:endParaRPr lang="es-CL" sz="2200" dirty="0"/>
                    </a:p>
                    <a:p>
                      <a:pPr algn="ctr"/>
                      <a:r>
                        <a:rPr lang="es-CL" sz="2200" dirty="0"/>
                        <a:t>IUSNATURALISMO</a:t>
                      </a:r>
                    </a:p>
                  </a:txBody>
                  <a:tcPr/>
                </a:tc>
                <a:tc>
                  <a:txBody>
                    <a:bodyPr/>
                    <a:lstStyle/>
                    <a:p>
                      <a:pPr algn="ctr"/>
                      <a:endParaRPr lang="es-CL" sz="2200" dirty="0"/>
                    </a:p>
                    <a:p>
                      <a:pPr algn="ctr"/>
                      <a:endParaRPr lang="es-CL" sz="2200" dirty="0"/>
                    </a:p>
                    <a:p>
                      <a:pPr algn="ctr"/>
                      <a:r>
                        <a:rPr lang="es-CL" sz="2200" dirty="0"/>
                        <a:t>NEOCONTRACTUALISMO</a:t>
                      </a:r>
                    </a:p>
                  </a:txBody>
                  <a:tcPr/>
                </a:tc>
                <a:tc>
                  <a:txBody>
                    <a:bodyPr/>
                    <a:lstStyle/>
                    <a:p>
                      <a:pPr algn="ctr"/>
                      <a:endParaRPr lang="es-CL" sz="2200" dirty="0"/>
                    </a:p>
                    <a:p>
                      <a:pPr algn="ctr"/>
                      <a:endParaRPr lang="es-CL" sz="2200" dirty="0"/>
                    </a:p>
                    <a:p>
                      <a:pPr algn="ctr"/>
                      <a:r>
                        <a:rPr lang="es-CL" sz="2200" dirty="0"/>
                        <a:t>COMUNITARISMO</a:t>
                      </a:r>
                    </a:p>
                  </a:txBody>
                  <a:tcPr/>
                </a:tc>
                <a:extLst>
                  <a:ext uri="{0D108BD9-81ED-4DB2-BD59-A6C34878D82A}">
                    <a16:rowId xmlns:a16="http://schemas.microsoft.com/office/drawing/2014/main" val="1257105346"/>
                  </a:ext>
                </a:extLst>
              </a:tr>
            </a:tbl>
          </a:graphicData>
        </a:graphic>
      </p:graphicFrame>
      <p:sp>
        <p:nvSpPr>
          <p:cNvPr id="5" name="Rectángulo 4">
            <a:extLst>
              <a:ext uri="{FF2B5EF4-FFF2-40B4-BE49-F238E27FC236}">
                <a16:creationId xmlns:a16="http://schemas.microsoft.com/office/drawing/2014/main" id="{09704878-6C9F-4DDA-BA8A-A554744A9C16}"/>
              </a:ext>
            </a:extLst>
          </p:cNvPr>
          <p:cNvSpPr/>
          <p:nvPr/>
        </p:nvSpPr>
        <p:spPr>
          <a:xfrm>
            <a:off x="3136106" y="2171700"/>
            <a:ext cx="3169443" cy="102870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pic>
        <p:nvPicPr>
          <p:cNvPr id="6" name="Imagen 5">
            <a:extLst>
              <a:ext uri="{FF2B5EF4-FFF2-40B4-BE49-F238E27FC236}">
                <a16:creationId xmlns:a16="http://schemas.microsoft.com/office/drawing/2014/main" id="{863836DB-CF43-4D57-8F19-1AA7705EC0EC}"/>
              </a:ext>
            </a:extLst>
          </p:cNvPr>
          <p:cNvPicPr>
            <a:picLocks noChangeAspect="1"/>
          </p:cNvPicPr>
          <p:nvPr/>
        </p:nvPicPr>
        <p:blipFill>
          <a:blip r:embed="rId3" cstate="print"/>
          <a:stretch>
            <a:fillRect/>
          </a:stretch>
        </p:blipFill>
        <p:spPr>
          <a:xfrm>
            <a:off x="9616860" y="5212348"/>
            <a:ext cx="2575140" cy="1645652"/>
          </a:xfrm>
          <a:prstGeom prst="rect">
            <a:avLst/>
          </a:prstGeom>
        </p:spPr>
      </p:pic>
      <p:pic>
        <p:nvPicPr>
          <p:cNvPr id="7" name="Imagen 6">
            <a:extLst>
              <a:ext uri="{FF2B5EF4-FFF2-40B4-BE49-F238E27FC236}">
                <a16:creationId xmlns:a16="http://schemas.microsoft.com/office/drawing/2014/main" id="{ED0B49F6-93FC-4184-8E69-27860B57B77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14562" y="205080"/>
            <a:ext cx="1577438" cy="1645652"/>
          </a:xfrm>
          <a:prstGeom prst="rect">
            <a:avLst/>
          </a:prstGeom>
        </p:spPr>
      </p:pic>
      <p:pic>
        <p:nvPicPr>
          <p:cNvPr id="8" name="Picture 2" descr="Resultado de imagen para logo facultad de medicina universidad de chile">
            <a:extLst>
              <a:ext uri="{FF2B5EF4-FFF2-40B4-BE49-F238E27FC236}">
                <a16:creationId xmlns:a16="http://schemas.microsoft.com/office/drawing/2014/main" id="{7669F27D-CAD8-4FA5-BEA1-75DD496C8A0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250" y="141288"/>
            <a:ext cx="1057115" cy="16843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62520430"/>
      </p:ext>
    </p:extLst>
  </p:cSld>
  <p:clrMapOvr>
    <a:masterClrMapping/>
  </p:clrMapOvr>
  <mc:AlternateContent xmlns:mc="http://schemas.openxmlformats.org/markup-compatibility/2006" xmlns:p14="http://schemas.microsoft.com/office/powerpoint/2010/main">
    <mc:Choice Requires="p14">
      <p:transition spd="slow" p14:dur="2000" advTm="104042"/>
    </mc:Choice>
    <mc:Fallback xmlns="">
      <p:transition spd="slow" advTm="104042"/>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9E3943A-9C03-4A03-93A8-928049FCB7E6}"/>
              </a:ext>
            </a:extLst>
          </p:cNvPr>
          <p:cNvSpPr>
            <a:spLocks noGrp="1"/>
          </p:cNvSpPr>
          <p:nvPr>
            <p:ph type="title"/>
          </p:nvPr>
        </p:nvSpPr>
        <p:spPr/>
        <p:txBody>
          <a:bodyPr/>
          <a:lstStyle/>
          <a:p>
            <a:r>
              <a:rPr lang="es-CL" dirty="0"/>
              <a:t>Principios </a:t>
            </a:r>
            <a:r>
              <a:rPr lang="es-CL" dirty="0">
                <a:sym typeface="Wingdings" panose="05000000000000000000" pitchFamily="2" charset="2"/>
              </a:rPr>
              <a:t>corrientes filosóficas </a:t>
            </a:r>
            <a:endParaRPr lang="es-CL" dirty="0"/>
          </a:p>
        </p:txBody>
      </p:sp>
      <p:graphicFrame>
        <p:nvGraphicFramePr>
          <p:cNvPr id="4" name="Tabla 4">
            <a:extLst>
              <a:ext uri="{FF2B5EF4-FFF2-40B4-BE49-F238E27FC236}">
                <a16:creationId xmlns:a16="http://schemas.microsoft.com/office/drawing/2014/main" id="{BBE74BFA-46D0-48B6-8E60-DB2EF527C7E2}"/>
              </a:ext>
            </a:extLst>
          </p:cNvPr>
          <p:cNvGraphicFramePr>
            <a:graphicFrameLocks noGrp="1"/>
          </p:cNvGraphicFramePr>
          <p:nvPr>
            <p:ph idx="1"/>
          </p:nvPr>
        </p:nvGraphicFramePr>
        <p:xfrm>
          <a:off x="157163" y="1825625"/>
          <a:ext cx="11901488" cy="3689350"/>
        </p:xfrm>
        <a:graphic>
          <a:graphicData uri="http://schemas.openxmlformats.org/drawingml/2006/table">
            <a:tbl>
              <a:tblPr firstRow="1" bandRow="1">
                <a:tableStyleId>{2D5ABB26-0587-4C30-8999-92F81FD0307C}</a:tableStyleId>
              </a:tblPr>
              <a:tblGrid>
                <a:gridCol w="2975372">
                  <a:extLst>
                    <a:ext uri="{9D8B030D-6E8A-4147-A177-3AD203B41FA5}">
                      <a16:colId xmlns:a16="http://schemas.microsoft.com/office/drawing/2014/main" val="1980824514"/>
                    </a:ext>
                  </a:extLst>
                </a:gridCol>
                <a:gridCol w="2975372">
                  <a:extLst>
                    <a:ext uri="{9D8B030D-6E8A-4147-A177-3AD203B41FA5}">
                      <a16:colId xmlns:a16="http://schemas.microsoft.com/office/drawing/2014/main" val="3491971137"/>
                    </a:ext>
                  </a:extLst>
                </a:gridCol>
                <a:gridCol w="3188493">
                  <a:extLst>
                    <a:ext uri="{9D8B030D-6E8A-4147-A177-3AD203B41FA5}">
                      <a16:colId xmlns:a16="http://schemas.microsoft.com/office/drawing/2014/main" val="2488123908"/>
                    </a:ext>
                  </a:extLst>
                </a:gridCol>
                <a:gridCol w="2762251">
                  <a:extLst>
                    <a:ext uri="{9D8B030D-6E8A-4147-A177-3AD203B41FA5}">
                      <a16:colId xmlns:a16="http://schemas.microsoft.com/office/drawing/2014/main" val="651036674"/>
                    </a:ext>
                  </a:extLst>
                </a:gridCol>
              </a:tblGrid>
              <a:tr h="1844675">
                <a:tc>
                  <a:txBody>
                    <a:bodyPr/>
                    <a:lstStyle/>
                    <a:p>
                      <a:pPr algn="ctr"/>
                      <a:endParaRPr lang="es-CL" sz="2200" dirty="0"/>
                    </a:p>
                    <a:p>
                      <a:pPr algn="ctr"/>
                      <a:endParaRPr lang="es-CL" sz="2200" dirty="0"/>
                    </a:p>
                    <a:p>
                      <a:pPr algn="ctr"/>
                      <a:r>
                        <a:rPr lang="es-CL" sz="2200" dirty="0"/>
                        <a:t>IGUALITARISMO</a:t>
                      </a:r>
                    </a:p>
                  </a:txBody>
                  <a:tcPr/>
                </a:tc>
                <a:tc>
                  <a:txBody>
                    <a:bodyPr/>
                    <a:lstStyle/>
                    <a:p>
                      <a:pPr algn="ctr"/>
                      <a:endParaRPr lang="es-CL" sz="2200" dirty="0"/>
                    </a:p>
                    <a:p>
                      <a:pPr algn="ctr"/>
                      <a:endParaRPr lang="es-CL" sz="2200" dirty="0"/>
                    </a:p>
                    <a:p>
                      <a:pPr marL="0" marR="0" lvl="0" indent="0" algn="ctr" defTabSz="914400" rtl="0" eaLnBrk="1" fontAlgn="auto" latinLnBrk="0" hangingPunct="1">
                        <a:lnSpc>
                          <a:spcPct val="100000"/>
                        </a:lnSpc>
                        <a:spcBef>
                          <a:spcPts val="0"/>
                        </a:spcBef>
                        <a:spcAft>
                          <a:spcPts val="0"/>
                        </a:spcAft>
                        <a:buClrTx/>
                        <a:buSzTx/>
                        <a:buFontTx/>
                        <a:buNone/>
                        <a:tabLst/>
                        <a:defRPr/>
                      </a:pPr>
                      <a:r>
                        <a:rPr lang="es-CL" sz="2200" dirty="0"/>
                        <a:t>DEONTOLOGISMO</a:t>
                      </a:r>
                    </a:p>
                    <a:p>
                      <a:pPr algn="ctr"/>
                      <a:endParaRPr lang="es-CL" sz="2200" dirty="0"/>
                    </a:p>
                  </a:txBody>
                  <a:tcPr/>
                </a:tc>
                <a:tc>
                  <a:txBody>
                    <a:bodyPr/>
                    <a:lstStyle/>
                    <a:p>
                      <a:pPr algn="ctr"/>
                      <a:endParaRPr lang="es-CL" sz="2200" dirty="0"/>
                    </a:p>
                    <a:p>
                      <a:pPr marL="0" marR="0" lvl="0" indent="0" algn="ctr" defTabSz="914400" rtl="0" eaLnBrk="1" fontAlgn="auto" latinLnBrk="0" hangingPunct="1">
                        <a:lnSpc>
                          <a:spcPct val="100000"/>
                        </a:lnSpc>
                        <a:spcBef>
                          <a:spcPts val="0"/>
                        </a:spcBef>
                        <a:spcAft>
                          <a:spcPts val="0"/>
                        </a:spcAft>
                        <a:buClrTx/>
                        <a:buSzTx/>
                        <a:buFontTx/>
                        <a:buNone/>
                        <a:tabLst/>
                        <a:defRPr/>
                      </a:pPr>
                      <a:endParaRPr lang="es-CL" sz="2200" dirty="0"/>
                    </a:p>
                    <a:p>
                      <a:pPr marL="0" marR="0" lvl="0" indent="0" algn="ctr" defTabSz="914400" rtl="0" eaLnBrk="1" fontAlgn="auto" latinLnBrk="0" hangingPunct="1">
                        <a:lnSpc>
                          <a:spcPct val="100000"/>
                        </a:lnSpc>
                        <a:spcBef>
                          <a:spcPts val="0"/>
                        </a:spcBef>
                        <a:spcAft>
                          <a:spcPts val="0"/>
                        </a:spcAft>
                        <a:buClrTx/>
                        <a:buSzTx/>
                        <a:buFontTx/>
                        <a:buNone/>
                        <a:tabLst/>
                        <a:defRPr/>
                      </a:pPr>
                      <a:r>
                        <a:rPr lang="es-CL" sz="2200" dirty="0"/>
                        <a:t>UTILITARISMO</a:t>
                      </a:r>
                    </a:p>
                    <a:p>
                      <a:pPr algn="ctr"/>
                      <a:endParaRPr lang="es-CL" sz="2200" dirty="0"/>
                    </a:p>
                  </a:txBody>
                  <a:tcPr/>
                </a:tc>
                <a:tc>
                  <a:txBody>
                    <a:bodyPr/>
                    <a:lstStyle/>
                    <a:p>
                      <a:pPr algn="ctr"/>
                      <a:endParaRPr lang="es-CL" sz="2200" dirty="0"/>
                    </a:p>
                    <a:p>
                      <a:pPr algn="ctr"/>
                      <a:endParaRPr lang="es-CL" sz="2200" dirty="0"/>
                    </a:p>
                    <a:p>
                      <a:pPr marL="0" marR="0" lvl="0" indent="0" algn="ctr" defTabSz="914400" rtl="0" eaLnBrk="1" fontAlgn="auto" latinLnBrk="0" hangingPunct="1">
                        <a:lnSpc>
                          <a:spcPct val="100000"/>
                        </a:lnSpc>
                        <a:spcBef>
                          <a:spcPts val="0"/>
                        </a:spcBef>
                        <a:spcAft>
                          <a:spcPts val="0"/>
                        </a:spcAft>
                        <a:buClrTx/>
                        <a:buSzTx/>
                        <a:buFontTx/>
                        <a:buNone/>
                        <a:tabLst/>
                        <a:defRPr/>
                      </a:pPr>
                      <a:r>
                        <a:rPr lang="es-CL" sz="2200" dirty="0"/>
                        <a:t>CONTRACTUALISMO</a:t>
                      </a:r>
                    </a:p>
                    <a:p>
                      <a:pPr algn="ctr"/>
                      <a:endParaRPr lang="es-CL" sz="2200" dirty="0"/>
                    </a:p>
                  </a:txBody>
                  <a:tcPr/>
                </a:tc>
                <a:extLst>
                  <a:ext uri="{0D108BD9-81ED-4DB2-BD59-A6C34878D82A}">
                    <a16:rowId xmlns:a16="http://schemas.microsoft.com/office/drawing/2014/main" val="3068003131"/>
                  </a:ext>
                </a:extLst>
              </a:tr>
              <a:tr h="1844675">
                <a:tc>
                  <a:txBody>
                    <a:bodyPr/>
                    <a:lstStyle/>
                    <a:p>
                      <a:pPr algn="ctr"/>
                      <a:endParaRPr lang="es-CL" sz="2200" dirty="0"/>
                    </a:p>
                    <a:p>
                      <a:pPr algn="ctr"/>
                      <a:endParaRPr lang="es-CL" sz="2200" dirty="0"/>
                    </a:p>
                    <a:p>
                      <a:pPr algn="ctr"/>
                      <a:r>
                        <a:rPr lang="es-CL" sz="2200" dirty="0"/>
                        <a:t>INDIVIDUALISMO</a:t>
                      </a:r>
                    </a:p>
                  </a:txBody>
                  <a:tcPr/>
                </a:tc>
                <a:tc>
                  <a:txBody>
                    <a:bodyPr/>
                    <a:lstStyle/>
                    <a:p>
                      <a:pPr algn="ctr"/>
                      <a:endParaRPr lang="es-CL" sz="2200" dirty="0"/>
                    </a:p>
                    <a:p>
                      <a:pPr algn="ctr"/>
                      <a:endParaRPr lang="es-CL" sz="2200" dirty="0"/>
                    </a:p>
                    <a:p>
                      <a:pPr algn="ctr"/>
                      <a:r>
                        <a:rPr lang="es-CL" sz="2200" dirty="0"/>
                        <a:t>IUSNATURALISMO</a:t>
                      </a:r>
                    </a:p>
                  </a:txBody>
                  <a:tcPr/>
                </a:tc>
                <a:tc>
                  <a:txBody>
                    <a:bodyPr/>
                    <a:lstStyle/>
                    <a:p>
                      <a:pPr algn="ctr"/>
                      <a:endParaRPr lang="es-CL" sz="2200" dirty="0"/>
                    </a:p>
                    <a:p>
                      <a:pPr algn="ctr"/>
                      <a:endParaRPr lang="es-CL" sz="2200" dirty="0"/>
                    </a:p>
                    <a:p>
                      <a:pPr algn="ctr"/>
                      <a:r>
                        <a:rPr lang="es-CL" sz="2200" dirty="0"/>
                        <a:t>NEOCONTRACTUALISMO</a:t>
                      </a:r>
                    </a:p>
                  </a:txBody>
                  <a:tcPr/>
                </a:tc>
                <a:tc>
                  <a:txBody>
                    <a:bodyPr/>
                    <a:lstStyle/>
                    <a:p>
                      <a:pPr algn="ctr"/>
                      <a:endParaRPr lang="es-CL" sz="2200" dirty="0"/>
                    </a:p>
                    <a:p>
                      <a:pPr algn="ctr"/>
                      <a:endParaRPr lang="es-CL" sz="2200" dirty="0"/>
                    </a:p>
                    <a:p>
                      <a:pPr algn="ctr"/>
                      <a:r>
                        <a:rPr lang="es-CL" sz="2200" dirty="0"/>
                        <a:t>COMUNITARISMO</a:t>
                      </a:r>
                    </a:p>
                  </a:txBody>
                  <a:tcPr/>
                </a:tc>
                <a:extLst>
                  <a:ext uri="{0D108BD9-81ED-4DB2-BD59-A6C34878D82A}">
                    <a16:rowId xmlns:a16="http://schemas.microsoft.com/office/drawing/2014/main" val="1257105346"/>
                  </a:ext>
                </a:extLst>
              </a:tr>
            </a:tbl>
          </a:graphicData>
        </a:graphic>
      </p:graphicFrame>
      <p:sp>
        <p:nvSpPr>
          <p:cNvPr id="5" name="Rectángulo 4">
            <a:extLst>
              <a:ext uri="{FF2B5EF4-FFF2-40B4-BE49-F238E27FC236}">
                <a16:creationId xmlns:a16="http://schemas.microsoft.com/office/drawing/2014/main" id="{09704878-6C9F-4DDA-BA8A-A554744A9C16}"/>
              </a:ext>
            </a:extLst>
          </p:cNvPr>
          <p:cNvSpPr/>
          <p:nvPr/>
        </p:nvSpPr>
        <p:spPr>
          <a:xfrm>
            <a:off x="2938464" y="4019550"/>
            <a:ext cx="3169443" cy="102870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pic>
        <p:nvPicPr>
          <p:cNvPr id="6" name="Imagen 5">
            <a:extLst>
              <a:ext uri="{FF2B5EF4-FFF2-40B4-BE49-F238E27FC236}">
                <a16:creationId xmlns:a16="http://schemas.microsoft.com/office/drawing/2014/main" id="{A45B8933-0B12-4AA2-B726-DCC40B6B9237}"/>
              </a:ext>
            </a:extLst>
          </p:cNvPr>
          <p:cNvPicPr>
            <a:picLocks noChangeAspect="1"/>
          </p:cNvPicPr>
          <p:nvPr/>
        </p:nvPicPr>
        <p:blipFill>
          <a:blip r:embed="rId3" cstate="print"/>
          <a:stretch>
            <a:fillRect/>
          </a:stretch>
        </p:blipFill>
        <p:spPr>
          <a:xfrm>
            <a:off x="9616860" y="5212348"/>
            <a:ext cx="2575140" cy="1645652"/>
          </a:xfrm>
          <a:prstGeom prst="rect">
            <a:avLst/>
          </a:prstGeom>
        </p:spPr>
      </p:pic>
      <p:pic>
        <p:nvPicPr>
          <p:cNvPr id="7" name="Imagen 6">
            <a:extLst>
              <a:ext uri="{FF2B5EF4-FFF2-40B4-BE49-F238E27FC236}">
                <a16:creationId xmlns:a16="http://schemas.microsoft.com/office/drawing/2014/main" id="{806B2A76-5E2D-4649-9875-DBE1293655E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14562" y="205080"/>
            <a:ext cx="1577438" cy="1645652"/>
          </a:xfrm>
          <a:prstGeom prst="rect">
            <a:avLst/>
          </a:prstGeom>
        </p:spPr>
      </p:pic>
      <p:pic>
        <p:nvPicPr>
          <p:cNvPr id="8" name="Picture 2" descr="Resultado de imagen para logo facultad de medicina universidad de chile">
            <a:extLst>
              <a:ext uri="{FF2B5EF4-FFF2-40B4-BE49-F238E27FC236}">
                <a16:creationId xmlns:a16="http://schemas.microsoft.com/office/drawing/2014/main" id="{28B6CD98-735F-4929-A7A7-439409BE133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250" y="141288"/>
            <a:ext cx="1057115" cy="16843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8060400"/>
      </p:ext>
    </p:extLst>
  </p:cSld>
  <p:clrMapOvr>
    <a:masterClrMapping/>
  </p:clrMapOvr>
  <mc:AlternateContent xmlns:mc="http://schemas.openxmlformats.org/markup-compatibility/2006" xmlns:p14="http://schemas.microsoft.com/office/powerpoint/2010/main">
    <mc:Choice Requires="p14">
      <p:transition spd="slow" p14:dur="2000" advTm="70875"/>
    </mc:Choice>
    <mc:Fallback xmlns="">
      <p:transition spd="slow" advTm="70875"/>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D6A8793-192F-4007-86B4-1F1D82C0E388}"/>
              </a:ext>
            </a:extLst>
          </p:cNvPr>
          <p:cNvSpPr>
            <a:spLocks noGrp="1"/>
          </p:cNvSpPr>
          <p:nvPr>
            <p:ph type="title"/>
          </p:nvPr>
        </p:nvSpPr>
        <p:spPr/>
        <p:txBody>
          <a:bodyPr/>
          <a:lstStyle/>
          <a:p>
            <a:r>
              <a:rPr lang="es-CL" dirty="0"/>
              <a:t>Otros principios que convergen</a:t>
            </a:r>
          </a:p>
        </p:txBody>
      </p:sp>
      <p:sp>
        <p:nvSpPr>
          <p:cNvPr id="3" name="Marcador de contenido 2">
            <a:extLst>
              <a:ext uri="{FF2B5EF4-FFF2-40B4-BE49-F238E27FC236}">
                <a16:creationId xmlns:a16="http://schemas.microsoft.com/office/drawing/2014/main" id="{D97BE9FD-29EF-4089-95B8-AFC586EF8011}"/>
              </a:ext>
            </a:extLst>
          </p:cNvPr>
          <p:cNvSpPr>
            <a:spLocks noGrp="1"/>
          </p:cNvSpPr>
          <p:nvPr>
            <p:ph idx="1"/>
          </p:nvPr>
        </p:nvSpPr>
        <p:spPr/>
        <p:txBody>
          <a:bodyPr/>
          <a:lstStyle/>
          <a:p>
            <a:r>
              <a:rPr lang="es-CL" dirty="0"/>
              <a:t>Universalidad</a:t>
            </a:r>
          </a:p>
          <a:p>
            <a:endParaRPr lang="es-CL" dirty="0"/>
          </a:p>
          <a:p>
            <a:r>
              <a:rPr lang="es-CL" dirty="0"/>
              <a:t>Solidaridad</a:t>
            </a:r>
          </a:p>
          <a:p>
            <a:endParaRPr lang="es-CL" dirty="0"/>
          </a:p>
          <a:p>
            <a:r>
              <a:rPr lang="es-CL" dirty="0"/>
              <a:t>Equidad</a:t>
            </a:r>
          </a:p>
          <a:p>
            <a:endParaRPr lang="es-CL" dirty="0"/>
          </a:p>
          <a:p>
            <a:r>
              <a:rPr lang="es-CL" dirty="0"/>
              <a:t>Integralidad</a:t>
            </a:r>
          </a:p>
          <a:p>
            <a:endParaRPr lang="es-CL" dirty="0"/>
          </a:p>
        </p:txBody>
      </p:sp>
      <p:pic>
        <p:nvPicPr>
          <p:cNvPr id="4" name="Imagen 3">
            <a:extLst>
              <a:ext uri="{FF2B5EF4-FFF2-40B4-BE49-F238E27FC236}">
                <a16:creationId xmlns:a16="http://schemas.microsoft.com/office/drawing/2014/main" id="{6AA512C6-0911-443F-BBA7-1005F0214C76}"/>
              </a:ext>
            </a:extLst>
          </p:cNvPr>
          <p:cNvPicPr>
            <a:picLocks noChangeAspect="1"/>
          </p:cNvPicPr>
          <p:nvPr/>
        </p:nvPicPr>
        <p:blipFill>
          <a:blip r:embed="rId3" cstate="print"/>
          <a:stretch>
            <a:fillRect/>
          </a:stretch>
        </p:blipFill>
        <p:spPr>
          <a:xfrm>
            <a:off x="9616860" y="5212348"/>
            <a:ext cx="2575140" cy="1645652"/>
          </a:xfrm>
          <a:prstGeom prst="rect">
            <a:avLst/>
          </a:prstGeom>
        </p:spPr>
      </p:pic>
      <p:pic>
        <p:nvPicPr>
          <p:cNvPr id="5" name="Imagen 4">
            <a:extLst>
              <a:ext uri="{FF2B5EF4-FFF2-40B4-BE49-F238E27FC236}">
                <a16:creationId xmlns:a16="http://schemas.microsoft.com/office/drawing/2014/main" id="{8A346879-81DA-4BD2-B100-92BB3FA2033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14562" y="205080"/>
            <a:ext cx="1577438" cy="1645652"/>
          </a:xfrm>
          <a:prstGeom prst="rect">
            <a:avLst/>
          </a:prstGeom>
        </p:spPr>
      </p:pic>
      <p:pic>
        <p:nvPicPr>
          <p:cNvPr id="6" name="Picture 2" descr="Resultado de imagen para logo facultad de medicina universidad de chile">
            <a:extLst>
              <a:ext uri="{FF2B5EF4-FFF2-40B4-BE49-F238E27FC236}">
                <a16:creationId xmlns:a16="http://schemas.microsoft.com/office/drawing/2014/main" id="{7FE71112-6785-4720-A655-6917D0612FC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250" y="141288"/>
            <a:ext cx="1057115" cy="16843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56771344"/>
      </p:ext>
    </p:extLst>
  </p:cSld>
  <p:clrMapOvr>
    <a:masterClrMapping/>
  </p:clrMapOvr>
  <mc:AlternateContent xmlns:mc="http://schemas.openxmlformats.org/markup-compatibility/2006" xmlns:p14="http://schemas.microsoft.com/office/powerpoint/2010/main">
    <mc:Choice Requires="p14">
      <p:transition spd="slow" p14:dur="2000" advTm="169550"/>
    </mc:Choice>
    <mc:Fallback xmlns="">
      <p:transition spd="slow" advTm="16955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2551A2C5-8D7B-4730-BEDC-D58818E80903}"/>
              </a:ext>
            </a:extLst>
          </p:cNvPr>
          <p:cNvPicPr>
            <a:picLocks noChangeAspect="1"/>
          </p:cNvPicPr>
          <p:nvPr/>
        </p:nvPicPr>
        <p:blipFill>
          <a:blip r:embed="rId3" cstate="print"/>
          <a:stretch>
            <a:fillRect/>
          </a:stretch>
        </p:blipFill>
        <p:spPr>
          <a:xfrm>
            <a:off x="9616860" y="5212348"/>
            <a:ext cx="2575140" cy="1645652"/>
          </a:xfrm>
          <a:prstGeom prst="rect">
            <a:avLst/>
          </a:prstGeom>
        </p:spPr>
      </p:pic>
      <p:sp>
        <p:nvSpPr>
          <p:cNvPr id="2" name="Título 1">
            <a:extLst>
              <a:ext uri="{FF2B5EF4-FFF2-40B4-BE49-F238E27FC236}">
                <a16:creationId xmlns:a16="http://schemas.microsoft.com/office/drawing/2014/main" id="{BBBB20AC-77CA-4CC4-B817-C4207DAF133E}"/>
              </a:ext>
            </a:extLst>
          </p:cNvPr>
          <p:cNvSpPr>
            <a:spLocks noGrp="1"/>
          </p:cNvSpPr>
          <p:nvPr>
            <p:ph type="title"/>
          </p:nvPr>
        </p:nvSpPr>
        <p:spPr>
          <a:xfrm>
            <a:off x="838200" y="365125"/>
            <a:ext cx="10515600" cy="1460498"/>
          </a:xfrm>
        </p:spPr>
        <p:txBody>
          <a:bodyPr/>
          <a:lstStyle/>
          <a:p>
            <a:pPr algn="ctr"/>
            <a:r>
              <a:rPr lang="es-CL" dirty="0"/>
              <a:t>Otras consideraciones y principios </a:t>
            </a:r>
          </a:p>
        </p:txBody>
      </p:sp>
      <p:sp>
        <p:nvSpPr>
          <p:cNvPr id="3" name="Marcador de contenido 2">
            <a:extLst>
              <a:ext uri="{FF2B5EF4-FFF2-40B4-BE49-F238E27FC236}">
                <a16:creationId xmlns:a16="http://schemas.microsoft.com/office/drawing/2014/main" id="{A1D75BA9-8707-4F58-B304-ED754C33599C}"/>
              </a:ext>
            </a:extLst>
          </p:cNvPr>
          <p:cNvSpPr>
            <a:spLocks noGrp="1"/>
          </p:cNvSpPr>
          <p:nvPr>
            <p:ph idx="1"/>
          </p:nvPr>
        </p:nvSpPr>
        <p:spPr>
          <a:xfrm>
            <a:off x="838200" y="1825624"/>
            <a:ext cx="10515600" cy="5032375"/>
          </a:xfrm>
        </p:spPr>
        <p:txBody>
          <a:bodyPr>
            <a:normAutofit/>
          </a:bodyPr>
          <a:lstStyle/>
          <a:p>
            <a:r>
              <a:rPr lang="es-CL" dirty="0"/>
              <a:t>‘Justo merecimiento’ (</a:t>
            </a:r>
            <a:r>
              <a:rPr lang="es-CL" dirty="0" err="1"/>
              <a:t>just</a:t>
            </a:r>
            <a:r>
              <a:rPr lang="es-CL" dirty="0"/>
              <a:t> </a:t>
            </a:r>
            <a:r>
              <a:rPr lang="es-CL" dirty="0" err="1"/>
              <a:t>desert</a:t>
            </a:r>
            <a:r>
              <a:rPr lang="es-CL" dirty="0"/>
              <a:t>)</a:t>
            </a:r>
          </a:p>
          <a:p>
            <a:pPr lvl="1"/>
            <a:r>
              <a:rPr lang="es-CL" dirty="0"/>
              <a:t>La noción de ‘’merecimiento” (</a:t>
            </a:r>
            <a:r>
              <a:rPr lang="es-CL" dirty="0" err="1"/>
              <a:t>desert</a:t>
            </a:r>
            <a:r>
              <a:rPr lang="es-CL" dirty="0"/>
              <a:t>)’ se desprende del principio individualista de responsabilidad personal para la salud. </a:t>
            </a:r>
          </a:p>
          <a:p>
            <a:pPr lvl="1"/>
            <a:r>
              <a:rPr lang="es-CL" dirty="0"/>
              <a:t>La noción de responsabilizar a las personas por su comportamiento se puede ver cada vez más en la política actual y la retórica (ej. Elige vivir sano).</a:t>
            </a:r>
          </a:p>
          <a:p>
            <a:pPr lvl="1"/>
            <a:r>
              <a:rPr lang="es-CL" dirty="0"/>
              <a:t>¿Cómo deberíamos decidir qué características y comportamientos nos descalifican del acceso a la atención?</a:t>
            </a:r>
          </a:p>
          <a:p>
            <a:pPr lvl="1"/>
            <a:endParaRPr lang="es-CL" dirty="0"/>
          </a:p>
        </p:txBody>
      </p:sp>
      <p:pic>
        <p:nvPicPr>
          <p:cNvPr id="4" name="Imagen 3">
            <a:extLst>
              <a:ext uri="{FF2B5EF4-FFF2-40B4-BE49-F238E27FC236}">
                <a16:creationId xmlns:a16="http://schemas.microsoft.com/office/drawing/2014/main" id="{257A9332-4D0A-46AF-B883-A824F63C84E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14562" y="205080"/>
            <a:ext cx="1577438" cy="1645652"/>
          </a:xfrm>
          <a:prstGeom prst="rect">
            <a:avLst/>
          </a:prstGeom>
        </p:spPr>
      </p:pic>
      <p:pic>
        <p:nvPicPr>
          <p:cNvPr id="6" name="Picture 2" descr="Resultado de imagen para logo facultad de medicina universidad de chile">
            <a:extLst>
              <a:ext uri="{FF2B5EF4-FFF2-40B4-BE49-F238E27FC236}">
                <a16:creationId xmlns:a16="http://schemas.microsoft.com/office/drawing/2014/main" id="{D968079A-678C-412C-A2F4-BB240575EE1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250" y="141288"/>
            <a:ext cx="1057115" cy="16843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8199791"/>
      </p:ext>
    </p:extLst>
  </p:cSld>
  <p:clrMapOvr>
    <a:masterClrMapping/>
  </p:clrMapOvr>
  <mc:AlternateContent xmlns:mc="http://schemas.openxmlformats.org/markup-compatibility/2006" xmlns:p14="http://schemas.microsoft.com/office/powerpoint/2010/main">
    <mc:Choice Requires="p14">
      <p:transition spd="slow" p14:dur="2000" advTm="136735"/>
    </mc:Choice>
    <mc:Fallback xmlns="">
      <p:transition spd="slow" advTm="136735"/>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2551A2C5-8D7B-4730-BEDC-D58818E80903}"/>
              </a:ext>
            </a:extLst>
          </p:cNvPr>
          <p:cNvPicPr>
            <a:picLocks noChangeAspect="1"/>
          </p:cNvPicPr>
          <p:nvPr/>
        </p:nvPicPr>
        <p:blipFill>
          <a:blip r:embed="rId3" cstate="print"/>
          <a:stretch>
            <a:fillRect/>
          </a:stretch>
        </p:blipFill>
        <p:spPr>
          <a:xfrm>
            <a:off x="9616860" y="5212348"/>
            <a:ext cx="2575140" cy="1645652"/>
          </a:xfrm>
          <a:prstGeom prst="rect">
            <a:avLst/>
          </a:prstGeom>
        </p:spPr>
      </p:pic>
      <p:sp>
        <p:nvSpPr>
          <p:cNvPr id="2" name="Título 1">
            <a:extLst>
              <a:ext uri="{FF2B5EF4-FFF2-40B4-BE49-F238E27FC236}">
                <a16:creationId xmlns:a16="http://schemas.microsoft.com/office/drawing/2014/main" id="{BBBB20AC-77CA-4CC4-B817-C4207DAF133E}"/>
              </a:ext>
            </a:extLst>
          </p:cNvPr>
          <p:cNvSpPr>
            <a:spLocks noGrp="1"/>
          </p:cNvSpPr>
          <p:nvPr>
            <p:ph type="title"/>
          </p:nvPr>
        </p:nvSpPr>
        <p:spPr>
          <a:xfrm>
            <a:off x="838200" y="365125"/>
            <a:ext cx="10515600" cy="1460498"/>
          </a:xfrm>
        </p:spPr>
        <p:txBody>
          <a:bodyPr/>
          <a:lstStyle/>
          <a:p>
            <a:pPr algn="ctr"/>
            <a:r>
              <a:rPr lang="es-CL" dirty="0"/>
              <a:t>Otras consideraciones y principios </a:t>
            </a:r>
          </a:p>
        </p:txBody>
      </p:sp>
      <p:sp>
        <p:nvSpPr>
          <p:cNvPr id="3" name="Marcador de contenido 2">
            <a:extLst>
              <a:ext uri="{FF2B5EF4-FFF2-40B4-BE49-F238E27FC236}">
                <a16:creationId xmlns:a16="http://schemas.microsoft.com/office/drawing/2014/main" id="{A1D75BA9-8707-4F58-B304-ED754C33599C}"/>
              </a:ext>
            </a:extLst>
          </p:cNvPr>
          <p:cNvSpPr>
            <a:spLocks noGrp="1"/>
          </p:cNvSpPr>
          <p:nvPr>
            <p:ph idx="1"/>
          </p:nvPr>
        </p:nvSpPr>
        <p:spPr>
          <a:xfrm>
            <a:off x="838200" y="1825624"/>
            <a:ext cx="10515600" cy="5032375"/>
          </a:xfrm>
        </p:spPr>
        <p:txBody>
          <a:bodyPr>
            <a:normAutofit/>
          </a:bodyPr>
          <a:lstStyle/>
          <a:p>
            <a:pPr lvl="1"/>
            <a:r>
              <a:rPr lang="es-CL" sz="2800" dirty="0"/>
              <a:t>Regla de rescate</a:t>
            </a:r>
          </a:p>
          <a:p>
            <a:pPr lvl="2"/>
            <a:r>
              <a:rPr lang="es-CL" sz="2400" dirty="0"/>
              <a:t>El imperativo para intentar salvar vidas, aunque las posibilidades de éxito sean pocas (Dworkin, 2000). </a:t>
            </a:r>
          </a:p>
          <a:p>
            <a:pPr lvl="2"/>
            <a:r>
              <a:rPr lang="es-CL" sz="2400" dirty="0"/>
              <a:t>Aunque esta noción está vinculada al imperativo de severidad de la enfermedad, también se debe considerar su relación con la individualización de casos identificables, así como la importancia adicional que implica la presencia de la muerte</a:t>
            </a:r>
          </a:p>
          <a:p>
            <a:pPr lvl="2"/>
            <a:r>
              <a:rPr lang="es-CL" sz="2400" dirty="0"/>
              <a:t>Número relativamente pequeño de casos como el valor simbólico adicional de salvar vidas (valor deontológico)</a:t>
            </a:r>
          </a:p>
          <a:p>
            <a:pPr lvl="2"/>
            <a:r>
              <a:rPr lang="es-CL" sz="2400" dirty="0"/>
              <a:t>Ha sido criticado como vago e inespecífico y su tendencia a ser invocado en relación con individuos identificables </a:t>
            </a:r>
          </a:p>
          <a:p>
            <a:pPr lvl="1"/>
            <a:endParaRPr lang="es-CL" dirty="0"/>
          </a:p>
        </p:txBody>
      </p:sp>
      <p:pic>
        <p:nvPicPr>
          <p:cNvPr id="4" name="Imagen 3">
            <a:extLst>
              <a:ext uri="{FF2B5EF4-FFF2-40B4-BE49-F238E27FC236}">
                <a16:creationId xmlns:a16="http://schemas.microsoft.com/office/drawing/2014/main" id="{257A9332-4D0A-46AF-B883-A824F63C84E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14562" y="205080"/>
            <a:ext cx="1577438" cy="1645652"/>
          </a:xfrm>
          <a:prstGeom prst="rect">
            <a:avLst/>
          </a:prstGeom>
        </p:spPr>
      </p:pic>
      <p:pic>
        <p:nvPicPr>
          <p:cNvPr id="6" name="Picture 2" descr="Resultado de imagen para logo facultad de medicina universidad de chile">
            <a:extLst>
              <a:ext uri="{FF2B5EF4-FFF2-40B4-BE49-F238E27FC236}">
                <a16:creationId xmlns:a16="http://schemas.microsoft.com/office/drawing/2014/main" id="{D968079A-678C-412C-A2F4-BB240575EE1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250" y="141288"/>
            <a:ext cx="1057115" cy="16843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55086739"/>
      </p:ext>
    </p:extLst>
  </p:cSld>
  <p:clrMapOvr>
    <a:masterClrMapping/>
  </p:clrMapOvr>
  <mc:AlternateContent xmlns:mc="http://schemas.openxmlformats.org/markup-compatibility/2006" xmlns:p14="http://schemas.microsoft.com/office/powerpoint/2010/main">
    <mc:Choice Requires="p14">
      <p:transition spd="slow" p14:dur="2000" advTm="114295"/>
    </mc:Choice>
    <mc:Fallback xmlns="">
      <p:transition spd="slow" advTm="114295"/>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2551A2C5-8D7B-4730-BEDC-D58818E80903}"/>
              </a:ext>
            </a:extLst>
          </p:cNvPr>
          <p:cNvPicPr>
            <a:picLocks noChangeAspect="1"/>
          </p:cNvPicPr>
          <p:nvPr/>
        </p:nvPicPr>
        <p:blipFill>
          <a:blip r:embed="rId3" cstate="print"/>
          <a:stretch>
            <a:fillRect/>
          </a:stretch>
        </p:blipFill>
        <p:spPr>
          <a:xfrm>
            <a:off x="9616860" y="5212348"/>
            <a:ext cx="2575140" cy="1645652"/>
          </a:xfrm>
          <a:prstGeom prst="rect">
            <a:avLst/>
          </a:prstGeom>
        </p:spPr>
      </p:pic>
      <p:sp>
        <p:nvSpPr>
          <p:cNvPr id="2" name="Título 1">
            <a:extLst>
              <a:ext uri="{FF2B5EF4-FFF2-40B4-BE49-F238E27FC236}">
                <a16:creationId xmlns:a16="http://schemas.microsoft.com/office/drawing/2014/main" id="{BBBB20AC-77CA-4CC4-B817-C4207DAF133E}"/>
              </a:ext>
            </a:extLst>
          </p:cNvPr>
          <p:cNvSpPr>
            <a:spLocks noGrp="1"/>
          </p:cNvSpPr>
          <p:nvPr>
            <p:ph type="title"/>
          </p:nvPr>
        </p:nvSpPr>
        <p:spPr>
          <a:xfrm>
            <a:off x="838200" y="365125"/>
            <a:ext cx="10515600" cy="1460498"/>
          </a:xfrm>
        </p:spPr>
        <p:txBody>
          <a:bodyPr/>
          <a:lstStyle/>
          <a:p>
            <a:pPr algn="ctr"/>
            <a:r>
              <a:rPr lang="es-CL" dirty="0"/>
              <a:t>Otras consideraciones y principios </a:t>
            </a:r>
          </a:p>
        </p:txBody>
      </p:sp>
      <p:sp>
        <p:nvSpPr>
          <p:cNvPr id="3" name="Marcador de contenido 2">
            <a:extLst>
              <a:ext uri="{FF2B5EF4-FFF2-40B4-BE49-F238E27FC236}">
                <a16:creationId xmlns:a16="http://schemas.microsoft.com/office/drawing/2014/main" id="{A1D75BA9-8707-4F58-B304-ED754C33599C}"/>
              </a:ext>
            </a:extLst>
          </p:cNvPr>
          <p:cNvSpPr>
            <a:spLocks noGrp="1"/>
          </p:cNvSpPr>
          <p:nvPr>
            <p:ph idx="1"/>
          </p:nvPr>
        </p:nvSpPr>
        <p:spPr>
          <a:xfrm>
            <a:off x="838200" y="1825625"/>
            <a:ext cx="10515600" cy="3832226"/>
          </a:xfrm>
        </p:spPr>
        <p:txBody>
          <a:bodyPr>
            <a:normAutofit/>
          </a:bodyPr>
          <a:lstStyle/>
          <a:p>
            <a:pPr lvl="1"/>
            <a:r>
              <a:rPr lang="es-CL" sz="2800" dirty="0"/>
              <a:t>Severidad de la enfermedad</a:t>
            </a:r>
          </a:p>
          <a:p>
            <a:pPr lvl="2"/>
            <a:r>
              <a:rPr lang="es-CL" sz="2400" dirty="0"/>
              <a:t>Esta hipótesis sostiene que no todas las necesidades médicas son iguales y eso es moralmente valorable. </a:t>
            </a:r>
          </a:p>
          <a:p>
            <a:pPr lvl="2"/>
            <a:r>
              <a:rPr lang="es-CL" sz="2400" dirty="0"/>
              <a:t>¿En qué momento consideramos la suma de beneficios modestos para muchos para superar los beneficios mayores para unos pocos? </a:t>
            </a:r>
          </a:p>
          <a:p>
            <a:pPr lvl="2"/>
            <a:r>
              <a:rPr lang="es-CL" sz="2400" dirty="0"/>
              <a:t>Sigue existiendo el requisito de mantener o mejorar la salud de los que están mejor</a:t>
            </a:r>
          </a:p>
          <a:p>
            <a:pPr lvl="2"/>
            <a:r>
              <a:rPr lang="es-CL" sz="2400" dirty="0"/>
              <a:t>La validez de la prevalencia de la condición como una consideración ética también se discute en la literatura</a:t>
            </a:r>
          </a:p>
        </p:txBody>
      </p:sp>
      <p:pic>
        <p:nvPicPr>
          <p:cNvPr id="4" name="Imagen 3">
            <a:extLst>
              <a:ext uri="{FF2B5EF4-FFF2-40B4-BE49-F238E27FC236}">
                <a16:creationId xmlns:a16="http://schemas.microsoft.com/office/drawing/2014/main" id="{257A9332-4D0A-46AF-B883-A824F63C84E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14562" y="205080"/>
            <a:ext cx="1577438" cy="1645652"/>
          </a:xfrm>
          <a:prstGeom prst="rect">
            <a:avLst/>
          </a:prstGeom>
        </p:spPr>
      </p:pic>
      <p:pic>
        <p:nvPicPr>
          <p:cNvPr id="6" name="Picture 2" descr="Resultado de imagen para logo facultad de medicina universidad de chile">
            <a:extLst>
              <a:ext uri="{FF2B5EF4-FFF2-40B4-BE49-F238E27FC236}">
                <a16:creationId xmlns:a16="http://schemas.microsoft.com/office/drawing/2014/main" id="{D968079A-678C-412C-A2F4-BB240575EE1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250" y="141288"/>
            <a:ext cx="1057115" cy="16843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14850515"/>
      </p:ext>
    </p:extLst>
  </p:cSld>
  <p:clrMapOvr>
    <a:masterClrMapping/>
  </p:clrMapOvr>
  <mc:AlternateContent xmlns:mc="http://schemas.openxmlformats.org/markup-compatibility/2006" xmlns:p14="http://schemas.microsoft.com/office/powerpoint/2010/main">
    <mc:Choice Requires="p14">
      <p:transition spd="slow" p14:dur="2000" advTm="117160"/>
    </mc:Choice>
    <mc:Fallback xmlns="">
      <p:transition spd="slow" advTm="117160"/>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2551A2C5-8D7B-4730-BEDC-D58818E80903}"/>
              </a:ext>
            </a:extLst>
          </p:cNvPr>
          <p:cNvPicPr>
            <a:picLocks noChangeAspect="1"/>
          </p:cNvPicPr>
          <p:nvPr/>
        </p:nvPicPr>
        <p:blipFill>
          <a:blip r:embed="rId3" cstate="print"/>
          <a:stretch>
            <a:fillRect/>
          </a:stretch>
        </p:blipFill>
        <p:spPr>
          <a:xfrm>
            <a:off x="9616860" y="5212348"/>
            <a:ext cx="2575140" cy="1645652"/>
          </a:xfrm>
          <a:prstGeom prst="rect">
            <a:avLst/>
          </a:prstGeom>
        </p:spPr>
      </p:pic>
      <p:sp>
        <p:nvSpPr>
          <p:cNvPr id="2" name="Título 1">
            <a:extLst>
              <a:ext uri="{FF2B5EF4-FFF2-40B4-BE49-F238E27FC236}">
                <a16:creationId xmlns:a16="http://schemas.microsoft.com/office/drawing/2014/main" id="{BBBB20AC-77CA-4CC4-B817-C4207DAF133E}"/>
              </a:ext>
            </a:extLst>
          </p:cNvPr>
          <p:cNvSpPr>
            <a:spLocks noGrp="1"/>
          </p:cNvSpPr>
          <p:nvPr>
            <p:ph type="title"/>
          </p:nvPr>
        </p:nvSpPr>
        <p:spPr>
          <a:xfrm>
            <a:off x="838200" y="365125"/>
            <a:ext cx="10515600" cy="1460498"/>
          </a:xfrm>
        </p:spPr>
        <p:txBody>
          <a:bodyPr/>
          <a:lstStyle/>
          <a:p>
            <a:pPr algn="ctr"/>
            <a:r>
              <a:rPr lang="es-CL" dirty="0"/>
              <a:t>Otras consideraciones y principios </a:t>
            </a:r>
          </a:p>
        </p:txBody>
      </p:sp>
      <p:sp>
        <p:nvSpPr>
          <p:cNvPr id="3" name="Marcador de contenido 2">
            <a:extLst>
              <a:ext uri="{FF2B5EF4-FFF2-40B4-BE49-F238E27FC236}">
                <a16:creationId xmlns:a16="http://schemas.microsoft.com/office/drawing/2014/main" id="{A1D75BA9-8707-4F58-B304-ED754C33599C}"/>
              </a:ext>
            </a:extLst>
          </p:cNvPr>
          <p:cNvSpPr>
            <a:spLocks noGrp="1"/>
          </p:cNvSpPr>
          <p:nvPr>
            <p:ph idx="1"/>
          </p:nvPr>
        </p:nvSpPr>
        <p:spPr>
          <a:xfrm>
            <a:off x="838200" y="1825625"/>
            <a:ext cx="10515600" cy="3832226"/>
          </a:xfrm>
        </p:spPr>
        <p:txBody>
          <a:bodyPr>
            <a:normAutofit/>
          </a:bodyPr>
          <a:lstStyle/>
          <a:p>
            <a:pPr lvl="1"/>
            <a:r>
              <a:rPr lang="es-CL" sz="2800" dirty="0"/>
              <a:t>Entradas justas (</a:t>
            </a:r>
            <a:r>
              <a:rPr lang="es-CL" sz="2800" dirty="0" err="1"/>
              <a:t>fair</a:t>
            </a:r>
            <a:r>
              <a:rPr lang="es-CL" sz="2800" dirty="0"/>
              <a:t> innings)</a:t>
            </a:r>
          </a:p>
          <a:p>
            <a:pPr lvl="2" algn="just"/>
            <a:r>
              <a:rPr lang="es-CL" sz="2400" dirty="0"/>
              <a:t>Los recursos deben desplegarse para lograr la distribución más equitativa de años saludables en una población. </a:t>
            </a:r>
          </a:p>
          <a:p>
            <a:pPr lvl="2" algn="just"/>
            <a:r>
              <a:rPr lang="es-CL" sz="2400" dirty="0"/>
              <a:t>Esto implica que los grupos de pacientes se vuelven menos prioritarios cuando exceden (o se proyecta que excedan) su “entrada justa” .</a:t>
            </a:r>
          </a:p>
          <a:p>
            <a:pPr lvl="2" algn="just"/>
            <a:r>
              <a:rPr lang="es-CL" sz="2400" dirty="0"/>
              <a:t>Los críticos afirman que contraviene los derechos humanos y proporciona una justificación para la discriminación basada en la edad </a:t>
            </a:r>
            <a:r>
              <a:rPr lang="es-CL" sz="2400" dirty="0">
                <a:sym typeface="Wingdings" panose="05000000000000000000" pitchFamily="2" charset="2"/>
              </a:rPr>
              <a:t></a:t>
            </a:r>
            <a:r>
              <a:rPr lang="es-CL" sz="2400" dirty="0"/>
              <a:t> amplio acuerdo social</a:t>
            </a:r>
            <a:endParaRPr lang="es-CL" sz="2800" dirty="0"/>
          </a:p>
        </p:txBody>
      </p:sp>
      <p:pic>
        <p:nvPicPr>
          <p:cNvPr id="4" name="Imagen 3">
            <a:extLst>
              <a:ext uri="{FF2B5EF4-FFF2-40B4-BE49-F238E27FC236}">
                <a16:creationId xmlns:a16="http://schemas.microsoft.com/office/drawing/2014/main" id="{257A9332-4D0A-46AF-B883-A824F63C84E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14562" y="205080"/>
            <a:ext cx="1577438" cy="1645652"/>
          </a:xfrm>
          <a:prstGeom prst="rect">
            <a:avLst/>
          </a:prstGeom>
        </p:spPr>
      </p:pic>
      <p:pic>
        <p:nvPicPr>
          <p:cNvPr id="6" name="Picture 2" descr="Resultado de imagen para logo facultad de medicina universidad de chile">
            <a:extLst>
              <a:ext uri="{FF2B5EF4-FFF2-40B4-BE49-F238E27FC236}">
                <a16:creationId xmlns:a16="http://schemas.microsoft.com/office/drawing/2014/main" id="{D968079A-678C-412C-A2F4-BB240575EE1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250" y="141288"/>
            <a:ext cx="1057115" cy="16843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45949869"/>
      </p:ext>
    </p:extLst>
  </p:cSld>
  <p:clrMapOvr>
    <a:masterClrMapping/>
  </p:clrMapOvr>
  <mc:AlternateContent xmlns:mc="http://schemas.openxmlformats.org/markup-compatibility/2006" xmlns:p14="http://schemas.microsoft.com/office/powerpoint/2010/main">
    <mc:Choice Requires="p14">
      <p:transition spd="slow" p14:dur="2000" advTm="180268"/>
    </mc:Choice>
    <mc:Fallback xmlns="">
      <p:transition spd="slow" advTm="180268"/>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2551A2C5-8D7B-4730-BEDC-D58818E80903}"/>
              </a:ext>
            </a:extLst>
          </p:cNvPr>
          <p:cNvPicPr>
            <a:picLocks noChangeAspect="1"/>
          </p:cNvPicPr>
          <p:nvPr/>
        </p:nvPicPr>
        <p:blipFill>
          <a:blip r:embed="rId2" cstate="print"/>
          <a:stretch>
            <a:fillRect/>
          </a:stretch>
        </p:blipFill>
        <p:spPr>
          <a:xfrm>
            <a:off x="9616860" y="5212348"/>
            <a:ext cx="2575140" cy="1645652"/>
          </a:xfrm>
          <a:prstGeom prst="rect">
            <a:avLst/>
          </a:prstGeom>
        </p:spPr>
      </p:pic>
      <p:sp>
        <p:nvSpPr>
          <p:cNvPr id="2" name="Título 1">
            <a:extLst>
              <a:ext uri="{FF2B5EF4-FFF2-40B4-BE49-F238E27FC236}">
                <a16:creationId xmlns:a16="http://schemas.microsoft.com/office/drawing/2014/main" id="{BBBB20AC-77CA-4CC4-B817-C4207DAF133E}"/>
              </a:ext>
            </a:extLst>
          </p:cNvPr>
          <p:cNvSpPr>
            <a:spLocks noGrp="1"/>
          </p:cNvSpPr>
          <p:nvPr>
            <p:ph type="title"/>
          </p:nvPr>
        </p:nvSpPr>
        <p:spPr>
          <a:xfrm>
            <a:off x="838200" y="365125"/>
            <a:ext cx="10515600" cy="1460498"/>
          </a:xfrm>
        </p:spPr>
        <p:txBody>
          <a:bodyPr/>
          <a:lstStyle/>
          <a:p>
            <a:pPr algn="ctr"/>
            <a:r>
              <a:rPr lang="es-CL" dirty="0"/>
              <a:t>Conclusiones</a:t>
            </a:r>
          </a:p>
        </p:txBody>
      </p:sp>
      <p:sp>
        <p:nvSpPr>
          <p:cNvPr id="3" name="Marcador de contenido 2">
            <a:extLst>
              <a:ext uri="{FF2B5EF4-FFF2-40B4-BE49-F238E27FC236}">
                <a16:creationId xmlns:a16="http://schemas.microsoft.com/office/drawing/2014/main" id="{A1D75BA9-8707-4F58-B304-ED754C33599C}"/>
              </a:ext>
            </a:extLst>
          </p:cNvPr>
          <p:cNvSpPr>
            <a:spLocks noGrp="1"/>
          </p:cNvSpPr>
          <p:nvPr>
            <p:ph idx="1"/>
          </p:nvPr>
        </p:nvSpPr>
        <p:spPr>
          <a:xfrm>
            <a:off x="838200" y="1825624"/>
            <a:ext cx="10515600" cy="5032375"/>
          </a:xfrm>
        </p:spPr>
        <p:txBody>
          <a:bodyPr>
            <a:normAutofit/>
          </a:bodyPr>
          <a:lstStyle/>
          <a:p>
            <a:pPr lvl="1"/>
            <a:r>
              <a:rPr lang="es-CL" dirty="0"/>
              <a:t>Esta es una discusión seria, que muchas veces queda supeditada a otros elementos. Sin embargo es necesario seguir profundizando en los elementos de ella.</a:t>
            </a:r>
          </a:p>
          <a:p>
            <a:pPr lvl="1"/>
            <a:r>
              <a:rPr lang="es-CL" dirty="0"/>
              <a:t>Se entiende también que un tomador de decisiones es una persona juiciosa, con “sentido común” y que por lo tanto, hace consideraciones éticas. Sin embargo, como se mencionó previamente hay que nutrir la discusión con elementos teóricos fundamentales.</a:t>
            </a:r>
          </a:p>
          <a:p>
            <a:pPr lvl="1"/>
            <a:r>
              <a:rPr lang="es-CL" dirty="0"/>
              <a:t> Hoy se destaca la capacidad de establecer criterios justos para la decisión, a través de un proceso de decisión. Un ejemplo es  el A4R.</a:t>
            </a:r>
          </a:p>
        </p:txBody>
      </p:sp>
      <p:pic>
        <p:nvPicPr>
          <p:cNvPr id="4" name="Imagen 3">
            <a:extLst>
              <a:ext uri="{FF2B5EF4-FFF2-40B4-BE49-F238E27FC236}">
                <a16:creationId xmlns:a16="http://schemas.microsoft.com/office/drawing/2014/main" id="{257A9332-4D0A-46AF-B883-A824F63C84E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14562" y="205080"/>
            <a:ext cx="1577438" cy="1645652"/>
          </a:xfrm>
          <a:prstGeom prst="rect">
            <a:avLst/>
          </a:prstGeom>
        </p:spPr>
      </p:pic>
      <p:pic>
        <p:nvPicPr>
          <p:cNvPr id="6" name="Picture 2" descr="Resultado de imagen para logo facultad de medicina universidad de chile">
            <a:extLst>
              <a:ext uri="{FF2B5EF4-FFF2-40B4-BE49-F238E27FC236}">
                <a16:creationId xmlns:a16="http://schemas.microsoft.com/office/drawing/2014/main" id="{D968079A-678C-412C-A2F4-BB240575EE1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250" y="141288"/>
            <a:ext cx="1057115" cy="16843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27428727"/>
      </p:ext>
    </p:extLst>
  </p:cSld>
  <p:clrMapOvr>
    <a:masterClrMapping/>
  </p:clrMapOvr>
  <mc:AlternateContent xmlns:mc="http://schemas.openxmlformats.org/markup-compatibility/2006" xmlns:p14="http://schemas.microsoft.com/office/powerpoint/2010/main">
    <mc:Choice Requires="p14">
      <p:transition spd="slow" p14:dur="2000" advTm="73041"/>
    </mc:Choice>
    <mc:Fallback xmlns="">
      <p:transition spd="slow" advTm="73041"/>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2551A2C5-8D7B-4730-BEDC-D58818E80903}"/>
              </a:ext>
            </a:extLst>
          </p:cNvPr>
          <p:cNvPicPr>
            <a:picLocks noChangeAspect="1"/>
          </p:cNvPicPr>
          <p:nvPr/>
        </p:nvPicPr>
        <p:blipFill>
          <a:blip r:embed="rId2" cstate="print"/>
          <a:stretch>
            <a:fillRect/>
          </a:stretch>
        </p:blipFill>
        <p:spPr>
          <a:xfrm>
            <a:off x="9616860" y="5212348"/>
            <a:ext cx="2575140" cy="1645652"/>
          </a:xfrm>
          <a:prstGeom prst="rect">
            <a:avLst/>
          </a:prstGeom>
        </p:spPr>
      </p:pic>
      <p:sp>
        <p:nvSpPr>
          <p:cNvPr id="2" name="Título 1">
            <a:extLst>
              <a:ext uri="{FF2B5EF4-FFF2-40B4-BE49-F238E27FC236}">
                <a16:creationId xmlns:a16="http://schemas.microsoft.com/office/drawing/2014/main" id="{BBBB20AC-77CA-4CC4-B817-C4207DAF133E}"/>
              </a:ext>
            </a:extLst>
          </p:cNvPr>
          <p:cNvSpPr>
            <a:spLocks noGrp="1"/>
          </p:cNvSpPr>
          <p:nvPr>
            <p:ph type="title"/>
          </p:nvPr>
        </p:nvSpPr>
        <p:spPr>
          <a:xfrm>
            <a:off x="838200" y="365125"/>
            <a:ext cx="10515600" cy="1460498"/>
          </a:xfrm>
        </p:spPr>
        <p:txBody>
          <a:bodyPr/>
          <a:lstStyle/>
          <a:p>
            <a:pPr algn="ctr"/>
            <a:r>
              <a:rPr lang="es-CL" dirty="0"/>
              <a:t>Antecedentes</a:t>
            </a:r>
          </a:p>
        </p:txBody>
      </p:sp>
      <p:sp>
        <p:nvSpPr>
          <p:cNvPr id="3" name="Marcador de contenido 2">
            <a:extLst>
              <a:ext uri="{FF2B5EF4-FFF2-40B4-BE49-F238E27FC236}">
                <a16:creationId xmlns:a16="http://schemas.microsoft.com/office/drawing/2014/main" id="{A1D75BA9-8707-4F58-B304-ED754C33599C}"/>
              </a:ext>
            </a:extLst>
          </p:cNvPr>
          <p:cNvSpPr>
            <a:spLocks noGrp="1"/>
          </p:cNvSpPr>
          <p:nvPr>
            <p:ph idx="1"/>
          </p:nvPr>
        </p:nvSpPr>
        <p:spPr>
          <a:xfrm>
            <a:off x="838200" y="1825624"/>
            <a:ext cx="10515600" cy="5032375"/>
          </a:xfrm>
        </p:spPr>
        <p:txBody>
          <a:bodyPr>
            <a:normAutofit/>
          </a:bodyPr>
          <a:lstStyle/>
          <a:p>
            <a:r>
              <a:rPr lang="es-CL" dirty="0"/>
              <a:t>La organización de la atención de salud no involucra sólo un problema técnico y económico, sino que también ético. </a:t>
            </a:r>
          </a:p>
          <a:p>
            <a:r>
              <a:rPr lang="es-CL" dirty="0"/>
              <a:t>La priorización refleja marcos teóricos imperantes en la sociedad, así como marcos valóricos predominantes.</a:t>
            </a:r>
          </a:p>
          <a:p>
            <a:r>
              <a:rPr lang="es-CL" dirty="0"/>
              <a:t>Los problemas de la gestión tienen implicancias éticas, pues se tensiona una serie de principios y valores.</a:t>
            </a:r>
          </a:p>
          <a:p>
            <a:pPr marL="0" indent="0">
              <a:buNone/>
            </a:pPr>
            <a:r>
              <a:rPr lang="es-CL" dirty="0"/>
              <a:t>	</a:t>
            </a:r>
          </a:p>
        </p:txBody>
      </p:sp>
      <p:pic>
        <p:nvPicPr>
          <p:cNvPr id="4" name="Imagen 3">
            <a:extLst>
              <a:ext uri="{FF2B5EF4-FFF2-40B4-BE49-F238E27FC236}">
                <a16:creationId xmlns:a16="http://schemas.microsoft.com/office/drawing/2014/main" id="{257A9332-4D0A-46AF-B883-A824F63C84E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14562" y="205080"/>
            <a:ext cx="1577438" cy="1645652"/>
          </a:xfrm>
          <a:prstGeom prst="rect">
            <a:avLst/>
          </a:prstGeom>
        </p:spPr>
      </p:pic>
      <p:pic>
        <p:nvPicPr>
          <p:cNvPr id="6" name="Picture 2" descr="Resultado de imagen para logo facultad de medicina universidad de chile">
            <a:extLst>
              <a:ext uri="{FF2B5EF4-FFF2-40B4-BE49-F238E27FC236}">
                <a16:creationId xmlns:a16="http://schemas.microsoft.com/office/drawing/2014/main" id="{D968079A-678C-412C-A2F4-BB240575EE1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250" y="141288"/>
            <a:ext cx="1057115" cy="16843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6047490"/>
      </p:ext>
    </p:extLst>
  </p:cSld>
  <p:clrMapOvr>
    <a:masterClrMapping/>
  </p:clrMapOvr>
  <mc:AlternateContent xmlns:mc="http://schemas.openxmlformats.org/markup-compatibility/2006" xmlns:p14="http://schemas.microsoft.com/office/powerpoint/2010/main">
    <mc:Choice Requires="p14">
      <p:transition spd="slow" p14:dur="2000" advTm="31808"/>
    </mc:Choice>
    <mc:Fallback xmlns="">
      <p:transition spd="slow" advTm="31808"/>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2551A2C5-8D7B-4730-BEDC-D58818E80903}"/>
              </a:ext>
            </a:extLst>
          </p:cNvPr>
          <p:cNvPicPr>
            <a:picLocks noChangeAspect="1"/>
          </p:cNvPicPr>
          <p:nvPr/>
        </p:nvPicPr>
        <p:blipFill>
          <a:blip r:embed="rId2" cstate="print"/>
          <a:stretch>
            <a:fillRect/>
          </a:stretch>
        </p:blipFill>
        <p:spPr>
          <a:xfrm>
            <a:off x="9616860" y="5212348"/>
            <a:ext cx="2575140" cy="1645652"/>
          </a:xfrm>
          <a:prstGeom prst="rect">
            <a:avLst/>
          </a:prstGeom>
        </p:spPr>
      </p:pic>
      <p:sp>
        <p:nvSpPr>
          <p:cNvPr id="2" name="Título 1">
            <a:extLst>
              <a:ext uri="{FF2B5EF4-FFF2-40B4-BE49-F238E27FC236}">
                <a16:creationId xmlns:a16="http://schemas.microsoft.com/office/drawing/2014/main" id="{BBBB20AC-77CA-4CC4-B817-C4207DAF133E}"/>
              </a:ext>
            </a:extLst>
          </p:cNvPr>
          <p:cNvSpPr>
            <a:spLocks noGrp="1"/>
          </p:cNvSpPr>
          <p:nvPr>
            <p:ph type="title"/>
          </p:nvPr>
        </p:nvSpPr>
        <p:spPr>
          <a:xfrm>
            <a:off x="838200" y="365125"/>
            <a:ext cx="10515600" cy="1460498"/>
          </a:xfrm>
        </p:spPr>
        <p:txBody>
          <a:bodyPr/>
          <a:lstStyle/>
          <a:p>
            <a:pPr algn="ctr"/>
            <a:r>
              <a:rPr lang="es-CL" dirty="0"/>
              <a:t>Antecedentes</a:t>
            </a:r>
          </a:p>
        </p:txBody>
      </p:sp>
      <p:sp>
        <p:nvSpPr>
          <p:cNvPr id="3" name="Marcador de contenido 2">
            <a:extLst>
              <a:ext uri="{FF2B5EF4-FFF2-40B4-BE49-F238E27FC236}">
                <a16:creationId xmlns:a16="http://schemas.microsoft.com/office/drawing/2014/main" id="{A1D75BA9-8707-4F58-B304-ED754C33599C}"/>
              </a:ext>
            </a:extLst>
          </p:cNvPr>
          <p:cNvSpPr>
            <a:spLocks noGrp="1"/>
          </p:cNvSpPr>
          <p:nvPr>
            <p:ph idx="1"/>
          </p:nvPr>
        </p:nvSpPr>
        <p:spPr>
          <a:xfrm>
            <a:off x="838200" y="1825624"/>
            <a:ext cx="10515600" cy="3729015"/>
          </a:xfrm>
        </p:spPr>
        <p:txBody>
          <a:bodyPr>
            <a:normAutofit/>
          </a:bodyPr>
          <a:lstStyle/>
          <a:p>
            <a:r>
              <a:rPr lang="es-CL" dirty="0"/>
              <a:t>La discusión acerca de los conceptos éticos que están involucrados en una decisión de gestión, debe ser profesionalizada, pues existe evidencia importante que documenta tanto principios como criterios de decisión. </a:t>
            </a:r>
          </a:p>
          <a:p>
            <a:r>
              <a:rPr lang="es-CL" dirty="0"/>
              <a:t>No basta con la experiencia moral de los tomadores de decisión</a:t>
            </a:r>
          </a:p>
          <a:p>
            <a:r>
              <a:rPr lang="es-CL" dirty="0"/>
              <a:t>Es difícil establecer si las decisiones son justas basándose en los resultados. Una propuesta es basarse en la justicia en el proceso de la decisión [justo proceso </a:t>
            </a:r>
            <a:r>
              <a:rPr lang="es-CL" dirty="0">
                <a:sym typeface="Wingdings" panose="05000000000000000000" pitchFamily="2" charset="2"/>
              </a:rPr>
              <a:t></a:t>
            </a:r>
            <a:r>
              <a:rPr lang="es-CL" dirty="0"/>
              <a:t>justicia procedimental]</a:t>
            </a:r>
          </a:p>
        </p:txBody>
      </p:sp>
      <p:pic>
        <p:nvPicPr>
          <p:cNvPr id="4" name="Imagen 3">
            <a:extLst>
              <a:ext uri="{FF2B5EF4-FFF2-40B4-BE49-F238E27FC236}">
                <a16:creationId xmlns:a16="http://schemas.microsoft.com/office/drawing/2014/main" id="{257A9332-4D0A-46AF-B883-A824F63C84E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14562" y="205080"/>
            <a:ext cx="1577438" cy="1645652"/>
          </a:xfrm>
          <a:prstGeom prst="rect">
            <a:avLst/>
          </a:prstGeom>
        </p:spPr>
      </p:pic>
      <p:pic>
        <p:nvPicPr>
          <p:cNvPr id="6" name="Picture 2" descr="Resultado de imagen para logo facultad de medicina universidad de chile">
            <a:extLst>
              <a:ext uri="{FF2B5EF4-FFF2-40B4-BE49-F238E27FC236}">
                <a16:creationId xmlns:a16="http://schemas.microsoft.com/office/drawing/2014/main" id="{D968079A-678C-412C-A2F4-BB240575EE1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250" y="141288"/>
            <a:ext cx="1057115" cy="16843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0232384"/>
      </p:ext>
    </p:extLst>
  </p:cSld>
  <p:clrMapOvr>
    <a:masterClrMapping/>
  </p:clrMapOvr>
  <mc:AlternateContent xmlns:mc="http://schemas.openxmlformats.org/markup-compatibility/2006" xmlns:p14="http://schemas.microsoft.com/office/powerpoint/2010/main">
    <mc:Choice Requires="p14">
      <p:transition spd="slow" p14:dur="2000" advTm="91474"/>
    </mc:Choice>
    <mc:Fallback xmlns="">
      <p:transition spd="slow" advTm="91474"/>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9E3943A-9C03-4A03-93A8-928049FCB7E6}"/>
              </a:ext>
            </a:extLst>
          </p:cNvPr>
          <p:cNvSpPr>
            <a:spLocks noGrp="1"/>
          </p:cNvSpPr>
          <p:nvPr>
            <p:ph type="title"/>
          </p:nvPr>
        </p:nvSpPr>
        <p:spPr/>
        <p:txBody>
          <a:bodyPr/>
          <a:lstStyle/>
          <a:p>
            <a:r>
              <a:rPr lang="es-CL" dirty="0"/>
              <a:t>Principios </a:t>
            </a:r>
            <a:r>
              <a:rPr lang="es-CL" dirty="0">
                <a:sym typeface="Wingdings" panose="05000000000000000000" pitchFamily="2" charset="2"/>
              </a:rPr>
              <a:t>corrientes filosóficas </a:t>
            </a:r>
            <a:endParaRPr lang="es-CL" dirty="0"/>
          </a:p>
        </p:txBody>
      </p:sp>
      <p:graphicFrame>
        <p:nvGraphicFramePr>
          <p:cNvPr id="4" name="Tabla 4">
            <a:extLst>
              <a:ext uri="{FF2B5EF4-FFF2-40B4-BE49-F238E27FC236}">
                <a16:creationId xmlns:a16="http://schemas.microsoft.com/office/drawing/2014/main" id="{BBE74BFA-46D0-48B6-8E60-DB2EF527C7E2}"/>
              </a:ext>
            </a:extLst>
          </p:cNvPr>
          <p:cNvGraphicFramePr>
            <a:graphicFrameLocks noGrp="1"/>
          </p:cNvGraphicFramePr>
          <p:nvPr>
            <p:ph idx="1"/>
            <p:extLst>
              <p:ext uri="{D42A27DB-BD31-4B8C-83A1-F6EECF244321}">
                <p14:modId xmlns:p14="http://schemas.microsoft.com/office/powerpoint/2010/main" val="616051242"/>
              </p:ext>
            </p:extLst>
          </p:nvPr>
        </p:nvGraphicFramePr>
        <p:xfrm>
          <a:off x="157163" y="1825625"/>
          <a:ext cx="11901488" cy="3689350"/>
        </p:xfrm>
        <a:graphic>
          <a:graphicData uri="http://schemas.openxmlformats.org/drawingml/2006/table">
            <a:tbl>
              <a:tblPr firstRow="1" bandRow="1">
                <a:tableStyleId>{2D5ABB26-0587-4C30-8999-92F81FD0307C}</a:tableStyleId>
              </a:tblPr>
              <a:tblGrid>
                <a:gridCol w="2975372">
                  <a:extLst>
                    <a:ext uri="{9D8B030D-6E8A-4147-A177-3AD203B41FA5}">
                      <a16:colId xmlns:a16="http://schemas.microsoft.com/office/drawing/2014/main" val="1980824514"/>
                    </a:ext>
                  </a:extLst>
                </a:gridCol>
                <a:gridCol w="2975372">
                  <a:extLst>
                    <a:ext uri="{9D8B030D-6E8A-4147-A177-3AD203B41FA5}">
                      <a16:colId xmlns:a16="http://schemas.microsoft.com/office/drawing/2014/main" val="3491971137"/>
                    </a:ext>
                  </a:extLst>
                </a:gridCol>
                <a:gridCol w="3188493">
                  <a:extLst>
                    <a:ext uri="{9D8B030D-6E8A-4147-A177-3AD203B41FA5}">
                      <a16:colId xmlns:a16="http://schemas.microsoft.com/office/drawing/2014/main" val="2488123908"/>
                    </a:ext>
                  </a:extLst>
                </a:gridCol>
                <a:gridCol w="2762251">
                  <a:extLst>
                    <a:ext uri="{9D8B030D-6E8A-4147-A177-3AD203B41FA5}">
                      <a16:colId xmlns:a16="http://schemas.microsoft.com/office/drawing/2014/main" val="651036674"/>
                    </a:ext>
                  </a:extLst>
                </a:gridCol>
              </a:tblGrid>
              <a:tr h="1844675">
                <a:tc>
                  <a:txBody>
                    <a:bodyPr/>
                    <a:lstStyle/>
                    <a:p>
                      <a:pPr algn="ctr"/>
                      <a:endParaRPr lang="es-CL" sz="2200" dirty="0"/>
                    </a:p>
                    <a:p>
                      <a:pPr algn="ctr"/>
                      <a:endParaRPr lang="es-CL" sz="2200" dirty="0"/>
                    </a:p>
                    <a:p>
                      <a:pPr algn="ctr"/>
                      <a:r>
                        <a:rPr lang="es-CL" sz="2200" dirty="0"/>
                        <a:t>IGUALITARISMO</a:t>
                      </a:r>
                    </a:p>
                  </a:txBody>
                  <a:tcPr/>
                </a:tc>
                <a:tc>
                  <a:txBody>
                    <a:bodyPr/>
                    <a:lstStyle/>
                    <a:p>
                      <a:pPr algn="ctr"/>
                      <a:endParaRPr lang="es-CL" sz="2200" dirty="0"/>
                    </a:p>
                    <a:p>
                      <a:pPr algn="ctr"/>
                      <a:endParaRPr lang="es-CL" sz="2200" dirty="0"/>
                    </a:p>
                    <a:p>
                      <a:pPr marL="0" marR="0" lvl="0" indent="0" algn="ctr" defTabSz="914400" rtl="0" eaLnBrk="1" fontAlgn="auto" latinLnBrk="0" hangingPunct="1">
                        <a:lnSpc>
                          <a:spcPct val="100000"/>
                        </a:lnSpc>
                        <a:spcBef>
                          <a:spcPts val="0"/>
                        </a:spcBef>
                        <a:spcAft>
                          <a:spcPts val="0"/>
                        </a:spcAft>
                        <a:buClrTx/>
                        <a:buSzTx/>
                        <a:buFontTx/>
                        <a:buNone/>
                        <a:tabLst/>
                        <a:defRPr/>
                      </a:pPr>
                      <a:r>
                        <a:rPr lang="es-CL" sz="2200" dirty="0"/>
                        <a:t>DEONTOLOGISMO</a:t>
                      </a:r>
                    </a:p>
                    <a:p>
                      <a:pPr algn="ctr"/>
                      <a:endParaRPr lang="es-CL" sz="2200" dirty="0"/>
                    </a:p>
                  </a:txBody>
                  <a:tcPr/>
                </a:tc>
                <a:tc>
                  <a:txBody>
                    <a:bodyPr/>
                    <a:lstStyle/>
                    <a:p>
                      <a:pPr algn="ctr"/>
                      <a:endParaRPr lang="es-CL" sz="2200" dirty="0"/>
                    </a:p>
                    <a:p>
                      <a:pPr marL="0" marR="0" lvl="0" indent="0" algn="ctr" defTabSz="914400" rtl="0" eaLnBrk="1" fontAlgn="auto" latinLnBrk="0" hangingPunct="1">
                        <a:lnSpc>
                          <a:spcPct val="100000"/>
                        </a:lnSpc>
                        <a:spcBef>
                          <a:spcPts val="0"/>
                        </a:spcBef>
                        <a:spcAft>
                          <a:spcPts val="0"/>
                        </a:spcAft>
                        <a:buClrTx/>
                        <a:buSzTx/>
                        <a:buFontTx/>
                        <a:buNone/>
                        <a:tabLst/>
                        <a:defRPr/>
                      </a:pPr>
                      <a:endParaRPr lang="es-CL" sz="2200" dirty="0"/>
                    </a:p>
                    <a:p>
                      <a:pPr marL="0" marR="0" lvl="0" indent="0" algn="ctr" defTabSz="914400" rtl="0" eaLnBrk="1" fontAlgn="auto" latinLnBrk="0" hangingPunct="1">
                        <a:lnSpc>
                          <a:spcPct val="100000"/>
                        </a:lnSpc>
                        <a:spcBef>
                          <a:spcPts val="0"/>
                        </a:spcBef>
                        <a:spcAft>
                          <a:spcPts val="0"/>
                        </a:spcAft>
                        <a:buClrTx/>
                        <a:buSzTx/>
                        <a:buFontTx/>
                        <a:buNone/>
                        <a:tabLst/>
                        <a:defRPr/>
                      </a:pPr>
                      <a:r>
                        <a:rPr lang="es-CL" sz="2200" dirty="0"/>
                        <a:t>UTILITARISMO</a:t>
                      </a:r>
                    </a:p>
                    <a:p>
                      <a:pPr algn="ctr"/>
                      <a:endParaRPr lang="es-CL" sz="2200" dirty="0"/>
                    </a:p>
                  </a:txBody>
                  <a:tcPr/>
                </a:tc>
                <a:tc>
                  <a:txBody>
                    <a:bodyPr/>
                    <a:lstStyle/>
                    <a:p>
                      <a:pPr algn="ctr"/>
                      <a:endParaRPr lang="es-CL" sz="2200" dirty="0"/>
                    </a:p>
                    <a:p>
                      <a:pPr algn="ctr"/>
                      <a:endParaRPr lang="es-CL" sz="2200" dirty="0"/>
                    </a:p>
                    <a:p>
                      <a:pPr marL="0" marR="0" lvl="0" indent="0" algn="ctr" defTabSz="914400" rtl="0" eaLnBrk="1" fontAlgn="auto" latinLnBrk="0" hangingPunct="1">
                        <a:lnSpc>
                          <a:spcPct val="100000"/>
                        </a:lnSpc>
                        <a:spcBef>
                          <a:spcPts val="0"/>
                        </a:spcBef>
                        <a:spcAft>
                          <a:spcPts val="0"/>
                        </a:spcAft>
                        <a:buClrTx/>
                        <a:buSzTx/>
                        <a:buFontTx/>
                        <a:buNone/>
                        <a:tabLst/>
                        <a:defRPr/>
                      </a:pPr>
                      <a:r>
                        <a:rPr lang="es-CL" sz="2200" dirty="0"/>
                        <a:t>CONTRACTUALISMO</a:t>
                      </a:r>
                    </a:p>
                    <a:p>
                      <a:pPr algn="ctr"/>
                      <a:endParaRPr lang="es-CL" sz="2200" dirty="0"/>
                    </a:p>
                  </a:txBody>
                  <a:tcPr/>
                </a:tc>
                <a:extLst>
                  <a:ext uri="{0D108BD9-81ED-4DB2-BD59-A6C34878D82A}">
                    <a16:rowId xmlns:a16="http://schemas.microsoft.com/office/drawing/2014/main" val="3068003131"/>
                  </a:ext>
                </a:extLst>
              </a:tr>
              <a:tr h="1844675">
                <a:tc>
                  <a:txBody>
                    <a:bodyPr/>
                    <a:lstStyle/>
                    <a:p>
                      <a:pPr algn="ctr"/>
                      <a:endParaRPr lang="es-CL" sz="2200" dirty="0"/>
                    </a:p>
                    <a:p>
                      <a:pPr algn="ctr"/>
                      <a:endParaRPr lang="es-CL" sz="2200" dirty="0"/>
                    </a:p>
                    <a:p>
                      <a:pPr algn="ctr"/>
                      <a:r>
                        <a:rPr lang="es-CL" sz="2200" dirty="0"/>
                        <a:t>INDIVIDUALISMO</a:t>
                      </a:r>
                    </a:p>
                  </a:txBody>
                  <a:tcPr/>
                </a:tc>
                <a:tc>
                  <a:txBody>
                    <a:bodyPr/>
                    <a:lstStyle/>
                    <a:p>
                      <a:pPr algn="ctr"/>
                      <a:endParaRPr lang="es-CL" sz="2200" dirty="0"/>
                    </a:p>
                    <a:p>
                      <a:pPr algn="ctr"/>
                      <a:endParaRPr lang="es-CL" sz="2200" dirty="0"/>
                    </a:p>
                    <a:p>
                      <a:pPr algn="ctr"/>
                      <a:r>
                        <a:rPr lang="es-CL" sz="2200" dirty="0"/>
                        <a:t>IUSNATURALISMO</a:t>
                      </a:r>
                    </a:p>
                  </a:txBody>
                  <a:tcPr/>
                </a:tc>
                <a:tc>
                  <a:txBody>
                    <a:bodyPr/>
                    <a:lstStyle/>
                    <a:p>
                      <a:pPr algn="ctr"/>
                      <a:endParaRPr lang="es-CL" sz="2200" dirty="0"/>
                    </a:p>
                    <a:p>
                      <a:pPr algn="ctr"/>
                      <a:endParaRPr lang="es-CL" sz="2200" dirty="0"/>
                    </a:p>
                    <a:p>
                      <a:pPr algn="ctr"/>
                      <a:r>
                        <a:rPr lang="es-CL" sz="2200" dirty="0"/>
                        <a:t>NEOCONTRACTUALISMO</a:t>
                      </a:r>
                    </a:p>
                  </a:txBody>
                  <a:tcPr/>
                </a:tc>
                <a:tc>
                  <a:txBody>
                    <a:bodyPr/>
                    <a:lstStyle/>
                    <a:p>
                      <a:pPr algn="ctr"/>
                      <a:endParaRPr lang="es-CL" sz="2200" dirty="0"/>
                    </a:p>
                    <a:p>
                      <a:pPr algn="ctr"/>
                      <a:endParaRPr lang="es-CL" sz="2200" dirty="0"/>
                    </a:p>
                    <a:p>
                      <a:pPr algn="ctr"/>
                      <a:r>
                        <a:rPr lang="es-CL" sz="2200" dirty="0"/>
                        <a:t>COMUNITARISMO</a:t>
                      </a:r>
                    </a:p>
                  </a:txBody>
                  <a:tcPr/>
                </a:tc>
                <a:extLst>
                  <a:ext uri="{0D108BD9-81ED-4DB2-BD59-A6C34878D82A}">
                    <a16:rowId xmlns:a16="http://schemas.microsoft.com/office/drawing/2014/main" val="1257105346"/>
                  </a:ext>
                </a:extLst>
              </a:tr>
            </a:tbl>
          </a:graphicData>
        </a:graphic>
      </p:graphicFrame>
      <p:pic>
        <p:nvPicPr>
          <p:cNvPr id="7" name="Imagen 6">
            <a:extLst>
              <a:ext uri="{FF2B5EF4-FFF2-40B4-BE49-F238E27FC236}">
                <a16:creationId xmlns:a16="http://schemas.microsoft.com/office/drawing/2014/main" id="{A6378DC7-D9A2-4C43-8A49-8C3AA8471268}"/>
              </a:ext>
            </a:extLst>
          </p:cNvPr>
          <p:cNvPicPr>
            <a:picLocks noChangeAspect="1"/>
          </p:cNvPicPr>
          <p:nvPr/>
        </p:nvPicPr>
        <p:blipFill>
          <a:blip r:embed="rId3" cstate="print"/>
          <a:stretch>
            <a:fillRect/>
          </a:stretch>
        </p:blipFill>
        <p:spPr>
          <a:xfrm>
            <a:off x="9616860" y="5212348"/>
            <a:ext cx="2575140" cy="1645652"/>
          </a:xfrm>
          <a:prstGeom prst="rect">
            <a:avLst/>
          </a:prstGeom>
        </p:spPr>
      </p:pic>
      <p:pic>
        <p:nvPicPr>
          <p:cNvPr id="8" name="Imagen 7">
            <a:extLst>
              <a:ext uri="{FF2B5EF4-FFF2-40B4-BE49-F238E27FC236}">
                <a16:creationId xmlns:a16="http://schemas.microsoft.com/office/drawing/2014/main" id="{7C63C237-7991-4D18-99D1-3867E9C55A9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14562" y="205080"/>
            <a:ext cx="1577438" cy="1645652"/>
          </a:xfrm>
          <a:prstGeom prst="rect">
            <a:avLst/>
          </a:prstGeom>
        </p:spPr>
      </p:pic>
      <p:pic>
        <p:nvPicPr>
          <p:cNvPr id="9" name="Picture 2" descr="Resultado de imagen para logo facultad de medicina universidad de chile">
            <a:extLst>
              <a:ext uri="{FF2B5EF4-FFF2-40B4-BE49-F238E27FC236}">
                <a16:creationId xmlns:a16="http://schemas.microsoft.com/office/drawing/2014/main" id="{D393E18B-EF92-4708-B924-664AC28CCD8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250" y="141288"/>
            <a:ext cx="1057115" cy="16843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9393398"/>
      </p:ext>
    </p:extLst>
  </p:cSld>
  <p:clrMapOvr>
    <a:masterClrMapping/>
  </p:clrMapOvr>
  <mc:AlternateContent xmlns:mc="http://schemas.openxmlformats.org/markup-compatibility/2006" xmlns:p14="http://schemas.microsoft.com/office/powerpoint/2010/main">
    <mc:Choice Requires="p14">
      <p:transition spd="slow" p14:dur="2000" advTm="51485"/>
    </mc:Choice>
    <mc:Fallback xmlns="">
      <p:transition spd="slow" advTm="51485"/>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9E3943A-9C03-4A03-93A8-928049FCB7E6}"/>
              </a:ext>
            </a:extLst>
          </p:cNvPr>
          <p:cNvSpPr>
            <a:spLocks noGrp="1"/>
          </p:cNvSpPr>
          <p:nvPr>
            <p:ph type="title"/>
          </p:nvPr>
        </p:nvSpPr>
        <p:spPr/>
        <p:txBody>
          <a:bodyPr/>
          <a:lstStyle/>
          <a:p>
            <a:r>
              <a:rPr lang="es-CL" dirty="0"/>
              <a:t>Principios </a:t>
            </a:r>
            <a:r>
              <a:rPr lang="es-CL" dirty="0">
                <a:sym typeface="Wingdings" panose="05000000000000000000" pitchFamily="2" charset="2"/>
              </a:rPr>
              <a:t>corrientes filosóficas </a:t>
            </a:r>
            <a:endParaRPr lang="es-CL" dirty="0"/>
          </a:p>
        </p:txBody>
      </p:sp>
      <p:graphicFrame>
        <p:nvGraphicFramePr>
          <p:cNvPr id="4" name="Tabla 4">
            <a:extLst>
              <a:ext uri="{FF2B5EF4-FFF2-40B4-BE49-F238E27FC236}">
                <a16:creationId xmlns:a16="http://schemas.microsoft.com/office/drawing/2014/main" id="{BBE74BFA-46D0-48B6-8E60-DB2EF527C7E2}"/>
              </a:ext>
            </a:extLst>
          </p:cNvPr>
          <p:cNvGraphicFramePr>
            <a:graphicFrameLocks noGrp="1"/>
          </p:cNvGraphicFramePr>
          <p:nvPr>
            <p:ph idx="1"/>
          </p:nvPr>
        </p:nvGraphicFramePr>
        <p:xfrm>
          <a:off x="157163" y="1825625"/>
          <a:ext cx="11901488" cy="3689350"/>
        </p:xfrm>
        <a:graphic>
          <a:graphicData uri="http://schemas.openxmlformats.org/drawingml/2006/table">
            <a:tbl>
              <a:tblPr firstRow="1" bandRow="1">
                <a:tableStyleId>{2D5ABB26-0587-4C30-8999-92F81FD0307C}</a:tableStyleId>
              </a:tblPr>
              <a:tblGrid>
                <a:gridCol w="2975372">
                  <a:extLst>
                    <a:ext uri="{9D8B030D-6E8A-4147-A177-3AD203B41FA5}">
                      <a16:colId xmlns:a16="http://schemas.microsoft.com/office/drawing/2014/main" val="1980824514"/>
                    </a:ext>
                  </a:extLst>
                </a:gridCol>
                <a:gridCol w="2975372">
                  <a:extLst>
                    <a:ext uri="{9D8B030D-6E8A-4147-A177-3AD203B41FA5}">
                      <a16:colId xmlns:a16="http://schemas.microsoft.com/office/drawing/2014/main" val="3491971137"/>
                    </a:ext>
                  </a:extLst>
                </a:gridCol>
                <a:gridCol w="3188493">
                  <a:extLst>
                    <a:ext uri="{9D8B030D-6E8A-4147-A177-3AD203B41FA5}">
                      <a16:colId xmlns:a16="http://schemas.microsoft.com/office/drawing/2014/main" val="2488123908"/>
                    </a:ext>
                  </a:extLst>
                </a:gridCol>
                <a:gridCol w="2762251">
                  <a:extLst>
                    <a:ext uri="{9D8B030D-6E8A-4147-A177-3AD203B41FA5}">
                      <a16:colId xmlns:a16="http://schemas.microsoft.com/office/drawing/2014/main" val="651036674"/>
                    </a:ext>
                  </a:extLst>
                </a:gridCol>
              </a:tblGrid>
              <a:tr h="1844675">
                <a:tc>
                  <a:txBody>
                    <a:bodyPr/>
                    <a:lstStyle/>
                    <a:p>
                      <a:pPr algn="ctr"/>
                      <a:endParaRPr lang="es-CL" sz="2200" dirty="0"/>
                    </a:p>
                    <a:p>
                      <a:pPr algn="ctr"/>
                      <a:endParaRPr lang="es-CL" sz="2200" dirty="0"/>
                    </a:p>
                    <a:p>
                      <a:pPr algn="ctr"/>
                      <a:r>
                        <a:rPr lang="es-CL" sz="2200" dirty="0"/>
                        <a:t>IGUALITARISMO</a:t>
                      </a:r>
                    </a:p>
                  </a:txBody>
                  <a:tcPr/>
                </a:tc>
                <a:tc>
                  <a:txBody>
                    <a:bodyPr/>
                    <a:lstStyle/>
                    <a:p>
                      <a:pPr algn="ctr"/>
                      <a:endParaRPr lang="es-CL" sz="2200" dirty="0"/>
                    </a:p>
                    <a:p>
                      <a:pPr algn="ctr"/>
                      <a:endParaRPr lang="es-CL" sz="2200" dirty="0"/>
                    </a:p>
                    <a:p>
                      <a:pPr marL="0" marR="0" lvl="0" indent="0" algn="ctr" defTabSz="914400" rtl="0" eaLnBrk="1" fontAlgn="auto" latinLnBrk="0" hangingPunct="1">
                        <a:lnSpc>
                          <a:spcPct val="100000"/>
                        </a:lnSpc>
                        <a:spcBef>
                          <a:spcPts val="0"/>
                        </a:spcBef>
                        <a:spcAft>
                          <a:spcPts val="0"/>
                        </a:spcAft>
                        <a:buClrTx/>
                        <a:buSzTx/>
                        <a:buFontTx/>
                        <a:buNone/>
                        <a:tabLst/>
                        <a:defRPr/>
                      </a:pPr>
                      <a:r>
                        <a:rPr lang="es-CL" sz="2200" dirty="0"/>
                        <a:t>DEONTOLOGISMO</a:t>
                      </a:r>
                    </a:p>
                    <a:p>
                      <a:pPr algn="ctr"/>
                      <a:endParaRPr lang="es-CL" sz="2200" dirty="0"/>
                    </a:p>
                  </a:txBody>
                  <a:tcPr/>
                </a:tc>
                <a:tc>
                  <a:txBody>
                    <a:bodyPr/>
                    <a:lstStyle/>
                    <a:p>
                      <a:pPr algn="ctr"/>
                      <a:endParaRPr lang="es-CL" sz="2200" dirty="0"/>
                    </a:p>
                    <a:p>
                      <a:pPr marL="0" marR="0" lvl="0" indent="0" algn="ctr" defTabSz="914400" rtl="0" eaLnBrk="1" fontAlgn="auto" latinLnBrk="0" hangingPunct="1">
                        <a:lnSpc>
                          <a:spcPct val="100000"/>
                        </a:lnSpc>
                        <a:spcBef>
                          <a:spcPts val="0"/>
                        </a:spcBef>
                        <a:spcAft>
                          <a:spcPts val="0"/>
                        </a:spcAft>
                        <a:buClrTx/>
                        <a:buSzTx/>
                        <a:buFontTx/>
                        <a:buNone/>
                        <a:tabLst/>
                        <a:defRPr/>
                      </a:pPr>
                      <a:endParaRPr lang="es-CL" sz="2200" dirty="0"/>
                    </a:p>
                    <a:p>
                      <a:pPr marL="0" marR="0" lvl="0" indent="0" algn="ctr" defTabSz="914400" rtl="0" eaLnBrk="1" fontAlgn="auto" latinLnBrk="0" hangingPunct="1">
                        <a:lnSpc>
                          <a:spcPct val="100000"/>
                        </a:lnSpc>
                        <a:spcBef>
                          <a:spcPts val="0"/>
                        </a:spcBef>
                        <a:spcAft>
                          <a:spcPts val="0"/>
                        </a:spcAft>
                        <a:buClrTx/>
                        <a:buSzTx/>
                        <a:buFontTx/>
                        <a:buNone/>
                        <a:tabLst/>
                        <a:defRPr/>
                      </a:pPr>
                      <a:r>
                        <a:rPr lang="es-CL" sz="2200" dirty="0"/>
                        <a:t>UTILITARISMO</a:t>
                      </a:r>
                    </a:p>
                    <a:p>
                      <a:pPr algn="ctr"/>
                      <a:endParaRPr lang="es-CL" sz="2200" dirty="0"/>
                    </a:p>
                  </a:txBody>
                  <a:tcPr/>
                </a:tc>
                <a:tc>
                  <a:txBody>
                    <a:bodyPr/>
                    <a:lstStyle/>
                    <a:p>
                      <a:pPr algn="ctr"/>
                      <a:endParaRPr lang="es-CL" sz="2200" dirty="0"/>
                    </a:p>
                    <a:p>
                      <a:pPr algn="ctr"/>
                      <a:endParaRPr lang="es-CL" sz="2200" dirty="0"/>
                    </a:p>
                    <a:p>
                      <a:pPr marL="0" marR="0" lvl="0" indent="0" algn="ctr" defTabSz="914400" rtl="0" eaLnBrk="1" fontAlgn="auto" latinLnBrk="0" hangingPunct="1">
                        <a:lnSpc>
                          <a:spcPct val="100000"/>
                        </a:lnSpc>
                        <a:spcBef>
                          <a:spcPts val="0"/>
                        </a:spcBef>
                        <a:spcAft>
                          <a:spcPts val="0"/>
                        </a:spcAft>
                        <a:buClrTx/>
                        <a:buSzTx/>
                        <a:buFontTx/>
                        <a:buNone/>
                        <a:tabLst/>
                        <a:defRPr/>
                      </a:pPr>
                      <a:r>
                        <a:rPr lang="es-CL" sz="2200" dirty="0"/>
                        <a:t>CONTRACTUALISMO</a:t>
                      </a:r>
                    </a:p>
                    <a:p>
                      <a:pPr algn="ctr"/>
                      <a:endParaRPr lang="es-CL" sz="2200" dirty="0"/>
                    </a:p>
                  </a:txBody>
                  <a:tcPr/>
                </a:tc>
                <a:extLst>
                  <a:ext uri="{0D108BD9-81ED-4DB2-BD59-A6C34878D82A}">
                    <a16:rowId xmlns:a16="http://schemas.microsoft.com/office/drawing/2014/main" val="3068003131"/>
                  </a:ext>
                </a:extLst>
              </a:tr>
              <a:tr h="1844675">
                <a:tc>
                  <a:txBody>
                    <a:bodyPr/>
                    <a:lstStyle/>
                    <a:p>
                      <a:pPr algn="ctr"/>
                      <a:endParaRPr lang="es-CL" sz="2200" dirty="0"/>
                    </a:p>
                    <a:p>
                      <a:pPr algn="ctr"/>
                      <a:endParaRPr lang="es-CL" sz="2200" dirty="0"/>
                    </a:p>
                    <a:p>
                      <a:pPr algn="ctr"/>
                      <a:r>
                        <a:rPr lang="es-CL" sz="2200" dirty="0"/>
                        <a:t>INDIVIDUALISMO</a:t>
                      </a:r>
                    </a:p>
                  </a:txBody>
                  <a:tcPr/>
                </a:tc>
                <a:tc>
                  <a:txBody>
                    <a:bodyPr/>
                    <a:lstStyle/>
                    <a:p>
                      <a:pPr algn="ctr"/>
                      <a:endParaRPr lang="es-CL" sz="2200" dirty="0"/>
                    </a:p>
                    <a:p>
                      <a:pPr algn="ctr"/>
                      <a:endParaRPr lang="es-CL" sz="2200" dirty="0"/>
                    </a:p>
                    <a:p>
                      <a:pPr algn="ctr"/>
                      <a:r>
                        <a:rPr lang="es-CL" sz="2200" dirty="0"/>
                        <a:t>IUSNATURALISMO</a:t>
                      </a:r>
                    </a:p>
                  </a:txBody>
                  <a:tcPr/>
                </a:tc>
                <a:tc>
                  <a:txBody>
                    <a:bodyPr/>
                    <a:lstStyle/>
                    <a:p>
                      <a:pPr algn="ctr"/>
                      <a:endParaRPr lang="es-CL" sz="2200" dirty="0"/>
                    </a:p>
                    <a:p>
                      <a:pPr algn="ctr"/>
                      <a:endParaRPr lang="es-CL" sz="2200" dirty="0"/>
                    </a:p>
                    <a:p>
                      <a:pPr algn="ctr"/>
                      <a:r>
                        <a:rPr lang="es-CL" sz="2200" dirty="0"/>
                        <a:t>NEOCONTRACTUALISMO</a:t>
                      </a:r>
                    </a:p>
                  </a:txBody>
                  <a:tcPr/>
                </a:tc>
                <a:tc>
                  <a:txBody>
                    <a:bodyPr/>
                    <a:lstStyle/>
                    <a:p>
                      <a:pPr algn="ctr"/>
                      <a:endParaRPr lang="es-CL" sz="2200" dirty="0"/>
                    </a:p>
                    <a:p>
                      <a:pPr algn="ctr"/>
                      <a:endParaRPr lang="es-CL" sz="2200" dirty="0"/>
                    </a:p>
                    <a:p>
                      <a:pPr algn="ctr"/>
                      <a:r>
                        <a:rPr lang="es-CL" sz="2200" dirty="0"/>
                        <a:t>COMUNITARISMO</a:t>
                      </a:r>
                    </a:p>
                  </a:txBody>
                  <a:tcPr/>
                </a:tc>
                <a:extLst>
                  <a:ext uri="{0D108BD9-81ED-4DB2-BD59-A6C34878D82A}">
                    <a16:rowId xmlns:a16="http://schemas.microsoft.com/office/drawing/2014/main" val="1257105346"/>
                  </a:ext>
                </a:extLst>
              </a:tr>
            </a:tbl>
          </a:graphicData>
        </a:graphic>
      </p:graphicFrame>
      <p:sp>
        <p:nvSpPr>
          <p:cNvPr id="5" name="Rectángulo 4">
            <a:extLst>
              <a:ext uri="{FF2B5EF4-FFF2-40B4-BE49-F238E27FC236}">
                <a16:creationId xmlns:a16="http://schemas.microsoft.com/office/drawing/2014/main" id="{7774ADDB-4217-4428-B161-8445AABC5C16}"/>
              </a:ext>
            </a:extLst>
          </p:cNvPr>
          <p:cNvSpPr/>
          <p:nvPr/>
        </p:nvSpPr>
        <p:spPr>
          <a:xfrm>
            <a:off x="400050" y="2114550"/>
            <a:ext cx="2514600" cy="102870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pic>
        <p:nvPicPr>
          <p:cNvPr id="6" name="Imagen 5">
            <a:extLst>
              <a:ext uri="{FF2B5EF4-FFF2-40B4-BE49-F238E27FC236}">
                <a16:creationId xmlns:a16="http://schemas.microsoft.com/office/drawing/2014/main" id="{5ABB2CF5-8C67-4CBC-8FEF-4D5DB587D027}"/>
              </a:ext>
            </a:extLst>
          </p:cNvPr>
          <p:cNvPicPr>
            <a:picLocks noChangeAspect="1"/>
          </p:cNvPicPr>
          <p:nvPr/>
        </p:nvPicPr>
        <p:blipFill>
          <a:blip r:embed="rId3" cstate="print"/>
          <a:stretch>
            <a:fillRect/>
          </a:stretch>
        </p:blipFill>
        <p:spPr>
          <a:xfrm>
            <a:off x="9616860" y="5212348"/>
            <a:ext cx="2575140" cy="1645652"/>
          </a:xfrm>
          <a:prstGeom prst="rect">
            <a:avLst/>
          </a:prstGeom>
        </p:spPr>
      </p:pic>
      <p:pic>
        <p:nvPicPr>
          <p:cNvPr id="7" name="Imagen 6">
            <a:extLst>
              <a:ext uri="{FF2B5EF4-FFF2-40B4-BE49-F238E27FC236}">
                <a16:creationId xmlns:a16="http://schemas.microsoft.com/office/drawing/2014/main" id="{F74EE381-D6F7-4B77-807F-80ABCC832A7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14562" y="205080"/>
            <a:ext cx="1577438" cy="1645652"/>
          </a:xfrm>
          <a:prstGeom prst="rect">
            <a:avLst/>
          </a:prstGeom>
        </p:spPr>
      </p:pic>
      <p:pic>
        <p:nvPicPr>
          <p:cNvPr id="8" name="Picture 2" descr="Resultado de imagen para logo facultad de medicina universidad de chile">
            <a:extLst>
              <a:ext uri="{FF2B5EF4-FFF2-40B4-BE49-F238E27FC236}">
                <a16:creationId xmlns:a16="http://schemas.microsoft.com/office/drawing/2014/main" id="{A4B6E079-82CE-4D9C-A0BB-59A2B2AB936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250" y="141288"/>
            <a:ext cx="1057115" cy="16843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96351176"/>
      </p:ext>
    </p:extLst>
  </p:cSld>
  <p:clrMapOvr>
    <a:masterClrMapping/>
  </p:clrMapOvr>
  <mc:AlternateContent xmlns:mc="http://schemas.openxmlformats.org/markup-compatibility/2006" xmlns:p14="http://schemas.microsoft.com/office/powerpoint/2010/main">
    <mc:Choice Requires="p14">
      <p:transition spd="slow" p14:dur="2000" advTm="70636"/>
    </mc:Choice>
    <mc:Fallback xmlns="">
      <p:transition spd="slow" advTm="70636"/>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9E3943A-9C03-4A03-93A8-928049FCB7E6}"/>
              </a:ext>
            </a:extLst>
          </p:cNvPr>
          <p:cNvSpPr>
            <a:spLocks noGrp="1"/>
          </p:cNvSpPr>
          <p:nvPr>
            <p:ph type="title"/>
          </p:nvPr>
        </p:nvSpPr>
        <p:spPr/>
        <p:txBody>
          <a:bodyPr/>
          <a:lstStyle/>
          <a:p>
            <a:r>
              <a:rPr lang="es-CL" dirty="0"/>
              <a:t>Principios </a:t>
            </a:r>
            <a:r>
              <a:rPr lang="es-CL" dirty="0">
                <a:sym typeface="Wingdings" panose="05000000000000000000" pitchFamily="2" charset="2"/>
              </a:rPr>
              <a:t>corrientes filosóficas </a:t>
            </a:r>
            <a:endParaRPr lang="es-CL" dirty="0"/>
          </a:p>
        </p:txBody>
      </p:sp>
      <p:graphicFrame>
        <p:nvGraphicFramePr>
          <p:cNvPr id="4" name="Tabla 4">
            <a:extLst>
              <a:ext uri="{FF2B5EF4-FFF2-40B4-BE49-F238E27FC236}">
                <a16:creationId xmlns:a16="http://schemas.microsoft.com/office/drawing/2014/main" id="{BBE74BFA-46D0-48B6-8E60-DB2EF527C7E2}"/>
              </a:ext>
            </a:extLst>
          </p:cNvPr>
          <p:cNvGraphicFramePr>
            <a:graphicFrameLocks noGrp="1"/>
          </p:cNvGraphicFramePr>
          <p:nvPr>
            <p:ph idx="1"/>
          </p:nvPr>
        </p:nvGraphicFramePr>
        <p:xfrm>
          <a:off x="157163" y="1825625"/>
          <a:ext cx="11901488" cy="3689350"/>
        </p:xfrm>
        <a:graphic>
          <a:graphicData uri="http://schemas.openxmlformats.org/drawingml/2006/table">
            <a:tbl>
              <a:tblPr firstRow="1" bandRow="1">
                <a:tableStyleId>{2D5ABB26-0587-4C30-8999-92F81FD0307C}</a:tableStyleId>
              </a:tblPr>
              <a:tblGrid>
                <a:gridCol w="2975372">
                  <a:extLst>
                    <a:ext uri="{9D8B030D-6E8A-4147-A177-3AD203B41FA5}">
                      <a16:colId xmlns:a16="http://schemas.microsoft.com/office/drawing/2014/main" val="1980824514"/>
                    </a:ext>
                  </a:extLst>
                </a:gridCol>
                <a:gridCol w="2975372">
                  <a:extLst>
                    <a:ext uri="{9D8B030D-6E8A-4147-A177-3AD203B41FA5}">
                      <a16:colId xmlns:a16="http://schemas.microsoft.com/office/drawing/2014/main" val="3491971137"/>
                    </a:ext>
                  </a:extLst>
                </a:gridCol>
                <a:gridCol w="3188493">
                  <a:extLst>
                    <a:ext uri="{9D8B030D-6E8A-4147-A177-3AD203B41FA5}">
                      <a16:colId xmlns:a16="http://schemas.microsoft.com/office/drawing/2014/main" val="2488123908"/>
                    </a:ext>
                  </a:extLst>
                </a:gridCol>
                <a:gridCol w="2762251">
                  <a:extLst>
                    <a:ext uri="{9D8B030D-6E8A-4147-A177-3AD203B41FA5}">
                      <a16:colId xmlns:a16="http://schemas.microsoft.com/office/drawing/2014/main" val="651036674"/>
                    </a:ext>
                  </a:extLst>
                </a:gridCol>
              </a:tblGrid>
              <a:tr h="1844675">
                <a:tc>
                  <a:txBody>
                    <a:bodyPr/>
                    <a:lstStyle/>
                    <a:p>
                      <a:pPr algn="ctr"/>
                      <a:endParaRPr lang="es-CL" sz="2200" dirty="0"/>
                    </a:p>
                    <a:p>
                      <a:pPr algn="ctr"/>
                      <a:endParaRPr lang="es-CL" sz="2200" dirty="0"/>
                    </a:p>
                    <a:p>
                      <a:pPr algn="ctr"/>
                      <a:r>
                        <a:rPr lang="es-CL" sz="2200" dirty="0"/>
                        <a:t>IGUALITARISMO</a:t>
                      </a:r>
                    </a:p>
                  </a:txBody>
                  <a:tcPr/>
                </a:tc>
                <a:tc>
                  <a:txBody>
                    <a:bodyPr/>
                    <a:lstStyle/>
                    <a:p>
                      <a:pPr algn="ctr"/>
                      <a:endParaRPr lang="es-CL" sz="2200" dirty="0"/>
                    </a:p>
                    <a:p>
                      <a:pPr algn="ctr"/>
                      <a:endParaRPr lang="es-CL" sz="2200" dirty="0"/>
                    </a:p>
                    <a:p>
                      <a:pPr marL="0" marR="0" lvl="0" indent="0" algn="ctr" defTabSz="914400" rtl="0" eaLnBrk="1" fontAlgn="auto" latinLnBrk="0" hangingPunct="1">
                        <a:lnSpc>
                          <a:spcPct val="100000"/>
                        </a:lnSpc>
                        <a:spcBef>
                          <a:spcPts val="0"/>
                        </a:spcBef>
                        <a:spcAft>
                          <a:spcPts val="0"/>
                        </a:spcAft>
                        <a:buClrTx/>
                        <a:buSzTx/>
                        <a:buFontTx/>
                        <a:buNone/>
                        <a:tabLst/>
                        <a:defRPr/>
                      </a:pPr>
                      <a:r>
                        <a:rPr lang="es-CL" sz="2200" dirty="0"/>
                        <a:t>DEONTOLOGISMO</a:t>
                      </a:r>
                    </a:p>
                    <a:p>
                      <a:pPr algn="ctr"/>
                      <a:endParaRPr lang="es-CL" sz="2200" dirty="0"/>
                    </a:p>
                  </a:txBody>
                  <a:tcPr/>
                </a:tc>
                <a:tc>
                  <a:txBody>
                    <a:bodyPr/>
                    <a:lstStyle/>
                    <a:p>
                      <a:pPr algn="ctr"/>
                      <a:endParaRPr lang="es-CL" sz="2200" dirty="0"/>
                    </a:p>
                    <a:p>
                      <a:pPr marL="0" marR="0" lvl="0" indent="0" algn="ctr" defTabSz="914400" rtl="0" eaLnBrk="1" fontAlgn="auto" latinLnBrk="0" hangingPunct="1">
                        <a:lnSpc>
                          <a:spcPct val="100000"/>
                        </a:lnSpc>
                        <a:spcBef>
                          <a:spcPts val="0"/>
                        </a:spcBef>
                        <a:spcAft>
                          <a:spcPts val="0"/>
                        </a:spcAft>
                        <a:buClrTx/>
                        <a:buSzTx/>
                        <a:buFontTx/>
                        <a:buNone/>
                        <a:tabLst/>
                        <a:defRPr/>
                      </a:pPr>
                      <a:endParaRPr lang="es-CL" sz="2200" dirty="0"/>
                    </a:p>
                    <a:p>
                      <a:pPr marL="0" marR="0" lvl="0" indent="0" algn="ctr" defTabSz="914400" rtl="0" eaLnBrk="1" fontAlgn="auto" latinLnBrk="0" hangingPunct="1">
                        <a:lnSpc>
                          <a:spcPct val="100000"/>
                        </a:lnSpc>
                        <a:spcBef>
                          <a:spcPts val="0"/>
                        </a:spcBef>
                        <a:spcAft>
                          <a:spcPts val="0"/>
                        </a:spcAft>
                        <a:buClrTx/>
                        <a:buSzTx/>
                        <a:buFontTx/>
                        <a:buNone/>
                        <a:tabLst/>
                        <a:defRPr/>
                      </a:pPr>
                      <a:r>
                        <a:rPr lang="es-CL" sz="2200" dirty="0"/>
                        <a:t>UTILITARISMO</a:t>
                      </a:r>
                    </a:p>
                    <a:p>
                      <a:pPr algn="ctr"/>
                      <a:endParaRPr lang="es-CL" sz="2200" dirty="0"/>
                    </a:p>
                  </a:txBody>
                  <a:tcPr/>
                </a:tc>
                <a:tc>
                  <a:txBody>
                    <a:bodyPr/>
                    <a:lstStyle/>
                    <a:p>
                      <a:pPr algn="ctr"/>
                      <a:endParaRPr lang="es-CL" sz="2200" dirty="0"/>
                    </a:p>
                    <a:p>
                      <a:pPr algn="ctr"/>
                      <a:endParaRPr lang="es-CL" sz="2200" dirty="0"/>
                    </a:p>
                    <a:p>
                      <a:pPr marL="0" marR="0" lvl="0" indent="0" algn="ctr" defTabSz="914400" rtl="0" eaLnBrk="1" fontAlgn="auto" latinLnBrk="0" hangingPunct="1">
                        <a:lnSpc>
                          <a:spcPct val="100000"/>
                        </a:lnSpc>
                        <a:spcBef>
                          <a:spcPts val="0"/>
                        </a:spcBef>
                        <a:spcAft>
                          <a:spcPts val="0"/>
                        </a:spcAft>
                        <a:buClrTx/>
                        <a:buSzTx/>
                        <a:buFontTx/>
                        <a:buNone/>
                        <a:tabLst/>
                        <a:defRPr/>
                      </a:pPr>
                      <a:r>
                        <a:rPr lang="es-CL" sz="2200" dirty="0"/>
                        <a:t>CONTRACTUALISMO</a:t>
                      </a:r>
                    </a:p>
                    <a:p>
                      <a:pPr algn="ctr"/>
                      <a:endParaRPr lang="es-CL" sz="2200" dirty="0"/>
                    </a:p>
                  </a:txBody>
                  <a:tcPr/>
                </a:tc>
                <a:extLst>
                  <a:ext uri="{0D108BD9-81ED-4DB2-BD59-A6C34878D82A}">
                    <a16:rowId xmlns:a16="http://schemas.microsoft.com/office/drawing/2014/main" val="3068003131"/>
                  </a:ext>
                </a:extLst>
              </a:tr>
              <a:tr h="1844675">
                <a:tc>
                  <a:txBody>
                    <a:bodyPr/>
                    <a:lstStyle/>
                    <a:p>
                      <a:pPr algn="ctr"/>
                      <a:endParaRPr lang="es-CL" sz="2200" dirty="0"/>
                    </a:p>
                    <a:p>
                      <a:pPr algn="ctr"/>
                      <a:endParaRPr lang="es-CL" sz="2200" dirty="0"/>
                    </a:p>
                    <a:p>
                      <a:pPr algn="ctr"/>
                      <a:r>
                        <a:rPr lang="es-CL" sz="2200" dirty="0"/>
                        <a:t>INDIVIDUALISMO</a:t>
                      </a:r>
                    </a:p>
                  </a:txBody>
                  <a:tcPr/>
                </a:tc>
                <a:tc>
                  <a:txBody>
                    <a:bodyPr/>
                    <a:lstStyle/>
                    <a:p>
                      <a:pPr algn="ctr"/>
                      <a:endParaRPr lang="es-CL" sz="2200" dirty="0"/>
                    </a:p>
                    <a:p>
                      <a:pPr algn="ctr"/>
                      <a:endParaRPr lang="es-CL" sz="2200" dirty="0"/>
                    </a:p>
                    <a:p>
                      <a:pPr algn="ctr"/>
                      <a:r>
                        <a:rPr lang="es-CL" sz="2200" dirty="0"/>
                        <a:t>IUSNATURALISMO</a:t>
                      </a:r>
                    </a:p>
                  </a:txBody>
                  <a:tcPr/>
                </a:tc>
                <a:tc>
                  <a:txBody>
                    <a:bodyPr/>
                    <a:lstStyle/>
                    <a:p>
                      <a:pPr algn="ctr"/>
                      <a:endParaRPr lang="es-CL" sz="2200" dirty="0"/>
                    </a:p>
                    <a:p>
                      <a:pPr algn="ctr"/>
                      <a:endParaRPr lang="es-CL" sz="2200" dirty="0"/>
                    </a:p>
                    <a:p>
                      <a:pPr algn="ctr"/>
                      <a:r>
                        <a:rPr lang="es-CL" sz="2200" dirty="0"/>
                        <a:t>NEOCONTRACTUALISMO</a:t>
                      </a:r>
                    </a:p>
                  </a:txBody>
                  <a:tcPr/>
                </a:tc>
                <a:tc>
                  <a:txBody>
                    <a:bodyPr/>
                    <a:lstStyle/>
                    <a:p>
                      <a:pPr algn="ctr"/>
                      <a:endParaRPr lang="es-CL" sz="2200" dirty="0"/>
                    </a:p>
                    <a:p>
                      <a:pPr algn="ctr"/>
                      <a:endParaRPr lang="es-CL" sz="2200" dirty="0"/>
                    </a:p>
                    <a:p>
                      <a:pPr algn="ctr"/>
                      <a:r>
                        <a:rPr lang="es-CL" sz="2200" dirty="0"/>
                        <a:t>COMUNITARISMO</a:t>
                      </a:r>
                    </a:p>
                  </a:txBody>
                  <a:tcPr/>
                </a:tc>
                <a:extLst>
                  <a:ext uri="{0D108BD9-81ED-4DB2-BD59-A6C34878D82A}">
                    <a16:rowId xmlns:a16="http://schemas.microsoft.com/office/drawing/2014/main" val="1257105346"/>
                  </a:ext>
                </a:extLst>
              </a:tr>
            </a:tbl>
          </a:graphicData>
        </a:graphic>
      </p:graphicFrame>
      <p:sp>
        <p:nvSpPr>
          <p:cNvPr id="5" name="Rectángulo 4">
            <a:extLst>
              <a:ext uri="{FF2B5EF4-FFF2-40B4-BE49-F238E27FC236}">
                <a16:creationId xmlns:a16="http://schemas.microsoft.com/office/drawing/2014/main" id="{291ACBE2-08AD-4E14-AFC1-CD51ABDF958B}"/>
              </a:ext>
            </a:extLst>
          </p:cNvPr>
          <p:cNvSpPr/>
          <p:nvPr/>
        </p:nvSpPr>
        <p:spPr>
          <a:xfrm>
            <a:off x="457200" y="4057650"/>
            <a:ext cx="2514600" cy="102870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pic>
        <p:nvPicPr>
          <p:cNvPr id="6" name="Imagen 5">
            <a:extLst>
              <a:ext uri="{FF2B5EF4-FFF2-40B4-BE49-F238E27FC236}">
                <a16:creationId xmlns:a16="http://schemas.microsoft.com/office/drawing/2014/main" id="{8D8726EF-010A-431D-B209-E886739668F3}"/>
              </a:ext>
            </a:extLst>
          </p:cNvPr>
          <p:cNvPicPr>
            <a:picLocks noChangeAspect="1"/>
          </p:cNvPicPr>
          <p:nvPr/>
        </p:nvPicPr>
        <p:blipFill>
          <a:blip r:embed="rId3" cstate="print"/>
          <a:stretch>
            <a:fillRect/>
          </a:stretch>
        </p:blipFill>
        <p:spPr>
          <a:xfrm>
            <a:off x="9616860" y="5212348"/>
            <a:ext cx="2575140" cy="1645652"/>
          </a:xfrm>
          <a:prstGeom prst="rect">
            <a:avLst/>
          </a:prstGeom>
        </p:spPr>
      </p:pic>
      <p:pic>
        <p:nvPicPr>
          <p:cNvPr id="7" name="Imagen 6">
            <a:extLst>
              <a:ext uri="{FF2B5EF4-FFF2-40B4-BE49-F238E27FC236}">
                <a16:creationId xmlns:a16="http://schemas.microsoft.com/office/drawing/2014/main" id="{FF98E4C5-AE50-423F-AAF3-526153F81FD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14562" y="205080"/>
            <a:ext cx="1577438" cy="1645652"/>
          </a:xfrm>
          <a:prstGeom prst="rect">
            <a:avLst/>
          </a:prstGeom>
        </p:spPr>
      </p:pic>
      <p:pic>
        <p:nvPicPr>
          <p:cNvPr id="8" name="Picture 2" descr="Resultado de imagen para logo facultad de medicina universidad de chile">
            <a:extLst>
              <a:ext uri="{FF2B5EF4-FFF2-40B4-BE49-F238E27FC236}">
                <a16:creationId xmlns:a16="http://schemas.microsoft.com/office/drawing/2014/main" id="{3513E451-23B1-4B87-8DA5-5DF3AAAF9A6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250" y="141288"/>
            <a:ext cx="1057115" cy="16843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4870592"/>
      </p:ext>
    </p:extLst>
  </p:cSld>
  <p:clrMapOvr>
    <a:masterClrMapping/>
  </p:clrMapOvr>
  <mc:AlternateContent xmlns:mc="http://schemas.openxmlformats.org/markup-compatibility/2006" xmlns:p14="http://schemas.microsoft.com/office/powerpoint/2010/main">
    <mc:Choice Requires="p14">
      <p:transition spd="slow" p14:dur="2000" advTm="124285"/>
    </mc:Choice>
    <mc:Fallback xmlns="">
      <p:transition spd="slow" advTm="124285"/>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9E3943A-9C03-4A03-93A8-928049FCB7E6}"/>
              </a:ext>
            </a:extLst>
          </p:cNvPr>
          <p:cNvSpPr>
            <a:spLocks noGrp="1"/>
          </p:cNvSpPr>
          <p:nvPr>
            <p:ph type="title"/>
          </p:nvPr>
        </p:nvSpPr>
        <p:spPr/>
        <p:txBody>
          <a:bodyPr/>
          <a:lstStyle/>
          <a:p>
            <a:r>
              <a:rPr lang="es-CL" dirty="0"/>
              <a:t>Principios </a:t>
            </a:r>
            <a:r>
              <a:rPr lang="es-CL" dirty="0">
                <a:sym typeface="Wingdings" panose="05000000000000000000" pitchFamily="2" charset="2"/>
              </a:rPr>
              <a:t>corrientes filosóficas </a:t>
            </a:r>
            <a:endParaRPr lang="es-CL" dirty="0"/>
          </a:p>
        </p:txBody>
      </p:sp>
      <p:graphicFrame>
        <p:nvGraphicFramePr>
          <p:cNvPr id="4" name="Tabla 4">
            <a:extLst>
              <a:ext uri="{FF2B5EF4-FFF2-40B4-BE49-F238E27FC236}">
                <a16:creationId xmlns:a16="http://schemas.microsoft.com/office/drawing/2014/main" id="{BBE74BFA-46D0-48B6-8E60-DB2EF527C7E2}"/>
              </a:ext>
            </a:extLst>
          </p:cNvPr>
          <p:cNvGraphicFramePr>
            <a:graphicFrameLocks noGrp="1"/>
          </p:cNvGraphicFramePr>
          <p:nvPr>
            <p:ph idx="1"/>
          </p:nvPr>
        </p:nvGraphicFramePr>
        <p:xfrm>
          <a:off x="157163" y="1825625"/>
          <a:ext cx="11901488" cy="3689350"/>
        </p:xfrm>
        <a:graphic>
          <a:graphicData uri="http://schemas.openxmlformats.org/drawingml/2006/table">
            <a:tbl>
              <a:tblPr firstRow="1" bandRow="1">
                <a:tableStyleId>{2D5ABB26-0587-4C30-8999-92F81FD0307C}</a:tableStyleId>
              </a:tblPr>
              <a:tblGrid>
                <a:gridCol w="2975372">
                  <a:extLst>
                    <a:ext uri="{9D8B030D-6E8A-4147-A177-3AD203B41FA5}">
                      <a16:colId xmlns:a16="http://schemas.microsoft.com/office/drawing/2014/main" val="1980824514"/>
                    </a:ext>
                  </a:extLst>
                </a:gridCol>
                <a:gridCol w="2975372">
                  <a:extLst>
                    <a:ext uri="{9D8B030D-6E8A-4147-A177-3AD203B41FA5}">
                      <a16:colId xmlns:a16="http://schemas.microsoft.com/office/drawing/2014/main" val="3491971137"/>
                    </a:ext>
                  </a:extLst>
                </a:gridCol>
                <a:gridCol w="3188493">
                  <a:extLst>
                    <a:ext uri="{9D8B030D-6E8A-4147-A177-3AD203B41FA5}">
                      <a16:colId xmlns:a16="http://schemas.microsoft.com/office/drawing/2014/main" val="2488123908"/>
                    </a:ext>
                  </a:extLst>
                </a:gridCol>
                <a:gridCol w="2762251">
                  <a:extLst>
                    <a:ext uri="{9D8B030D-6E8A-4147-A177-3AD203B41FA5}">
                      <a16:colId xmlns:a16="http://schemas.microsoft.com/office/drawing/2014/main" val="651036674"/>
                    </a:ext>
                  </a:extLst>
                </a:gridCol>
              </a:tblGrid>
              <a:tr h="1844675">
                <a:tc>
                  <a:txBody>
                    <a:bodyPr/>
                    <a:lstStyle/>
                    <a:p>
                      <a:pPr algn="ctr"/>
                      <a:endParaRPr lang="es-CL" sz="2200" dirty="0"/>
                    </a:p>
                    <a:p>
                      <a:pPr algn="ctr"/>
                      <a:endParaRPr lang="es-CL" sz="2200" dirty="0"/>
                    </a:p>
                    <a:p>
                      <a:pPr algn="ctr"/>
                      <a:r>
                        <a:rPr lang="es-CL" sz="2200" dirty="0"/>
                        <a:t>IGUALITARISMO</a:t>
                      </a:r>
                    </a:p>
                  </a:txBody>
                  <a:tcPr/>
                </a:tc>
                <a:tc>
                  <a:txBody>
                    <a:bodyPr/>
                    <a:lstStyle/>
                    <a:p>
                      <a:pPr algn="ctr"/>
                      <a:endParaRPr lang="es-CL" sz="2200" dirty="0"/>
                    </a:p>
                    <a:p>
                      <a:pPr algn="ctr"/>
                      <a:endParaRPr lang="es-CL" sz="2200" dirty="0"/>
                    </a:p>
                    <a:p>
                      <a:pPr marL="0" marR="0" lvl="0" indent="0" algn="ctr" defTabSz="914400" rtl="0" eaLnBrk="1" fontAlgn="auto" latinLnBrk="0" hangingPunct="1">
                        <a:lnSpc>
                          <a:spcPct val="100000"/>
                        </a:lnSpc>
                        <a:spcBef>
                          <a:spcPts val="0"/>
                        </a:spcBef>
                        <a:spcAft>
                          <a:spcPts val="0"/>
                        </a:spcAft>
                        <a:buClrTx/>
                        <a:buSzTx/>
                        <a:buFontTx/>
                        <a:buNone/>
                        <a:tabLst/>
                        <a:defRPr/>
                      </a:pPr>
                      <a:r>
                        <a:rPr lang="es-CL" sz="2200" dirty="0"/>
                        <a:t>DEONTOLOGISMO</a:t>
                      </a:r>
                    </a:p>
                    <a:p>
                      <a:pPr algn="ctr"/>
                      <a:endParaRPr lang="es-CL" sz="2200" dirty="0"/>
                    </a:p>
                  </a:txBody>
                  <a:tcPr/>
                </a:tc>
                <a:tc>
                  <a:txBody>
                    <a:bodyPr/>
                    <a:lstStyle/>
                    <a:p>
                      <a:pPr algn="ctr"/>
                      <a:endParaRPr lang="es-CL" sz="2200" dirty="0"/>
                    </a:p>
                    <a:p>
                      <a:pPr marL="0" marR="0" lvl="0" indent="0" algn="ctr" defTabSz="914400" rtl="0" eaLnBrk="1" fontAlgn="auto" latinLnBrk="0" hangingPunct="1">
                        <a:lnSpc>
                          <a:spcPct val="100000"/>
                        </a:lnSpc>
                        <a:spcBef>
                          <a:spcPts val="0"/>
                        </a:spcBef>
                        <a:spcAft>
                          <a:spcPts val="0"/>
                        </a:spcAft>
                        <a:buClrTx/>
                        <a:buSzTx/>
                        <a:buFontTx/>
                        <a:buNone/>
                        <a:tabLst/>
                        <a:defRPr/>
                      </a:pPr>
                      <a:endParaRPr lang="es-CL" sz="2200" dirty="0"/>
                    </a:p>
                    <a:p>
                      <a:pPr marL="0" marR="0" lvl="0" indent="0" algn="ctr" defTabSz="914400" rtl="0" eaLnBrk="1" fontAlgn="auto" latinLnBrk="0" hangingPunct="1">
                        <a:lnSpc>
                          <a:spcPct val="100000"/>
                        </a:lnSpc>
                        <a:spcBef>
                          <a:spcPts val="0"/>
                        </a:spcBef>
                        <a:spcAft>
                          <a:spcPts val="0"/>
                        </a:spcAft>
                        <a:buClrTx/>
                        <a:buSzTx/>
                        <a:buFontTx/>
                        <a:buNone/>
                        <a:tabLst/>
                        <a:defRPr/>
                      </a:pPr>
                      <a:r>
                        <a:rPr lang="es-CL" sz="2200" dirty="0"/>
                        <a:t>UTILITARISMO</a:t>
                      </a:r>
                    </a:p>
                    <a:p>
                      <a:pPr algn="ctr"/>
                      <a:endParaRPr lang="es-CL" sz="2200" dirty="0"/>
                    </a:p>
                  </a:txBody>
                  <a:tcPr/>
                </a:tc>
                <a:tc>
                  <a:txBody>
                    <a:bodyPr/>
                    <a:lstStyle/>
                    <a:p>
                      <a:pPr algn="ctr"/>
                      <a:endParaRPr lang="es-CL" sz="2200" dirty="0"/>
                    </a:p>
                    <a:p>
                      <a:pPr algn="ctr"/>
                      <a:endParaRPr lang="es-CL" sz="2200" dirty="0"/>
                    </a:p>
                    <a:p>
                      <a:pPr marL="0" marR="0" lvl="0" indent="0" algn="ctr" defTabSz="914400" rtl="0" eaLnBrk="1" fontAlgn="auto" latinLnBrk="0" hangingPunct="1">
                        <a:lnSpc>
                          <a:spcPct val="100000"/>
                        </a:lnSpc>
                        <a:spcBef>
                          <a:spcPts val="0"/>
                        </a:spcBef>
                        <a:spcAft>
                          <a:spcPts val="0"/>
                        </a:spcAft>
                        <a:buClrTx/>
                        <a:buSzTx/>
                        <a:buFontTx/>
                        <a:buNone/>
                        <a:tabLst/>
                        <a:defRPr/>
                      </a:pPr>
                      <a:r>
                        <a:rPr lang="es-CL" sz="2200" dirty="0"/>
                        <a:t>CONTRACTUALISMO</a:t>
                      </a:r>
                    </a:p>
                    <a:p>
                      <a:pPr algn="ctr"/>
                      <a:endParaRPr lang="es-CL" sz="2200" dirty="0"/>
                    </a:p>
                  </a:txBody>
                  <a:tcPr/>
                </a:tc>
                <a:extLst>
                  <a:ext uri="{0D108BD9-81ED-4DB2-BD59-A6C34878D82A}">
                    <a16:rowId xmlns:a16="http://schemas.microsoft.com/office/drawing/2014/main" val="3068003131"/>
                  </a:ext>
                </a:extLst>
              </a:tr>
              <a:tr h="1844675">
                <a:tc>
                  <a:txBody>
                    <a:bodyPr/>
                    <a:lstStyle/>
                    <a:p>
                      <a:pPr algn="ctr"/>
                      <a:endParaRPr lang="es-CL" sz="2200" dirty="0"/>
                    </a:p>
                    <a:p>
                      <a:pPr algn="ctr"/>
                      <a:endParaRPr lang="es-CL" sz="2200" dirty="0"/>
                    </a:p>
                    <a:p>
                      <a:pPr algn="ctr"/>
                      <a:r>
                        <a:rPr lang="es-CL" sz="2200" dirty="0"/>
                        <a:t>INDIVIDUALISMO</a:t>
                      </a:r>
                    </a:p>
                  </a:txBody>
                  <a:tcPr/>
                </a:tc>
                <a:tc>
                  <a:txBody>
                    <a:bodyPr/>
                    <a:lstStyle/>
                    <a:p>
                      <a:pPr algn="ctr"/>
                      <a:endParaRPr lang="es-CL" sz="2200" dirty="0"/>
                    </a:p>
                    <a:p>
                      <a:pPr algn="ctr"/>
                      <a:endParaRPr lang="es-CL" sz="2200" dirty="0"/>
                    </a:p>
                    <a:p>
                      <a:pPr algn="ctr"/>
                      <a:r>
                        <a:rPr lang="es-CL" sz="2200" dirty="0"/>
                        <a:t>IUSNATURALISMO</a:t>
                      </a:r>
                    </a:p>
                  </a:txBody>
                  <a:tcPr/>
                </a:tc>
                <a:tc>
                  <a:txBody>
                    <a:bodyPr/>
                    <a:lstStyle/>
                    <a:p>
                      <a:pPr algn="ctr"/>
                      <a:endParaRPr lang="es-CL" sz="2200" dirty="0"/>
                    </a:p>
                    <a:p>
                      <a:pPr algn="ctr"/>
                      <a:endParaRPr lang="es-CL" sz="2200" dirty="0"/>
                    </a:p>
                    <a:p>
                      <a:pPr algn="ctr"/>
                      <a:r>
                        <a:rPr lang="es-CL" sz="2200" dirty="0"/>
                        <a:t>NEOCONTRACTUALISMO</a:t>
                      </a:r>
                    </a:p>
                  </a:txBody>
                  <a:tcPr/>
                </a:tc>
                <a:tc>
                  <a:txBody>
                    <a:bodyPr/>
                    <a:lstStyle/>
                    <a:p>
                      <a:pPr algn="ctr"/>
                      <a:endParaRPr lang="es-CL" sz="2200" dirty="0"/>
                    </a:p>
                    <a:p>
                      <a:pPr algn="ctr"/>
                      <a:endParaRPr lang="es-CL" sz="2200" dirty="0"/>
                    </a:p>
                    <a:p>
                      <a:pPr algn="ctr"/>
                      <a:r>
                        <a:rPr lang="es-CL" sz="2200" dirty="0"/>
                        <a:t>COMUNITARISMO</a:t>
                      </a:r>
                    </a:p>
                  </a:txBody>
                  <a:tcPr/>
                </a:tc>
                <a:extLst>
                  <a:ext uri="{0D108BD9-81ED-4DB2-BD59-A6C34878D82A}">
                    <a16:rowId xmlns:a16="http://schemas.microsoft.com/office/drawing/2014/main" val="1257105346"/>
                  </a:ext>
                </a:extLst>
              </a:tr>
            </a:tbl>
          </a:graphicData>
        </a:graphic>
      </p:graphicFrame>
      <p:sp>
        <p:nvSpPr>
          <p:cNvPr id="5" name="Rectángulo 4">
            <a:extLst>
              <a:ext uri="{FF2B5EF4-FFF2-40B4-BE49-F238E27FC236}">
                <a16:creationId xmlns:a16="http://schemas.microsoft.com/office/drawing/2014/main" id="{09704878-6C9F-4DDA-BA8A-A554744A9C16}"/>
              </a:ext>
            </a:extLst>
          </p:cNvPr>
          <p:cNvSpPr/>
          <p:nvPr/>
        </p:nvSpPr>
        <p:spPr>
          <a:xfrm>
            <a:off x="9520237" y="4095750"/>
            <a:ext cx="2514600" cy="102870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pic>
        <p:nvPicPr>
          <p:cNvPr id="6" name="Imagen 5">
            <a:extLst>
              <a:ext uri="{FF2B5EF4-FFF2-40B4-BE49-F238E27FC236}">
                <a16:creationId xmlns:a16="http://schemas.microsoft.com/office/drawing/2014/main" id="{FCA02E3D-E66F-4D88-A085-49DABFFE3D79}"/>
              </a:ext>
            </a:extLst>
          </p:cNvPr>
          <p:cNvPicPr>
            <a:picLocks noChangeAspect="1"/>
          </p:cNvPicPr>
          <p:nvPr/>
        </p:nvPicPr>
        <p:blipFill>
          <a:blip r:embed="rId3" cstate="print"/>
          <a:stretch>
            <a:fillRect/>
          </a:stretch>
        </p:blipFill>
        <p:spPr>
          <a:xfrm>
            <a:off x="9616860" y="5212348"/>
            <a:ext cx="2575140" cy="1645652"/>
          </a:xfrm>
          <a:prstGeom prst="rect">
            <a:avLst/>
          </a:prstGeom>
        </p:spPr>
      </p:pic>
      <p:pic>
        <p:nvPicPr>
          <p:cNvPr id="7" name="Imagen 6">
            <a:extLst>
              <a:ext uri="{FF2B5EF4-FFF2-40B4-BE49-F238E27FC236}">
                <a16:creationId xmlns:a16="http://schemas.microsoft.com/office/drawing/2014/main" id="{39DDBA29-468A-43EC-8DB3-E1D3093FBA0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14562" y="205080"/>
            <a:ext cx="1577438" cy="1645652"/>
          </a:xfrm>
          <a:prstGeom prst="rect">
            <a:avLst/>
          </a:prstGeom>
        </p:spPr>
      </p:pic>
      <p:pic>
        <p:nvPicPr>
          <p:cNvPr id="8" name="Picture 2" descr="Resultado de imagen para logo facultad de medicina universidad de chile">
            <a:extLst>
              <a:ext uri="{FF2B5EF4-FFF2-40B4-BE49-F238E27FC236}">
                <a16:creationId xmlns:a16="http://schemas.microsoft.com/office/drawing/2014/main" id="{BBD7A588-BD17-4265-AF9C-0EBF9E1FF9C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250" y="141288"/>
            <a:ext cx="1057115" cy="16843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61926021"/>
      </p:ext>
    </p:extLst>
  </p:cSld>
  <p:clrMapOvr>
    <a:masterClrMapping/>
  </p:clrMapOvr>
  <mc:AlternateContent xmlns:mc="http://schemas.openxmlformats.org/markup-compatibility/2006" xmlns:p14="http://schemas.microsoft.com/office/powerpoint/2010/main">
    <mc:Choice Requires="p14">
      <p:transition spd="slow" p14:dur="2000" advTm="103260"/>
    </mc:Choice>
    <mc:Fallback xmlns="">
      <p:transition spd="slow" advTm="10326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9E3943A-9C03-4A03-93A8-928049FCB7E6}"/>
              </a:ext>
            </a:extLst>
          </p:cNvPr>
          <p:cNvSpPr>
            <a:spLocks noGrp="1"/>
          </p:cNvSpPr>
          <p:nvPr>
            <p:ph type="title"/>
          </p:nvPr>
        </p:nvSpPr>
        <p:spPr/>
        <p:txBody>
          <a:bodyPr/>
          <a:lstStyle/>
          <a:p>
            <a:r>
              <a:rPr lang="es-CL" dirty="0"/>
              <a:t>Principios </a:t>
            </a:r>
            <a:r>
              <a:rPr lang="es-CL" dirty="0">
                <a:sym typeface="Wingdings" panose="05000000000000000000" pitchFamily="2" charset="2"/>
              </a:rPr>
              <a:t>corrientes filosóficas </a:t>
            </a:r>
            <a:endParaRPr lang="es-CL" dirty="0"/>
          </a:p>
        </p:txBody>
      </p:sp>
      <p:graphicFrame>
        <p:nvGraphicFramePr>
          <p:cNvPr id="4" name="Tabla 4">
            <a:extLst>
              <a:ext uri="{FF2B5EF4-FFF2-40B4-BE49-F238E27FC236}">
                <a16:creationId xmlns:a16="http://schemas.microsoft.com/office/drawing/2014/main" id="{BBE74BFA-46D0-48B6-8E60-DB2EF527C7E2}"/>
              </a:ext>
            </a:extLst>
          </p:cNvPr>
          <p:cNvGraphicFramePr>
            <a:graphicFrameLocks noGrp="1"/>
          </p:cNvGraphicFramePr>
          <p:nvPr>
            <p:ph idx="1"/>
          </p:nvPr>
        </p:nvGraphicFramePr>
        <p:xfrm>
          <a:off x="157163" y="1825625"/>
          <a:ext cx="11901488" cy="3689350"/>
        </p:xfrm>
        <a:graphic>
          <a:graphicData uri="http://schemas.openxmlformats.org/drawingml/2006/table">
            <a:tbl>
              <a:tblPr firstRow="1" bandRow="1">
                <a:tableStyleId>{2D5ABB26-0587-4C30-8999-92F81FD0307C}</a:tableStyleId>
              </a:tblPr>
              <a:tblGrid>
                <a:gridCol w="2975372">
                  <a:extLst>
                    <a:ext uri="{9D8B030D-6E8A-4147-A177-3AD203B41FA5}">
                      <a16:colId xmlns:a16="http://schemas.microsoft.com/office/drawing/2014/main" val="1980824514"/>
                    </a:ext>
                  </a:extLst>
                </a:gridCol>
                <a:gridCol w="2975372">
                  <a:extLst>
                    <a:ext uri="{9D8B030D-6E8A-4147-A177-3AD203B41FA5}">
                      <a16:colId xmlns:a16="http://schemas.microsoft.com/office/drawing/2014/main" val="3491971137"/>
                    </a:ext>
                  </a:extLst>
                </a:gridCol>
                <a:gridCol w="3188493">
                  <a:extLst>
                    <a:ext uri="{9D8B030D-6E8A-4147-A177-3AD203B41FA5}">
                      <a16:colId xmlns:a16="http://schemas.microsoft.com/office/drawing/2014/main" val="2488123908"/>
                    </a:ext>
                  </a:extLst>
                </a:gridCol>
                <a:gridCol w="2762251">
                  <a:extLst>
                    <a:ext uri="{9D8B030D-6E8A-4147-A177-3AD203B41FA5}">
                      <a16:colId xmlns:a16="http://schemas.microsoft.com/office/drawing/2014/main" val="651036674"/>
                    </a:ext>
                  </a:extLst>
                </a:gridCol>
              </a:tblGrid>
              <a:tr h="1844675">
                <a:tc>
                  <a:txBody>
                    <a:bodyPr/>
                    <a:lstStyle/>
                    <a:p>
                      <a:pPr algn="ctr"/>
                      <a:endParaRPr lang="es-CL" sz="2200" dirty="0"/>
                    </a:p>
                    <a:p>
                      <a:pPr algn="ctr"/>
                      <a:endParaRPr lang="es-CL" sz="2200" dirty="0"/>
                    </a:p>
                    <a:p>
                      <a:pPr algn="ctr"/>
                      <a:r>
                        <a:rPr lang="es-CL" sz="2200" dirty="0"/>
                        <a:t>IGUALITARISMO</a:t>
                      </a:r>
                    </a:p>
                  </a:txBody>
                  <a:tcPr/>
                </a:tc>
                <a:tc>
                  <a:txBody>
                    <a:bodyPr/>
                    <a:lstStyle/>
                    <a:p>
                      <a:pPr algn="ctr"/>
                      <a:endParaRPr lang="es-CL" sz="2200" dirty="0"/>
                    </a:p>
                    <a:p>
                      <a:pPr algn="ctr"/>
                      <a:endParaRPr lang="es-CL" sz="2200" dirty="0"/>
                    </a:p>
                    <a:p>
                      <a:pPr marL="0" marR="0" lvl="0" indent="0" algn="ctr" defTabSz="914400" rtl="0" eaLnBrk="1" fontAlgn="auto" latinLnBrk="0" hangingPunct="1">
                        <a:lnSpc>
                          <a:spcPct val="100000"/>
                        </a:lnSpc>
                        <a:spcBef>
                          <a:spcPts val="0"/>
                        </a:spcBef>
                        <a:spcAft>
                          <a:spcPts val="0"/>
                        </a:spcAft>
                        <a:buClrTx/>
                        <a:buSzTx/>
                        <a:buFontTx/>
                        <a:buNone/>
                        <a:tabLst/>
                        <a:defRPr/>
                      </a:pPr>
                      <a:r>
                        <a:rPr lang="es-CL" sz="2200" dirty="0"/>
                        <a:t>DEONTOLOGISMO</a:t>
                      </a:r>
                    </a:p>
                    <a:p>
                      <a:pPr algn="ctr"/>
                      <a:endParaRPr lang="es-CL" sz="2200" dirty="0"/>
                    </a:p>
                  </a:txBody>
                  <a:tcPr/>
                </a:tc>
                <a:tc>
                  <a:txBody>
                    <a:bodyPr/>
                    <a:lstStyle/>
                    <a:p>
                      <a:pPr algn="ctr"/>
                      <a:endParaRPr lang="es-CL" sz="2200" dirty="0"/>
                    </a:p>
                    <a:p>
                      <a:pPr marL="0" marR="0" lvl="0" indent="0" algn="ctr" defTabSz="914400" rtl="0" eaLnBrk="1" fontAlgn="auto" latinLnBrk="0" hangingPunct="1">
                        <a:lnSpc>
                          <a:spcPct val="100000"/>
                        </a:lnSpc>
                        <a:spcBef>
                          <a:spcPts val="0"/>
                        </a:spcBef>
                        <a:spcAft>
                          <a:spcPts val="0"/>
                        </a:spcAft>
                        <a:buClrTx/>
                        <a:buSzTx/>
                        <a:buFontTx/>
                        <a:buNone/>
                        <a:tabLst/>
                        <a:defRPr/>
                      </a:pPr>
                      <a:endParaRPr lang="es-CL" sz="2200" dirty="0"/>
                    </a:p>
                    <a:p>
                      <a:pPr marL="0" marR="0" lvl="0" indent="0" algn="ctr" defTabSz="914400" rtl="0" eaLnBrk="1" fontAlgn="auto" latinLnBrk="0" hangingPunct="1">
                        <a:lnSpc>
                          <a:spcPct val="100000"/>
                        </a:lnSpc>
                        <a:spcBef>
                          <a:spcPts val="0"/>
                        </a:spcBef>
                        <a:spcAft>
                          <a:spcPts val="0"/>
                        </a:spcAft>
                        <a:buClrTx/>
                        <a:buSzTx/>
                        <a:buFontTx/>
                        <a:buNone/>
                        <a:tabLst/>
                        <a:defRPr/>
                      </a:pPr>
                      <a:r>
                        <a:rPr lang="es-CL" sz="2200" dirty="0"/>
                        <a:t>UTILITARISMO</a:t>
                      </a:r>
                    </a:p>
                    <a:p>
                      <a:pPr algn="ctr"/>
                      <a:endParaRPr lang="es-CL" sz="2200" dirty="0"/>
                    </a:p>
                  </a:txBody>
                  <a:tcPr/>
                </a:tc>
                <a:tc>
                  <a:txBody>
                    <a:bodyPr/>
                    <a:lstStyle/>
                    <a:p>
                      <a:pPr algn="ctr"/>
                      <a:endParaRPr lang="es-CL" sz="2200" dirty="0"/>
                    </a:p>
                    <a:p>
                      <a:pPr algn="ctr"/>
                      <a:endParaRPr lang="es-CL" sz="2200" dirty="0"/>
                    </a:p>
                    <a:p>
                      <a:pPr marL="0" marR="0" lvl="0" indent="0" algn="ctr" defTabSz="914400" rtl="0" eaLnBrk="1" fontAlgn="auto" latinLnBrk="0" hangingPunct="1">
                        <a:lnSpc>
                          <a:spcPct val="100000"/>
                        </a:lnSpc>
                        <a:spcBef>
                          <a:spcPts val="0"/>
                        </a:spcBef>
                        <a:spcAft>
                          <a:spcPts val="0"/>
                        </a:spcAft>
                        <a:buClrTx/>
                        <a:buSzTx/>
                        <a:buFontTx/>
                        <a:buNone/>
                        <a:tabLst/>
                        <a:defRPr/>
                      </a:pPr>
                      <a:r>
                        <a:rPr lang="es-CL" sz="2200" dirty="0"/>
                        <a:t>CONTRACTUALISMO</a:t>
                      </a:r>
                    </a:p>
                    <a:p>
                      <a:pPr algn="ctr"/>
                      <a:endParaRPr lang="es-CL" sz="2200" dirty="0"/>
                    </a:p>
                  </a:txBody>
                  <a:tcPr/>
                </a:tc>
                <a:extLst>
                  <a:ext uri="{0D108BD9-81ED-4DB2-BD59-A6C34878D82A}">
                    <a16:rowId xmlns:a16="http://schemas.microsoft.com/office/drawing/2014/main" val="3068003131"/>
                  </a:ext>
                </a:extLst>
              </a:tr>
              <a:tr h="1844675">
                <a:tc>
                  <a:txBody>
                    <a:bodyPr/>
                    <a:lstStyle/>
                    <a:p>
                      <a:pPr algn="ctr"/>
                      <a:endParaRPr lang="es-CL" sz="2200" dirty="0"/>
                    </a:p>
                    <a:p>
                      <a:pPr algn="ctr"/>
                      <a:endParaRPr lang="es-CL" sz="2200" dirty="0"/>
                    </a:p>
                    <a:p>
                      <a:pPr algn="ctr"/>
                      <a:r>
                        <a:rPr lang="es-CL" sz="2200" dirty="0"/>
                        <a:t>INDIVIDUALISMO</a:t>
                      </a:r>
                    </a:p>
                  </a:txBody>
                  <a:tcPr/>
                </a:tc>
                <a:tc>
                  <a:txBody>
                    <a:bodyPr/>
                    <a:lstStyle/>
                    <a:p>
                      <a:pPr algn="ctr"/>
                      <a:endParaRPr lang="es-CL" sz="2200" dirty="0"/>
                    </a:p>
                    <a:p>
                      <a:pPr algn="ctr"/>
                      <a:endParaRPr lang="es-CL" sz="2200" dirty="0"/>
                    </a:p>
                    <a:p>
                      <a:pPr algn="ctr"/>
                      <a:r>
                        <a:rPr lang="es-CL" sz="2200" dirty="0"/>
                        <a:t>IUSNATURALISMO</a:t>
                      </a:r>
                    </a:p>
                  </a:txBody>
                  <a:tcPr/>
                </a:tc>
                <a:tc>
                  <a:txBody>
                    <a:bodyPr/>
                    <a:lstStyle/>
                    <a:p>
                      <a:pPr algn="ctr"/>
                      <a:endParaRPr lang="es-CL" sz="2200" dirty="0"/>
                    </a:p>
                    <a:p>
                      <a:pPr algn="ctr"/>
                      <a:endParaRPr lang="es-CL" sz="2200" dirty="0"/>
                    </a:p>
                    <a:p>
                      <a:pPr algn="ctr"/>
                      <a:r>
                        <a:rPr lang="es-CL" sz="2200" dirty="0"/>
                        <a:t>NEOCONTRACTUALISMO</a:t>
                      </a:r>
                    </a:p>
                  </a:txBody>
                  <a:tcPr/>
                </a:tc>
                <a:tc>
                  <a:txBody>
                    <a:bodyPr/>
                    <a:lstStyle/>
                    <a:p>
                      <a:pPr algn="ctr"/>
                      <a:endParaRPr lang="es-CL" sz="2200" dirty="0"/>
                    </a:p>
                    <a:p>
                      <a:pPr algn="ctr"/>
                      <a:endParaRPr lang="es-CL" sz="2200" dirty="0"/>
                    </a:p>
                    <a:p>
                      <a:pPr algn="ctr"/>
                      <a:r>
                        <a:rPr lang="es-CL" sz="2200" dirty="0"/>
                        <a:t>COMUNITARISMO</a:t>
                      </a:r>
                    </a:p>
                  </a:txBody>
                  <a:tcPr/>
                </a:tc>
                <a:extLst>
                  <a:ext uri="{0D108BD9-81ED-4DB2-BD59-A6C34878D82A}">
                    <a16:rowId xmlns:a16="http://schemas.microsoft.com/office/drawing/2014/main" val="1257105346"/>
                  </a:ext>
                </a:extLst>
              </a:tr>
            </a:tbl>
          </a:graphicData>
        </a:graphic>
      </p:graphicFrame>
      <p:sp>
        <p:nvSpPr>
          <p:cNvPr id="5" name="Rectángulo 4">
            <a:extLst>
              <a:ext uri="{FF2B5EF4-FFF2-40B4-BE49-F238E27FC236}">
                <a16:creationId xmlns:a16="http://schemas.microsoft.com/office/drawing/2014/main" id="{09704878-6C9F-4DDA-BA8A-A554744A9C16}"/>
              </a:ext>
            </a:extLst>
          </p:cNvPr>
          <p:cNvSpPr/>
          <p:nvPr/>
        </p:nvSpPr>
        <p:spPr>
          <a:xfrm>
            <a:off x="6434137" y="2209800"/>
            <a:ext cx="2514600" cy="102870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pic>
        <p:nvPicPr>
          <p:cNvPr id="6" name="Imagen 5">
            <a:extLst>
              <a:ext uri="{FF2B5EF4-FFF2-40B4-BE49-F238E27FC236}">
                <a16:creationId xmlns:a16="http://schemas.microsoft.com/office/drawing/2014/main" id="{550FF177-E7A0-4537-908D-19C341958758}"/>
              </a:ext>
            </a:extLst>
          </p:cNvPr>
          <p:cNvPicPr>
            <a:picLocks noChangeAspect="1"/>
          </p:cNvPicPr>
          <p:nvPr/>
        </p:nvPicPr>
        <p:blipFill>
          <a:blip r:embed="rId3" cstate="print"/>
          <a:stretch>
            <a:fillRect/>
          </a:stretch>
        </p:blipFill>
        <p:spPr>
          <a:xfrm>
            <a:off x="9616860" y="5212348"/>
            <a:ext cx="2575140" cy="1645652"/>
          </a:xfrm>
          <a:prstGeom prst="rect">
            <a:avLst/>
          </a:prstGeom>
        </p:spPr>
      </p:pic>
      <p:pic>
        <p:nvPicPr>
          <p:cNvPr id="7" name="Imagen 6">
            <a:extLst>
              <a:ext uri="{FF2B5EF4-FFF2-40B4-BE49-F238E27FC236}">
                <a16:creationId xmlns:a16="http://schemas.microsoft.com/office/drawing/2014/main" id="{1F76935C-4D8A-4EE4-8148-E0E4D8CA621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14562" y="205080"/>
            <a:ext cx="1577438" cy="1645652"/>
          </a:xfrm>
          <a:prstGeom prst="rect">
            <a:avLst/>
          </a:prstGeom>
        </p:spPr>
      </p:pic>
      <p:pic>
        <p:nvPicPr>
          <p:cNvPr id="8" name="Picture 2" descr="Resultado de imagen para logo facultad de medicina universidad de chile">
            <a:extLst>
              <a:ext uri="{FF2B5EF4-FFF2-40B4-BE49-F238E27FC236}">
                <a16:creationId xmlns:a16="http://schemas.microsoft.com/office/drawing/2014/main" id="{9071AD38-4E28-4DF6-8B45-443F9815980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250" y="141288"/>
            <a:ext cx="1057115" cy="16843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0343559"/>
      </p:ext>
    </p:extLst>
  </p:cSld>
  <p:clrMapOvr>
    <a:masterClrMapping/>
  </p:clrMapOvr>
  <mc:AlternateContent xmlns:mc="http://schemas.openxmlformats.org/markup-compatibility/2006" xmlns:p14="http://schemas.microsoft.com/office/powerpoint/2010/main">
    <mc:Choice Requires="p14">
      <p:transition spd="slow" p14:dur="2000" advTm="173384"/>
    </mc:Choice>
    <mc:Fallback xmlns="">
      <p:transition spd="slow" advTm="173384"/>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9E3943A-9C03-4A03-93A8-928049FCB7E6}"/>
              </a:ext>
            </a:extLst>
          </p:cNvPr>
          <p:cNvSpPr>
            <a:spLocks noGrp="1"/>
          </p:cNvSpPr>
          <p:nvPr>
            <p:ph type="title"/>
          </p:nvPr>
        </p:nvSpPr>
        <p:spPr/>
        <p:txBody>
          <a:bodyPr/>
          <a:lstStyle/>
          <a:p>
            <a:r>
              <a:rPr lang="es-CL" dirty="0"/>
              <a:t>Principios </a:t>
            </a:r>
            <a:r>
              <a:rPr lang="es-CL" dirty="0">
                <a:sym typeface="Wingdings" panose="05000000000000000000" pitchFamily="2" charset="2"/>
              </a:rPr>
              <a:t>corrientes filosóficas </a:t>
            </a:r>
            <a:endParaRPr lang="es-CL" dirty="0"/>
          </a:p>
        </p:txBody>
      </p:sp>
      <p:graphicFrame>
        <p:nvGraphicFramePr>
          <p:cNvPr id="4" name="Tabla 4">
            <a:extLst>
              <a:ext uri="{FF2B5EF4-FFF2-40B4-BE49-F238E27FC236}">
                <a16:creationId xmlns:a16="http://schemas.microsoft.com/office/drawing/2014/main" id="{BBE74BFA-46D0-48B6-8E60-DB2EF527C7E2}"/>
              </a:ext>
            </a:extLst>
          </p:cNvPr>
          <p:cNvGraphicFramePr>
            <a:graphicFrameLocks noGrp="1"/>
          </p:cNvGraphicFramePr>
          <p:nvPr>
            <p:ph idx="1"/>
          </p:nvPr>
        </p:nvGraphicFramePr>
        <p:xfrm>
          <a:off x="157163" y="1825625"/>
          <a:ext cx="11901488" cy="3689350"/>
        </p:xfrm>
        <a:graphic>
          <a:graphicData uri="http://schemas.openxmlformats.org/drawingml/2006/table">
            <a:tbl>
              <a:tblPr firstRow="1" bandRow="1">
                <a:tableStyleId>{2D5ABB26-0587-4C30-8999-92F81FD0307C}</a:tableStyleId>
              </a:tblPr>
              <a:tblGrid>
                <a:gridCol w="2975372">
                  <a:extLst>
                    <a:ext uri="{9D8B030D-6E8A-4147-A177-3AD203B41FA5}">
                      <a16:colId xmlns:a16="http://schemas.microsoft.com/office/drawing/2014/main" val="1980824514"/>
                    </a:ext>
                  </a:extLst>
                </a:gridCol>
                <a:gridCol w="2975372">
                  <a:extLst>
                    <a:ext uri="{9D8B030D-6E8A-4147-A177-3AD203B41FA5}">
                      <a16:colId xmlns:a16="http://schemas.microsoft.com/office/drawing/2014/main" val="3491971137"/>
                    </a:ext>
                  </a:extLst>
                </a:gridCol>
                <a:gridCol w="3188493">
                  <a:extLst>
                    <a:ext uri="{9D8B030D-6E8A-4147-A177-3AD203B41FA5}">
                      <a16:colId xmlns:a16="http://schemas.microsoft.com/office/drawing/2014/main" val="2488123908"/>
                    </a:ext>
                  </a:extLst>
                </a:gridCol>
                <a:gridCol w="2762251">
                  <a:extLst>
                    <a:ext uri="{9D8B030D-6E8A-4147-A177-3AD203B41FA5}">
                      <a16:colId xmlns:a16="http://schemas.microsoft.com/office/drawing/2014/main" val="651036674"/>
                    </a:ext>
                  </a:extLst>
                </a:gridCol>
              </a:tblGrid>
              <a:tr h="1844675">
                <a:tc>
                  <a:txBody>
                    <a:bodyPr/>
                    <a:lstStyle/>
                    <a:p>
                      <a:pPr algn="ctr"/>
                      <a:endParaRPr lang="es-CL" sz="2200" dirty="0"/>
                    </a:p>
                    <a:p>
                      <a:pPr algn="ctr"/>
                      <a:endParaRPr lang="es-CL" sz="2200" dirty="0"/>
                    </a:p>
                    <a:p>
                      <a:pPr algn="ctr"/>
                      <a:r>
                        <a:rPr lang="es-CL" sz="2200" dirty="0"/>
                        <a:t>IGUALITARISMO</a:t>
                      </a:r>
                    </a:p>
                  </a:txBody>
                  <a:tcPr/>
                </a:tc>
                <a:tc>
                  <a:txBody>
                    <a:bodyPr/>
                    <a:lstStyle/>
                    <a:p>
                      <a:pPr algn="ctr"/>
                      <a:endParaRPr lang="es-CL" sz="2200" dirty="0"/>
                    </a:p>
                    <a:p>
                      <a:pPr algn="ctr"/>
                      <a:endParaRPr lang="es-CL" sz="2200" dirty="0"/>
                    </a:p>
                    <a:p>
                      <a:pPr marL="0" marR="0" lvl="0" indent="0" algn="ctr" defTabSz="914400" rtl="0" eaLnBrk="1" fontAlgn="auto" latinLnBrk="0" hangingPunct="1">
                        <a:lnSpc>
                          <a:spcPct val="100000"/>
                        </a:lnSpc>
                        <a:spcBef>
                          <a:spcPts val="0"/>
                        </a:spcBef>
                        <a:spcAft>
                          <a:spcPts val="0"/>
                        </a:spcAft>
                        <a:buClrTx/>
                        <a:buSzTx/>
                        <a:buFontTx/>
                        <a:buNone/>
                        <a:tabLst/>
                        <a:defRPr/>
                      </a:pPr>
                      <a:r>
                        <a:rPr lang="es-CL" sz="2200" dirty="0"/>
                        <a:t>DEONTOLOGISMO</a:t>
                      </a:r>
                    </a:p>
                    <a:p>
                      <a:pPr algn="ctr"/>
                      <a:endParaRPr lang="es-CL" sz="2200" dirty="0"/>
                    </a:p>
                  </a:txBody>
                  <a:tcPr/>
                </a:tc>
                <a:tc>
                  <a:txBody>
                    <a:bodyPr/>
                    <a:lstStyle/>
                    <a:p>
                      <a:pPr algn="ctr"/>
                      <a:endParaRPr lang="es-CL" sz="2200" dirty="0"/>
                    </a:p>
                    <a:p>
                      <a:pPr marL="0" marR="0" lvl="0" indent="0" algn="ctr" defTabSz="914400" rtl="0" eaLnBrk="1" fontAlgn="auto" latinLnBrk="0" hangingPunct="1">
                        <a:lnSpc>
                          <a:spcPct val="100000"/>
                        </a:lnSpc>
                        <a:spcBef>
                          <a:spcPts val="0"/>
                        </a:spcBef>
                        <a:spcAft>
                          <a:spcPts val="0"/>
                        </a:spcAft>
                        <a:buClrTx/>
                        <a:buSzTx/>
                        <a:buFontTx/>
                        <a:buNone/>
                        <a:tabLst/>
                        <a:defRPr/>
                      </a:pPr>
                      <a:endParaRPr lang="es-CL" sz="2200" dirty="0"/>
                    </a:p>
                    <a:p>
                      <a:pPr marL="0" marR="0" lvl="0" indent="0" algn="ctr" defTabSz="914400" rtl="0" eaLnBrk="1" fontAlgn="auto" latinLnBrk="0" hangingPunct="1">
                        <a:lnSpc>
                          <a:spcPct val="100000"/>
                        </a:lnSpc>
                        <a:spcBef>
                          <a:spcPts val="0"/>
                        </a:spcBef>
                        <a:spcAft>
                          <a:spcPts val="0"/>
                        </a:spcAft>
                        <a:buClrTx/>
                        <a:buSzTx/>
                        <a:buFontTx/>
                        <a:buNone/>
                        <a:tabLst/>
                        <a:defRPr/>
                      </a:pPr>
                      <a:r>
                        <a:rPr lang="es-CL" sz="2200" dirty="0"/>
                        <a:t>UTILITARISMO</a:t>
                      </a:r>
                    </a:p>
                    <a:p>
                      <a:pPr algn="ctr"/>
                      <a:endParaRPr lang="es-CL" sz="2200" dirty="0"/>
                    </a:p>
                  </a:txBody>
                  <a:tcPr/>
                </a:tc>
                <a:tc>
                  <a:txBody>
                    <a:bodyPr/>
                    <a:lstStyle/>
                    <a:p>
                      <a:pPr algn="ctr"/>
                      <a:endParaRPr lang="es-CL" sz="2200" dirty="0"/>
                    </a:p>
                    <a:p>
                      <a:pPr algn="ctr"/>
                      <a:endParaRPr lang="es-CL" sz="2200" dirty="0"/>
                    </a:p>
                    <a:p>
                      <a:pPr marL="0" marR="0" lvl="0" indent="0" algn="ctr" defTabSz="914400" rtl="0" eaLnBrk="1" fontAlgn="auto" latinLnBrk="0" hangingPunct="1">
                        <a:lnSpc>
                          <a:spcPct val="100000"/>
                        </a:lnSpc>
                        <a:spcBef>
                          <a:spcPts val="0"/>
                        </a:spcBef>
                        <a:spcAft>
                          <a:spcPts val="0"/>
                        </a:spcAft>
                        <a:buClrTx/>
                        <a:buSzTx/>
                        <a:buFontTx/>
                        <a:buNone/>
                        <a:tabLst/>
                        <a:defRPr/>
                      </a:pPr>
                      <a:r>
                        <a:rPr lang="es-CL" sz="2200" dirty="0"/>
                        <a:t>CONTRACTUALISMO</a:t>
                      </a:r>
                    </a:p>
                    <a:p>
                      <a:pPr algn="ctr"/>
                      <a:endParaRPr lang="es-CL" sz="2200" dirty="0"/>
                    </a:p>
                  </a:txBody>
                  <a:tcPr/>
                </a:tc>
                <a:extLst>
                  <a:ext uri="{0D108BD9-81ED-4DB2-BD59-A6C34878D82A}">
                    <a16:rowId xmlns:a16="http://schemas.microsoft.com/office/drawing/2014/main" val="3068003131"/>
                  </a:ext>
                </a:extLst>
              </a:tr>
              <a:tr h="1844675">
                <a:tc>
                  <a:txBody>
                    <a:bodyPr/>
                    <a:lstStyle/>
                    <a:p>
                      <a:pPr algn="ctr"/>
                      <a:endParaRPr lang="es-CL" sz="2200" dirty="0"/>
                    </a:p>
                    <a:p>
                      <a:pPr algn="ctr"/>
                      <a:endParaRPr lang="es-CL" sz="2200" dirty="0"/>
                    </a:p>
                    <a:p>
                      <a:pPr algn="ctr"/>
                      <a:r>
                        <a:rPr lang="es-CL" sz="2200" dirty="0"/>
                        <a:t>INDIVIDUALISMO</a:t>
                      </a:r>
                    </a:p>
                  </a:txBody>
                  <a:tcPr/>
                </a:tc>
                <a:tc>
                  <a:txBody>
                    <a:bodyPr/>
                    <a:lstStyle/>
                    <a:p>
                      <a:pPr algn="ctr"/>
                      <a:endParaRPr lang="es-CL" sz="2200" dirty="0"/>
                    </a:p>
                    <a:p>
                      <a:pPr algn="ctr"/>
                      <a:endParaRPr lang="es-CL" sz="2200" dirty="0"/>
                    </a:p>
                    <a:p>
                      <a:pPr algn="ctr"/>
                      <a:r>
                        <a:rPr lang="es-CL" sz="2200" dirty="0"/>
                        <a:t>IUSNATURALISMO</a:t>
                      </a:r>
                    </a:p>
                  </a:txBody>
                  <a:tcPr/>
                </a:tc>
                <a:tc>
                  <a:txBody>
                    <a:bodyPr/>
                    <a:lstStyle/>
                    <a:p>
                      <a:pPr algn="ctr"/>
                      <a:endParaRPr lang="es-CL" sz="2200" dirty="0"/>
                    </a:p>
                    <a:p>
                      <a:pPr algn="ctr"/>
                      <a:endParaRPr lang="es-CL" sz="2200" dirty="0"/>
                    </a:p>
                    <a:p>
                      <a:pPr algn="ctr"/>
                      <a:r>
                        <a:rPr lang="es-CL" sz="2200" dirty="0"/>
                        <a:t>NEOCONTRACTUALISMO</a:t>
                      </a:r>
                    </a:p>
                  </a:txBody>
                  <a:tcPr/>
                </a:tc>
                <a:tc>
                  <a:txBody>
                    <a:bodyPr/>
                    <a:lstStyle/>
                    <a:p>
                      <a:pPr algn="ctr"/>
                      <a:endParaRPr lang="es-CL" sz="2200" dirty="0"/>
                    </a:p>
                    <a:p>
                      <a:pPr algn="ctr"/>
                      <a:endParaRPr lang="es-CL" sz="2200" dirty="0"/>
                    </a:p>
                    <a:p>
                      <a:pPr algn="ctr"/>
                      <a:r>
                        <a:rPr lang="es-CL" sz="2200" dirty="0"/>
                        <a:t>COMUNITARISMO</a:t>
                      </a:r>
                    </a:p>
                  </a:txBody>
                  <a:tcPr/>
                </a:tc>
                <a:extLst>
                  <a:ext uri="{0D108BD9-81ED-4DB2-BD59-A6C34878D82A}">
                    <a16:rowId xmlns:a16="http://schemas.microsoft.com/office/drawing/2014/main" val="1257105346"/>
                  </a:ext>
                </a:extLst>
              </a:tr>
            </a:tbl>
          </a:graphicData>
        </a:graphic>
      </p:graphicFrame>
      <p:sp>
        <p:nvSpPr>
          <p:cNvPr id="5" name="Rectángulo 4">
            <a:extLst>
              <a:ext uri="{FF2B5EF4-FFF2-40B4-BE49-F238E27FC236}">
                <a16:creationId xmlns:a16="http://schemas.microsoft.com/office/drawing/2014/main" id="{09704878-6C9F-4DDA-BA8A-A554744A9C16}"/>
              </a:ext>
            </a:extLst>
          </p:cNvPr>
          <p:cNvSpPr/>
          <p:nvPr/>
        </p:nvSpPr>
        <p:spPr>
          <a:xfrm>
            <a:off x="9348787" y="2190750"/>
            <a:ext cx="2514600" cy="102870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pic>
        <p:nvPicPr>
          <p:cNvPr id="6" name="Imagen 5">
            <a:extLst>
              <a:ext uri="{FF2B5EF4-FFF2-40B4-BE49-F238E27FC236}">
                <a16:creationId xmlns:a16="http://schemas.microsoft.com/office/drawing/2014/main" id="{FA5A1F21-46FD-456B-AC5B-B017AEA4D1B4}"/>
              </a:ext>
            </a:extLst>
          </p:cNvPr>
          <p:cNvPicPr>
            <a:picLocks noChangeAspect="1"/>
          </p:cNvPicPr>
          <p:nvPr/>
        </p:nvPicPr>
        <p:blipFill>
          <a:blip r:embed="rId3" cstate="print"/>
          <a:stretch>
            <a:fillRect/>
          </a:stretch>
        </p:blipFill>
        <p:spPr>
          <a:xfrm>
            <a:off x="9616860" y="5212348"/>
            <a:ext cx="2575140" cy="1645652"/>
          </a:xfrm>
          <a:prstGeom prst="rect">
            <a:avLst/>
          </a:prstGeom>
        </p:spPr>
      </p:pic>
      <p:pic>
        <p:nvPicPr>
          <p:cNvPr id="7" name="Imagen 6">
            <a:extLst>
              <a:ext uri="{FF2B5EF4-FFF2-40B4-BE49-F238E27FC236}">
                <a16:creationId xmlns:a16="http://schemas.microsoft.com/office/drawing/2014/main" id="{A179E51F-330E-4864-8762-4BD48931761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14562" y="205080"/>
            <a:ext cx="1577438" cy="1645652"/>
          </a:xfrm>
          <a:prstGeom prst="rect">
            <a:avLst/>
          </a:prstGeom>
        </p:spPr>
      </p:pic>
      <p:pic>
        <p:nvPicPr>
          <p:cNvPr id="8" name="Picture 2" descr="Resultado de imagen para logo facultad de medicina universidad de chile">
            <a:extLst>
              <a:ext uri="{FF2B5EF4-FFF2-40B4-BE49-F238E27FC236}">
                <a16:creationId xmlns:a16="http://schemas.microsoft.com/office/drawing/2014/main" id="{1CFFB5EC-D166-40CB-84A9-903918B077C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250" y="141288"/>
            <a:ext cx="1057115" cy="16843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74946315"/>
      </p:ext>
    </p:extLst>
  </p:cSld>
  <p:clrMapOvr>
    <a:masterClrMapping/>
  </p:clrMapOvr>
  <mc:AlternateContent xmlns:mc="http://schemas.openxmlformats.org/markup-compatibility/2006" xmlns:p14="http://schemas.microsoft.com/office/powerpoint/2010/main">
    <mc:Choice Requires="p14">
      <p:transition spd="slow" p14:dur="2000" advTm="86507"/>
    </mc:Choice>
    <mc:Fallback xmlns="">
      <p:transition spd="slow" advTm="86507"/>
    </mc:Fallback>
  </mc:AlternateContent>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5071</TotalTime>
  <Words>711</Words>
  <Application>Microsoft Office PowerPoint</Application>
  <PresentationFormat>Panorámica</PresentationFormat>
  <Paragraphs>285</Paragraphs>
  <Slides>18</Slides>
  <Notes>15</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18</vt:i4>
      </vt:variant>
    </vt:vector>
  </HeadingPairs>
  <TitlesOfParts>
    <vt:vector size="22" baseType="lpstr">
      <vt:lpstr>Arial</vt:lpstr>
      <vt:lpstr>Calibri</vt:lpstr>
      <vt:lpstr>Calibri Light</vt:lpstr>
      <vt:lpstr>Tema de Office</vt:lpstr>
      <vt:lpstr>Aspectos éticos de la gestión</vt:lpstr>
      <vt:lpstr>Antecedentes</vt:lpstr>
      <vt:lpstr>Antecedentes</vt:lpstr>
      <vt:lpstr>Principios corrientes filosóficas </vt:lpstr>
      <vt:lpstr>Principios corrientes filosóficas </vt:lpstr>
      <vt:lpstr>Principios corrientes filosóficas </vt:lpstr>
      <vt:lpstr>Principios corrientes filosóficas </vt:lpstr>
      <vt:lpstr>Principios corrientes filosóficas </vt:lpstr>
      <vt:lpstr>Principios corrientes filosóficas </vt:lpstr>
      <vt:lpstr>Principios corrientes filosóficas </vt:lpstr>
      <vt:lpstr>Principios corrientes filosóficas </vt:lpstr>
      <vt:lpstr>Principios corrientes filosóficas </vt:lpstr>
      <vt:lpstr>Otros principios que convergen</vt:lpstr>
      <vt:lpstr>Otras consideraciones y principios </vt:lpstr>
      <vt:lpstr>Otras consideraciones y principios </vt:lpstr>
      <vt:lpstr>Otras consideraciones y principios </vt:lpstr>
      <vt:lpstr>Otras consideraciones y principios </vt:lpstr>
      <vt:lpstr>Conclusiones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Wladimir</dc:creator>
  <cp:lastModifiedBy>Pamela Inda</cp:lastModifiedBy>
  <cp:revision>311</cp:revision>
  <dcterms:created xsi:type="dcterms:W3CDTF">2019-11-19T16:52:24Z</dcterms:created>
  <dcterms:modified xsi:type="dcterms:W3CDTF">2021-05-31T00:29:05Z</dcterms:modified>
</cp:coreProperties>
</file>